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605" r:id="rId2"/>
    <p:sldId id="606" r:id="rId3"/>
    <p:sldId id="607" r:id="rId4"/>
    <p:sldId id="604" r:id="rId5"/>
    <p:sldId id="608" r:id="rId6"/>
    <p:sldId id="609" r:id="rId7"/>
    <p:sldId id="610" r:id="rId8"/>
    <p:sldId id="611" r:id="rId9"/>
    <p:sldId id="612" r:id="rId10"/>
    <p:sldId id="613" r:id="rId11"/>
    <p:sldId id="614" r:id="rId12"/>
    <p:sldId id="615" r:id="rId13"/>
    <p:sldId id="621" r:id="rId14"/>
    <p:sldId id="622" r:id="rId15"/>
    <p:sldId id="623" r:id="rId16"/>
    <p:sldId id="624" r:id="rId17"/>
    <p:sldId id="625" r:id="rId18"/>
    <p:sldId id="626" r:id="rId19"/>
    <p:sldId id="627" r:id="rId20"/>
    <p:sldId id="628" r:id="rId21"/>
    <p:sldId id="629" r:id="rId22"/>
    <p:sldId id="630" r:id="rId23"/>
    <p:sldId id="631" r:id="rId24"/>
    <p:sldId id="632" r:id="rId25"/>
    <p:sldId id="633" r:id="rId26"/>
    <p:sldId id="634" r:id="rId27"/>
    <p:sldId id="636" r:id="rId28"/>
    <p:sldId id="637" r:id="rId29"/>
    <p:sldId id="616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7136" autoAdjust="0"/>
  </p:normalViewPr>
  <p:slideViewPr>
    <p:cSldViewPr>
      <p:cViewPr varScale="1">
        <p:scale>
          <a:sx n="70" d="100"/>
          <a:sy n="70" d="100"/>
        </p:scale>
        <p:origin x="-15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8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61DDA76-1776-4CE4-9D7C-184F214C47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097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798FCC10-0DF7-45D9-8C1B-5031E5B723B9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C85F93-E2ED-46CF-B265-48ED1F21E7C4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4C39B0-5509-4E4C-9B55-5B2DDBFC8CF4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21E74B-AC97-4142-95DB-D3721D90D4B2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pitchFamily="34" charset="-128"/>
              </a:rPr>
              <a:t>See Highland University database for examples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27CC4B42-18D0-4BDB-98C8-C232A74F1BB6}" type="slidenum">
              <a:rPr lang="en-US" smtClean="0"/>
              <a:pPr eaLnBrk="1" hangingPunct="1"/>
              <a:t>2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56B3336-9538-4FE2-B2FE-AD66A4EF4107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8372C5A3-2150-492F-981A-ABF279C0EA04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2A5B0D13-D0A5-4615-88D5-8A48A856BC10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63D0CBBE-5FC9-4FFF-AA3B-C9FD84427262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7200" y="6248400"/>
            <a:ext cx="594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6-</a:t>
            </a:r>
            <a:fld id="{3DEFF98B-1569-4550-9B1C-5FD05BC0D811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46501010-B59F-481B-A3AA-FB48DE1BDE33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0975D843-6989-47E5-AC9E-BFBF7A5100E6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C9F47782-A43D-41E8-97F5-D519B49C36F9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AEE4785C-A125-4D6A-A6B5-EA61D0FD701D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3B167406-9398-4813-82DE-E38BB6B1A4B1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1CAEBF08-E35D-4F20-890B-36B665B2CE87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7892C4F9-1733-4A0C-9D55-9650B77F1C83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A-</a:t>
            </a:r>
            <a:fld id="{B68AEDC3-2A62-4A92-A65D-C7964038CB50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CC33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248400"/>
            <a:ext cx="541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66FF"/>
                </a:solidFill>
              </a:defRPr>
            </a:lvl1pPr>
          </a:lstStyle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66FF"/>
                </a:solidFill>
              </a:defRPr>
            </a:lvl1pPr>
          </a:lstStyle>
          <a:p>
            <a:r>
              <a:rPr lang="en-US"/>
              <a:t>A-</a:t>
            </a:r>
            <a:fld id="{2BFA82DE-45A5-4E90-B709-314AF2E195A5}" type="slidenum">
              <a:rPr lang="en-US"/>
              <a:pPr/>
              <a:t>‹#›</a:t>
            </a:fld>
            <a:endParaRPr lang="en-US"/>
          </a:p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81" r:id="rId2"/>
    <p:sldLayoutId id="2147484382" r:id="rId3"/>
    <p:sldLayoutId id="2147484383" r:id="rId4"/>
    <p:sldLayoutId id="2147484384" r:id="rId5"/>
    <p:sldLayoutId id="2147484385" r:id="rId6"/>
    <p:sldLayoutId id="2147484386" r:id="rId7"/>
    <p:sldLayoutId id="2147484387" r:id="rId8"/>
    <p:sldLayoutId id="2147484388" r:id="rId9"/>
    <p:sldLayoutId id="2147484389" r:id="rId10"/>
    <p:sldLayoutId id="2147484390" r:id="rId11"/>
    <p:sldLayoutId id="2147484391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odle.com/z549que58ybwc3c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696200" cy="28194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CSIS 115</a:t>
            </a:r>
            <a:br>
              <a:rPr lang="en-US" smtClean="0">
                <a:ea typeface="ＭＳ Ｐゴシック" pitchFamily="34" charset="-128"/>
              </a:rPr>
            </a:br>
            <a:r>
              <a:rPr lang="en-US" smtClean="0">
                <a:ea typeface="ＭＳ Ｐゴシック" pitchFamily="34" charset="-128"/>
              </a:rPr>
              <a:t> Database Design and Applications for Business</a:t>
            </a:r>
            <a:r>
              <a:rPr lang="en-US" i="1" smtClean="0">
                <a:ea typeface="ＭＳ Ｐゴシック" pitchFamily="34" charset="-128"/>
              </a:rPr>
              <a:t/>
            </a:r>
            <a:br>
              <a:rPr lang="en-US" i="1" smtClean="0">
                <a:ea typeface="ＭＳ Ｐゴシック" pitchFamily="34" charset="-128"/>
              </a:rPr>
            </a:br>
            <a:endParaRPr lang="en-US" sz="3200" i="1" smtClean="0">
              <a:ea typeface="ＭＳ Ｐゴシック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4343400"/>
            <a:ext cx="3657600" cy="1676400"/>
          </a:xfrm>
        </p:spPr>
        <p:txBody>
          <a:bodyPr/>
          <a:lstStyle/>
          <a:p>
            <a:pPr algn="l"/>
            <a:r>
              <a:rPr lang="en-US" smtClean="0">
                <a:ea typeface="ＭＳ Ｐゴシック" pitchFamily="34" charset="-128"/>
              </a:rPr>
              <a:t>Dr. Meg Fryling</a:t>
            </a:r>
          </a:p>
          <a:p>
            <a:pPr algn="l"/>
            <a:r>
              <a:rPr lang="en-US" altLang="en-US" smtClean="0">
                <a:ea typeface="ＭＳ Ｐゴシック" pitchFamily="34" charset="-128"/>
              </a:rPr>
              <a:t>“</a:t>
            </a:r>
            <a:r>
              <a:rPr lang="en-US" smtClean="0">
                <a:ea typeface="ＭＳ Ｐゴシック" pitchFamily="34" charset="-128"/>
              </a:rPr>
              <a:t>Dr. Meg</a:t>
            </a:r>
            <a:r>
              <a:rPr lang="en-US" altLang="en-US" smtClean="0">
                <a:ea typeface="ＭＳ Ｐゴシック" pitchFamily="34" charset="-128"/>
              </a:rPr>
              <a:t>”</a:t>
            </a:r>
            <a:endParaRPr lang="en-US" altLang="ja-JP" smtClean="0">
              <a:ea typeface="ＭＳ Ｐゴシック" pitchFamily="34" charset="-128"/>
            </a:endParaRPr>
          </a:p>
          <a:p>
            <a:pPr algn="l"/>
            <a:r>
              <a:rPr lang="en-US" smtClean="0">
                <a:ea typeface="ＭＳ Ｐゴシック" pitchFamily="34" charset="-128"/>
              </a:rPr>
              <a:t>Fall 2012</a:t>
            </a:r>
          </a:p>
          <a:p>
            <a:endParaRPr lang="en-US" smtClean="0">
              <a:ea typeface="ＭＳ Ｐゴシック" pitchFamily="34" charset="-128"/>
            </a:endParaRPr>
          </a:p>
        </p:txBody>
      </p:sp>
      <p:pic>
        <p:nvPicPr>
          <p:cNvPr id="14340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343400"/>
            <a:ext cx="20574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Content Placeholder 2"/>
          <p:cNvSpPr txBox="1">
            <a:spLocks/>
          </p:cNvSpPr>
          <p:nvPr/>
        </p:nvSpPr>
        <p:spPr bwMode="auto">
          <a:xfrm>
            <a:off x="5334000" y="4876800"/>
            <a:ext cx="3048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/>
              <a:t>@SienaDrMeg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en-US" sz="2600"/>
              <a:t>#csis115</a:t>
            </a:r>
          </a:p>
        </p:txBody>
      </p:sp>
    </p:spTree>
    <p:extLst>
      <p:ext uri="{BB962C8B-B14F-4D97-AF65-F5344CB8AC3E}">
        <p14:creationId xmlns:p14="http://schemas.microsoft.com/office/powerpoint/2010/main" val="271786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Phase 1: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Select the Primary Key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4953000" cy="4297363"/>
          </a:xfrm>
        </p:spPr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The ideal primary key is short, numeric, and fixed. </a:t>
            </a:r>
          </a:p>
          <a:p>
            <a:pPr eaLnBrk="1" hangingPunct="1"/>
            <a:r>
              <a:rPr lang="en-US" sz="2800" b="1" smtClean="0">
                <a:ea typeface="ＭＳ Ｐゴシック" pitchFamily="34" charset="-128"/>
              </a:rPr>
              <a:t>Surrogate keys</a:t>
            </a:r>
            <a:r>
              <a:rPr lang="en-US" sz="2800" smtClean="0">
                <a:ea typeface="ＭＳ Ｐゴシック" pitchFamily="34" charset="-128"/>
              </a:rPr>
              <a:t> meet the ideal, but typically have no meaning to users.</a:t>
            </a:r>
          </a:p>
          <a:p>
            <a:pPr lvl="1" eaLnBrk="1" hangingPunct="1"/>
            <a:r>
              <a:rPr lang="en-US" sz="2400" smtClean="0">
                <a:ea typeface="ＭＳ Ｐゴシック" pitchFamily="34" charset="-128"/>
              </a:rPr>
              <a:t>Created by database (e.g. autonumber)</a:t>
            </a:r>
          </a:p>
          <a:p>
            <a:pPr lvl="1" eaLnBrk="1" hangingPunct="1"/>
            <a:r>
              <a:rPr lang="en-US" sz="2400" smtClean="0">
                <a:ea typeface="ＭＳ Ｐゴシック" pitchFamily="34" charset="-128"/>
              </a:rPr>
              <a:t>unique for table</a:t>
            </a:r>
          </a:p>
        </p:txBody>
      </p:sp>
      <p:sp>
        <p:nvSpPr>
          <p:cNvPr id="28676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255F0F50-254E-4AD9-BD76-36E3DF3803A2}" type="slidenum">
              <a:rPr lang="en-US" smtClean="0">
                <a:solidFill>
                  <a:srgbClr val="0066FF"/>
                </a:solidFill>
              </a:rPr>
              <a:pPr eaLnBrk="1" hangingPunct="1"/>
              <a:t>10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28677" name="Footer Placeholder 7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/>
              <a:t>KROENKE AND AUER - DATABASE PROCESSING, 11th Edition </a:t>
            </a:r>
          </a:p>
          <a:p>
            <a:pPr eaLnBrk="1" hangingPunct="1"/>
            <a:r>
              <a:rPr lang="en-US" smtClean="0"/>
              <a:t>© 2010 Pearson Prentice Hall </a:t>
            </a:r>
          </a:p>
        </p:txBody>
      </p:sp>
      <p:pic>
        <p:nvPicPr>
          <p:cNvPr id="28678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62600" y="2209800"/>
            <a:ext cx="2819400" cy="2892425"/>
          </a:xfrm>
        </p:spPr>
      </p:pic>
    </p:spTree>
    <p:extLst>
      <p:ext uri="{BB962C8B-B14F-4D97-AF65-F5344CB8AC3E}">
        <p14:creationId xmlns:p14="http://schemas.microsoft.com/office/powerpoint/2010/main" val="2556165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215265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Now, you do it!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429000"/>
            <a:ext cx="7543800" cy="17526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Blackboard </a:t>
            </a:r>
          </a:p>
          <a:p>
            <a:pPr lvl="1"/>
            <a:r>
              <a:rPr lang="en-US" i="1" smtClean="0">
                <a:ea typeface="ＭＳ Ｐゴシック" pitchFamily="34" charset="-128"/>
              </a:rPr>
              <a:t>Assignments &gt; In-Class Activities &gt; </a:t>
            </a:r>
            <a:br>
              <a:rPr lang="en-US" i="1" smtClean="0">
                <a:ea typeface="ＭＳ Ｐゴシック" pitchFamily="34" charset="-128"/>
              </a:rPr>
            </a:br>
            <a:r>
              <a:rPr lang="en-US" i="1" smtClean="0">
                <a:ea typeface="ＭＳ Ｐゴシック" pitchFamily="34" charset="-128"/>
              </a:rPr>
              <a:t>5 – ER (Conceptual) to DB (Physical)</a:t>
            </a:r>
          </a:p>
          <a:p>
            <a:pPr lvl="1"/>
            <a:r>
              <a:rPr lang="en-US" i="1" smtClean="0">
                <a:ea typeface="ＭＳ Ｐゴシック" pitchFamily="34" charset="-128"/>
              </a:rPr>
              <a:t>Phase 1 only</a:t>
            </a:r>
          </a:p>
          <a:p>
            <a:pPr eaLnBrk="1" hangingPunct="1"/>
            <a:endParaRPr lang="en-US" sz="2400" smtClean="0">
              <a:ea typeface="ＭＳ Ｐゴシック" pitchFamily="34" charset="-128"/>
            </a:endParaRPr>
          </a:p>
          <a:p>
            <a:pPr eaLnBrk="1" hangingPunct="1"/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29700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9BDE9017-964E-43FC-A4ED-7F26D96DBD7B}" type="slidenum">
              <a:rPr lang="en-US" smtClean="0">
                <a:solidFill>
                  <a:srgbClr val="0066FF"/>
                </a:solidFill>
              </a:rPr>
              <a:pPr eaLnBrk="1" hangingPunct="1"/>
              <a:t>11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29701" name="TextBox 2"/>
          <p:cNvSpPr txBox="1">
            <a:spLocks noChangeArrowheads="1"/>
          </p:cNvSpPr>
          <p:nvPr/>
        </p:nvSpPr>
        <p:spPr bwMode="auto">
          <a:xfrm>
            <a:off x="906463" y="5715000"/>
            <a:ext cx="7718425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eaLnBrk="1" hangingPunct="1"/>
            <a:r>
              <a:rPr lang="en-US"/>
              <a:t>Note: </a:t>
            </a:r>
            <a:r>
              <a:rPr lang="en-US" sz="2000"/>
              <a:t>For now, leave all data types the default (i.e. text, 255 length)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 </a:t>
            </a:r>
            <a:r>
              <a:rPr lang="en-US" sz="4000" smtClean="0">
                <a:ea typeface="ＭＳ Ｐゴシック" pitchFamily="34" charset="-128"/>
              </a:rPr>
              <a:t>Phase 2 - Overview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3962400"/>
          </a:xfrm>
        </p:spPr>
        <p:txBody>
          <a:bodyPr/>
          <a:lstStyle/>
          <a:p>
            <a:pPr eaLnBrk="1" hangingPunct="1"/>
            <a:r>
              <a:rPr lang="en-US" sz="2400" b="1" smtClean="0">
                <a:ea typeface="ＭＳ Ｐゴシック" pitchFamily="34" charset="-128"/>
              </a:rPr>
              <a:t>Phase 2: data type, NULL, other constraints</a:t>
            </a: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Pick most appropriate way to represent each attribute.</a:t>
            </a: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Determine which attributes are NOT NULL.</a:t>
            </a:r>
          </a:p>
          <a:p>
            <a:pPr lvl="1" eaLnBrk="1" hangingPunct="1"/>
            <a:r>
              <a:rPr lang="en-US" sz="2000" smtClean="0">
                <a:ea typeface="ＭＳ Ｐゴシック" pitchFamily="34" charset="-128"/>
              </a:rPr>
              <a:t>Sometimes we relax that condition when loading data into a database</a:t>
            </a: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Identify default value, if any</a:t>
            </a: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Identify any other data constraints</a:t>
            </a:r>
          </a:p>
          <a:p>
            <a:pPr lvl="1" eaLnBrk="1" hangingPunct="1">
              <a:buFontTx/>
              <a:buNone/>
            </a:pPr>
            <a:endParaRPr lang="en-US" sz="2000" smtClean="0">
              <a:ea typeface="ＭＳ Ｐゴシック" pitchFamily="34" charset="-128"/>
            </a:endParaRPr>
          </a:p>
          <a:p>
            <a:pPr eaLnBrk="1" hangingPunct="1"/>
            <a:endParaRPr lang="en-US" sz="240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30724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5F4BD40D-AFCE-4F05-9FCF-71B0308F28CC}" type="slidenum">
              <a:rPr lang="en-US" smtClean="0">
                <a:solidFill>
                  <a:srgbClr val="0066FF"/>
                </a:solidFill>
              </a:rPr>
              <a:pPr eaLnBrk="1" hangingPunct="1"/>
              <a:t>12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30725" name="Footer Placeholder 7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/>
              <a:t>KROENKE AND AUER - DATABASE PROCESSING, 11th Edition  © 2010 Pearson Prentice Hall </a:t>
            </a:r>
          </a:p>
        </p:txBody>
      </p:sp>
    </p:spTree>
    <p:extLst>
      <p:ext uri="{BB962C8B-B14F-4D97-AF65-F5344CB8AC3E}">
        <p14:creationId xmlns:p14="http://schemas.microsoft.com/office/powerpoint/2010/main" val="34271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Phase 2: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Specify Column Properties, Null Status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52600"/>
            <a:ext cx="4419600" cy="38100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sz="2800" b="1" dirty="0" smtClean="0">
                <a:solidFill>
                  <a:srgbClr val="0066FF"/>
                </a:solidFill>
                <a:ea typeface="ＭＳ Ｐゴシック" pitchFamily="34" charset="-128"/>
              </a:rPr>
              <a:t>Null status</a:t>
            </a:r>
            <a:r>
              <a:rPr lang="en-US" sz="2800" dirty="0" smtClean="0">
                <a:ea typeface="ＭＳ Ｐゴシック" pitchFamily="34" charset="-128"/>
              </a:rPr>
              <a:t> indicates if the value of the column can be NULL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dirty="0" smtClean="0">
                <a:ea typeface="ＭＳ Ｐゴシック" pitchFamily="34" charset="-128"/>
              </a:rPr>
              <a:t>In Microsoft Access we control this by setting </a:t>
            </a:r>
            <a:r>
              <a:rPr lang="en-US" sz="2800" i="1" dirty="0" smtClean="0">
                <a:ea typeface="ＭＳ Ｐゴシック" pitchFamily="34" charset="-128"/>
              </a:rPr>
              <a:t>Required</a:t>
            </a:r>
            <a:r>
              <a:rPr lang="en-US" sz="2800" dirty="0" smtClean="0">
                <a:ea typeface="ＭＳ Ｐゴシック" pitchFamily="34" charset="-128"/>
              </a:rPr>
              <a:t> to yes or no (see next slide)</a:t>
            </a:r>
          </a:p>
        </p:txBody>
      </p:sp>
      <p:sp>
        <p:nvSpPr>
          <p:cNvPr id="4608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8A935365-0F59-40F2-AA71-32CC1B4E5AF8}" type="slidenum">
              <a:rPr lang="en-US"/>
              <a:pPr/>
              <a:t>13</a:t>
            </a:fld>
            <a:endParaRPr lang="en-US"/>
          </a:p>
          <a:p>
            <a:endParaRPr lang="en-US"/>
          </a:p>
        </p:txBody>
      </p:sp>
      <p:sp>
        <p:nvSpPr>
          <p:cNvPr id="46084" name="Footer Placeholder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PROCESSING, 11th Edition  </a:t>
            </a:r>
          </a:p>
          <a:p>
            <a:r>
              <a:rPr lang="en-US"/>
              <a:t>© 2010 Pearson Prentice Hall </a:t>
            </a:r>
          </a:p>
        </p:txBody>
      </p:sp>
      <p:pic>
        <p:nvPicPr>
          <p:cNvPr id="46085" name="Picture 6" descr="C:\Users\Auer.WWU\Auer-Projects\Kroenke-Auer-Projects\Kroenke-Auer-DBP-e11\DBP-e11-Supplements\Images\Chapter06\Fig6-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05400" y="1690688"/>
            <a:ext cx="3067050" cy="2114550"/>
          </a:xfrm>
        </p:spPr>
      </p:pic>
    </p:spTree>
    <p:extLst>
      <p:ext uri="{BB962C8B-B14F-4D97-AF65-F5344CB8AC3E}">
        <p14:creationId xmlns:p14="http://schemas.microsoft.com/office/powerpoint/2010/main" val="1738651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PROCESSING, 11th Edition  </a:t>
            </a:r>
          </a:p>
          <a:p>
            <a:r>
              <a:rPr lang="en-US"/>
              <a:t>© 2010 Pearson Prentice Hall </a:t>
            </a:r>
          </a:p>
        </p:txBody>
      </p:sp>
      <p:sp>
        <p:nvSpPr>
          <p:cNvPr id="48130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8DEE2952-CA65-48CF-B5E7-A62EE65E9D5C}" type="slidenum">
              <a:rPr lang="en-US"/>
              <a:pPr/>
              <a:t>14</a:t>
            </a:fld>
            <a:endParaRPr lang="en-US"/>
          </a:p>
          <a:p>
            <a:endParaRPr lang="en-US"/>
          </a:p>
        </p:txBody>
      </p:sp>
      <p:pic>
        <p:nvPicPr>
          <p:cNvPr id="4813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838200"/>
            <a:ext cx="3200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838200"/>
            <a:ext cx="20478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Straight Arrow Connector 10"/>
          <p:cNvCxnSpPr/>
          <p:nvPr/>
        </p:nvCxnSpPr>
        <p:spPr>
          <a:xfrm>
            <a:off x="3276600" y="1143000"/>
            <a:ext cx="1219200" cy="1143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134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2819400"/>
            <a:ext cx="43815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219200" y="304800"/>
            <a:ext cx="2590800" cy="369888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dk1"/>
                </a:solidFill>
                <a:latin typeface="+mn-lt"/>
                <a:ea typeface="+mn-ea"/>
              </a:rPr>
              <a:t>NULL status</a:t>
            </a:r>
          </a:p>
        </p:txBody>
      </p:sp>
      <p:sp>
        <p:nvSpPr>
          <p:cNvPr id="2" name="Oval 1"/>
          <p:cNvSpPr>
            <a:spLocks noChangeArrowheads="1"/>
          </p:cNvSpPr>
          <p:nvPr/>
        </p:nvSpPr>
        <p:spPr bwMode="auto">
          <a:xfrm>
            <a:off x="4495800" y="2133600"/>
            <a:ext cx="2286000" cy="228600"/>
          </a:xfrm>
          <a:prstGeom prst="ellipse">
            <a:avLst/>
          </a:prstGeom>
          <a:solidFill>
            <a:srgbClr val="FF0000">
              <a:alpha val="9019"/>
            </a:srgbClr>
          </a:solidFill>
          <a:ln w="9525">
            <a:solidFill>
              <a:srgbClr val="B6DCDF"/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37864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Highline University Example</a:t>
            </a:r>
          </a:p>
        </p:txBody>
      </p:sp>
      <p:sp>
        <p:nvSpPr>
          <p:cNvPr id="50178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Which fields do we want to make required (not null)?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0C3D5933-6D05-49C8-8BC1-E9D4318B0385}" type="slidenum">
              <a:rPr lang="en-US"/>
              <a:pPr/>
              <a:t>15</a:t>
            </a:fld>
            <a:endParaRPr lang="en-US"/>
          </a:p>
          <a:p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676400"/>
            <a:ext cx="2867025" cy="4111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800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Phase 2: Specify data types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ACCESS type: NUMBER</a:t>
            </a:r>
          </a:p>
        </p:txBody>
      </p:sp>
      <p:sp>
        <p:nvSpPr>
          <p:cNvPr id="51202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KROENKE and AUER - DATABASE CONCEPTS (3</a:t>
            </a:r>
            <a:r>
              <a:rPr lang="en-US" baseline="30000" dirty="0"/>
              <a:t>rd</a:t>
            </a:r>
            <a:r>
              <a:rPr lang="en-US" dirty="0"/>
              <a:t> Edition)</a:t>
            </a:r>
          </a:p>
          <a:p>
            <a:r>
              <a:rPr lang="en-US" dirty="0"/>
              <a:t>© 2008 Pearson Prentice Hall</a:t>
            </a:r>
          </a:p>
        </p:txBody>
      </p:sp>
      <p:sp>
        <p:nvSpPr>
          <p:cNvPr id="51203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3-</a:t>
            </a:r>
            <a:fld id="{37628F3A-FDDE-486E-9B1E-C6CBE4D7B56C}" type="slidenum">
              <a:rPr lang="en-US"/>
              <a:pPr/>
              <a:t>16</a:t>
            </a:fld>
            <a:endParaRPr lang="en-US"/>
          </a:p>
        </p:txBody>
      </p:sp>
      <p:pic>
        <p:nvPicPr>
          <p:cNvPr id="5120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00200"/>
            <a:ext cx="344805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1752600"/>
            <a:ext cx="26574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7"/>
          <p:cNvCxnSpPr/>
          <p:nvPr/>
        </p:nvCxnSpPr>
        <p:spPr>
          <a:xfrm flipV="1">
            <a:off x="3124200" y="2057400"/>
            <a:ext cx="1219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7" name="TextBox 8"/>
          <p:cNvSpPr txBox="1">
            <a:spLocks noChangeArrowheads="1"/>
          </p:cNvSpPr>
          <p:nvPr/>
        </p:nvSpPr>
        <p:spPr bwMode="auto">
          <a:xfrm>
            <a:off x="4038600" y="3886200"/>
            <a:ext cx="3810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Storage implications for Number:</a:t>
            </a:r>
          </a:p>
          <a:p>
            <a:r>
              <a:rPr lang="en-US"/>
              <a:t>Byte: 8 bits: 0..255</a:t>
            </a:r>
          </a:p>
          <a:p>
            <a:r>
              <a:rPr lang="en-US"/>
              <a:t>Integer: 2 bytes: 64K</a:t>
            </a:r>
          </a:p>
          <a:p>
            <a:r>
              <a:rPr lang="en-US"/>
              <a:t>Long Integer: 4 bytes : 4 billion</a:t>
            </a:r>
          </a:p>
          <a:p>
            <a:r>
              <a:rPr lang="en-US"/>
              <a:t>Single: 4 bytes</a:t>
            </a:r>
          </a:p>
          <a:p>
            <a:r>
              <a:rPr lang="en-US"/>
              <a:t>Double: 8 bytes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4038600" y="4724400"/>
            <a:ext cx="3429000" cy="381000"/>
          </a:xfrm>
          <a:prstGeom prst="ellipse">
            <a:avLst/>
          </a:prstGeom>
          <a:solidFill>
            <a:srgbClr val="FF0000">
              <a:alpha val="16078"/>
            </a:srgbClr>
          </a:solidFill>
          <a:ln w="9525">
            <a:solidFill>
              <a:srgbClr val="FF0000">
                <a:alpha val="3137"/>
              </a:srgbClr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038600" y="5275186"/>
            <a:ext cx="3429000" cy="381000"/>
          </a:xfrm>
          <a:prstGeom prst="ellipse">
            <a:avLst/>
          </a:prstGeom>
          <a:solidFill>
            <a:srgbClr val="FF0000">
              <a:alpha val="16078"/>
            </a:srgbClr>
          </a:solidFill>
          <a:ln w="9525">
            <a:solidFill>
              <a:srgbClr val="FF0000">
                <a:alpha val="3137"/>
              </a:srgbClr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cxnSp>
        <p:nvCxnSpPr>
          <p:cNvPr id="3" name="Straight Arrow Connector 2"/>
          <p:cNvCxnSpPr>
            <a:stCxn id="5" idx="3"/>
            <a:endCxn id="4" idx="2"/>
          </p:cNvCxnSpPr>
          <p:nvPr/>
        </p:nvCxnSpPr>
        <p:spPr>
          <a:xfrm>
            <a:off x="2590800" y="4724400"/>
            <a:ext cx="1447800" cy="190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627041" y="5465686"/>
            <a:ext cx="1447800" cy="190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038259" y="4539734"/>
            <a:ext cx="1552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Default Value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5105400"/>
            <a:ext cx="2063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numbers with decimal points (e.g. GPA)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502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Phase 2: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ACCESS data type: Text</a:t>
            </a:r>
          </a:p>
        </p:txBody>
      </p:sp>
      <p:sp>
        <p:nvSpPr>
          <p:cNvPr id="53250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CONCEPTS (3</a:t>
            </a:r>
            <a:r>
              <a:rPr lang="en-US" baseline="30000"/>
              <a:t>rd</a:t>
            </a:r>
            <a:r>
              <a:rPr lang="en-US"/>
              <a:t> Edition)</a:t>
            </a:r>
          </a:p>
          <a:p>
            <a:r>
              <a:rPr lang="en-US"/>
              <a:t>© 2008 Pearson Prentice Hall</a:t>
            </a:r>
          </a:p>
        </p:txBody>
      </p:sp>
      <p:sp>
        <p:nvSpPr>
          <p:cNvPr id="53251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3-</a:t>
            </a:r>
            <a:fld id="{6B18295B-1F43-4CC4-B2AD-BB19832E1904}" type="slidenum">
              <a:rPr lang="en-US"/>
              <a:pPr/>
              <a:t>17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038600" y="2133600"/>
            <a:ext cx="5334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253" name="TextBox 8"/>
          <p:cNvSpPr txBox="1">
            <a:spLocks noChangeArrowheads="1"/>
          </p:cNvSpPr>
          <p:nvPr/>
        </p:nvSpPr>
        <p:spPr bwMode="auto">
          <a:xfrm>
            <a:off x="533400" y="3733800"/>
            <a:ext cx="69342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Storage implications for text:</a:t>
            </a:r>
          </a:p>
          <a:p>
            <a:r>
              <a:rPr lang="en-US" dirty="0"/>
              <a:t>Fixed in size, up to 255 bytes (characters</a:t>
            </a:r>
            <a:r>
              <a:rPr lang="en-US" dirty="0" smtClean="0"/>
              <a:t>). Default Value is 255.</a:t>
            </a:r>
            <a:endParaRPr lang="en-US" dirty="0"/>
          </a:p>
          <a:p>
            <a:endParaRPr lang="en-US" dirty="0"/>
          </a:p>
          <a:p>
            <a:r>
              <a:rPr lang="en-US" dirty="0"/>
              <a:t>Note: data types do vary a bit depending on the database (e.g. SQL Server, MySQL, Oracle)</a:t>
            </a:r>
          </a:p>
        </p:txBody>
      </p:sp>
      <p:pic>
        <p:nvPicPr>
          <p:cNvPr id="5325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9878" y="1639229"/>
            <a:ext cx="3505200" cy="228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5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676400"/>
            <a:ext cx="34385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87109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ea typeface="ＭＳ Ｐゴシック" pitchFamily="34" charset="-128"/>
              </a:rPr>
              <a:t>Phase 2: 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ACCESS basic data types: Others</a:t>
            </a:r>
          </a:p>
        </p:txBody>
      </p:sp>
      <p:sp>
        <p:nvSpPr>
          <p:cNvPr id="55298" name="Footer Placeholder 1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CONCEPTS (3</a:t>
            </a:r>
            <a:r>
              <a:rPr lang="en-US" baseline="30000"/>
              <a:t>rd</a:t>
            </a:r>
            <a:r>
              <a:rPr lang="en-US"/>
              <a:t> Edition)</a:t>
            </a:r>
          </a:p>
          <a:p>
            <a:r>
              <a:rPr lang="en-US"/>
              <a:t>© 2008 Pearson Prentice Hall</a:t>
            </a:r>
          </a:p>
        </p:txBody>
      </p:sp>
      <p:sp>
        <p:nvSpPr>
          <p:cNvPr id="55299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3-</a:t>
            </a:r>
            <a:fld id="{BF0BCEF0-776F-4DC1-A12A-B3554DF2452C}" type="slidenum">
              <a:rPr lang="en-US"/>
              <a:pPr/>
              <a:t>18</a:t>
            </a:fld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038600" y="21336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530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447800"/>
            <a:ext cx="7391400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41674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Highline University Example</a:t>
            </a:r>
          </a:p>
        </p:txBody>
      </p:sp>
      <p:sp>
        <p:nvSpPr>
          <p:cNvPr id="57346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5715000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Open Highland University Database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This entity has already been converted to a table</a:t>
            </a:r>
          </a:p>
          <a:p>
            <a:r>
              <a:rPr lang="en-US" dirty="0" smtClean="0">
                <a:ea typeface="ＭＳ Ｐゴシック" pitchFamily="34" charset="-128"/>
              </a:rPr>
              <a:t>Update Table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Set appropriate data types</a:t>
            </a:r>
          </a:p>
          <a:p>
            <a:pPr lvl="2"/>
            <a:r>
              <a:rPr lang="en-US" dirty="0" smtClean="0">
                <a:ea typeface="ＭＳ Ｐゴシック" pitchFamily="34" charset="-128"/>
              </a:rPr>
              <a:t>See previous slide!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Any fields you would require (not null)? Do so!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3CE0A2B0-A200-49C1-B8AD-2ADF71A7FFDC}" type="slidenum">
              <a:rPr lang="en-US"/>
              <a:pPr/>
              <a:t>19</a:t>
            </a:fld>
            <a:endParaRPr lang="en-US"/>
          </a:p>
          <a:p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371599"/>
            <a:ext cx="2838450" cy="5052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9265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Agenda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Quiz</a:t>
            </a:r>
          </a:p>
          <a:p>
            <a:r>
              <a:rPr lang="en-US" dirty="0" smtClean="0">
                <a:ea typeface="ＭＳ Ｐゴシック" pitchFamily="34" charset="-128"/>
              </a:rPr>
              <a:t>Homework </a:t>
            </a:r>
            <a:r>
              <a:rPr lang="en-US" dirty="0">
                <a:ea typeface="ＭＳ Ｐゴシック" pitchFamily="34" charset="-128"/>
              </a:rPr>
              <a:t>(see next slide</a:t>
            </a:r>
            <a:r>
              <a:rPr lang="en-US" dirty="0" smtClean="0">
                <a:ea typeface="ＭＳ Ｐゴシック" pitchFamily="34" charset="-128"/>
              </a:rPr>
              <a:t>)</a:t>
            </a:r>
          </a:p>
          <a:p>
            <a:r>
              <a:rPr lang="en-US" dirty="0" smtClean="0">
                <a:ea typeface="ＭＳ Ｐゴシック" pitchFamily="34" charset="-128"/>
              </a:rPr>
              <a:t>Project Part II Appointments</a:t>
            </a:r>
          </a:p>
          <a:p>
            <a:r>
              <a:rPr lang="en-US" dirty="0" smtClean="0">
                <a:ea typeface="ＭＳ Ｐゴシック" pitchFamily="34" charset="-128"/>
              </a:rPr>
              <a:t>Chapter 6: Translating ER Diagrams to Relations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Conceptual design to physical database</a:t>
            </a:r>
          </a:p>
          <a:p>
            <a:endParaRPr 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1026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Phase 2:</a:t>
            </a:r>
            <a:br>
              <a:rPr lang="en-US" sz="2800" smtClean="0">
                <a:ea typeface="ＭＳ Ｐゴシック" pitchFamily="34" charset="-128"/>
              </a:rPr>
            </a:br>
            <a:r>
              <a:rPr lang="en-US" sz="2800" smtClean="0">
                <a:ea typeface="ＭＳ Ｐゴシック" pitchFamily="34" charset="-128"/>
              </a:rPr>
              <a:t>Specify Column Properties: Default Value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29600" cy="990600"/>
          </a:xfrm>
        </p:spPr>
        <p:txBody>
          <a:bodyPr/>
          <a:lstStyle/>
          <a:p>
            <a:pPr eaLnBrk="1" hangingPunct="1"/>
            <a:r>
              <a:rPr lang="en-US" sz="2800" smtClean="0">
                <a:ea typeface="ＭＳ Ｐゴシック" pitchFamily="34" charset="-128"/>
              </a:rPr>
              <a:t>A </a:t>
            </a:r>
            <a:r>
              <a:rPr lang="en-US" sz="2800" b="1" smtClean="0">
                <a:solidFill>
                  <a:srgbClr val="0066FF"/>
                </a:solidFill>
                <a:ea typeface="ＭＳ Ｐゴシック" pitchFamily="34" charset="-128"/>
              </a:rPr>
              <a:t>default value</a:t>
            </a:r>
            <a:r>
              <a:rPr lang="en-US" sz="2800" smtClean="0">
                <a:ea typeface="ＭＳ Ｐゴシック" pitchFamily="34" charset="-128"/>
              </a:rPr>
              <a:t> is the value supplied by the DBMS when a new row is created.</a:t>
            </a:r>
          </a:p>
        </p:txBody>
      </p:sp>
      <p:sp>
        <p:nvSpPr>
          <p:cNvPr id="58371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52FE40BD-1F68-49DA-B86F-3675A6532FE5}" type="slidenum">
              <a:rPr lang="en-US"/>
              <a:pPr/>
              <a:t>20</a:t>
            </a:fld>
            <a:endParaRPr lang="en-US"/>
          </a:p>
          <a:p>
            <a:endParaRPr lang="en-US"/>
          </a:p>
        </p:txBody>
      </p:sp>
      <p:sp>
        <p:nvSpPr>
          <p:cNvPr id="58372" name="Footer Placeholder 7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PROCESSING, 11th Edition  </a:t>
            </a:r>
          </a:p>
          <a:p>
            <a:r>
              <a:rPr lang="en-US"/>
              <a:t>© 2010 Pearson Prentice Hall </a:t>
            </a:r>
          </a:p>
        </p:txBody>
      </p:sp>
      <p:pic>
        <p:nvPicPr>
          <p:cNvPr id="58373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743200"/>
            <a:ext cx="3390900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2743200"/>
            <a:ext cx="22669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5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800600"/>
            <a:ext cx="41624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376" name="Picture 10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5791200" y="3962400"/>
            <a:ext cx="2076450" cy="1057275"/>
          </a:xfrm>
        </p:spPr>
      </p:pic>
      <p:cxnSp>
        <p:nvCxnSpPr>
          <p:cNvPr id="13" name="Straight Arrow Connector 12"/>
          <p:cNvCxnSpPr/>
          <p:nvPr/>
        </p:nvCxnSpPr>
        <p:spPr>
          <a:xfrm>
            <a:off x="4343400" y="3429000"/>
            <a:ext cx="1219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343400" y="3657600"/>
            <a:ext cx="137160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1299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Highline University Example</a:t>
            </a:r>
          </a:p>
        </p:txBody>
      </p:sp>
      <p:sp>
        <p:nvSpPr>
          <p:cNvPr id="57346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Let’s say 95% our students come from NY. </a:t>
            </a:r>
          </a:p>
          <a:p>
            <a:r>
              <a:rPr lang="en-US" dirty="0" smtClean="0">
                <a:ea typeface="ＭＳ Ｐゴシック" pitchFamily="34" charset="-128"/>
              </a:rPr>
              <a:t>What default value might you add? Do it!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3CE0A2B0-A200-49C1-B8AD-2ADF71A7FFDC}" type="slidenum">
              <a:rPr lang="en-US"/>
              <a:pPr/>
              <a:t>21</a:t>
            </a:fld>
            <a:endParaRPr lang="en-US"/>
          </a:p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24000"/>
            <a:ext cx="2838450" cy="5052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5639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Column Properties: Data Constraints</a:t>
            </a:r>
          </a:p>
        </p:txBody>
      </p:sp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600" b="1" smtClean="0">
                <a:solidFill>
                  <a:srgbClr val="0066FF"/>
                </a:solidFill>
                <a:ea typeface="ＭＳ Ｐゴシック" pitchFamily="34" charset="-128"/>
              </a:rPr>
              <a:t>Data constraints</a:t>
            </a:r>
            <a:r>
              <a:rPr lang="en-US" sz="3600" smtClean="0">
                <a:ea typeface="ＭＳ Ｐゴシック" pitchFamily="34" charset="-128"/>
              </a:rPr>
              <a:t> are limitations on data values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solidFill>
                  <a:srgbClr val="0066FF"/>
                </a:solidFill>
                <a:ea typeface="ＭＳ Ｐゴシック" pitchFamily="34" charset="-128"/>
              </a:rPr>
              <a:t>Domain constraint</a:t>
            </a:r>
            <a:endParaRPr lang="en-US" sz="3200" smtClean="0">
              <a:ea typeface="ＭＳ Ｐゴシック" pitchFamily="34" charset="-128"/>
              <a:cs typeface="Arial" pitchFamily="34" charset="0"/>
            </a:endParaRP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mtClean="0">
                <a:ea typeface="ＭＳ Ｐゴシック" pitchFamily="34" charset="-128"/>
                <a:cs typeface="Arial" pitchFamily="34" charset="0"/>
              </a:rPr>
              <a:t>Validation Rule (Validation Text)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mtClean="0">
                <a:ea typeface="ＭＳ Ｐゴシック" pitchFamily="34" charset="-128"/>
                <a:cs typeface="Arial" pitchFamily="34" charset="0"/>
              </a:rPr>
              <a:t>c</a:t>
            </a:r>
            <a:r>
              <a:rPr lang="en-US" smtClean="0">
                <a:ea typeface="ＭＳ Ｐゴシック" pitchFamily="34" charset="-128"/>
              </a:rPr>
              <a:t>olumn values must be in a given set of specific values: </a:t>
            </a:r>
            <a:r>
              <a:rPr lang="en-US" altLang="en-US" smtClean="0">
                <a:solidFill>
                  <a:srgbClr val="FF0000"/>
                </a:solidFill>
                <a:ea typeface="ＭＳ Ｐゴシック" pitchFamily="34" charset="-128"/>
              </a:rPr>
              <a:t>“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Red</a:t>
            </a:r>
            <a:r>
              <a:rPr lang="en-US" altLang="en-US" smtClean="0">
                <a:solidFill>
                  <a:srgbClr val="FF0000"/>
                </a:solidFill>
                <a:ea typeface="ＭＳ Ｐゴシック" pitchFamily="34" charset="-128"/>
              </a:rPr>
              <a:t>”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, </a:t>
            </a:r>
            <a:r>
              <a:rPr lang="en-US" altLang="en-US" smtClean="0">
                <a:solidFill>
                  <a:srgbClr val="FF0000"/>
                </a:solidFill>
                <a:ea typeface="ＭＳ Ｐゴシック" pitchFamily="34" charset="-128"/>
              </a:rPr>
              <a:t>“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Green</a:t>
            </a:r>
            <a:r>
              <a:rPr lang="en-US" altLang="en-US" smtClean="0">
                <a:solidFill>
                  <a:srgbClr val="FF0000"/>
                </a:solidFill>
                <a:ea typeface="ＭＳ Ｐゴシック" pitchFamily="34" charset="-128"/>
              </a:rPr>
              <a:t>”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, </a:t>
            </a:r>
            <a:r>
              <a:rPr lang="en-US" altLang="en-US" smtClean="0">
                <a:solidFill>
                  <a:srgbClr val="FF0000"/>
                </a:solidFill>
                <a:ea typeface="ＭＳ Ｐゴシック" pitchFamily="34" charset="-128"/>
              </a:rPr>
              <a:t>”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Blue</a:t>
            </a:r>
            <a:r>
              <a:rPr lang="en-US" altLang="en-US" smtClean="0">
                <a:solidFill>
                  <a:srgbClr val="FF0000"/>
                </a:solidFill>
                <a:ea typeface="ＭＳ Ｐゴシック" pitchFamily="34" charset="-128"/>
              </a:rPr>
              <a:t>”</a:t>
            </a:r>
            <a:endParaRPr lang="en-US" smtClean="0">
              <a:solidFill>
                <a:srgbClr val="FF0000"/>
              </a:solidFill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solidFill>
                  <a:srgbClr val="0066FF"/>
                </a:solidFill>
                <a:ea typeface="ＭＳ Ｐゴシック" pitchFamily="34" charset="-128"/>
              </a:rPr>
              <a:t>Range constraint</a:t>
            </a:r>
            <a:endParaRPr lang="en-US" sz="3200" smtClean="0">
              <a:ea typeface="ＭＳ Ｐゴシック" pitchFamily="34" charset="-128"/>
              <a:cs typeface="Arial" pitchFamily="34" charset="0"/>
            </a:endParaRP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mtClean="0">
                <a:ea typeface="ＭＳ Ｐゴシック" pitchFamily="34" charset="-128"/>
                <a:cs typeface="Arial" pitchFamily="34" charset="0"/>
              </a:rPr>
              <a:t>Validation Rule (Validation Text)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mtClean="0">
                <a:ea typeface="ＭＳ Ｐゴシック" pitchFamily="34" charset="-128"/>
                <a:cs typeface="Arial" pitchFamily="34" charset="0"/>
              </a:rPr>
              <a:t>c</a:t>
            </a:r>
            <a:r>
              <a:rPr lang="en-US" smtClean="0">
                <a:ea typeface="ＭＳ Ｐゴシック" pitchFamily="34" charset="-128"/>
              </a:rPr>
              <a:t>olumn values must be within a given range of values: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between 1 and 1000</a:t>
            </a:r>
          </a:p>
        </p:txBody>
      </p:sp>
      <p:sp>
        <p:nvSpPr>
          <p:cNvPr id="6246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01B8DBE7-9003-4001-8EBC-6109C41855E0}" type="slidenum">
              <a:rPr lang="en-US"/>
              <a:pPr/>
              <a:t>22</a:t>
            </a:fld>
            <a:endParaRPr lang="en-US"/>
          </a:p>
          <a:p>
            <a:endParaRPr lang="en-US"/>
          </a:p>
        </p:txBody>
      </p:sp>
      <p:sp>
        <p:nvSpPr>
          <p:cNvPr id="62468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PROCESSING, 11th Edition  © 2010 Pearson Prentice Hall </a:t>
            </a:r>
          </a:p>
        </p:txBody>
      </p:sp>
    </p:spTree>
    <p:extLst>
      <p:ext uri="{BB962C8B-B14F-4D97-AF65-F5344CB8AC3E}">
        <p14:creationId xmlns:p14="http://schemas.microsoft.com/office/powerpoint/2010/main" val="2994875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PROCESSING, 11th Edition  © 2010 Pearson Prentice Hall </a:t>
            </a:r>
          </a:p>
        </p:txBody>
      </p:sp>
      <p:sp>
        <p:nvSpPr>
          <p:cNvPr id="6656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25549139-12E0-42EA-B8D8-00C83244A61B}" type="slidenum">
              <a:rPr lang="en-US"/>
              <a:pPr/>
              <a:t>23</a:t>
            </a:fld>
            <a:endParaRPr lang="en-US"/>
          </a:p>
          <a:p>
            <a:endParaRPr lang="en-US"/>
          </a:p>
        </p:txBody>
      </p:sp>
      <p:pic>
        <p:nvPicPr>
          <p:cNvPr id="6656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143000"/>
            <a:ext cx="3467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4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762000"/>
            <a:ext cx="3124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9200" y="2971800"/>
            <a:ext cx="459105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Arrow Connector 9"/>
          <p:cNvCxnSpPr/>
          <p:nvPr/>
        </p:nvCxnSpPr>
        <p:spPr>
          <a:xfrm>
            <a:off x="3733800" y="1524000"/>
            <a:ext cx="6096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14400" y="304800"/>
            <a:ext cx="3505200" cy="369888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dk1"/>
                </a:solidFill>
                <a:latin typeface="+mn-lt"/>
                <a:ea typeface="+mn-ea"/>
              </a:rPr>
              <a:t>Domain or range constraint</a:t>
            </a:r>
          </a:p>
        </p:txBody>
      </p:sp>
    </p:spTree>
    <p:extLst>
      <p:ext uri="{BB962C8B-B14F-4D97-AF65-F5344CB8AC3E}">
        <p14:creationId xmlns:p14="http://schemas.microsoft.com/office/powerpoint/2010/main" val="29265287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Highline University Example</a:t>
            </a:r>
          </a:p>
        </p:txBody>
      </p:sp>
      <p:sp>
        <p:nvSpPr>
          <p:cNvPr id="57346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Let’s say we only include a high school GPA if it was between 3.5 and 4.0</a:t>
            </a:r>
          </a:p>
          <a:p>
            <a:r>
              <a:rPr lang="en-US" dirty="0" smtClean="0">
                <a:ea typeface="ＭＳ Ｐゴシック" pitchFamily="34" charset="-128"/>
              </a:rPr>
              <a:t>How would we enforce that? Do it!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3CE0A2B0-A200-49C1-B8AD-2ADF71A7FFDC}" type="slidenum">
              <a:rPr lang="en-US"/>
              <a:pPr/>
              <a:t>24</a:t>
            </a:fld>
            <a:endParaRPr lang="en-US"/>
          </a:p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24000"/>
            <a:ext cx="2838450" cy="5052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11211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Column Properties: Data Constraints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4000" b="1" smtClean="0">
                <a:solidFill>
                  <a:srgbClr val="0066FF"/>
                </a:solidFill>
                <a:ea typeface="ＭＳ Ｐゴシック" pitchFamily="34" charset="-128"/>
              </a:rPr>
              <a:t>Data constraints</a:t>
            </a:r>
            <a:r>
              <a:rPr lang="en-US" sz="4000" smtClean="0">
                <a:ea typeface="ＭＳ Ｐゴシック" pitchFamily="34" charset="-128"/>
              </a:rPr>
              <a:t> are limitations on data values</a:t>
            </a:r>
          </a:p>
          <a:p>
            <a:pPr lvl="1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600" b="1" smtClean="0">
                <a:solidFill>
                  <a:srgbClr val="0066FF"/>
                </a:solidFill>
                <a:ea typeface="ＭＳ Ｐゴシック" pitchFamily="34" charset="-128"/>
              </a:rPr>
              <a:t>Data format constraints 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ea typeface="ＭＳ Ｐゴシック" pitchFamily="34" charset="-128"/>
              </a:rPr>
              <a:t>Input Mask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ea typeface="ＭＳ Ｐゴシック" pitchFamily="34" charset="-128"/>
              </a:rPr>
              <a:t>Text or Date field types only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ea typeface="ＭＳ Ｐゴシック" pitchFamily="34" charset="-128"/>
              </a:rPr>
              <a:t>Zip in 12211-0101 format</a:t>
            </a:r>
          </a:p>
          <a:p>
            <a:pPr lvl="2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sz="3200" b="1" smtClean="0">
                <a:ea typeface="ＭＳ Ｐゴシック" pitchFamily="34" charset="-128"/>
              </a:rPr>
              <a:t>Phone in (518) 555-5151 format</a:t>
            </a:r>
          </a:p>
        </p:txBody>
      </p:sp>
      <p:sp>
        <p:nvSpPr>
          <p:cNvPr id="6451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7610F549-1EE4-4FDD-8445-E82AF70C007D}" type="slidenum">
              <a:rPr lang="en-US"/>
              <a:pPr/>
              <a:t>25</a:t>
            </a:fld>
            <a:endParaRPr lang="en-US"/>
          </a:p>
          <a:p>
            <a:endParaRPr lang="en-US"/>
          </a:p>
        </p:txBody>
      </p:sp>
      <p:sp>
        <p:nvSpPr>
          <p:cNvPr id="64516" name="Footer Placeholder 6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en-US"/>
              <a:t>KROENKE AND AUER - DATABASE PROCESSING, 11th Edition  © 2010 Pearson Prentice Hall </a:t>
            </a:r>
          </a:p>
        </p:txBody>
      </p:sp>
    </p:spTree>
    <p:extLst>
      <p:ext uri="{BB962C8B-B14F-4D97-AF65-F5344CB8AC3E}">
        <p14:creationId xmlns:p14="http://schemas.microsoft.com/office/powerpoint/2010/main" val="10478033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Highline University Example</a:t>
            </a:r>
          </a:p>
        </p:txBody>
      </p:sp>
      <p:sp>
        <p:nvSpPr>
          <p:cNvPr id="57346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What data format constraints make sense here?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Date data types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Input masks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3CE0A2B0-A200-49C1-B8AD-2ADF71A7FFDC}" type="slidenum">
              <a:rPr lang="en-US"/>
              <a:pPr/>
              <a:t>26</a:t>
            </a:fld>
            <a:endParaRPr lang="en-US"/>
          </a:p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24000"/>
            <a:ext cx="2838450" cy="5052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49628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Intrarelation Constraint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7065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6B4C17CB-1F8D-4A6D-A4E7-2EE753620DF1}" type="slidenum">
              <a:rPr lang="en-US"/>
              <a:pPr/>
              <a:t>27</a:t>
            </a:fld>
            <a:endParaRPr lang="en-US"/>
          </a:p>
          <a:p>
            <a:endParaRPr lang="en-US"/>
          </a:p>
        </p:txBody>
      </p:sp>
      <p:pic>
        <p:nvPicPr>
          <p:cNvPr id="7066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09800"/>
            <a:ext cx="902017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74782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Highline University Example</a:t>
            </a:r>
          </a:p>
        </p:txBody>
      </p:sp>
      <p:sp>
        <p:nvSpPr>
          <p:cNvPr id="57346" name="Content Placeholder 8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Add an </a:t>
            </a:r>
            <a:r>
              <a:rPr lang="en-US" dirty="0" err="1" smtClean="0">
                <a:ea typeface="ＭＳ Ｐゴシック" pitchFamily="34" charset="-128"/>
              </a:rPr>
              <a:t>intrarelation</a:t>
            </a:r>
            <a:r>
              <a:rPr lang="en-US" dirty="0" smtClean="0">
                <a:ea typeface="ＭＳ Ｐゴシック" pitchFamily="34" charset="-128"/>
              </a:rPr>
              <a:t> constraint that ensures graduation date is after admission date.</a:t>
            </a:r>
          </a:p>
          <a:p>
            <a:r>
              <a:rPr lang="en-US" i="1" dirty="0" smtClean="0">
                <a:ea typeface="ＭＳ Ｐゴシック" pitchFamily="34" charset="-128"/>
              </a:rPr>
              <a:t>Hint: See previous slide</a:t>
            </a:r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en-US"/>
              <a:t>6-</a:t>
            </a:r>
            <a:fld id="{3CE0A2B0-A200-49C1-B8AD-2ADF71A7FFDC}" type="slidenum">
              <a:rPr lang="en-US"/>
              <a:pPr/>
              <a:t>28</a:t>
            </a:fld>
            <a:endParaRPr lang="en-US"/>
          </a:p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24000"/>
            <a:ext cx="2838450" cy="5052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14274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215265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Now, you do it!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7543800" cy="1752600"/>
          </a:xfrm>
        </p:spPr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Blackboard </a:t>
            </a:r>
          </a:p>
          <a:p>
            <a:pPr lvl="1"/>
            <a:r>
              <a:rPr lang="en-US" i="1" smtClean="0">
                <a:ea typeface="ＭＳ Ｐゴシック" pitchFamily="34" charset="-128"/>
              </a:rPr>
              <a:t>Assignments &gt; In-Class Activities &gt; </a:t>
            </a:r>
            <a:br>
              <a:rPr lang="en-US" i="1" smtClean="0">
                <a:ea typeface="ＭＳ Ｐゴシック" pitchFamily="34" charset="-128"/>
              </a:rPr>
            </a:br>
            <a:r>
              <a:rPr lang="en-US" i="1" smtClean="0">
                <a:ea typeface="ＭＳ Ｐゴシック" pitchFamily="34" charset="-128"/>
              </a:rPr>
              <a:t>5 – ER (Conceptual) to DB (Physical)</a:t>
            </a:r>
          </a:p>
          <a:p>
            <a:pPr lvl="1"/>
            <a:r>
              <a:rPr lang="en-US" i="1" smtClean="0">
                <a:ea typeface="ＭＳ Ｐゴシック" pitchFamily="34" charset="-128"/>
              </a:rPr>
              <a:t>Phase 2 only</a:t>
            </a:r>
          </a:p>
          <a:p>
            <a:pPr eaLnBrk="1" hangingPunct="1"/>
            <a:endParaRPr lang="en-US" sz="2400" smtClean="0">
              <a:ea typeface="ＭＳ Ｐゴシック" pitchFamily="34" charset="-128"/>
            </a:endParaRPr>
          </a:p>
          <a:p>
            <a:pPr eaLnBrk="1" hangingPunct="1"/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31748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08D77A75-85C1-4634-BA4B-001DFFB3A816}" type="slidenum">
              <a:rPr lang="en-US" smtClean="0">
                <a:solidFill>
                  <a:srgbClr val="0066FF"/>
                </a:solidFill>
              </a:rPr>
              <a:pPr eaLnBrk="1" hangingPunct="1"/>
              <a:t>29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1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Homework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See Course Schedule for Readings!</a:t>
            </a:r>
          </a:p>
          <a:p>
            <a:r>
              <a:rPr lang="en-US" dirty="0" smtClean="0">
                <a:ea typeface="ＭＳ Ｐゴシック" pitchFamily="34" charset="-128"/>
              </a:rPr>
              <a:t>Project – Part II (Rewrite)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Due Weds, 10/31 by start of class</a:t>
            </a:r>
          </a:p>
          <a:p>
            <a:r>
              <a:rPr lang="en-US" dirty="0" smtClean="0">
                <a:ea typeface="ＭＳ Ｐゴシック" pitchFamily="34" charset="-128"/>
              </a:rPr>
              <a:t>Midterm is </a:t>
            </a:r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Mon, 11/5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Will discuss format as we get closer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May bring a “cheat sheet”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8.5x11, handwritten, both sides, must use your own!</a:t>
            </a:r>
          </a:p>
          <a:p>
            <a:pPr>
              <a:buFontTx/>
              <a:buNone/>
            </a:pPr>
            <a:endParaRPr lang="en-US" dirty="0" smtClean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1-</a:t>
            </a:r>
            <a:fld id="{5BD6C7B9-8386-431B-B6B8-CE577FB65048}" type="slidenum">
              <a:rPr lang="en-US" smtClean="0">
                <a:solidFill>
                  <a:srgbClr val="0066FF"/>
                </a:solidFill>
              </a:rPr>
              <a:pPr eaLnBrk="1" hangingPunct="1"/>
              <a:t>3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714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ER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/>
              <a:t>Make an appointment with to go over your project ER Diagram</a:t>
            </a:r>
          </a:p>
          <a:p>
            <a:r>
              <a:rPr lang="en-US" dirty="0" smtClean="0"/>
              <a:t>Go to Doodle Poll to select appt day/time</a:t>
            </a:r>
          </a:p>
          <a:p>
            <a:pPr lvl="1"/>
            <a:r>
              <a:rPr lang="en-US" u="sng" dirty="0">
                <a:hlinkClick r:id="rId2"/>
              </a:rPr>
              <a:t>http://www.doodle.com/z549que58ybwc3cd</a:t>
            </a:r>
            <a:endParaRPr lang="en-US" dirty="0"/>
          </a:p>
          <a:p>
            <a:r>
              <a:rPr lang="en-US" dirty="0" smtClean="0"/>
              <a:t>Pick a timeslot by start of class Monday (10/22)</a:t>
            </a:r>
          </a:p>
          <a:p>
            <a:pPr lvl="1"/>
            <a:r>
              <a:rPr lang="en-US" dirty="0" smtClean="0"/>
              <a:t>If you cannot make any of these times you must let me know by the end of this week so we can find an alternate time.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smtClean="0"/>
              <a:t>A-</a:t>
            </a:r>
            <a:fld id="{46501010-B59F-481B-A3AA-FB48DE1BDE33}" type="slidenum">
              <a:rPr lang="en-US" smtClean="0"/>
              <a:pPr/>
              <a:t>4</a:t>
            </a:fld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215265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Chapter 6 </a:t>
            </a:r>
            <a:br>
              <a:rPr lang="en-US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Transforming data models (ER Diagrams) into database designs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7543800" cy="17526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What is involved?</a:t>
            </a:r>
          </a:p>
          <a:p>
            <a:pPr eaLnBrk="1" hangingPunct="1"/>
            <a:endParaRPr lang="en-US" sz="2400" dirty="0" smtClean="0">
              <a:ea typeface="ＭＳ Ｐゴシック" pitchFamily="34" charset="-128"/>
            </a:endParaRPr>
          </a:p>
          <a:p>
            <a:pPr eaLnBrk="1" hangingPunct="1"/>
            <a:endParaRPr lang="en-US" sz="2400" dirty="0" smtClean="0">
              <a:ea typeface="ＭＳ Ｐゴシック" pitchFamily="34" charset="-128"/>
            </a:endParaRPr>
          </a:p>
        </p:txBody>
      </p:sp>
      <p:sp>
        <p:nvSpPr>
          <p:cNvPr id="23556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3A0542C3-95D7-48E5-A335-4CD9749388AA}" type="slidenum">
              <a:rPr lang="en-US" smtClean="0">
                <a:solidFill>
                  <a:srgbClr val="0066FF"/>
                </a:solidFill>
              </a:rPr>
              <a:pPr eaLnBrk="1" hangingPunct="1"/>
              <a:t>5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23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Chapter 6 Objectives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/>
              <a:t>To understand how to transform data (ER) models into database designs</a:t>
            </a:r>
          </a:p>
          <a:p>
            <a:pPr lvl="1" eaLnBrk="1" hangingPunct="1">
              <a:defRPr/>
            </a:pPr>
            <a:r>
              <a:rPr lang="en-US" sz="2000" dirty="0"/>
              <a:t>Represent strong and weak (ID-dependent) entities as </a:t>
            </a:r>
            <a:r>
              <a:rPr lang="en-US" sz="2000" dirty="0" smtClean="0"/>
              <a:t>tables</a:t>
            </a:r>
          </a:p>
          <a:p>
            <a:pPr lvl="1" eaLnBrk="1" hangingPunct="1">
              <a:defRPr/>
            </a:pPr>
            <a:r>
              <a:rPr lang="en-US" sz="2000" dirty="0" smtClean="0"/>
              <a:t>Add attributes and identify primary keys</a:t>
            </a:r>
          </a:p>
          <a:p>
            <a:pPr lvl="1" eaLnBrk="1" hangingPunct="1">
              <a:defRPr/>
            </a:pPr>
            <a:r>
              <a:rPr lang="en-US" sz="2000" dirty="0" smtClean="0"/>
              <a:t>Determine required: (NOT NULL)</a:t>
            </a:r>
          </a:p>
          <a:p>
            <a:pPr lvl="1" eaLnBrk="1" hangingPunct="1">
              <a:defRPr/>
            </a:pPr>
            <a:r>
              <a:rPr lang="en-US" sz="2000" dirty="0" smtClean="0"/>
              <a:t>Determine default values</a:t>
            </a:r>
          </a:p>
          <a:p>
            <a:pPr lvl="1" eaLnBrk="1" hangingPunct="1">
              <a:defRPr/>
            </a:pPr>
            <a:r>
              <a:rPr lang="en-US" sz="2000" dirty="0" smtClean="0"/>
              <a:t>Determine data constraints</a:t>
            </a:r>
          </a:p>
          <a:p>
            <a:pPr lvl="1" eaLnBrk="1" hangingPunct="1">
              <a:defRPr/>
            </a:pPr>
            <a:r>
              <a:rPr lang="en-US" sz="2000" dirty="0" smtClean="0"/>
              <a:t>Determine </a:t>
            </a:r>
            <a:r>
              <a:rPr lang="en-US" sz="2000" dirty="0" err="1" smtClean="0"/>
              <a:t>datatype</a:t>
            </a:r>
            <a:r>
              <a:rPr lang="en-US" sz="2000" dirty="0" smtClean="0"/>
              <a:t>: char, integer, etc.</a:t>
            </a:r>
          </a:p>
          <a:p>
            <a:pPr marL="0" indent="0" eaLnBrk="1" hangingPunct="1">
              <a:buFontTx/>
              <a:buNone/>
              <a:defRPr/>
            </a:pPr>
            <a:endParaRPr lang="en-US" sz="2400" dirty="0" smtClean="0"/>
          </a:p>
        </p:txBody>
      </p:sp>
      <p:sp>
        <p:nvSpPr>
          <p:cNvPr id="24580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3DF8316A-6D8C-48A4-9BE6-46E7F4A60DDD}" type="slidenum">
              <a:rPr lang="en-US" smtClean="0">
                <a:solidFill>
                  <a:srgbClr val="0066FF"/>
                </a:solidFill>
              </a:rPr>
              <a:pPr eaLnBrk="1" hangingPunct="1"/>
              <a:t>6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24581" name="Footer Placeholder 7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/>
              <a:t>KROENKE AND AUER - DATABASE PROCESSING, 11th Edition  © 2010 Pearson Prentice Hall </a:t>
            </a:r>
          </a:p>
        </p:txBody>
      </p:sp>
    </p:spTree>
    <p:extLst>
      <p:ext uri="{BB962C8B-B14F-4D97-AF65-F5344CB8AC3E}">
        <p14:creationId xmlns:p14="http://schemas.microsoft.com/office/powerpoint/2010/main" val="369508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Chapter 6 Objectives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Use of referential integrity constraints and actions</a:t>
            </a: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Establish relationships between entities </a:t>
            </a:r>
          </a:p>
          <a:p>
            <a:pPr lvl="1" eaLnBrk="1" hangingPunct="1"/>
            <a:r>
              <a:rPr lang="en-US" sz="2000" smtClean="0">
                <a:ea typeface="ＭＳ Ｐゴシック" pitchFamily="34" charset="-128"/>
              </a:rPr>
              <a:t>1:1, 1:N, and N:M</a:t>
            </a:r>
          </a:p>
          <a:p>
            <a:pPr lvl="1" eaLnBrk="1" hangingPunct="1"/>
            <a:r>
              <a:rPr lang="en-US" sz="2000" smtClean="0">
                <a:ea typeface="ＭＳ Ｐゴシック" pitchFamily="34" charset="-128"/>
              </a:rPr>
              <a:t>Foreign keys</a:t>
            </a: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Enforcing minimum cardinalities</a:t>
            </a:r>
          </a:p>
          <a:p>
            <a:pPr lvl="1" eaLnBrk="1" hangingPunct="1"/>
            <a:r>
              <a:rPr lang="en-US" sz="2000" smtClean="0">
                <a:ea typeface="ＭＳ Ｐゴシック" pitchFamily="34" charset="-128"/>
              </a:rPr>
              <a:t>Foreign keys and constraints</a:t>
            </a:r>
          </a:p>
          <a:p>
            <a:pPr eaLnBrk="1" hangingPunct="1"/>
            <a:endParaRPr lang="en-US" sz="2400" smtClean="0">
              <a:ea typeface="ＭＳ Ｐゴシック" pitchFamily="34" charset="-128"/>
            </a:endParaRPr>
          </a:p>
        </p:txBody>
      </p:sp>
      <p:sp>
        <p:nvSpPr>
          <p:cNvPr id="25604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C9D87B98-EBCB-4F53-880A-80D60DE25889}" type="slidenum">
              <a:rPr lang="en-US" smtClean="0">
                <a:solidFill>
                  <a:srgbClr val="0066FF"/>
                </a:solidFill>
              </a:rPr>
              <a:pPr eaLnBrk="1" hangingPunct="1"/>
              <a:t>7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25605" name="Footer Placeholder 7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/>
              <a:t>KROENKE AND AUER - DATABASE PROCESSING, 11th Edition  © 2010 Pearson Prentice Hall </a:t>
            </a:r>
          </a:p>
        </p:txBody>
      </p:sp>
    </p:spTree>
    <p:extLst>
      <p:ext uri="{BB962C8B-B14F-4D97-AF65-F5344CB8AC3E}">
        <p14:creationId xmlns:p14="http://schemas.microsoft.com/office/powerpoint/2010/main" val="92338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 </a:t>
            </a:r>
            <a:r>
              <a:rPr lang="en-US" sz="4000" smtClean="0">
                <a:ea typeface="ＭＳ Ｐゴシック" pitchFamily="34" charset="-128"/>
              </a:rPr>
              <a:t>Phase 1 - Overview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38862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 smtClean="0">
                <a:ea typeface="ＭＳ Ｐゴシック" pitchFamily="34" charset="-128"/>
              </a:rPr>
              <a:t>Phase 1: Tables, keys, attributes</a:t>
            </a:r>
          </a:p>
          <a:p>
            <a:pPr eaLnBrk="1" hangingPunct="1">
              <a:defRPr/>
            </a:pPr>
            <a:r>
              <a:rPr lang="en-US" sz="2400" dirty="0" smtClean="0">
                <a:ea typeface="ＭＳ Ｐゴシック" pitchFamily="34" charset="-128"/>
              </a:rPr>
              <a:t>Create a table for each Entity</a:t>
            </a:r>
          </a:p>
          <a:p>
            <a:pPr eaLnBrk="1" hangingPunct="1">
              <a:defRPr/>
            </a:pPr>
            <a:r>
              <a:rPr lang="en-US" sz="2400" dirty="0" smtClean="0">
                <a:ea typeface="ＭＳ Ｐゴシック" pitchFamily="34" charset="-128"/>
              </a:rPr>
              <a:t>The </a:t>
            </a:r>
            <a:r>
              <a:rPr lang="en-US" sz="2400" i="1" dirty="0" smtClean="0">
                <a:ea typeface="ＭＳ Ｐゴシック" pitchFamily="34" charset="-128"/>
              </a:rPr>
              <a:t>identifier</a:t>
            </a:r>
            <a:r>
              <a:rPr lang="en-US" sz="2400" dirty="0" smtClean="0">
                <a:ea typeface="ＭＳ Ｐゴシック" pitchFamily="34" charset="-128"/>
              </a:rPr>
              <a:t> is a good start for the PK</a:t>
            </a:r>
          </a:p>
          <a:p>
            <a:pPr lvl="1" eaLnBrk="1" hangingPunct="1">
              <a:defRPr/>
            </a:pPr>
            <a:r>
              <a:rPr lang="en-US" sz="2000" dirty="0" smtClean="0">
                <a:ea typeface="ＭＳ Ｐゴシック" pitchFamily="34" charset="-128"/>
              </a:rPr>
              <a:t>BUT there might be better options</a:t>
            </a:r>
          </a:p>
          <a:p>
            <a:pPr lvl="1" eaLnBrk="1" hangingPunct="1">
              <a:defRPr/>
            </a:pPr>
            <a:r>
              <a:rPr lang="en-US" sz="2000" dirty="0" smtClean="0">
                <a:ea typeface="ＭＳ Ｐゴシック" pitchFamily="34" charset="-128"/>
              </a:rPr>
              <a:t>Determine if a surrogate key is needed</a:t>
            </a:r>
          </a:p>
          <a:p>
            <a:pPr eaLnBrk="1" hangingPunct="1">
              <a:defRPr/>
            </a:pPr>
            <a:r>
              <a:rPr lang="en-US" sz="2400" dirty="0" smtClean="0">
                <a:ea typeface="ＭＳ Ｐゴシック" pitchFamily="34" charset="-128"/>
              </a:rPr>
              <a:t>All other attributes become columns in the table</a:t>
            </a:r>
          </a:p>
          <a:p>
            <a:pPr lvl="1" eaLnBrk="1" hangingPunct="1">
              <a:defRPr/>
            </a:pPr>
            <a:r>
              <a:rPr lang="en-US" sz="2000" dirty="0" smtClean="0">
                <a:ea typeface="ＭＳ Ｐゴシック" pitchFamily="34" charset="-128"/>
              </a:rPr>
              <a:t>for </a:t>
            </a:r>
            <a:r>
              <a:rPr lang="en-US" sz="2000" dirty="0">
                <a:ea typeface="ＭＳ Ｐゴシック" pitchFamily="34" charset="-128"/>
              </a:rPr>
              <a:t>now leave data type as </a:t>
            </a:r>
            <a:r>
              <a:rPr lang="en-US" sz="2000" i="1" dirty="0" smtClean="0">
                <a:ea typeface="ＭＳ Ｐゴシック" pitchFamily="34" charset="-128"/>
              </a:rPr>
              <a:t>text </a:t>
            </a:r>
            <a:r>
              <a:rPr lang="en-US" sz="2000" dirty="0" smtClean="0">
                <a:ea typeface="ＭＳ Ｐゴシック" pitchFamily="34" charset="-128"/>
              </a:rPr>
              <a:t>length</a:t>
            </a:r>
            <a:r>
              <a:rPr lang="en-US" sz="2000" i="1" dirty="0" smtClean="0">
                <a:ea typeface="ＭＳ Ｐゴシック" pitchFamily="34" charset="-128"/>
              </a:rPr>
              <a:t> 255</a:t>
            </a:r>
            <a:r>
              <a:rPr lang="en-US" sz="2000" dirty="0" smtClean="0">
                <a:ea typeface="ＭＳ Ｐゴシック" pitchFamily="34" charset="-128"/>
              </a:rPr>
              <a:t> </a:t>
            </a:r>
            <a:r>
              <a:rPr lang="en-US" sz="2000" dirty="0">
                <a:ea typeface="ＭＳ Ｐゴシック" pitchFamily="34" charset="-128"/>
              </a:rPr>
              <a:t>for </a:t>
            </a:r>
            <a:r>
              <a:rPr lang="en-US" sz="2000" dirty="0" smtClean="0">
                <a:ea typeface="ＭＳ Ｐゴシック" pitchFamily="34" charset="-128"/>
              </a:rPr>
              <a:t>all</a:t>
            </a:r>
          </a:p>
          <a:p>
            <a:pPr marL="0" indent="0" eaLnBrk="1" hangingPunct="1">
              <a:buFontTx/>
              <a:buNone/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  <a:defRPr/>
            </a:pPr>
            <a:endParaRPr lang="en-US" sz="2400" dirty="0" smtClean="0">
              <a:ea typeface="ＭＳ Ｐゴシック" pitchFamily="34" charset="-128"/>
            </a:endParaRPr>
          </a:p>
        </p:txBody>
      </p:sp>
      <p:sp>
        <p:nvSpPr>
          <p:cNvPr id="26628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4B55449A-E9D7-449D-9E6E-387F74B8064C}" type="slidenum">
              <a:rPr lang="en-US" smtClean="0">
                <a:solidFill>
                  <a:srgbClr val="0066FF"/>
                </a:solidFill>
              </a:rPr>
              <a:pPr eaLnBrk="1" hangingPunct="1"/>
              <a:t>8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26629" name="Footer Placeholder 7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/>
              <a:t>KROENKE AND AUER - DATABASE PROCESSING, 11th Edition  © 2010 Pearson Prentice Hall </a:t>
            </a:r>
          </a:p>
        </p:txBody>
      </p:sp>
    </p:spTree>
    <p:extLst>
      <p:ext uri="{BB962C8B-B14F-4D97-AF65-F5344CB8AC3E}">
        <p14:creationId xmlns:p14="http://schemas.microsoft.com/office/powerpoint/2010/main" val="986645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ea typeface="ＭＳ Ｐゴシック" pitchFamily="34" charset="-128"/>
              </a:rPr>
              <a:t>Phase 1:</a:t>
            </a:r>
            <a:br>
              <a:rPr lang="en-US" sz="3200" smtClean="0">
                <a:ea typeface="ＭＳ Ｐゴシック" pitchFamily="34" charset="-128"/>
              </a:rPr>
            </a:br>
            <a:r>
              <a:rPr lang="en-US" sz="3200" smtClean="0">
                <a:ea typeface="ＭＳ Ｐゴシック" pitchFamily="34" charset="-128"/>
              </a:rPr>
              <a:t> Create a Table for Each Entity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19200" y="1600200"/>
            <a:ext cx="746760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>
                <a:solidFill>
                  <a:srgbClr val="0066FF"/>
                </a:solidFill>
                <a:ea typeface="ＭＳ Ｐゴシック" pitchFamily="34" charset="-128"/>
              </a:rPr>
              <a:t>EMPLOYEE (</a:t>
            </a:r>
            <a:r>
              <a:rPr lang="en-US" sz="2000" u="sng" smtClean="0">
                <a:solidFill>
                  <a:srgbClr val="0066FF"/>
                </a:solidFill>
                <a:ea typeface="ＭＳ Ｐゴシック" pitchFamily="34" charset="-128"/>
              </a:rPr>
              <a:t>EmployeeNumber</a:t>
            </a:r>
            <a:r>
              <a:rPr lang="en-US" sz="2000" smtClean="0">
                <a:solidFill>
                  <a:srgbClr val="0066FF"/>
                </a:solidFill>
                <a:ea typeface="ＭＳ Ｐゴシック" pitchFamily="34" charset="-128"/>
              </a:rPr>
              <a:t>, EmployeeName, Phone,</a:t>
            </a:r>
            <a:br>
              <a:rPr lang="en-US" sz="2000" smtClean="0">
                <a:solidFill>
                  <a:srgbClr val="0066FF"/>
                </a:solidFill>
                <a:ea typeface="ＭＳ Ｐゴシック" pitchFamily="34" charset="-128"/>
              </a:rPr>
            </a:br>
            <a:r>
              <a:rPr lang="en-US" sz="2000" smtClean="0">
                <a:solidFill>
                  <a:srgbClr val="0066FF"/>
                </a:solidFill>
                <a:ea typeface="ＭＳ Ｐゴシック" pitchFamily="34" charset="-128"/>
              </a:rPr>
              <a:t>		Email, HireDate, ReviewDate, EmpCode)</a:t>
            </a:r>
          </a:p>
        </p:txBody>
      </p:sp>
      <p:sp>
        <p:nvSpPr>
          <p:cNvPr id="27652" name="Slide Number Placeholder 8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>
                <a:solidFill>
                  <a:srgbClr val="0066FF"/>
                </a:solidFill>
              </a:rPr>
              <a:t>6-</a:t>
            </a:r>
            <a:fld id="{9C63FE10-9FC4-46FB-8057-6A5627F90A2C}" type="slidenum">
              <a:rPr lang="en-US" smtClean="0">
                <a:solidFill>
                  <a:srgbClr val="0066FF"/>
                </a:solidFill>
              </a:rPr>
              <a:pPr eaLnBrk="1" hangingPunct="1"/>
              <a:t>9</a:t>
            </a:fld>
            <a:endParaRPr lang="en-US" smtClean="0">
              <a:solidFill>
                <a:srgbClr val="0066FF"/>
              </a:solidFill>
            </a:endParaRPr>
          </a:p>
          <a:p>
            <a:pPr eaLnBrk="1" hangingPunct="1"/>
            <a:endParaRPr lang="en-US" smtClean="0">
              <a:solidFill>
                <a:srgbClr val="0066FF"/>
              </a:solidFill>
            </a:endParaRPr>
          </a:p>
        </p:txBody>
      </p:sp>
      <p:sp>
        <p:nvSpPr>
          <p:cNvPr id="27653" name="Footer Placeholder 9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mtClean="0"/>
              <a:t>KROENKE AND AUER - DATABASE PROCESSING, 11th Edition  </a:t>
            </a:r>
          </a:p>
          <a:p>
            <a:pPr eaLnBrk="1" hangingPunct="1"/>
            <a:r>
              <a:rPr lang="en-US" smtClean="0"/>
              <a:t>© 2010 Pearson Prentice Hall </a:t>
            </a:r>
          </a:p>
        </p:txBody>
      </p:sp>
      <p:pic>
        <p:nvPicPr>
          <p:cNvPr id="27654" name="Picture 8" descr="C:\Users\Auer.WWU\Auer-Projects\Kroenke-Auer-Projects\Kroenke-Auer-DBP-e11\DBP-e11-Supplements\Images\Chapter06\Fig6-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00150" y="2679700"/>
            <a:ext cx="6038850" cy="3529013"/>
          </a:xfrm>
        </p:spPr>
      </p:pic>
      <p:sp>
        <p:nvSpPr>
          <p:cNvPr id="12" name="Line Callout 1 11"/>
          <p:cNvSpPr/>
          <p:nvPr/>
        </p:nvSpPr>
        <p:spPr>
          <a:xfrm>
            <a:off x="7162800" y="2438400"/>
            <a:ext cx="1524000" cy="914400"/>
          </a:xfrm>
          <a:prstGeom prst="borderCallout1">
            <a:avLst>
              <a:gd name="adj1" fmla="val 28234"/>
              <a:gd name="adj2" fmla="val -1939"/>
              <a:gd name="adj3" fmla="val 89961"/>
              <a:gd name="adj4" fmla="val -148864"/>
            </a:avLst>
          </a:prstGeom>
          <a:solidFill>
            <a:srgbClr val="CCECFF"/>
          </a:solidFill>
          <a:ln w="9525"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400" dirty="0">
                <a:solidFill>
                  <a:schemeClr val="tx1"/>
                </a:solidFill>
              </a:rPr>
              <a:t>Primary key is designated by the key symbol</a:t>
            </a:r>
            <a:endParaRPr lang="en-US" sz="1400" b="1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68135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1116</Words>
  <Application>Microsoft Office PowerPoint</Application>
  <PresentationFormat>On-screen Show (4:3)</PresentationFormat>
  <Paragraphs>195</Paragraphs>
  <Slides>29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Default Design</vt:lpstr>
      <vt:lpstr>CSIS 115  Database Design and Applications for Business </vt:lpstr>
      <vt:lpstr>Agenda</vt:lpstr>
      <vt:lpstr>Homework</vt:lpstr>
      <vt:lpstr>Project ER Diagram</vt:lpstr>
      <vt:lpstr>Chapter 6  Transforming data models (ER Diagrams) into database designs</vt:lpstr>
      <vt:lpstr>Chapter 6 Objectives</vt:lpstr>
      <vt:lpstr>Chapter 6 Objectives</vt:lpstr>
      <vt:lpstr> Phase 1 - Overview</vt:lpstr>
      <vt:lpstr>Phase 1:  Create a Table for Each Entity</vt:lpstr>
      <vt:lpstr>Phase 1: Select the Primary Key</vt:lpstr>
      <vt:lpstr>Now, you do it!</vt:lpstr>
      <vt:lpstr> Phase 2 - Overview</vt:lpstr>
      <vt:lpstr>Phase 2: Specify Column Properties, Null Status</vt:lpstr>
      <vt:lpstr>PowerPoint Presentation</vt:lpstr>
      <vt:lpstr>Highline University Example</vt:lpstr>
      <vt:lpstr>Phase 2: Specify data types ACCESS type: NUMBER</vt:lpstr>
      <vt:lpstr>Phase 2: ACCESS data type: Text</vt:lpstr>
      <vt:lpstr>Phase 2:  ACCESS basic data types: Others</vt:lpstr>
      <vt:lpstr>Highline University Example</vt:lpstr>
      <vt:lpstr>Phase 2: Specify Column Properties: Default Value</vt:lpstr>
      <vt:lpstr>Highline University Example</vt:lpstr>
      <vt:lpstr>Column Properties: Data Constraints</vt:lpstr>
      <vt:lpstr>PowerPoint Presentation</vt:lpstr>
      <vt:lpstr>Highline University Example</vt:lpstr>
      <vt:lpstr>Column Properties: Data Constraints</vt:lpstr>
      <vt:lpstr>Highline University Example</vt:lpstr>
      <vt:lpstr>Intrarelation Constraint</vt:lpstr>
      <vt:lpstr>Highline University Example</vt:lpstr>
      <vt:lpstr>Now, you do it!</vt:lpstr>
    </vt:vector>
  </TitlesOfParts>
  <Company>Western Washington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Kroenke-Auer DBP-e11-PPT-AppendixA</dc:title>
  <dc:creator>David J. Auer</dc:creator>
  <cp:lastModifiedBy>Meg Fryling</cp:lastModifiedBy>
  <cp:revision>246</cp:revision>
  <dcterms:created xsi:type="dcterms:W3CDTF">2005-01-24T23:48:45Z</dcterms:created>
  <dcterms:modified xsi:type="dcterms:W3CDTF">2012-10-20T18:30:34Z</dcterms:modified>
</cp:coreProperties>
</file>