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331" r:id="rId2"/>
    <p:sldId id="350" r:id="rId3"/>
    <p:sldId id="351" r:id="rId4"/>
    <p:sldId id="352" r:id="rId5"/>
    <p:sldId id="332" r:id="rId6"/>
    <p:sldId id="333" r:id="rId7"/>
    <p:sldId id="360" r:id="rId8"/>
    <p:sldId id="359" r:id="rId9"/>
    <p:sldId id="361" r:id="rId10"/>
    <p:sldId id="362" r:id="rId11"/>
    <p:sldId id="364" r:id="rId12"/>
    <p:sldId id="366" r:id="rId13"/>
    <p:sldId id="358" r:id="rId14"/>
    <p:sldId id="334" r:id="rId15"/>
    <p:sldId id="336" r:id="rId16"/>
    <p:sldId id="353" r:id="rId17"/>
    <p:sldId id="406" r:id="rId18"/>
    <p:sldId id="367" r:id="rId19"/>
    <p:sldId id="368" r:id="rId20"/>
    <p:sldId id="369" r:id="rId21"/>
    <p:sldId id="370" r:id="rId22"/>
    <p:sldId id="371" r:id="rId23"/>
    <p:sldId id="400" r:id="rId24"/>
    <p:sldId id="401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>
    <p:restoredLeft sz="15620"/>
    <p:restoredTop sz="77136" autoAdjust="0"/>
  </p:normalViewPr>
  <p:slideViewPr>
    <p:cSldViewPr>
      <p:cViewPr varScale="1">
        <p:scale>
          <a:sx n="70" d="100"/>
          <a:sy n="70" d="100"/>
        </p:scale>
        <p:origin x="-13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085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61DDA76-1776-4CE4-9D7C-184F214C47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0972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4E2CB1-B97E-4A15-91B2-04C131C6A2F4}" type="slidenum">
              <a:rPr lang="en-US"/>
              <a:pPr/>
              <a:t>1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DDA76-1776-4CE4-9D7C-184F214C47D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603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&gt;Date()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DDA76-1776-4CE4-9D7C-184F214C47D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603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See Highland University relationship between STUDENT and PARKING_PASS</a:t>
            </a:r>
          </a:p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Because these have optional-optional relationship</a:t>
            </a:r>
            <a:r>
              <a:rPr lang="en-US" baseline="0" dirty="0" smtClean="0">
                <a:latin typeface="Arial" pitchFamily="34" charset="0"/>
                <a:ea typeface="ＭＳ Ｐゴシック" pitchFamily="34" charset="-128"/>
              </a:rPr>
              <a:t> we can put the foreign key in either place.</a:t>
            </a:r>
            <a:endParaRPr lang="en-US" dirty="0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See Highland University relationship between STUDENT and PARKING_PASS</a:t>
            </a:r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A667A9-C512-436D-87CA-AC0C91FE997E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Indexed = Yes (No Duplicates)</a:t>
            </a:r>
          </a:p>
          <a:p>
            <a:pPr>
              <a:buFontTx/>
              <a:buChar char="-"/>
            </a:pPr>
            <a:r>
              <a:rPr lang="en-US" smtClean="0">
                <a:latin typeface="Arial" pitchFamily="34" charset="0"/>
                <a:ea typeface="ＭＳ Ｐゴシック" pitchFamily="34" charset="-128"/>
              </a:rPr>
              <a:t>Establishes that this is a 1:1 relationship – Yes (Duplicates OK) would be for 1:N</a:t>
            </a:r>
          </a:p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Required = Yes</a:t>
            </a:r>
          </a:p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-Enforces the minimum cardinality of 1 (required) on the first entity – for optional min cardinality this would be left set to No</a:t>
            </a:r>
          </a:p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NOTE: There is no way, without programming, to enforce a minimum cardinality of 1 on child (or second entities).</a:t>
            </a:r>
          </a:p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A52653-8E89-4F73-9926-8866FADFC853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27CC4B42-18D0-4BDB-98C8-C232A74F1BB6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B56B3336-9538-4FE2-B2FE-AD66A4EF4107}" type="slidenum">
              <a:rPr lang="en-US" smtClean="0"/>
              <a:pPr eaLnBrk="1" hangingPunct="1"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Answer: 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DDA76-1776-4CE4-9D7C-184F214C47D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Answer: 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DDA76-1776-4CE4-9D7C-184F214C47D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See Highland University database for examples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KROENKE AND AUER - DATABASE PROCESSING, 11th Edition  © 2010 Pearson Prentice Hall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A-</a:t>
            </a:r>
            <a:fld id="{8372C5A3-2150-492F-981A-ABF279C0EA04}" type="slidenum">
              <a:rPr lang="en-US"/>
              <a:pPr/>
              <a:t>‹#›</a:t>
            </a:fld>
            <a:endParaRPr lang="en-US"/>
          </a:p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KROENKE AND AUER - DATABASE PROCESSING, 11th Edition  © 2010 Pearson Prentice Hall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A-</a:t>
            </a:r>
            <a:fld id="{2A5B0D13-D0A5-4615-88D5-8A48A856BC10}" type="slidenum">
              <a:rPr lang="en-US"/>
              <a:pPr/>
              <a:t>‹#›</a:t>
            </a:fld>
            <a:endParaRPr lang="en-US"/>
          </a:p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KROENKE AND AUER - DATABASE PROCESSING, 11th Edition  © 2010 Pearson Prentice Hall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A-</a:t>
            </a:r>
            <a:fld id="{63D0CBBE-5FC9-4FFF-AA3B-C9FD84427262}" type="slidenum">
              <a:rPr lang="en-US"/>
              <a:pPr/>
              <a:t>‹#›</a:t>
            </a:fld>
            <a:endParaRPr lang="en-US"/>
          </a:p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KROENKE AND AUER - DATABASE PROCESSING, 11th Edition  © 2010 Pearson Prentice Hall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A-</a:t>
            </a:r>
            <a:fld id="{46501010-B59F-481B-A3AA-FB48DE1BDE33}" type="slidenum">
              <a:rPr lang="en-US"/>
              <a:pPr/>
              <a:t>‹#›</a:t>
            </a:fld>
            <a:endParaRPr lang="en-US"/>
          </a:p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KROENKE AND AUER - DATABASE PROCESSING, 11th Edition  © 2010 Pearson Prentice Hall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A-</a:t>
            </a:r>
            <a:fld id="{0975D843-6989-47E5-AC9E-BFBF7A5100E6}" type="slidenum">
              <a:rPr lang="en-US"/>
              <a:pPr/>
              <a:t>‹#›</a:t>
            </a:fld>
            <a:endParaRPr lang="en-US"/>
          </a:p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KROENKE AND AUER - DATABASE PROCESSING, 11th Edition  © 2010 Pearson Prentice Hall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A-</a:t>
            </a:r>
            <a:fld id="{C9F47782-A43D-41E8-97F5-D519B49C36F9}" type="slidenum">
              <a:rPr lang="en-US"/>
              <a:pPr/>
              <a:t>‹#›</a:t>
            </a:fld>
            <a:endParaRPr lang="en-US"/>
          </a:p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KROENKE AND AUER - DATABASE PROCESSING, 11th Edition  © 2010 Pearson Prentice Hall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A-</a:t>
            </a:r>
            <a:fld id="{AEE4785C-A125-4D6A-A6B5-EA61D0FD701D}" type="slidenum">
              <a:rPr lang="en-US"/>
              <a:pPr/>
              <a:t>‹#›</a:t>
            </a:fld>
            <a:endParaRPr lang="en-US"/>
          </a:p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KROENKE AND AUER - DATABASE PROCESSING, 11th Edition  © 2010 Pearson Prentice Hall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A-</a:t>
            </a:r>
            <a:fld id="{3B167406-9398-4813-82DE-E38BB6B1A4B1}" type="slidenum">
              <a:rPr lang="en-US"/>
              <a:pPr/>
              <a:t>‹#›</a:t>
            </a:fld>
            <a:endParaRPr lang="en-US"/>
          </a:p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KROENKE AND AUER - DATABASE PROCESSING, 11th Edition  © 2010 Pearson Prentice Hall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A-</a:t>
            </a:r>
            <a:fld id="{1CAEBF08-E35D-4F20-890B-36B665B2CE87}" type="slidenum">
              <a:rPr lang="en-US"/>
              <a:pPr/>
              <a:t>‹#›</a:t>
            </a:fld>
            <a:endParaRPr lang="en-US"/>
          </a:p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KROENKE AND AUER - DATABASE PROCESSING, 11th Edition  © 2010 Pearson Prentice Hall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A-</a:t>
            </a:r>
            <a:fld id="{7892C4F9-1733-4A0C-9D55-9650B77F1C83}" type="slidenum">
              <a:rPr lang="en-US"/>
              <a:pPr/>
              <a:t>‹#›</a:t>
            </a:fld>
            <a:endParaRPr lang="en-US"/>
          </a:p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KROENKE AND AUER - DATABASE PROCESSING, 11th Edition  © 2010 Pearson Prentice Hall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A-</a:t>
            </a:r>
            <a:fld id="{B68AEDC3-2A62-4A92-A65D-C7964038CB50}" type="slidenum">
              <a:rPr lang="en-US"/>
              <a:pPr/>
              <a:t>‹#›</a:t>
            </a:fld>
            <a:endParaRPr lang="en-US"/>
          </a:p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CC33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248400"/>
            <a:ext cx="5410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66FF"/>
                </a:solidFill>
              </a:defRPr>
            </a:lvl1pPr>
          </a:lstStyle>
          <a:p>
            <a:r>
              <a:rPr lang="en-US"/>
              <a:t>KROENKE AND AUER - DATABASE PROCESSING, 11th Edition  © 2010 Pearson Prentice Hall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66FF"/>
                </a:solidFill>
              </a:defRPr>
            </a:lvl1pPr>
          </a:lstStyle>
          <a:p>
            <a:r>
              <a:rPr lang="en-US"/>
              <a:t>A-</a:t>
            </a:r>
            <a:fld id="{2BFA82DE-45A5-4E90-B709-314AF2E195A5}" type="slidenum">
              <a:rPr lang="en-US"/>
              <a:pPr/>
              <a:t>‹#›</a:t>
            </a:fld>
            <a:endParaRPr lang="en-US"/>
          </a:p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0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oodle.com/z549que58ybwc3cd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295400"/>
            <a:ext cx="7696200" cy="2819400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CSIS 115</a:t>
            </a:r>
            <a:br>
              <a:rPr lang="en-US" smtClean="0">
                <a:ea typeface="ＭＳ Ｐゴシック" pitchFamily="34" charset="-128"/>
              </a:rPr>
            </a:br>
            <a:r>
              <a:rPr lang="en-US" smtClean="0">
                <a:ea typeface="ＭＳ Ｐゴシック" pitchFamily="34" charset="-128"/>
              </a:rPr>
              <a:t> Database Design and Applications for Business</a:t>
            </a:r>
            <a:r>
              <a:rPr lang="en-US" i="1" smtClean="0">
                <a:ea typeface="ＭＳ Ｐゴシック" pitchFamily="34" charset="-128"/>
              </a:rPr>
              <a:t/>
            </a:r>
            <a:br>
              <a:rPr lang="en-US" i="1" smtClean="0">
                <a:ea typeface="ＭＳ Ｐゴシック" pitchFamily="34" charset="-128"/>
              </a:rPr>
            </a:br>
            <a:endParaRPr lang="en-US" sz="3200" i="1" smtClean="0">
              <a:ea typeface="ＭＳ Ｐゴシック" pitchFamily="34" charset="-128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4343400"/>
            <a:ext cx="3657600" cy="1676400"/>
          </a:xfrm>
        </p:spPr>
        <p:txBody>
          <a:bodyPr/>
          <a:lstStyle/>
          <a:p>
            <a:pPr algn="l"/>
            <a:r>
              <a:rPr lang="en-US" dirty="0" smtClean="0">
                <a:ea typeface="ＭＳ Ｐゴシック" pitchFamily="34" charset="-128"/>
              </a:rPr>
              <a:t>Dr. Meg Fryling</a:t>
            </a:r>
          </a:p>
          <a:p>
            <a:pPr algn="l"/>
            <a:r>
              <a:rPr lang="en-US" altLang="en-US" dirty="0" smtClean="0">
                <a:ea typeface="ＭＳ Ｐゴシック" pitchFamily="34" charset="-128"/>
              </a:rPr>
              <a:t>“</a:t>
            </a:r>
            <a:r>
              <a:rPr lang="en-US" dirty="0" smtClean="0">
                <a:ea typeface="ＭＳ Ｐゴシック" pitchFamily="34" charset="-128"/>
              </a:rPr>
              <a:t>Dr. Meg</a:t>
            </a:r>
            <a:r>
              <a:rPr lang="en-US" altLang="en-US" dirty="0" smtClean="0">
                <a:ea typeface="ＭＳ Ｐゴシック" pitchFamily="34" charset="-128"/>
              </a:rPr>
              <a:t>”</a:t>
            </a:r>
            <a:endParaRPr lang="en-US" altLang="ja-JP" dirty="0" smtClean="0">
              <a:ea typeface="ＭＳ Ｐゴシック" pitchFamily="34" charset="-128"/>
            </a:endParaRPr>
          </a:p>
          <a:p>
            <a:pPr algn="l"/>
            <a:r>
              <a:rPr lang="en-US" dirty="0" smtClean="0">
                <a:ea typeface="ＭＳ Ｐゴシック" pitchFamily="34" charset="-128"/>
              </a:rPr>
              <a:t>Fall 2012</a:t>
            </a:r>
          </a:p>
          <a:p>
            <a:endParaRPr lang="en-US" dirty="0" smtClean="0">
              <a:ea typeface="ＭＳ Ｐゴシック" pitchFamily="34" charset="-128"/>
            </a:endParaRPr>
          </a:p>
        </p:txBody>
      </p:sp>
      <p:pic>
        <p:nvPicPr>
          <p:cNvPr id="15363" name="Picture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4343400"/>
            <a:ext cx="20574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Content Placeholder 2"/>
          <p:cNvSpPr txBox="1">
            <a:spLocks/>
          </p:cNvSpPr>
          <p:nvPr/>
        </p:nvSpPr>
        <p:spPr bwMode="auto">
          <a:xfrm>
            <a:off x="5334000" y="4876800"/>
            <a:ext cx="3048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600"/>
              <a:t>@SienaDrMeg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600"/>
              <a:t>#csis115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Footer Placeholder 6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KROENKE AND AUER - DATABASE PROCESSING, 11th Edition  © 2010 Pearson Prentice Hall </a:t>
            </a:r>
          </a:p>
        </p:txBody>
      </p:sp>
      <p:sp>
        <p:nvSpPr>
          <p:cNvPr id="6656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6-</a:t>
            </a:r>
            <a:fld id="{25549139-12E0-42EA-B8D8-00C83244A61B}" type="slidenum">
              <a:rPr lang="en-US"/>
              <a:pPr/>
              <a:t>10</a:t>
            </a:fld>
            <a:endParaRPr lang="en-US"/>
          </a:p>
          <a:p>
            <a:endParaRPr lang="en-US"/>
          </a:p>
        </p:txBody>
      </p:sp>
      <p:pic>
        <p:nvPicPr>
          <p:cNvPr id="6656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143000"/>
            <a:ext cx="34671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564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5800" y="762000"/>
            <a:ext cx="3124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565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9200" y="2971800"/>
            <a:ext cx="4591050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Arrow Connector 9"/>
          <p:cNvCxnSpPr/>
          <p:nvPr/>
        </p:nvCxnSpPr>
        <p:spPr>
          <a:xfrm>
            <a:off x="3733800" y="1524000"/>
            <a:ext cx="6096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914400" y="304800"/>
            <a:ext cx="3505200" cy="369888"/>
          </a:xfrm>
          <a:prstGeom prst="rect">
            <a:avLst/>
          </a:prstGeom>
          <a:gradFill rotWithShape="1">
            <a:gsLst>
              <a:gs pos="0">
                <a:srgbClr val="F0FFFF"/>
              </a:gs>
              <a:gs pos="64999">
                <a:srgbClr val="DDFEFF"/>
              </a:gs>
              <a:gs pos="100000">
                <a:srgbClr val="CFFFFF"/>
              </a:gs>
            </a:gsLst>
            <a:lin ang="5400000" scaled="1"/>
          </a:gradFill>
          <a:ln w="9525">
            <a:solidFill>
              <a:srgbClr val="B6DCDF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dk1"/>
                </a:solidFill>
                <a:latin typeface="+mn-lt"/>
                <a:ea typeface="+mn-ea"/>
              </a:rPr>
              <a:t>Domain or range constraint</a:t>
            </a:r>
          </a:p>
        </p:txBody>
      </p:sp>
    </p:spTree>
    <p:extLst>
      <p:ext uri="{BB962C8B-B14F-4D97-AF65-F5344CB8AC3E}">
        <p14:creationId xmlns:p14="http://schemas.microsoft.com/office/powerpoint/2010/main" val="16846623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eaLnBrk="1" hangingPunct="1"/>
            <a:r>
              <a:rPr lang="en-US" sz="3200" smtClean="0">
                <a:ea typeface="ＭＳ Ｐゴシック" pitchFamily="34" charset="-128"/>
              </a:rPr>
              <a:t>Column Properties: Data Constraints</a:t>
            </a:r>
          </a:p>
        </p:txBody>
      </p:sp>
      <p:sp>
        <p:nvSpPr>
          <p:cNvPr id="645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sz="4000" b="1" smtClean="0">
                <a:solidFill>
                  <a:srgbClr val="0066FF"/>
                </a:solidFill>
                <a:ea typeface="ＭＳ Ｐゴシック" pitchFamily="34" charset="-128"/>
              </a:rPr>
              <a:t>Data constraints</a:t>
            </a:r>
            <a:r>
              <a:rPr lang="en-US" sz="4000" smtClean="0">
                <a:ea typeface="ＭＳ Ｐゴシック" pitchFamily="34" charset="-128"/>
              </a:rPr>
              <a:t> are limitations on data values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sz="3600" b="1" smtClean="0">
                <a:solidFill>
                  <a:srgbClr val="0066FF"/>
                </a:solidFill>
                <a:ea typeface="ＭＳ Ｐゴシック" pitchFamily="34" charset="-128"/>
              </a:rPr>
              <a:t>Data format constraints </a:t>
            </a:r>
          </a:p>
          <a:p>
            <a:pPr lvl="2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sz="3200" b="1" smtClean="0">
                <a:ea typeface="ＭＳ Ｐゴシック" pitchFamily="34" charset="-128"/>
              </a:rPr>
              <a:t>Input Mask</a:t>
            </a:r>
          </a:p>
          <a:p>
            <a:pPr lvl="2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sz="3200" b="1" smtClean="0">
                <a:ea typeface="ＭＳ Ｐゴシック" pitchFamily="34" charset="-128"/>
              </a:rPr>
              <a:t>Text or Date field types only</a:t>
            </a:r>
          </a:p>
          <a:p>
            <a:pPr lvl="2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sz="3200" b="1" smtClean="0">
                <a:ea typeface="ＭＳ Ｐゴシック" pitchFamily="34" charset="-128"/>
              </a:rPr>
              <a:t>Zip in 12211-0101 format</a:t>
            </a:r>
          </a:p>
          <a:p>
            <a:pPr lvl="2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sz="3200" b="1" smtClean="0">
                <a:ea typeface="ＭＳ Ｐゴシック" pitchFamily="34" charset="-128"/>
              </a:rPr>
              <a:t>Phone in (518) 555-5151 format</a:t>
            </a:r>
          </a:p>
        </p:txBody>
      </p:sp>
      <p:sp>
        <p:nvSpPr>
          <p:cNvPr id="6451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6-</a:t>
            </a:r>
            <a:fld id="{7610F549-1EE4-4FDD-8445-E82AF70C007D}" type="slidenum">
              <a:rPr lang="en-US"/>
              <a:pPr/>
              <a:t>11</a:t>
            </a:fld>
            <a:endParaRPr lang="en-US"/>
          </a:p>
          <a:p>
            <a:endParaRPr lang="en-US"/>
          </a:p>
        </p:txBody>
      </p:sp>
      <p:sp>
        <p:nvSpPr>
          <p:cNvPr id="64516" name="Footer Placeholder 6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KROENKE AND AUER - DATABASE PROCESSING, 11th Edition  © 2010 Pearson Prentice Hall </a:t>
            </a:r>
          </a:p>
        </p:txBody>
      </p:sp>
    </p:spTree>
    <p:extLst>
      <p:ext uri="{BB962C8B-B14F-4D97-AF65-F5344CB8AC3E}">
        <p14:creationId xmlns:p14="http://schemas.microsoft.com/office/powerpoint/2010/main" val="366832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Intrarelation Constraint</a:t>
            </a:r>
          </a:p>
        </p:txBody>
      </p:sp>
      <p:sp>
        <p:nvSpPr>
          <p:cNvPr id="706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7065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6-</a:t>
            </a:r>
            <a:fld id="{6B4C17CB-1F8D-4A6D-A4E7-2EE753620DF1}" type="slidenum">
              <a:rPr lang="en-US"/>
              <a:pPr/>
              <a:t>12</a:t>
            </a:fld>
            <a:endParaRPr lang="en-US"/>
          </a:p>
          <a:p>
            <a:endParaRPr lang="en-US"/>
          </a:p>
        </p:txBody>
      </p:sp>
      <p:pic>
        <p:nvPicPr>
          <p:cNvPr id="7066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09800"/>
            <a:ext cx="9020175" cy="351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874396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Highline University Example</a:t>
            </a:r>
          </a:p>
        </p:txBody>
      </p:sp>
      <p:sp>
        <p:nvSpPr>
          <p:cNvPr id="57346" name="Content Placeholder 8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Open STUDENT table 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Update data types to appropriate values and sizes</a:t>
            </a:r>
          </a:p>
          <a:p>
            <a:pPr lvl="1"/>
            <a:r>
              <a:rPr lang="en-US" dirty="0">
                <a:ea typeface="ＭＳ Ｐゴシック" pitchFamily="34" charset="-128"/>
              </a:rPr>
              <a:t>Make </a:t>
            </a:r>
            <a:r>
              <a:rPr lang="en-US" dirty="0" smtClean="0">
                <a:ea typeface="ＭＳ Ｐゴシック" pitchFamily="34" charset="-128"/>
              </a:rPr>
              <a:t>fields required as appropriate</a:t>
            </a:r>
            <a:endParaRPr lang="en-US" dirty="0">
              <a:ea typeface="ＭＳ Ｐゴシック" pitchFamily="34" charset="-128"/>
            </a:endParaRPr>
          </a:p>
          <a:p>
            <a:pPr lvl="1"/>
            <a:r>
              <a:rPr lang="en-US" dirty="0">
                <a:ea typeface="ＭＳ Ｐゴシック" pitchFamily="34" charset="-128"/>
              </a:rPr>
              <a:t>Add default value of NY for Residence State</a:t>
            </a:r>
          </a:p>
          <a:p>
            <a:pPr marL="457200" lvl="1" indent="0">
              <a:buNone/>
            </a:pPr>
            <a:endParaRPr lang="en-US" i="1" dirty="0" smtClean="0">
              <a:ea typeface="ＭＳ Ｐゴシック" pitchFamily="34" charset="-128"/>
            </a:endParaRPr>
          </a:p>
        </p:txBody>
      </p:sp>
      <p:sp>
        <p:nvSpPr>
          <p:cNvPr id="5734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6-</a:t>
            </a:r>
            <a:fld id="{3CE0A2B0-A200-49C1-B8AD-2ADF71A7FFDC}" type="slidenum">
              <a:rPr lang="en-US"/>
              <a:pPr/>
              <a:t>13</a:t>
            </a:fld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8866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Highline University Example</a:t>
            </a:r>
          </a:p>
        </p:txBody>
      </p:sp>
      <p:sp>
        <p:nvSpPr>
          <p:cNvPr id="57346" name="Content Placeholder 8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Open STUDENT table 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Add input mask for Phone and </a:t>
            </a:r>
            <a:r>
              <a:rPr lang="en-US" dirty="0" err="1" smtClean="0">
                <a:ea typeface="ＭＳ Ｐゴシック" pitchFamily="34" charset="-128"/>
              </a:rPr>
              <a:t>ResidenceZip</a:t>
            </a:r>
            <a:endParaRPr lang="en-US" dirty="0" smtClean="0">
              <a:ea typeface="ＭＳ Ｐゴシック" pitchFamily="34" charset="-128"/>
            </a:endParaRPr>
          </a:p>
          <a:p>
            <a:pPr lvl="1"/>
            <a:r>
              <a:rPr lang="en-US" dirty="0" smtClean="0">
                <a:ea typeface="ＭＳ Ｐゴシック" pitchFamily="34" charset="-128"/>
              </a:rPr>
              <a:t>Add validation rule so GPA is between 2.5 and 3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Add validation rule so Admission Date is greater than today’s date </a:t>
            </a:r>
          </a:p>
          <a:p>
            <a:pPr lvl="2"/>
            <a:r>
              <a:rPr lang="en-US" i="1" dirty="0">
                <a:ea typeface="ＭＳ Ｐゴシック" pitchFamily="34" charset="-128"/>
              </a:rPr>
              <a:t>H</a:t>
            </a:r>
            <a:r>
              <a:rPr lang="en-US" i="1" dirty="0" smtClean="0">
                <a:ea typeface="ＭＳ Ｐゴシック" pitchFamily="34" charset="-128"/>
              </a:rPr>
              <a:t>int: use Date() Access function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Add an </a:t>
            </a:r>
            <a:r>
              <a:rPr lang="en-US" dirty="0" err="1" smtClean="0">
                <a:ea typeface="ＭＳ Ｐゴシック" pitchFamily="34" charset="-128"/>
              </a:rPr>
              <a:t>intrarelation</a:t>
            </a:r>
            <a:r>
              <a:rPr lang="en-US" dirty="0" smtClean="0">
                <a:ea typeface="ＭＳ Ｐゴシック" pitchFamily="34" charset="-128"/>
              </a:rPr>
              <a:t> constraint that ensures graduation date is after admission date.</a:t>
            </a:r>
          </a:p>
          <a:p>
            <a:pPr lvl="2"/>
            <a:r>
              <a:rPr lang="en-US" i="1" dirty="0" smtClean="0">
                <a:ea typeface="ＭＳ Ｐゴシック" pitchFamily="34" charset="-128"/>
              </a:rPr>
              <a:t>Hint: See next slide</a:t>
            </a:r>
          </a:p>
        </p:txBody>
      </p:sp>
      <p:sp>
        <p:nvSpPr>
          <p:cNvPr id="5734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6-</a:t>
            </a:r>
            <a:fld id="{3CE0A2B0-A200-49C1-B8AD-2ADF71A7FFDC}" type="slidenum">
              <a:rPr lang="en-US"/>
              <a:pPr/>
              <a:t>14</a:t>
            </a:fld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919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>
                <a:ea typeface="ＭＳ Ｐゴシック" pitchFamily="34" charset="-128"/>
              </a:rPr>
              <a:t>Phase 2: Verify Normalization</a:t>
            </a:r>
          </a:p>
        </p:txBody>
      </p:sp>
      <p:sp>
        <p:nvSpPr>
          <p:cNvPr id="716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The tables should be normalized based on the data model.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Verify that all tables are at least in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BCNF or 3</a:t>
            </a:r>
            <a:r>
              <a:rPr lang="en-US" baseline="30000" smtClean="0">
                <a:ea typeface="ＭＳ Ｐゴシック" pitchFamily="34" charset="-128"/>
              </a:rPr>
              <a:t>rd</a:t>
            </a:r>
            <a:r>
              <a:rPr lang="en-US" smtClean="0">
                <a:ea typeface="ＭＳ Ｐゴシック" pitchFamily="34" charset="-128"/>
              </a:rPr>
              <a:t> NF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No worries, more about this later!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Chapters 3 &amp; 4</a:t>
            </a:r>
          </a:p>
        </p:txBody>
      </p:sp>
      <p:sp>
        <p:nvSpPr>
          <p:cNvPr id="71683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6-</a:t>
            </a:r>
            <a:fld id="{37AB584D-215A-42E0-A13B-0F0B36CDDD1E}" type="slidenum">
              <a:rPr lang="en-US"/>
              <a:pPr/>
              <a:t>15</a:t>
            </a:fld>
            <a:endParaRPr lang="en-US"/>
          </a:p>
          <a:p>
            <a:endParaRPr lang="en-US"/>
          </a:p>
        </p:txBody>
      </p:sp>
      <p:sp>
        <p:nvSpPr>
          <p:cNvPr id="71684" name="Footer Placeholder 6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KROENKE AND AUER - DATABASE PROCESSING, 11th Edition  © 2010 Pearson Prentice Hall </a:t>
            </a:r>
          </a:p>
        </p:txBody>
      </p:sp>
    </p:spTree>
    <p:extLst>
      <p:ext uri="{BB962C8B-B14F-4D97-AF65-F5344CB8AC3E}">
        <p14:creationId xmlns:p14="http://schemas.microsoft.com/office/powerpoint/2010/main" val="16074720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 </a:t>
            </a:r>
            <a:r>
              <a:rPr lang="en-US" sz="4000" smtClean="0">
                <a:ea typeface="ＭＳ Ｐゴシック" pitchFamily="34" charset="-128"/>
              </a:rPr>
              <a:t>Phase 3 - Overview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382000" cy="4495800"/>
          </a:xfrm>
        </p:spPr>
        <p:txBody>
          <a:bodyPr/>
          <a:lstStyle/>
          <a:p>
            <a:pPr eaLnBrk="1" hangingPunct="1"/>
            <a:r>
              <a:rPr lang="en-US" sz="2400" b="1" dirty="0" smtClean="0">
                <a:ea typeface="ＭＳ Ｐゴシック" pitchFamily="34" charset="-128"/>
              </a:rPr>
              <a:t>Phase 3: create relationships</a:t>
            </a:r>
          </a:p>
          <a:p>
            <a:pPr eaLnBrk="1" hangingPunct="1"/>
            <a:r>
              <a:rPr lang="en-US" sz="2400" dirty="0" smtClean="0">
                <a:ea typeface="ＭＳ Ｐゴシック" pitchFamily="34" charset="-128"/>
              </a:rPr>
              <a:t>Between strong and weak (ID-dependent) entities</a:t>
            </a:r>
          </a:p>
          <a:p>
            <a:pPr lvl="1" eaLnBrk="1" hangingPunct="1"/>
            <a:r>
              <a:rPr lang="en-US" sz="2000" dirty="0" smtClean="0">
                <a:ea typeface="ＭＳ Ｐゴシック" pitchFamily="34" charset="-128"/>
              </a:rPr>
              <a:t>PK for parent is already part of child table</a:t>
            </a:r>
            <a:r>
              <a:rPr lang="en-US" altLang="en-US" sz="2000" dirty="0" smtClean="0">
                <a:ea typeface="ＭＳ Ｐゴシック" pitchFamily="34" charset="-128"/>
              </a:rPr>
              <a:t>’</a:t>
            </a:r>
            <a:r>
              <a:rPr lang="en-US" sz="2000" dirty="0" smtClean="0">
                <a:ea typeface="ＭＳ Ｐゴシック" pitchFamily="34" charset="-128"/>
              </a:rPr>
              <a:t>s PK so no FK required</a:t>
            </a:r>
          </a:p>
          <a:p>
            <a:pPr eaLnBrk="1" hangingPunct="1"/>
            <a:r>
              <a:rPr lang="en-US" sz="2400" dirty="0" smtClean="0">
                <a:ea typeface="ＭＳ Ｐゴシック" pitchFamily="34" charset="-128"/>
              </a:rPr>
              <a:t>Between strong entities</a:t>
            </a:r>
          </a:p>
          <a:p>
            <a:pPr lvl="1" eaLnBrk="1" hangingPunct="1"/>
            <a:r>
              <a:rPr lang="en-US" sz="2000" dirty="0" smtClean="0">
                <a:ea typeface="ＭＳ Ｐゴシック" pitchFamily="34" charset="-128"/>
              </a:rPr>
              <a:t>1:1 add PK of first table as PK or FK of second table </a:t>
            </a:r>
          </a:p>
          <a:p>
            <a:pPr lvl="1" eaLnBrk="1" hangingPunct="1"/>
            <a:r>
              <a:rPr lang="en-US" sz="2000" dirty="0" smtClean="0">
                <a:ea typeface="ＭＳ Ｐゴシック" pitchFamily="34" charset="-128"/>
              </a:rPr>
              <a:t>1:N add PK of parent table as foreign key on child (many) table</a:t>
            </a:r>
          </a:p>
          <a:p>
            <a:pPr lvl="1" eaLnBrk="1" hangingPunct="1"/>
            <a:r>
              <a:rPr lang="en-US" sz="2000" dirty="0" smtClean="0">
                <a:ea typeface="ＭＳ Ｐゴシック" pitchFamily="34" charset="-128"/>
              </a:rPr>
              <a:t>M:N create join/intersection table with PK of both tables</a:t>
            </a:r>
          </a:p>
          <a:p>
            <a:pPr lvl="2" eaLnBrk="1" hangingPunct="1"/>
            <a:r>
              <a:rPr lang="en-US" sz="1600" dirty="0" smtClean="0">
                <a:ea typeface="ＭＳ Ｐゴシック" pitchFamily="34" charset="-128"/>
              </a:rPr>
              <a:t>Other attributes in JOIN table makes it an ASSOCIATION pattern.</a:t>
            </a:r>
          </a:p>
          <a:p>
            <a:pPr eaLnBrk="1" hangingPunct="1"/>
            <a:r>
              <a:rPr lang="en-US" sz="2400" dirty="0" smtClean="0">
                <a:ea typeface="ＭＳ Ｐゴシック" pitchFamily="34" charset="-128"/>
              </a:rPr>
              <a:t>Recursive relationships</a:t>
            </a:r>
          </a:p>
          <a:p>
            <a:pPr lvl="1" eaLnBrk="1" hangingPunct="1"/>
            <a:r>
              <a:rPr lang="en-US" sz="2000" dirty="0" smtClean="0">
                <a:ea typeface="ＭＳ Ｐゴシック" pitchFamily="34" charset="-128"/>
              </a:rPr>
              <a:t>1:1 or 1:N add FK, which will link back to PK of same table</a:t>
            </a:r>
          </a:p>
          <a:p>
            <a:pPr lvl="1" eaLnBrk="1" hangingPunct="1"/>
            <a:r>
              <a:rPr lang="en-US" sz="2000" dirty="0" smtClean="0">
                <a:ea typeface="ＭＳ Ｐゴシック" pitchFamily="34" charset="-128"/>
              </a:rPr>
              <a:t>M:N create join/intersection table</a:t>
            </a:r>
          </a:p>
          <a:p>
            <a:pPr eaLnBrk="1" hangingPunct="1"/>
            <a:r>
              <a:rPr lang="en-US" sz="2400" b="1" dirty="0" smtClean="0">
                <a:ea typeface="ＭＳ Ｐゴシック" pitchFamily="34" charset="-128"/>
              </a:rPr>
              <a:t>Enforce </a:t>
            </a:r>
            <a:r>
              <a:rPr lang="en-US" sz="2400" b="1" dirty="0">
                <a:ea typeface="ＭＳ Ｐゴシック" pitchFamily="34" charset="-128"/>
              </a:rPr>
              <a:t>referential integrity (select cascade updates/deletes as appropriate)</a:t>
            </a:r>
            <a:endParaRPr lang="en-US" sz="2000" dirty="0" smtClean="0">
              <a:ea typeface="ＭＳ Ｐゴシック" pitchFamily="34" charset="-128"/>
            </a:endParaRPr>
          </a:p>
          <a:p>
            <a:pPr eaLnBrk="1" hangingPunct="1"/>
            <a:endParaRPr lang="en-US" sz="2400" dirty="0" smtClean="0">
              <a:ea typeface="ＭＳ Ｐゴシック" pitchFamily="34" charset="-128"/>
            </a:endParaRPr>
          </a:p>
          <a:p>
            <a:pPr lvl="1" eaLnBrk="1" hangingPunct="1">
              <a:buFontTx/>
              <a:buNone/>
            </a:pPr>
            <a:endParaRPr lang="en-US" sz="2000" dirty="0" smtClean="0">
              <a:ea typeface="ＭＳ Ｐゴシック" pitchFamily="34" charset="-128"/>
            </a:endParaRPr>
          </a:p>
          <a:p>
            <a:pPr eaLnBrk="1" hangingPunct="1"/>
            <a:endParaRPr lang="en-US" sz="2400" dirty="0" smtClean="0">
              <a:ea typeface="ＭＳ Ｐゴシック" pitchFamily="34" charset="-128"/>
            </a:endParaRPr>
          </a:p>
          <a:p>
            <a:pPr eaLnBrk="1" hangingPunct="1">
              <a:buFontTx/>
              <a:buNone/>
            </a:pPr>
            <a:endParaRPr lang="en-US" sz="2400" dirty="0" smtClean="0">
              <a:ea typeface="ＭＳ Ｐゴシック" pitchFamily="34" charset="-128"/>
            </a:endParaRPr>
          </a:p>
          <a:p>
            <a:pPr eaLnBrk="1" hangingPunct="1">
              <a:buFontTx/>
              <a:buNone/>
            </a:pPr>
            <a:endParaRPr lang="en-US" sz="2400" dirty="0" smtClean="0">
              <a:ea typeface="ＭＳ Ｐゴシック" pitchFamily="34" charset="-128"/>
            </a:endParaRPr>
          </a:p>
        </p:txBody>
      </p:sp>
      <p:sp>
        <p:nvSpPr>
          <p:cNvPr id="32772" name="Slide Number Placeholder 6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mtClean="0">
                <a:solidFill>
                  <a:srgbClr val="0066FF"/>
                </a:solidFill>
              </a:rPr>
              <a:t>6-</a:t>
            </a:r>
            <a:fld id="{E26C7546-0E9E-4A08-BDB6-BFDE643E03DC}" type="slidenum">
              <a:rPr lang="en-US" smtClean="0">
                <a:solidFill>
                  <a:srgbClr val="0066FF"/>
                </a:solidFill>
              </a:rPr>
              <a:pPr eaLnBrk="1" hangingPunct="1"/>
              <a:t>16</a:t>
            </a:fld>
            <a:endParaRPr lang="en-US" smtClean="0">
              <a:solidFill>
                <a:srgbClr val="0066FF"/>
              </a:solidFill>
            </a:endParaRPr>
          </a:p>
          <a:p>
            <a:pPr eaLnBrk="1" hangingPunct="1"/>
            <a:endParaRPr lang="en-US" smtClean="0">
              <a:solidFill>
                <a:srgbClr val="00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547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1295401"/>
            <a:ext cx="7772400" cy="2305050"/>
          </a:xfrm>
        </p:spPr>
        <p:txBody>
          <a:bodyPr/>
          <a:lstStyle/>
          <a:p>
            <a:r>
              <a:rPr lang="en-US" dirty="0" smtClean="0"/>
              <a:t>See </a:t>
            </a:r>
            <a:r>
              <a:rPr lang="en-US" dirty="0"/>
              <a:t>“Translating ER Diagrams to Access” 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1752600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Blackboard </a:t>
            </a:r>
            <a:endParaRPr lang="en-US" dirty="0">
              <a:ea typeface="ＭＳ Ｐゴシック" pitchFamily="34" charset="-128"/>
            </a:endParaRPr>
          </a:p>
          <a:p>
            <a:pPr lvl="1"/>
            <a:r>
              <a:rPr lang="en-US" i="1" dirty="0">
                <a:ea typeface="ＭＳ Ｐゴシック" pitchFamily="34" charset="-128"/>
              </a:rPr>
              <a:t>Assignments &gt; In-Class Activities &gt; </a:t>
            </a:r>
            <a:br>
              <a:rPr lang="en-US" i="1" dirty="0">
                <a:ea typeface="ＭＳ Ｐゴシック" pitchFamily="34" charset="-128"/>
              </a:rPr>
            </a:br>
            <a:r>
              <a:rPr lang="en-US" i="1" dirty="0">
                <a:ea typeface="ＭＳ Ｐゴシック" pitchFamily="34" charset="-128"/>
              </a:rPr>
              <a:t>5 – ER (Conceptual) to DB (Physical)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A-</a:t>
            </a:r>
            <a:fld id="{46501010-B59F-481B-A3AA-FB48DE1BDE33}" type="slidenum">
              <a:rPr lang="en-US" smtClean="0"/>
              <a:pPr/>
              <a:t>17</a:t>
            </a:fld>
            <a:endParaRPr lang="en-US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3191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>
                <a:ea typeface="ＭＳ Ｐゴシック" pitchFamily="34" charset="-128"/>
              </a:rPr>
              <a:t>Phase 3: Create Relationships:</a:t>
            </a:r>
            <a:br>
              <a:rPr lang="en-US" sz="2800" smtClean="0">
                <a:ea typeface="ＭＳ Ｐゴシック" pitchFamily="34" charset="-128"/>
              </a:rPr>
            </a:br>
            <a:r>
              <a:rPr lang="en-US" sz="2800" smtClean="0">
                <a:ea typeface="ＭＳ Ｐゴシック" pitchFamily="34" charset="-128"/>
              </a:rPr>
              <a:t>1:1 Strong Entity Relationships</a:t>
            </a:r>
          </a:p>
        </p:txBody>
      </p:sp>
      <p:sp>
        <p:nvSpPr>
          <p:cNvPr id="778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Place the key of one entity in the other entity as a foreign key.</a:t>
            </a:r>
          </a:p>
          <a:p>
            <a:pPr lvl="1" eaLnBrk="1" hangingPunct="1"/>
            <a:r>
              <a:rPr lang="en-US" dirty="0" smtClean="0">
                <a:ea typeface="ＭＳ Ｐゴシック" pitchFamily="34" charset="-128"/>
              </a:rPr>
              <a:t>Either design will work</a:t>
            </a:r>
            <a:r>
              <a:rPr lang="en-US" dirty="0" smtClean="0">
                <a:ea typeface="ＭＳ Ｐゴシック" pitchFamily="34" charset="-128"/>
                <a:cs typeface="Arial" pitchFamily="34" charset="0"/>
              </a:rPr>
              <a:t>—</a:t>
            </a:r>
            <a:r>
              <a:rPr lang="en-US" dirty="0" smtClean="0">
                <a:ea typeface="ＭＳ Ｐゴシック" pitchFamily="34" charset="-128"/>
              </a:rPr>
              <a:t>no parent, no child.</a:t>
            </a:r>
          </a:p>
          <a:p>
            <a:pPr lvl="1" eaLnBrk="1" hangingPunct="1"/>
            <a:r>
              <a:rPr lang="en-US" dirty="0" smtClean="0">
                <a:ea typeface="ＭＳ Ｐゴシック" pitchFamily="34" charset="-128"/>
              </a:rPr>
              <a:t>Minimum cardinality considerations may be important.</a:t>
            </a:r>
          </a:p>
          <a:p>
            <a:pPr lvl="2" eaLnBrk="1" hangingPunct="1"/>
            <a:r>
              <a:rPr lang="en-US" dirty="0" smtClean="0">
                <a:ea typeface="ＭＳ Ｐゴシック" pitchFamily="34" charset="-128"/>
              </a:rPr>
              <a:t>O-M will require a different design than M-O so one design will likely be preferable.</a:t>
            </a:r>
          </a:p>
          <a:p>
            <a:pPr lvl="2" eaLnBrk="1" hangingPunct="1"/>
            <a:r>
              <a:rPr lang="en-US" dirty="0" smtClean="0">
                <a:ea typeface="ＭＳ Ｐゴシック" pitchFamily="34" charset="-128"/>
              </a:rPr>
              <a:t>More about this later…</a:t>
            </a:r>
          </a:p>
        </p:txBody>
      </p:sp>
      <p:sp>
        <p:nvSpPr>
          <p:cNvPr id="77827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6-</a:t>
            </a:r>
            <a:fld id="{E8260A69-9E50-46D3-A969-187BD894BE7C}" type="slidenum">
              <a:rPr lang="en-US"/>
              <a:pPr/>
              <a:t>18</a:t>
            </a:fld>
            <a:endParaRPr lang="en-US"/>
          </a:p>
          <a:p>
            <a:endParaRPr lang="en-US"/>
          </a:p>
        </p:txBody>
      </p:sp>
      <p:sp>
        <p:nvSpPr>
          <p:cNvPr id="77828" name="Footer Placeholder 6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KROENKE AND AUER - DATABASE PROCESSING, 11th Edition  © 2010 Pearson Prentice Hall </a:t>
            </a:r>
          </a:p>
        </p:txBody>
      </p:sp>
    </p:spTree>
    <p:extLst>
      <p:ext uri="{BB962C8B-B14F-4D97-AF65-F5344CB8AC3E}">
        <p14:creationId xmlns:p14="http://schemas.microsoft.com/office/powerpoint/2010/main" val="28689041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ea typeface="ＭＳ Ｐゴシック" pitchFamily="34" charset="-128"/>
              </a:rPr>
              <a:t>Create Relationships:</a:t>
            </a:r>
            <a:br>
              <a:rPr lang="en-US" sz="4000" smtClean="0">
                <a:ea typeface="ＭＳ Ｐゴシック" pitchFamily="34" charset="-128"/>
              </a:rPr>
            </a:br>
            <a:r>
              <a:rPr lang="en-US" sz="4000" smtClean="0">
                <a:ea typeface="ＭＳ Ｐゴシック" pitchFamily="34" charset="-128"/>
              </a:rPr>
              <a:t>1:1 Strong Entity Relationships</a:t>
            </a:r>
          </a:p>
        </p:txBody>
      </p:sp>
      <p:sp>
        <p:nvSpPr>
          <p:cNvPr id="7987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6-</a:t>
            </a:r>
            <a:fld id="{E4958DFF-9599-4472-B282-2B1338188F4B}" type="slidenum">
              <a:rPr lang="en-US"/>
              <a:pPr/>
              <a:t>19</a:t>
            </a:fld>
            <a:endParaRPr lang="en-US"/>
          </a:p>
          <a:p>
            <a:endParaRPr lang="en-US"/>
          </a:p>
        </p:txBody>
      </p:sp>
      <p:sp>
        <p:nvSpPr>
          <p:cNvPr id="79875" name="Footer Placeholder 6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KROENKE AND AUER - DATABASE PROCESSING, 11th Edition  © 2010 Pearson Prentice Hall </a:t>
            </a:r>
          </a:p>
        </p:txBody>
      </p:sp>
      <p:pic>
        <p:nvPicPr>
          <p:cNvPr id="79876" name="Picture 6" descr="C:\Users\Auer.WWU\Auer-Projects\Kroenke-Auer-Projects\Kroenke-Auer-DBP-e11\DBP-e11-Supplements\Images\Chapter06\Fig6-8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600200" y="1597025"/>
            <a:ext cx="5867400" cy="4471988"/>
          </a:xfrm>
        </p:spPr>
      </p:pic>
    </p:spTree>
    <p:extLst>
      <p:ext uri="{BB962C8B-B14F-4D97-AF65-F5344CB8AC3E}">
        <p14:creationId xmlns:p14="http://schemas.microsoft.com/office/powerpoint/2010/main" val="628815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Agenda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Quiz Review</a:t>
            </a:r>
          </a:p>
          <a:p>
            <a:r>
              <a:rPr lang="en-US" dirty="0" smtClean="0">
                <a:ea typeface="ＭＳ Ｐゴシック" pitchFamily="34" charset="-128"/>
              </a:rPr>
              <a:t>Homework </a:t>
            </a:r>
            <a:r>
              <a:rPr lang="en-US" dirty="0">
                <a:ea typeface="ＭＳ Ｐゴシック" pitchFamily="34" charset="-128"/>
              </a:rPr>
              <a:t>(see next slide</a:t>
            </a:r>
            <a:r>
              <a:rPr lang="en-US" dirty="0" smtClean="0">
                <a:ea typeface="ＭＳ Ｐゴシック" pitchFamily="34" charset="-128"/>
              </a:rPr>
              <a:t>)</a:t>
            </a:r>
          </a:p>
          <a:p>
            <a:r>
              <a:rPr lang="en-US" dirty="0" smtClean="0">
                <a:ea typeface="ＭＳ Ｐゴシック" pitchFamily="34" charset="-128"/>
              </a:rPr>
              <a:t>Project Part II Appointments</a:t>
            </a:r>
          </a:p>
          <a:p>
            <a:r>
              <a:rPr lang="en-US" dirty="0" smtClean="0">
                <a:ea typeface="ＭＳ Ｐゴシック" pitchFamily="34" charset="-128"/>
              </a:rPr>
              <a:t>Chapter 6: Translating ER Diagrams to Relations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Conceptual design to physical database</a:t>
            </a:r>
          </a:p>
          <a:p>
            <a:endParaRPr lang="en-US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8872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Footer Placeholder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KROENKE AND AUER - DATABASE PROCESSING, 11th Edition  © 2010 Pearson Prentice Hall </a:t>
            </a:r>
          </a:p>
        </p:txBody>
      </p:sp>
      <p:sp>
        <p:nvSpPr>
          <p:cNvPr id="81922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6-</a:t>
            </a:r>
            <a:fld id="{12400E34-C46B-4ACE-A6DA-751D431430E2}" type="slidenum">
              <a:rPr lang="en-US"/>
              <a:pPr/>
              <a:t>20</a:t>
            </a:fld>
            <a:endParaRPr lang="en-US"/>
          </a:p>
          <a:p>
            <a:endParaRPr lang="en-US"/>
          </a:p>
        </p:txBody>
      </p:sp>
      <p:sp>
        <p:nvSpPr>
          <p:cNvPr id="81923" name="Title 13"/>
          <p:cNvSpPr>
            <a:spLocks noGrp="1"/>
          </p:cNvSpPr>
          <p:nvPr>
            <p:ph type="ctrTitle" idx="4294967295"/>
          </p:nvPr>
        </p:nvSpPr>
        <p:spPr>
          <a:xfrm>
            <a:off x="533400" y="76200"/>
            <a:ext cx="7772400" cy="457200"/>
          </a:xfrm>
        </p:spPr>
        <p:txBody>
          <a:bodyPr/>
          <a:lstStyle/>
          <a:p>
            <a:r>
              <a:rPr lang="en-US" sz="2800" smtClean="0">
                <a:ea typeface="ＭＳ Ｐゴシック" pitchFamily="34" charset="-128"/>
              </a:rPr>
              <a:t>Enforcing 1:1 with Indexed No Dups</a:t>
            </a:r>
          </a:p>
        </p:txBody>
      </p:sp>
      <p:pic>
        <p:nvPicPr>
          <p:cNvPr id="8192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609600"/>
            <a:ext cx="3429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2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1752600"/>
            <a:ext cx="2600325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2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8200" y="609600"/>
            <a:ext cx="34004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27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76600" y="2362200"/>
            <a:ext cx="2066925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28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8600" y="2743200"/>
            <a:ext cx="29718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29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09600" y="3962400"/>
            <a:ext cx="763905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Straight Arrow Connector 10"/>
          <p:cNvCxnSpPr/>
          <p:nvPr/>
        </p:nvCxnSpPr>
        <p:spPr>
          <a:xfrm>
            <a:off x="4038600" y="1676400"/>
            <a:ext cx="1143000" cy="3810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7620000" y="1524000"/>
            <a:ext cx="228600" cy="762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5257800" y="3276600"/>
            <a:ext cx="3200400" cy="152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2105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6-</a:t>
            </a:r>
            <a:fld id="{A9083506-B902-483F-9403-A83EB1AB2E00}" type="slidenum">
              <a:rPr lang="en-US"/>
              <a:pPr/>
              <a:t>21</a:t>
            </a:fld>
            <a:endParaRPr lang="en-US"/>
          </a:p>
          <a:p>
            <a:endParaRPr lang="en-US"/>
          </a:p>
        </p:txBody>
      </p:sp>
      <p:pic>
        <p:nvPicPr>
          <p:cNvPr id="839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381000"/>
            <a:ext cx="5867400" cy="633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66943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A-</a:t>
            </a:r>
            <a:fld id="{1CAEBF08-E35D-4F20-890B-36B665B2CE87}" type="slidenum">
              <a:rPr lang="en-US" smtClean="0"/>
              <a:pPr/>
              <a:t>22</a:t>
            </a:fld>
            <a:endParaRPr lang="en-US" smtClean="0"/>
          </a:p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513000"/>
            <a:ext cx="7162800" cy="60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2743200" y="4724400"/>
            <a:ext cx="2667000" cy="4572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1576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 </a:t>
            </a:r>
            <a:r>
              <a:rPr lang="en-US" sz="3600" smtClean="0">
                <a:ea typeface="ＭＳ Ｐゴシック" pitchFamily="34" charset="-128"/>
              </a:rPr>
              <a:t>Referential Integrity</a:t>
            </a:r>
          </a:p>
        </p:txBody>
      </p:sp>
      <p:sp>
        <p:nvSpPr>
          <p:cNvPr id="1105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276600"/>
            <a:ext cx="8382000" cy="33242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b="1" dirty="0" smtClean="0">
                <a:solidFill>
                  <a:srgbClr val="0066FF"/>
                </a:solidFill>
                <a:ea typeface="ＭＳ Ｐゴシック" pitchFamily="34" charset="-128"/>
              </a:rPr>
              <a:t>Referential Integrity - No (unchecked)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dirty="0" smtClean="0">
                <a:ea typeface="ＭＳ Ｐゴシック" pitchFamily="34" charset="-128"/>
              </a:rPr>
              <a:t>Can update/delete record and </a:t>
            </a:r>
            <a:r>
              <a:rPr lang="en-US" altLang="en-US" dirty="0" smtClean="0">
                <a:ea typeface="ＭＳ Ｐゴシック" pitchFamily="34" charset="-128"/>
              </a:rPr>
              <a:t>“</a:t>
            </a:r>
            <a:r>
              <a:rPr lang="en-US" dirty="0" smtClean="0">
                <a:ea typeface="ＭＳ Ｐゴシック" pitchFamily="34" charset="-128"/>
              </a:rPr>
              <a:t>break</a:t>
            </a:r>
            <a:r>
              <a:rPr lang="en-US" altLang="en-US" dirty="0" smtClean="0">
                <a:ea typeface="ＭＳ Ｐゴシック" pitchFamily="34" charset="-128"/>
              </a:rPr>
              <a:t>”</a:t>
            </a:r>
            <a:r>
              <a:rPr lang="en-US" dirty="0" smtClean="0">
                <a:ea typeface="ＭＳ Ｐゴシック" pitchFamily="34" charset="-128"/>
              </a:rPr>
              <a:t> relationship between related records </a:t>
            </a:r>
            <a:r>
              <a:rPr lang="en-US" dirty="0" smtClean="0">
                <a:ea typeface="ＭＳ Ｐゴシック" pitchFamily="34" charset="-128"/>
                <a:sym typeface="Wingdings" pitchFamily="2" charset="2"/>
              </a:rPr>
              <a:t></a:t>
            </a:r>
            <a:endParaRPr lang="en-US" dirty="0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b="1" dirty="0" smtClean="0">
                <a:solidFill>
                  <a:srgbClr val="0066FF"/>
                </a:solidFill>
                <a:ea typeface="ＭＳ Ｐゴシック" pitchFamily="34" charset="-128"/>
              </a:rPr>
              <a:t>Referential Integrity - Yes (checked)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u="sng" dirty="0" smtClean="0">
                <a:solidFill>
                  <a:srgbClr val="000000"/>
                </a:solidFill>
                <a:ea typeface="ＭＳ Ｐゴシック" pitchFamily="34" charset="-128"/>
              </a:rPr>
              <a:t>Cannot</a:t>
            </a:r>
            <a:r>
              <a:rPr lang="en-US" dirty="0" smtClean="0">
                <a:solidFill>
                  <a:srgbClr val="000000"/>
                </a:solidFill>
                <a:ea typeface="ＭＳ Ｐゴシック" pitchFamily="34" charset="-128"/>
              </a:rPr>
              <a:t> orphan child/related records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dirty="0" smtClean="0">
                <a:solidFill>
                  <a:srgbClr val="000000"/>
                </a:solidFill>
                <a:ea typeface="ＭＳ Ｐゴシック" pitchFamily="34" charset="-128"/>
              </a:rPr>
              <a:t>Either prohibit update/delete OR update/delete child records as well OR remove FK value from child record (if not required)</a:t>
            </a:r>
          </a:p>
          <a:p>
            <a:pPr lvl="1" eaLnBrk="1" hangingPunct="1">
              <a:buFontTx/>
              <a:buNone/>
            </a:pPr>
            <a:endParaRPr lang="en-US" sz="1600" dirty="0" smtClean="0">
              <a:ea typeface="ＭＳ Ｐゴシック" pitchFamily="34" charset="-128"/>
            </a:endParaRPr>
          </a:p>
          <a:p>
            <a:pPr lvl="1" eaLnBrk="1" hangingPunct="1">
              <a:buFontTx/>
              <a:buNone/>
            </a:pPr>
            <a:endParaRPr lang="en-US" sz="2000" dirty="0" smtClean="0">
              <a:ea typeface="ＭＳ Ｐゴシック" pitchFamily="34" charset="-128"/>
            </a:endParaRPr>
          </a:p>
          <a:p>
            <a:pPr eaLnBrk="1" hangingPunct="1"/>
            <a:endParaRPr lang="en-US" sz="2400" dirty="0" smtClean="0">
              <a:ea typeface="ＭＳ Ｐゴシック" pitchFamily="34" charset="-128"/>
            </a:endParaRPr>
          </a:p>
          <a:p>
            <a:pPr eaLnBrk="1" hangingPunct="1">
              <a:buFontTx/>
              <a:buNone/>
            </a:pPr>
            <a:endParaRPr lang="en-US" sz="2400" dirty="0" smtClean="0">
              <a:ea typeface="ＭＳ Ｐゴシック" pitchFamily="34" charset="-128"/>
            </a:endParaRPr>
          </a:p>
          <a:p>
            <a:pPr eaLnBrk="1" hangingPunct="1">
              <a:buFontTx/>
              <a:buNone/>
            </a:pPr>
            <a:endParaRPr lang="en-US" sz="2400" dirty="0" smtClean="0">
              <a:ea typeface="ＭＳ Ｐゴシック" pitchFamily="34" charset="-128"/>
            </a:endParaRPr>
          </a:p>
        </p:txBody>
      </p:sp>
      <p:sp>
        <p:nvSpPr>
          <p:cNvPr id="110595" name="Slide Number Placeholder 6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6-</a:t>
            </a:r>
            <a:fld id="{BF3A5604-C84C-4BDB-9043-B586410BE075}" type="slidenum">
              <a:rPr lang="en-US"/>
              <a:pPr/>
              <a:t>23</a:t>
            </a:fld>
            <a:endParaRPr lang="en-US"/>
          </a:p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75" y="914400"/>
            <a:ext cx="4667250" cy="222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124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Cascading Updates and Deletes</a:t>
            </a:r>
          </a:p>
        </p:txBody>
      </p:sp>
      <p:sp>
        <p:nvSpPr>
          <p:cNvPr id="1126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 eaLnBrk="1" hangingPunct="1"/>
            <a:r>
              <a:rPr lang="en-US" sz="2800" smtClean="0">
                <a:ea typeface="ＭＳ Ｐゴシック" pitchFamily="34" charset="-128"/>
              </a:rPr>
              <a:t>A </a:t>
            </a:r>
            <a:r>
              <a:rPr lang="en-US" sz="2800" b="1" smtClean="0">
                <a:solidFill>
                  <a:srgbClr val="0066FF"/>
                </a:solidFill>
                <a:ea typeface="ＭＳ Ｐゴシック" pitchFamily="34" charset="-128"/>
              </a:rPr>
              <a:t>cascading update</a:t>
            </a:r>
            <a:r>
              <a:rPr lang="en-US" sz="2800" smtClean="0">
                <a:ea typeface="ＭＳ Ｐゴシック" pitchFamily="34" charset="-128"/>
              </a:rPr>
              <a:t> occurs when a change to the parent</a:t>
            </a:r>
            <a:r>
              <a:rPr lang="en-US" altLang="en-US" sz="2800" smtClean="0">
                <a:ea typeface="ＭＳ Ｐゴシック" pitchFamily="34" charset="-128"/>
              </a:rPr>
              <a:t>’</a:t>
            </a:r>
            <a:r>
              <a:rPr lang="en-US" sz="2800" smtClean="0">
                <a:ea typeface="ＭＳ Ｐゴシック" pitchFamily="34" charset="-128"/>
              </a:rPr>
              <a:t>s primary key is applied to the child</a:t>
            </a:r>
            <a:r>
              <a:rPr lang="en-US" altLang="en-US" sz="2800" smtClean="0">
                <a:ea typeface="ＭＳ Ｐゴシック" pitchFamily="34" charset="-128"/>
              </a:rPr>
              <a:t>’</a:t>
            </a:r>
            <a:r>
              <a:rPr lang="en-US" sz="2800" smtClean="0">
                <a:ea typeface="ＭＳ Ｐゴシック" pitchFamily="34" charset="-128"/>
              </a:rPr>
              <a:t>s foreign key.</a:t>
            </a:r>
          </a:p>
          <a:p>
            <a:pPr lvl="1" eaLnBrk="1" hangingPunct="1"/>
            <a:r>
              <a:rPr lang="en-US" sz="2400" smtClean="0">
                <a:ea typeface="ＭＳ Ｐゴシック" pitchFamily="34" charset="-128"/>
              </a:rPr>
              <a:t>Surrogate keys never change and there is no need for cascading updates when using them (won</a:t>
            </a:r>
            <a:r>
              <a:rPr lang="en-US" altLang="en-US" sz="2400" smtClean="0">
                <a:ea typeface="ＭＳ Ｐゴシック" pitchFamily="34" charset="-128"/>
              </a:rPr>
              <a:t>’</a:t>
            </a:r>
            <a:r>
              <a:rPr lang="en-US" sz="2400" smtClean="0">
                <a:ea typeface="ＭＳ Ｐゴシック" pitchFamily="34" charset="-128"/>
              </a:rPr>
              <a:t>t hurt anything to select the checkbox though)</a:t>
            </a:r>
          </a:p>
          <a:p>
            <a:pPr eaLnBrk="1" hangingPunct="1"/>
            <a:r>
              <a:rPr lang="en-US" sz="2800" smtClean="0">
                <a:ea typeface="ＭＳ Ｐゴシック" pitchFamily="34" charset="-128"/>
              </a:rPr>
              <a:t>A </a:t>
            </a:r>
            <a:r>
              <a:rPr lang="en-US" sz="2800" b="1" smtClean="0">
                <a:solidFill>
                  <a:srgbClr val="0066FF"/>
                </a:solidFill>
                <a:ea typeface="ＭＳ Ｐゴシック" pitchFamily="34" charset="-128"/>
              </a:rPr>
              <a:t>cascading delete</a:t>
            </a:r>
            <a:r>
              <a:rPr lang="en-US" sz="2800" smtClean="0">
                <a:ea typeface="ＭＳ Ｐゴシック" pitchFamily="34" charset="-128"/>
              </a:rPr>
              <a:t> occurs when associated child rows are deleted along with the deletion of a parent row.</a:t>
            </a:r>
          </a:p>
          <a:p>
            <a:pPr lvl="1" eaLnBrk="1" hangingPunct="1"/>
            <a:r>
              <a:rPr lang="en-US" sz="2400" smtClean="0">
                <a:ea typeface="ＭＳ Ｐゴシック" pitchFamily="34" charset="-128"/>
              </a:rPr>
              <a:t>For strong entities, generally do </a:t>
            </a:r>
            <a:r>
              <a:rPr lang="en-US" sz="2400" i="1" smtClean="0">
                <a:ea typeface="ＭＳ Ｐゴシック" pitchFamily="34" charset="-128"/>
              </a:rPr>
              <a:t>not</a:t>
            </a:r>
            <a:r>
              <a:rPr lang="en-US" sz="2400" smtClean="0">
                <a:ea typeface="ＭＳ Ｐゴシック" pitchFamily="34" charset="-128"/>
              </a:rPr>
              <a:t> cascade deletes.</a:t>
            </a:r>
          </a:p>
          <a:p>
            <a:pPr lvl="1" eaLnBrk="1" hangingPunct="1"/>
            <a:r>
              <a:rPr lang="en-US" sz="2400" smtClean="0">
                <a:ea typeface="ＭＳ Ｐゴシック" pitchFamily="34" charset="-128"/>
              </a:rPr>
              <a:t>For weak entities, generally do cascade deletes.</a:t>
            </a:r>
          </a:p>
        </p:txBody>
      </p:sp>
      <p:sp>
        <p:nvSpPr>
          <p:cNvPr id="112643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6-</a:t>
            </a:r>
            <a:fld id="{218C2FAD-C8C9-42B2-8AC9-920298A2D8EE}" type="slidenum">
              <a:rPr lang="en-US"/>
              <a:pPr/>
              <a:t>24</a:t>
            </a:fld>
            <a:endParaRPr lang="en-US"/>
          </a:p>
          <a:p>
            <a:endParaRPr lang="en-US"/>
          </a:p>
        </p:txBody>
      </p:sp>
      <p:sp>
        <p:nvSpPr>
          <p:cNvPr id="112644" name="Footer Placeholder 6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KROENKE AND AUER - DATABASE PROCESSING, 11th Edition  © 2010 Pearson Prentice Hall </a:t>
            </a:r>
          </a:p>
        </p:txBody>
      </p:sp>
    </p:spTree>
    <p:extLst>
      <p:ext uri="{BB962C8B-B14F-4D97-AF65-F5344CB8AC3E}">
        <p14:creationId xmlns:p14="http://schemas.microsoft.com/office/powerpoint/2010/main" val="1005921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Homework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See Course Schedule for Readings?</a:t>
            </a:r>
          </a:p>
          <a:p>
            <a:r>
              <a:rPr lang="en-US" smtClean="0">
                <a:ea typeface="ＭＳ Ｐゴシック" pitchFamily="34" charset="-128"/>
              </a:rPr>
              <a:t>Project </a:t>
            </a:r>
            <a:r>
              <a:rPr lang="en-US" dirty="0">
                <a:ea typeface="ＭＳ Ｐゴシック" pitchFamily="34" charset="-128"/>
              </a:rPr>
              <a:t>– Part II (Rewrite)</a:t>
            </a:r>
          </a:p>
          <a:p>
            <a:pPr lvl="1"/>
            <a:r>
              <a:rPr lang="en-US" dirty="0">
                <a:ea typeface="ＭＳ Ｐゴシック" pitchFamily="34" charset="-128"/>
              </a:rPr>
              <a:t>Due Weds, 10/31 by start of class</a:t>
            </a:r>
          </a:p>
          <a:p>
            <a:r>
              <a:rPr lang="en-US" dirty="0">
                <a:ea typeface="ＭＳ Ｐゴシック" pitchFamily="34" charset="-128"/>
              </a:rPr>
              <a:t>Midterm is </a:t>
            </a:r>
            <a:r>
              <a:rPr lang="en-US" b="1" dirty="0">
                <a:solidFill>
                  <a:srgbClr val="FF0000"/>
                </a:solidFill>
                <a:ea typeface="ＭＳ Ｐゴシック" pitchFamily="34" charset="-128"/>
              </a:rPr>
              <a:t>Mon, 11/5</a:t>
            </a:r>
          </a:p>
          <a:p>
            <a:pPr lvl="1"/>
            <a:r>
              <a:rPr lang="en-US" dirty="0">
                <a:ea typeface="ＭＳ Ｐゴシック" pitchFamily="34" charset="-128"/>
              </a:rPr>
              <a:t>Will discuss format as we get closer</a:t>
            </a:r>
          </a:p>
          <a:p>
            <a:pPr lvl="1"/>
            <a:r>
              <a:rPr lang="en-US" dirty="0">
                <a:ea typeface="ＭＳ Ｐゴシック" pitchFamily="34" charset="-128"/>
              </a:rPr>
              <a:t>May bring a “cheat sheet”</a:t>
            </a:r>
          </a:p>
          <a:p>
            <a:pPr lvl="1"/>
            <a:r>
              <a:rPr lang="en-US" dirty="0">
                <a:ea typeface="ＭＳ Ｐゴシック" pitchFamily="34" charset="-128"/>
              </a:rPr>
              <a:t>8.5x11, handwritten, both sides, must use your own!</a:t>
            </a:r>
          </a:p>
          <a:p>
            <a:pPr>
              <a:buFontTx/>
              <a:buNone/>
            </a:pPr>
            <a:endParaRPr lang="en-US" dirty="0" smtClean="0">
              <a:ea typeface="ＭＳ Ｐゴシック" pitchFamily="34" charset="-128"/>
            </a:endParaRPr>
          </a:p>
          <a:p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638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mtClean="0">
                <a:solidFill>
                  <a:srgbClr val="0066FF"/>
                </a:solidFill>
              </a:rPr>
              <a:t>1-</a:t>
            </a:r>
            <a:fld id="{5BD6C7B9-8386-431B-B6B8-CE577FB65048}" type="slidenum">
              <a:rPr lang="en-US" smtClean="0">
                <a:solidFill>
                  <a:srgbClr val="0066FF"/>
                </a:solidFill>
              </a:rPr>
              <a:pPr eaLnBrk="1" hangingPunct="1"/>
              <a:t>3</a:t>
            </a:fld>
            <a:endParaRPr lang="en-US" smtClean="0">
              <a:solidFill>
                <a:srgbClr val="0066FF"/>
              </a:solidFill>
            </a:endParaRPr>
          </a:p>
          <a:p>
            <a:pPr eaLnBrk="1" hangingPunct="1"/>
            <a:endParaRPr lang="en-US" smtClean="0">
              <a:solidFill>
                <a:srgbClr val="00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663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ER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r>
              <a:rPr lang="en-US" dirty="0" smtClean="0"/>
              <a:t>Make an appointment with to go over your project ER Diagram</a:t>
            </a:r>
          </a:p>
          <a:p>
            <a:r>
              <a:rPr lang="en-US" dirty="0" smtClean="0"/>
              <a:t>Go to Doodle Poll to select appt day/time</a:t>
            </a:r>
          </a:p>
          <a:p>
            <a:pPr lvl="1"/>
            <a:r>
              <a:rPr lang="en-US" u="sng" dirty="0">
                <a:hlinkClick r:id="rId2"/>
              </a:rPr>
              <a:t>http://www.doodle.com/z549que58ybwc3cd</a:t>
            </a:r>
            <a:endParaRPr lang="en-US" dirty="0"/>
          </a:p>
          <a:p>
            <a:r>
              <a:rPr lang="en-US" dirty="0" smtClean="0"/>
              <a:t>Pick a timeslot by start of class Monday (10/22)</a:t>
            </a:r>
          </a:p>
          <a:p>
            <a:pPr lvl="1"/>
            <a:r>
              <a:rPr lang="en-US" dirty="0" smtClean="0"/>
              <a:t>If you cannot make any of these times you must let me know by the end of this week so we can find an alternate time.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A-</a:t>
            </a:r>
            <a:fld id="{46501010-B59F-481B-A3AA-FB48DE1BDE33}" type="slidenum">
              <a:rPr lang="en-US" smtClean="0"/>
              <a:pPr/>
              <a:t>4</a:t>
            </a:fld>
            <a:endParaRPr lang="en-US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426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ideal primary key is _____.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A) short</a:t>
            </a:r>
          </a:p>
          <a:p>
            <a:r>
              <a:rPr lang="en-US" dirty="0" smtClean="0"/>
              <a:t>B) numeric</a:t>
            </a:r>
          </a:p>
          <a:p>
            <a:r>
              <a:rPr lang="en-US" dirty="0" smtClean="0"/>
              <a:t>C) fixed</a:t>
            </a:r>
          </a:p>
          <a:p>
            <a:r>
              <a:rPr lang="en-US" dirty="0" smtClean="0"/>
              <a:t>D) A and B</a:t>
            </a:r>
          </a:p>
          <a:p>
            <a:r>
              <a:rPr lang="en-US" dirty="0" smtClean="0"/>
              <a:t>E) A, B and C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A-</a:t>
            </a:r>
            <a:fld id="{46501010-B59F-481B-A3AA-FB48DE1BDE33}" type="slidenum">
              <a:rPr lang="en-US" smtClean="0"/>
              <a:pPr/>
              <a:t>5</a:t>
            </a:fld>
            <a:endParaRPr lang="en-US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229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r>
              <a:rPr lang="en-US" sz="3600" dirty="0" smtClean="0"/>
              <a:t>A surrogate key should be considered when ________.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25963"/>
          </a:xfrm>
        </p:spPr>
        <p:txBody>
          <a:bodyPr/>
          <a:lstStyle/>
          <a:p>
            <a:r>
              <a:rPr lang="en-US" dirty="0" smtClean="0"/>
              <a:t>A) a relationship is M:N</a:t>
            </a:r>
          </a:p>
          <a:p>
            <a:r>
              <a:rPr lang="en-US" dirty="0" smtClean="0"/>
              <a:t>B) a composite key is required</a:t>
            </a:r>
          </a:p>
          <a:p>
            <a:r>
              <a:rPr lang="en-US" dirty="0" smtClean="0"/>
              <a:t>C) the key contains a lengthy text field</a:t>
            </a:r>
          </a:p>
          <a:p>
            <a:r>
              <a:rPr lang="en-US" dirty="0" smtClean="0"/>
              <a:t>D) the key contains a number</a:t>
            </a:r>
          </a:p>
          <a:p>
            <a:r>
              <a:rPr lang="en-US" dirty="0" smtClean="0"/>
              <a:t>E) an index needs to be created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A-</a:t>
            </a:r>
            <a:fld id="{46501010-B59F-481B-A3AA-FB48DE1BDE33}" type="slidenum">
              <a:rPr lang="en-US" smtClean="0"/>
              <a:pPr/>
              <a:t>6</a:t>
            </a:fld>
            <a:endParaRPr lang="en-US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115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 </a:t>
            </a:r>
            <a:r>
              <a:rPr lang="en-US" sz="4000" smtClean="0">
                <a:ea typeface="ＭＳ Ｐゴシック" pitchFamily="34" charset="-128"/>
              </a:rPr>
              <a:t>Phase 2 - Overview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3962400"/>
          </a:xfrm>
        </p:spPr>
        <p:txBody>
          <a:bodyPr/>
          <a:lstStyle/>
          <a:p>
            <a:pPr eaLnBrk="1" hangingPunct="1"/>
            <a:r>
              <a:rPr lang="en-US" sz="2400" b="1" smtClean="0">
                <a:ea typeface="ＭＳ Ｐゴシック" pitchFamily="34" charset="-128"/>
              </a:rPr>
              <a:t>Phase 2: data type, NULL, other constraints</a:t>
            </a:r>
          </a:p>
          <a:p>
            <a:pPr eaLnBrk="1" hangingPunct="1"/>
            <a:r>
              <a:rPr lang="en-US" sz="2400" smtClean="0">
                <a:ea typeface="ＭＳ Ｐゴシック" pitchFamily="34" charset="-128"/>
              </a:rPr>
              <a:t>Pick most appropriate way to represent each attribute.</a:t>
            </a:r>
          </a:p>
          <a:p>
            <a:pPr eaLnBrk="1" hangingPunct="1"/>
            <a:r>
              <a:rPr lang="en-US" sz="2400" smtClean="0">
                <a:ea typeface="ＭＳ Ｐゴシック" pitchFamily="34" charset="-128"/>
              </a:rPr>
              <a:t>Determine which attributes are NOT NULL.</a:t>
            </a:r>
          </a:p>
          <a:p>
            <a:pPr lvl="1" eaLnBrk="1" hangingPunct="1"/>
            <a:r>
              <a:rPr lang="en-US" sz="2000" smtClean="0">
                <a:ea typeface="ＭＳ Ｐゴシック" pitchFamily="34" charset="-128"/>
              </a:rPr>
              <a:t>Sometimes we relax that condition when loading data into a database</a:t>
            </a:r>
          </a:p>
          <a:p>
            <a:pPr eaLnBrk="1" hangingPunct="1"/>
            <a:r>
              <a:rPr lang="en-US" sz="2400" smtClean="0">
                <a:ea typeface="ＭＳ Ｐゴシック" pitchFamily="34" charset="-128"/>
              </a:rPr>
              <a:t>Identify default value, if any</a:t>
            </a:r>
          </a:p>
          <a:p>
            <a:pPr eaLnBrk="1" hangingPunct="1"/>
            <a:r>
              <a:rPr lang="en-US" sz="2400" smtClean="0">
                <a:ea typeface="ＭＳ Ｐゴシック" pitchFamily="34" charset="-128"/>
              </a:rPr>
              <a:t>Identify any other data constraints</a:t>
            </a:r>
          </a:p>
          <a:p>
            <a:pPr lvl="1" eaLnBrk="1" hangingPunct="1">
              <a:buFontTx/>
              <a:buNone/>
            </a:pPr>
            <a:endParaRPr lang="en-US" sz="2000" smtClean="0">
              <a:ea typeface="ＭＳ Ｐゴシック" pitchFamily="34" charset="-128"/>
            </a:endParaRPr>
          </a:p>
          <a:p>
            <a:pPr eaLnBrk="1" hangingPunct="1"/>
            <a:endParaRPr lang="en-US" sz="2400" smtClean="0">
              <a:ea typeface="ＭＳ Ｐゴシック" pitchFamily="34" charset="-128"/>
            </a:endParaRPr>
          </a:p>
          <a:p>
            <a:pPr eaLnBrk="1" hangingPunct="1">
              <a:buFontTx/>
              <a:buNone/>
            </a:pPr>
            <a:endParaRPr lang="en-US" sz="2400" smtClean="0">
              <a:ea typeface="ＭＳ Ｐゴシック" pitchFamily="34" charset="-128"/>
            </a:endParaRPr>
          </a:p>
          <a:p>
            <a:pPr eaLnBrk="1" hangingPunct="1">
              <a:buFontTx/>
              <a:buNone/>
            </a:pPr>
            <a:endParaRPr lang="en-US" sz="2400" smtClean="0">
              <a:ea typeface="ＭＳ Ｐゴシック" pitchFamily="34" charset="-128"/>
            </a:endParaRPr>
          </a:p>
        </p:txBody>
      </p:sp>
      <p:sp>
        <p:nvSpPr>
          <p:cNvPr id="30724" name="Slide Number Placeholder 6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mtClean="0">
                <a:solidFill>
                  <a:srgbClr val="0066FF"/>
                </a:solidFill>
              </a:rPr>
              <a:t>6-</a:t>
            </a:r>
            <a:fld id="{5F4BD40D-AFCE-4F05-9FCF-71B0308F28CC}" type="slidenum">
              <a:rPr lang="en-US" smtClean="0">
                <a:solidFill>
                  <a:srgbClr val="0066FF"/>
                </a:solidFill>
              </a:rPr>
              <a:pPr eaLnBrk="1" hangingPunct="1"/>
              <a:t>7</a:t>
            </a:fld>
            <a:endParaRPr lang="en-US" smtClean="0">
              <a:solidFill>
                <a:srgbClr val="0066FF"/>
              </a:solidFill>
            </a:endParaRPr>
          </a:p>
          <a:p>
            <a:pPr eaLnBrk="1" hangingPunct="1"/>
            <a:endParaRPr lang="en-US" smtClean="0">
              <a:solidFill>
                <a:srgbClr val="0066FF"/>
              </a:solidFill>
            </a:endParaRPr>
          </a:p>
        </p:txBody>
      </p:sp>
      <p:sp>
        <p:nvSpPr>
          <p:cNvPr id="30725" name="Footer Placeholder 7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mtClean="0"/>
              <a:t>KROENKE AND AUER - DATABASE PROCESSING, 11th Edition  © 2010 Pearson Prentice Hall </a:t>
            </a:r>
          </a:p>
        </p:txBody>
      </p:sp>
    </p:spTree>
    <p:extLst>
      <p:ext uri="{BB962C8B-B14F-4D97-AF65-F5344CB8AC3E}">
        <p14:creationId xmlns:p14="http://schemas.microsoft.com/office/powerpoint/2010/main" val="203935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215265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Now, you do it!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886200"/>
            <a:ext cx="7543800" cy="1752600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Blackboard </a:t>
            </a:r>
          </a:p>
          <a:p>
            <a:pPr lvl="1"/>
            <a:r>
              <a:rPr lang="en-US" i="1" dirty="0" smtClean="0">
                <a:ea typeface="ＭＳ Ｐゴシック" pitchFamily="34" charset="-128"/>
              </a:rPr>
              <a:t>Assignments &gt; In-Class Activities &gt; </a:t>
            </a:r>
            <a:br>
              <a:rPr lang="en-US" i="1" dirty="0" smtClean="0">
                <a:ea typeface="ＭＳ Ｐゴシック" pitchFamily="34" charset="-128"/>
              </a:rPr>
            </a:br>
            <a:r>
              <a:rPr lang="en-US" i="1" dirty="0" smtClean="0">
                <a:ea typeface="ＭＳ Ｐゴシック" pitchFamily="34" charset="-128"/>
              </a:rPr>
              <a:t>5 – ER (Conceptual) to DB (Physical)</a:t>
            </a:r>
          </a:p>
          <a:p>
            <a:pPr lvl="1"/>
            <a:r>
              <a:rPr lang="en-US" i="1" dirty="0" smtClean="0">
                <a:ea typeface="ＭＳ Ｐゴシック" pitchFamily="34" charset="-128"/>
              </a:rPr>
              <a:t>Phase 2 only</a:t>
            </a:r>
          </a:p>
          <a:p>
            <a:pPr eaLnBrk="1" hangingPunct="1"/>
            <a:endParaRPr lang="en-US" sz="2400" dirty="0" smtClean="0">
              <a:ea typeface="ＭＳ Ｐゴシック" pitchFamily="34" charset="-128"/>
            </a:endParaRPr>
          </a:p>
          <a:p>
            <a:pPr eaLnBrk="1" hangingPunct="1"/>
            <a:endParaRPr lang="en-US" sz="2400" dirty="0" smtClean="0">
              <a:ea typeface="ＭＳ Ｐゴシック" pitchFamily="34" charset="-128"/>
            </a:endParaRPr>
          </a:p>
        </p:txBody>
      </p:sp>
      <p:sp>
        <p:nvSpPr>
          <p:cNvPr id="31748" name="Slide Number Placeholder 6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mtClean="0">
                <a:solidFill>
                  <a:srgbClr val="0066FF"/>
                </a:solidFill>
              </a:rPr>
              <a:t>6-</a:t>
            </a:r>
            <a:fld id="{08D77A75-85C1-4634-BA4B-001DFFB3A816}" type="slidenum">
              <a:rPr lang="en-US" smtClean="0">
                <a:solidFill>
                  <a:srgbClr val="0066FF"/>
                </a:solidFill>
              </a:rPr>
              <a:pPr eaLnBrk="1" hangingPunct="1"/>
              <a:t>8</a:t>
            </a:fld>
            <a:endParaRPr lang="en-US" smtClean="0">
              <a:solidFill>
                <a:srgbClr val="0066FF"/>
              </a:solidFill>
            </a:endParaRPr>
          </a:p>
          <a:p>
            <a:pPr eaLnBrk="1" hangingPunct="1"/>
            <a:endParaRPr lang="en-US" smtClean="0">
              <a:solidFill>
                <a:srgbClr val="00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184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eaLnBrk="1" hangingPunct="1"/>
            <a:r>
              <a:rPr lang="en-US" sz="3200" smtClean="0">
                <a:ea typeface="ＭＳ Ｐゴシック" pitchFamily="34" charset="-128"/>
              </a:rPr>
              <a:t>Column Properties: Data Constraints</a:t>
            </a:r>
          </a:p>
        </p:txBody>
      </p:sp>
      <p:sp>
        <p:nvSpPr>
          <p:cNvPr id="624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sz="3600" b="1" smtClean="0">
                <a:solidFill>
                  <a:srgbClr val="0066FF"/>
                </a:solidFill>
                <a:ea typeface="ＭＳ Ｐゴシック" pitchFamily="34" charset="-128"/>
              </a:rPr>
              <a:t>Data constraints</a:t>
            </a:r>
            <a:r>
              <a:rPr lang="en-US" sz="3600" smtClean="0">
                <a:ea typeface="ＭＳ Ｐゴシック" pitchFamily="34" charset="-128"/>
              </a:rPr>
              <a:t> are limitations on data values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sz="3200" b="1" smtClean="0">
                <a:solidFill>
                  <a:srgbClr val="0066FF"/>
                </a:solidFill>
                <a:ea typeface="ＭＳ Ｐゴシック" pitchFamily="34" charset="-128"/>
              </a:rPr>
              <a:t>Domain constraint</a:t>
            </a:r>
            <a:endParaRPr lang="en-US" sz="3200" smtClean="0">
              <a:ea typeface="ＭＳ Ｐゴシック" pitchFamily="34" charset="-128"/>
              <a:cs typeface="Arial" pitchFamily="34" charset="0"/>
            </a:endParaRPr>
          </a:p>
          <a:p>
            <a:pPr lvl="2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smtClean="0">
                <a:ea typeface="ＭＳ Ｐゴシック" pitchFamily="34" charset="-128"/>
                <a:cs typeface="Arial" pitchFamily="34" charset="0"/>
              </a:rPr>
              <a:t>Validation Rule (Validation Text)</a:t>
            </a:r>
          </a:p>
          <a:p>
            <a:pPr lvl="2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smtClean="0">
                <a:ea typeface="ＭＳ Ｐゴシック" pitchFamily="34" charset="-128"/>
                <a:cs typeface="Arial" pitchFamily="34" charset="0"/>
              </a:rPr>
              <a:t>c</a:t>
            </a:r>
            <a:r>
              <a:rPr lang="en-US" smtClean="0">
                <a:ea typeface="ＭＳ Ｐゴシック" pitchFamily="34" charset="-128"/>
              </a:rPr>
              <a:t>olumn values must be in a given set of specific values: </a:t>
            </a:r>
            <a:r>
              <a:rPr lang="en-US" altLang="en-US" smtClean="0">
                <a:solidFill>
                  <a:srgbClr val="FF0000"/>
                </a:solidFill>
                <a:ea typeface="ＭＳ Ｐゴシック" pitchFamily="34" charset="-128"/>
              </a:rPr>
              <a:t>“</a:t>
            </a:r>
            <a:r>
              <a:rPr lang="en-US" smtClean="0">
                <a:solidFill>
                  <a:srgbClr val="FF0000"/>
                </a:solidFill>
                <a:ea typeface="ＭＳ Ｐゴシック" pitchFamily="34" charset="-128"/>
              </a:rPr>
              <a:t>Red</a:t>
            </a:r>
            <a:r>
              <a:rPr lang="en-US" altLang="en-US" smtClean="0">
                <a:solidFill>
                  <a:srgbClr val="FF0000"/>
                </a:solidFill>
                <a:ea typeface="ＭＳ Ｐゴシック" pitchFamily="34" charset="-128"/>
              </a:rPr>
              <a:t>”</a:t>
            </a:r>
            <a:r>
              <a:rPr lang="en-US" smtClean="0">
                <a:solidFill>
                  <a:srgbClr val="FF0000"/>
                </a:solidFill>
                <a:ea typeface="ＭＳ Ｐゴシック" pitchFamily="34" charset="-128"/>
              </a:rPr>
              <a:t>, </a:t>
            </a:r>
            <a:r>
              <a:rPr lang="en-US" altLang="en-US" smtClean="0">
                <a:solidFill>
                  <a:srgbClr val="FF0000"/>
                </a:solidFill>
                <a:ea typeface="ＭＳ Ｐゴシック" pitchFamily="34" charset="-128"/>
              </a:rPr>
              <a:t>“</a:t>
            </a:r>
            <a:r>
              <a:rPr lang="en-US" smtClean="0">
                <a:solidFill>
                  <a:srgbClr val="FF0000"/>
                </a:solidFill>
                <a:ea typeface="ＭＳ Ｐゴシック" pitchFamily="34" charset="-128"/>
              </a:rPr>
              <a:t>Green</a:t>
            </a:r>
            <a:r>
              <a:rPr lang="en-US" altLang="en-US" smtClean="0">
                <a:solidFill>
                  <a:srgbClr val="FF0000"/>
                </a:solidFill>
                <a:ea typeface="ＭＳ Ｐゴシック" pitchFamily="34" charset="-128"/>
              </a:rPr>
              <a:t>”</a:t>
            </a:r>
            <a:r>
              <a:rPr lang="en-US" smtClean="0">
                <a:solidFill>
                  <a:srgbClr val="FF0000"/>
                </a:solidFill>
                <a:ea typeface="ＭＳ Ｐゴシック" pitchFamily="34" charset="-128"/>
              </a:rPr>
              <a:t>, </a:t>
            </a:r>
            <a:r>
              <a:rPr lang="en-US" altLang="en-US" smtClean="0">
                <a:solidFill>
                  <a:srgbClr val="FF0000"/>
                </a:solidFill>
                <a:ea typeface="ＭＳ Ｐゴシック" pitchFamily="34" charset="-128"/>
              </a:rPr>
              <a:t>”</a:t>
            </a:r>
            <a:r>
              <a:rPr lang="en-US" smtClean="0">
                <a:solidFill>
                  <a:srgbClr val="FF0000"/>
                </a:solidFill>
                <a:ea typeface="ＭＳ Ｐゴシック" pitchFamily="34" charset="-128"/>
              </a:rPr>
              <a:t>Blue</a:t>
            </a:r>
            <a:r>
              <a:rPr lang="en-US" altLang="en-US" smtClean="0">
                <a:solidFill>
                  <a:srgbClr val="FF0000"/>
                </a:solidFill>
                <a:ea typeface="ＭＳ Ｐゴシック" pitchFamily="34" charset="-128"/>
              </a:rPr>
              <a:t>”</a:t>
            </a:r>
            <a:endParaRPr lang="en-US" smtClean="0">
              <a:solidFill>
                <a:srgbClr val="FF0000"/>
              </a:solidFill>
              <a:ea typeface="ＭＳ Ｐゴシック" pitchFamily="34" charset="-128"/>
            </a:endParaRP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sz="3200" b="1" smtClean="0">
                <a:solidFill>
                  <a:srgbClr val="0066FF"/>
                </a:solidFill>
                <a:ea typeface="ＭＳ Ｐゴシック" pitchFamily="34" charset="-128"/>
              </a:rPr>
              <a:t>Range constraint</a:t>
            </a:r>
            <a:endParaRPr lang="en-US" sz="3200" smtClean="0">
              <a:ea typeface="ＭＳ Ｐゴシック" pitchFamily="34" charset="-128"/>
              <a:cs typeface="Arial" pitchFamily="34" charset="0"/>
            </a:endParaRPr>
          </a:p>
          <a:p>
            <a:pPr lvl="2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smtClean="0">
                <a:ea typeface="ＭＳ Ｐゴシック" pitchFamily="34" charset="-128"/>
                <a:cs typeface="Arial" pitchFamily="34" charset="0"/>
              </a:rPr>
              <a:t>Validation Rule (Validation Text)</a:t>
            </a:r>
          </a:p>
          <a:p>
            <a:pPr lvl="2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smtClean="0">
                <a:ea typeface="ＭＳ Ｐゴシック" pitchFamily="34" charset="-128"/>
                <a:cs typeface="Arial" pitchFamily="34" charset="0"/>
              </a:rPr>
              <a:t>c</a:t>
            </a:r>
            <a:r>
              <a:rPr lang="en-US" smtClean="0">
                <a:ea typeface="ＭＳ Ｐゴシック" pitchFamily="34" charset="-128"/>
              </a:rPr>
              <a:t>olumn values must be within a given range of values: </a:t>
            </a:r>
            <a:r>
              <a:rPr lang="en-US" smtClean="0">
                <a:solidFill>
                  <a:srgbClr val="FF0000"/>
                </a:solidFill>
                <a:ea typeface="ＭＳ Ｐゴシック" pitchFamily="34" charset="-128"/>
              </a:rPr>
              <a:t>between 1 and 1000</a:t>
            </a:r>
          </a:p>
        </p:txBody>
      </p:sp>
      <p:sp>
        <p:nvSpPr>
          <p:cNvPr id="62467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6-</a:t>
            </a:r>
            <a:fld id="{01B8DBE7-9003-4001-8EBC-6109C41855E0}" type="slidenum">
              <a:rPr lang="en-US"/>
              <a:pPr/>
              <a:t>9</a:t>
            </a:fld>
            <a:endParaRPr lang="en-US"/>
          </a:p>
          <a:p>
            <a:endParaRPr lang="en-US"/>
          </a:p>
        </p:txBody>
      </p:sp>
      <p:sp>
        <p:nvSpPr>
          <p:cNvPr id="62468" name="Footer Placeholder 6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KROENKE AND AUER - DATABASE PROCESSING, 11th Edition  © 2010 Pearson Prentice Hall </a:t>
            </a:r>
          </a:p>
        </p:txBody>
      </p:sp>
    </p:spTree>
    <p:extLst>
      <p:ext uri="{BB962C8B-B14F-4D97-AF65-F5344CB8AC3E}">
        <p14:creationId xmlns:p14="http://schemas.microsoft.com/office/powerpoint/2010/main" val="182414958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2927</TotalTime>
  <Words>1142</Words>
  <Application>Microsoft Office PowerPoint</Application>
  <PresentationFormat>On-screen Show (4:3)</PresentationFormat>
  <Paragraphs>181</Paragraphs>
  <Slides>24</Slides>
  <Notes>20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Default Design</vt:lpstr>
      <vt:lpstr>CSIS 115  Database Design and Applications for Business </vt:lpstr>
      <vt:lpstr>Agenda</vt:lpstr>
      <vt:lpstr>Homework</vt:lpstr>
      <vt:lpstr>Project ER Diagram</vt:lpstr>
      <vt:lpstr>The ideal primary key is _____.</vt:lpstr>
      <vt:lpstr>A surrogate key should be considered when ________.</vt:lpstr>
      <vt:lpstr> Phase 2 - Overview</vt:lpstr>
      <vt:lpstr>Now, you do it!</vt:lpstr>
      <vt:lpstr>Column Properties: Data Constraints</vt:lpstr>
      <vt:lpstr>PowerPoint Presentation</vt:lpstr>
      <vt:lpstr>Column Properties: Data Constraints</vt:lpstr>
      <vt:lpstr>Intrarelation Constraint</vt:lpstr>
      <vt:lpstr>Highline University Example</vt:lpstr>
      <vt:lpstr>Highline University Example</vt:lpstr>
      <vt:lpstr>Phase 2: Verify Normalization</vt:lpstr>
      <vt:lpstr> Phase 3 - Overview</vt:lpstr>
      <vt:lpstr>See “Translating ER Diagrams to Access” </vt:lpstr>
      <vt:lpstr>Phase 3: Create Relationships: 1:1 Strong Entity Relationships</vt:lpstr>
      <vt:lpstr>Create Relationships: 1:1 Strong Entity Relationships</vt:lpstr>
      <vt:lpstr>Enforcing 1:1 with Indexed No Dups</vt:lpstr>
      <vt:lpstr>PowerPoint Presentation</vt:lpstr>
      <vt:lpstr>PowerPoint Presentation</vt:lpstr>
      <vt:lpstr> Referential Integrity</vt:lpstr>
      <vt:lpstr>Cascading Updates and Deletes</vt:lpstr>
    </vt:vector>
  </TitlesOfParts>
  <Company>Western Washington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Kroenke-Auer DBP-e11-PPT-AppendixA</dc:title>
  <dc:creator>David J. Auer</dc:creator>
  <cp:lastModifiedBy>Meg Fryling</cp:lastModifiedBy>
  <cp:revision>251</cp:revision>
  <dcterms:created xsi:type="dcterms:W3CDTF">2005-01-24T23:48:45Z</dcterms:created>
  <dcterms:modified xsi:type="dcterms:W3CDTF">2012-10-22T22:34:14Z</dcterms:modified>
</cp:coreProperties>
</file>