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media/audio1.bin" ContentType="audio/unknown"/>
  <Override PartName="/ppt/embeddings/oleObject1.bin" ContentType="application/vnd.openxmlformats-officedocument.oleObject"/>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embeddings/oleObject2.bin" ContentType="application/vnd.openxmlformats-officedocument.oleObject"/>
  <Override PartName="/ppt/embeddings/oleObject3.bin" ContentType="application/vnd.openxmlformats-officedocument.oleObject"/>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embeddings/oleObject4.bin" ContentType="application/vnd.openxmlformats-officedocument.oleObject"/>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8" r:id="rId1"/>
  </p:sldMasterIdLst>
  <p:notesMasterIdLst>
    <p:notesMasterId r:id="rId105"/>
  </p:notesMasterIdLst>
  <p:handoutMasterIdLst>
    <p:handoutMasterId r:id="rId106"/>
  </p:handoutMasterIdLst>
  <p:sldIdLst>
    <p:sldId id="256" r:id="rId2"/>
    <p:sldId id="377" r:id="rId3"/>
    <p:sldId id="378" r:id="rId4"/>
    <p:sldId id="379" r:id="rId5"/>
    <p:sldId id="380" r:id="rId6"/>
    <p:sldId id="381" r:id="rId7"/>
    <p:sldId id="382" r:id="rId8"/>
    <p:sldId id="383" r:id="rId9"/>
    <p:sldId id="385" r:id="rId10"/>
    <p:sldId id="386" r:id="rId11"/>
    <p:sldId id="387" r:id="rId12"/>
    <p:sldId id="388" r:id="rId13"/>
    <p:sldId id="389" r:id="rId14"/>
    <p:sldId id="390" r:id="rId15"/>
    <p:sldId id="391" r:id="rId16"/>
    <p:sldId id="392" r:id="rId17"/>
    <p:sldId id="393" r:id="rId18"/>
    <p:sldId id="394" r:id="rId19"/>
    <p:sldId id="395" r:id="rId20"/>
    <p:sldId id="396" r:id="rId21"/>
    <p:sldId id="397" r:id="rId22"/>
    <p:sldId id="398" r:id="rId23"/>
    <p:sldId id="399" r:id="rId24"/>
    <p:sldId id="400" r:id="rId25"/>
    <p:sldId id="401" r:id="rId26"/>
    <p:sldId id="402" r:id="rId27"/>
    <p:sldId id="403" r:id="rId28"/>
    <p:sldId id="404" r:id="rId29"/>
    <p:sldId id="405" r:id="rId30"/>
    <p:sldId id="406" r:id="rId31"/>
    <p:sldId id="407" r:id="rId32"/>
    <p:sldId id="408" r:id="rId33"/>
    <p:sldId id="409" r:id="rId34"/>
    <p:sldId id="410" r:id="rId35"/>
    <p:sldId id="411" r:id="rId36"/>
    <p:sldId id="412" r:id="rId37"/>
    <p:sldId id="421" r:id="rId38"/>
    <p:sldId id="422" r:id="rId39"/>
    <p:sldId id="423" r:id="rId40"/>
    <p:sldId id="425" r:id="rId41"/>
    <p:sldId id="426" r:id="rId42"/>
    <p:sldId id="427" r:id="rId43"/>
    <p:sldId id="428" r:id="rId44"/>
    <p:sldId id="429" r:id="rId45"/>
    <p:sldId id="430" r:id="rId46"/>
    <p:sldId id="431" r:id="rId47"/>
    <p:sldId id="304" r:id="rId48"/>
    <p:sldId id="284" r:id="rId49"/>
    <p:sldId id="306" r:id="rId50"/>
    <p:sldId id="307" r:id="rId51"/>
    <p:sldId id="308" r:id="rId52"/>
    <p:sldId id="369" r:id="rId53"/>
    <p:sldId id="309" r:id="rId54"/>
    <p:sldId id="310" r:id="rId55"/>
    <p:sldId id="311" r:id="rId56"/>
    <p:sldId id="312" r:id="rId57"/>
    <p:sldId id="314" r:id="rId58"/>
    <p:sldId id="316" r:id="rId59"/>
    <p:sldId id="317" r:id="rId60"/>
    <p:sldId id="318" r:id="rId61"/>
    <p:sldId id="319" r:id="rId62"/>
    <p:sldId id="320" r:id="rId63"/>
    <p:sldId id="328" r:id="rId64"/>
    <p:sldId id="329" r:id="rId65"/>
    <p:sldId id="330" r:id="rId66"/>
    <p:sldId id="331" r:id="rId67"/>
    <p:sldId id="332" r:id="rId68"/>
    <p:sldId id="334" r:id="rId69"/>
    <p:sldId id="335" r:id="rId70"/>
    <p:sldId id="336" r:id="rId71"/>
    <p:sldId id="337" r:id="rId72"/>
    <p:sldId id="297" r:id="rId73"/>
    <p:sldId id="339" r:id="rId74"/>
    <p:sldId id="340" r:id="rId75"/>
    <p:sldId id="341" r:id="rId76"/>
    <p:sldId id="342" r:id="rId77"/>
    <p:sldId id="333" r:id="rId78"/>
    <p:sldId id="338" r:id="rId79"/>
    <p:sldId id="345" r:id="rId80"/>
    <p:sldId id="346" r:id="rId81"/>
    <p:sldId id="347" r:id="rId82"/>
    <p:sldId id="370" r:id="rId83"/>
    <p:sldId id="348" r:id="rId84"/>
    <p:sldId id="349" r:id="rId85"/>
    <p:sldId id="350" r:id="rId86"/>
    <p:sldId id="353" r:id="rId87"/>
    <p:sldId id="351" r:id="rId88"/>
    <p:sldId id="352" r:id="rId89"/>
    <p:sldId id="354" r:id="rId90"/>
    <p:sldId id="361" r:id="rId91"/>
    <p:sldId id="358" r:id="rId92"/>
    <p:sldId id="359" r:id="rId93"/>
    <p:sldId id="360" r:id="rId94"/>
    <p:sldId id="355" r:id="rId95"/>
    <p:sldId id="363" r:id="rId96"/>
    <p:sldId id="364" r:id="rId97"/>
    <p:sldId id="365" r:id="rId98"/>
    <p:sldId id="366" r:id="rId99"/>
    <p:sldId id="367" r:id="rId100"/>
    <p:sldId id="368" r:id="rId101"/>
    <p:sldId id="375" r:id="rId102"/>
    <p:sldId id="371" r:id="rId103"/>
    <p:sldId id="278" r:id="rId10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3399FF"/>
    <a:srgbClr val="CC0000"/>
    <a:srgbClr val="FFFFFF"/>
    <a:srgbClr val="856E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4" d="100"/>
          <a:sy n="124" d="100"/>
        </p:scale>
        <p:origin x="-120" y="-9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424"/>
    </p:cViewPr>
  </p:sorterViewPr>
  <p:notesViewPr>
    <p:cSldViewPr>
      <p:cViewPr varScale="1">
        <p:scale>
          <a:sx n="42" d="100"/>
          <a:sy n="42" d="100"/>
        </p:scale>
        <p:origin x="-1253" y="-93"/>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notesMaster" Target="notesMasters/notesMaster1.xml"/><Relationship Id="rId106" Type="http://schemas.openxmlformats.org/officeDocument/2006/relationships/handoutMaster" Target="handoutMasters/handoutMaster1.xml"/><Relationship Id="rId107"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8" Type="http://schemas.openxmlformats.org/officeDocument/2006/relationships/presProps" Target="presProps.xml"/><Relationship Id="rId109"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110" Type="http://schemas.openxmlformats.org/officeDocument/2006/relationships/theme" Target="theme/theme1.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111"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750858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eaLnBrk="0" hangingPunct="0">
              <a:defRPr sz="1000" i="1"/>
            </a:lvl1pPr>
          </a:lstStyle>
          <a:p>
            <a:endParaRPr lang="en-US"/>
          </a:p>
        </p:txBody>
      </p:sp>
      <p:sp>
        <p:nvSpPr>
          <p:cNvPr id="205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eaLnBrk="0" hangingPunct="0">
              <a:defRPr sz="1000" i="1"/>
            </a:lvl1pPr>
          </a:lstStyle>
          <a:p>
            <a:endParaRPr lang="en-US"/>
          </a:p>
        </p:txBody>
      </p:sp>
      <p:sp>
        <p:nvSpPr>
          <p:cNvPr id="2052" name="Rectangle 4"/>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eaLnBrk="0" hangingPunct="0">
              <a:defRPr sz="1000" i="1"/>
            </a:lvl1pPr>
          </a:lstStyle>
          <a:p>
            <a:endParaRPr lang="en-US"/>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eaLnBrk="0" hangingPunct="0">
              <a:defRPr sz="1000" i="1"/>
            </a:lvl1pPr>
          </a:lstStyle>
          <a:p>
            <a:fld id="{897DD01F-0F39-4E9C-B9D1-03B83A4352F1}" type="slidenum">
              <a:rPr lang="en-US"/>
              <a:pPr/>
              <a:t>‹#›</a:t>
            </a:fld>
            <a:endParaRPr lang="en-US"/>
          </a:p>
        </p:txBody>
      </p:sp>
    </p:spTree>
    <p:extLst>
      <p:ext uri="{BB962C8B-B14F-4D97-AF65-F5344CB8AC3E}">
        <p14:creationId xmlns:p14="http://schemas.microsoft.com/office/powerpoint/2010/main" val="12839112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6.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7.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8.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0.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2.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3.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4.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5.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6.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7.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8.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0.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2.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3.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4.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5.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6.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7.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8.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0.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2.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1</a:t>
            </a:fld>
            <a:endParaRPr lang="en-US"/>
          </a:p>
        </p:txBody>
      </p:sp>
    </p:spTree>
    <p:extLst>
      <p:ext uri="{BB962C8B-B14F-4D97-AF65-F5344CB8AC3E}">
        <p14:creationId xmlns:p14="http://schemas.microsoft.com/office/powerpoint/2010/main" val="2509717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269BF9-0362-8C49-B2A5-0585A9B8FD5B}" type="slidenum">
              <a:rPr lang="zh-TW" altLang="en-US"/>
              <a:pPr/>
              <a:t>12</a:t>
            </a:fld>
            <a:endParaRPr lang="zh-TW" altLang="en-US"/>
          </a:p>
        </p:txBody>
      </p:sp>
      <p:sp>
        <p:nvSpPr>
          <p:cNvPr id="29698" name="Rectangle 1026"/>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29699" name="Rectangle 1027"/>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0DD71D-B817-BC43-823C-5BF2906C5B99}" type="slidenum">
              <a:rPr lang="zh-TW" altLang="en-US"/>
              <a:pPr/>
              <a:t>13</a:t>
            </a:fld>
            <a:endParaRPr lang="zh-TW" altLang="en-US"/>
          </a:p>
        </p:txBody>
      </p:sp>
      <p:sp>
        <p:nvSpPr>
          <p:cNvPr id="31746"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31747"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998EB4-44D9-F74B-9EB7-7287AA91D261}" type="slidenum">
              <a:rPr lang="zh-TW" altLang="en-US"/>
              <a:pPr/>
              <a:t>19</a:t>
            </a:fld>
            <a:endParaRPr lang="zh-TW" altLang="en-US"/>
          </a:p>
        </p:txBody>
      </p:sp>
      <p:sp>
        <p:nvSpPr>
          <p:cNvPr id="41986"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41987"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1DE835-C6AC-C34F-8F7F-FF70892E835F}" type="slidenum">
              <a:rPr lang="zh-TW" altLang="en-US"/>
              <a:pPr/>
              <a:t>20</a:t>
            </a:fld>
            <a:endParaRPr lang="zh-TW" altLang="en-US"/>
          </a:p>
        </p:txBody>
      </p:sp>
      <p:sp>
        <p:nvSpPr>
          <p:cNvPr id="44034"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44035"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A726D3-C0F1-784A-B84A-8F4B7D081A06}" type="slidenum">
              <a:rPr lang="zh-TW" altLang="en-US"/>
              <a:pPr/>
              <a:t>21</a:t>
            </a:fld>
            <a:endParaRPr lang="zh-TW" altLang="en-US"/>
          </a:p>
        </p:txBody>
      </p:sp>
      <p:sp>
        <p:nvSpPr>
          <p:cNvPr id="132098"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132099"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3EAF08-4463-AA46-8BD3-64C5E5FB8FAF}" type="slidenum">
              <a:rPr lang="zh-TW" altLang="en-US"/>
              <a:pPr/>
              <a:t>22</a:t>
            </a:fld>
            <a:endParaRPr lang="zh-TW" altLang="en-US"/>
          </a:p>
        </p:txBody>
      </p:sp>
      <p:sp>
        <p:nvSpPr>
          <p:cNvPr id="46082"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46083"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7EFB05-1862-704B-8694-792E92D5F8DB}" type="slidenum">
              <a:rPr lang="zh-TW" altLang="en-US"/>
              <a:pPr/>
              <a:t>23</a:t>
            </a:fld>
            <a:endParaRPr lang="zh-TW" altLang="en-US"/>
          </a:p>
        </p:txBody>
      </p:sp>
      <p:sp>
        <p:nvSpPr>
          <p:cNvPr id="48130"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48131"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3FF34C-5CA0-8541-92D2-EC8C921CC1FD}" type="slidenum">
              <a:rPr lang="zh-TW" altLang="en-US"/>
              <a:pPr/>
              <a:t>26</a:t>
            </a:fld>
            <a:endParaRPr lang="zh-TW" altLang="en-US"/>
          </a:p>
        </p:txBody>
      </p:sp>
      <p:sp>
        <p:nvSpPr>
          <p:cNvPr id="58370"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58371"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1A9D7D-DCE0-5042-8F6F-A9CF6E2B3153}" type="slidenum">
              <a:rPr lang="zh-TW" altLang="en-US"/>
              <a:pPr/>
              <a:t>27</a:t>
            </a:fld>
            <a:endParaRPr lang="zh-TW" altLang="en-US"/>
          </a:p>
        </p:txBody>
      </p:sp>
      <p:sp>
        <p:nvSpPr>
          <p:cNvPr id="62466"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62467"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50D980-935C-A141-B7A2-4992AEFDD398}" type="slidenum">
              <a:rPr lang="zh-TW" altLang="en-US"/>
              <a:pPr/>
              <a:t>28</a:t>
            </a:fld>
            <a:endParaRPr lang="zh-TW" altLang="en-US"/>
          </a:p>
        </p:txBody>
      </p:sp>
      <p:sp>
        <p:nvSpPr>
          <p:cNvPr id="60418" name="Rectangle 1026"/>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60419" name="Rectangle 1027"/>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6FE2CA-3F3C-7842-8662-1129C127CD5F}" type="slidenum">
              <a:rPr lang="zh-TW" altLang="en-US"/>
              <a:pPr/>
              <a:t>2</a:t>
            </a:fld>
            <a:endParaRPr lang="zh-TW" altLang="en-US"/>
          </a:p>
        </p:txBody>
      </p:sp>
      <p:sp>
        <p:nvSpPr>
          <p:cNvPr id="11266"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11267"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86A81C-3FE3-824D-AD0E-4BE708190B74}" type="slidenum">
              <a:rPr lang="zh-TW" altLang="en-US"/>
              <a:pPr/>
              <a:t>35</a:t>
            </a:fld>
            <a:endParaRPr lang="zh-TW" altLang="en-US"/>
          </a:p>
        </p:txBody>
      </p:sp>
      <p:sp>
        <p:nvSpPr>
          <p:cNvPr id="66562" name="Rectangle 1026"/>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66563" name="Rectangle 1027"/>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679587-8ADC-3849-A7B2-ABB12F84FA6A}" type="slidenum">
              <a:rPr lang="zh-TW" altLang="en-US"/>
              <a:pPr/>
              <a:t>36</a:t>
            </a:fld>
            <a:endParaRPr lang="zh-TW" altLang="en-US"/>
          </a:p>
        </p:txBody>
      </p:sp>
      <p:sp>
        <p:nvSpPr>
          <p:cNvPr id="70658"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70659"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EB8AC8-3B59-B84C-A865-5B3265147C0C}" type="slidenum">
              <a:rPr lang="zh-TW" altLang="en-US"/>
              <a:pPr/>
              <a:t>42</a:t>
            </a:fld>
            <a:endParaRPr lang="zh-TW" altLang="en-US"/>
          </a:p>
        </p:txBody>
      </p:sp>
      <p:sp>
        <p:nvSpPr>
          <p:cNvPr id="176130" name="Rectangle 2"/>
          <p:cNvSpPr>
            <a:spLocks noChangeArrowheads="1"/>
          </p:cNvSpPr>
          <p:nvPr>
            <p:ph type="sldImg"/>
          </p:nvPr>
        </p:nvSpPr>
        <p:spPr bwMode="auto">
          <a:xfrm>
            <a:off x="1152525" y="692150"/>
            <a:ext cx="4554538"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sp>
      <p:sp>
        <p:nvSpPr>
          <p:cNvPr id="176131" name="Rectangle 3"/>
          <p:cNvSpPr>
            <a:spLocks noChangeArrowheads="1"/>
          </p:cNvSpPr>
          <p:nvPr>
            <p:ph type="body" idx="1"/>
          </p:nvPr>
        </p:nvSpPr>
        <p:spPr bwMode="auto">
          <a:xfrm>
            <a:off x="914920" y="4343713"/>
            <a:ext cx="5028161" cy="41138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lIns="92068" tIns="46034" rIns="92068" bIns="46034"/>
          <a:lstStyle/>
          <a:p>
            <a:endParaRPr lang="zh-TW" altLang="en-US">
              <a:ea typeface="新細明體" charset="0"/>
              <a:cs typeface="新細明體"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A0F8A4-EB62-E147-B496-FB809BF981D6}" type="slidenum">
              <a:rPr lang="zh-TW" altLang="en-US"/>
              <a:pPr/>
              <a:t>43</a:t>
            </a:fld>
            <a:endParaRPr lang="zh-TW" altLang="en-US"/>
          </a:p>
        </p:txBody>
      </p:sp>
      <p:sp>
        <p:nvSpPr>
          <p:cNvPr id="178178" name="Rectangle 2"/>
          <p:cNvSpPr>
            <a:spLocks noChangeArrowheads="1"/>
          </p:cNvSpPr>
          <p:nvPr>
            <p:ph type="sldImg"/>
          </p:nvPr>
        </p:nvSpPr>
        <p:spPr bwMode="auto">
          <a:xfrm>
            <a:off x="1152525" y="692150"/>
            <a:ext cx="4554538"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sp>
      <p:sp>
        <p:nvSpPr>
          <p:cNvPr id="178179" name="Rectangle 3"/>
          <p:cNvSpPr>
            <a:spLocks noChangeArrowheads="1"/>
          </p:cNvSpPr>
          <p:nvPr>
            <p:ph type="body" idx="1"/>
          </p:nvPr>
        </p:nvSpPr>
        <p:spPr bwMode="auto">
          <a:xfrm>
            <a:off x="914920" y="4343713"/>
            <a:ext cx="5028161" cy="41138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lIns="92068" tIns="46034" rIns="92068" bIns="46034"/>
          <a:lstStyle/>
          <a:p>
            <a:endParaRPr lang="zh-TW" altLang="en-US">
              <a:ea typeface="新細明體" charset="0"/>
              <a:cs typeface="新細明體"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8E1ED3-827B-2A4B-BFD0-28B429A33061}" type="slidenum">
              <a:rPr lang="zh-TW" altLang="en-US"/>
              <a:pPr/>
              <a:t>44</a:t>
            </a:fld>
            <a:endParaRPr lang="zh-TW" altLang="en-US"/>
          </a:p>
        </p:txBody>
      </p:sp>
      <p:sp>
        <p:nvSpPr>
          <p:cNvPr id="180226" name="Rectangle 2"/>
          <p:cNvSpPr>
            <a:spLocks noChangeArrowheads="1"/>
          </p:cNvSpPr>
          <p:nvPr>
            <p:ph type="sldImg"/>
          </p:nvPr>
        </p:nvSpPr>
        <p:spPr bwMode="auto">
          <a:xfrm>
            <a:off x="1152525" y="692150"/>
            <a:ext cx="4554538"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sp>
      <p:sp>
        <p:nvSpPr>
          <p:cNvPr id="180227" name="Rectangle 3"/>
          <p:cNvSpPr>
            <a:spLocks noChangeArrowheads="1"/>
          </p:cNvSpPr>
          <p:nvPr>
            <p:ph type="body" idx="1"/>
          </p:nvPr>
        </p:nvSpPr>
        <p:spPr bwMode="auto">
          <a:xfrm>
            <a:off x="914920" y="4343713"/>
            <a:ext cx="5028161" cy="41138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lIns="92068" tIns="46034" rIns="92068" bIns="46034"/>
          <a:lstStyle/>
          <a:p>
            <a:endParaRPr lang="zh-TW" altLang="en-US">
              <a:ea typeface="新細明體" charset="0"/>
              <a:cs typeface="新細明體"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65F57F-82F9-2342-9BFF-DBB2AA51BB1B}" type="slidenum">
              <a:rPr lang="zh-TW" altLang="en-US"/>
              <a:pPr/>
              <a:t>45</a:t>
            </a:fld>
            <a:endParaRPr lang="zh-TW" altLang="en-US"/>
          </a:p>
        </p:txBody>
      </p:sp>
      <p:sp>
        <p:nvSpPr>
          <p:cNvPr id="182274" name="Rectangle 2"/>
          <p:cNvSpPr>
            <a:spLocks noChangeArrowheads="1"/>
          </p:cNvSpPr>
          <p:nvPr>
            <p:ph type="sldImg"/>
          </p:nvPr>
        </p:nvSpPr>
        <p:spPr bwMode="auto">
          <a:xfrm>
            <a:off x="1152525" y="692150"/>
            <a:ext cx="4554538"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sp>
      <p:sp>
        <p:nvSpPr>
          <p:cNvPr id="182275" name="Rectangle 3"/>
          <p:cNvSpPr>
            <a:spLocks noChangeArrowheads="1"/>
          </p:cNvSpPr>
          <p:nvPr>
            <p:ph type="body" idx="1"/>
          </p:nvPr>
        </p:nvSpPr>
        <p:spPr bwMode="auto">
          <a:xfrm>
            <a:off x="914920" y="4343713"/>
            <a:ext cx="5028161" cy="41138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lIns="92068" tIns="46034" rIns="92068" bIns="46034"/>
          <a:lstStyle/>
          <a:p>
            <a:endParaRPr lang="zh-TW" altLang="en-US">
              <a:ea typeface="新細明體" charset="0"/>
              <a:cs typeface="新細明體"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221FE2-F24F-4546-948E-B8E83F0E4ED8}" type="slidenum">
              <a:rPr lang="zh-TW" altLang="en-US"/>
              <a:pPr/>
              <a:t>46</a:t>
            </a:fld>
            <a:endParaRPr lang="zh-TW" altLang="en-US"/>
          </a:p>
        </p:txBody>
      </p:sp>
      <p:sp>
        <p:nvSpPr>
          <p:cNvPr id="87042"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87043"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47</a:t>
            </a:fld>
            <a:endParaRPr lang="en-US"/>
          </a:p>
        </p:txBody>
      </p:sp>
    </p:spTree>
    <p:extLst>
      <p:ext uri="{BB962C8B-B14F-4D97-AF65-F5344CB8AC3E}">
        <p14:creationId xmlns:p14="http://schemas.microsoft.com/office/powerpoint/2010/main" val="41445709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48</a:t>
            </a:fld>
            <a:endParaRPr lang="en-US"/>
          </a:p>
        </p:txBody>
      </p:sp>
    </p:spTree>
    <p:extLst>
      <p:ext uri="{BB962C8B-B14F-4D97-AF65-F5344CB8AC3E}">
        <p14:creationId xmlns:p14="http://schemas.microsoft.com/office/powerpoint/2010/main" val="20354805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49</a:t>
            </a:fld>
            <a:endParaRPr lang="en-US"/>
          </a:p>
        </p:txBody>
      </p:sp>
    </p:spTree>
    <p:extLst>
      <p:ext uri="{BB962C8B-B14F-4D97-AF65-F5344CB8AC3E}">
        <p14:creationId xmlns:p14="http://schemas.microsoft.com/office/powerpoint/2010/main" val="3678209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B148A1-ED0E-024A-BE33-D601F203E7F0}" type="slidenum">
              <a:rPr lang="zh-TW" altLang="en-US"/>
              <a:pPr/>
              <a:t>4</a:t>
            </a:fld>
            <a:endParaRPr lang="zh-TW" altLang="en-US"/>
          </a:p>
        </p:txBody>
      </p:sp>
      <p:sp>
        <p:nvSpPr>
          <p:cNvPr id="113666"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113667"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50</a:t>
            </a:fld>
            <a:endParaRPr lang="en-US"/>
          </a:p>
        </p:txBody>
      </p:sp>
    </p:spTree>
    <p:extLst>
      <p:ext uri="{BB962C8B-B14F-4D97-AF65-F5344CB8AC3E}">
        <p14:creationId xmlns:p14="http://schemas.microsoft.com/office/powerpoint/2010/main" val="27877991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51</a:t>
            </a:fld>
            <a:endParaRPr lang="en-US"/>
          </a:p>
        </p:txBody>
      </p:sp>
    </p:spTree>
    <p:extLst>
      <p:ext uri="{BB962C8B-B14F-4D97-AF65-F5344CB8AC3E}">
        <p14:creationId xmlns:p14="http://schemas.microsoft.com/office/powerpoint/2010/main" val="36568952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52</a:t>
            </a:fld>
            <a:endParaRPr lang="en-US"/>
          </a:p>
        </p:txBody>
      </p:sp>
    </p:spTree>
    <p:extLst>
      <p:ext uri="{BB962C8B-B14F-4D97-AF65-F5344CB8AC3E}">
        <p14:creationId xmlns:p14="http://schemas.microsoft.com/office/powerpoint/2010/main" val="29013299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53</a:t>
            </a:fld>
            <a:endParaRPr lang="en-US"/>
          </a:p>
        </p:txBody>
      </p:sp>
    </p:spTree>
    <p:extLst>
      <p:ext uri="{BB962C8B-B14F-4D97-AF65-F5344CB8AC3E}">
        <p14:creationId xmlns:p14="http://schemas.microsoft.com/office/powerpoint/2010/main" val="19759524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54</a:t>
            </a:fld>
            <a:endParaRPr lang="en-US"/>
          </a:p>
        </p:txBody>
      </p:sp>
    </p:spTree>
    <p:extLst>
      <p:ext uri="{BB962C8B-B14F-4D97-AF65-F5344CB8AC3E}">
        <p14:creationId xmlns:p14="http://schemas.microsoft.com/office/powerpoint/2010/main" val="22294442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55</a:t>
            </a:fld>
            <a:endParaRPr lang="en-US"/>
          </a:p>
        </p:txBody>
      </p:sp>
    </p:spTree>
    <p:extLst>
      <p:ext uri="{BB962C8B-B14F-4D97-AF65-F5344CB8AC3E}">
        <p14:creationId xmlns:p14="http://schemas.microsoft.com/office/powerpoint/2010/main" val="3801240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56</a:t>
            </a:fld>
            <a:endParaRPr lang="en-US"/>
          </a:p>
        </p:txBody>
      </p:sp>
    </p:spTree>
    <p:extLst>
      <p:ext uri="{BB962C8B-B14F-4D97-AF65-F5344CB8AC3E}">
        <p14:creationId xmlns:p14="http://schemas.microsoft.com/office/powerpoint/2010/main" val="15234435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57</a:t>
            </a:fld>
            <a:endParaRPr lang="en-US"/>
          </a:p>
        </p:txBody>
      </p:sp>
    </p:spTree>
    <p:extLst>
      <p:ext uri="{BB962C8B-B14F-4D97-AF65-F5344CB8AC3E}">
        <p14:creationId xmlns:p14="http://schemas.microsoft.com/office/powerpoint/2010/main" val="34024761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58</a:t>
            </a:fld>
            <a:endParaRPr lang="en-US"/>
          </a:p>
        </p:txBody>
      </p:sp>
    </p:spTree>
    <p:extLst>
      <p:ext uri="{BB962C8B-B14F-4D97-AF65-F5344CB8AC3E}">
        <p14:creationId xmlns:p14="http://schemas.microsoft.com/office/powerpoint/2010/main" val="194472887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180CD5-306E-4858-9058-A1074DCBF7E0}" type="slidenum">
              <a:rPr lang="en-US"/>
              <a:pPr/>
              <a:t>59</a:t>
            </a:fld>
            <a:endParaRPr lang="en-US"/>
          </a:p>
        </p:txBody>
      </p:sp>
      <p:sp>
        <p:nvSpPr>
          <p:cNvPr id="23554" name="Rectangle 2"/>
          <p:cNvSpPr>
            <a:spLocks noGrp="1" noRot="1" noChangeAspect="1" noChangeArrowheads="1" noTextEdit="1"/>
          </p:cNvSpPr>
          <p:nvPr>
            <p:ph type="sldImg"/>
          </p:nvPr>
        </p:nvSpPr>
        <p:spPr>
          <a:xfrm>
            <a:off x="1150938" y="692150"/>
            <a:ext cx="4556125" cy="3416300"/>
          </a:xfrm>
          <a:ln cap="flat"/>
        </p:spPr>
      </p:sp>
      <p:sp>
        <p:nvSpPr>
          <p:cNvPr id="2355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264BDF-AF56-1A45-B721-18F4543753CB}" type="slidenum">
              <a:rPr lang="zh-TW" altLang="en-US"/>
              <a:pPr/>
              <a:t>6</a:t>
            </a:fld>
            <a:endParaRPr lang="zh-TW" altLang="en-US"/>
          </a:p>
        </p:txBody>
      </p:sp>
      <p:sp>
        <p:nvSpPr>
          <p:cNvPr id="15362" name="Rectangle 1026"/>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15363" name="Rectangle 1027"/>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60</a:t>
            </a:fld>
            <a:endParaRPr lang="en-US"/>
          </a:p>
        </p:txBody>
      </p:sp>
    </p:spTree>
    <p:extLst>
      <p:ext uri="{BB962C8B-B14F-4D97-AF65-F5344CB8AC3E}">
        <p14:creationId xmlns:p14="http://schemas.microsoft.com/office/powerpoint/2010/main" val="117351795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61</a:t>
            </a:fld>
            <a:endParaRPr lang="en-US"/>
          </a:p>
        </p:txBody>
      </p:sp>
    </p:spTree>
    <p:extLst>
      <p:ext uri="{BB962C8B-B14F-4D97-AF65-F5344CB8AC3E}">
        <p14:creationId xmlns:p14="http://schemas.microsoft.com/office/powerpoint/2010/main" val="192064295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62</a:t>
            </a:fld>
            <a:endParaRPr lang="en-US"/>
          </a:p>
        </p:txBody>
      </p:sp>
    </p:spTree>
    <p:extLst>
      <p:ext uri="{BB962C8B-B14F-4D97-AF65-F5344CB8AC3E}">
        <p14:creationId xmlns:p14="http://schemas.microsoft.com/office/powerpoint/2010/main" val="53835071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63</a:t>
            </a:fld>
            <a:endParaRPr lang="en-US"/>
          </a:p>
        </p:txBody>
      </p:sp>
    </p:spTree>
    <p:extLst>
      <p:ext uri="{BB962C8B-B14F-4D97-AF65-F5344CB8AC3E}">
        <p14:creationId xmlns:p14="http://schemas.microsoft.com/office/powerpoint/2010/main" val="68459183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64</a:t>
            </a:fld>
            <a:endParaRPr lang="en-US"/>
          </a:p>
        </p:txBody>
      </p:sp>
    </p:spTree>
    <p:extLst>
      <p:ext uri="{BB962C8B-B14F-4D97-AF65-F5344CB8AC3E}">
        <p14:creationId xmlns:p14="http://schemas.microsoft.com/office/powerpoint/2010/main" val="106328795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65</a:t>
            </a:fld>
            <a:endParaRPr lang="en-US"/>
          </a:p>
        </p:txBody>
      </p:sp>
    </p:spTree>
    <p:extLst>
      <p:ext uri="{BB962C8B-B14F-4D97-AF65-F5344CB8AC3E}">
        <p14:creationId xmlns:p14="http://schemas.microsoft.com/office/powerpoint/2010/main" val="65175741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66</a:t>
            </a:fld>
            <a:endParaRPr lang="en-US"/>
          </a:p>
        </p:txBody>
      </p:sp>
    </p:spTree>
    <p:extLst>
      <p:ext uri="{BB962C8B-B14F-4D97-AF65-F5344CB8AC3E}">
        <p14:creationId xmlns:p14="http://schemas.microsoft.com/office/powerpoint/2010/main" val="41150970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67</a:t>
            </a:fld>
            <a:endParaRPr lang="en-US"/>
          </a:p>
        </p:txBody>
      </p:sp>
    </p:spTree>
    <p:extLst>
      <p:ext uri="{BB962C8B-B14F-4D97-AF65-F5344CB8AC3E}">
        <p14:creationId xmlns:p14="http://schemas.microsoft.com/office/powerpoint/2010/main" val="150276239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68</a:t>
            </a:fld>
            <a:endParaRPr lang="en-US"/>
          </a:p>
        </p:txBody>
      </p:sp>
    </p:spTree>
    <p:extLst>
      <p:ext uri="{BB962C8B-B14F-4D97-AF65-F5344CB8AC3E}">
        <p14:creationId xmlns:p14="http://schemas.microsoft.com/office/powerpoint/2010/main" val="286803619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69</a:t>
            </a:fld>
            <a:endParaRPr lang="en-US"/>
          </a:p>
        </p:txBody>
      </p:sp>
    </p:spTree>
    <p:extLst>
      <p:ext uri="{BB962C8B-B14F-4D97-AF65-F5344CB8AC3E}">
        <p14:creationId xmlns:p14="http://schemas.microsoft.com/office/powerpoint/2010/main" val="1530142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DFC4A9-2164-9041-B111-4399AE1BE5D2}" type="slidenum">
              <a:rPr lang="zh-TW" altLang="en-US"/>
              <a:pPr/>
              <a:t>7</a:t>
            </a:fld>
            <a:endParaRPr lang="zh-TW" altLang="en-US"/>
          </a:p>
        </p:txBody>
      </p:sp>
      <p:sp>
        <p:nvSpPr>
          <p:cNvPr id="17410"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17411"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70</a:t>
            </a:fld>
            <a:endParaRPr lang="en-US"/>
          </a:p>
        </p:txBody>
      </p:sp>
    </p:spTree>
    <p:extLst>
      <p:ext uri="{BB962C8B-B14F-4D97-AF65-F5344CB8AC3E}">
        <p14:creationId xmlns:p14="http://schemas.microsoft.com/office/powerpoint/2010/main" val="226806297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71</a:t>
            </a:fld>
            <a:endParaRPr lang="en-US"/>
          </a:p>
        </p:txBody>
      </p:sp>
    </p:spTree>
    <p:extLst>
      <p:ext uri="{BB962C8B-B14F-4D97-AF65-F5344CB8AC3E}">
        <p14:creationId xmlns:p14="http://schemas.microsoft.com/office/powerpoint/2010/main" val="395706445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72</a:t>
            </a:fld>
            <a:endParaRPr lang="en-US"/>
          </a:p>
        </p:txBody>
      </p:sp>
    </p:spTree>
    <p:extLst>
      <p:ext uri="{BB962C8B-B14F-4D97-AF65-F5344CB8AC3E}">
        <p14:creationId xmlns:p14="http://schemas.microsoft.com/office/powerpoint/2010/main" val="291199144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73</a:t>
            </a:fld>
            <a:endParaRPr lang="en-US"/>
          </a:p>
        </p:txBody>
      </p:sp>
    </p:spTree>
    <p:extLst>
      <p:ext uri="{BB962C8B-B14F-4D97-AF65-F5344CB8AC3E}">
        <p14:creationId xmlns:p14="http://schemas.microsoft.com/office/powerpoint/2010/main" val="168176980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74</a:t>
            </a:fld>
            <a:endParaRPr lang="en-US"/>
          </a:p>
        </p:txBody>
      </p:sp>
    </p:spTree>
    <p:extLst>
      <p:ext uri="{BB962C8B-B14F-4D97-AF65-F5344CB8AC3E}">
        <p14:creationId xmlns:p14="http://schemas.microsoft.com/office/powerpoint/2010/main" val="119084989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75</a:t>
            </a:fld>
            <a:endParaRPr lang="en-US"/>
          </a:p>
        </p:txBody>
      </p:sp>
    </p:spTree>
    <p:extLst>
      <p:ext uri="{BB962C8B-B14F-4D97-AF65-F5344CB8AC3E}">
        <p14:creationId xmlns:p14="http://schemas.microsoft.com/office/powerpoint/2010/main" val="247469178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76</a:t>
            </a:fld>
            <a:endParaRPr lang="en-US"/>
          </a:p>
        </p:txBody>
      </p:sp>
    </p:spTree>
    <p:extLst>
      <p:ext uri="{BB962C8B-B14F-4D97-AF65-F5344CB8AC3E}">
        <p14:creationId xmlns:p14="http://schemas.microsoft.com/office/powerpoint/2010/main" val="65665033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77</a:t>
            </a:fld>
            <a:endParaRPr lang="en-US"/>
          </a:p>
        </p:txBody>
      </p:sp>
    </p:spTree>
    <p:extLst>
      <p:ext uri="{BB962C8B-B14F-4D97-AF65-F5344CB8AC3E}">
        <p14:creationId xmlns:p14="http://schemas.microsoft.com/office/powerpoint/2010/main" val="272161599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78</a:t>
            </a:fld>
            <a:endParaRPr lang="en-US"/>
          </a:p>
        </p:txBody>
      </p:sp>
    </p:spTree>
    <p:extLst>
      <p:ext uri="{BB962C8B-B14F-4D97-AF65-F5344CB8AC3E}">
        <p14:creationId xmlns:p14="http://schemas.microsoft.com/office/powerpoint/2010/main" val="220121806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79</a:t>
            </a:fld>
            <a:endParaRPr lang="en-US"/>
          </a:p>
        </p:txBody>
      </p:sp>
    </p:spTree>
    <p:extLst>
      <p:ext uri="{BB962C8B-B14F-4D97-AF65-F5344CB8AC3E}">
        <p14:creationId xmlns:p14="http://schemas.microsoft.com/office/powerpoint/2010/main" val="1690989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E11E9F-2F62-7E44-A708-7FED4D435371}" type="slidenum">
              <a:rPr lang="zh-TW" altLang="en-US"/>
              <a:pPr/>
              <a:t>8</a:t>
            </a:fld>
            <a:endParaRPr lang="zh-TW" altLang="en-US"/>
          </a:p>
        </p:txBody>
      </p:sp>
      <p:sp>
        <p:nvSpPr>
          <p:cNvPr id="19458"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19459"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80</a:t>
            </a:fld>
            <a:endParaRPr lang="en-US"/>
          </a:p>
        </p:txBody>
      </p:sp>
    </p:spTree>
    <p:extLst>
      <p:ext uri="{BB962C8B-B14F-4D97-AF65-F5344CB8AC3E}">
        <p14:creationId xmlns:p14="http://schemas.microsoft.com/office/powerpoint/2010/main" val="314413611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81</a:t>
            </a:fld>
            <a:endParaRPr lang="en-US"/>
          </a:p>
        </p:txBody>
      </p:sp>
    </p:spTree>
    <p:extLst>
      <p:ext uri="{BB962C8B-B14F-4D97-AF65-F5344CB8AC3E}">
        <p14:creationId xmlns:p14="http://schemas.microsoft.com/office/powerpoint/2010/main" val="52665144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82</a:t>
            </a:fld>
            <a:endParaRPr lang="en-US"/>
          </a:p>
        </p:txBody>
      </p:sp>
    </p:spTree>
    <p:extLst>
      <p:ext uri="{BB962C8B-B14F-4D97-AF65-F5344CB8AC3E}">
        <p14:creationId xmlns:p14="http://schemas.microsoft.com/office/powerpoint/2010/main" val="353892733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83</a:t>
            </a:fld>
            <a:endParaRPr lang="en-US"/>
          </a:p>
        </p:txBody>
      </p:sp>
    </p:spTree>
    <p:extLst>
      <p:ext uri="{BB962C8B-B14F-4D97-AF65-F5344CB8AC3E}">
        <p14:creationId xmlns:p14="http://schemas.microsoft.com/office/powerpoint/2010/main" val="170951407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84</a:t>
            </a:fld>
            <a:endParaRPr lang="en-US"/>
          </a:p>
        </p:txBody>
      </p:sp>
    </p:spTree>
    <p:extLst>
      <p:ext uri="{BB962C8B-B14F-4D97-AF65-F5344CB8AC3E}">
        <p14:creationId xmlns:p14="http://schemas.microsoft.com/office/powerpoint/2010/main" val="275927583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85</a:t>
            </a:fld>
            <a:endParaRPr lang="en-US"/>
          </a:p>
        </p:txBody>
      </p:sp>
    </p:spTree>
    <p:extLst>
      <p:ext uri="{BB962C8B-B14F-4D97-AF65-F5344CB8AC3E}">
        <p14:creationId xmlns:p14="http://schemas.microsoft.com/office/powerpoint/2010/main" val="423996589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86</a:t>
            </a:fld>
            <a:endParaRPr lang="en-US"/>
          </a:p>
        </p:txBody>
      </p:sp>
    </p:spTree>
    <p:extLst>
      <p:ext uri="{BB962C8B-B14F-4D97-AF65-F5344CB8AC3E}">
        <p14:creationId xmlns:p14="http://schemas.microsoft.com/office/powerpoint/2010/main" val="28767588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87</a:t>
            </a:fld>
            <a:endParaRPr lang="en-US"/>
          </a:p>
        </p:txBody>
      </p:sp>
    </p:spTree>
    <p:extLst>
      <p:ext uri="{BB962C8B-B14F-4D97-AF65-F5344CB8AC3E}">
        <p14:creationId xmlns:p14="http://schemas.microsoft.com/office/powerpoint/2010/main" val="313412332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88</a:t>
            </a:fld>
            <a:endParaRPr lang="en-US"/>
          </a:p>
        </p:txBody>
      </p:sp>
    </p:spTree>
    <p:extLst>
      <p:ext uri="{BB962C8B-B14F-4D97-AF65-F5344CB8AC3E}">
        <p14:creationId xmlns:p14="http://schemas.microsoft.com/office/powerpoint/2010/main" val="73478774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89</a:t>
            </a:fld>
            <a:endParaRPr lang="en-US"/>
          </a:p>
        </p:txBody>
      </p:sp>
    </p:spTree>
    <p:extLst>
      <p:ext uri="{BB962C8B-B14F-4D97-AF65-F5344CB8AC3E}">
        <p14:creationId xmlns:p14="http://schemas.microsoft.com/office/powerpoint/2010/main" val="715410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B7B765-78BE-BB4C-BC42-7F999CE59732}" type="slidenum">
              <a:rPr lang="zh-TW" altLang="en-US"/>
              <a:pPr/>
              <a:t>9</a:t>
            </a:fld>
            <a:endParaRPr lang="zh-TW" altLang="en-US"/>
          </a:p>
        </p:txBody>
      </p:sp>
      <p:sp>
        <p:nvSpPr>
          <p:cNvPr id="23554"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23555"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90</a:t>
            </a:fld>
            <a:endParaRPr lang="en-US"/>
          </a:p>
        </p:txBody>
      </p:sp>
    </p:spTree>
    <p:extLst>
      <p:ext uri="{BB962C8B-B14F-4D97-AF65-F5344CB8AC3E}">
        <p14:creationId xmlns:p14="http://schemas.microsoft.com/office/powerpoint/2010/main" val="185885707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91</a:t>
            </a:fld>
            <a:endParaRPr lang="en-US"/>
          </a:p>
        </p:txBody>
      </p:sp>
    </p:spTree>
    <p:extLst>
      <p:ext uri="{BB962C8B-B14F-4D97-AF65-F5344CB8AC3E}">
        <p14:creationId xmlns:p14="http://schemas.microsoft.com/office/powerpoint/2010/main" val="327188021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92</a:t>
            </a:fld>
            <a:endParaRPr lang="en-US"/>
          </a:p>
        </p:txBody>
      </p:sp>
    </p:spTree>
    <p:extLst>
      <p:ext uri="{BB962C8B-B14F-4D97-AF65-F5344CB8AC3E}">
        <p14:creationId xmlns:p14="http://schemas.microsoft.com/office/powerpoint/2010/main" val="346918808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93</a:t>
            </a:fld>
            <a:endParaRPr lang="en-US"/>
          </a:p>
        </p:txBody>
      </p:sp>
    </p:spTree>
    <p:extLst>
      <p:ext uri="{BB962C8B-B14F-4D97-AF65-F5344CB8AC3E}">
        <p14:creationId xmlns:p14="http://schemas.microsoft.com/office/powerpoint/2010/main" val="188686551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94</a:t>
            </a:fld>
            <a:endParaRPr lang="en-US"/>
          </a:p>
        </p:txBody>
      </p:sp>
    </p:spTree>
    <p:extLst>
      <p:ext uri="{BB962C8B-B14F-4D97-AF65-F5344CB8AC3E}">
        <p14:creationId xmlns:p14="http://schemas.microsoft.com/office/powerpoint/2010/main" val="31109868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95</a:t>
            </a:fld>
            <a:endParaRPr lang="en-US"/>
          </a:p>
        </p:txBody>
      </p:sp>
    </p:spTree>
    <p:extLst>
      <p:ext uri="{BB962C8B-B14F-4D97-AF65-F5344CB8AC3E}">
        <p14:creationId xmlns:p14="http://schemas.microsoft.com/office/powerpoint/2010/main" val="87875472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96</a:t>
            </a:fld>
            <a:endParaRPr lang="en-US"/>
          </a:p>
        </p:txBody>
      </p:sp>
    </p:spTree>
    <p:extLst>
      <p:ext uri="{BB962C8B-B14F-4D97-AF65-F5344CB8AC3E}">
        <p14:creationId xmlns:p14="http://schemas.microsoft.com/office/powerpoint/2010/main" val="46977261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97</a:t>
            </a:fld>
            <a:endParaRPr lang="en-US"/>
          </a:p>
        </p:txBody>
      </p:sp>
    </p:spTree>
    <p:extLst>
      <p:ext uri="{BB962C8B-B14F-4D97-AF65-F5344CB8AC3E}">
        <p14:creationId xmlns:p14="http://schemas.microsoft.com/office/powerpoint/2010/main" val="357581624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98</a:t>
            </a:fld>
            <a:endParaRPr lang="en-US"/>
          </a:p>
        </p:txBody>
      </p:sp>
    </p:spTree>
    <p:extLst>
      <p:ext uri="{BB962C8B-B14F-4D97-AF65-F5344CB8AC3E}">
        <p14:creationId xmlns:p14="http://schemas.microsoft.com/office/powerpoint/2010/main" val="345627125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99</a:t>
            </a:fld>
            <a:endParaRPr lang="en-US"/>
          </a:p>
        </p:txBody>
      </p:sp>
    </p:spTree>
    <p:extLst>
      <p:ext uri="{BB962C8B-B14F-4D97-AF65-F5344CB8AC3E}">
        <p14:creationId xmlns:p14="http://schemas.microsoft.com/office/powerpoint/2010/main" val="828419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75B291-F4A0-2346-8459-BFCBE48AA14B}" type="slidenum">
              <a:rPr lang="zh-TW" altLang="en-US"/>
              <a:pPr/>
              <a:t>10</a:t>
            </a:fld>
            <a:endParaRPr lang="zh-TW" altLang="en-US"/>
          </a:p>
        </p:txBody>
      </p:sp>
      <p:sp>
        <p:nvSpPr>
          <p:cNvPr id="25602" name="Rectangle 2"/>
          <p:cNvSpPr>
            <a:spLocks noChangeArrowheads="1" noTextEdit="1"/>
          </p:cNvSpPr>
          <p:nvPr>
            <p:ph type="sldImg"/>
          </p:nvPr>
        </p:nvSpPr>
        <p:spPr>
          <a:xfrm>
            <a:off x="1150938" y="692150"/>
            <a:ext cx="4556125" cy="3416300"/>
          </a:xfrm>
          <a:ln cap="flat"/>
          <a:extLst>
            <a:ext uri="{FAA26D3D-D897-4be2-8F04-BA451C77F1D7}">
              <ma14:placeholderFlag xmlns:ma14="http://schemas.microsoft.com/office/mac/drawingml/2011/main" val="1"/>
            </a:ext>
          </a:extLst>
        </p:spPr>
      </p:sp>
      <p:sp>
        <p:nvSpPr>
          <p:cNvPr id="25603" name="Rectangle 3"/>
          <p:cNvSpPr>
            <a:spLocks noGrp="1" noChangeArrowheads="1"/>
          </p:cNvSpPr>
          <p:nvPr>
            <p:ph type="body" idx="1"/>
          </p:nvPr>
        </p:nvSpPr>
        <p:spPr>
          <a:ln/>
        </p:spPr>
        <p:txBody>
          <a:bodyPr/>
          <a:lstStyle/>
          <a:p>
            <a:endParaRPr lang="zh-TW" altLang="en-US">
              <a:ea typeface="新細明體" charset="0"/>
              <a:cs typeface="新細明體" charset="0"/>
            </a:endParaRP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100</a:t>
            </a:fld>
            <a:endParaRPr lang="en-US"/>
          </a:p>
        </p:txBody>
      </p:sp>
    </p:spTree>
    <p:extLst>
      <p:ext uri="{BB962C8B-B14F-4D97-AF65-F5344CB8AC3E}">
        <p14:creationId xmlns:p14="http://schemas.microsoft.com/office/powerpoint/2010/main" val="3491998867"/>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101</a:t>
            </a:fld>
            <a:endParaRPr lang="en-US"/>
          </a:p>
        </p:txBody>
      </p:sp>
    </p:spTree>
    <p:extLst>
      <p:ext uri="{BB962C8B-B14F-4D97-AF65-F5344CB8AC3E}">
        <p14:creationId xmlns:p14="http://schemas.microsoft.com/office/powerpoint/2010/main" val="349199886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7DD01F-0F39-4E9C-B9D1-03B83A4352F1}" type="slidenum">
              <a:rPr lang="en-US" smtClean="0"/>
              <a:pPr/>
              <a:t>102</a:t>
            </a:fld>
            <a:endParaRPr lang="en-US"/>
          </a:p>
        </p:txBody>
      </p:sp>
    </p:spTree>
    <p:extLst>
      <p:ext uri="{BB962C8B-B14F-4D97-AF65-F5344CB8AC3E}">
        <p14:creationId xmlns:p14="http://schemas.microsoft.com/office/powerpoint/2010/main" val="377205589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F3C0CA-3073-41D5-9BF2-B0C03BCC102A}" type="slidenum">
              <a:rPr lang="en-US"/>
              <a:pPr/>
              <a:t>103</a:t>
            </a:fld>
            <a:endParaRPr lang="en-US"/>
          </a:p>
        </p:txBody>
      </p:sp>
      <p:sp>
        <p:nvSpPr>
          <p:cNvPr id="68610" name="Rectangle 2"/>
          <p:cNvSpPr>
            <a:spLocks noGrp="1" noRot="1" noChangeAspect="1" noChangeArrowheads="1" noTextEdit="1"/>
          </p:cNvSpPr>
          <p:nvPr>
            <p:ph type="sldImg"/>
          </p:nvPr>
        </p:nvSpPr>
        <p:spPr>
          <a:xfrm>
            <a:off x="1150938" y="692150"/>
            <a:ext cx="4556125" cy="3416300"/>
          </a:xfrm>
          <a:ln cap="flat"/>
        </p:spPr>
      </p:sp>
      <p:sp>
        <p:nvSpPr>
          <p:cNvPr id="6861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AAEEB8-301B-084C-861F-B34222D2D580}" type="slidenum">
              <a:rPr lang="zh-TW" altLang="en-US"/>
              <a:pPr/>
              <a:t>11</a:t>
            </a:fld>
            <a:endParaRPr lang="zh-TW" altLang="en-US"/>
          </a:p>
        </p:txBody>
      </p:sp>
      <p:sp>
        <p:nvSpPr>
          <p:cNvPr id="155650" name="Rectangle 2"/>
          <p:cNvSpPr>
            <a:spLocks noChangeArrowheads="1"/>
          </p:cNvSpPr>
          <p:nvPr>
            <p:ph type="sldImg"/>
          </p:nvPr>
        </p:nvSpPr>
        <p:spPr bwMode="auto">
          <a:xfrm>
            <a:off x="1152525" y="692150"/>
            <a:ext cx="4554538"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sp>
      <p:sp>
        <p:nvSpPr>
          <p:cNvPr id="155651" name="Rectangle 3"/>
          <p:cNvSpPr>
            <a:spLocks noChangeArrowheads="1"/>
          </p:cNvSpPr>
          <p:nvPr>
            <p:ph type="body" idx="1"/>
          </p:nvPr>
        </p:nvSpPr>
        <p:spPr bwMode="auto">
          <a:xfrm>
            <a:off x="914920" y="4343713"/>
            <a:ext cx="5028161" cy="41138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lIns="92068" tIns="46034" rIns="92068" bIns="46034"/>
          <a:lstStyle/>
          <a:p>
            <a:endParaRPr lang="zh-TW" altLang="en-US">
              <a:ea typeface="新細明體" charset="0"/>
              <a:cs typeface="新細明體"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 2007 South-Western College Publishing</a:t>
            </a:r>
          </a:p>
        </p:txBody>
      </p:sp>
      <p:sp>
        <p:nvSpPr>
          <p:cNvPr id="6" name="Slide Number Placeholder 5"/>
          <p:cNvSpPr>
            <a:spLocks noGrp="1"/>
          </p:cNvSpPr>
          <p:nvPr>
            <p:ph type="sldNum" sz="quarter" idx="12"/>
          </p:nvPr>
        </p:nvSpPr>
        <p:spPr/>
        <p:txBody>
          <a:bodyPr/>
          <a:lstStyle>
            <a:lvl1pPr>
              <a:defRPr/>
            </a:lvl1pPr>
          </a:lstStyle>
          <a:p>
            <a:fld id="{EBB7B7A0-8ECE-423C-99A2-CCE79E7F40F0}" type="slidenum">
              <a:rPr lang="en-US"/>
              <a:pPr/>
              <a:t>‹#›</a:t>
            </a:fld>
            <a:endParaRPr lang="en-US"/>
          </a:p>
        </p:txBody>
      </p:sp>
    </p:spTree>
    <p:extLst>
      <p:ext uri="{BB962C8B-B14F-4D97-AF65-F5344CB8AC3E}">
        <p14:creationId xmlns:p14="http://schemas.microsoft.com/office/powerpoint/2010/main" val="2905821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 2007 South-Western College Publishing</a:t>
            </a:r>
          </a:p>
        </p:txBody>
      </p:sp>
      <p:sp>
        <p:nvSpPr>
          <p:cNvPr id="6" name="Slide Number Placeholder 5"/>
          <p:cNvSpPr>
            <a:spLocks noGrp="1"/>
          </p:cNvSpPr>
          <p:nvPr>
            <p:ph type="sldNum" sz="quarter" idx="12"/>
          </p:nvPr>
        </p:nvSpPr>
        <p:spPr/>
        <p:txBody>
          <a:bodyPr/>
          <a:lstStyle>
            <a:lvl1pPr>
              <a:defRPr/>
            </a:lvl1pPr>
          </a:lstStyle>
          <a:p>
            <a:fld id="{A422F03C-7E5C-4216-871A-E1335B15F07C}" type="slidenum">
              <a:rPr lang="en-US"/>
              <a:pPr/>
              <a:t>‹#›</a:t>
            </a:fld>
            <a:endParaRPr lang="en-US"/>
          </a:p>
        </p:txBody>
      </p:sp>
    </p:spTree>
    <p:extLst>
      <p:ext uri="{BB962C8B-B14F-4D97-AF65-F5344CB8AC3E}">
        <p14:creationId xmlns:p14="http://schemas.microsoft.com/office/powerpoint/2010/main" val="506860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 2007 South-Western College Publishing</a:t>
            </a:r>
          </a:p>
        </p:txBody>
      </p:sp>
      <p:sp>
        <p:nvSpPr>
          <p:cNvPr id="6" name="Slide Number Placeholder 5"/>
          <p:cNvSpPr>
            <a:spLocks noGrp="1"/>
          </p:cNvSpPr>
          <p:nvPr>
            <p:ph type="sldNum" sz="quarter" idx="12"/>
          </p:nvPr>
        </p:nvSpPr>
        <p:spPr/>
        <p:txBody>
          <a:bodyPr/>
          <a:lstStyle>
            <a:lvl1pPr>
              <a:defRPr/>
            </a:lvl1pPr>
          </a:lstStyle>
          <a:p>
            <a:fld id="{C5A2FABA-EF28-45D4-9B29-E03F2A90E471}" type="slidenum">
              <a:rPr lang="en-US"/>
              <a:pPr/>
              <a:t>‹#›</a:t>
            </a:fld>
            <a:endParaRPr lang="en-US"/>
          </a:p>
        </p:txBody>
      </p:sp>
    </p:spTree>
    <p:extLst>
      <p:ext uri="{BB962C8B-B14F-4D97-AF65-F5344CB8AC3E}">
        <p14:creationId xmlns:p14="http://schemas.microsoft.com/office/powerpoint/2010/main" val="3006470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 2007 South-Western College Publishing</a:t>
            </a:r>
          </a:p>
        </p:txBody>
      </p:sp>
      <p:sp>
        <p:nvSpPr>
          <p:cNvPr id="6" name="Slide Number Placeholder 5"/>
          <p:cNvSpPr>
            <a:spLocks noGrp="1"/>
          </p:cNvSpPr>
          <p:nvPr>
            <p:ph type="sldNum" sz="quarter" idx="12"/>
          </p:nvPr>
        </p:nvSpPr>
        <p:spPr/>
        <p:txBody>
          <a:bodyPr/>
          <a:lstStyle>
            <a:lvl1pPr>
              <a:defRPr/>
            </a:lvl1pPr>
          </a:lstStyle>
          <a:p>
            <a:fld id="{0CB12278-10A6-4AD0-AADD-7CA0E3613003}" type="slidenum">
              <a:rPr lang="en-US"/>
              <a:pPr/>
              <a:t>‹#›</a:t>
            </a:fld>
            <a:endParaRPr lang="en-US"/>
          </a:p>
        </p:txBody>
      </p:sp>
    </p:spTree>
    <p:extLst>
      <p:ext uri="{BB962C8B-B14F-4D97-AF65-F5344CB8AC3E}">
        <p14:creationId xmlns:p14="http://schemas.microsoft.com/office/powerpoint/2010/main" val="3783688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 2007 South-Western College Publishing</a:t>
            </a:r>
          </a:p>
        </p:txBody>
      </p:sp>
      <p:sp>
        <p:nvSpPr>
          <p:cNvPr id="6" name="Slide Number Placeholder 5"/>
          <p:cNvSpPr>
            <a:spLocks noGrp="1"/>
          </p:cNvSpPr>
          <p:nvPr>
            <p:ph type="sldNum" sz="quarter" idx="12"/>
          </p:nvPr>
        </p:nvSpPr>
        <p:spPr/>
        <p:txBody>
          <a:bodyPr/>
          <a:lstStyle>
            <a:lvl1pPr>
              <a:defRPr/>
            </a:lvl1pPr>
          </a:lstStyle>
          <a:p>
            <a:fld id="{FABE6B8B-9455-4DE3-8FDA-C93ADACC4191}" type="slidenum">
              <a:rPr lang="en-US"/>
              <a:pPr/>
              <a:t>‹#›</a:t>
            </a:fld>
            <a:endParaRPr lang="en-US"/>
          </a:p>
        </p:txBody>
      </p:sp>
    </p:spTree>
    <p:extLst>
      <p:ext uri="{BB962C8B-B14F-4D97-AF65-F5344CB8AC3E}">
        <p14:creationId xmlns:p14="http://schemas.microsoft.com/office/powerpoint/2010/main" val="2596735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 2007 South-Western College Publishing</a:t>
            </a:r>
          </a:p>
        </p:txBody>
      </p:sp>
      <p:sp>
        <p:nvSpPr>
          <p:cNvPr id="7" name="Slide Number Placeholder 6"/>
          <p:cNvSpPr>
            <a:spLocks noGrp="1"/>
          </p:cNvSpPr>
          <p:nvPr>
            <p:ph type="sldNum" sz="quarter" idx="12"/>
          </p:nvPr>
        </p:nvSpPr>
        <p:spPr/>
        <p:txBody>
          <a:bodyPr/>
          <a:lstStyle>
            <a:lvl1pPr>
              <a:defRPr/>
            </a:lvl1pPr>
          </a:lstStyle>
          <a:p>
            <a:fld id="{46A828AC-B2EB-4964-BB58-76DE097CF094}" type="slidenum">
              <a:rPr lang="en-US"/>
              <a:pPr/>
              <a:t>‹#›</a:t>
            </a:fld>
            <a:endParaRPr lang="en-US"/>
          </a:p>
        </p:txBody>
      </p:sp>
    </p:spTree>
    <p:extLst>
      <p:ext uri="{BB962C8B-B14F-4D97-AF65-F5344CB8AC3E}">
        <p14:creationId xmlns:p14="http://schemas.microsoft.com/office/powerpoint/2010/main" val="2920063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 2007 South-Western College Publishing</a:t>
            </a:r>
          </a:p>
        </p:txBody>
      </p:sp>
      <p:sp>
        <p:nvSpPr>
          <p:cNvPr id="9" name="Slide Number Placeholder 8"/>
          <p:cNvSpPr>
            <a:spLocks noGrp="1"/>
          </p:cNvSpPr>
          <p:nvPr>
            <p:ph type="sldNum" sz="quarter" idx="12"/>
          </p:nvPr>
        </p:nvSpPr>
        <p:spPr/>
        <p:txBody>
          <a:bodyPr/>
          <a:lstStyle>
            <a:lvl1pPr>
              <a:defRPr/>
            </a:lvl1pPr>
          </a:lstStyle>
          <a:p>
            <a:fld id="{8DDACD76-F788-4371-B328-B1C8372095B5}" type="slidenum">
              <a:rPr lang="en-US"/>
              <a:pPr/>
              <a:t>‹#›</a:t>
            </a:fld>
            <a:endParaRPr lang="en-US"/>
          </a:p>
        </p:txBody>
      </p:sp>
    </p:spTree>
    <p:extLst>
      <p:ext uri="{BB962C8B-B14F-4D97-AF65-F5344CB8AC3E}">
        <p14:creationId xmlns:p14="http://schemas.microsoft.com/office/powerpoint/2010/main" val="581383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 2007 South-Western College Publishing</a:t>
            </a:r>
          </a:p>
        </p:txBody>
      </p:sp>
      <p:sp>
        <p:nvSpPr>
          <p:cNvPr id="5" name="Slide Number Placeholder 4"/>
          <p:cNvSpPr>
            <a:spLocks noGrp="1"/>
          </p:cNvSpPr>
          <p:nvPr>
            <p:ph type="sldNum" sz="quarter" idx="12"/>
          </p:nvPr>
        </p:nvSpPr>
        <p:spPr/>
        <p:txBody>
          <a:bodyPr/>
          <a:lstStyle>
            <a:lvl1pPr>
              <a:defRPr/>
            </a:lvl1pPr>
          </a:lstStyle>
          <a:p>
            <a:fld id="{2DC24B28-A7C5-4A53-A0DC-01B64EE75DC7}" type="slidenum">
              <a:rPr lang="en-US"/>
              <a:pPr/>
              <a:t>‹#›</a:t>
            </a:fld>
            <a:endParaRPr lang="en-US"/>
          </a:p>
        </p:txBody>
      </p:sp>
    </p:spTree>
    <p:extLst>
      <p:ext uri="{BB962C8B-B14F-4D97-AF65-F5344CB8AC3E}">
        <p14:creationId xmlns:p14="http://schemas.microsoft.com/office/powerpoint/2010/main" val="116637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 2007 South-Western College Publishing</a:t>
            </a:r>
          </a:p>
        </p:txBody>
      </p:sp>
      <p:sp>
        <p:nvSpPr>
          <p:cNvPr id="4" name="Slide Number Placeholder 3"/>
          <p:cNvSpPr>
            <a:spLocks noGrp="1"/>
          </p:cNvSpPr>
          <p:nvPr>
            <p:ph type="sldNum" sz="quarter" idx="12"/>
          </p:nvPr>
        </p:nvSpPr>
        <p:spPr/>
        <p:txBody>
          <a:bodyPr/>
          <a:lstStyle>
            <a:lvl1pPr>
              <a:defRPr/>
            </a:lvl1pPr>
          </a:lstStyle>
          <a:p>
            <a:fld id="{2C08B4E1-93B5-45C3-BC88-EA076AC40BDB}" type="slidenum">
              <a:rPr lang="en-US"/>
              <a:pPr/>
              <a:t>‹#›</a:t>
            </a:fld>
            <a:endParaRPr lang="en-US"/>
          </a:p>
        </p:txBody>
      </p:sp>
    </p:spTree>
    <p:extLst>
      <p:ext uri="{BB962C8B-B14F-4D97-AF65-F5344CB8AC3E}">
        <p14:creationId xmlns:p14="http://schemas.microsoft.com/office/powerpoint/2010/main" val="4048475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 2007 South-Western College Publishing</a:t>
            </a:r>
          </a:p>
        </p:txBody>
      </p:sp>
      <p:sp>
        <p:nvSpPr>
          <p:cNvPr id="7" name="Slide Number Placeholder 6"/>
          <p:cNvSpPr>
            <a:spLocks noGrp="1"/>
          </p:cNvSpPr>
          <p:nvPr>
            <p:ph type="sldNum" sz="quarter" idx="12"/>
          </p:nvPr>
        </p:nvSpPr>
        <p:spPr/>
        <p:txBody>
          <a:bodyPr/>
          <a:lstStyle>
            <a:lvl1pPr>
              <a:defRPr/>
            </a:lvl1pPr>
          </a:lstStyle>
          <a:p>
            <a:fld id="{895A537B-C38B-450F-95EB-D5BFC1A3C221}" type="slidenum">
              <a:rPr lang="en-US"/>
              <a:pPr/>
              <a:t>‹#›</a:t>
            </a:fld>
            <a:endParaRPr lang="en-US"/>
          </a:p>
        </p:txBody>
      </p:sp>
    </p:spTree>
    <p:extLst>
      <p:ext uri="{BB962C8B-B14F-4D97-AF65-F5344CB8AC3E}">
        <p14:creationId xmlns:p14="http://schemas.microsoft.com/office/powerpoint/2010/main" val="825939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 2007 South-Western College Publishing</a:t>
            </a:r>
          </a:p>
        </p:txBody>
      </p:sp>
      <p:sp>
        <p:nvSpPr>
          <p:cNvPr id="7" name="Slide Number Placeholder 6"/>
          <p:cNvSpPr>
            <a:spLocks noGrp="1"/>
          </p:cNvSpPr>
          <p:nvPr>
            <p:ph type="sldNum" sz="quarter" idx="12"/>
          </p:nvPr>
        </p:nvSpPr>
        <p:spPr/>
        <p:txBody>
          <a:bodyPr/>
          <a:lstStyle>
            <a:lvl1pPr>
              <a:defRPr/>
            </a:lvl1pPr>
          </a:lstStyle>
          <a:p>
            <a:fld id="{7C410AC6-6AB5-4104-A40C-2CC669F1A9D0}" type="slidenum">
              <a:rPr lang="en-US"/>
              <a:pPr/>
              <a:t>‹#›</a:t>
            </a:fld>
            <a:endParaRPr lang="en-US"/>
          </a:p>
        </p:txBody>
      </p:sp>
    </p:spTree>
    <p:extLst>
      <p:ext uri="{BB962C8B-B14F-4D97-AF65-F5344CB8AC3E}">
        <p14:creationId xmlns:p14="http://schemas.microsoft.com/office/powerpoint/2010/main" val="32316338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035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035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035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t>© 2007 South-Western College Publishing</a:t>
            </a:r>
          </a:p>
        </p:txBody>
      </p:sp>
      <p:sp>
        <p:nvSpPr>
          <p:cNvPr id="10035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61C9B21-07E9-4070-B4AB-9BBE2ABECB49}"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Font typeface="Wingdings" pitchFamily="2" charset="2"/>
        <a:buChar char="Ø"/>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0.xml"/><Relationship Id="rId3" Type="http://schemas.openxmlformats.org/officeDocument/2006/relationships/hyperlink" Target="Fig3-43.xlsm" TargetMode="Externa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2.xml"/><Relationship Id="rId3" Type="http://schemas.openxmlformats.org/officeDocument/2006/relationships/hyperlink" Target="Fig3-48.xlsm" TargetMode="Externa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bin"/><Relationship Id="rId4" Type="http://schemas.openxmlformats.org/officeDocument/2006/relationships/oleObject" Target="../embeddings/oleObject1.bin"/><Relationship Id="rId5" Type="http://schemas.openxmlformats.org/officeDocument/2006/relationships/image" Target="../media/image1.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2.png"/><Relationship Id="rId1" Type="http://schemas.openxmlformats.org/officeDocument/2006/relationships/vmlDrawing" Target="../drawings/vmlDrawing2.vml"/><Relationship Id="rId2"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3.bin"/><Relationship Id="rId4" Type="http://schemas.openxmlformats.org/officeDocument/2006/relationships/image" Target="../media/image3.wmf"/><Relationship Id="rId5" Type="http://schemas.openxmlformats.org/officeDocument/2006/relationships/image" Target="../media/image4.w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26.xml"/><Relationship Id="rId4" Type="http://schemas.openxmlformats.org/officeDocument/2006/relationships/oleObject" Target="../embeddings/oleObject4.bin"/><Relationship Id="rId5" Type="http://schemas.openxmlformats.org/officeDocument/2006/relationships/image" Target="../media/image5.wmf"/><Relationship Id="rId1" Type="http://schemas.openxmlformats.org/officeDocument/2006/relationships/vmlDrawing" Target="../drawings/vmlDrawing4.vml"/><Relationship Id="rId2"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 Id="rId3" Type="http://schemas.openxmlformats.org/officeDocument/2006/relationships/hyperlink" Target="Fig3-26.xlsm" TargetMode="Externa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 Id="rId3" Type="http://schemas.openxmlformats.org/officeDocument/2006/relationships/hyperlink" Target="Fig3-30.xlsm" TargetMode="Externa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4.xml"/><Relationship Id="rId3" Type="http://schemas.openxmlformats.org/officeDocument/2006/relationships/hyperlink" Target="Fig3-33.xlsm" TargetMode="Externa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0.xml"/><Relationship Id="rId3" Type="http://schemas.openxmlformats.org/officeDocument/2006/relationships/hyperlink" Target="Fig3-37.xlsm" TargetMode="Externa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4.xml"/><Relationship Id="rId3" Type="http://schemas.openxmlformats.org/officeDocument/2006/relationships/hyperlink" Target="Fig3-40.xlsm" TargetMode="Externa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5.xml"/><Relationship Id="rId3" Type="http://schemas.openxmlformats.org/officeDocument/2006/relationships/image" Target="../media/image6.emf"/></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7.xml"/><Relationship Id="rId3" Type="http://schemas.openxmlformats.org/officeDocument/2006/relationships/image" Target="../media/image7.emf"/></Relationships>
</file>

<file path=ppt/slides/_rels/slide98.xml.rels><?xml version="1.0" encoding="UTF-8" standalone="yes"?>
<Relationships xmlns="http://schemas.openxmlformats.org/package/2006/relationships"><Relationship Id="rId3" Type="http://schemas.openxmlformats.org/officeDocument/2006/relationships/image" Target="../media/image8.emf"/><Relationship Id="rId4" Type="http://schemas.openxmlformats.org/officeDocument/2006/relationships/image" Target="../media/image9.emf"/><Relationship Id="rId1" Type="http://schemas.openxmlformats.org/officeDocument/2006/relationships/slideLayout" Target="../slideLayouts/slideLayout2.xml"/><Relationship Id="rId2" Type="http://schemas.openxmlformats.org/officeDocument/2006/relationships/notesSlide" Target="../notesSlides/notesSlide7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828800"/>
            <a:ext cx="7772400" cy="2362200"/>
          </a:xfrm>
          <a:noFill/>
          <a:ln/>
        </p:spPr>
        <p:txBody>
          <a:bodyPr lIns="92075" tIns="46038" rIns="92075" bIns="46038"/>
          <a:lstStyle/>
          <a:p>
            <a:r>
              <a:rPr lang="en-US">
                <a:solidFill>
                  <a:schemeClr val="tx1"/>
                </a:solidFill>
              </a:rPr>
              <a:t>Modeling and Solving LP Problems in a Spreadsheet</a:t>
            </a:r>
          </a:p>
        </p:txBody>
      </p:sp>
      <p:sp>
        <p:nvSpPr>
          <p:cNvPr id="6147" name="Rectangle 3"/>
          <p:cNvSpPr>
            <a:spLocks noChangeArrowheads="1"/>
          </p:cNvSpPr>
          <p:nvPr/>
        </p:nvSpPr>
        <p:spPr bwMode="auto">
          <a:xfrm>
            <a:off x="762000" y="228600"/>
            <a:ext cx="77724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lgn="ctr" eaLnBrk="0" hangingPunct="0"/>
            <a:r>
              <a:rPr lang="en-US" sz="4400" b="1" i="1">
                <a:solidFill>
                  <a:schemeClr val="hlink"/>
                </a:solidFill>
                <a:latin typeface="Tahoma" pitchFamily="34" charset="0"/>
              </a:rPr>
              <a:t>Chapter 3</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6BA6554-5AE1-AE49-ADA8-ABE3D68EAFF2}" type="slidenum">
              <a:rPr lang="zh-TW" altLang="en-US"/>
              <a:pPr/>
              <a:t>10</a:t>
            </a:fld>
            <a:endParaRPr lang="zh-TW" altLang="en-US"/>
          </a:p>
        </p:txBody>
      </p:sp>
      <p:sp>
        <p:nvSpPr>
          <p:cNvPr id="24578" name="Rectangle 2"/>
          <p:cNvSpPr>
            <a:spLocks noGrp="1" noChangeArrowheads="1"/>
          </p:cNvSpPr>
          <p:nvPr>
            <p:ph type="body" idx="1"/>
          </p:nvPr>
        </p:nvSpPr>
        <p:spPr>
          <a:xfrm>
            <a:off x="838200" y="1981200"/>
            <a:ext cx="8194675" cy="3886200"/>
          </a:xfrm>
          <a:noFill/>
          <a:ln/>
        </p:spPr>
        <p:txBody>
          <a:bodyPr/>
          <a:lstStyle/>
          <a:p>
            <a:pPr eaLnBrk="0" hangingPunct="0">
              <a:lnSpc>
                <a:spcPct val="110000"/>
              </a:lnSpc>
              <a:tabLst>
                <a:tab pos="1379538" algn="l"/>
              </a:tabLst>
            </a:pPr>
            <a:r>
              <a:rPr lang="en-US" altLang="zh-TW">
                <a:ea typeface="新細明體" charset="0"/>
                <a:cs typeface="新細明體" charset="0"/>
              </a:rPr>
              <a:t>Decisions variables</a:t>
            </a:r>
            <a:r>
              <a:rPr lang="en-US" altLang="zh-TW">
                <a:effectLst>
                  <a:outerShdw blurRad="38100" dist="38100" dir="2700000" algn="tl">
                    <a:srgbClr val="000000"/>
                  </a:outerShdw>
                </a:effectLst>
                <a:ea typeface="新細明體" charset="0"/>
                <a:cs typeface="新細明體" charset="0"/>
              </a:rPr>
              <a:t>:</a:t>
            </a:r>
            <a:endParaRPr lang="en-US" altLang="zh-TW">
              <a:solidFill>
                <a:srgbClr val="334635"/>
              </a:solidFill>
              <a:effectLst>
                <a:outerShdw blurRad="38100" dist="38100" dir="2700000" algn="tl">
                  <a:srgbClr val="000000"/>
                </a:outerShdw>
              </a:effectLst>
              <a:ea typeface="新細明體" charset="0"/>
              <a:cs typeface="新細明體" charset="0"/>
            </a:endParaRPr>
          </a:p>
          <a:p>
            <a:pPr eaLnBrk="0" hangingPunct="0">
              <a:lnSpc>
                <a:spcPct val="20000"/>
              </a:lnSpc>
              <a:buFontTx/>
              <a:buNone/>
              <a:tabLst>
                <a:tab pos="1379538" algn="l"/>
              </a:tabLst>
            </a:pPr>
            <a:endParaRPr lang="en-US" altLang="zh-TW">
              <a:effectLst>
                <a:outerShdw blurRad="38100" dist="38100" dir="2700000" algn="tl">
                  <a:srgbClr val="000000"/>
                </a:outerShdw>
              </a:effectLst>
              <a:ea typeface="新細明體" charset="0"/>
              <a:cs typeface="新細明體" charset="0"/>
            </a:endParaRPr>
          </a:p>
          <a:p>
            <a:pPr lvl="1" eaLnBrk="0" hangingPunct="0">
              <a:tabLst>
                <a:tab pos="1379538" algn="l"/>
              </a:tabLst>
            </a:pPr>
            <a:r>
              <a:rPr lang="en-US" altLang="zh-TW">
                <a:ea typeface="新細明體" charset="0"/>
                <a:cs typeface="新細明體" charset="0"/>
              </a:rPr>
              <a:t>X</a:t>
            </a:r>
            <a:r>
              <a:rPr lang="en-US" altLang="zh-TW" baseline="-25000">
                <a:ea typeface="新細明體" charset="0"/>
                <a:cs typeface="新細明體" charset="0"/>
              </a:rPr>
              <a:t>1</a:t>
            </a:r>
            <a:r>
              <a:rPr lang="en-US" altLang="zh-TW">
                <a:ea typeface="新細明體" charset="0"/>
                <a:cs typeface="新細明體" charset="0"/>
              </a:rPr>
              <a:t> = Weekly production level of Space Rays (in dozens) </a:t>
            </a:r>
          </a:p>
          <a:p>
            <a:pPr lvl="1" eaLnBrk="0" hangingPunct="0">
              <a:tabLst>
                <a:tab pos="1379538" algn="l"/>
              </a:tabLst>
            </a:pPr>
            <a:r>
              <a:rPr lang="en-US" altLang="zh-TW">
                <a:ea typeface="新細明體" charset="0"/>
                <a:cs typeface="新細明體" charset="0"/>
              </a:rPr>
              <a:t>X</a:t>
            </a:r>
            <a:r>
              <a:rPr lang="en-US" altLang="zh-TW" baseline="-25000">
                <a:ea typeface="新細明體" charset="0"/>
                <a:cs typeface="新細明體" charset="0"/>
              </a:rPr>
              <a:t>2</a:t>
            </a:r>
            <a:r>
              <a:rPr lang="en-US" altLang="zh-TW">
                <a:ea typeface="新細明體" charset="0"/>
                <a:cs typeface="新細明體" charset="0"/>
              </a:rPr>
              <a:t> = Weekly production level of Zappers (in dozens).</a:t>
            </a:r>
          </a:p>
          <a:p>
            <a:pPr eaLnBrk="0" hangingPunct="0">
              <a:lnSpc>
                <a:spcPct val="0"/>
              </a:lnSpc>
              <a:buFontTx/>
              <a:buNone/>
              <a:tabLst>
                <a:tab pos="1379538" algn="l"/>
              </a:tabLst>
            </a:pPr>
            <a:endParaRPr lang="en-US" altLang="zh-TW">
              <a:effectLst>
                <a:outerShdw blurRad="38100" dist="38100" dir="2700000" algn="tl">
                  <a:srgbClr val="000000"/>
                </a:outerShdw>
              </a:effectLst>
              <a:ea typeface="新細明體" charset="0"/>
              <a:cs typeface="新細明體" charset="0"/>
            </a:endParaRPr>
          </a:p>
          <a:p>
            <a:pPr eaLnBrk="0" hangingPunct="0">
              <a:lnSpc>
                <a:spcPct val="130000"/>
              </a:lnSpc>
              <a:tabLst>
                <a:tab pos="1379538" algn="l"/>
              </a:tabLst>
            </a:pPr>
            <a:r>
              <a:rPr lang="en-US" altLang="zh-TW">
                <a:ea typeface="新細明體" charset="0"/>
                <a:cs typeface="新細明體" charset="0"/>
              </a:rPr>
              <a:t>Objective Function:</a:t>
            </a:r>
          </a:p>
          <a:p>
            <a:pPr lvl="1" eaLnBrk="0" hangingPunct="0">
              <a:lnSpc>
                <a:spcPct val="150000"/>
              </a:lnSpc>
              <a:tabLst>
                <a:tab pos="1379538" algn="l"/>
              </a:tabLst>
            </a:pPr>
            <a:r>
              <a:rPr lang="en-US" altLang="zh-TW">
                <a:ea typeface="新細明體" charset="0"/>
                <a:cs typeface="新細明體" charset="0"/>
              </a:rPr>
              <a:t> Weekly profit, to be maximized</a:t>
            </a:r>
            <a:endParaRPr lang="en-US" altLang="zh-TW">
              <a:effectLst>
                <a:outerShdw blurRad="38100" dist="38100" dir="2700000" algn="tl">
                  <a:srgbClr val="000000"/>
                </a:outerShdw>
              </a:effectLst>
              <a:ea typeface="新細明體" charset="0"/>
              <a:cs typeface="新細明體" charset="0"/>
            </a:endParaRPr>
          </a:p>
        </p:txBody>
      </p:sp>
      <p:sp>
        <p:nvSpPr>
          <p:cNvPr id="24581" name="Rectangle 5"/>
          <p:cNvSpPr>
            <a:spLocks noGrp="1" noChangeArrowheads="1"/>
          </p:cNvSpPr>
          <p:nvPr>
            <p:ph type="title"/>
          </p:nvPr>
        </p:nvSpPr>
        <p:spPr>
          <a:noFill/>
          <a:ln/>
          <a:extLst>
            <a:ext uri="{909E8E84-426E-40dd-AFC4-6F175D3DCCD1}">
              <a14:hiddenFill xmlns:a14="http://schemas.microsoft.com/office/drawing/2010/main">
                <a:solidFill>
                  <a:schemeClr val="accent1"/>
                </a:solidFill>
              </a14:hiddenFill>
            </a:ext>
          </a:extLst>
        </p:spPr>
        <p:txBody>
          <a:bodyPr/>
          <a:lstStyle/>
          <a:p>
            <a:pPr algn="ctr" eaLnBrk="0" hangingPunct="0"/>
            <a:r>
              <a:rPr lang="en-US" altLang="zh-TW" sz="3600">
                <a:ea typeface="新細明體" charset="0"/>
                <a:cs typeface="新細明體" charset="0"/>
              </a:rPr>
              <a:t>The Galaxy Linear Programming Model</a:t>
            </a:r>
          </a:p>
        </p:txBody>
      </p:sp>
    </p:spTree>
    <p:extLst>
      <p:ext uri="{BB962C8B-B14F-4D97-AF65-F5344CB8AC3E}">
        <p14:creationId xmlns:p14="http://schemas.microsoft.com/office/powerpoint/2010/main" val="1026015478"/>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anim calcmode="lin" valueType="num">
                                      <p:cBhvr additive="base">
                                        <p:cTn id="7" dur="500" fill="hold"/>
                                        <p:tgtEl>
                                          <p:spTgt spid="2457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8">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4578">
                                            <p:txEl>
                                              <p:pRg st="2" end="2"/>
                                            </p:txEl>
                                          </p:spTgt>
                                        </p:tgtEl>
                                        <p:attrNameLst>
                                          <p:attrName>style.visibility</p:attrName>
                                        </p:attrNameLst>
                                      </p:cBhvr>
                                      <p:to>
                                        <p:strVal val="visible"/>
                                      </p:to>
                                    </p:set>
                                    <p:anim calcmode="lin" valueType="num">
                                      <p:cBhvr additive="base">
                                        <p:cTn id="11" dur="500" fill="hold"/>
                                        <p:tgtEl>
                                          <p:spTgt spid="24578">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4578">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4578">
                                            <p:txEl>
                                              <p:pRg st="3" end="3"/>
                                            </p:txEl>
                                          </p:spTgt>
                                        </p:tgtEl>
                                        <p:attrNameLst>
                                          <p:attrName>style.visibility</p:attrName>
                                        </p:attrNameLst>
                                      </p:cBhvr>
                                      <p:to>
                                        <p:strVal val="visible"/>
                                      </p:to>
                                    </p:set>
                                    <p:anim calcmode="lin" valueType="num">
                                      <p:cBhvr additive="base">
                                        <p:cTn id="15" dur="500" fill="hold"/>
                                        <p:tgtEl>
                                          <p:spTgt spid="24578">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4578">
                                            <p:txEl>
                                              <p:pRg st="3" end="3"/>
                                            </p:txEl>
                                          </p:spTgt>
                                        </p:tgtEl>
                                        <p:attrNameLst>
                                          <p:attrName>ppt_y</p:attrName>
                                        </p:attrNameLst>
                                      </p:cBhvr>
                                      <p:tavLst>
                                        <p:tav tm="0">
                                          <p:val>
                                            <p:strVal val="1+#ppt_h/2"/>
                                          </p:val>
                                        </p:tav>
                                        <p:tav tm="100000">
                                          <p:val>
                                            <p:strVal val="#ppt_y"/>
                                          </p:val>
                                        </p:tav>
                                      </p:tavLst>
                                    </p:anim>
                                  </p:childTnLst>
                                </p:cTn>
                              </p:par>
                            </p:childTnLst>
                          </p:cTn>
                        </p:par>
                        <p:par>
                          <p:cTn id="17" fill="hold" nodeType="afterGroup">
                            <p:stCondLst>
                              <p:cond delay="500"/>
                            </p:stCondLst>
                            <p:childTnLst>
                              <p:par>
                                <p:cTn id="18" presetID="2" presetClass="entr" presetSubtype="4" fill="hold" grpId="0" nodeType="afterEffect">
                                  <p:stCondLst>
                                    <p:cond delay="0"/>
                                  </p:stCondLst>
                                  <p:childTnLst>
                                    <p:set>
                                      <p:cBhvr>
                                        <p:cTn id="19" dur="1" fill="hold">
                                          <p:stCondLst>
                                            <p:cond delay="0"/>
                                          </p:stCondLst>
                                        </p:cTn>
                                        <p:tgtEl>
                                          <p:spTgt spid="24578">
                                            <p:txEl>
                                              <p:pRg st="5" end="5"/>
                                            </p:txEl>
                                          </p:spTgt>
                                        </p:tgtEl>
                                        <p:attrNameLst>
                                          <p:attrName>style.visibility</p:attrName>
                                        </p:attrNameLst>
                                      </p:cBhvr>
                                      <p:to>
                                        <p:strVal val="visible"/>
                                      </p:to>
                                    </p:set>
                                    <p:anim calcmode="lin" valueType="num">
                                      <p:cBhvr additive="base">
                                        <p:cTn id="20" dur="500" fill="hold"/>
                                        <p:tgtEl>
                                          <p:spTgt spid="24578">
                                            <p:txEl>
                                              <p:pRg st="5" end="5"/>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4578">
                                            <p:txEl>
                                              <p:pRg st="5" end="5"/>
                                            </p:txEl>
                                          </p:spTgt>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24578">
                                            <p:txEl>
                                              <p:pRg st="6" end="6"/>
                                            </p:txEl>
                                          </p:spTgt>
                                        </p:tgtEl>
                                        <p:attrNameLst>
                                          <p:attrName>style.visibility</p:attrName>
                                        </p:attrNameLst>
                                      </p:cBhvr>
                                      <p:to>
                                        <p:strVal val="visible"/>
                                      </p:to>
                                    </p:set>
                                    <p:anim calcmode="lin" valueType="num">
                                      <p:cBhvr additive="base">
                                        <p:cTn id="24" dur="500" fill="hold"/>
                                        <p:tgtEl>
                                          <p:spTgt spid="24578">
                                            <p:txEl>
                                              <p:pRg st="6" end="6"/>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457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autoUpdateAnimBg="0" advAuto="0"/>
    </p:bldLst>
  </p:timing>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noFill/>
          <a:ln/>
        </p:spPr>
        <p:txBody>
          <a:bodyPr lIns="92075" tIns="46038" rIns="92075" bIns="46038"/>
          <a:lstStyle/>
          <a:p>
            <a:r>
              <a:rPr lang="en-US" i="1">
                <a:solidFill>
                  <a:schemeClr val="hlink"/>
                </a:solidFill>
              </a:rPr>
              <a:t>Implementing the Model</a:t>
            </a:r>
          </a:p>
        </p:txBody>
      </p:sp>
      <p:sp>
        <p:nvSpPr>
          <p:cNvPr id="74755" name="Rectangle 3"/>
          <p:cNvSpPr>
            <a:spLocks noGrp="1" noChangeArrowheads="1"/>
          </p:cNvSpPr>
          <p:nvPr>
            <p:ph type="body" idx="1"/>
          </p:nvPr>
        </p:nvSpPr>
        <p:spPr>
          <a:xfrm>
            <a:off x="457200" y="1600200"/>
            <a:ext cx="8229600" cy="868363"/>
          </a:xfrm>
          <a:noFill/>
          <a:ln/>
        </p:spPr>
        <p:txBody>
          <a:bodyPr lIns="92075" tIns="46038" rIns="92075" bIns="46038"/>
          <a:lstStyle/>
          <a:p>
            <a:pPr algn="ctr">
              <a:buFont typeface="Wingdings" pitchFamily="2" charset="2"/>
              <a:buNone/>
            </a:pPr>
            <a:r>
              <a:rPr lang="en-US" dirty="0"/>
              <a:t>See file </a:t>
            </a:r>
            <a:r>
              <a:rPr lang="en-US" dirty="0" smtClean="0">
                <a:hlinkClick r:id="rId3" action="ppaction://hlinkfile"/>
              </a:rPr>
              <a:t>Fig3-43.xlsm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76200"/>
            <a:ext cx="8229600" cy="1143000"/>
          </a:xfrm>
          <a:noFill/>
          <a:ln/>
        </p:spPr>
        <p:txBody>
          <a:bodyPr lIns="92075" tIns="46038" rIns="92075" bIns="46038"/>
          <a:lstStyle/>
          <a:p>
            <a:r>
              <a:rPr lang="en-US" i="1" dirty="0" smtClean="0">
                <a:solidFill>
                  <a:schemeClr val="hlink"/>
                </a:solidFill>
              </a:rPr>
              <a:t>Psi Functions</a:t>
            </a:r>
            <a:endParaRPr lang="en-US" i="1" dirty="0">
              <a:solidFill>
                <a:schemeClr val="hlink"/>
              </a:solidFill>
            </a:endParaRPr>
          </a:p>
        </p:txBody>
      </p:sp>
      <p:sp>
        <p:nvSpPr>
          <p:cNvPr id="74755" name="Rectangle 3"/>
          <p:cNvSpPr>
            <a:spLocks noGrp="1" noChangeArrowheads="1"/>
          </p:cNvSpPr>
          <p:nvPr>
            <p:ph type="body" idx="1"/>
          </p:nvPr>
        </p:nvSpPr>
        <p:spPr>
          <a:xfrm>
            <a:off x="228600" y="1143000"/>
            <a:ext cx="8610600" cy="868363"/>
          </a:xfrm>
          <a:noFill/>
          <a:ln/>
        </p:spPr>
        <p:txBody>
          <a:bodyPr lIns="92075" tIns="46038" rIns="92075" bIns="46038"/>
          <a:lstStyle/>
          <a:p>
            <a:r>
              <a:rPr lang="en-US" sz="3000" dirty="0" smtClean="0"/>
              <a:t>Risk Solver Platform includes a number of custom functions that all begin with the letters “Psi” (short for polymorphic spreadsheet interpreter)</a:t>
            </a:r>
          </a:p>
          <a:p>
            <a:r>
              <a:rPr lang="en-US" sz="3000" dirty="0" smtClean="0"/>
              <a:t>When running multiple optimizations:</a:t>
            </a:r>
          </a:p>
          <a:p>
            <a:pPr lvl="1"/>
            <a:r>
              <a:rPr lang="en-US" dirty="0" err="1" smtClean="0"/>
              <a:t>PsiCurrentOpt</a:t>
            </a:r>
            <a:r>
              <a:rPr lang="en-US" dirty="0" smtClean="0"/>
              <a:t>( ) returns the integer index of the current optimization</a:t>
            </a:r>
          </a:p>
          <a:p>
            <a:pPr lvl="1"/>
            <a:r>
              <a:rPr lang="en-US" dirty="0" err="1" smtClean="0"/>
              <a:t>PsiOptValue</a:t>
            </a:r>
            <a:r>
              <a:rPr lang="en-US" dirty="0" smtClean="0"/>
              <a:t>(</a:t>
            </a:r>
            <a:r>
              <a:rPr lang="en-US" b="1" i="1" dirty="0" smtClean="0">
                <a:solidFill>
                  <a:schemeClr val="accent6">
                    <a:lumMod val="60000"/>
                    <a:lumOff val="40000"/>
                  </a:schemeClr>
                </a:solidFill>
              </a:rPr>
              <a:t>cell</a:t>
            </a:r>
            <a:r>
              <a:rPr lang="en-US" dirty="0" smtClean="0"/>
              <a:t>, </a:t>
            </a:r>
            <a:r>
              <a:rPr lang="en-US" b="1" i="1" dirty="0" smtClean="0">
                <a:solidFill>
                  <a:srgbClr val="FFC000"/>
                </a:solidFill>
              </a:rPr>
              <a:t>opt #</a:t>
            </a:r>
            <a:r>
              <a:rPr lang="en-US" dirty="0" smtClean="0"/>
              <a:t>)  returns the optimal value of the indicated </a:t>
            </a:r>
            <a:r>
              <a:rPr lang="en-US" b="1" i="1" dirty="0" smtClean="0">
                <a:solidFill>
                  <a:schemeClr val="accent6">
                    <a:lumMod val="60000"/>
                    <a:lumOff val="40000"/>
                  </a:schemeClr>
                </a:solidFill>
              </a:rPr>
              <a:t>cell</a:t>
            </a:r>
            <a:r>
              <a:rPr lang="en-US" dirty="0" smtClean="0">
                <a:solidFill>
                  <a:schemeClr val="accent6">
                    <a:lumMod val="60000"/>
                    <a:lumOff val="40000"/>
                  </a:schemeClr>
                </a:solidFill>
              </a:rPr>
              <a:t> </a:t>
            </a:r>
            <a:r>
              <a:rPr lang="en-US" dirty="0" smtClean="0"/>
              <a:t>for a particular optimization (</a:t>
            </a:r>
            <a:r>
              <a:rPr lang="en-US" b="1" i="1" dirty="0" smtClean="0">
                <a:solidFill>
                  <a:srgbClr val="FFC000"/>
                </a:solidFill>
              </a:rPr>
              <a:t>opt #</a:t>
            </a:r>
            <a:r>
              <a:rPr lang="en-US" dirty="0" smtClean="0"/>
              <a:t>)</a:t>
            </a:r>
            <a:endParaRPr lang="en-US" dirty="0"/>
          </a:p>
        </p:txBody>
      </p:sp>
    </p:spTree>
    <p:extLst>
      <p:ext uri="{BB962C8B-B14F-4D97-AF65-F5344CB8AC3E}">
        <p14:creationId xmlns:p14="http://schemas.microsoft.com/office/powerpoint/2010/main" val="3072178259"/>
      </p:ext>
    </p:extLst>
  </p:cSld>
  <p:clrMapOvr>
    <a:masterClrMapping/>
  </p:clrMapOvr>
  <p:timing>
    <p:tnLst>
      <p:par>
        <p:cTn xmlns:p14="http://schemas.microsoft.com/office/powerpoint/2010/mai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noFill/>
          <a:ln/>
        </p:spPr>
        <p:txBody>
          <a:bodyPr lIns="92075" tIns="46038" rIns="92075" bIns="46038"/>
          <a:lstStyle/>
          <a:p>
            <a:r>
              <a:rPr lang="en-US" i="1">
                <a:solidFill>
                  <a:schemeClr val="hlink"/>
                </a:solidFill>
              </a:rPr>
              <a:t>Analyzing The Solution</a:t>
            </a:r>
          </a:p>
        </p:txBody>
      </p:sp>
      <p:sp>
        <p:nvSpPr>
          <p:cNvPr id="98307" name="Rectangle 3"/>
          <p:cNvSpPr>
            <a:spLocks noGrp="1" noChangeArrowheads="1"/>
          </p:cNvSpPr>
          <p:nvPr>
            <p:ph type="body" idx="1"/>
          </p:nvPr>
        </p:nvSpPr>
        <p:spPr>
          <a:xfrm>
            <a:off x="457200" y="1600200"/>
            <a:ext cx="8229600" cy="868363"/>
          </a:xfrm>
          <a:noFill/>
          <a:ln/>
        </p:spPr>
        <p:txBody>
          <a:bodyPr lIns="92075" tIns="46038" rIns="92075" bIns="46038"/>
          <a:lstStyle/>
          <a:p>
            <a:pPr algn="ctr">
              <a:buFont typeface="Wingdings" pitchFamily="2" charset="2"/>
              <a:buNone/>
            </a:pPr>
            <a:r>
              <a:rPr lang="en-US" dirty="0"/>
              <a:t>See file </a:t>
            </a:r>
            <a:r>
              <a:rPr lang="en-US" dirty="0" smtClean="0">
                <a:hlinkClick r:id="rId3" action="ppaction://hlinkfile"/>
              </a:rPr>
              <a:t>Fig3-48.xlsm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685800" y="2667000"/>
            <a:ext cx="7772400" cy="1219200"/>
          </a:xfrm>
          <a:noFill/>
          <a:ln/>
        </p:spPr>
        <p:txBody>
          <a:bodyPr lIns="92075" tIns="46038" rIns="92075" bIns="46038"/>
          <a:lstStyle/>
          <a:p>
            <a:r>
              <a:rPr lang="en-US" dirty="0">
                <a:solidFill>
                  <a:schemeClr val="hlink"/>
                </a:solidFill>
              </a:rPr>
              <a:t>End of </a:t>
            </a:r>
            <a:r>
              <a:rPr lang="en-US" dirty="0" smtClean="0">
                <a:solidFill>
                  <a:schemeClr val="hlink"/>
                </a:solidFill>
              </a:rPr>
              <a:t>Lecture</a:t>
            </a:r>
            <a:endParaRPr lang="en-US" dirty="0">
              <a:solidFill>
                <a:schemeClr val="hlink"/>
              </a:solidFill>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3A1EC6C-6207-2142-867C-1B4F3F9C1BC5}" type="slidenum">
              <a:rPr lang="zh-TW" altLang="en-US"/>
              <a:pPr/>
              <a:t>11</a:t>
            </a:fld>
            <a:endParaRPr lang="zh-TW" altLang="en-US"/>
          </a:p>
        </p:txBody>
      </p:sp>
      <p:sp>
        <p:nvSpPr>
          <p:cNvPr id="154626" name="Rectangle 2"/>
          <p:cNvSpPr>
            <a:spLocks noGrp="1" noChangeArrowheads="1"/>
          </p:cNvSpPr>
          <p:nvPr>
            <p:ph type="body" idx="1"/>
          </p:nvPr>
        </p:nvSpPr>
        <p:spPr>
          <a:xfrm>
            <a:off x="685800" y="2133600"/>
            <a:ext cx="7620000" cy="4038600"/>
          </a:xfrm>
          <a:noFill/>
          <a:ln/>
        </p:spPr>
        <p:txBody>
          <a:bodyPr/>
          <a:lstStyle/>
          <a:p>
            <a:pPr eaLnBrk="0" hangingPunct="0">
              <a:lnSpc>
                <a:spcPct val="70000"/>
              </a:lnSpc>
              <a:buFontTx/>
              <a:buNone/>
            </a:pPr>
            <a:r>
              <a:rPr lang="zh-TW" altLang="en-US">
                <a:ea typeface="新細明體" charset="0"/>
                <a:cs typeface="新細明體" charset="0"/>
              </a:rPr>
              <a:t>	</a:t>
            </a:r>
            <a:r>
              <a:rPr lang="en-US" altLang="zh-TW">
                <a:ea typeface="新細明體" charset="0"/>
                <a:cs typeface="新細明體" charset="0"/>
              </a:rPr>
              <a:t>Max  8X</a:t>
            </a:r>
            <a:r>
              <a:rPr lang="en-US" altLang="zh-TW" baseline="-25000">
                <a:ea typeface="新細明體" charset="0"/>
                <a:cs typeface="新細明體" charset="0"/>
              </a:rPr>
              <a:t>1</a:t>
            </a:r>
            <a:r>
              <a:rPr lang="en-US" altLang="zh-TW">
                <a:ea typeface="新細明體" charset="0"/>
                <a:cs typeface="新細明體" charset="0"/>
              </a:rPr>
              <a:t> + 5X</a:t>
            </a:r>
            <a:r>
              <a:rPr lang="en-US" altLang="zh-TW" baseline="-25000">
                <a:ea typeface="新細明體" charset="0"/>
                <a:cs typeface="新細明體" charset="0"/>
              </a:rPr>
              <a:t>2</a:t>
            </a:r>
            <a:r>
              <a:rPr lang="en-US" altLang="zh-TW">
                <a:ea typeface="新細明體" charset="0"/>
                <a:cs typeface="新細明體" charset="0"/>
              </a:rPr>
              <a:t>  	(Weekly profit)</a:t>
            </a:r>
          </a:p>
          <a:p>
            <a:pPr eaLnBrk="0" hangingPunct="0">
              <a:buFontTx/>
              <a:buNone/>
            </a:pPr>
            <a:r>
              <a:rPr lang="en-US" altLang="zh-TW">
                <a:ea typeface="新細明體" charset="0"/>
                <a:cs typeface="新細明體" charset="0"/>
              </a:rPr>
              <a:t>	subject to</a:t>
            </a:r>
          </a:p>
          <a:p>
            <a:pPr eaLnBrk="0" hangingPunct="0">
              <a:buFontTx/>
              <a:buNone/>
            </a:pPr>
            <a:r>
              <a:rPr lang="en-US" altLang="zh-TW">
                <a:ea typeface="新細明體" charset="0"/>
                <a:cs typeface="新細明體" charset="0"/>
              </a:rPr>
              <a:t>	2X</a:t>
            </a:r>
            <a:r>
              <a:rPr lang="en-US" altLang="zh-TW" baseline="-25000">
                <a:ea typeface="新細明體" charset="0"/>
                <a:cs typeface="新細明體" charset="0"/>
              </a:rPr>
              <a:t>1</a:t>
            </a:r>
            <a:r>
              <a:rPr lang="en-US" altLang="zh-TW">
                <a:ea typeface="新細明體" charset="0"/>
                <a:cs typeface="新細明體" charset="0"/>
              </a:rPr>
              <a:t> + 1X</a:t>
            </a:r>
            <a:r>
              <a:rPr lang="en-US" altLang="zh-TW" baseline="-25000">
                <a:ea typeface="新細明體" charset="0"/>
                <a:cs typeface="新細明體" charset="0"/>
              </a:rPr>
              <a:t>2</a:t>
            </a:r>
            <a:r>
              <a:rPr lang="en-US" altLang="zh-TW">
                <a:ea typeface="新細明體" charset="0"/>
                <a:cs typeface="新細明體" charset="0"/>
              </a:rPr>
              <a:t> </a:t>
            </a:r>
            <a:r>
              <a:rPr lang="en-US" altLang="zh-TW">
                <a:latin typeface="Symbol" charset="0"/>
                <a:ea typeface="新細明體" charset="0"/>
                <a:cs typeface="新細明體" charset="0"/>
              </a:rPr>
              <a:t>£</a:t>
            </a:r>
            <a:r>
              <a:rPr lang="en-US" altLang="zh-TW">
                <a:ea typeface="新細明體" charset="0"/>
                <a:cs typeface="新細明體" charset="0"/>
              </a:rPr>
              <a:t> 1000     (Plastic)</a:t>
            </a:r>
          </a:p>
          <a:p>
            <a:pPr eaLnBrk="0" hangingPunct="0">
              <a:buFontTx/>
              <a:buNone/>
            </a:pPr>
            <a:r>
              <a:rPr lang="en-US" altLang="zh-TW">
                <a:ea typeface="新細明體" charset="0"/>
                <a:cs typeface="新細明體" charset="0"/>
              </a:rPr>
              <a:t>	3X</a:t>
            </a:r>
            <a:r>
              <a:rPr lang="en-US" altLang="zh-TW" baseline="-25000">
                <a:ea typeface="新細明體" charset="0"/>
                <a:cs typeface="新細明體" charset="0"/>
              </a:rPr>
              <a:t>1</a:t>
            </a:r>
            <a:r>
              <a:rPr lang="en-US" altLang="zh-TW">
                <a:ea typeface="新細明體" charset="0"/>
                <a:cs typeface="新細明體" charset="0"/>
              </a:rPr>
              <a:t> + 4X</a:t>
            </a:r>
            <a:r>
              <a:rPr lang="en-US" altLang="zh-TW" baseline="-25000">
                <a:ea typeface="新細明體" charset="0"/>
                <a:cs typeface="新細明體" charset="0"/>
              </a:rPr>
              <a:t>2</a:t>
            </a:r>
            <a:r>
              <a:rPr lang="en-US" altLang="zh-TW">
                <a:ea typeface="新細明體" charset="0"/>
                <a:cs typeface="新細明體" charset="0"/>
              </a:rPr>
              <a:t> </a:t>
            </a:r>
            <a:r>
              <a:rPr lang="en-US" altLang="zh-TW">
                <a:latin typeface="Symbol" charset="0"/>
                <a:ea typeface="新細明體" charset="0"/>
                <a:cs typeface="新細明體" charset="0"/>
              </a:rPr>
              <a:t>£</a:t>
            </a:r>
            <a:r>
              <a:rPr lang="en-US" altLang="zh-TW">
                <a:ea typeface="新細明體" charset="0"/>
                <a:cs typeface="新細明體" charset="0"/>
              </a:rPr>
              <a:t> 2400     (Production Time)</a:t>
            </a:r>
          </a:p>
          <a:p>
            <a:pPr eaLnBrk="0" hangingPunct="0">
              <a:buFontTx/>
              <a:buNone/>
            </a:pPr>
            <a:r>
              <a:rPr lang="en-US" altLang="zh-TW">
                <a:ea typeface="新細明體" charset="0"/>
                <a:cs typeface="新細明體" charset="0"/>
              </a:rPr>
              <a:t>	  X</a:t>
            </a:r>
            <a:r>
              <a:rPr lang="en-US" altLang="zh-TW" baseline="-25000">
                <a:ea typeface="新細明體" charset="0"/>
                <a:cs typeface="新細明體" charset="0"/>
              </a:rPr>
              <a:t>1</a:t>
            </a:r>
            <a:r>
              <a:rPr lang="en-US" altLang="zh-TW">
                <a:ea typeface="新細明體" charset="0"/>
                <a:cs typeface="新細明體" charset="0"/>
              </a:rPr>
              <a:t> +   X</a:t>
            </a:r>
            <a:r>
              <a:rPr lang="en-US" altLang="zh-TW" baseline="-25000">
                <a:ea typeface="新細明體" charset="0"/>
                <a:cs typeface="新細明體" charset="0"/>
              </a:rPr>
              <a:t>2</a:t>
            </a:r>
            <a:r>
              <a:rPr lang="en-US" altLang="zh-TW">
                <a:ea typeface="新細明體" charset="0"/>
                <a:cs typeface="新細明體" charset="0"/>
              </a:rPr>
              <a:t> </a:t>
            </a:r>
            <a:r>
              <a:rPr lang="en-US" altLang="zh-TW">
                <a:latin typeface="Symbol" charset="0"/>
                <a:ea typeface="新細明體" charset="0"/>
                <a:cs typeface="新細明體" charset="0"/>
              </a:rPr>
              <a:t>£</a:t>
            </a:r>
            <a:r>
              <a:rPr lang="en-US" altLang="zh-TW">
                <a:ea typeface="新細明體" charset="0"/>
                <a:cs typeface="新細明體" charset="0"/>
              </a:rPr>
              <a:t>   700     (Total production)</a:t>
            </a:r>
          </a:p>
          <a:p>
            <a:pPr eaLnBrk="0" hangingPunct="0">
              <a:buFontTx/>
              <a:buNone/>
            </a:pPr>
            <a:r>
              <a:rPr lang="en-US" altLang="zh-TW">
                <a:ea typeface="新細明體" charset="0"/>
                <a:cs typeface="新細明體" charset="0"/>
              </a:rPr>
              <a:t>	  X</a:t>
            </a:r>
            <a:r>
              <a:rPr lang="en-US" altLang="zh-TW" baseline="-25000">
                <a:ea typeface="新細明體" charset="0"/>
                <a:cs typeface="新細明體" charset="0"/>
              </a:rPr>
              <a:t>1</a:t>
            </a:r>
            <a:r>
              <a:rPr lang="en-US" altLang="zh-TW">
                <a:ea typeface="新細明體" charset="0"/>
                <a:cs typeface="新細明體" charset="0"/>
              </a:rPr>
              <a:t>  -   X</a:t>
            </a:r>
            <a:r>
              <a:rPr lang="en-US" altLang="zh-TW" baseline="-25000">
                <a:ea typeface="新細明體" charset="0"/>
                <a:cs typeface="新細明體" charset="0"/>
              </a:rPr>
              <a:t>2</a:t>
            </a:r>
            <a:r>
              <a:rPr lang="en-US" altLang="zh-TW">
                <a:ea typeface="新細明體" charset="0"/>
                <a:cs typeface="新細明體" charset="0"/>
              </a:rPr>
              <a:t> </a:t>
            </a:r>
            <a:r>
              <a:rPr lang="en-US" altLang="zh-TW">
                <a:latin typeface="Symbol" charset="0"/>
                <a:ea typeface="新細明體" charset="0"/>
                <a:cs typeface="新細明體" charset="0"/>
              </a:rPr>
              <a:t>£</a:t>
            </a:r>
            <a:r>
              <a:rPr lang="en-US" altLang="zh-TW">
                <a:ea typeface="新細明體" charset="0"/>
                <a:cs typeface="新細明體" charset="0"/>
              </a:rPr>
              <a:t>   350     (Mix)</a:t>
            </a:r>
          </a:p>
          <a:p>
            <a:pPr eaLnBrk="0" hangingPunct="0">
              <a:buFontTx/>
              <a:buNone/>
            </a:pPr>
            <a:r>
              <a:rPr lang="en-US" altLang="zh-TW">
                <a:ea typeface="新細明體" charset="0"/>
                <a:cs typeface="新細明體" charset="0"/>
              </a:rPr>
              <a:t>	  X</a:t>
            </a:r>
            <a:r>
              <a:rPr lang="en-US" altLang="zh-TW" baseline="-25000">
                <a:ea typeface="新細明體" charset="0"/>
                <a:cs typeface="新細明體" charset="0"/>
              </a:rPr>
              <a:t>j</a:t>
            </a:r>
            <a:r>
              <a:rPr lang="en-US" altLang="zh-TW">
                <a:ea typeface="新細明體" charset="0"/>
                <a:cs typeface="新細明體" charset="0"/>
              </a:rPr>
              <a:t>&gt; = 0,  j = 1,2       (Nonnegativity)</a:t>
            </a:r>
          </a:p>
        </p:txBody>
      </p:sp>
      <p:sp>
        <p:nvSpPr>
          <p:cNvPr id="154631" name="Rectangle 7"/>
          <p:cNvSpPr>
            <a:spLocks noGrp="1" noChangeArrowheads="1"/>
          </p:cNvSpPr>
          <p:nvPr>
            <p:ph type="title"/>
          </p:nvPr>
        </p:nvSpPr>
        <p:spPr>
          <a:noFill/>
          <a:ln/>
          <a:extLst>
            <a:ext uri="{909E8E84-426E-40dd-AFC4-6F175D3DCCD1}">
              <a14:hiddenFill xmlns:a14="http://schemas.microsoft.com/office/drawing/2010/main">
                <a:solidFill>
                  <a:schemeClr val="accent1"/>
                </a:solidFill>
              </a14:hiddenFill>
            </a:ext>
          </a:extLst>
        </p:spPr>
        <p:txBody>
          <a:bodyPr/>
          <a:lstStyle/>
          <a:p>
            <a:pPr algn="ctr" eaLnBrk="0" hangingPunct="0"/>
            <a:r>
              <a:rPr lang="en-US" altLang="zh-TW" sz="3600">
                <a:ea typeface="新細明體" charset="0"/>
                <a:cs typeface="新細明體" charset="0"/>
              </a:rPr>
              <a:t>The Galaxy Linear Programming Model</a:t>
            </a:r>
          </a:p>
        </p:txBody>
      </p:sp>
    </p:spTree>
    <p:extLst>
      <p:ext uri="{BB962C8B-B14F-4D97-AF65-F5344CB8AC3E}">
        <p14:creationId xmlns:p14="http://schemas.microsoft.com/office/powerpoint/2010/main" val="2986437477"/>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4626">
                                            <p:txEl>
                                              <p:pRg st="0" end="0"/>
                                            </p:txEl>
                                          </p:spTgt>
                                        </p:tgtEl>
                                        <p:attrNameLst>
                                          <p:attrName>style.visibility</p:attrName>
                                        </p:attrNameLst>
                                      </p:cBhvr>
                                      <p:to>
                                        <p:strVal val="visible"/>
                                      </p:to>
                                    </p:set>
                                    <p:anim calcmode="lin" valueType="num">
                                      <p:cBhvr additive="base">
                                        <p:cTn id="7" dur="500" fill="hold"/>
                                        <p:tgtEl>
                                          <p:spTgt spid="1546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46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4626">
                                            <p:txEl>
                                              <p:pRg st="1" end="1"/>
                                            </p:txEl>
                                          </p:spTgt>
                                        </p:tgtEl>
                                        <p:attrNameLst>
                                          <p:attrName>style.visibility</p:attrName>
                                        </p:attrNameLst>
                                      </p:cBhvr>
                                      <p:to>
                                        <p:strVal val="visible"/>
                                      </p:to>
                                    </p:set>
                                    <p:anim calcmode="lin" valueType="num">
                                      <p:cBhvr additive="base">
                                        <p:cTn id="13" dur="500" fill="hold"/>
                                        <p:tgtEl>
                                          <p:spTgt spid="15462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46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4626">
                                            <p:txEl>
                                              <p:pRg st="2" end="2"/>
                                            </p:txEl>
                                          </p:spTgt>
                                        </p:tgtEl>
                                        <p:attrNameLst>
                                          <p:attrName>style.visibility</p:attrName>
                                        </p:attrNameLst>
                                      </p:cBhvr>
                                      <p:to>
                                        <p:strVal val="visible"/>
                                      </p:to>
                                    </p:set>
                                    <p:anim calcmode="lin" valueType="num">
                                      <p:cBhvr additive="base">
                                        <p:cTn id="19" dur="500" fill="hold"/>
                                        <p:tgtEl>
                                          <p:spTgt spid="15462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462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4626">
                                            <p:txEl>
                                              <p:pRg st="3" end="3"/>
                                            </p:txEl>
                                          </p:spTgt>
                                        </p:tgtEl>
                                        <p:attrNameLst>
                                          <p:attrName>style.visibility</p:attrName>
                                        </p:attrNameLst>
                                      </p:cBhvr>
                                      <p:to>
                                        <p:strVal val="visible"/>
                                      </p:to>
                                    </p:set>
                                    <p:anim calcmode="lin" valueType="num">
                                      <p:cBhvr additive="base">
                                        <p:cTn id="25" dur="500" fill="hold"/>
                                        <p:tgtEl>
                                          <p:spTgt spid="15462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462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4626">
                                            <p:txEl>
                                              <p:pRg st="4" end="4"/>
                                            </p:txEl>
                                          </p:spTgt>
                                        </p:tgtEl>
                                        <p:attrNameLst>
                                          <p:attrName>style.visibility</p:attrName>
                                        </p:attrNameLst>
                                      </p:cBhvr>
                                      <p:to>
                                        <p:strVal val="visible"/>
                                      </p:to>
                                    </p:set>
                                    <p:anim calcmode="lin" valueType="num">
                                      <p:cBhvr additive="base">
                                        <p:cTn id="31" dur="500" fill="hold"/>
                                        <p:tgtEl>
                                          <p:spTgt spid="15462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462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4626">
                                            <p:txEl>
                                              <p:pRg st="5" end="5"/>
                                            </p:txEl>
                                          </p:spTgt>
                                        </p:tgtEl>
                                        <p:attrNameLst>
                                          <p:attrName>style.visibility</p:attrName>
                                        </p:attrNameLst>
                                      </p:cBhvr>
                                      <p:to>
                                        <p:strVal val="visible"/>
                                      </p:to>
                                    </p:set>
                                    <p:anim calcmode="lin" valueType="num">
                                      <p:cBhvr additive="base">
                                        <p:cTn id="37" dur="500" fill="hold"/>
                                        <p:tgtEl>
                                          <p:spTgt spid="15462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462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4626">
                                            <p:txEl>
                                              <p:pRg st="6" end="6"/>
                                            </p:txEl>
                                          </p:spTgt>
                                        </p:tgtEl>
                                        <p:attrNameLst>
                                          <p:attrName>style.visibility</p:attrName>
                                        </p:attrNameLst>
                                      </p:cBhvr>
                                      <p:to>
                                        <p:strVal val="visible"/>
                                      </p:to>
                                    </p:set>
                                    <p:anim calcmode="lin" valueType="num">
                                      <p:cBhvr additive="base">
                                        <p:cTn id="43" dur="500" fill="hold"/>
                                        <p:tgtEl>
                                          <p:spTgt spid="15462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5462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26"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BE7FD04-5BD6-3742-885C-0B4D1DA4672D}" type="slidenum">
              <a:rPr lang="zh-TW" altLang="en-US"/>
              <a:pPr/>
              <a:t>12</a:t>
            </a:fld>
            <a:endParaRPr lang="zh-TW" altLang="en-US"/>
          </a:p>
        </p:txBody>
      </p:sp>
      <p:sp>
        <p:nvSpPr>
          <p:cNvPr id="28674" name="Rectangle 2"/>
          <p:cNvSpPr>
            <a:spLocks noGrp="1" noChangeArrowheads="1"/>
          </p:cNvSpPr>
          <p:nvPr>
            <p:ph type="title"/>
          </p:nvPr>
        </p:nvSpPr>
        <p:spPr>
          <a:xfrm>
            <a:off x="760413" y="762000"/>
            <a:ext cx="7621587" cy="1143000"/>
          </a:xfrm>
          <a:noFill/>
          <a:ln/>
        </p:spPr>
        <p:txBody>
          <a:bodyPr/>
          <a:lstStyle/>
          <a:p>
            <a:pPr eaLnBrk="0" hangingPunct="0"/>
            <a:r>
              <a:rPr lang="en-US" altLang="zh-TW" sz="3600" dirty="0" smtClean="0">
                <a:ea typeface="新細明體" charset="0"/>
                <a:cs typeface="新細明體" charset="0"/>
              </a:rPr>
              <a:t>The </a:t>
            </a:r>
            <a:r>
              <a:rPr lang="en-US" altLang="zh-TW" sz="3600" dirty="0">
                <a:ea typeface="新細明體" charset="0"/>
                <a:cs typeface="新細明體" charset="0"/>
              </a:rPr>
              <a:t>Graphical Analysis of Linear 				Programming</a:t>
            </a:r>
          </a:p>
        </p:txBody>
      </p:sp>
      <p:sp>
        <p:nvSpPr>
          <p:cNvPr id="28675" name="Rectangle 3"/>
          <p:cNvSpPr>
            <a:spLocks noChangeArrowheads="1"/>
          </p:cNvSpPr>
          <p:nvPr/>
        </p:nvSpPr>
        <p:spPr bwMode="auto">
          <a:xfrm>
            <a:off x="1219200" y="2438400"/>
            <a:ext cx="68580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eaLnBrk="0" hangingPunct="0">
              <a:lnSpc>
                <a:spcPct val="90000"/>
              </a:lnSpc>
              <a:spcBef>
                <a:spcPct val="20000"/>
              </a:spcBef>
            </a:pPr>
            <a:r>
              <a:rPr lang="zh-TW" altLang="en-US" sz="3200" b="1" dirty="0">
                <a:solidFill>
                  <a:srgbClr val="FFFFFF"/>
                </a:solidFill>
                <a:ea typeface="新細明體" charset="0"/>
                <a:cs typeface="新細明體" charset="0"/>
              </a:rPr>
              <a:t>    </a:t>
            </a:r>
            <a:r>
              <a:rPr lang="en-US" altLang="zh-TW" sz="3200" b="1" dirty="0">
                <a:solidFill>
                  <a:srgbClr val="FFFFFF"/>
                </a:solidFill>
                <a:ea typeface="新細明體" charset="0"/>
                <a:cs typeface="新細明體" charset="0"/>
              </a:rPr>
              <a:t>The set of all points that satisfy all the constraints of the model is </a:t>
            </a:r>
            <a:r>
              <a:rPr lang="en-US" altLang="zh-TW" sz="3200" b="1" dirty="0" smtClean="0">
                <a:solidFill>
                  <a:srgbClr val="FFFFFF"/>
                </a:solidFill>
                <a:ea typeface="新細明體" charset="0"/>
                <a:cs typeface="新細明體" charset="0"/>
              </a:rPr>
              <a:t>called </a:t>
            </a:r>
            <a:r>
              <a:rPr lang="en-US" altLang="zh-TW" sz="3200" b="1" dirty="0">
                <a:solidFill>
                  <a:srgbClr val="FFFFFF"/>
                </a:solidFill>
                <a:ea typeface="新細明體" charset="0"/>
                <a:cs typeface="新細明體" charset="0"/>
              </a:rPr>
              <a:t>a</a:t>
            </a:r>
            <a:r>
              <a:rPr lang="en-US" altLang="zh-TW" sz="4400" b="1" dirty="0">
                <a:solidFill>
                  <a:srgbClr val="FFFFFF"/>
                </a:solidFill>
                <a:ea typeface="新細明體" charset="0"/>
                <a:cs typeface="新細明體" charset="0"/>
              </a:rPr>
              <a:t>		</a:t>
            </a:r>
          </a:p>
        </p:txBody>
      </p:sp>
      <p:sp>
        <p:nvSpPr>
          <p:cNvPr id="28676" name="Rectangle 4"/>
          <p:cNvSpPr>
            <a:spLocks noChangeArrowheads="1"/>
          </p:cNvSpPr>
          <p:nvPr/>
        </p:nvSpPr>
        <p:spPr bwMode="auto">
          <a:xfrm>
            <a:off x="3027363" y="4383088"/>
            <a:ext cx="3203575" cy="592137"/>
          </a:xfrm>
          <a:prstGeom prst="rect">
            <a:avLst/>
          </a:prstGeom>
          <a:noFill/>
          <a:ln w="127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8677" name="Rectangle 5"/>
          <p:cNvSpPr>
            <a:spLocks noChangeArrowheads="1"/>
          </p:cNvSpPr>
          <p:nvPr/>
        </p:nvSpPr>
        <p:spPr bwMode="auto">
          <a:xfrm>
            <a:off x="3009900" y="4389438"/>
            <a:ext cx="32385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3200" b="1">
                <a:effectLst>
                  <a:outerShdw blurRad="38100" dist="38100" dir="2700000" algn="tl">
                    <a:srgbClr val="000000"/>
                  </a:outerShdw>
                </a:effectLst>
                <a:ea typeface="新細明體" charset="0"/>
                <a:cs typeface="新細明體" charset="0"/>
              </a:rPr>
              <a:t>FEASIBLE REGION</a:t>
            </a:r>
          </a:p>
        </p:txBody>
      </p:sp>
    </p:spTree>
    <p:extLst>
      <p:ext uri="{BB962C8B-B14F-4D97-AF65-F5344CB8AC3E}">
        <p14:creationId xmlns:p14="http://schemas.microsoft.com/office/powerpoint/2010/main" val="1796565044"/>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8674"/>
                                        </p:tgtEl>
                                        <p:attrNameLst>
                                          <p:attrName>style.visibility</p:attrName>
                                        </p:attrNameLst>
                                      </p:cBhvr>
                                      <p:to>
                                        <p:strVal val="visible"/>
                                      </p:to>
                                    </p:set>
                                    <p:anim calcmode="lin" valueType="num">
                                      <p:cBhvr additive="base">
                                        <p:cTn id="7" dur="500" fill="hold"/>
                                        <p:tgtEl>
                                          <p:spTgt spid="28674"/>
                                        </p:tgtEl>
                                        <p:attrNameLst>
                                          <p:attrName>ppt_x</p:attrName>
                                        </p:attrNameLst>
                                      </p:cBhvr>
                                      <p:tavLst>
                                        <p:tav tm="0">
                                          <p:val>
                                            <p:strVal val="0-#ppt_w/2"/>
                                          </p:val>
                                        </p:tav>
                                        <p:tav tm="100000">
                                          <p:val>
                                            <p:strVal val="#ppt_x"/>
                                          </p:val>
                                        </p:tav>
                                      </p:tavLst>
                                    </p:anim>
                                    <p:anim calcmode="lin" valueType="num">
                                      <p:cBhvr additive="base">
                                        <p:cTn id="8" dur="500" fill="hold"/>
                                        <p:tgtEl>
                                          <p:spTgt spid="2867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12" fill="hold" grpId="0" nodeType="afterEffect">
                                  <p:stCondLst>
                                    <p:cond delay="0"/>
                                  </p:stCondLst>
                                  <p:childTnLst>
                                    <p:set>
                                      <p:cBhvr>
                                        <p:cTn id="11" dur="1" fill="hold">
                                          <p:stCondLst>
                                            <p:cond delay="0"/>
                                          </p:stCondLst>
                                        </p:cTn>
                                        <p:tgtEl>
                                          <p:spTgt spid="28675"/>
                                        </p:tgtEl>
                                        <p:attrNameLst>
                                          <p:attrName>style.visibility</p:attrName>
                                        </p:attrNameLst>
                                      </p:cBhvr>
                                      <p:to>
                                        <p:strVal val="visible"/>
                                      </p:to>
                                    </p:set>
                                    <p:anim calcmode="lin" valueType="num">
                                      <p:cBhvr additive="base">
                                        <p:cTn id="12" dur="500" fill="hold"/>
                                        <p:tgtEl>
                                          <p:spTgt spid="28675"/>
                                        </p:tgtEl>
                                        <p:attrNameLst>
                                          <p:attrName>ppt_x</p:attrName>
                                        </p:attrNameLst>
                                      </p:cBhvr>
                                      <p:tavLst>
                                        <p:tav tm="0">
                                          <p:val>
                                            <p:strVal val="0-#ppt_w/2"/>
                                          </p:val>
                                        </p:tav>
                                        <p:tav tm="100000">
                                          <p:val>
                                            <p:strVal val="#ppt_x"/>
                                          </p:val>
                                        </p:tav>
                                      </p:tavLst>
                                    </p:anim>
                                    <p:anim calcmode="lin" valueType="num">
                                      <p:cBhvr additive="base">
                                        <p:cTn id="13" dur="500" fill="hold"/>
                                        <p:tgtEl>
                                          <p:spTgt spid="28675"/>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2" presetClass="entr" presetSubtype="6" fill="hold" grpId="0" nodeType="afterEffect">
                                  <p:stCondLst>
                                    <p:cond delay="0"/>
                                  </p:stCondLst>
                                  <p:childTnLst>
                                    <p:set>
                                      <p:cBhvr>
                                        <p:cTn id="16" dur="1" fill="hold">
                                          <p:stCondLst>
                                            <p:cond delay="0"/>
                                          </p:stCondLst>
                                        </p:cTn>
                                        <p:tgtEl>
                                          <p:spTgt spid="28676"/>
                                        </p:tgtEl>
                                        <p:attrNameLst>
                                          <p:attrName>style.visibility</p:attrName>
                                        </p:attrNameLst>
                                      </p:cBhvr>
                                      <p:to>
                                        <p:strVal val="visible"/>
                                      </p:to>
                                    </p:set>
                                    <p:anim calcmode="lin" valueType="num">
                                      <p:cBhvr additive="base">
                                        <p:cTn id="17" dur="500" fill="hold"/>
                                        <p:tgtEl>
                                          <p:spTgt spid="28676"/>
                                        </p:tgtEl>
                                        <p:attrNameLst>
                                          <p:attrName>ppt_x</p:attrName>
                                        </p:attrNameLst>
                                      </p:cBhvr>
                                      <p:tavLst>
                                        <p:tav tm="0">
                                          <p:val>
                                            <p:strVal val="1+#ppt_w/2"/>
                                          </p:val>
                                        </p:tav>
                                        <p:tav tm="100000">
                                          <p:val>
                                            <p:strVal val="#ppt_x"/>
                                          </p:val>
                                        </p:tav>
                                      </p:tavLst>
                                    </p:anim>
                                    <p:anim calcmode="lin" valueType="num">
                                      <p:cBhvr additive="base">
                                        <p:cTn id="18" dur="500" fill="hold"/>
                                        <p:tgtEl>
                                          <p:spTgt spid="28676"/>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1500"/>
                            </p:stCondLst>
                            <p:childTnLst>
                              <p:par>
                                <p:cTn id="20" presetID="2" presetClass="entr" presetSubtype="6" fill="hold" grpId="0" nodeType="afterEffect">
                                  <p:stCondLst>
                                    <p:cond delay="0"/>
                                  </p:stCondLst>
                                  <p:childTnLst>
                                    <p:set>
                                      <p:cBhvr>
                                        <p:cTn id="21" dur="1" fill="hold">
                                          <p:stCondLst>
                                            <p:cond delay="0"/>
                                          </p:stCondLst>
                                        </p:cTn>
                                        <p:tgtEl>
                                          <p:spTgt spid="28677"/>
                                        </p:tgtEl>
                                        <p:attrNameLst>
                                          <p:attrName>style.visibility</p:attrName>
                                        </p:attrNameLst>
                                      </p:cBhvr>
                                      <p:to>
                                        <p:strVal val="visible"/>
                                      </p:to>
                                    </p:set>
                                    <p:anim calcmode="lin" valueType="num">
                                      <p:cBhvr additive="base">
                                        <p:cTn id="22" dur="500" fill="hold"/>
                                        <p:tgtEl>
                                          <p:spTgt spid="28677"/>
                                        </p:tgtEl>
                                        <p:attrNameLst>
                                          <p:attrName>ppt_x</p:attrName>
                                        </p:attrNameLst>
                                      </p:cBhvr>
                                      <p:tavLst>
                                        <p:tav tm="0">
                                          <p:val>
                                            <p:strVal val="1+#ppt_w/2"/>
                                          </p:val>
                                        </p:tav>
                                        <p:tav tm="100000">
                                          <p:val>
                                            <p:strVal val="#ppt_x"/>
                                          </p:val>
                                        </p:tav>
                                      </p:tavLst>
                                    </p:anim>
                                    <p:anim calcmode="lin" valueType="num">
                                      <p:cBhvr additive="base">
                                        <p:cTn id="23" dur="500" fill="hold"/>
                                        <p:tgtEl>
                                          <p:spTgt spid="2867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P spid="28675" grpId="0" autoUpdateAnimBg="0"/>
      <p:bldP spid="28676" grpId="0" animBg="1"/>
      <p:bldP spid="28677"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p:txBody>
          <a:bodyPr/>
          <a:lstStyle/>
          <a:p>
            <a:fld id="{85B0B14B-9CC7-F947-960B-AA1A883104FE}" type="slidenum">
              <a:rPr lang="zh-TW" altLang="en-US"/>
              <a:pPr/>
              <a:t>13</a:t>
            </a:fld>
            <a:endParaRPr lang="zh-TW" altLang="en-US"/>
          </a:p>
        </p:txBody>
      </p:sp>
      <p:sp>
        <p:nvSpPr>
          <p:cNvPr id="30722" name="Rectangle 2"/>
          <p:cNvSpPr>
            <a:spLocks noGrp="1" noChangeArrowheads="1"/>
          </p:cNvSpPr>
          <p:nvPr>
            <p:ph type="body" idx="1"/>
          </p:nvPr>
        </p:nvSpPr>
        <p:spPr>
          <a:xfrm>
            <a:off x="1066800" y="1447800"/>
            <a:ext cx="7391400" cy="3810000"/>
          </a:xfrm>
          <a:solidFill>
            <a:srgbClr val="33CCCC"/>
          </a:solidFill>
          <a:ln>
            <a:solidFill>
              <a:schemeClr val="accent2"/>
            </a:solidFill>
            <a:miter lim="800000"/>
            <a:headEnd/>
            <a:tailEnd/>
          </a:ln>
        </p:spPr>
        <p:txBody>
          <a:bodyPr/>
          <a:lstStyle/>
          <a:p>
            <a:pPr eaLnBrk="0" hangingPunct="0">
              <a:lnSpc>
                <a:spcPct val="120000"/>
              </a:lnSpc>
              <a:buFontTx/>
              <a:buNone/>
            </a:pPr>
            <a:r>
              <a:rPr lang="zh-TW" altLang="en-US" dirty="0">
                <a:solidFill>
                  <a:schemeClr val="tx1"/>
                </a:solidFill>
                <a:ea typeface="新細明體" charset="0"/>
                <a:cs typeface="新細明體" charset="0"/>
              </a:rPr>
              <a:t>  </a:t>
            </a:r>
            <a:r>
              <a:rPr lang="en-US" altLang="zh-TW" dirty="0">
                <a:solidFill>
                  <a:schemeClr val="tx1"/>
                </a:solidFill>
                <a:ea typeface="新細明體" charset="0"/>
                <a:cs typeface="新細明體" charset="0"/>
              </a:rPr>
              <a:t>Using a graphical presentation </a:t>
            </a:r>
          </a:p>
          <a:p>
            <a:pPr eaLnBrk="0" hangingPunct="0">
              <a:lnSpc>
                <a:spcPct val="120000"/>
              </a:lnSpc>
              <a:buFontTx/>
              <a:buNone/>
            </a:pPr>
            <a:r>
              <a:rPr lang="en-US" altLang="zh-TW" dirty="0">
                <a:solidFill>
                  <a:schemeClr val="tx1"/>
                </a:solidFill>
                <a:ea typeface="新細明體" charset="0"/>
                <a:cs typeface="新細明體" charset="0"/>
              </a:rPr>
              <a:t>  we can represent all the constraints, </a:t>
            </a:r>
          </a:p>
          <a:p>
            <a:pPr eaLnBrk="0" hangingPunct="0">
              <a:lnSpc>
                <a:spcPct val="120000"/>
              </a:lnSpc>
              <a:buFontTx/>
              <a:buNone/>
            </a:pPr>
            <a:r>
              <a:rPr lang="en-US" altLang="zh-TW" dirty="0">
                <a:solidFill>
                  <a:schemeClr val="tx1"/>
                </a:solidFill>
                <a:ea typeface="新細明體" charset="0"/>
                <a:cs typeface="新細明體" charset="0"/>
              </a:rPr>
              <a:t>  the objective function, and the three </a:t>
            </a:r>
          </a:p>
          <a:p>
            <a:pPr eaLnBrk="0" hangingPunct="0">
              <a:lnSpc>
                <a:spcPct val="120000"/>
              </a:lnSpc>
              <a:buFontTx/>
              <a:buNone/>
            </a:pPr>
            <a:r>
              <a:rPr lang="en-US" altLang="zh-TW" dirty="0">
                <a:solidFill>
                  <a:schemeClr val="tx1"/>
                </a:solidFill>
                <a:ea typeface="新細明體" charset="0"/>
                <a:cs typeface="新細明體" charset="0"/>
              </a:rPr>
              <a:t>  types of feasible points.</a:t>
            </a:r>
          </a:p>
        </p:txBody>
      </p:sp>
    </p:spTree>
    <p:extLst>
      <p:ext uri="{BB962C8B-B14F-4D97-AF65-F5344CB8AC3E}">
        <p14:creationId xmlns:p14="http://schemas.microsoft.com/office/powerpoint/2010/main" val="92169969"/>
      </p:ext>
    </p:extLst>
  </p:cSld>
  <p:clrMapOvr>
    <a:masterClrMapping/>
  </p:clrMapOvr>
  <p:transition xmlns:p14="http://schemas.microsoft.com/office/powerpoint/2010/main" spd="med">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5"/>
          <p:cNvSpPr>
            <a:spLocks noGrp="1"/>
          </p:cNvSpPr>
          <p:nvPr>
            <p:ph type="sldNum" sz="quarter" idx="12"/>
          </p:nvPr>
        </p:nvSpPr>
        <p:spPr/>
        <p:txBody>
          <a:bodyPr/>
          <a:lstStyle/>
          <a:p>
            <a:fld id="{EC9A50D6-9B74-F24D-95C2-4C6225D75FE6}" type="slidenum">
              <a:rPr lang="zh-TW" altLang="en-US"/>
              <a:pPr/>
              <a:t>14</a:t>
            </a:fld>
            <a:endParaRPr lang="zh-TW" altLang="en-US"/>
          </a:p>
        </p:txBody>
      </p:sp>
      <p:sp>
        <p:nvSpPr>
          <p:cNvPr id="116741" name="Rectangle 5"/>
          <p:cNvSpPr>
            <a:spLocks noChangeArrowheads="1"/>
          </p:cNvSpPr>
          <p:nvPr/>
        </p:nvSpPr>
        <p:spPr bwMode="auto">
          <a:xfrm>
            <a:off x="1981200" y="1676400"/>
            <a:ext cx="5943600" cy="3627438"/>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altLang="zh-TW" sz="3200" b="1">
                <a:ea typeface="新細明體" charset="0"/>
                <a:cs typeface="新細明體" charset="0"/>
              </a:rPr>
              <a:t>The non-negativity constraints</a:t>
            </a:r>
          </a:p>
        </p:txBody>
      </p:sp>
      <p:sp>
        <p:nvSpPr>
          <p:cNvPr id="116743" name="Rectangle 7"/>
          <p:cNvSpPr>
            <a:spLocks noChangeArrowheads="1"/>
          </p:cNvSpPr>
          <p:nvPr/>
        </p:nvSpPr>
        <p:spPr bwMode="auto">
          <a:xfrm>
            <a:off x="1114425" y="1462088"/>
            <a:ext cx="6731000" cy="429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6750" name="Rectangle 14"/>
          <p:cNvSpPr>
            <a:spLocks noChangeArrowheads="1"/>
          </p:cNvSpPr>
          <p:nvPr/>
        </p:nvSpPr>
        <p:spPr bwMode="auto">
          <a:xfrm>
            <a:off x="2024063" y="1676400"/>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rgbClr val="CC3300"/>
                </a:solidFill>
                <a:latin typeface="Arial" charset="0"/>
                <a:ea typeface="新細明體" charset="0"/>
                <a:cs typeface="新細明體" charset="0"/>
              </a:rPr>
              <a:t>X</a:t>
            </a:r>
            <a:r>
              <a:rPr lang="en-US" altLang="zh-TW" sz="1700" baseline="-25000">
                <a:solidFill>
                  <a:srgbClr val="CC3300"/>
                </a:solidFill>
                <a:latin typeface="Arial" charset="0"/>
                <a:ea typeface="新細明體" charset="0"/>
                <a:cs typeface="新細明體" charset="0"/>
              </a:rPr>
              <a:t>2</a:t>
            </a:r>
          </a:p>
        </p:txBody>
      </p:sp>
      <p:sp>
        <p:nvSpPr>
          <p:cNvPr id="116764" name="Line 28"/>
          <p:cNvSpPr>
            <a:spLocks noChangeShapeType="1"/>
          </p:cNvSpPr>
          <p:nvPr/>
        </p:nvSpPr>
        <p:spPr bwMode="auto">
          <a:xfrm>
            <a:off x="1952625" y="5308600"/>
            <a:ext cx="5895975"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6778" name="Rectangle 42"/>
          <p:cNvSpPr>
            <a:spLocks noChangeArrowheads="1"/>
          </p:cNvSpPr>
          <p:nvPr/>
        </p:nvSpPr>
        <p:spPr bwMode="auto">
          <a:xfrm>
            <a:off x="7467600" y="4800600"/>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rgbClr val="CC3300"/>
                </a:solidFill>
                <a:latin typeface="Arial" charset="0"/>
                <a:ea typeface="新細明體" charset="0"/>
                <a:cs typeface="新細明體" charset="0"/>
              </a:rPr>
              <a:t>X</a:t>
            </a:r>
            <a:r>
              <a:rPr lang="en-US" altLang="zh-TW" sz="1700" baseline="-25000">
                <a:solidFill>
                  <a:srgbClr val="CC3300"/>
                </a:solidFill>
                <a:latin typeface="Arial" charset="0"/>
                <a:ea typeface="新細明體" charset="0"/>
                <a:cs typeface="新細明體" charset="0"/>
              </a:rPr>
              <a:t>1</a:t>
            </a:r>
          </a:p>
        </p:txBody>
      </p:sp>
      <p:sp>
        <p:nvSpPr>
          <p:cNvPr id="116781" name="Line 45"/>
          <p:cNvSpPr>
            <a:spLocks noChangeShapeType="1"/>
          </p:cNvSpPr>
          <p:nvPr/>
        </p:nvSpPr>
        <p:spPr bwMode="auto">
          <a:xfrm>
            <a:off x="1992313" y="1676400"/>
            <a:ext cx="0" cy="3608388"/>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6740" name="Rectangle 4"/>
          <p:cNvSpPr>
            <a:spLocks noChangeArrowheads="1"/>
          </p:cNvSpPr>
          <p:nvPr>
            <p:ph type="title"/>
          </p:nvPr>
        </p:nvSpPr>
        <p:spPr>
          <a:xfrm>
            <a:off x="838200" y="381000"/>
            <a:ext cx="7848600" cy="1143000"/>
          </a:xfrm>
          <a:noFill/>
          <a:ln/>
          <a:extLst>
            <a:ext uri="{909E8E84-426E-40dd-AFC4-6F175D3DCCD1}">
              <a14:hiddenFill xmlns:a14="http://schemas.microsoft.com/office/drawing/2010/main">
                <a:solidFill>
                  <a:schemeClr val="bg1"/>
                </a:solidFill>
              </a14:hiddenFill>
            </a:ext>
          </a:extLst>
        </p:spPr>
        <p:txBody>
          <a:bodyPr/>
          <a:lstStyle/>
          <a:p>
            <a:pPr eaLnBrk="0" hangingPunct="0"/>
            <a:r>
              <a:rPr lang="en-US" altLang="zh-TW" sz="3600">
                <a:ea typeface="新細明體" charset="0"/>
                <a:cs typeface="新細明體" charset="0"/>
              </a:rPr>
              <a:t>Graphical Analysis – the Feasible Region</a:t>
            </a:r>
          </a:p>
        </p:txBody>
      </p:sp>
      <p:sp>
        <p:nvSpPr>
          <p:cNvPr id="116787" name="Line 51"/>
          <p:cNvSpPr>
            <a:spLocks noChangeShapeType="1"/>
          </p:cNvSpPr>
          <p:nvPr/>
        </p:nvSpPr>
        <p:spPr bwMode="auto">
          <a:xfrm>
            <a:off x="1981200" y="2362200"/>
            <a:ext cx="304800" cy="0"/>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16791" name="Line 55"/>
          <p:cNvSpPr>
            <a:spLocks noChangeShapeType="1"/>
          </p:cNvSpPr>
          <p:nvPr/>
        </p:nvSpPr>
        <p:spPr bwMode="auto">
          <a:xfrm>
            <a:off x="1981200" y="2971800"/>
            <a:ext cx="304800" cy="0"/>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16795" name="Line 59"/>
          <p:cNvSpPr>
            <a:spLocks noChangeShapeType="1"/>
          </p:cNvSpPr>
          <p:nvPr/>
        </p:nvSpPr>
        <p:spPr bwMode="auto">
          <a:xfrm>
            <a:off x="1981200" y="3581400"/>
            <a:ext cx="304800" cy="0"/>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16799" name="Line 63"/>
          <p:cNvSpPr>
            <a:spLocks noChangeShapeType="1"/>
          </p:cNvSpPr>
          <p:nvPr/>
        </p:nvSpPr>
        <p:spPr bwMode="auto">
          <a:xfrm>
            <a:off x="1981200" y="4191000"/>
            <a:ext cx="304800" cy="0"/>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16803" name="Line 67"/>
          <p:cNvSpPr>
            <a:spLocks noChangeShapeType="1"/>
          </p:cNvSpPr>
          <p:nvPr/>
        </p:nvSpPr>
        <p:spPr bwMode="auto">
          <a:xfrm>
            <a:off x="1981200" y="4800600"/>
            <a:ext cx="304800" cy="0"/>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16809" name="Line 73"/>
          <p:cNvSpPr>
            <a:spLocks noChangeShapeType="1"/>
          </p:cNvSpPr>
          <p:nvPr/>
        </p:nvSpPr>
        <p:spPr bwMode="auto">
          <a:xfrm rot="-5400000">
            <a:off x="2514600" y="5156200"/>
            <a:ext cx="304800" cy="0"/>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16810" name="Line 74"/>
          <p:cNvSpPr>
            <a:spLocks noChangeShapeType="1"/>
          </p:cNvSpPr>
          <p:nvPr/>
        </p:nvSpPr>
        <p:spPr bwMode="auto">
          <a:xfrm rot="-5400000">
            <a:off x="3352800" y="5156200"/>
            <a:ext cx="304800" cy="0"/>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16811" name="Line 75"/>
          <p:cNvSpPr>
            <a:spLocks noChangeShapeType="1"/>
          </p:cNvSpPr>
          <p:nvPr/>
        </p:nvSpPr>
        <p:spPr bwMode="auto">
          <a:xfrm rot="-5400000">
            <a:off x="4343400" y="5156200"/>
            <a:ext cx="304800" cy="0"/>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16812" name="Line 76"/>
          <p:cNvSpPr>
            <a:spLocks noChangeShapeType="1"/>
          </p:cNvSpPr>
          <p:nvPr/>
        </p:nvSpPr>
        <p:spPr bwMode="auto">
          <a:xfrm rot="-5400000">
            <a:off x="5175250" y="5156200"/>
            <a:ext cx="304800" cy="0"/>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16813" name="Line 77"/>
          <p:cNvSpPr>
            <a:spLocks noChangeShapeType="1"/>
          </p:cNvSpPr>
          <p:nvPr/>
        </p:nvSpPr>
        <p:spPr bwMode="auto">
          <a:xfrm rot="-5400000">
            <a:off x="5943600" y="5156200"/>
            <a:ext cx="304800" cy="0"/>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16814" name="Line 78"/>
          <p:cNvSpPr>
            <a:spLocks noChangeShapeType="1"/>
          </p:cNvSpPr>
          <p:nvPr/>
        </p:nvSpPr>
        <p:spPr bwMode="auto">
          <a:xfrm rot="-5400000">
            <a:off x="6705600" y="5156200"/>
            <a:ext cx="304800" cy="0"/>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Tree>
    <p:extLst>
      <p:ext uri="{BB962C8B-B14F-4D97-AF65-F5344CB8AC3E}">
        <p14:creationId xmlns:p14="http://schemas.microsoft.com/office/powerpoint/2010/main" val="4001480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 name="Slide Number Placeholder 5"/>
          <p:cNvSpPr>
            <a:spLocks noGrp="1"/>
          </p:cNvSpPr>
          <p:nvPr>
            <p:ph type="sldNum" sz="quarter" idx="12"/>
          </p:nvPr>
        </p:nvSpPr>
        <p:spPr/>
        <p:txBody>
          <a:bodyPr/>
          <a:lstStyle/>
          <a:p>
            <a:fld id="{74BCC431-B3A1-024A-A866-94393B149863}" type="slidenum">
              <a:rPr lang="zh-TW" altLang="en-US"/>
              <a:pPr/>
              <a:t>15</a:t>
            </a:fld>
            <a:endParaRPr lang="zh-TW" altLang="en-US"/>
          </a:p>
        </p:txBody>
      </p:sp>
      <p:sp>
        <p:nvSpPr>
          <p:cNvPr id="133122" name="Rectangle 1026"/>
          <p:cNvSpPr>
            <a:spLocks noChangeArrowheads="1"/>
          </p:cNvSpPr>
          <p:nvPr/>
        </p:nvSpPr>
        <p:spPr bwMode="auto">
          <a:xfrm>
            <a:off x="1981200" y="1676400"/>
            <a:ext cx="5943600" cy="3627438"/>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23" name="Rectangle 1027"/>
          <p:cNvSpPr>
            <a:spLocks noChangeArrowheads="1"/>
          </p:cNvSpPr>
          <p:nvPr/>
        </p:nvSpPr>
        <p:spPr bwMode="auto">
          <a:xfrm>
            <a:off x="1981200" y="1676400"/>
            <a:ext cx="5943600" cy="3627438"/>
          </a:xfrm>
          <a:prstGeom prst="rect">
            <a:avLst/>
          </a:prstGeom>
          <a:solidFill>
            <a:srgbClr val="FF66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24" name="Rectangle 1028"/>
          <p:cNvSpPr>
            <a:spLocks noChangeArrowheads="1"/>
          </p:cNvSpPr>
          <p:nvPr/>
        </p:nvSpPr>
        <p:spPr bwMode="auto">
          <a:xfrm>
            <a:off x="1114425" y="1462088"/>
            <a:ext cx="6731000" cy="429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25" name="Line 1029"/>
          <p:cNvSpPr>
            <a:spLocks noChangeShapeType="1"/>
          </p:cNvSpPr>
          <p:nvPr/>
        </p:nvSpPr>
        <p:spPr bwMode="auto">
          <a:xfrm>
            <a:off x="1690688" y="2144713"/>
            <a:ext cx="282575" cy="0"/>
          </a:xfrm>
          <a:prstGeom prst="line">
            <a:avLst/>
          </a:prstGeom>
          <a:noFill/>
          <a:ln w="127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26" name="Line 1030"/>
          <p:cNvSpPr>
            <a:spLocks noChangeShapeType="1"/>
          </p:cNvSpPr>
          <p:nvPr/>
        </p:nvSpPr>
        <p:spPr bwMode="auto">
          <a:xfrm flipV="1">
            <a:off x="4648200" y="5286375"/>
            <a:ext cx="0" cy="211138"/>
          </a:xfrm>
          <a:prstGeom prst="line">
            <a:avLst/>
          </a:prstGeom>
          <a:noFill/>
          <a:ln w="127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27" name="Rectangle 1031"/>
          <p:cNvSpPr>
            <a:spLocks noChangeArrowheads="1"/>
          </p:cNvSpPr>
          <p:nvPr/>
        </p:nvSpPr>
        <p:spPr bwMode="auto">
          <a:xfrm>
            <a:off x="1022350" y="1951038"/>
            <a:ext cx="666750"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CC3300"/>
                </a:solidFill>
                <a:latin typeface="Arial" charset="0"/>
                <a:ea typeface="新細明體" charset="0"/>
                <a:cs typeface="新細明體" charset="0"/>
              </a:rPr>
              <a:t>1000</a:t>
            </a:r>
          </a:p>
        </p:txBody>
      </p:sp>
      <p:sp>
        <p:nvSpPr>
          <p:cNvPr id="133128" name="Rectangle 1032"/>
          <p:cNvSpPr>
            <a:spLocks noChangeArrowheads="1"/>
          </p:cNvSpPr>
          <p:nvPr/>
        </p:nvSpPr>
        <p:spPr bwMode="auto">
          <a:xfrm>
            <a:off x="3733800" y="5475288"/>
            <a:ext cx="546100"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CC3300"/>
                </a:solidFill>
                <a:latin typeface="Arial" charset="0"/>
                <a:ea typeface="新細明體" charset="0"/>
                <a:cs typeface="新細明體" charset="0"/>
              </a:rPr>
              <a:t>500</a:t>
            </a:r>
          </a:p>
        </p:txBody>
      </p:sp>
      <p:sp>
        <p:nvSpPr>
          <p:cNvPr id="133129" name="AutoShape 1033"/>
          <p:cNvSpPr>
            <a:spLocks noChangeArrowheads="1"/>
          </p:cNvSpPr>
          <p:nvPr/>
        </p:nvSpPr>
        <p:spPr bwMode="auto">
          <a:xfrm>
            <a:off x="2001838" y="2179638"/>
            <a:ext cx="1981200" cy="3124200"/>
          </a:xfrm>
          <a:prstGeom prst="rtTriangle">
            <a:avLst/>
          </a:prstGeom>
          <a:solidFill>
            <a:srgbClr val="19A79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30" name="Rectangle 1034"/>
          <p:cNvSpPr>
            <a:spLocks noChangeArrowheads="1"/>
          </p:cNvSpPr>
          <p:nvPr/>
        </p:nvSpPr>
        <p:spPr bwMode="auto">
          <a:xfrm>
            <a:off x="2047875" y="4389438"/>
            <a:ext cx="1349375" cy="51911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800" b="1">
                <a:solidFill>
                  <a:srgbClr val="334635"/>
                </a:solidFill>
                <a:ea typeface="新細明體" charset="0"/>
                <a:cs typeface="新細明體" charset="0"/>
              </a:rPr>
              <a:t>Feasible</a:t>
            </a:r>
          </a:p>
        </p:txBody>
      </p:sp>
      <p:sp>
        <p:nvSpPr>
          <p:cNvPr id="133131" name="Rectangle 1035"/>
          <p:cNvSpPr>
            <a:spLocks noChangeArrowheads="1"/>
          </p:cNvSpPr>
          <p:nvPr/>
        </p:nvSpPr>
        <p:spPr bwMode="auto">
          <a:xfrm>
            <a:off x="1604963" y="1504950"/>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rgbClr val="CC3300"/>
                </a:solidFill>
                <a:latin typeface="Arial" charset="0"/>
                <a:ea typeface="新細明體" charset="0"/>
                <a:cs typeface="新細明體" charset="0"/>
              </a:rPr>
              <a:t>X</a:t>
            </a:r>
            <a:r>
              <a:rPr lang="en-US" altLang="zh-TW" sz="1700" baseline="-25000">
                <a:solidFill>
                  <a:srgbClr val="CC3300"/>
                </a:solidFill>
                <a:latin typeface="Arial" charset="0"/>
                <a:ea typeface="新細明體" charset="0"/>
                <a:cs typeface="新細明體" charset="0"/>
              </a:rPr>
              <a:t>2</a:t>
            </a:r>
          </a:p>
        </p:txBody>
      </p:sp>
      <p:sp>
        <p:nvSpPr>
          <p:cNvPr id="133132" name="Rectangle 1036"/>
          <p:cNvSpPr>
            <a:spLocks noChangeArrowheads="1"/>
          </p:cNvSpPr>
          <p:nvPr/>
        </p:nvSpPr>
        <p:spPr bwMode="auto">
          <a:xfrm>
            <a:off x="5638800" y="3733800"/>
            <a:ext cx="1527175" cy="519113"/>
          </a:xfrm>
          <a:prstGeom prst="rect">
            <a:avLst/>
          </a:prstGeom>
          <a:solidFill>
            <a:srgbClr val="FF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800" b="1">
                <a:solidFill>
                  <a:srgbClr val="FA1941"/>
                </a:solidFill>
                <a:ea typeface="新細明體" charset="0"/>
                <a:cs typeface="新細明體" charset="0"/>
              </a:rPr>
              <a:t>Infeasible</a:t>
            </a:r>
          </a:p>
        </p:txBody>
      </p:sp>
      <p:sp>
        <p:nvSpPr>
          <p:cNvPr id="133133" name="Rectangle 1037"/>
          <p:cNvSpPr>
            <a:spLocks noChangeArrowheads="1"/>
          </p:cNvSpPr>
          <p:nvPr/>
        </p:nvSpPr>
        <p:spPr bwMode="auto">
          <a:xfrm>
            <a:off x="1976438" y="4616450"/>
            <a:ext cx="2000250"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34" name="AutoShape 1038"/>
          <p:cNvSpPr>
            <a:spLocks noChangeArrowheads="1"/>
          </p:cNvSpPr>
          <p:nvPr/>
        </p:nvSpPr>
        <p:spPr bwMode="auto">
          <a:xfrm>
            <a:off x="3971925" y="4667250"/>
            <a:ext cx="404813" cy="641350"/>
          </a:xfrm>
          <a:prstGeom prst="rtTriangl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35" name="Rectangle 1039"/>
          <p:cNvSpPr>
            <a:spLocks noChangeArrowheads="1"/>
          </p:cNvSpPr>
          <p:nvPr/>
        </p:nvSpPr>
        <p:spPr bwMode="auto">
          <a:xfrm>
            <a:off x="76200" y="4518025"/>
            <a:ext cx="164623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000">
                <a:solidFill>
                  <a:schemeClr val="tx1"/>
                </a:solidFill>
                <a:ea typeface="新細明體" charset="0"/>
                <a:cs typeface="新細明體" charset="0"/>
              </a:rPr>
              <a:t>Production </a:t>
            </a:r>
            <a:br>
              <a:rPr lang="en-US" altLang="zh-TW" sz="2000">
                <a:solidFill>
                  <a:schemeClr val="tx1"/>
                </a:solidFill>
                <a:ea typeface="新細明體" charset="0"/>
                <a:cs typeface="新細明體" charset="0"/>
              </a:rPr>
            </a:br>
            <a:r>
              <a:rPr lang="en-US" altLang="zh-TW" sz="2000">
                <a:solidFill>
                  <a:schemeClr val="tx1"/>
                </a:solidFill>
                <a:ea typeface="新細明體" charset="0"/>
                <a:cs typeface="新細明體" charset="0"/>
              </a:rPr>
              <a:t> Time</a:t>
            </a:r>
          </a:p>
          <a:p>
            <a:pPr eaLnBrk="0" hangingPunct="0"/>
            <a:r>
              <a:rPr lang="en-US" altLang="zh-TW" sz="2000">
                <a:solidFill>
                  <a:schemeClr val="tx1"/>
                </a:solidFill>
                <a:ea typeface="新細明體" charset="0"/>
                <a:cs typeface="新細明體" charset="0"/>
              </a:rPr>
              <a:t>3X</a:t>
            </a:r>
            <a:r>
              <a:rPr lang="en-US" altLang="zh-TW" sz="2000" baseline="-25000">
                <a:solidFill>
                  <a:schemeClr val="tx1"/>
                </a:solidFill>
                <a:ea typeface="新細明體" charset="0"/>
                <a:cs typeface="新細明體" charset="0"/>
              </a:rPr>
              <a:t>1</a:t>
            </a:r>
            <a:r>
              <a:rPr lang="en-US" altLang="zh-TW" sz="2000">
                <a:solidFill>
                  <a:schemeClr val="tx1"/>
                </a:solidFill>
                <a:ea typeface="新細明體" charset="0"/>
                <a:cs typeface="新細明體" charset="0"/>
              </a:rPr>
              <a:t>+4X</a:t>
            </a:r>
            <a:r>
              <a:rPr lang="en-US" altLang="zh-TW" sz="2000" baseline="-25000">
                <a:solidFill>
                  <a:schemeClr val="tx1"/>
                </a:solidFill>
                <a:ea typeface="新細明體" charset="0"/>
                <a:cs typeface="新細明體" charset="0"/>
              </a:rPr>
              <a:t>2 </a:t>
            </a:r>
            <a:r>
              <a:rPr lang="en-US" altLang="zh-TW" sz="2000">
                <a:solidFill>
                  <a:schemeClr val="tx1"/>
                </a:solidFill>
                <a:latin typeface="Symbol" charset="0"/>
                <a:ea typeface="新細明體" charset="0"/>
                <a:cs typeface="新細明體" charset="0"/>
              </a:rPr>
              <a:t>£</a:t>
            </a:r>
            <a:r>
              <a:rPr lang="en-US" altLang="zh-TW" sz="2000" baseline="-25000">
                <a:solidFill>
                  <a:schemeClr val="tx1"/>
                </a:solidFill>
                <a:ea typeface="新細明體" charset="0"/>
                <a:cs typeface="新細明體" charset="0"/>
              </a:rPr>
              <a:t> </a:t>
            </a:r>
            <a:r>
              <a:rPr lang="en-US" altLang="zh-TW" sz="2000">
                <a:solidFill>
                  <a:schemeClr val="tx1"/>
                </a:solidFill>
                <a:ea typeface="新細明體" charset="0"/>
                <a:cs typeface="新細明體" charset="0"/>
              </a:rPr>
              <a:t>2400</a:t>
            </a:r>
          </a:p>
        </p:txBody>
      </p:sp>
      <p:sp>
        <p:nvSpPr>
          <p:cNvPr id="133136" name="Line 1040"/>
          <p:cNvSpPr>
            <a:spLocks noChangeShapeType="1"/>
          </p:cNvSpPr>
          <p:nvPr/>
        </p:nvSpPr>
        <p:spPr bwMode="auto">
          <a:xfrm flipV="1">
            <a:off x="1220788" y="3657600"/>
            <a:ext cx="1217612" cy="808038"/>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37" name="Line 1041"/>
          <p:cNvSpPr>
            <a:spLocks noChangeShapeType="1"/>
          </p:cNvSpPr>
          <p:nvPr/>
        </p:nvSpPr>
        <p:spPr bwMode="auto">
          <a:xfrm>
            <a:off x="1690688" y="3509963"/>
            <a:ext cx="282575" cy="0"/>
          </a:xfrm>
          <a:prstGeom prst="line">
            <a:avLst/>
          </a:prstGeom>
          <a:noFill/>
          <a:ln w="127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38" name="Rectangle 1042"/>
          <p:cNvSpPr>
            <a:spLocks noChangeArrowheads="1"/>
          </p:cNvSpPr>
          <p:nvPr/>
        </p:nvSpPr>
        <p:spPr bwMode="auto">
          <a:xfrm>
            <a:off x="3505200" y="2728913"/>
            <a:ext cx="275113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2000">
                <a:solidFill>
                  <a:schemeClr val="tx1"/>
                </a:solidFill>
                <a:ea typeface="新細明體" charset="0"/>
                <a:cs typeface="新細明體" charset="0"/>
              </a:rPr>
              <a:t> </a:t>
            </a:r>
            <a:r>
              <a:rPr lang="en-US" altLang="zh-TW" sz="2000">
                <a:solidFill>
                  <a:schemeClr val="tx1"/>
                </a:solidFill>
                <a:ea typeface="新細明體" charset="0"/>
                <a:cs typeface="新細明體" charset="0"/>
              </a:rPr>
              <a:t>Total production constraint:</a:t>
            </a:r>
          </a:p>
          <a:p>
            <a:pPr eaLnBrk="0" hangingPunct="0"/>
            <a:r>
              <a:rPr lang="en-US" altLang="zh-TW" sz="2000">
                <a:solidFill>
                  <a:schemeClr val="tx1"/>
                </a:solidFill>
                <a:ea typeface="新細明體" charset="0"/>
                <a:cs typeface="新細明體" charset="0"/>
              </a:rPr>
              <a:t>  X</a:t>
            </a:r>
            <a:r>
              <a:rPr lang="en-US" altLang="zh-TW" sz="2000" baseline="-25000">
                <a:solidFill>
                  <a:schemeClr val="tx1"/>
                </a:solidFill>
                <a:ea typeface="新細明體" charset="0"/>
                <a:cs typeface="新細明體" charset="0"/>
              </a:rPr>
              <a:t>1</a:t>
            </a:r>
            <a:r>
              <a:rPr lang="en-US" altLang="zh-TW" sz="2000">
                <a:solidFill>
                  <a:schemeClr val="tx1"/>
                </a:solidFill>
                <a:ea typeface="新細明體" charset="0"/>
                <a:cs typeface="新細明體" charset="0"/>
              </a:rPr>
              <a:t>+X</a:t>
            </a:r>
            <a:r>
              <a:rPr lang="en-US" altLang="zh-TW" sz="2000" baseline="-25000">
                <a:solidFill>
                  <a:schemeClr val="tx1"/>
                </a:solidFill>
                <a:ea typeface="新細明體" charset="0"/>
                <a:cs typeface="新細明體" charset="0"/>
              </a:rPr>
              <a:t>2 </a:t>
            </a:r>
            <a:r>
              <a:rPr lang="en-US" altLang="zh-TW" sz="2000">
                <a:solidFill>
                  <a:schemeClr val="tx1"/>
                </a:solidFill>
                <a:latin typeface="Symbol" charset="0"/>
                <a:ea typeface="新細明體" charset="0"/>
                <a:cs typeface="新細明體" charset="0"/>
              </a:rPr>
              <a:t>£</a:t>
            </a:r>
            <a:r>
              <a:rPr lang="en-US" altLang="zh-TW" sz="2000" baseline="-25000">
                <a:solidFill>
                  <a:schemeClr val="tx1"/>
                </a:solidFill>
                <a:ea typeface="新細明體" charset="0"/>
                <a:cs typeface="新細明體" charset="0"/>
              </a:rPr>
              <a:t> </a:t>
            </a:r>
            <a:r>
              <a:rPr lang="en-US" altLang="zh-TW" sz="2000">
                <a:solidFill>
                  <a:schemeClr val="tx1"/>
                </a:solidFill>
                <a:ea typeface="新細明體" charset="0"/>
                <a:cs typeface="新細明體" charset="0"/>
              </a:rPr>
              <a:t>700 (redundant)</a:t>
            </a:r>
          </a:p>
        </p:txBody>
      </p:sp>
      <p:sp>
        <p:nvSpPr>
          <p:cNvPr id="133139" name="Line 1043"/>
          <p:cNvSpPr>
            <a:spLocks noChangeShapeType="1"/>
          </p:cNvSpPr>
          <p:nvPr/>
        </p:nvSpPr>
        <p:spPr bwMode="auto">
          <a:xfrm>
            <a:off x="5029200" y="5303838"/>
            <a:ext cx="0" cy="212725"/>
          </a:xfrm>
          <a:prstGeom prst="line">
            <a:avLst/>
          </a:prstGeom>
          <a:noFill/>
          <a:ln w="127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40" name="Rectangle 1044"/>
          <p:cNvSpPr>
            <a:spLocks noChangeArrowheads="1"/>
          </p:cNvSpPr>
          <p:nvPr/>
        </p:nvSpPr>
        <p:spPr bwMode="auto">
          <a:xfrm>
            <a:off x="1212850" y="3343275"/>
            <a:ext cx="5461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CC3300"/>
                </a:solidFill>
                <a:latin typeface="Arial" charset="0"/>
                <a:ea typeface="新細明體" charset="0"/>
                <a:cs typeface="新細明體" charset="0"/>
              </a:rPr>
              <a:t>500</a:t>
            </a:r>
          </a:p>
        </p:txBody>
      </p:sp>
      <p:sp>
        <p:nvSpPr>
          <p:cNvPr id="133141" name="Rectangle 1045"/>
          <p:cNvSpPr>
            <a:spLocks noChangeArrowheads="1"/>
          </p:cNvSpPr>
          <p:nvPr/>
        </p:nvSpPr>
        <p:spPr bwMode="auto">
          <a:xfrm>
            <a:off x="4419600" y="5491163"/>
            <a:ext cx="546100"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CC3300"/>
                </a:solidFill>
                <a:latin typeface="Arial" charset="0"/>
                <a:ea typeface="新細明體" charset="0"/>
                <a:cs typeface="新細明體" charset="0"/>
              </a:rPr>
              <a:t>700</a:t>
            </a:r>
          </a:p>
        </p:txBody>
      </p:sp>
      <p:sp>
        <p:nvSpPr>
          <p:cNvPr id="133142" name="Line 1046"/>
          <p:cNvSpPr>
            <a:spLocks noChangeShapeType="1"/>
          </p:cNvSpPr>
          <p:nvPr/>
        </p:nvSpPr>
        <p:spPr bwMode="auto">
          <a:xfrm>
            <a:off x="1952625" y="5308600"/>
            <a:ext cx="5895975"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33143" name="Group 1047"/>
          <p:cNvGrpSpPr>
            <a:grpSpLocks/>
          </p:cNvGrpSpPr>
          <p:nvPr/>
        </p:nvGrpSpPr>
        <p:grpSpPr bwMode="auto">
          <a:xfrm>
            <a:off x="1976438" y="1935163"/>
            <a:ext cx="4195762" cy="3368675"/>
            <a:chOff x="1248" y="1046"/>
            <a:chExt cx="2643" cy="2122"/>
          </a:xfrm>
        </p:grpSpPr>
        <p:sp>
          <p:nvSpPr>
            <p:cNvPr id="133144" name="Rectangle 1048"/>
            <p:cNvSpPr>
              <a:spLocks noChangeArrowheads="1"/>
            </p:cNvSpPr>
            <p:nvPr/>
          </p:nvSpPr>
          <p:spPr bwMode="auto">
            <a:xfrm>
              <a:off x="2246" y="1046"/>
              <a:ext cx="1645"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000">
                  <a:solidFill>
                    <a:schemeClr val="tx1"/>
                  </a:solidFill>
                  <a:latin typeface="Arial" charset="0"/>
                  <a:ea typeface="新細明體" charset="0"/>
                  <a:cs typeface="新細明體" charset="0"/>
                </a:rPr>
                <a:t>The Plastic constraint</a:t>
              </a:r>
            </a:p>
            <a:p>
              <a:pPr eaLnBrk="0" hangingPunct="0"/>
              <a:r>
                <a:rPr lang="en-US" altLang="zh-TW" sz="2000">
                  <a:solidFill>
                    <a:schemeClr val="tx1"/>
                  </a:solidFill>
                  <a:ea typeface="新細明體" charset="0"/>
                  <a:cs typeface="新細明體" charset="0"/>
                </a:rPr>
                <a:t>2X</a:t>
              </a:r>
              <a:r>
                <a:rPr lang="en-US" altLang="zh-TW" sz="2000" baseline="-25000">
                  <a:solidFill>
                    <a:schemeClr val="tx1"/>
                  </a:solidFill>
                  <a:ea typeface="新細明體" charset="0"/>
                  <a:cs typeface="新細明體" charset="0"/>
                </a:rPr>
                <a:t>1</a:t>
              </a:r>
              <a:r>
                <a:rPr lang="en-US" altLang="zh-TW" sz="2000">
                  <a:solidFill>
                    <a:schemeClr val="tx1"/>
                  </a:solidFill>
                  <a:ea typeface="新細明體" charset="0"/>
                  <a:cs typeface="新細明體" charset="0"/>
                </a:rPr>
                <a:t>+X</a:t>
              </a:r>
              <a:r>
                <a:rPr lang="en-US" altLang="zh-TW" sz="2000" baseline="-25000">
                  <a:solidFill>
                    <a:schemeClr val="tx1"/>
                  </a:solidFill>
                  <a:ea typeface="新細明體" charset="0"/>
                  <a:cs typeface="新細明體" charset="0"/>
                </a:rPr>
                <a:t>2 </a:t>
              </a:r>
              <a:r>
                <a:rPr lang="en-US" altLang="zh-TW" sz="2000">
                  <a:solidFill>
                    <a:schemeClr val="tx1"/>
                  </a:solidFill>
                  <a:latin typeface="Symbol" charset="0"/>
                  <a:ea typeface="新細明體" charset="0"/>
                  <a:cs typeface="新細明體" charset="0"/>
                </a:rPr>
                <a:t>£</a:t>
              </a:r>
              <a:r>
                <a:rPr lang="en-US" altLang="zh-TW" sz="2000">
                  <a:solidFill>
                    <a:schemeClr val="tx1"/>
                  </a:solidFill>
                  <a:ea typeface="新細明體" charset="0"/>
                  <a:cs typeface="新細明體" charset="0"/>
                </a:rPr>
                <a:t> 1000</a:t>
              </a:r>
            </a:p>
          </p:txBody>
        </p:sp>
        <p:sp>
          <p:nvSpPr>
            <p:cNvPr id="133145" name="Line 1049"/>
            <p:cNvSpPr>
              <a:spLocks noChangeShapeType="1"/>
            </p:cNvSpPr>
            <p:nvPr/>
          </p:nvSpPr>
          <p:spPr bwMode="auto">
            <a:xfrm flipV="1">
              <a:off x="1632" y="1297"/>
              <a:ext cx="622" cy="335"/>
            </a:xfrm>
            <a:prstGeom prst="line">
              <a:avLst/>
            </a:prstGeom>
            <a:noFill/>
            <a:ln w="12700">
              <a:solidFill>
                <a:schemeClr val="tx1"/>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46" name="Line 1050"/>
            <p:cNvSpPr>
              <a:spLocks noChangeShapeType="1"/>
            </p:cNvSpPr>
            <p:nvPr/>
          </p:nvSpPr>
          <p:spPr bwMode="auto">
            <a:xfrm>
              <a:off x="1248" y="1152"/>
              <a:ext cx="1248" cy="2016"/>
            </a:xfrm>
            <a:prstGeom prst="line">
              <a:avLst/>
            </a:prstGeom>
            <a:noFill/>
            <a:ln w="76200">
              <a:solidFill>
                <a:srgbClr val="00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33147" name="Freeform 1051"/>
          <p:cNvSpPr>
            <a:spLocks/>
          </p:cNvSpPr>
          <p:nvPr/>
        </p:nvSpPr>
        <p:spPr bwMode="auto">
          <a:xfrm>
            <a:off x="1981200" y="2179638"/>
            <a:ext cx="1143000" cy="1828800"/>
          </a:xfrm>
          <a:custGeom>
            <a:avLst/>
            <a:gdLst>
              <a:gd name="T0" fmla="*/ 0 w 720"/>
              <a:gd name="T1" fmla="*/ 0 h 1152"/>
              <a:gd name="T2" fmla="*/ 720 w 720"/>
              <a:gd name="T3" fmla="*/ 1152 h 1152"/>
              <a:gd name="T4" fmla="*/ 0 w 720"/>
              <a:gd name="T5" fmla="*/ 672 h 1152"/>
            </a:gdLst>
            <a:ahLst/>
            <a:cxnLst>
              <a:cxn ang="0">
                <a:pos x="T0" y="T1"/>
              </a:cxn>
              <a:cxn ang="0">
                <a:pos x="T2" y="T3"/>
              </a:cxn>
              <a:cxn ang="0">
                <a:pos x="T4" y="T5"/>
              </a:cxn>
            </a:cxnLst>
            <a:rect l="0" t="0" r="r" b="b"/>
            <a:pathLst>
              <a:path w="720" h="1152">
                <a:moveTo>
                  <a:pt x="0" y="0"/>
                </a:moveTo>
                <a:lnTo>
                  <a:pt x="720" y="1152"/>
                </a:lnTo>
                <a:lnTo>
                  <a:pt x="0" y="672"/>
                </a:lnTo>
              </a:path>
            </a:pathLst>
          </a:custGeom>
          <a:solidFill>
            <a:srgbClr val="FF66FF"/>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33148" name="Rectangle 1052"/>
          <p:cNvSpPr>
            <a:spLocks noChangeArrowheads="1"/>
          </p:cNvSpPr>
          <p:nvPr/>
        </p:nvSpPr>
        <p:spPr bwMode="auto">
          <a:xfrm>
            <a:off x="7891463" y="5283200"/>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rgbClr val="CC3300"/>
                </a:solidFill>
                <a:latin typeface="Arial" charset="0"/>
                <a:ea typeface="新細明體" charset="0"/>
                <a:cs typeface="新細明體" charset="0"/>
              </a:rPr>
              <a:t>X</a:t>
            </a:r>
            <a:r>
              <a:rPr lang="en-US" altLang="zh-TW" sz="1700" baseline="-25000">
                <a:solidFill>
                  <a:srgbClr val="CC3300"/>
                </a:solidFill>
                <a:latin typeface="Arial" charset="0"/>
                <a:ea typeface="新細明體" charset="0"/>
                <a:cs typeface="新細明體" charset="0"/>
              </a:rPr>
              <a:t>1</a:t>
            </a:r>
          </a:p>
        </p:txBody>
      </p:sp>
      <p:sp>
        <p:nvSpPr>
          <p:cNvPr id="133149" name="Line 1053"/>
          <p:cNvSpPr>
            <a:spLocks noChangeShapeType="1"/>
          </p:cNvSpPr>
          <p:nvPr/>
        </p:nvSpPr>
        <p:spPr bwMode="auto">
          <a:xfrm>
            <a:off x="1981200" y="3246438"/>
            <a:ext cx="3048000" cy="2057400"/>
          </a:xfrm>
          <a:prstGeom prst="line">
            <a:avLst/>
          </a:prstGeom>
          <a:noFill/>
          <a:ln w="76200">
            <a:solidFill>
              <a:srgbClr val="00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50" name="Line 1054"/>
          <p:cNvSpPr>
            <a:spLocks noChangeShapeType="1"/>
          </p:cNvSpPr>
          <p:nvPr/>
        </p:nvSpPr>
        <p:spPr bwMode="auto">
          <a:xfrm>
            <a:off x="1992313" y="1676400"/>
            <a:ext cx="0" cy="3608388"/>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51" name="Line 1055"/>
          <p:cNvSpPr>
            <a:spLocks noChangeShapeType="1"/>
          </p:cNvSpPr>
          <p:nvPr/>
        </p:nvSpPr>
        <p:spPr bwMode="auto">
          <a:xfrm>
            <a:off x="1981200" y="2865438"/>
            <a:ext cx="2667000" cy="2438400"/>
          </a:xfrm>
          <a:prstGeom prst="line">
            <a:avLst/>
          </a:prstGeom>
          <a:noFill/>
          <a:ln w="5715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52" name="Rectangle 1056"/>
          <p:cNvSpPr>
            <a:spLocks noChangeArrowheads="1"/>
          </p:cNvSpPr>
          <p:nvPr/>
        </p:nvSpPr>
        <p:spPr bwMode="auto">
          <a:xfrm>
            <a:off x="1238250" y="2713038"/>
            <a:ext cx="546100"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CC3300"/>
                </a:solidFill>
                <a:latin typeface="Arial" charset="0"/>
                <a:ea typeface="新細明體" charset="0"/>
                <a:cs typeface="新細明體" charset="0"/>
              </a:rPr>
              <a:t>700</a:t>
            </a:r>
          </a:p>
        </p:txBody>
      </p:sp>
      <p:sp>
        <p:nvSpPr>
          <p:cNvPr id="133153" name="Line 1057"/>
          <p:cNvSpPr>
            <a:spLocks noChangeShapeType="1"/>
          </p:cNvSpPr>
          <p:nvPr/>
        </p:nvSpPr>
        <p:spPr bwMode="auto">
          <a:xfrm>
            <a:off x="1676400" y="2865438"/>
            <a:ext cx="282575" cy="0"/>
          </a:xfrm>
          <a:prstGeom prst="line">
            <a:avLst/>
          </a:prstGeom>
          <a:noFill/>
          <a:ln w="127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55" name="Line 1059"/>
          <p:cNvSpPr>
            <a:spLocks noChangeShapeType="1"/>
          </p:cNvSpPr>
          <p:nvPr/>
        </p:nvSpPr>
        <p:spPr bwMode="auto">
          <a:xfrm flipV="1">
            <a:off x="2590800" y="3048000"/>
            <a:ext cx="990600" cy="381000"/>
          </a:xfrm>
          <a:prstGeom prst="line">
            <a:avLst/>
          </a:prstGeom>
          <a:noFill/>
          <a:ln w="12700">
            <a:solidFill>
              <a:schemeClr val="tx1"/>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3160" name="Rectangle 1064"/>
          <p:cNvSpPr>
            <a:spLocks noChangeArrowheads="1"/>
          </p:cNvSpPr>
          <p:nvPr>
            <p:ph type="title"/>
          </p:nvPr>
        </p:nvSpPr>
        <p:spPr>
          <a:xfrm>
            <a:off x="838200" y="381000"/>
            <a:ext cx="7848600" cy="1143000"/>
          </a:xfrm>
          <a:noFill/>
          <a:ln/>
          <a:extLst>
            <a:ext uri="{909E8E84-426E-40dd-AFC4-6F175D3DCCD1}">
              <a14:hiddenFill xmlns:a14="http://schemas.microsoft.com/office/drawing/2010/main">
                <a:solidFill>
                  <a:schemeClr val="bg1"/>
                </a:solidFill>
              </a14:hiddenFill>
            </a:ext>
          </a:extLst>
        </p:spPr>
        <p:txBody>
          <a:bodyPr/>
          <a:lstStyle/>
          <a:p>
            <a:pPr eaLnBrk="0" hangingPunct="0"/>
            <a:r>
              <a:rPr lang="en-US" altLang="zh-TW" sz="3600">
                <a:ea typeface="新細明體" charset="0"/>
                <a:cs typeface="新細明體" charset="0"/>
              </a:rPr>
              <a:t>Graphical Analysis – the Feasible Region</a:t>
            </a:r>
          </a:p>
        </p:txBody>
      </p:sp>
    </p:spTree>
    <p:extLst>
      <p:ext uri="{BB962C8B-B14F-4D97-AF65-F5344CB8AC3E}">
        <p14:creationId xmlns:p14="http://schemas.microsoft.com/office/powerpoint/2010/main" val="15255783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3314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133129"/>
                                        </p:tgtEl>
                                        <p:attrNameLst>
                                          <p:attrName>style.visibility</p:attrName>
                                        </p:attrNameLst>
                                      </p:cBhvr>
                                      <p:to>
                                        <p:strVal val="visible"/>
                                      </p:to>
                                    </p:set>
                                    <p:animEffect transition="in" filter="wipe(up)">
                                      <p:cBhvr>
                                        <p:cTn id="11" dur="500"/>
                                        <p:tgtEl>
                                          <p:spTgt spid="133129"/>
                                        </p:tgtEl>
                                      </p:cBhvr>
                                    </p:animEffect>
                                  </p:childTnLst>
                                </p:cTn>
                              </p:par>
                            </p:childTnLst>
                          </p:cTn>
                        </p:par>
                        <p:par>
                          <p:cTn id="12" fill="hold" nodeType="afterGroup">
                            <p:stCondLst>
                              <p:cond delay="500"/>
                            </p:stCondLst>
                            <p:childTnLst>
                              <p:par>
                                <p:cTn id="13" presetID="22" presetClass="entr" presetSubtype="8" fill="hold" grpId="0" nodeType="afterEffect">
                                  <p:stCondLst>
                                    <p:cond delay="0"/>
                                  </p:stCondLst>
                                  <p:childTnLst>
                                    <p:set>
                                      <p:cBhvr>
                                        <p:cTn id="14" dur="1" fill="hold">
                                          <p:stCondLst>
                                            <p:cond delay="0"/>
                                          </p:stCondLst>
                                        </p:cTn>
                                        <p:tgtEl>
                                          <p:spTgt spid="133123"/>
                                        </p:tgtEl>
                                        <p:attrNameLst>
                                          <p:attrName>style.visibility</p:attrName>
                                        </p:attrNameLst>
                                      </p:cBhvr>
                                      <p:to>
                                        <p:strVal val="visible"/>
                                      </p:to>
                                    </p:set>
                                    <p:animEffect transition="in" filter="wipe(left)">
                                      <p:cBhvr>
                                        <p:cTn id="15" dur="500"/>
                                        <p:tgtEl>
                                          <p:spTgt spid="133123"/>
                                        </p:tgtEl>
                                      </p:cBhvr>
                                    </p:animEffect>
                                  </p:childTnLst>
                                </p:cTn>
                              </p:par>
                            </p:childTnLst>
                          </p:cTn>
                        </p:par>
                        <p:par>
                          <p:cTn id="16" fill="hold" nodeType="afterGroup">
                            <p:stCondLst>
                              <p:cond delay="1000"/>
                            </p:stCondLst>
                            <p:childTnLst>
                              <p:par>
                                <p:cTn id="17" presetID="3" presetClass="entr" presetSubtype="10" fill="hold" grpId="0" nodeType="afterEffect">
                                  <p:stCondLst>
                                    <p:cond delay="0"/>
                                  </p:stCondLst>
                                  <p:childTnLst>
                                    <p:set>
                                      <p:cBhvr>
                                        <p:cTn id="18" dur="1" fill="hold">
                                          <p:stCondLst>
                                            <p:cond delay="0"/>
                                          </p:stCondLst>
                                        </p:cTn>
                                        <p:tgtEl>
                                          <p:spTgt spid="133130"/>
                                        </p:tgtEl>
                                        <p:attrNameLst>
                                          <p:attrName>style.visibility</p:attrName>
                                        </p:attrNameLst>
                                      </p:cBhvr>
                                      <p:to>
                                        <p:strVal val="visible"/>
                                      </p:to>
                                    </p:set>
                                    <p:animEffect transition="in" filter="blinds(horizontal)">
                                      <p:cBhvr>
                                        <p:cTn id="19" dur="500"/>
                                        <p:tgtEl>
                                          <p:spTgt spid="133130"/>
                                        </p:tgtEl>
                                      </p:cBhvr>
                                    </p:animEffect>
                                  </p:childTnLst>
                                </p:cTn>
                              </p:par>
                            </p:childTnLst>
                          </p:cTn>
                        </p:par>
                        <p:par>
                          <p:cTn id="20" fill="hold" nodeType="afterGroup">
                            <p:stCondLst>
                              <p:cond delay="1500"/>
                            </p:stCondLst>
                            <p:childTnLst>
                              <p:par>
                                <p:cTn id="21" presetID="3" presetClass="entr" presetSubtype="10" fill="hold" grpId="0" nodeType="afterEffect">
                                  <p:stCondLst>
                                    <p:cond delay="0"/>
                                  </p:stCondLst>
                                  <p:childTnLst>
                                    <p:set>
                                      <p:cBhvr>
                                        <p:cTn id="22" dur="1" fill="hold">
                                          <p:stCondLst>
                                            <p:cond delay="0"/>
                                          </p:stCondLst>
                                        </p:cTn>
                                        <p:tgtEl>
                                          <p:spTgt spid="133132"/>
                                        </p:tgtEl>
                                        <p:attrNameLst>
                                          <p:attrName>style.visibility</p:attrName>
                                        </p:attrNameLst>
                                      </p:cBhvr>
                                      <p:to>
                                        <p:strVal val="visible"/>
                                      </p:to>
                                    </p:set>
                                    <p:animEffect transition="in" filter="blinds(horizontal)">
                                      <p:cBhvr>
                                        <p:cTn id="23" dur="500"/>
                                        <p:tgtEl>
                                          <p:spTgt spid="13313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2" fill="hold" grpId="0" nodeType="clickEffect">
                                  <p:stCondLst>
                                    <p:cond delay="0"/>
                                  </p:stCondLst>
                                  <p:childTnLst>
                                    <p:set>
                                      <p:cBhvr>
                                        <p:cTn id="27" dur="1" fill="hold">
                                          <p:stCondLst>
                                            <p:cond delay="0"/>
                                          </p:stCondLst>
                                        </p:cTn>
                                        <p:tgtEl>
                                          <p:spTgt spid="133149"/>
                                        </p:tgtEl>
                                        <p:attrNameLst>
                                          <p:attrName>style.visibility</p:attrName>
                                        </p:attrNameLst>
                                      </p:cBhvr>
                                      <p:to>
                                        <p:strVal val="visible"/>
                                      </p:to>
                                    </p:set>
                                    <p:animEffect transition="in" filter="wipe(right)">
                                      <p:cBhvr>
                                        <p:cTn id="28" dur="500"/>
                                        <p:tgtEl>
                                          <p:spTgt spid="133149"/>
                                        </p:tgtEl>
                                      </p:cBhvr>
                                    </p:animEffect>
                                  </p:childTnLst>
                                </p:cTn>
                              </p:par>
                            </p:childTnLst>
                          </p:cTn>
                        </p:par>
                        <p:par>
                          <p:cTn id="29" fill="hold" nodeType="afterGroup">
                            <p:stCondLst>
                              <p:cond delay="500"/>
                            </p:stCondLst>
                            <p:childTnLst>
                              <p:par>
                                <p:cTn id="30" presetID="2" presetClass="entr" presetSubtype="2" fill="hold" grpId="0" nodeType="afterEffect">
                                  <p:stCondLst>
                                    <p:cond delay="0"/>
                                  </p:stCondLst>
                                  <p:childTnLst>
                                    <p:set>
                                      <p:cBhvr>
                                        <p:cTn id="31" dur="1" fill="hold">
                                          <p:stCondLst>
                                            <p:cond delay="0"/>
                                          </p:stCondLst>
                                        </p:cTn>
                                        <p:tgtEl>
                                          <p:spTgt spid="133135"/>
                                        </p:tgtEl>
                                        <p:attrNameLst>
                                          <p:attrName>style.visibility</p:attrName>
                                        </p:attrNameLst>
                                      </p:cBhvr>
                                      <p:to>
                                        <p:strVal val="visible"/>
                                      </p:to>
                                    </p:set>
                                    <p:anim calcmode="lin" valueType="num">
                                      <p:cBhvr additive="base">
                                        <p:cTn id="32" dur="500" fill="hold"/>
                                        <p:tgtEl>
                                          <p:spTgt spid="133135"/>
                                        </p:tgtEl>
                                        <p:attrNameLst>
                                          <p:attrName>ppt_x</p:attrName>
                                        </p:attrNameLst>
                                      </p:cBhvr>
                                      <p:tavLst>
                                        <p:tav tm="0">
                                          <p:val>
                                            <p:strVal val="1+#ppt_w/2"/>
                                          </p:val>
                                        </p:tav>
                                        <p:tav tm="100000">
                                          <p:val>
                                            <p:strVal val="#ppt_x"/>
                                          </p:val>
                                        </p:tav>
                                      </p:tavLst>
                                    </p:anim>
                                    <p:anim calcmode="lin" valueType="num">
                                      <p:cBhvr additive="base">
                                        <p:cTn id="33" dur="500" fill="hold"/>
                                        <p:tgtEl>
                                          <p:spTgt spid="133135"/>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1000"/>
                            </p:stCondLst>
                            <p:childTnLst>
                              <p:par>
                                <p:cTn id="35" presetID="22" presetClass="entr" presetSubtype="4" fill="hold" grpId="0" nodeType="afterEffect">
                                  <p:stCondLst>
                                    <p:cond delay="0"/>
                                  </p:stCondLst>
                                  <p:childTnLst>
                                    <p:set>
                                      <p:cBhvr>
                                        <p:cTn id="36" dur="1" fill="hold">
                                          <p:stCondLst>
                                            <p:cond delay="0"/>
                                          </p:stCondLst>
                                        </p:cTn>
                                        <p:tgtEl>
                                          <p:spTgt spid="133136"/>
                                        </p:tgtEl>
                                        <p:attrNameLst>
                                          <p:attrName>style.visibility</p:attrName>
                                        </p:attrNameLst>
                                      </p:cBhvr>
                                      <p:to>
                                        <p:strVal val="visible"/>
                                      </p:to>
                                    </p:set>
                                    <p:animEffect transition="in" filter="wipe(down)">
                                      <p:cBhvr>
                                        <p:cTn id="37" dur="500"/>
                                        <p:tgtEl>
                                          <p:spTgt spid="13313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33147"/>
                                        </p:tgtEl>
                                        <p:attrNameLst>
                                          <p:attrName>style.visibility</p:attrName>
                                        </p:attrNameLst>
                                      </p:cBhvr>
                                      <p:to>
                                        <p:strVal val="visible"/>
                                      </p:to>
                                    </p:set>
                                    <p:animEffect transition="in" filter="wipe(down)">
                                      <p:cBhvr>
                                        <p:cTn id="42" dur="500"/>
                                        <p:tgtEl>
                                          <p:spTgt spid="13314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133151"/>
                                        </p:tgtEl>
                                        <p:attrNameLst>
                                          <p:attrName>style.visibility</p:attrName>
                                        </p:attrNameLst>
                                      </p:cBhvr>
                                      <p:to>
                                        <p:strVal val="visible"/>
                                      </p:to>
                                    </p:set>
                                    <p:anim calcmode="lin" valueType="num">
                                      <p:cBhvr additive="base">
                                        <p:cTn id="47" dur="500" fill="hold"/>
                                        <p:tgtEl>
                                          <p:spTgt spid="133151"/>
                                        </p:tgtEl>
                                        <p:attrNameLst>
                                          <p:attrName>ppt_x</p:attrName>
                                        </p:attrNameLst>
                                      </p:cBhvr>
                                      <p:tavLst>
                                        <p:tav tm="0">
                                          <p:val>
                                            <p:strVal val="0-#ppt_w/2"/>
                                          </p:val>
                                        </p:tav>
                                        <p:tav tm="100000">
                                          <p:val>
                                            <p:strVal val="#ppt_x"/>
                                          </p:val>
                                        </p:tav>
                                      </p:tavLst>
                                    </p:anim>
                                    <p:anim calcmode="lin" valueType="num">
                                      <p:cBhvr additive="base">
                                        <p:cTn id="48" dur="500" fill="hold"/>
                                        <p:tgtEl>
                                          <p:spTgt spid="133151"/>
                                        </p:tgtEl>
                                        <p:attrNameLst>
                                          <p:attrName>ppt_y</p:attrName>
                                        </p:attrNameLst>
                                      </p:cBhvr>
                                      <p:tavLst>
                                        <p:tav tm="0">
                                          <p:val>
                                            <p:strVal val="#ppt_y"/>
                                          </p:val>
                                        </p:tav>
                                        <p:tav tm="100000">
                                          <p:val>
                                            <p:strVal val="#ppt_y"/>
                                          </p:val>
                                        </p:tav>
                                      </p:tavLst>
                                    </p:anim>
                                  </p:childTnLst>
                                </p:cTn>
                              </p:par>
                            </p:childTnLst>
                          </p:cTn>
                        </p:par>
                        <p:par>
                          <p:cTn id="49" fill="hold" nodeType="afterGroup">
                            <p:stCondLst>
                              <p:cond delay="500"/>
                            </p:stCondLst>
                            <p:childTnLst>
                              <p:par>
                                <p:cTn id="50" presetID="2" presetClass="entr" presetSubtype="2" fill="hold" grpId="0" nodeType="afterEffect">
                                  <p:stCondLst>
                                    <p:cond delay="0"/>
                                  </p:stCondLst>
                                  <p:childTnLst>
                                    <p:set>
                                      <p:cBhvr>
                                        <p:cTn id="51" dur="1" fill="hold">
                                          <p:stCondLst>
                                            <p:cond delay="0"/>
                                          </p:stCondLst>
                                        </p:cTn>
                                        <p:tgtEl>
                                          <p:spTgt spid="133138"/>
                                        </p:tgtEl>
                                        <p:attrNameLst>
                                          <p:attrName>style.visibility</p:attrName>
                                        </p:attrNameLst>
                                      </p:cBhvr>
                                      <p:to>
                                        <p:strVal val="visible"/>
                                      </p:to>
                                    </p:set>
                                    <p:anim calcmode="lin" valueType="num">
                                      <p:cBhvr additive="base">
                                        <p:cTn id="52" dur="500" fill="hold"/>
                                        <p:tgtEl>
                                          <p:spTgt spid="133138"/>
                                        </p:tgtEl>
                                        <p:attrNameLst>
                                          <p:attrName>ppt_x</p:attrName>
                                        </p:attrNameLst>
                                      </p:cBhvr>
                                      <p:tavLst>
                                        <p:tav tm="0">
                                          <p:val>
                                            <p:strVal val="1+#ppt_w/2"/>
                                          </p:val>
                                        </p:tav>
                                        <p:tav tm="100000">
                                          <p:val>
                                            <p:strVal val="#ppt_x"/>
                                          </p:val>
                                        </p:tav>
                                      </p:tavLst>
                                    </p:anim>
                                    <p:anim calcmode="lin" valueType="num">
                                      <p:cBhvr additive="base">
                                        <p:cTn id="53" dur="500" fill="hold"/>
                                        <p:tgtEl>
                                          <p:spTgt spid="133138"/>
                                        </p:tgtEl>
                                        <p:attrNameLst>
                                          <p:attrName>ppt_y</p:attrName>
                                        </p:attrNameLst>
                                      </p:cBhvr>
                                      <p:tavLst>
                                        <p:tav tm="0">
                                          <p:val>
                                            <p:strVal val="#ppt_y"/>
                                          </p:val>
                                        </p:tav>
                                        <p:tav tm="100000">
                                          <p:val>
                                            <p:strVal val="#ppt_y"/>
                                          </p:val>
                                        </p:tav>
                                      </p:tavLst>
                                    </p:anim>
                                  </p:childTnLst>
                                </p:cTn>
                              </p:par>
                            </p:childTnLst>
                          </p:cTn>
                        </p:par>
                        <p:par>
                          <p:cTn id="54" fill="hold" nodeType="afterGroup">
                            <p:stCondLst>
                              <p:cond delay="1000"/>
                            </p:stCondLst>
                            <p:childTnLst>
                              <p:par>
                                <p:cTn id="55" presetID="22" presetClass="entr" presetSubtype="2" fill="hold" grpId="0" nodeType="afterEffect">
                                  <p:stCondLst>
                                    <p:cond delay="0"/>
                                  </p:stCondLst>
                                  <p:childTnLst>
                                    <p:set>
                                      <p:cBhvr>
                                        <p:cTn id="56" dur="1" fill="hold">
                                          <p:stCondLst>
                                            <p:cond delay="0"/>
                                          </p:stCondLst>
                                        </p:cTn>
                                        <p:tgtEl>
                                          <p:spTgt spid="133155"/>
                                        </p:tgtEl>
                                        <p:attrNameLst>
                                          <p:attrName>style.visibility</p:attrName>
                                        </p:attrNameLst>
                                      </p:cBhvr>
                                      <p:to>
                                        <p:strVal val="visible"/>
                                      </p:to>
                                    </p:set>
                                    <p:animEffect transition="in" filter="wipe(right)">
                                      <p:cBhvr>
                                        <p:cTn id="57" dur="500"/>
                                        <p:tgtEl>
                                          <p:spTgt spid="133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animBg="1"/>
      <p:bldP spid="133129" grpId="0" animBg="1"/>
      <p:bldP spid="133130" grpId="0" animBg="1" autoUpdateAnimBg="0"/>
      <p:bldP spid="133132" grpId="0" animBg="1" autoUpdateAnimBg="0"/>
      <p:bldP spid="133135" grpId="0" autoUpdateAnimBg="0"/>
      <p:bldP spid="133136" grpId="0" animBg="1"/>
      <p:bldP spid="133138" grpId="0" autoUpdateAnimBg="0"/>
      <p:bldP spid="133147" grpId="0" animBg="1"/>
      <p:bldP spid="133149" grpId="0" animBg="1"/>
      <p:bldP spid="133151" grpId="0" animBg="1"/>
      <p:bldP spid="133155"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 name="Slide Number Placeholder 5"/>
          <p:cNvSpPr>
            <a:spLocks noGrp="1"/>
          </p:cNvSpPr>
          <p:nvPr>
            <p:ph type="sldNum" sz="quarter" idx="12"/>
          </p:nvPr>
        </p:nvSpPr>
        <p:spPr/>
        <p:txBody>
          <a:bodyPr/>
          <a:lstStyle/>
          <a:p>
            <a:fld id="{05D1B3B7-5865-E141-ADE9-C35D4EE1E63F}" type="slidenum">
              <a:rPr lang="zh-TW" altLang="en-US"/>
              <a:pPr/>
              <a:t>16</a:t>
            </a:fld>
            <a:endParaRPr lang="zh-TW" altLang="en-US"/>
          </a:p>
        </p:txBody>
      </p:sp>
      <p:sp>
        <p:nvSpPr>
          <p:cNvPr id="156674" name="Rectangle 2"/>
          <p:cNvSpPr>
            <a:spLocks noChangeArrowheads="1"/>
          </p:cNvSpPr>
          <p:nvPr/>
        </p:nvSpPr>
        <p:spPr bwMode="auto">
          <a:xfrm>
            <a:off x="1981200" y="1676400"/>
            <a:ext cx="5943600" cy="3627438"/>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75" name="Rectangle 3"/>
          <p:cNvSpPr>
            <a:spLocks noChangeArrowheads="1"/>
          </p:cNvSpPr>
          <p:nvPr/>
        </p:nvSpPr>
        <p:spPr bwMode="auto">
          <a:xfrm>
            <a:off x="1981200" y="1676400"/>
            <a:ext cx="5943600" cy="3627438"/>
          </a:xfrm>
          <a:prstGeom prst="rect">
            <a:avLst/>
          </a:prstGeom>
          <a:solidFill>
            <a:srgbClr val="FF66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76" name="Rectangle 4"/>
          <p:cNvSpPr>
            <a:spLocks noChangeArrowheads="1"/>
          </p:cNvSpPr>
          <p:nvPr/>
        </p:nvSpPr>
        <p:spPr bwMode="auto">
          <a:xfrm>
            <a:off x="1114425" y="1462088"/>
            <a:ext cx="6731000" cy="429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77" name="Line 5"/>
          <p:cNvSpPr>
            <a:spLocks noChangeShapeType="1"/>
          </p:cNvSpPr>
          <p:nvPr/>
        </p:nvSpPr>
        <p:spPr bwMode="auto">
          <a:xfrm>
            <a:off x="1690688" y="2144713"/>
            <a:ext cx="282575" cy="0"/>
          </a:xfrm>
          <a:prstGeom prst="line">
            <a:avLst/>
          </a:prstGeom>
          <a:noFill/>
          <a:ln w="127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78" name="Line 6"/>
          <p:cNvSpPr>
            <a:spLocks noChangeShapeType="1"/>
          </p:cNvSpPr>
          <p:nvPr/>
        </p:nvSpPr>
        <p:spPr bwMode="auto">
          <a:xfrm flipV="1">
            <a:off x="4648200" y="5286375"/>
            <a:ext cx="0" cy="211138"/>
          </a:xfrm>
          <a:prstGeom prst="line">
            <a:avLst/>
          </a:prstGeom>
          <a:noFill/>
          <a:ln w="127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79" name="Rectangle 7"/>
          <p:cNvSpPr>
            <a:spLocks noChangeArrowheads="1"/>
          </p:cNvSpPr>
          <p:nvPr/>
        </p:nvSpPr>
        <p:spPr bwMode="auto">
          <a:xfrm>
            <a:off x="1022350" y="1951038"/>
            <a:ext cx="666750"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CC3300"/>
                </a:solidFill>
                <a:latin typeface="Arial" charset="0"/>
                <a:ea typeface="新細明體" charset="0"/>
                <a:cs typeface="新細明體" charset="0"/>
              </a:rPr>
              <a:t>1000</a:t>
            </a:r>
          </a:p>
        </p:txBody>
      </p:sp>
      <p:sp>
        <p:nvSpPr>
          <p:cNvPr id="156680" name="Rectangle 8"/>
          <p:cNvSpPr>
            <a:spLocks noChangeArrowheads="1"/>
          </p:cNvSpPr>
          <p:nvPr/>
        </p:nvSpPr>
        <p:spPr bwMode="auto">
          <a:xfrm>
            <a:off x="3733800" y="5475288"/>
            <a:ext cx="546100"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CC3300"/>
                </a:solidFill>
                <a:latin typeface="Arial" charset="0"/>
                <a:ea typeface="新細明體" charset="0"/>
                <a:cs typeface="新細明體" charset="0"/>
              </a:rPr>
              <a:t>500</a:t>
            </a:r>
          </a:p>
        </p:txBody>
      </p:sp>
      <p:sp>
        <p:nvSpPr>
          <p:cNvPr id="156681" name="AutoShape 9"/>
          <p:cNvSpPr>
            <a:spLocks noChangeArrowheads="1"/>
          </p:cNvSpPr>
          <p:nvPr/>
        </p:nvSpPr>
        <p:spPr bwMode="auto">
          <a:xfrm>
            <a:off x="2001838" y="2179638"/>
            <a:ext cx="1981200" cy="3124200"/>
          </a:xfrm>
          <a:prstGeom prst="rtTriangle">
            <a:avLst/>
          </a:prstGeom>
          <a:solidFill>
            <a:srgbClr val="19A79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82" name="Rectangle 10"/>
          <p:cNvSpPr>
            <a:spLocks noChangeArrowheads="1"/>
          </p:cNvSpPr>
          <p:nvPr/>
        </p:nvSpPr>
        <p:spPr bwMode="auto">
          <a:xfrm>
            <a:off x="2117725" y="4389438"/>
            <a:ext cx="134937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800" b="1">
                <a:solidFill>
                  <a:srgbClr val="334635"/>
                </a:solidFill>
                <a:ea typeface="新細明體" charset="0"/>
                <a:cs typeface="新細明體" charset="0"/>
              </a:rPr>
              <a:t>Feasible</a:t>
            </a:r>
          </a:p>
        </p:txBody>
      </p:sp>
      <p:sp>
        <p:nvSpPr>
          <p:cNvPr id="156683" name="Rectangle 11"/>
          <p:cNvSpPr>
            <a:spLocks noChangeArrowheads="1"/>
          </p:cNvSpPr>
          <p:nvPr/>
        </p:nvSpPr>
        <p:spPr bwMode="auto">
          <a:xfrm>
            <a:off x="1600200" y="1524000"/>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rgbClr val="CC3300"/>
                </a:solidFill>
                <a:latin typeface="Arial" charset="0"/>
                <a:ea typeface="新細明體" charset="0"/>
                <a:cs typeface="新細明體" charset="0"/>
              </a:rPr>
              <a:t>X</a:t>
            </a:r>
            <a:r>
              <a:rPr lang="en-US" altLang="zh-TW" sz="1700" baseline="-25000">
                <a:solidFill>
                  <a:srgbClr val="CC3300"/>
                </a:solidFill>
                <a:latin typeface="Arial" charset="0"/>
                <a:ea typeface="新細明體" charset="0"/>
                <a:cs typeface="新細明體" charset="0"/>
              </a:rPr>
              <a:t>2</a:t>
            </a:r>
          </a:p>
        </p:txBody>
      </p:sp>
      <p:sp>
        <p:nvSpPr>
          <p:cNvPr id="156684" name="Rectangle 12"/>
          <p:cNvSpPr>
            <a:spLocks noChangeArrowheads="1"/>
          </p:cNvSpPr>
          <p:nvPr/>
        </p:nvSpPr>
        <p:spPr bwMode="auto">
          <a:xfrm>
            <a:off x="5791200" y="3398838"/>
            <a:ext cx="1527175" cy="519112"/>
          </a:xfrm>
          <a:prstGeom prst="rect">
            <a:avLst/>
          </a:prstGeom>
          <a:solidFill>
            <a:srgbClr val="FF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800" b="1">
                <a:solidFill>
                  <a:srgbClr val="FA1941"/>
                </a:solidFill>
                <a:ea typeface="新細明體" charset="0"/>
                <a:cs typeface="新細明體" charset="0"/>
              </a:rPr>
              <a:t>Infeasible</a:t>
            </a:r>
          </a:p>
        </p:txBody>
      </p:sp>
      <p:sp>
        <p:nvSpPr>
          <p:cNvPr id="156685" name="Rectangle 13"/>
          <p:cNvSpPr>
            <a:spLocks noChangeArrowheads="1"/>
          </p:cNvSpPr>
          <p:nvPr/>
        </p:nvSpPr>
        <p:spPr bwMode="auto">
          <a:xfrm>
            <a:off x="1976438" y="4616450"/>
            <a:ext cx="2000250"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86" name="AutoShape 14"/>
          <p:cNvSpPr>
            <a:spLocks noChangeArrowheads="1"/>
          </p:cNvSpPr>
          <p:nvPr/>
        </p:nvSpPr>
        <p:spPr bwMode="auto">
          <a:xfrm>
            <a:off x="3971925" y="4667250"/>
            <a:ext cx="404813" cy="641350"/>
          </a:xfrm>
          <a:prstGeom prst="rtTriangl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87" name="Rectangle 15"/>
          <p:cNvSpPr>
            <a:spLocks noChangeArrowheads="1"/>
          </p:cNvSpPr>
          <p:nvPr/>
        </p:nvSpPr>
        <p:spPr bwMode="auto">
          <a:xfrm>
            <a:off x="76200" y="4518025"/>
            <a:ext cx="1674813"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000">
                <a:solidFill>
                  <a:schemeClr val="tx1"/>
                </a:solidFill>
                <a:ea typeface="新細明體" charset="0"/>
                <a:cs typeface="新細明體" charset="0"/>
              </a:rPr>
              <a:t>Production </a:t>
            </a:r>
            <a:br>
              <a:rPr lang="en-US" altLang="zh-TW" sz="2000">
                <a:solidFill>
                  <a:schemeClr val="tx1"/>
                </a:solidFill>
                <a:ea typeface="新細明體" charset="0"/>
                <a:cs typeface="新細明體" charset="0"/>
              </a:rPr>
            </a:br>
            <a:r>
              <a:rPr lang="en-US" altLang="zh-TW" sz="2000">
                <a:solidFill>
                  <a:schemeClr val="tx1"/>
                </a:solidFill>
                <a:ea typeface="新細明體" charset="0"/>
                <a:cs typeface="新細明體" charset="0"/>
              </a:rPr>
              <a:t> Time</a:t>
            </a:r>
          </a:p>
          <a:p>
            <a:pPr eaLnBrk="0" hangingPunct="0"/>
            <a:r>
              <a:rPr lang="en-US" altLang="zh-TW" sz="2000">
                <a:solidFill>
                  <a:schemeClr val="tx1"/>
                </a:solidFill>
                <a:ea typeface="新細明體" charset="0"/>
                <a:cs typeface="新細明體" charset="0"/>
              </a:rPr>
              <a:t>3X</a:t>
            </a:r>
            <a:r>
              <a:rPr lang="en-US" altLang="zh-TW" sz="2000" baseline="-25000">
                <a:solidFill>
                  <a:schemeClr val="tx1"/>
                </a:solidFill>
                <a:ea typeface="新細明體" charset="0"/>
                <a:cs typeface="新細明體" charset="0"/>
              </a:rPr>
              <a:t>1</a:t>
            </a:r>
            <a:r>
              <a:rPr lang="en-US" altLang="zh-TW" sz="2000">
                <a:solidFill>
                  <a:schemeClr val="tx1"/>
                </a:solidFill>
                <a:ea typeface="新細明體" charset="0"/>
                <a:cs typeface="新細明體" charset="0"/>
              </a:rPr>
              <a:t>+4X2</a:t>
            </a:r>
            <a:r>
              <a:rPr lang="en-US" altLang="zh-TW" sz="2000">
                <a:solidFill>
                  <a:schemeClr val="tx1"/>
                </a:solidFill>
                <a:latin typeface="Symbol" charset="0"/>
                <a:ea typeface="新細明體" charset="0"/>
                <a:cs typeface="新細明體" charset="0"/>
              </a:rPr>
              <a:t>£ </a:t>
            </a:r>
            <a:r>
              <a:rPr lang="en-US" altLang="zh-TW" sz="2000">
                <a:solidFill>
                  <a:schemeClr val="tx1"/>
                </a:solidFill>
                <a:ea typeface="新細明體" charset="0"/>
                <a:cs typeface="新細明體" charset="0"/>
              </a:rPr>
              <a:t>2400</a:t>
            </a:r>
          </a:p>
        </p:txBody>
      </p:sp>
      <p:sp>
        <p:nvSpPr>
          <p:cNvPr id="156688" name="Line 16"/>
          <p:cNvSpPr>
            <a:spLocks noChangeShapeType="1"/>
          </p:cNvSpPr>
          <p:nvPr/>
        </p:nvSpPr>
        <p:spPr bwMode="auto">
          <a:xfrm flipV="1">
            <a:off x="1220788" y="3657600"/>
            <a:ext cx="1217612" cy="808038"/>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89" name="Line 17"/>
          <p:cNvSpPr>
            <a:spLocks noChangeShapeType="1"/>
          </p:cNvSpPr>
          <p:nvPr/>
        </p:nvSpPr>
        <p:spPr bwMode="auto">
          <a:xfrm>
            <a:off x="1690688" y="3509963"/>
            <a:ext cx="282575" cy="0"/>
          </a:xfrm>
          <a:prstGeom prst="line">
            <a:avLst/>
          </a:prstGeom>
          <a:noFill/>
          <a:ln w="127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90" name="Rectangle 18"/>
          <p:cNvSpPr>
            <a:spLocks noChangeArrowheads="1"/>
          </p:cNvSpPr>
          <p:nvPr/>
        </p:nvSpPr>
        <p:spPr bwMode="auto">
          <a:xfrm>
            <a:off x="3505200" y="2728913"/>
            <a:ext cx="275113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2000">
                <a:solidFill>
                  <a:schemeClr val="tx1"/>
                </a:solidFill>
                <a:ea typeface="新細明體" charset="0"/>
                <a:cs typeface="新細明體" charset="0"/>
              </a:rPr>
              <a:t> </a:t>
            </a:r>
            <a:r>
              <a:rPr lang="en-US" altLang="zh-TW" sz="2000">
                <a:solidFill>
                  <a:schemeClr val="tx1"/>
                </a:solidFill>
                <a:ea typeface="新細明體" charset="0"/>
                <a:cs typeface="新細明體" charset="0"/>
              </a:rPr>
              <a:t>Total production constraint:</a:t>
            </a:r>
          </a:p>
          <a:p>
            <a:pPr eaLnBrk="0" hangingPunct="0"/>
            <a:r>
              <a:rPr lang="en-US" altLang="zh-TW" sz="2000">
                <a:solidFill>
                  <a:schemeClr val="tx1"/>
                </a:solidFill>
                <a:ea typeface="新細明體" charset="0"/>
                <a:cs typeface="新細明體" charset="0"/>
              </a:rPr>
              <a:t>  X</a:t>
            </a:r>
            <a:r>
              <a:rPr lang="en-US" altLang="zh-TW" sz="2000" baseline="-25000">
                <a:solidFill>
                  <a:schemeClr val="tx1"/>
                </a:solidFill>
                <a:ea typeface="新細明體" charset="0"/>
                <a:cs typeface="新細明體" charset="0"/>
              </a:rPr>
              <a:t>1</a:t>
            </a:r>
            <a:r>
              <a:rPr lang="en-US" altLang="zh-TW" sz="2000">
                <a:solidFill>
                  <a:schemeClr val="tx1"/>
                </a:solidFill>
                <a:ea typeface="新細明體" charset="0"/>
                <a:cs typeface="新細明體" charset="0"/>
              </a:rPr>
              <a:t>+X</a:t>
            </a:r>
            <a:r>
              <a:rPr lang="en-US" altLang="zh-TW" sz="2000" baseline="-25000">
                <a:solidFill>
                  <a:schemeClr val="tx1"/>
                </a:solidFill>
                <a:ea typeface="新細明體" charset="0"/>
                <a:cs typeface="新細明體" charset="0"/>
              </a:rPr>
              <a:t>2 </a:t>
            </a:r>
            <a:r>
              <a:rPr lang="en-US" altLang="zh-TW" sz="2000">
                <a:solidFill>
                  <a:schemeClr val="tx1"/>
                </a:solidFill>
                <a:latin typeface="Symbol" charset="0"/>
                <a:ea typeface="新細明體" charset="0"/>
                <a:cs typeface="新細明體" charset="0"/>
              </a:rPr>
              <a:t>£ </a:t>
            </a:r>
            <a:r>
              <a:rPr lang="en-US" altLang="zh-TW" sz="2000">
                <a:solidFill>
                  <a:schemeClr val="tx1"/>
                </a:solidFill>
                <a:ea typeface="新細明體" charset="0"/>
                <a:cs typeface="新細明體" charset="0"/>
              </a:rPr>
              <a:t>700 (redundant)</a:t>
            </a:r>
          </a:p>
        </p:txBody>
      </p:sp>
      <p:sp>
        <p:nvSpPr>
          <p:cNvPr id="156691" name="Line 19"/>
          <p:cNvSpPr>
            <a:spLocks noChangeShapeType="1"/>
          </p:cNvSpPr>
          <p:nvPr/>
        </p:nvSpPr>
        <p:spPr bwMode="auto">
          <a:xfrm>
            <a:off x="5029200" y="5303838"/>
            <a:ext cx="0" cy="212725"/>
          </a:xfrm>
          <a:prstGeom prst="line">
            <a:avLst/>
          </a:prstGeom>
          <a:noFill/>
          <a:ln w="127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92" name="Rectangle 20"/>
          <p:cNvSpPr>
            <a:spLocks noChangeArrowheads="1"/>
          </p:cNvSpPr>
          <p:nvPr/>
        </p:nvSpPr>
        <p:spPr bwMode="auto">
          <a:xfrm>
            <a:off x="1212850" y="3343275"/>
            <a:ext cx="5461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CC3300"/>
                </a:solidFill>
                <a:latin typeface="Arial" charset="0"/>
                <a:ea typeface="新細明體" charset="0"/>
                <a:cs typeface="新細明體" charset="0"/>
              </a:rPr>
              <a:t>500</a:t>
            </a:r>
          </a:p>
        </p:txBody>
      </p:sp>
      <p:sp>
        <p:nvSpPr>
          <p:cNvPr id="156693" name="Rectangle 21"/>
          <p:cNvSpPr>
            <a:spLocks noChangeArrowheads="1"/>
          </p:cNvSpPr>
          <p:nvPr/>
        </p:nvSpPr>
        <p:spPr bwMode="auto">
          <a:xfrm>
            <a:off x="4419600" y="5491163"/>
            <a:ext cx="546100"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CC3300"/>
                </a:solidFill>
                <a:latin typeface="Arial" charset="0"/>
                <a:ea typeface="新細明體" charset="0"/>
                <a:cs typeface="新細明體" charset="0"/>
              </a:rPr>
              <a:t>700</a:t>
            </a:r>
          </a:p>
        </p:txBody>
      </p:sp>
      <p:sp>
        <p:nvSpPr>
          <p:cNvPr id="156694" name="Rectangle 22"/>
          <p:cNvSpPr>
            <a:spLocks noChangeArrowheads="1"/>
          </p:cNvSpPr>
          <p:nvPr/>
        </p:nvSpPr>
        <p:spPr bwMode="auto">
          <a:xfrm>
            <a:off x="4857750" y="4044950"/>
            <a:ext cx="161925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000">
                <a:solidFill>
                  <a:schemeClr val="tx1"/>
                </a:solidFill>
                <a:ea typeface="新細明體" charset="0"/>
                <a:cs typeface="新細明體" charset="0"/>
              </a:rPr>
              <a:t>Production mix </a:t>
            </a:r>
            <a:br>
              <a:rPr lang="en-US" altLang="zh-TW" sz="2000">
                <a:solidFill>
                  <a:schemeClr val="tx1"/>
                </a:solidFill>
                <a:ea typeface="新細明體" charset="0"/>
                <a:cs typeface="新細明體" charset="0"/>
              </a:rPr>
            </a:br>
            <a:r>
              <a:rPr lang="en-US" altLang="zh-TW" sz="2000">
                <a:solidFill>
                  <a:schemeClr val="tx1"/>
                </a:solidFill>
                <a:ea typeface="新細明體" charset="0"/>
                <a:cs typeface="新細明體" charset="0"/>
              </a:rPr>
              <a:t>constraint:</a:t>
            </a:r>
          </a:p>
          <a:p>
            <a:pPr eaLnBrk="0" hangingPunct="0"/>
            <a:r>
              <a:rPr lang="en-US" altLang="zh-TW" sz="2000">
                <a:solidFill>
                  <a:schemeClr val="tx1"/>
                </a:solidFill>
                <a:ea typeface="新細明體" charset="0"/>
                <a:cs typeface="新細明體" charset="0"/>
              </a:rPr>
              <a:t>X</a:t>
            </a:r>
            <a:r>
              <a:rPr lang="en-US" altLang="zh-TW" sz="2000" baseline="-25000">
                <a:solidFill>
                  <a:schemeClr val="tx1"/>
                </a:solidFill>
                <a:ea typeface="新細明體" charset="0"/>
                <a:cs typeface="新細明體" charset="0"/>
              </a:rPr>
              <a:t>1</a:t>
            </a:r>
            <a:r>
              <a:rPr lang="en-US" altLang="zh-TW" sz="2000">
                <a:solidFill>
                  <a:schemeClr val="tx1"/>
                </a:solidFill>
                <a:ea typeface="新細明體" charset="0"/>
                <a:cs typeface="新細明體" charset="0"/>
              </a:rPr>
              <a:t>-X2 </a:t>
            </a:r>
            <a:r>
              <a:rPr lang="en-US" altLang="zh-TW" sz="2000">
                <a:solidFill>
                  <a:schemeClr val="tx1"/>
                </a:solidFill>
                <a:latin typeface="Symbol" charset="0"/>
                <a:ea typeface="新細明體" charset="0"/>
                <a:cs typeface="新細明體" charset="0"/>
              </a:rPr>
              <a:t>£</a:t>
            </a:r>
            <a:r>
              <a:rPr lang="en-US" altLang="zh-TW" sz="2000" baseline="-25000">
                <a:solidFill>
                  <a:schemeClr val="tx1"/>
                </a:solidFill>
                <a:ea typeface="新細明體" charset="0"/>
                <a:cs typeface="新細明體" charset="0"/>
              </a:rPr>
              <a:t> </a:t>
            </a:r>
            <a:r>
              <a:rPr lang="en-US" altLang="zh-TW" sz="2000">
                <a:solidFill>
                  <a:schemeClr val="tx1"/>
                </a:solidFill>
                <a:ea typeface="新細明體" charset="0"/>
                <a:cs typeface="新細明體" charset="0"/>
              </a:rPr>
              <a:t>350</a:t>
            </a:r>
          </a:p>
        </p:txBody>
      </p:sp>
      <p:sp>
        <p:nvSpPr>
          <p:cNvPr id="156695" name="Rectangle 23"/>
          <p:cNvSpPr>
            <a:spLocks noChangeArrowheads="1"/>
          </p:cNvSpPr>
          <p:nvPr/>
        </p:nvSpPr>
        <p:spPr bwMode="auto">
          <a:xfrm>
            <a:off x="3560763" y="1944688"/>
            <a:ext cx="261143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000">
                <a:solidFill>
                  <a:schemeClr val="tx1"/>
                </a:solidFill>
                <a:latin typeface="Arial" charset="0"/>
                <a:ea typeface="新細明體" charset="0"/>
                <a:cs typeface="新細明體" charset="0"/>
              </a:rPr>
              <a:t>The Plastic constraint</a:t>
            </a:r>
          </a:p>
          <a:p>
            <a:pPr eaLnBrk="0" hangingPunct="0"/>
            <a:r>
              <a:rPr lang="en-US" altLang="zh-TW" sz="2000">
                <a:solidFill>
                  <a:schemeClr val="tx1"/>
                </a:solidFill>
                <a:ea typeface="新細明體" charset="0"/>
                <a:cs typeface="新細明體" charset="0"/>
              </a:rPr>
              <a:t>2X</a:t>
            </a:r>
            <a:r>
              <a:rPr lang="en-US" altLang="zh-TW" sz="2000" baseline="-25000">
                <a:solidFill>
                  <a:schemeClr val="tx1"/>
                </a:solidFill>
                <a:ea typeface="新細明體" charset="0"/>
                <a:cs typeface="新細明體" charset="0"/>
              </a:rPr>
              <a:t>1</a:t>
            </a:r>
            <a:r>
              <a:rPr lang="en-US" altLang="zh-TW" sz="2000">
                <a:solidFill>
                  <a:schemeClr val="tx1"/>
                </a:solidFill>
                <a:ea typeface="新細明體" charset="0"/>
                <a:cs typeface="新細明體" charset="0"/>
              </a:rPr>
              <a:t>+X</a:t>
            </a:r>
            <a:r>
              <a:rPr lang="en-US" altLang="zh-TW" sz="2000" baseline="-25000">
                <a:solidFill>
                  <a:schemeClr val="tx1"/>
                </a:solidFill>
                <a:ea typeface="新細明體" charset="0"/>
                <a:cs typeface="新細明體" charset="0"/>
              </a:rPr>
              <a:t>2 </a:t>
            </a:r>
            <a:r>
              <a:rPr lang="en-US" altLang="zh-TW" sz="2000">
                <a:solidFill>
                  <a:schemeClr val="tx1"/>
                </a:solidFill>
                <a:latin typeface="Symbol" charset="0"/>
                <a:ea typeface="新細明體" charset="0"/>
                <a:cs typeface="新細明體" charset="0"/>
              </a:rPr>
              <a:t>£ </a:t>
            </a:r>
            <a:r>
              <a:rPr lang="en-US" altLang="zh-TW" sz="2000">
                <a:solidFill>
                  <a:schemeClr val="tx1"/>
                </a:solidFill>
                <a:ea typeface="新細明體" charset="0"/>
                <a:cs typeface="新細明體" charset="0"/>
              </a:rPr>
              <a:t>1000</a:t>
            </a:r>
          </a:p>
        </p:txBody>
      </p:sp>
      <p:sp>
        <p:nvSpPr>
          <p:cNvPr id="156696" name="Line 24"/>
          <p:cNvSpPr>
            <a:spLocks noChangeShapeType="1"/>
          </p:cNvSpPr>
          <p:nvPr/>
        </p:nvSpPr>
        <p:spPr bwMode="auto">
          <a:xfrm flipV="1">
            <a:off x="2593975" y="2327275"/>
            <a:ext cx="987425" cy="531813"/>
          </a:xfrm>
          <a:prstGeom prst="line">
            <a:avLst/>
          </a:prstGeom>
          <a:noFill/>
          <a:ln w="12700">
            <a:solidFill>
              <a:schemeClr val="tx1"/>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97" name="Rectangle 25"/>
          <p:cNvSpPr>
            <a:spLocks noChangeArrowheads="1"/>
          </p:cNvSpPr>
          <p:nvPr/>
        </p:nvSpPr>
        <p:spPr bwMode="auto">
          <a:xfrm>
            <a:off x="2565400" y="4852988"/>
            <a:ext cx="63500" cy="63500"/>
          </a:xfrm>
          <a:prstGeom prst="rect">
            <a:avLst/>
          </a:prstGeom>
          <a:solidFill>
            <a:schemeClr val="accent1"/>
          </a:solidFill>
          <a:ln w="12700">
            <a:solidFill>
              <a:srgbClr val="CC33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698" name="Freeform 26"/>
          <p:cNvSpPr>
            <a:spLocks/>
          </p:cNvSpPr>
          <p:nvPr/>
        </p:nvSpPr>
        <p:spPr bwMode="auto">
          <a:xfrm>
            <a:off x="2000250" y="2179638"/>
            <a:ext cx="1143000" cy="1828800"/>
          </a:xfrm>
          <a:custGeom>
            <a:avLst/>
            <a:gdLst>
              <a:gd name="T0" fmla="*/ 0 w 720"/>
              <a:gd name="T1" fmla="*/ 0 h 1152"/>
              <a:gd name="T2" fmla="*/ 720 w 720"/>
              <a:gd name="T3" fmla="*/ 1152 h 1152"/>
              <a:gd name="T4" fmla="*/ 0 w 720"/>
              <a:gd name="T5" fmla="*/ 672 h 1152"/>
            </a:gdLst>
            <a:ahLst/>
            <a:cxnLst>
              <a:cxn ang="0">
                <a:pos x="T0" y="T1"/>
              </a:cxn>
              <a:cxn ang="0">
                <a:pos x="T2" y="T3"/>
              </a:cxn>
              <a:cxn ang="0">
                <a:pos x="T4" y="T5"/>
              </a:cxn>
            </a:cxnLst>
            <a:rect l="0" t="0" r="r" b="b"/>
            <a:pathLst>
              <a:path w="720" h="1152">
                <a:moveTo>
                  <a:pt x="0" y="0"/>
                </a:moveTo>
                <a:lnTo>
                  <a:pt x="720" y="1152"/>
                </a:lnTo>
                <a:lnTo>
                  <a:pt x="0" y="672"/>
                </a:lnTo>
              </a:path>
            </a:pathLst>
          </a:custGeom>
          <a:solidFill>
            <a:srgbClr val="FF66FF"/>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56699" name="Rectangle 27"/>
          <p:cNvSpPr>
            <a:spLocks noChangeArrowheads="1"/>
          </p:cNvSpPr>
          <p:nvPr/>
        </p:nvSpPr>
        <p:spPr bwMode="auto">
          <a:xfrm>
            <a:off x="7891463" y="5359400"/>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rgbClr val="CC3300"/>
                </a:solidFill>
                <a:latin typeface="Arial" charset="0"/>
                <a:ea typeface="新細明體" charset="0"/>
                <a:cs typeface="新細明體" charset="0"/>
              </a:rPr>
              <a:t>X</a:t>
            </a:r>
            <a:r>
              <a:rPr lang="en-US" altLang="zh-TW" sz="1700" baseline="-25000">
                <a:solidFill>
                  <a:srgbClr val="CC3300"/>
                </a:solidFill>
                <a:latin typeface="Arial" charset="0"/>
                <a:ea typeface="新細明體" charset="0"/>
                <a:cs typeface="新細明體" charset="0"/>
              </a:rPr>
              <a:t>1</a:t>
            </a:r>
          </a:p>
        </p:txBody>
      </p:sp>
      <p:sp>
        <p:nvSpPr>
          <p:cNvPr id="156700" name="Line 28"/>
          <p:cNvSpPr>
            <a:spLocks noChangeShapeType="1"/>
          </p:cNvSpPr>
          <p:nvPr/>
        </p:nvSpPr>
        <p:spPr bwMode="auto">
          <a:xfrm>
            <a:off x="1981200" y="3246438"/>
            <a:ext cx="3048000" cy="2057400"/>
          </a:xfrm>
          <a:prstGeom prst="line">
            <a:avLst/>
          </a:prstGeom>
          <a:noFill/>
          <a:ln w="76200">
            <a:solidFill>
              <a:srgbClr val="00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701" name="Line 29"/>
          <p:cNvSpPr>
            <a:spLocks noChangeShapeType="1"/>
          </p:cNvSpPr>
          <p:nvPr/>
        </p:nvSpPr>
        <p:spPr bwMode="auto">
          <a:xfrm>
            <a:off x="1992313" y="1676400"/>
            <a:ext cx="0" cy="3608388"/>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702" name="Line 30"/>
          <p:cNvSpPr>
            <a:spLocks noChangeShapeType="1"/>
          </p:cNvSpPr>
          <p:nvPr/>
        </p:nvSpPr>
        <p:spPr bwMode="auto">
          <a:xfrm>
            <a:off x="1981200" y="2865438"/>
            <a:ext cx="2667000" cy="2438400"/>
          </a:xfrm>
          <a:prstGeom prst="line">
            <a:avLst/>
          </a:prstGeom>
          <a:noFill/>
          <a:ln w="57150">
            <a:solidFill>
              <a:srgbClr val="FF99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703" name="Rectangle 31"/>
          <p:cNvSpPr>
            <a:spLocks noChangeArrowheads="1"/>
          </p:cNvSpPr>
          <p:nvPr/>
        </p:nvSpPr>
        <p:spPr bwMode="auto">
          <a:xfrm>
            <a:off x="1238250" y="2713038"/>
            <a:ext cx="546100"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CC3300"/>
                </a:solidFill>
                <a:latin typeface="Arial" charset="0"/>
                <a:ea typeface="新細明體" charset="0"/>
                <a:cs typeface="新細明體" charset="0"/>
              </a:rPr>
              <a:t>700</a:t>
            </a:r>
          </a:p>
        </p:txBody>
      </p:sp>
      <p:sp>
        <p:nvSpPr>
          <p:cNvPr id="156704" name="Freeform 32"/>
          <p:cNvSpPr>
            <a:spLocks/>
          </p:cNvSpPr>
          <p:nvPr/>
        </p:nvSpPr>
        <p:spPr bwMode="auto">
          <a:xfrm>
            <a:off x="3371850" y="4991100"/>
            <a:ext cx="571500" cy="304800"/>
          </a:xfrm>
          <a:custGeom>
            <a:avLst/>
            <a:gdLst>
              <a:gd name="T0" fmla="*/ 0 w 324"/>
              <a:gd name="T1" fmla="*/ 168 h 180"/>
              <a:gd name="T2" fmla="*/ 240 w 324"/>
              <a:gd name="T3" fmla="*/ 0 h 180"/>
              <a:gd name="T4" fmla="*/ 324 w 324"/>
              <a:gd name="T5" fmla="*/ 180 h 180"/>
            </a:gdLst>
            <a:ahLst/>
            <a:cxnLst>
              <a:cxn ang="0">
                <a:pos x="T0" y="T1"/>
              </a:cxn>
              <a:cxn ang="0">
                <a:pos x="T2" y="T3"/>
              </a:cxn>
              <a:cxn ang="0">
                <a:pos x="T4" y="T5"/>
              </a:cxn>
            </a:cxnLst>
            <a:rect l="0" t="0" r="r" b="b"/>
            <a:pathLst>
              <a:path w="324" h="180">
                <a:moveTo>
                  <a:pt x="0" y="168"/>
                </a:moveTo>
                <a:lnTo>
                  <a:pt x="240" y="0"/>
                </a:lnTo>
                <a:lnTo>
                  <a:pt x="324" y="180"/>
                </a:lnTo>
              </a:path>
            </a:pathLst>
          </a:custGeom>
          <a:solidFill>
            <a:srgbClr val="FF99FF"/>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56705" name="Line 33"/>
          <p:cNvSpPr>
            <a:spLocks noChangeShapeType="1"/>
          </p:cNvSpPr>
          <p:nvPr/>
        </p:nvSpPr>
        <p:spPr bwMode="auto">
          <a:xfrm>
            <a:off x="1676400" y="2865438"/>
            <a:ext cx="282575" cy="0"/>
          </a:xfrm>
          <a:prstGeom prst="line">
            <a:avLst/>
          </a:prstGeom>
          <a:noFill/>
          <a:ln w="127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706" name="Rectangle 34"/>
          <p:cNvSpPr>
            <a:spLocks noChangeArrowheads="1"/>
          </p:cNvSpPr>
          <p:nvPr>
            <p:ph type="title"/>
          </p:nvPr>
        </p:nvSpPr>
        <p:spPr>
          <a:xfrm>
            <a:off x="703263" y="381000"/>
            <a:ext cx="7772400" cy="1143000"/>
          </a:xfrm>
          <a:noFill/>
          <a:ln/>
          <a:extLst>
            <a:ext uri="{909E8E84-426E-40dd-AFC4-6F175D3DCCD1}">
              <a14:hiddenFill xmlns:a14="http://schemas.microsoft.com/office/drawing/2010/main">
                <a:solidFill>
                  <a:schemeClr val="bg1"/>
                </a:solidFill>
              </a14:hiddenFill>
            </a:ext>
          </a:extLst>
        </p:spPr>
        <p:txBody>
          <a:bodyPr/>
          <a:lstStyle/>
          <a:p>
            <a:pPr algn="ctr" eaLnBrk="0" hangingPunct="0"/>
            <a:r>
              <a:rPr lang="en-US" altLang="zh-TW" sz="3600">
                <a:ea typeface="新細明體" charset="0"/>
                <a:cs typeface="新細明體" charset="0"/>
              </a:rPr>
              <a:t>Graphical Analysis – the Feasible Region</a:t>
            </a:r>
          </a:p>
        </p:txBody>
      </p:sp>
      <p:sp>
        <p:nvSpPr>
          <p:cNvPr id="156707" name="Line 35"/>
          <p:cNvSpPr>
            <a:spLocks noChangeShapeType="1"/>
          </p:cNvSpPr>
          <p:nvPr/>
        </p:nvSpPr>
        <p:spPr bwMode="auto">
          <a:xfrm flipV="1">
            <a:off x="2590800" y="3041650"/>
            <a:ext cx="990600" cy="381000"/>
          </a:xfrm>
          <a:prstGeom prst="line">
            <a:avLst/>
          </a:prstGeom>
          <a:noFill/>
          <a:ln w="12700">
            <a:solidFill>
              <a:schemeClr val="tx1"/>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708" name="Rectangle 36"/>
          <p:cNvSpPr>
            <a:spLocks noChangeArrowheads="1"/>
          </p:cNvSpPr>
          <p:nvPr/>
        </p:nvSpPr>
        <p:spPr bwMode="auto">
          <a:xfrm>
            <a:off x="836613" y="6142038"/>
            <a:ext cx="7772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eaLnBrk="0" hangingPunct="0">
              <a:spcBef>
                <a:spcPct val="20000"/>
              </a:spcBef>
              <a:buFontTx/>
              <a:buChar char="•"/>
            </a:pPr>
            <a:r>
              <a:rPr lang="en-US" altLang="zh-TW" sz="3200" b="1">
                <a:solidFill>
                  <a:schemeClr val="tx2"/>
                </a:solidFill>
                <a:ea typeface="新細明體" charset="0"/>
                <a:cs typeface="新細明體" charset="0"/>
              </a:rPr>
              <a:t>There are three types of feasible points</a:t>
            </a:r>
          </a:p>
        </p:txBody>
      </p:sp>
      <p:sp>
        <p:nvSpPr>
          <p:cNvPr id="156709" name="Rectangle 37"/>
          <p:cNvSpPr>
            <a:spLocks noChangeArrowheads="1"/>
          </p:cNvSpPr>
          <p:nvPr/>
        </p:nvSpPr>
        <p:spPr bwMode="auto">
          <a:xfrm>
            <a:off x="960438" y="5775325"/>
            <a:ext cx="22304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lvl="1" eaLnBrk="0" hangingPunct="0">
              <a:spcBef>
                <a:spcPct val="20000"/>
              </a:spcBef>
            </a:pPr>
            <a:r>
              <a:rPr lang="en-US" altLang="zh-TW" sz="2400">
                <a:solidFill>
                  <a:schemeClr val="tx1"/>
                </a:solidFill>
                <a:ea typeface="新細明體" charset="0"/>
                <a:cs typeface="新細明體" charset="0"/>
              </a:rPr>
              <a:t>Interior points.</a:t>
            </a:r>
          </a:p>
        </p:txBody>
      </p:sp>
      <p:sp>
        <p:nvSpPr>
          <p:cNvPr id="156710" name="Line 38"/>
          <p:cNvSpPr>
            <a:spLocks noChangeShapeType="1"/>
          </p:cNvSpPr>
          <p:nvPr/>
        </p:nvSpPr>
        <p:spPr bwMode="auto">
          <a:xfrm flipV="1">
            <a:off x="2592388" y="5037138"/>
            <a:ext cx="0" cy="987425"/>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711" name="Rectangle 39"/>
          <p:cNvSpPr>
            <a:spLocks noChangeArrowheads="1"/>
          </p:cNvSpPr>
          <p:nvPr/>
        </p:nvSpPr>
        <p:spPr bwMode="auto">
          <a:xfrm>
            <a:off x="2609850" y="5772150"/>
            <a:ext cx="2524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lvl="1" eaLnBrk="0" hangingPunct="0">
              <a:spcBef>
                <a:spcPct val="20000"/>
              </a:spcBef>
            </a:pPr>
            <a:r>
              <a:rPr lang="en-US" altLang="zh-TW" sz="2400">
                <a:solidFill>
                  <a:schemeClr val="tx2"/>
                </a:solidFill>
                <a:ea typeface="新細明體" charset="0"/>
                <a:cs typeface="新細明體" charset="0"/>
              </a:rPr>
              <a:t>Boundary points.</a:t>
            </a:r>
          </a:p>
        </p:txBody>
      </p:sp>
      <p:sp>
        <p:nvSpPr>
          <p:cNvPr id="156712" name="Line 40"/>
          <p:cNvSpPr>
            <a:spLocks noChangeShapeType="1"/>
          </p:cNvSpPr>
          <p:nvPr/>
        </p:nvSpPr>
        <p:spPr bwMode="auto">
          <a:xfrm flipV="1">
            <a:off x="3549650" y="5159375"/>
            <a:ext cx="0" cy="708025"/>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713" name="Rectangle 41"/>
          <p:cNvSpPr>
            <a:spLocks noChangeArrowheads="1"/>
          </p:cNvSpPr>
          <p:nvPr/>
        </p:nvSpPr>
        <p:spPr bwMode="auto">
          <a:xfrm>
            <a:off x="5105400" y="5772150"/>
            <a:ext cx="19256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a:solidFill>
                  <a:schemeClr val="tx2"/>
                </a:solidFill>
                <a:ea typeface="新細明體" charset="0"/>
                <a:cs typeface="新細明體" charset="0"/>
              </a:rPr>
              <a:t>Extreme points.</a:t>
            </a:r>
          </a:p>
        </p:txBody>
      </p:sp>
      <p:sp>
        <p:nvSpPr>
          <p:cNvPr id="156714" name="Freeform 42"/>
          <p:cNvSpPr>
            <a:spLocks/>
          </p:cNvSpPr>
          <p:nvPr/>
        </p:nvSpPr>
        <p:spPr bwMode="auto">
          <a:xfrm>
            <a:off x="3752850" y="5105400"/>
            <a:ext cx="2133600" cy="533400"/>
          </a:xfrm>
          <a:custGeom>
            <a:avLst/>
            <a:gdLst>
              <a:gd name="T0" fmla="*/ 1104 w 1104"/>
              <a:gd name="T1" fmla="*/ 624 h 624"/>
              <a:gd name="T2" fmla="*/ 1104 w 1104"/>
              <a:gd name="T3" fmla="*/ 432 h 624"/>
              <a:gd name="T4" fmla="*/ 0 w 1104"/>
              <a:gd name="T5" fmla="*/ 432 h 624"/>
              <a:gd name="T6" fmla="*/ 0 w 1104"/>
              <a:gd name="T7" fmla="*/ 0 h 624"/>
            </a:gdLst>
            <a:ahLst/>
            <a:cxnLst>
              <a:cxn ang="0">
                <a:pos x="T0" y="T1"/>
              </a:cxn>
              <a:cxn ang="0">
                <a:pos x="T2" y="T3"/>
              </a:cxn>
              <a:cxn ang="0">
                <a:pos x="T4" y="T5"/>
              </a:cxn>
              <a:cxn ang="0">
                <a:pos x="T6" y="T7"/>
              </a:cxn>
            </a:cxnLst>
            <a:rect l="0" t="0" r="r" b="b"/>
            <a:pathLst>
              <a:path w="1104" h="624">
                <a:moveTo>
                  <a:pt x="1104" y="624"/>
                </a:moveTo>
                <a:lnTo>
                  <a:pt x="1104" y="432"/>
                </a:lnTo>
                <a:lnTo>
                  <a:pt x="0" y="432"/>
                </a:lnTo>
                <a:lnTo>
                  <a:pt x="0" y="0"/>
                </a:lnTo>
              </a:path>
            </a:pathLst>
          </a:custGeom>
          <a:noFill/>
          <a:ln w="12700" cap="flat" cmpd="sng">
            <a:solidFill>
              <a:schemeClr val="tx1"/>
            </a:solidFill>
            <a:prstDash val="solid"/>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56715" name="Line 43"/>
          <p:cNvSpPr>
            <a:spLocks noChangeShapeType="1"/>
          </p:cNvSpPr>
          <p:nvPr/>
        </p:nvSpPr>
        <p:spPr bwMode="auto">
          <a:xfrm flipV="1">
            <a:off x="3352800" y="3543300"/>
            <a:ext cx="2324100" cy="1752600"/>
          </a:xfrm>
          <a:prstGeom prst="line">
            <a:avLst/>
          </a:prstGeom>
          <a:noFill/>
          <a:ln w="76200">
            <a:solidFill>
              <a:srgbClr val="00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716" name="Line 44"/>
          <p:cNvSpPr>
            <a:spLocks noChangeShapeType="1"/>
          </p:cNvSpPr>
          <p:nvPr/>
        </p:nvSpPr>
        <p:spPr bwMode="auto">
          <a:xfrm>
            <a:off x="1981200" y="2133600"/>
            <a:ext cx="1960563" cy="3132138"/>
          </a:xfrm>
          <a:prstGeom prst="line">
            <a:avLst/>
          </a:prstGeom>
          <a:noFill/>
          <a:ln w="76200">
            <a:solidFill>
              <a:srgbClr val="00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717" name="Line 45"/>
          <p:cNvSpPr>
            <a:spLocks noChangeShapeType="1"/>
          </p:cNvSpPr>
          <p:nvPr/>
        </p:nvSpPr>
        <p:spPr bwMode="auto">
          <a:xfrm>
            <a:off x="1952625" y="5308600"/>
            <a:ext cx="5895975"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718" name="Rectangle 46"/>
          <p:cNvSpPr>
            <a:spLocks noChangeArrowheads="1"/>
          </p:cNvSpPr>
          <p:nvPr/>
        </p:nvSpPr>
        <p:spPr bwMode="auto">
          <a:xfrm>
            <a:off x="3525838" y="5105400"/>
            <a:ext cx="63500" cy="63500"/>
          </a:xfrm>
          <a:prstGeom prst="rect">
            <a:avLst/>
          </a:prstGeom>
          <a:solidFill>
            <a:schemeClr val="accent1"/>
          </a:solidFill>
          <a:ln w="12700">
            <a:solidFill>
              <a:srgbClr val="CC33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6719" name="Rectangle 47"/>
          <p:cNvSpPr>
            <a:spLocks noChangeArrowheads="1"/>
          </p:cNvSpPr>
          <p:nvPr/>
        </p:nvSpPr>
        <p:spPr bwMode="auto">
          <a:xfrm>
            <a:off x="3733800" y="4953000"/>
            <a:ext cx="63500" cy="63500"/>
          </a:xfrm>
          <a:prstGeom prst="rect">
            <a:avLst/>
          </a:prstGeom>
          <a:solidFill>
            <a:schemeClr val="accent1"/>
          </a:solidFill>
          <a:ln w="12700">
            <a:solidFill>
              <a:srgbClr val="CC33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34347553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56715"/>
                                        </p:tgtEl>
                                        <p:attrNameLst>
                                          <p:attrName>style.visibility</p:attrName>
                                        </p:attrNameLst>
                                      </p:cBhvr>
                                      <p:to>
                                        <p:strVal val="visible"/>
                                      </p:to>
                                    </p:set>
                                    <p:animEffect transition="in" filter="wipe(down)">
                                      <p:cBhvr>
                                        <p:cTn id="7" dur="500"/>
                                        <p:tgtEl>
                                          <p:spTgt spid="156715"/>
                                        </p:tgtEl>
                                      </p:cBhvr>
                                    </p:animEffect>
                                  </p:childTnLst>
                                </p:cTn>
                              </p:par>
                            </p:childTnLst>
                          </p:cTn>
                        </p:par>
                        <p:par>
                          <p:cTn id="8" fill="hold" nodeType="afterGroup">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156694"/>
                                        </p:tgtEl>
                                        <p:attrNameLst>
                                          <p:attrName>style.visibility</p:attrName>
                                        </p:attrNameLst>
                                      </p:cBhvr>
                                      <p:to>
                                        <p:strVal val="visible"/>
                                      </p:to>
                                    </p:set>
                                    <p:anim calcmode="lin" valueType="num">
                                      <p:cBhvr additive="base">
                                        <p:cTn id="11" dur="500" fill="hold"/>
                                        <p:tgtEl>
                                          <p:spTgt spid="156694"/>
                                        </p:tgtEl>
                                        <p:attrNameLst>
                                          <p:attrName>ppt_x</p:attrName>
                                        </p:attrNameLst>
                                      </p:cBhvr>
                                      <p:tavLst>
                                        <p:tav tm="0">
                                          <p:val>
                                            <p:strVal val="1+#ppt_w/2"/>
                                          </p:val>
                                        </p:tav>
                                        <p:tav tm="100000">
                                          <p:val>
                                            <p:strVal val="#ppt_x"/>
                                          </p:val>
                                        </p:tav>
                                      </p:tavLst>
                                    </p:anim>
                                    <p:anim calcmode="lin" valueType="num">
                                      <p:cBhvr additive="base">
                                        <p:cTn id="12" dur="500" fill="hold"/>
                                        <p:tgtEl>
                                          <p:spTgt spid="156694"/>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56704"/>
                                        </p:tgtEl>
                                        <p:attrNameLst>
                                          <p:attrName>style.visibility</p:attrName>
                                        </p:attrNameLst>
                                      </p:cBhvr>
                                      <p:to>
                                        <p:strVal val="visible"/>
                                      </p:to>
                                    </p:set>
                                    <p:animEffect transition="in" filter="wipe(down)">
                                      <p:cBhvr>
                                        <p:cTn id="17" dur="500"/>
                                        <p:tgtEl>
                                          <p:spTgt spid="15670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6708"/>
                                        </p:tgtEl>
                                        <p:attrNameLst>
                                          <p:attrName>style.visibility</p:attrName>
                                        </p:attrNameLst>
                                      </p:cBhvr>
                                      <p:to>
                                        <p:strVal val="visible"/>
                                      </p:to>
                                    </p:set>
                                    <p:animEffect transition="in" filter="wipe(down)">
                                      <p:cBhvr>
                                        <p:cTn id="22" dur="500"/>
                                        <p:tgtEl>
                                          <p:spTgt spid="156708"/>
                                        </p:tgtEl>
                                      </p:cBhvr>
                                    </p:animEffect>
                                  </p:childTnLst>
                                  <p:subTnLst>
                                    <p:animClr clrSpc="rgb" dir="cw">
                                      <p:cBhvr override="childStyle">
                                        <p:cTn dur="1" fill="hold" display="0" masterRel="nextClick" afterEffect="1"/>
                                        <p:tgtEl>
                                          <p:spTgt spid="156708"/>
                                        </p:tgtEl>
                                        <p:attrNameLst>
                                          <p:attrName>ppt_c</p:attrName>
                                        </p:attrNameLst>
                                      </p:cBhvr>
                                      <p:to>
                                        <a:srgbClr val="A9BEA7"/>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56709"/>
                                        </p:tgtEl>
                                        <p:attrNameLst>
                                          <p:attrName>style.visibility</p:attrName>
                                        </p:attrNameLst>
                                      </p:cBhvr>
                                      <p:to>
                                        <p:strVal val="visible"/>
                                      </p:to>
                                    </p:set>
                                    <p:animEffect transition="in" filter="wipe(down)">
                                      <p:cBhvr>
                                        <p:cTn id="27" dur="500"/>
                                        <p:tgtEl>
                                          <p:spTgt spid="156709"/>
                                        </p:tgtEl>
                                      </p:cBhvr>
                                    </p:animEffect>
                                  </p:childTnLst>
                                </p:cTn>
                              </p:par>
                            </p:childTnLst>
                          </p:cTn>
                        </p:par>
                        <p:par>
                          <p:cTn id="28" fill="hold" nodeType="afterGroup">
                            <p:stCondLst>
                              <p:cond delay="500"/>
                            </p:stCondLst>
                            <p:childTnLst>
                              <p:par>
                                <p:cTn id="29" presetID="22" presetClass="entr" presetSubtype="4" fill="hold" grpId="0" nodeType="afterEffect">
                                  <p:stCondLst>
                                    <p:cond delay="0"/>
                                  </p:stCondLst>
                                  <p:childTnLst>
                                    <p:set>
                                      <p:cBhvr>
                                        <p:cTn id="30" dur="1" fill="hold">
                                          <p:stCondLst>
                                            <p:cond delay="0"/>
                                          </p:stCondLst>
                                        </p:cTn>
                                        <p:tgtEl>
                                          <p:spTgt spid="156710"/>
                                        </p:tgtEl>
                                        <p:attrNameLst>
                                          <p:attrName>style.visibility</p:attrName>
                                        </p:attrNameLst>
                                      </p:cBhvr>
                                      <p:to>
                                        <p:strVal val="visible"/>
                                      </p:to>
                                    </p:set>
                                    <p:animEffect transition="in" filter="wipe(down)">
                                      <p:cBhvr>
                                        <p:cTn id="31" dur="500"/>
                                        <p:tgtEl>
                                          <p:spTgt spid="156710"/>
                                        </p:tgtEl>
                                      </p:cBhvr>
                                    </p:animEffect>
                                  </p:childTnLst>
                                </p:cTn>
                              </p:par>
                            </p:childTnLst>
                          </p:cTn>
                        </p:par>
                        <p:par>
                          <p:cTn id="32" fill="hold" nodeType="afterGroup">
                            <p:stCondLst>
                              <p:cond delay="1000"/>
                            </p:stCondLst>
                            <p:childTnLst>
                              <p:par>
                                <p:cTn id="33" presetID="22" presetClass="entr" presetSubtype="4" fill="hold" grpId="0" nodeType="afterEffect">
                                  <p:stCondLst>
                                    <p:cond delay="0"/>
                                  </p:stCondLst>
                                  <p:childTnLst>
                                    <p:set>
                                      <p:cBhvr>
                                        <p:cTn id="34" dur="1" fill="hold">
                                          <p:stCondLst>
                                            <p:cond delay="0"/>
                                          </p:stCondLst>
                                        </p:cTn>
                                        <p:tgtEl>
                                          <p:spTgt spid="156697"/>
                                        </p:tgtEl>
                                        <p:attrNameLst>
                                          <p:attrName>style.visibility</p:attrName>
                                        </p:attrNameLst>
                                      </p:cBhvr>
                                      <p:to>
                                        <p:strVal val="visible"/>
                                      </p:to>
                                    </p:set>
                                    <p:animEffect transition="in" filter="wipe(down)">
                                      <p:cBhvr>
                                        <p:cTn id="35" dur="500"/>
                                        <p:tgtEl>
                                          <p:spTgt spid="15669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56711"/>
                                        </p:tgtEl>
                                        <p:attrNameLst>
                                          <p:attrName>style.visibility</p:attrName>
                                        </p:attrNameLst>
                                      </p:cBhvr>
                                      <p:to>
                                        <p:strVal val="visible"/>
                                      </p:to>
                                    </p:set>
                                    <p:animEffect transition="in" filter="wipe(down)">
                                      <p:cBhvr>
                                        <p:cTn id="40" dur="500"/>
                                        <p:tgtEl>
                                          <p:spTgt spid="156711"/>
                                        </p:tgtEl>
                                      </p:cBhvr>
                                    </p:animEffect>
                                  </p:childTnLst>
                                </p:cTn>
                              </p:par>
                            </p:childTnLst>
                          </p:cTn>
                        </p:par>
                        <p:par>
                          <p:cTn id="41" fill="hold" nodeType="afterGroup">
                            <p:stCondLst>
                              <p:cond delay="500"/>
                            </p:stCondLst>
                            <p:childTnLst>
                              <p:par>
                                <p:cTn id="42" presetID="22" presetClass="entr" presetSubtype="4" fill="hold" grpId="0" nodeType="afterEffect">
                                  <p:stCondLst>
                                    <p:cond delay="0"/>
                                  </p:stCondLst>
                                  <p:childTnLst>
                                    <p:set>
                                      <p:cBhvr>
                                        <p:cTn id="43" dur="1" fill="hold">
                                          <p:stCondLst>
                                            <p:cond delay="0"/>
                                          </p:stCondLst>
                                        </p:cTn>
                                        <p:tgtEl>
                                          <p:spTgt spid="156712"/>
                                        </p:tgtEl>
                                        <p:attrNameLst>
                                          <p:attrName>style.visibility</p:attrName>
                                        </p:attrNameLst>
                                      </p:cBhvr>
                                      <p:to>
                                        <p:strVal val="visible"/>
                                      </p:to>
                                    </p:set>
                                    <p:animEffect transition="in" filter="wipe(down)">
                                      <p:cBhvr>
                                        <p:cTn id="44" dur="500"/>
                                        <p:tgtEl>
                                          <p:spTgt spid="156712"/>
                                        </p:tgtEl>
                                      </p:cBhvr>
                                    </p:animEffect>
                                  </p:childTnLst>
                                </p:cTn>
                              </p:par>
                            </p:childTnLst>
                          </p:cTn>
                        </p:par>
                        <p:par>
                          <p:cTn id="45" fill="hold" nodeType="afterGroup">
                            <p:stCondLst>
                              <p:cond delay="1000"/>
                            </p:stCondLst>
                            <p:childTnLst>
                              <p:par>
                                <p:cTn id="46" presetID="22" presetClass="entr" presetSubtype="4" fill="hold" grpId="0" nodeType="afterEffect">
                                  <p:stCondLst>
                                    <p:cond delay="0"/>
                                  </p:stCondLst>
                                  <p:childTnLst>
                                    <p:set>
                                      <p:cBhvr>
                                        <p:cTn id="47" dur="1" fill="hold">
                                          <p:stCondLst>
                                            <p:cond delay="0"/>
                                          </p:stCondLst>
                                        </p:cTn>
                                        <p:tgtEl>
                                          <p:spTgt spid="156718"/>
                                        </p:tgtEl>
                                        <p:attrNameLst>
                                          <p:attrName>style.visibility</p:attrName>
                                        </p:attrNameLst>
                                      </p:cBhvr>
                                      <p:to>
                                        <p:strVal val="visible"/>
                                      </p:to>
                                    </p:set>
                                    <p:animEffect transition="in" filter="wipe(down)">
                                      <p:cBhvr>
                                        <p:cTn id="48" dur="500"/>
                                        <p:tgtEl>
                                          <p:spTgt spid="156718"/>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156713"/>
                                        </p:tgtEl>
                                        <p:attrNameLst>
                                          <p:attrName>style.visibility</p:attrName>
                                        </p:attrNameLst>
                                      </p:cBhvr>
                                      <p:to>
                                        <p:strVal val="visible"/>
                                      </p:to>
                                    </p:set>
                                    <p:animEffect transition="in" filter="wipe(down)">
                                      <p:cBhvr>
                                        <p:cTn id="53" dur="500"/>
                                        <p:tgtEl>
                                          <p:spTgt spid="156713"/>
                                        </p:tgtEl>
                                      </p:cBhvr>
                                    </p:animEffect>
                                  </p:childTnLst>
                                </p:cTn>
                              </p:par>
                            </p:childTnLst>
                          </p:cTn>
                        </p:par>
                        <p:par>
                          <p:cTn id="54" fill="hold" nodeType="afterGroup">
                            <p:stCondLst>
                              <p:cond delay="500"/>
                            </p:stCondLst>
                            <p:childTnLst>
                              <p:par>
                                <p:cTn id="55" presetID="1" presetClass="entr" presetSubtype="0" fill="hold" grpId="0" nodeType="afterEffect">
                                  <p:stCondLst>
                                    <p:cond delay="0"/>
                                  </p:stCondLst>
                                  <p:childTnLst>
                                    <p:set>
                                      <p:cBhvr>
                                        <p:cTn id="56" dur="1" fill="hold">
                                          <p:stCondLst>
                                            <p:cond delay="499"/>
                                          </p:stCondLst>
                                        </p:cTn>
                                        <p:tgtEl>
                                          <p:spTgt spid="156719"/>
                                        </p:tgtEl>
                                        <p:attrNameLst>
                                          <p:attrName>style.visibility</p:attrName>
                                        </p:attrNameLst>
                                      </p:cBhvr>
                                      <p:to>
                                        <p:strVal val="visible"/>
                                      </p:to>
                                    </p:set>
                                  </p:childTnLst>
                                </p:cTn>
                              </p:par>
                            </p:childTnLst>
                          </p:cTn>
                        </p:par>
                        <p:par>
                          <p:cTn id="57" fill="hold" nodeType="afterGroup">
                            <p:stCondLst>
                              <p:cond delay="1000"/>
                            </p:stCondLst>
                            <p:childTnLst>
                              <p:par>
                                <p:cTn id="58" presetID="22" presetClass="entr" presetSubtype="4" fill="hold" grpId="0" nodeType="afterEffect">
                                  <p:stCondLst>
                                    <p:cond delay="0"/>
                                  </p:stCondLst>
                                  <p:childTnLst>
                                    <p:set>
                                      <p:cBhvr>
                                        <p:cTn id="59" dur="1" fill="hold">
                                          <p:stCondLst>
                                            <p:cond delay="0"/>
                                          </p:stCondLst>
                                        </p:cTn>
                                        <p:tgtEl>
                                          <p:spTgt spid="156714"/>
                                        </p:tgtEl>
                                        <p:attrNameLst>
                                          <p:attrName>style.visibility</p:attrName>
                                        </p:attrNameLst>
                                      </p:cBhvr>
                                      <p:to>
                                        <p:strVal val="visible"/>
                                      </p:to>
                                    </p:set>
                                    <p:animEffect transition="in" filter="wipe(down)">
                                      <p:cBhvr>
                                        <p:cTn id="60" dur="500"/>
                                        <p:tgtEl>
                                          <p:spTgt spid="1567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94" grpId="0" autoUpdateAnimBg="0"/>
      <p:bldP spid="156697" grpId="0" animBg="1"/>
      <p:bldP spid="156704" grpId="0" animBg="1"/>
      <p:bldP spid="156708" grpId="0" autoUpdateAnimBg="0"/>
      <p:bldP spid="156709" grpId="0" autoUpdateAnimBg="0"/>
      <p:bldP spid="156710" grpId="0" animBg="1"/>
      <p:bldP spid="156711" grpId="0" autoUpdateAnimBg="0"/>
      <p:bldP spid="156712" grpId="0" animBg="1"/>
      <p:bldP spid="156713" grpId="0" autoUpdateAnimBg="0"/>
      <p:bldP spid="156714" grpId="0" animBg="1"/>
      <p:bldP spid="156715" grpId="0" animBg="1"/>
      <p:bldP spid="156718" grpId="0" animBg="1"/>
      <p:bldP spid="15671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8714CC3-95DD-FB4F-B974-5F500D0061F7}" type="slidenum">
              <a:rPr lang="zh-TW" altLang="en-US"/>
              <a:pPr/>
              <a:t>17</a:t>
            </a:fld>
            <a:endParaRPr lang="zh-TW" altLang="en-US"/>
          </a:p>
        </p:txBody>
      </p:sp>
      <p:sp>
        <p:nvSpPr>
          <p:cNvPr id="118786" name="Rectangle 2"/>
          <p:cNvSpPr>
            <a:spLocks noGrp="1" noChangeArrowheads="1"/>
          </p:cNvSpPr>
          <p:nvPr>
            <p:ph type="title"/>
          </p:nvPr>
        </p:nvSpPr>
        <p:spPr/>
        <p:txBody>
          <a:bodyPr/>
          <a:lstStyle/>
          <a:p>
            <a:pPr algn="ctr"/>
            <a:r>
              <a:rPr lang="en-US" altLang="zh-TW">
                <a:latin typeface="Arial" charset="0"/>
                <a:ea typeface="新細明體" charset="0"/>
                <a:cs typeface="新細明體" charset="0"/>
              </a:rPr>
              <a:t>Solving Graphically for an Optimal Solution</a:t>
            </a:r>
          </a:p>
        </p:txBody>
      </p:sp>
      <p:graphicFrame>
        <p:nvGraphicFramePr>
          <p:cNvPr id="118788" name="Object 4"/>
          <p:cNvGraphicFramePr>
            <a:graphicFrameLocks/>
          </p:cNvGraphicFramePr>
          <p:nvPr/>
        </p:nvGraphicFramePr>
        <p:xfrm>
          <a:off x="2509838" y="2586038"/>
          <a:ext cx="3673475" cy="3673475"/>
        </p:xfrm>
        <a:graphic>
          <a:graphicData uri="http://schemas.openxmlformats.org/presentationml/2006/ole">
            <mc:AlternateContent xmlns:mc="http://schemas.openxmlformats.org/markup-compatibility/2006">
              <mc:Choice xmlns:v="urn:schemas-microsoft-com:vml" Requires="v">
                <p:oleObj spid="_x0000_s29698" name="ClipArt" r:id="rId4" imgW="3673440" imgH="3673440" progId="MS_ClipArt_Gallery.2">
                  <p:embed/>
                </p:oleObj>
              </mc:Choice>
              <mc:Fallback>
                <p:oleObj name="ClipArt" r:id="rId4" imgW="3673440" imgH="3673440" progId="MS_ClipArt_Gallery.2">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9838" y="2586038"/>
                        <a:ext cx="3673475" cy="367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9987028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0"/>
                                  </p:stCondLst>
                                  <p:childTnLst>
                                    <p:set>
                                      <p:cBhvr>
                                        <p:cTn id="6" dur="1" fill="hold">
                                          <p:stCondLst>
                                            <p:cond delay="0"/>
                                          </p:stCondLst>
                                        </p:cTn>
                                        <p:tgtEl>
                                          <p:spTgt spid="118788"/>
                                        </p:tgtEl>
                                        <p:attrNameLst>
                                          <p:attrName>style.visibility</p:attrName>
                                        </p:attrNameLst>
                                      </p:cBhvr>
                                      <p:to>
                                        <p:strVal val="visible"/>
                                      </p:to>
                                    </p:set>
                                    <p:animEffect transition="in" filter="box(out)">
                                      <p:cBhvr>
                                        <p:cTn id="7" dur="500"/>
                                        <p:tgtEl>
                                          <p:spTgt spid="118788"/>
                                        </p:tgtEl>
                                      </p:cBhvr>
                                    </p:animEffect>
                                  </p:childTnLst>
                                  <p:subTnLst>
                                    <p:audio>
                                      <p:cMediaNode>
                                        <p:cTn display="0" masterRel="sameClick">
                                          <p:stCondLst>
                                            <p:cond evt="begin" delay="0">
                                              <p:tn val="5"/>
                                            </p:cond>
                                          </p:stCondLst>
                                          <p:endCondLst>
                                            <p:cond evt="onStopAudio" delay="0">
                                              <p:tgtEl>
                                                <p:sldTgt/>
                                              </p:tgtEl>
                                            </p:cond>
                                          </p:endCondLst>
                                        </p:cTn>
                                        <p:tgtEl>
                                          <p:sndTgt r:embed="rId3" name="Richochet"/>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5"/>
          <p:cNvSpPr>
            <a:spLocks noGrp="1"/>
          </p:cNvSpPr>
          <p:nvPr>
            <p:ph type="sldNum" sz="quarter" idx="12"/>
          </p:nvPr>
        </p:nvSpPr>
        <p:spPr/>
        <p:txBody>
          <a:bodyPr/>
          <a:lstStyle/>
          <a:p>
            <a:fld id="{F97B8998-2BE9-1742-AEFC-FCCAF651A353}" type="slidenum">
              <a:rPr lang="zh-TW" altLang="en-US"/>
              <a:pPr/>
              <a:t>18</a:t>
            </a:fld>
            <a:endParaRPr lang="zh-TW" altLang="en-US"/>
          </a:p>
        </p:txBody>
      </p:sp>
      <p:sp>
        <p:nvSpPr>
          <p:cNvPr id="119819" name="Freeform 11"/>
          <p:cNvSpPr>
            <a:spLocks/>
          </p:cNvSpPr>
          <p:nvPr/>
        </p:nvSpPr>
        <p:spPr bwMode="auto">
          <a:xfrm>
            <a:off x="2133600" y="4381500"/>
            <a:ext cx="1809750" cy="2019300"/>
          </a:xfrm>
          <a:custGeom>
            <a:avLst/>
            <a:gdLst>
              <a:gd name="T0" fmla="*/ 0 w 1140"/>
              <a:gd name="T1" fmla="*/ 1248 h 1272"/>
              <a:gd name="T2" fmla="*/ 12 w 1140"/>
              <a:gd name="T3" fmla="*/ 0 h 1272"/>
              <a:gd name="T4" fmla="*/ 780 w 1140"/>
              <a:gd name="T5" fmla="*/ 492 h 1272"/>
              <a:gd name="T6" fmla="*/ 1140 w 1140"/>
              <a:gd name="T7" fmla="*/ 1068 h 1272"/>
              <a:gd name="T8" fmla="*/ 876 w 1140"/>
              <a:gd name="T9" fmla="*/ 1272 h 1272"/>
            </a:gdLst>
            <a:ahLst/>
            <a:cxnLst>
              <a:cxn ang="0">
                <a:pos x="T0" y="T1"/>
              </a:cxn>
              <a:cxn ang="0">
                <a:pos x="T2" y="T3"/>
              </a:cxn>
              <a:cxn ang="0">
                <a:pos x="T4" y="T5"/>
              </a:cxn>
              <a:cxn ang="0">
                <a:pos x="T6" y="T7"/>
              </a:cxn>
              <a:cxn ang="0">
                <a:pos x="T8" y="T9"/>
              </a:cxn>
            </a:cxnLst>
            <a:rect l="0" t="0" r="r" b="b"/>
            <a:pathLst>
              <a:path w="1140" h="1272">
                <a:moveTo>
                  <a:pt x="0" y="1248"/>
                </a:moveTo>
                <a:lnTo>
                  <a:pt x="12" y="0"/>
                </a:lnTo>
                <a:lnTo>
                  <a:pt x="780" y="492"/>
                </a:lnTo>
                <a:lnTo>
                  <a:pt x="1140" y="1068"/>
                </a:lnTo>
                <a:lnTo>
                  <a:pt x="876" y="1272"/>
                </a:lnTo>
              </a:path>
            </a:pathLst>
          </a:custGeom>
          <a:solidFill>
            <a:schemeClr val="accent1"/>
          </a:solidFill>
          <a:ln w="38100" cap="flat" cmpd="sng">
            <a:solidFill>
              <a:schemeClr val="accent2"/>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19810" name="Rectangle 2"/>
          <p:cNvSpPr>
            <a:spLocks noGrp="1" noChangeArrowheads="1"/>
          </p:cNvSpPr>
          <p:nvPr>
            <p:ph type="title"/>
          </p:nvPr>
        </p:nvSpPr>
        <p:spPr/>
        <p:txBody>
          <a:bodyPr/>
          <a:lstStyle/>
          <a:p>
            <a:pPr algn="ctr"/>
            <a:r>
              <a:rPr lang="en-US" altLang="zh-TW" sz="3600">
                <a:ea typeface="新細明體" charset="0"/>
                <a:cs typeface="新細明體" charset="0"/>
              </a:rPr>
              <a:t>The search for an optimal solution</a:t>
            </a:r>
          </a:p>
        </p:txBody>
      </p:sp>
      <p:sp>
        <p:nvSpPr>
          <p:cNvPr id="119812" name="Line 4"/>
          <p:cNvSpPr>
            <a:spLocks noChangeShapeType="1"/>
          </p:cNvSpPr>
          <p:nvPr/>
        </p:nvSpPr>
        <p:spPr bwMode="auto">
          <a:xfrm>
            <a:off x="2133600" y="2112963"/>
            <a:ext cx="0" cy="4264025"/>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13" name="Line 5"/>
          <p:cNvSpPr>
            <a:spLocks noChangeShapeType="1"/>
          </p:cNvSpPr>
          <p:nvPr/>
        </p:nvSpPr>
        <p:spPr bwMode="auto">
          <a:xfrm>
            <a:off x="2112963" y="6400800"/>
            <a:ext cx="5797550"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15" name="Rectangle 7"/>
          <p:cNvSpPr>
            <a:spLocks noChangeArrowheads="1"/>
          </p:cNvSpPr>
          <p:nvPr/>
        </p:nvSpPr>
        <p:spPr bwMode="auto">
          <a:xfrm>
            <a:off x="2760663" y="1752600"/>
            <a:ext cx="57102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a:solidFill>
                  <a:schemeClr val="tx1"/>
                </a:solidFill>
                <a:ea typeface="新細明體" charset="0"/>
                <a:cs typeface="新細明體" charset="0"/>
              </a:rPr>
              <a:t>Start at some arbitrary profit, say profit = $2,000...</a:t>
            </a:r>
          </a:p>
        </p:txBody>
      </p:sp>
      <p:sp>
        <p:nvSpPr>
          <p:cNvPr id="119816" name="Rectangle 8"/>
          <p:cNvSpPr>
            <a:spLocks noChangeArrowheads="1"/>
          </p:cNvSpPr>
          <p:nvPr/>
        </p:nvSpPr>
        <p:spPr bwMode="auto">
          <a:xfrm>
            <a:off x="2760663" y="2209800"/>
            <a:ext cx="42846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a:solidFill>
                  <a:schemeClr val="tx2"/>
                </a:solidFill>
                <a:ea typeface="新細明體" charset="0"/>
                <a:cs typeface="新細明體" charset="0"/>
              </a:rPr>
              <a:t>Then increase the profit, if possible...</a:t>
            </a:r>
          </a:p>
        </p:txBody>
      </p:sp>
      <p:sp>
        <p:nvSpPr>
          <p:cNvPr id="119817" name="Rectangle 9"/>
          <p:cNvSpPr>
            <a:spLocks noChangeArrowheads="1"/>
          </p:cNvSpPr>
          <p:nvPr/>
        </p:nvSpPr>
        <p:spPr bwMode="auto">
          <a:xfrm>
            <a:off x="2760663" y="2743200"/>
            <a:ext cx="477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2400">
                <a:solidFill>
                  <a:schemeClr val="tx2"/>
                </a:solidFill>
                <a:ea typeface="新細明體" charset="0"/>
                <a:cs typeface="新細明體" charset="0"/>
              </a:rPr>
              <a:t>...</a:t>
            </a:r>
            <a:r>
              <a:rPr lang="en-US" altLang="zh-TW" sz="2400">
                <a:solidFill>
                  <a:schemeClr val="tx2"/>
                </a:solidFill>
                <a:ea typeface="新細明體" charset="0"/>
                <a:cs typeface="新細明體" charset="0"/>
              </a:rPr>
              <a:t>and continue until it becomes infeasible</a:t>
            </a:r>
          </a:p>
        </p:txBody>
      </p:sp>
      <p:sp>
        <p:nvSpPr>
          <p:cNvPr id="119820" name="Line 12"/>
          <p:cNvSpPr>
            <a:spLocks noChangeShapeType="1"/>
          </p:cNvSpPr>
          <p:nvPr/>
        </p:nvSpPr>
        <p:spPr bwMode="auto">
          <a:xfrm>
            <a:off x="2151063" y="5638800"/>
            <a:ext cx="714375" cy="787400"/>
          </a:xfrm>
          <a:prstGeom prst="line">
            <a:avLst/>
          </a:prstGeom>
          <a:noFill/>
          <a:ln w="508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21" name="Line 13"/>
          <p:cNvSpPr>
            <a:spLocks noChangeShapeType="1"/>
          </p:cNvSpPr>
          <p:nvPr/>
        </p:nvSpPr>
        <p:spPr bwMode="auto">
          <a:xfrm>
            <a:off x="2135188" y="5257800"/>
            <a:ext cx="1047750" cy="1168400"/>
          </a:xfrm>
          <a:prstGeom prst="line">
            <a:avLst/>
          </a:prstGeom>
          <a:noFill/>
          <a:ln w="508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22" name="Line 14"/>
          <p:cNvSpPr>
            <a:spLocks noChangeShapeType="1"/>
          </p:cNvSpPr>
          <p:nvPr/>
        </p:nvSpPr>
        <p:spPr bwMode="auto">
          <a:xfrm>
            <a:off x="2146300" y="4876800"/>
            <a:ext cx="1354138" cy="1524000"/>
          </a:xfrm>
          <a:prstGeom prst="line">
            <a:avLst/>
          </a:prstGeom>
          <a:noFill/>
          <a:ln w="508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23" name="Line 15"/>
          <p:cNvSpPr>
            <a:spLocks noChangeShapeType="1"/>
          </p:cNvSpPr>
          <p:nvPr/>
        </p:nvSpPr>
        <p:spPr bwMode="auto">
          <a:xfrm>
            <a:off x="2095500" y="4552950"/>
            <a:ext cx="1593850" cy="1773238"/>
          </a:xfrm>
          <a:prstGeom prst="line">
            <a:avLst/>
          </a:prstGeom>
          <a:noFill/>
          <a:ln w="508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24" name="Line 16"/>
          <p:cNvSpPr>
            <a:spLocks noChangeShapeType="1"/>
          </p:cNvSpPr>
          <p:nvPr/>
        </p:nvSpPr>
        <p:spPr bwMode="auto">
          <a:xfrm>
            <a:off x="2290763" y="4495800"/>
            <a:ext cx="1527175" cy="1746250"/>
          </a:xfrm>
          <a:prstGeom prst="line">
            <a:avLst/>
          </a:prstGeom>
          <a:noFill/>
          <a:ln w="508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25" name="Line 17"/>
          <p:cNvSpPr>
            <a:spLocks noChangeShapeType="1"/>
          </p:cNvSpPr>
          <p:nvPr/>
        </p:nvSpPr>
        <p:spPr bwMode="auto">
          <a:xfrm>
            <a:off x="2689225" y="4724400"/>
            <a:ext cx="1214438" cy="1392238"/>
          </a:xfrm>
          <a:prstGeom prst="line">
            <a:avLst/>
          </a:prstGeom>
          <a:noFill/>
          <a:ln w="508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26" name="Line 18"/>
          <p:cNvSpPr>
            <a:spLocks noChangeShapeType="1"/>
          </p:cNvSpPr>
          <p:nvPr/>
        </p:nvSpPr>
        <p:spPr bwMode="auto">
          <a:xfrm>
            <a:off x="3086100" y="4991100"/>
            <a:ext cx="565150" cy="650875"/>
          </a:xfrm>
          <a:prstGeom prst="line">
            <a:avLst/>
          </a:prstGeom>
          <a:noFill/>
          <a:ln w="508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27" name="Line 19"/>
          <p:cNvSpPr>
            <a:spLocks noChangeShapeType="1"/>
          </p:cNvSpPr>
          <p:nvPr/>
        </p:nvSpPr>
        <p:spPr bwMode="auto">
          <a:xfrm>
            <a:off x="2424113" y="4065588"/>
            <a:ext cx="2197100" cy="2525712"/>
          </a:xfrm>
          <a:prstGeom prst="line">
            <a:avLst/>
          </a:prstGeom>
          <a:noFill/>
          <a:ln w="508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28" name="Oval 20"/>
          <p:cNvSpPr>
            <a:spLocks noChangeArrowheads="1"/>
          </p:cNvSpPr>
          <p:nvPr/>
        </p:nvSpPr>
        <p:spPr bwMode="auto">
          <a:xfrm>
            <a:off x="3340100" y="5111750"/>
            <a:ext cx="139700" cy="139700"/>
          </a:xfrm>
          <a:prstGeom prst="ellipse">
            <a:avLst/>
          </a:prstGeom>
          <a:solidFill>
            <a:srgbClr val="EF2F09"/>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29" name="Line 21"/>
          <p:cNvSpPr>
            <a:spLocks noChangeShapeType="1"/>
          </p:cNvSpPr>
          <p:nvPr/>
        </p:nvSpPr>
        <p:spPr bwMode="auto">
          <a:xfrm flipV="1">
            <a:off x="3540125" y="3905250"/>
            <a:ext cx="1222375" cy="12414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30" name="Rectangle 22"/>
          <p:cNvSpPr>
            <a:spLocks noChangeArrowheads="1"/>
          </p:cNvSpPr>
          <p:nvPr/>
        </p:nvSpPr>
        <p:spPr bwMode="auto">
          <a:xfrm>
            <a:off x="3657600" y="3448050"/>
            <a:ext cx="2540000" cy="482600"/>
          </a:xfrm>
          <a:prstGeom prst="rect">
            <a:avLst/>
          </a:prstGeom>
          <a:solidFill>
            <a:srgbClr val="FF9900"/>
          </a:solidFill>
          <a:ln w="50800">
            <a:solidFill>
              <a:srgbClr val="C27500"/>
            </a:solidFill>
            <a:miter lim="800000"/>
            <a:headEnd/>
            <a:tailEnd/>
          </a:ln>
          <a:effectLst>
            <a:outerShdw blurRad="63500" dist="107763" dir="2700000" algn="ctr" rotWithShape="0">
              <a:schemeClr val="bg2">
                <a:alpha val="74998"/>
              </a:schemeClr>
            </a:outerShdw>
          </a:effectLst>
        </p:spPr>
        <p:txBody>
          <a:bodyPr wrap="none" anchor="ctr"/>
          <a:lstStyle/>
          <a:p>
            <a:endParaRPr lang="en-US"/>
          </a:p>
        </p:txBody>
      </p:sp>
      <p:sp>
        <p:nvSpPr>
          <p:cNvPr id="119831" name="Rectangle 23"/>
          <p:cNvSpPr>
            <a:spLocks noChangeArrowheads="1"/>
          </p:cNvSpPr>
          <p:nvPr/>
        </p:nvSpPr>
        <p:spPr bwMode="auto">
          <a:xfrm>
            <a:off x="3657600" y="3429000"/>
            <a:ext cx="2438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2075" tIns="46038" rIns="92075" bIns="46038">
            <a:spAutoFit/>
          </a:bodyPr>
          <a:lstStyle/>
          <a:p>
            <a:pPr eaLnBrk="0" hangingPunct="0"/>
            <a:r>
              <a:rPr lang="en-US" altLang="zh-TW" sz="2800" b="1" dirty="0">
                <a:ea typeface="新細明體" charset="0"/>
                <a:cs typeface="新細明體" charset="0"/>
              </a:rPr>
              <a:t>Profit </a:t>
            </a:r>
            <a:r>
              <a:rPr lang="en-US" altLang="zh-TW" sz="2800" b="1" dirty="0" smtClean="0">
                <a:ea typeface="新細明體" charset="0"/>
                <a:cs typeface="新細明體" charset="0"/>
              </a:rPr>
              <a:t>=$</a:t>
            </a:r>
            <a:r>
              <a:rPr lang="en-US" altLang="zh-TW" sz="2800" b="1" dirty="0">
                <a:ea typeface="新細明體" charset="0"/>
                <a:cs typeface="新細明體" charset="0"/>
              </a:rPr>
              <a:t>4360</a:t>
            </a:r>
          </a:p>
        </p:txBody>
      </p:sp>
      <p:sp>
        <p:nvSpPr>
          <p:cNvPr id="119835" name="Line 27"/>
          <p:cNvSpPr>
            <a:spLocks noChangeShapeType="1"/>
          </p:cNvSpPr>
          <p:nvPr/>
        </p:nvSpPr>
        <p:spPr bwMode="auto">
          <a:xfrm>
            <a:off x="1822450" y="4359275"/>
            <a:ext cx="311150" cy="0"/>
          </a:xfrm>
          <a:prstGeom prst="line">
            <a:avLst/>
          </a:prstGeom>
          <a:noFill/>
          <a:ln w="254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36" name="Line 28"/>
          <p:cNvSpPr>
            <a:spLocks noChangeShapeType="1"/>
          </p:cNvSpPr>
          <p:nvPr/>
        </p:nvSpPr>
        <p:spPr bwMode="auto">
          <a:xfrm>
            <a:off x="1822450" y="2549525"/>
            <a:ext cx="311150" cy="0"/>
          </a:xfrm>
          <a:prstGeom prst="line">
            <a:avLst/>
          </a:prstGeom>
          <a:noFill/>
          <a:ln w="254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37" name="Line 29"/>
          <p:cNvSpPr>
            <a:spLocks noChangeShapeType="1"/>
          </p:cNvSpPr>
          <p:nvPr/>
        </p:nvSpPr>
        <p:spPr bwMode="auto">
          <a:xfrm>
            <a:off x="1822450" y="3692525"/>
            <a:ext cx="311150" cy="0"/>
          </a:xfrm>
          <a:prstGeom prst="line">
            <a:avLst/>
          </a:prstGeom>
          <a:noFill/>
          <a:ln w="254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40" name="Line 32"/>
          <p:cNvSpPr>
            <a:spLocks noChangeShapeType="1"/>
          </p:cNvSpPr>
          <p:nvPr/>
        </p:nvSpPr>
        <p:spPr bwMode="auto">
          <a:xfrm>
            <a:off x="4152900" y="6256338"/>
            <a:ext cx="0" cy="241300"/>
          </a:xfrm>
          <a:prstGeom prst="line">
            <a:avLst/>
          </a:prstGeom>
          <a:noFill/>
          <a:ln w="254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9841" name="Rectangle 33"/>
          <p:cNvSpPr>
            <a:spLocks noChangeArrowheads="1"/>
          </p:cNvSpPr>
          <p:nvPr/>
        </p:nvSpPr>
        <p:spPr bwMode="auto">
          <a:xfrm>
            <a:off x="1257300" y="4095750"/>
            <a:ext cx="588963"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rgbClr val="CC3300"/>
                </a:solidFill>
                <a:latin typeface="Arial" charset="0"/>
                <a:ea typeface="新細明體" charset="0"/>
                <a:cs typeface="新細明體" charset="0"/>
              </a:rPr>
              <a:t>500</a:t>
            </a:r>
          </a:p>
        </p:txBody>
      </p:sp>
      <p:sp>
        <p:nvSpPr>
          <p:cNvPr id="119842" name="Rectangle 34"/>
          <p:cNvSpPr>
            <a:spLocks noChangeArrowheads="1"/>
          </p:cNvSpPr>
          <p:nvPr/>
        </p:nvSpPr>
        <p:spPr bwMode="auto">
          <a:xfrm>
            <a:off x="1257300" y="3429000"/>
            <a:ext cx="588963"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rgbClr val="CC3300"/>
                </a:solidFill>
                <a:latin typeface="Arial" charset="0"/>
                <a:ea typeface="新細明體" charset="0"/>
                <a:cs typeface="新細明體" charset="0"/>
              </a:rPr>
              <a:t>700</a:t>
            </a:r>
          </a:p>
        </p:txBody>
      </p:sp>
      <p:sp>
        <p:nvSpPr>
          <p:cNvPr id="119843" name="Rectangle 35"/>
          <p:cNvSpPr>
            <a:spLocks noChangeArrowheads="1"/>
          </p:cNvSpPr>
          <p:nvPr/>
        </p:nvSpPr>
        <p:spPr bwMode="auto">
          <a:xfrm>
            <a:off x="1100138" y="2286000"/>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rgbClr val="CC3300"/>
                </a:solidFill>
                <a:latin typeface="Arial" charset="0"/>
                <a:ea typeface="新細明體" charset="0"/>
                <a:cs typeface="新細明體" charset="0"/>
              </a:rPr>
              <a:t>1000</a:t>
            </a:r>
          </a:p>
        </p:txBody>
      </p:sp>
      <p:sp>
        <p:nvSpPr>
          <p:cNvPr id="119844" name="Rectangle 36"/>
          <p:cNvSpPr>
            <a:spLocks noChangeArrowheads="1"/>
          </p:cNvSpPr>
          <p:nvPr/>
        </p:nvSpPr>
        <p:spPr bwMode="auto">
          <a:xfrm>
            <a:off x="3870325" y="6477000"/>
            <a:ext cx="587375"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rgbClr val="CC3300"/>
                </a:solidFill>
                <a:latin typeface="Arial" charset="0"/>
                <a:ea typeface="新細明體" charset="0"/>
                <a:cs typeface="新細明體" charset="0"/>
              </a:rPr>
              <a:t>500</a:t>
            </a:r>
          </a:p>
        </p:txBody>
      </p:sp>
      <p:sp>
        <p:nvSpPr>
          <p:cNvPr id="119847" name="Rectangle 39"/>
          <p:cNvSpPr>
            <a:spLocks noChangeArrowheads="1"/>
          </p:cNvSpPr>
          <p:nvPr/>
        </p:nvSpPr>
        <p:spPr bwMode="auto">
          <a:xfrm>
            <a:off x="2197100" y="1844675"/>
            <a:ext cx="436563"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900">
                <a:solidFill>
                  <a:srgbClr val="CC3300"/>
                </a:solidFill>
                <a:latin typeface="Arial" charset="0"/>
                <a:ea typeface="新細明體" charset="0"/>
                <a:cs typeface="新細明體" charset="0"/>
              </a:rPr>
              <a:t>X</a:t>
            </a:r>
            <a:r>
              <a:rPr lang="en-US" altLang="zh-TW" sz="1900" baseline="-25000">
                <a:solidFill>
                  <a:srgbClr val="CC3300"/>
                </a:solidFill>
                <a:latin typeface="Arial" charset="0"/>
                <a:ea typeface="新細明體" charset="0"/>
                <a:cs typeface="新細明體" charset="0"/>
              </a:rPr>
              <a:t>2</a:t>
            </a:r>
          </a:p>
        </p:txBody>
      </p:sp>
      <p:sp>
        <p:nvSpPr>
          <p:cNvPr id="119848" name="Rectangle 40"/>
          <p:cNvSpPr>
            <a:spLocks noChangeArrowheads="1"/>
          </p:cNvSpPr>
          <p:nvPr/>
        </p:nvSpPr>
        <p:spPr bwMode="auto">
          <a:xfrm>
            <a:off x="7999413" y="5989638"/>
            <a:ext cx="436562"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900">
                <a:solidFill>
                  <a:srgbClr val="CC3300"/>
                </a:solidFill>
                <a:latin typeface="Arial" charset="0"/>
                <a:ea typeface="新細明體" charset="0"/>
                <a:cs typeface="新細明體" charset="0"/>
              </a:rPr>
              <a:t>X</a:t>
            </a:r>
            <a:r>
              <a:rPr lang="en-US" altLang="zh-TW" sz="1900" baseline="-25000">
                <a:solidFill>
                  <a:srgbClr val="CC3300"/>
                </a:solidFill>
                <a:latin typeface="Arial" charset="0"/>
                <a:ea typeface="新細明體" charset="0"/>
                <a:cs typeface="新細明體" charset="0"/>
              </a:rPr>
              <a:t>1</a:t>
            </a:r>
          </a:p>
        </p:txBody>
      </p:sp>
    </p:spTree>
    <p:extLst>
      <p:ext uri="{BB962C8B-B14F-4D97-AF65-F5344CB8AC3E}">
        <p14:creationId xmlns:p14="http://schemas.microsoft.com/office/powerpoint/2010/main" val="3993500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19815"/>
                                        </p:tgtEl>
                                        <p:attrNameLst>
                                          <p:attrName>style.visibility</p:attrName>
                                        </p:attrNameLst>
                                      </p:cBhvr>
                                      <p:to>
                                        <p:strVal val="visible"/>
                                      </p:to>
                                    </p:set>
                                    <p:animEffect transition="in" filter="box(out)">
                                      <p:cBhvr>
                                        <p:cTn id="7" dur="500"/>
                                        <p:tgtEl>
                                          <p:spTgt spid="1198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19820"/>
                                        </p:tgtEl>
                                        <p:attrNameLst>
                                          <p:attrName>style.visibility</p:attrName>
                                        </p:attrNameLst>
                                      </p:cBhvr>
                                      <p:to>
                                        <p:strVal val="visible"/>
                                      </p:to>
                                    </p:set>
                                    <p:animEffect transition="in" filter="box(out)">
                                      <p:cBhvr>
                                        <p:cTn id="12" dur="500"/>
                                        <p:tgtEl>
                                          <p:spTgt spid="11982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9816"/>
                                        </p:tgtEl>
                                        <p:attrNameLst>
                                          <p:attrName>style.visibility</p:attrName>
                                        </p:attrNameLst>
                                      </p:cBhvr>
                                      <p:to>
                                        <p:strVal val="visible"/>
                                      </p:to>
                                    </p:set>
                                    <p:animEffect transition="in" filter="blinds(horizontal)">
                                      <p:cBhvr>
                                        <p:cTn id="17" dur="500"/>
                                        <p:tgtEl>
                                          <p:spTgt spid="11981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19821"/>
                                        </p:tgtEl>
                                        <p:attrNameLst>
                                          <p:attrName>style.visibility</p:attrName>
                                        </p:attrNameLst>
                                      </p:cBhvr>
                                      <p:to>
                                        <p:strVal val="visible"/>
                                      </p:to>
                                    </p:set>
                                    <p:animEffect transition="in" filter="box(out)">
                                      <p:cBhvr>
                                        <p:cTn id="22" dur="500"/>
                                        <p:tgtEl>
                                          <p:spTgt spid="119821"/>
                                        </p:tgtEl>
                                      </p:cBhvr>
                                    </p:animEffect>
                                  </p:childTnLst>
                                </p:cTn>
                              </p:par>
                            </p:childTnLst>
                          </p:cTn>
                        </p:par>
                        <p:par>
                          <p:cTn id="23" fill="hold" nodeType="afterGroup">
                            <p:stCondLst>
                              <p:cond delay="500"/>
                            </p:stCondLst>
                            <p:childTnLst>
                              <p:par>
                                <p:cTn id="24" presetID="4" presetClass="entr" presetSubtype="32" fill="hold" grpId="0" nodeType="afterEffect">
                                  <p:stCondLst>
                                    <p:cond delay="0"/>
                                  </p:stCondLst>
                                  <p:childTnLst>
                                    <p:set>
                                      <p:cBhvr>
                                        <p:cTn id="25" dur="1" fill="hold">
                                          <p:stCondLst>
                                            <p:cond delay="0"/>
                                          </p:stCondLst>
                                        </p:cTn>
                                        <p:tgtEl>
                                          <p:spTgt spid="119822"/>
                                        </p:tgtEl>
                                        <p:attrNameLst>
                                          <p:attrName>style.visibility</p:attrName>
                                        </p:attrNameLst>
                                      </p:cBhvr>
                                      <p:to>
                                        <p:strVal val="visible"/>
                                      </p:to>
                                    </p:set>
                                    <p:animEffect transition="in" filter="box(out)">
                                      <p:cBhvr>
                                        <p:cTn id="26" dur="500"/>
                                        <p:tgtEl>
                                          <p:spTgt spid="11982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32" fill="hold" grpId="0" nodeType="clickEffect">
                                  <p:stCondLst>
                                    <p:cond delay="0"/>
                                  </p:stCondLst>
                                  <p:childTnLst>
                                    <p:set>
                                      <p:cBhvr>
                                        <p:cTn id="30" dur="1" fill="hold">
                                          <p:stCondLst>
                                            <p:cond delay="0"/>
                                          </p:stCondLst>
                                        </p:cTn>
                                        <p:tgtEl>
                                          <p:spTgt spid="119817"/>
                                        </p:tgtEl>
                                        <p:attrNameLst>
                                          <p:attrName>style.visibility</p:attrName>
                                        </p:attrNameLst>
                                      </p:cBhvr>
                                      <p:to>
                                        <p:strVal val="visible"/>
                                      </p:to>
                                    </p:set>
                                    <p:animEffect transition="in" filter="box(out)">
                                      <p:cBhvr>
                                        <p:cTn id="31" dur="500"/>
                                        <p:tgtEl>
                                          <p:spTgt spid="119817"/>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119823"/>
                                        </p:tgtEl>
                                        <p:attrNameLst>
                                          <p:attrName>style.visibility</p:attrName>
                                        </p:attrNameLst>
                                      </p:cBhvr>
                                      <p:to>
                                        <p:strVal val="visible"/>
                                      </p:to>
                                    </p:set>
                                    <p:animEffect transition="in" filter="box(in)">
                                      <p:cBhvr>
                                        <p:cTn id="36" dur="500"/>
                                        <p:tgtEl>
                                          <p:spTgt spid="119823"/>
                                        </p:tgtEl>
                                      </p:cBhvr>
                                    </p:animEffect>
                                  </p:childTnLst>
                                </p:cTn>
                              </p:par>
                            </p:childTnLst>
                          </p:cTn>
                        </p:par>
                        <p:par>
                          <p:cTn id="37" fill="hold" nodeType="afterGroup">
                            <p:stCondLst>
                              <p:cond delay="500"/>
                            </p:stCondLst>
                            <p:childTnLst>
                              <p:par>
                                <p:cTn id="38" presetID="4" presetClass="entr" presetSubtype="16" fill="hold" grpId="0" nodeType="afterEffect">
                                  <p:stCondLst>
                                    <p:cond delay="0"/>
                                  </p:stCondLst>
                                  <p:childTnLst>
                                    <p:set>
                                      <p:cBhvr>
                                        <p:cTn id="39" dur="1" fill="hold">
                                          <p:stCondLst>
                                            <p:cond delay="0"/>
                                          </p:stCondLst>
                                        </p:cTn>
                                        <p:tgtEl>
                                          <p:spTgt spid="119824"/>
                                        </p:tgtEl>
                                        <p:attrNameLst>
                                          <p:attrName>style.visibility</p:attrName>
                                        </p:attrNameLst>
                                      </p:cBhvr>
                                      <p:to>
                                        <p:strVal val="visible"/>
                                      </p:to>
                                    </p:set>
                                    <p:animEffect transition="in" filter="box(in)">
                                      <p:cBhvr>
                                        <p:cTn id="40" dur="500"/>
                                        <p:tgtEl>
                                          <p:spTgt spid="119824"/>
                                        </p:tgtEl>
                                      </p:cBhvr>
                                    </p:animEffect>
                                  </p:childTnLst>
                                </p:cTn>
                              </p:par>
                            </p:childTnLst>
                          </p:cTn>
                        </p:par>
                        <p:par>
                          <p:cTn id="41" fill="hold" nodeType="afterGroup">
                            <p:stCondLst>
                              <p:cond delay="1000"/>
                            </p:stCondLst>
                            <p:childTnLst>
                              <p:par>
                                <p:cTn id="42" presetID="4" presetClass="entr" presetSubtype="16" fill="hold" grpId="0" nodeType="afterEffect">
                                  <p:stCondLst>
                                    <p:cond delay="0"/>
                                  </p:stCondLst>
                                  <p:childTnLst>
                                    <p:set>
                                      <p:cBhvr>
                                        <p:cTn id="43" dur="1" fill="hold">
                                          <p:stCondLst>
                                            <p:cond delay="0"/>
                                          </p:stCondLst>
                                        </p:cTn>
                                        <p:tgtEl>
                                          <p:spTgt spid="119825"/>
                                        </p:tgtEl>
                                        <p:attrNameLst>
                                          <p:attrName>style.visibility</p:attrName>
                                        </p:attrNameLst>
                                      </p:cBhvr>
                                      <p:to>
                                        <p:strVal val="visible"/>
                                      </p:to>
                                    </p:set>
                                    <p:animEffect transition="in" filter="box(in)">
                                      <p:cBhvr>
                                        <p:cTn id="44" dur="500"/>
                                        <p:tgtEl>
                                          <p:spTgt spid="119825"/>
                                        </p:tgtEl>
                                      </p:cBhvr>
                                    </p:animEffect>
                                  </p:childTnLst>
                                </p:cTn>
                              </p:par>
                            </p:childTnLst>
                          </p:cTn>
                        </p:par>
                        <p:par>
                          <p:cTn id="45" fill="hold" nodeType="afterGroup">
                            <p:stCondLst>
                              <p:cond delay="1500"/>
                            </p:stCondLst>
                            <p:childTnLst>
                              <p:par>
                                <p:cTn id="46" presetID="4" presetClass="entr" presetSubtype="16" fill="hold" grpId="0" nodeType="afterEffect">
                                  <p:stCondLst>
                                    <p:cond delay="0"/>
                                  </p:stCondLst>
                                  <p:childTnLst>
                                    <p:set>
                                      <p:cBhvr>
                                        <p:cTn id="47" dur="1" fill="hold">
                                          <p:stCondLst>
                                            <p:cond delay="0"/>
                                          </p:stCondLst>
                                        </p:cTn>
                                        <p:tgtEl>
                                          <p:spTgt spid="119826"/>
                                        </p:tgtEl>
                                        <p:attrNameLst>
                                          <p:attrName>style.visibility</p:attrName>
                                        </p:attrNameLst>
                                      </p:cBhvr>
                                      <p:to>
                                        <p:strVal val="visible"/>
                                      </p:to>
                                    </p:set>
                                    <p:animEffect transition="in" filter="box(in)">
                                      <p:cBhvr>
                                        <p:cTn id="48" dur="500"/>
                                        <p:tgtEl>
                                          <p:spTgt spid="119826"/>
                                        </p:tgtEl>
                                      </p:cBhvr>
                                    </p:animEffect>
                                  </p:childTnLst>
                                </p:cTn>
                              </p:par>
                            </p:childTnLst>
                          </p:cTn>
                        </p:par>
                        <p:par>
                          <p:cTn id="49" fill="hold" nodeType="afterGroup">
                            <p:stCondLst>
                              <p:cond delay="2000"/>
                            </p:stCondLst>
                            <p:childTnLst>
                              <p:par>
                                <p:cTn id="50" presetID="4" presetClass="entr" presetSubtype="16" fill="hold" grpId="0" nodeType="afterEffect">
                                  <p:stCondLst>
                                    <p:cond delay="0"/>
                                  </p:stCondLst>
                                  <p:childTnLst>
                                    <p:set>
                                      <p:cBhvr>
                                        <p:cTn id="51" dur="1" fill="hold">
                                          <p:stCondLst>
                                            <p:cond delay="0"/>
                                          </p:stCondLst>
                                        </p:cTn>
                                        <p:tgtEl>
                                          <p:spTgt spid="119827"/>
                                        </p:tgtEl>
                                        <p:attrNameLst>
                                          <p:attrName>style.visibility</p:attrName>
                                        </p:attrNameLst>
                                      </p:cBhvr>
                                      <p:to>
                                        <p:strVal val="visible"/>
                                      </p:to>
                                    </p:set>
                                    <p:animEffect transition="in" filter="box(in)">
                                      <p:cBhvr>
                                        <p:cTn id="52" dur="500"/>
                                        <p:tgtEl>
                                          <p:spTgt spid="119827"/>
                                        </p:tgtEl>
                                      </p:cBhvr>
                                    </p:animEffect>
                                  </p:childTnLst>
                                </p:cTn>
                              </p:par>
                            </p:childTnLst>
                          </p:cTn>
                        </p:par>
                        <p:par>
                          <p:cTn id="53" fill="hold" nodeType="afterGroup">
                            <p:stCondLst>
                              <p:cond delay="2500"/>
                            </p:stCondLst>
                            <p:childTnLst>
                              <p:par>
                                <p:cTn id="54" presetID="1" presetClass="entr" presetSubtype="0" fill="hold" grpId="0" nodeType="afterEffect">
                                  <p:stCondLst>
                                    <p:cond delay="0"/>
                                  </p:stCondLst>
                                  <p:childTnLst>
                                    <p:set>
                                      <p:cBhvr>
                                        <p:cTn id="55" dur="1" fill="hold">
                                          <p:stCondLst>
                                            <p:cond delay="499"/>
                                          </p:stCondLst>
                                        </p:cTn>
                                        <p:tgtEl>
                                          <p:spTgt spid="119828"/>
                                        </p:tgtEl>
                                        <p:attrNameLst>
                                          <p:attrName>style.visibility</p:attrName>
                                        </p:attrNameLst>
                                      </p:cBhvr>
                                      <p:to>
                                        <p:strVal val="visible"/>
                                      </p:to>
                                    </p:set>
                                  </p:childTnLst>
                                </p:cTn>
                              </p:par>
                            </p:childTnLst>
                          </p:cTn>
                        </p:par>
                        <p:par>
                          <p:cTn id="56" fill="hold" nodeType="afterGroup">
                            <p:stCondLst>
                              <p:cond delay="3000"/>
                            </p:stCondLst>
                            <p:childTnLst>
                              <p:par>
                                <p:cTn id="57" presetID="22" presetClass="entr" presetSubtype="4" fill="hold" grpId="0" nodeType="afterEffect">
                                  <p:stCondLst>
                                    <p:cond delay="0"/>
                                  </p:stCondLst>
                                  <p:childTnLst>
                                    <p:set>
                                      <p:cBhvr>
                                        <p:cTn id="58" dur="1" fill="hold">
                                          <p:stCondLst>
                                            <p:cond delay="0"/>
                                          </p:stCondLst>
                                        </p:cTn>
                                        <p:tgtEl>
                                          <p:spTgt spid="119829"/>
                                        </p:tgtEl>
                                        <p:attrNameLst>
                                          <p:attrName>style.visibility</p:attrName>
                                        </p:attrNameLst>
                                      </p:cBhvr>
                                      <p:to>
                                        <p:strVal val="visible"/>
                                      </p:to>
                                    </p:set>
                                    <p:animEffect transition="in" filter="wipe(down)">
                                      <p:cBhvr>
                                        <p:cTn id="59" dur="500"/>
                                        <p:tgtEl>
                                          <p:spTgt spid="119829"/>
                                        </p:tgtEl>
                                      </p:cBhvr>
                                    </p:animEffect>
                                  </p:childTnLst>
                                </p:cTn>
                              </p:par>
                            </p:childTnLst>
                          </p:cTn>
                        </p:par>
                        <p:par>
                          <p:cTn id="60" fill="hold" nodeType="afterGroup">
                            <p:stCondLst>
                              <p:cond delay="3500"/>
                            </p:stCondLst>
                            <p:childTnLst>
                              <p:par>
                                <p:cTn id="61" presetID="4" presetClass="entr" presetSubtype="16" fill="hold" grpId="0" nodeType="afterEffect">
                                  <p:stCondLst>
                                    <p:cond delay="0"/>
                                  </p:stCondLst>
                                  <p:childTnLst>
                                    <p:set>
                                      <p:cBhvr>
                                        <p:cTn id="62" dur="1" fill="hold">
                                          <p:stCondLst>
                                            <p:cond delay="0"/>
                                          </p:stCondLst>
                                        </p:cTn>
                                        <p:tgtEl>
                                          <p:spTgt spid="119830"/>
                                        </p:tgtEl>
                                        <p:attrNameLst>
                                          <p:attrName>style.visibility</p:attrName>
                                        </p:attrNameLst>
                                      </p:cBhvr>
                                      <p:to>
                                        <p:strVal val="visible"/>
                                      </p:to>
                                    </p:set>
                                    <p:animEffect transition="in" filter="box(in)">
                                      <p:cBhvr>
                                        <p:cTn id="63" dur="500"/>
                                        <p:tgtEl>
                                          <p:spTgt spid="119830"/>
                                        </p:tgtEl>
                                      </p:cBhvr>
                                    </p:animEffect>
                                  </p:childTnLst>
                                </p:cTn>
                              </p:par>
                            </p:childTnLst>
                          </p:cTn>
                        </p:par>
                        <p:par>
                          <p:cTn id="64" fill="hold" nodeType="afterGroup">
                            <p:stCondLst>
                              <p:cond delay="4000"/>
                            </p:stCondLst>
                            <p:childTnLst>
                              <p:par>
                                <p:cTn id="65" presetID="4" presetClass="entr" presetSubtype="32" fill="hold" grpId="0" nodeType="afterEffect">
                                  <p:stCondLst>
                                    <p:cond delay="0"/>
                                  </p:stCondLst>
                                  <p:childTnLst>
                                    <p:set>
                                      <p:cBhvr>
                                        <p:cTn id="66" dur="1" fill="hold">
                                          <p:stCondLst>
                                            <p:cond delay="0"/>
                                          </p:stCondLst>
                                        </p:cTn>
                                        <p:tgtEl>
                                          <p:spTgt spid="119831"/>
                                        </p:tgtEl>
                                        <p:attrNameLst>
                                          <p:attrName>style.visibility</p:attrName>
                                        </p:attrNameLst>
                                      </p:cBhvr>
                                      <p:to>
                                        <p:strVal val="visible"/>
                                      </p:to>
                                    </p:set>
                                    <p:animEffect transition="in" filter="box(out)">
                                      <p:cBhvr>
                                        <p:cTn id="67" dur="500"/>
                                        <p:tgtEl>
                                          <p:spTgt spid="119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5" grpId="0" autoUpdateAnimBg="0"/>
      <p:bldP spid="119816" grpId="0" autoUpdateAnimBg="0"/>
      <p:bldP spid="119817" grpId="0" autoUpdateAnimBg="0"/>
      <p:bldP spid="119820" grpId="0" animBg="1"/>
      <p:bldP spid="119821" grpId="0" animBg="1"/>
      <p:bldP spid="119822" grpId="0" animBg="1"/>
      <p:bldP spid="119823" grpId="0" animBg="1"/>
      <p:bldP spid="119824" grpId="0" animBg="1"/>
      <p:bldP spid="119825" grpId="0" animBg="1"/>
      <p:bldP spid="119826" grpId="0" animBg="1"/>
      <p:bldP spid="119827" grpId="0" animBg="1"/>
      <p:bldP spid="119828" grpId="0" animBg="1"/>
      <p:bldP spid="119829" grpId="0" animBg="1"/>
      <p:bldP spid="119830" grpId="0" animBg="1"/>
      <p:bldP spid="119831"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CA463B8-1D28-0746-A3E8-7B2A380255D1}" type="slidenum">
              <a:rPr lang="zh-TW" altLang="en-US"/>
              <a:pPr/>
              <a:t>19</a:t>
            </a:fld>
            <a:endParaRPr lang="zh-TW" altLang="en-US"/>
          </a:p>
        </p:txBody>
      </p:sp>
      <p:sp>
        <p:nvSpPr>
          <p:cNvPr id="40962" name="Rectangle 2"/>
          <p:cNvSpPr>
            <a:spLocks noGrp="1" noChangeArrowheads="1"/>
          </p:cNvSpPr>
          <p:nvPr>
            <p:ph type="title"/>
          </p:nvPr>
        </p:nvSpPr>
        <p:spPr>
          <a:xfrm>
            <a:off x="304800" y="609600"/>
            <a:ext cx="8686800" cy="1143000"/>
          </a:xfrm>
          <a:noFill/>
          <a:ln/>
        </p:spPr>
        <p:txBody>
          <a:bodyPr/>
          <a:lstStyle/>
          <a:p>
            <a:pPr algn="ctr" eaLnBrk="0" hangingPunct="0"/>
            <a:r>
              <a:rPr lang="zh-TW" altLang="en-US" sz="3600">
                <a:ea typeface="新細明體" charset="0"/>
                <a:cs typeface="新細明體" charset="0"/>
              </a:rPr>
              <a:t>   </a:t>
            </a:r>
            <a:r>
              <a:rPr lang="en-US" altLang="zh-TW" sz="3600">
                <a:ea typeface="新細明體" charset="0"/>
                <a:cs typeface="新細明體" charset="0"/>
              </a:rPr>
              <a:t>Summary of the optimal solution </a:t>
            </a:r>
          </a:p>
        </p:txBody>
      </p:sp>
      <p:sp>
        <p:nvSpPr>
          <p:cNvPr id="40963" name="Rectangle 3"/>
          <p:cNvSpPr>
            <a:spLocks noGrp="1" noChangeArrowheads="1"/>
          </p:cNvSpPr>
          <p:nvPr>
            <p:ph type="body" idx="1"/>
          </p:nvPr>
        </p:nvSpPr>
        <p:spPr>
          <a:xfrm>
            <a:off x="609600" y="1828800"/>
            <a:ext cx="8229600" cy="4419600"/>
          </a:xfrm>
          <a:noFill/>
          <a:ln/>
        </p:spPr>
        <p:txBody>
          <a:bodyPr/>
          <a:lstStyle/>
          <a:p>
            <a:pPr lvl="1" eaLnBrk="0" hangingPunct="0">
              <a:buFontTx/>
              <a:buNone/>
            </a:pPr>
            <a:r>
              <a:rPr lang="zh-TW" altLang="en-US" sz="2400">
                <a:ea typeface="新細明體" charset="0"/>
                <a:cs typeface="新細明體" charset="0"/>
              </a:rPr>
              <a:t>			   </a:t>
            </a:r>
            <a:r>
              <a:rPr lang="en-US" altLang="zh-TW" sz="2400">
                <a:ea typeface="新細明體" charset="0"/>
                <a:cs typeface="新細明體" charset="0"/>
              </a:rPr>
              <a:t>Space Rays  = 320 dozen</a:t>
            </a:r>
          </a:p>
          <a:p>
            <a:pPr lvl="1" eaLnBrk="0" hangingPunct="0">
              <a:buFontTx/>
              <a:buNone/>
            </a:pPr>
            <a:r>
              <a:rPr lang="en-US" altLang="zh-TW" sz="2400">
                <a:ea typeface="新細明體" charset="0"/>
                <a:cs typeface="新細明體" charset="0"/>
              </a:rPr>
              <a:t>       	    Zappers       = 360 dozen</a:t>
            </a:r>
          </a:p>
          <a:p>
            <a:pPr lvl="1" eaLnBrk="0" hangingPunct="0">
              <a:buFontTx/>
              <a:buNone/>
            </a:pPr>
            <a:r>
              <a:rPr lang="en-US" altLang="zh-TW" sz="2400">
                <a:ea typeface="新細明體" charset="0"/>
                <a:cs typeface="新細明體" charset="0"/>
              </a:rPr>
              <a:t>       	    Profit	  =  $4360</a:t>
            </a:r>
          </a:p>
          <a:p>
            <a:pPr lvl="1" eaLnBrk="0" hangingPunct="0">
              <a:lnSpc>
                <a:spcPct val="130000"/>
              </a:lnSpc>
            </a:pPr>
            <a:r>
              <a:rPr lang="en-US" altLang="zh-TW" sz="2400">
                <a:ea typeface="新細明體" charset="0"/>
                <a:cs typeface="新細明體" charset="0"/>
              </a:rPr>
              <a:t>This solution utilizes all the plastic and all the production hours.</a:t>
            </a:r>
          </a:p>
          <a:p>
            <a:pPr lvl="1" eaLnBrk="0" hangingPunct="0">
              <a:lnSpc>
                <a:spcPct val="170000"/>
              </a:lnSpc>
            </a:pPr>
            <a:r>
              <a:rPr lang="en-US" altLang="zh-TW" sz="2400">
                <a:ea typeface="新細明體" charset="0"/>
                <a:cs typeface="新細明體" charset="0"/>
              </a:rPr>
              <a:t>Total production is only 680 (not 700).</a:t>
            </a:r>
          </a:p>
          <a:p>
            <a:pPr lvl="1" eaLnBrk="0" hangingPunct="0">
              <a:lnSpc>
                <a:spcPct val="160000"/>
              </a:lnSpc>
            </a:pPr>
            <a:r>
              <a:rPr lang="en-US" altLang="zh-TW" sz="2400">
                <a:ea typeface="新細明體" charset="0"/>
                <a:cs typeface="新細明體" charset="0"/>
              </a:rPr>
              <a:t>Space Rays production exceeds Zappers production by only 40 dozens.</a:t>
            </a:r>
          </a:p>
        </p:txBody>
      </p:sp>
    </p:spTree>
    <p:extLst>
      <p:ext uri="{BB962C8B-B14F-4D97-AF65-F5344CB8AC3E}">
        <p14:creationId xmlns:p14="http://schemas.microsoft.com/office/powerpoint/2010/main" val="1687354589"/>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additive="base">
                                        <p:cTn id="7" dur="5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6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40963">
                                            <p:txEl>
                                              <p:pRg st="1" end="1"/>
                                            </p:txEl>
                                          </p:spTgt>
                                        </p:tgtEl>
                                        <p:attrNameLst>
                                          <p:attrName>style.visibility</p:attrName>
                                        </p:attrNameLst>
                                      </p:cBhvr>
                                      <p:to>
                                        <p:strVal val="visible"/>
                                      </p:to>
                                    </p:set>
                                    <p:anim calcmode="lin" valueType="num">
                                      <p:cBhvr additive="base">
                                        <p:cTn id="11" dur="500" fill="hold"/>
                                        <p:tgtEl>
                                          <p:spTgt spid="4096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0963">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1" fill="hold" grpId="0" nodeType="withEffect">
                                  <p:stCondLst>
                                    <p:cond delay="0"/>
                                  </p:stCondLst>
                                  <p:childTnLst>
                                    <p:set>
                                      <p:cBhvr>
                                        <p:cTn id="14" dur="1" fill="hold">
                                          <p:stCondLst>
                                            <p:cond delay="0"/>
                                          </p:stCondLst>
                                        </p:cTn>
                                        <p:tgtEl>
                                          <p:spTgt spid="40963">
                                            <p:txEl>
                                              <p:pRg st="2" end="2"/>
                                            </p:txEl>
                                          </p:spTgt>
                                        </p:tgtEl>
                                        <p:attrNameLst>
                                          <p:attrName>style.visibility</p:attrName>
                                        </p:attrNameLst>
                                      </p:cBhvr>
                                      <p:to>
                                        <p:strVal val="visible"/>
                                      </p:to>
                                    </p:set>
                                    <p:anim calcmode="lin" valueType="num">
                                      <p:cBhvr additive="base">
                                        <p:cTn id="15" dur="5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0963">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1" fill="hold" grpId="0" nodeType="withEffect">
                                  <p:stCondLst>
                                    <p:cond delay="0"/>
                                  </p:stCondLst>
                                  <p:childTnLst>
                                    <p:set>
                                      <p:cBhvr>
                                        <p:cTn id="18" dur="1" fill="hold">
                                          <p:stCondLst>
                                            <p:cond delay="0"/>
                                          </p:stCondLst>
                                        </p:cTn>
                                        <p:tgtEl>
                                          <p:spTgt spid="40963">
                                            <p:txEl>
                                              <p:pRg st="3" end="3"/>
                                            </p:txEl>
                                          </p:spTgt>
                                        </p:tgtEl>
                                        <p:attrNameLst>
                                          <p:attrName>style.visibility</p:attrName>
                                        </p:attrNameLst>
                                      </p:cBhvr>
                                      <p:to>
                                        <p:strVal val="visible"/>
                                      </p:to>
                                    </p:set>
                                    <p:anim calcmode="lin" valueType="num">
                                      <p:cBhvr additive="base">
                                        <p:cTn id="19" dur="500" fill="hold"/>
                                        <p:tgtEl>
                                          <p:spTgt spid="4096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63">
                                            <p:txEl>
                                              <p:pRg st="3" end="3"/>
                                            </p:txEl>
                                          </p:spTgt>
                                        </p:tgtEl>
                                        <p:attrNameLst>
                                          <p:attrName>ppt_y</p:attrName>
                                        </p:attrNameLst>
                                      </p:cBhvr>
                                      <p:tavLst>
                                        <p:tav tm="0">
                                          <p:val>
                                            <p:strVal val="0-#ppt_h/2"/>
                                          </p:val>
                                        </p:tav>
                                        <p:tav tm="100000">
                                          <p:val>
                                            <p:strVal val="#ppt_y"/>
                                          </p:val>
                                        </p:tav>
                                      </p:tavLst>
                                    </p:anim>
                                  </p:childTnLst>
                                </p:cTn>
                              </p:par>
                              <p:par>
                                <p:cTn id="21" presetID="2" presetClass="entr" presetSubtype="1" fill="hold" grpId="0" nodeType="withEffect">
                                  <p:stCondLst>
                                    <p:cond delay="0"/>
                                  </p:stCondLst>
                                  <p:childTnLst>
                                    <p:set>
                                      <p:cBhvr>
                                        <p:cTn id="22" dur="1" fill="hold">
                                          <p:stCondLst>
                                            <p:cond delay="0"/>
                                          </p:stCondLst>
                                        </p:cTn>
                                        <p:tgtEl>
                                          <p:spTgt spid="40963">
                                            <p:txEl>
                                              <p:pRg st="4" end="4"/>
                                            </p:txEl>
                                          </p:spTgt>
                                        </p:tgtEl>
                                        <p:attrNameLst>
                                          <p:attrName>style.visibility</p:attrName>
                                        </p:attrNameLst>
                                      </p:cBhvr>
                                      <p:to>
                                        <p:strVal val="visible"/>
                                      </p:to>
                                    </p:set>
                                    <p:anim calcmode="lin" valueType="num">
                                      <p:cBhvr additive="base">
                                        <p:cTn id="23" dur="500" fill="hold"/>
                                        <p:tgtEl>
                                          <p:spTgt spid="4096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0963">
                                            <p:txEl>
                                              <p:pRg st="4" end="4"/>
                                            </p:txEl>
                                          </p:spTgt>
                                        </p:tgtEl>
                                        <p:attrNameLst>
                                          <p:attrName>ppt_y</p:attrName>
                                        </p:attrNameLst>
                                      </p:cBhvr>
                                      <p:tavLst>
                                        <p:tav tm="0">
                                          <p:val>
                                            <p:strVal val="0-#ppt_h/2"/>
                                          </p:val>
                                        </p:tav>
                                        <p:tav tm="100000">
                                          <p:val>
                                            <p:strVal val="#ppt_y"/>
                                          </p:val>
                                        </p:tav>
                                      </p:tavLst>
                                    </p:anim>
                                  </p:childTnLst>
                                </p:cTn>
                              </p:par>
                              <p:par>
                                <p:cTn id="25" presetID="2" presetClass="entr" presetSubtype="1" fill="hold" grpId="0" nodeType="withEffect">
                                  <p:stCondLst>
                                    <p:cond delay="0"/>
                                  </p:stCondLst>
                                  <p:childTnLst>
                                    <p:set>
                                      <p:cBhvr>
                                        <p:cTn id="26" dur="1" fill="hold">
                                          <p:stCondLst>
                                            <p:cond delay="0"/>
                                          </p:stCondLst>
                                        </p:cTn>
                                        <p:tgtEl>
                                          <p:spTgt spid="40963">
                                            <p:txEl>
                                              <p:pRg st="5" end="5"/>
                                            </p:txEl>
                                          </p:spTgt>
                                        </p:tgtEl>
                                        <p:attrNameLst>
                                          <p:attrName>style.visibility</p:attrName>
                                        </p:attrNameLst>
                                      </p:cBhvr>
                                      <p:to>
                                        <p:strVal val="visible"/>
                                      </p:to>
                                    </p:set>
                                    <p:anim calcmode="lin" valueType="num">
                                      <p:cBhvr additive="base">
                                        <p:cTn id="27" dur="500" fill="hold"/>
                                        <p:tgtEl>
                                          <p:spTgt spid="4096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0963">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E76B37E-885C-BC45-94BA-2D5B2E326DAA}" type="slidenum">
              <a:rPr lang="zh-TW" altLang="en-US"/>
              <a:pPr/>
              <a:t>2</a:t>
            </a:fld>
            <a:endParaRPr lang="zh-TW" altLang="en-US"/>
          </a:p>
        </p:txBody>
      </p:sp>
      <p:sp>
        <p:nvSpPr>
          <p:cNvPr id="10242" name="Rectangle 2"/>
          <p:cNvSpPr>
            <a:spLocks noGrp="1" noChangeArrowheads="1"/>
          </p:cNvSpPr>
          <p:nvPr>
            <p:ph type="body" idx="1"/>
          </p:nvPr>
        </p:nvSpPr>
        <p:spPr>
          <a:xfrm>
            <a:off x="685800" y="1676400"/>
            <a:ext cx="8305800" cy="4419600"/>
          </a:xfrm>
          <a:noFill/>
          <a:ln/>
        </p:spPr>
        <p:txBody>
          <a:bodyPr/>
          <a:lstStyle/>
          <a:p>
            <a:pPr eaLnBrk="0" hangingPunct="0">
              <a:lnSpc>
                <a:spcPct val="110000"/>
              </a:lnSpc>
            </a:pPr>
            <a:r>
              <a:rPr lang="en-US" altLang="zh-TW">
                <a:ea typeface="新細明體" charset="0"/>
                <a:cs typeface="新細明體" charset="0"/>
              </a:rPr>
              <a:t>A Linear Programming model seeks to maximize or minimize a linear function, subject to a set of linear constraints.</a:t>
            </a:r>
          </a:p>
          <a:p>
            <a:pPr eaLnBrk="0" hangingPunct="0">
              <a:lnSpc>
                <a:spcPct val="90000"/>
              </a:lnSpc>
            </a:pPr>
            <a:r>
              <a:rPr lang="en-US" altLang="zh-TW">
                <a:ea typeface="新細明體" charset="0"/>
                <a:cs typeface="新細明體" charset="0"/>
              </a:rPr>
              <a:t>The linear model consists of the following</a:t>
            </a:r>
            <a:br>
              <a:rPr lang="en-US" altLang="zh-TW">
                <a:ea typeface="新細明體" charset="0"/>
                <a:cs typeface="新細明體" charset="0"/>
              </a:rPr>
            </a:br>
            <a:r>
              <a:rPr lang="en-US" altLang="zh-TW">
                <a:ea typeface="新細明體" charset="0"/>
                <a:cs typeface="新細明體" charset="0"/>
              </a:rPr>
              <a:t>components:</a:t>
            </a:r>
          </a:p>
          <a:p>
            <a:pPr lvl="1" eaLnBrk="0" hangingPunct="0">
              <a:lnSpc>
                <a:spcPct val="80000"/>
              </a:lnSpc>
            </a:pPr>
            <a:r>
              <a:rPr lang="en-US" altLang="zh-TW">
                <a:ea typeface="新細明體" charset="0"/>
                <a:cs typeface="新細明體" charset="0"/>
              </a:rPr>
              <a:t> A set of decision variables.</a:t>
            </a:r>
          </a:p>
          <a:p>
            <a:pPr lvl="1" eaLnBrk="0" hangingPunct="0">
              <a:lnSpc>
                <a:spcPct val="80000"/>
              </a:lnSpc>
            </a:pPr>
            <a:r>
              <a:rPr lang="en-US" altLang="zh-TW">
                <a:ea typeface="新細明體" charset="0"/>
                <a:cs typeface="新細明體" charset="0"/>
              </a:rPr>
              <a:t> An objective function.</a:t>
            </a:r>
          </a:p>
          <a:p>
            <a:pPr lvl="1" eaLnBrk="0" hangingPunct="0"/>
            <a:r>
              <a:rPr lang="en-US" altLang="zh-TW">
                <a:ea typeface="新細明體" charset="0"/>
                <a:cs typeface="新細明體" charset="0"/>
              </a:rPr>
              <a:t> A set of constraints.</a:t>
            </a:r>
          </a:p>
        </p:txBody>
      </p:sp>
      <p:sp>
        <p:nvSpPr>
          <p:cNvPr id="10244" name="Rectangle 4"/>
          <p:cNvSpPr>
            <a:spLocks noChangeArrowheads="1"/>
          </p:cNvSpPr>
          <p:nvPr>
            <p:ph type="title"/>
          </p:nvPr>
        </p:nvSpPr>
        <p:spPr>
          <a:xfrm>
            <a:off x="457200" y="609600"/>
            <a:ext cx="8458200" cy="1143000"/>
          </a:xfrm>
          <a:noFill/>
          <a:ln/>
          <a:extLst>
            <a:ext uri="{909E8E84-426E-40dd-AFC4-6F175D3DCCD1}">
              <a14:hiddenFill xmlns:a14="http://schemas.microsoft.com/office/drawing/2010/main">
                <a:solidFill>
                  <a:schemeClr val="accent1"/>
                </a:solidFill>
              </a14:hiddenFill>
            </a:ext>
          </a:extLst>
        </p:spPr>
        <p:txBody>
          <a:bodyPr/>
          <a:lstStyle/>
          <a:p>
            <a:pPr marL="342900" indent="-342900" algn="ctr" eaLnBrk="0" hangingPunct="0">
              <a:spcBef>
                <a:spcPct val="20000"/>
              </a:spcBef>
            </a:pPr>
            <a:r>
              <a:rPr lang="en-US" altLang="zh-TW" sz="3600" dirty="0" smtClean="0">
                <a:ea typeface="新細明體" charset="0"/>
                <a:cs typeface="新細明體" charset="0"/>
              </a:rPr>
              <a:t>Introduction </a:t>
            </a:r>
            <a:r>
              <a:rPr lang="en-US" altLang="zh-TW" sz="3600" dirty="0">
                <a:ea typeface="新細明體" charset="0"/>
                <a:cs typeface="新細明體" charset="0"/>
              </a:rPr>
              <a:t>to Linear Programming</a:t>
            </a:r>
          </a:p>
        </p:txBody>
      </p:sp>
    </p:spTree>
    <p:extLst>
      <p:ext uri="{BB962C8B-B14F-4D97-AF65-F5344CB8AC3E}">
        <p14:creationId xmlns:p14="http://schemas.microsoft.com/office/powerpoint/2010/main" val="638500632"/>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0242">
                                            <p:txEl>
                                              <p:pRg st="0" end="0"/>
                                            </p:txEl>
                                          </p:spTgt>
                                        </p:tgtEl>
                                        <p:attrNameLst>
                                          <p:attrName>style.visibility</p:attrName>
                                        </p:attrNameLst>
                                      </p:cBhvr>
                                      <p:to>
                                        <p:strVal val="visible"/>
                                      </p:to>
                                    </p:set>
                                    <p:animEffect transition="in" filter="barn(inHorizontal)">
                                      <p:cBhvr>
                                        <p:cTn id="7" dur="500"/>
                                        <p:tgtEl>
                                          <p:spTgt spid="1024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10242">
                                            <p:txEl>
                                              <p:pRg st="1" end="1"/>
                                            </p:txEl>
                                          </p:spTgt>
                                        </p:tgtEl>
                                        <p:attrNameLst>
                                          <p:attrName>style.visibility</p:attrName>
                                        </p:attrNameLst>
                                      </p:cBhvr>
                                      <p:to>
                                        <p:strVal val="visible"/>
                                      </p:to>
                                    </p:set>
                                    <p:animEffect transition="in" filter="barn(inHorizontal)">
                                      <p:cBhvr>
                                        <p:cTn id="12" dur="500"/>
                                        <p:tgtEl>
                                          <p:spTgt spid="10242">
                                            <p:txEl>
                                              <p:pRg st="1" end="1"/>
                                            </p:txEl>
                                          </p:spTgt>
                                        </p:tgtEl>
                                      </p:cBhvr>
                                    </p:animEffect>
                                  </p:childTnLst>
                                </p:cTn>
                              </p:par>
                              <p:par>
                                <p:cTn id="13" presetID="16" presetClass="entr" presetSubtype="26" fill="hold" grpId="0" nodeType="withEffect">
                                  <p:stCondLst>
                                    <p:cond delay="0"/>
                                  </p:stCondLst>
                                  <p:childTnLst>
                                    <p:set>
                                      <p:cBhvr>
                                        <p:cTn id="14" dur="1" fill="hold">
                                          <p:stCondLst>
                                            <p:cond delay="0"/>
                                          </p:stCondLst>
                                        </p:cTn>
                                        <p:tgtEl>
                                          <p:spTgt spid="10242">
                                            <p:txEl>
                                              <p:pRg st="2" end="2"/>
                                            </p:txEl>
                                          </p:spTgt>
                                        </p:tgtEl>
                                        <p:attrNameLst>
                                          <p:attrName>style.visibility</p:attrName>
                                        </p:attrNameLst>
                                      </p:cBhvr>
                                      <p:to>
                                        <p:strVal val="visible"/>
                                      </p:to>
                                    </p:set>
                                    <p:animEffect transition="in" filter="barn(inHorizontal)">
                                      <p:cBhvr>
                                        <p:cTn id="15" dur="500"/>
                                        <p:tgtEl>
                                          <p:spTgt spid="10242">
                                            <p:txEl>
                                              <p:pRg st="2" end="2"/>
                                            </p:txEl>
                                          </p:spTgt>
                                        </p:tgtEl>
                                      </p:cBhvr>
                                    </p:animEffect>
                                  </p:childTnLst>
                                </p:cTn>
                              </p:par>
                              <p:par>
                                <p:cTn id="16" presetID="16" presetClass="entr" presetSubtype="26" fill="hold" grpId="0" nodeType="withEffect">
                                  <p:stCondLst>
                                    <p:cond delay="0"/>
                                  </p:stCondLst>
                                  <p:childTnLst>
                                    <p:set>
                                      <p:cBhvr>
                                        <p:cTn id="17" dur="1" fill="hold">
                                          <p:stCondLst>
                                            <p:cond delay="0"/>
                                          </p:stCondLst>
                                        </p:cTn>
                                        <p:tgtEl>
                                          <p:spTgt spid="10242">
                                            <p:txEl>
                                              <p:pRg st="3" end="3"/>
                                            </p:txEl>
                                          </p:spTgt>
                                        </p:tgtEl>
                                        <p:attrNameLst>
                                          <p:attrName>style.visibility</p:attrName>
                                        </p:attrNameLst>
                                      </p:cBhvr>
                                      <p:to>
                                        <p:strVal val="visible"/>
                                      </p:to>
                                    </p:set>
                                    <p:animEffect transition="in" filter="barn(inHorizontal)">
                                      <p:cBhvr>
                                        <p:cTn id="18" dur="500"/>
                                        <p:tgtEl>
                                          <p:spTgt spid="10242">
                                            <p:txEl>
                                              <p:pRg st="3" end="3"/>
                                            </p:txEl>
                                          </p:spTgt>
                                        </p:tgtEl>
                                      </p:cBhvr>
                                    </p:animEffect>
                                  </p:childTnLst>
                                </p:cTn>
                              </p:par>
                              <p:par>
                                <p:cTn id="19" presetID="16" presetClass="entr" presetSubtype="26" fill="hold" grpId="0" nodeType="withEffect">
                                  <p:stCondLst>
                                    <p:cond delay="0"/>
                                  </p:stCondLst>
                                  <p:childTnLst>
                                    <p:set>
                                      <p:cBhvr>
                                        <p:cTn id="20" dur="1" fill="hold">
                                          <p:stCondLst>
                                            <p:cond delay="0"/>
                                          </p:stCondLst>
                                        </p:cTn>
                                        <p:tgtEl>
                                          <p:spTgt spid="10242">
                                            <p:txEl>
                                              <p:pRg st="4" end="4"/>
                                            </p:txEl>
                                          </p:spTgt>
                                        </p:tgtEl>
                                        <p:attrNameLst>
                                          <p:attrName>style.visibility</p:attrName>
                                        </p:attrNameLst>
                                      </p:cBhvr>
                                      <p:to>
                                        <p:strVal val="visible"/>
                                      </p:to>
                                    </p:set>
                                    <p:animEffect transition="in" filter="barn(inHorizontal)">
                                      <p:cBhvr>
                                        <p:cTn id="21" dur="500"/>
                                        <p:tgtEl>
                                          <p:spTgt spid="1024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 name="Slide Number Placeholder 5"/>
          <p:cNvSpPr>
            <a:spLocks noGrp="1"/>
          </p:cNvSpPr>
          <p:nvPr>
            <p:ph type="sldNum" sz="quarter" idx="12"/>
          </p:nvPr>
        </p:nvSpPr>
        <p:spPr/>
        <p:txBody>
          <a:bodyPr/>
          <a:lstStyle/>
          <a:p>
            <a:fld id="{F577575D-DC91-5A4B-AE65-79B252D06804}" type="slidenum">
              <a:rPr lang="zh-TW" altLang="en-US"/>
              <a:pPr/>
              <a:t>20</a:t>
            </a:fld>
            <a:endParaRPr lang="zh-TW" altLang="en-US"/>
          </a:p>
        </p:txBody>
      </p:sp>
      <p:sp>
        <p:nvSpPr>
          <p:cNvPr id="43010" name="Rectangle 2"/>
          <p:cNvSpPr>
            <a:spLocks noGrp="1" noChangeArrowheads="1"/>
          </p:cNvSpPr>
          <p:nvPr>
            <p:ph type="body" idx="1"/>
          </p:nvPr>
        </p:nvSpPr>
        <p:spPr>
          <a:xfrm>
            <a:off x="838200" y="1905000"/>
            <a:ext cx="7467600" cy="914400"/>
          </a:xfrm>
          <a:noFill/>
          <a:ln/>
        </p:spPr>
        <p:txBody>
          <a:bodyPr/>
          <a:lstStyle/>
          <a:p>
            <a:pPr lvl="1" eaLnBrk="0" hangingPunct="0">
              <a:lnSpc>
                <a:spcPct val="90000"/>
              </a:lnSpc>
            </a:pPr>
            <a:r>
              <a:rPr lang="en-US" altLang="zh-TW">
                <a:ea typeface="新細明體" charset="0"/>
                <a:cs typeface="新細明體" charset="0"/>
              </a:rPr>
              <a:t>If a linear programming problem has an optimal solution, an extreme point is optimal.</a:t>
            </a:r>
          </a:p>
        </p:txBody>
      </p:sp>
      <p:sp>
        <p:nvSpPr>
          <p:cNvPr id="43012" name="Freeform 4"/>
          <p:cNvSpPr>
            <a:spLocks/>
          </p:cNvSpPr>
          <p:nvPr/>
        </p:nvSpPr>
        <p:spPr bwMode="auto">
          <a:xfrm>
            <a:off x="2971800" y="4381500"/>
            <a:ext cx="1809750" cy="2019300"/>
          </a:xfrm>
          <a:custGeom>
            <a:avLst/>
            <a:gdLst>
              <a:gd name="T0" fmla="*/ 0 w 1140"/>
              <a:gd name="T1" fmla="*/ 1248 h 1272"/>
              <a:gd name="T2" fmla="*/ 12 w 1140"/>
              <a:gd name="T3" fmla="*/ 0 h 1272"/>
              <a:gd name="T4" fmla="*/ 780 w 1140"/>
              <a:gd name="T5" fmla="*/ 492 h 1272"/>
              <a:gd name="T6" fmla="*/ 1140 w 1140"/>
              <a:gd name="T7" fmla="*/ 1068 h 1272"/>
              <a:gd name="T8" fmla="*/ 876 w 1140"/>
              <a:gd name="T9" fmla="*/ 1272 h 1272"/>
            </a:gdLst>
            <a:ahLst/>
            <a:cxnLst>
              <a:cxn ang="0">
                <a:pos x="T0" y="T1"/>
              </a:cxn>
              <a:cxn ang="0">
                <a:pos x="T2" y="T3"/>
              </a:cxn>
              <a:cxn ang="0">
                <a:pos x="T4" y="T5"/>
              </a:cxn>
              <a:cxn ang="0">
                <a:pos x="T6" y="T7"/>
              </a:cxn>
              <a:cxn ang="0">
                <a:pos x="T8" y="T9"/>
              </a:cxn>
            </a:cxnLst>
            <a:rect l="0" t="0" r="r" b="b"/>
            <a:pathLst>
              <a:path w="1140" h="1272">
                <a:moveTo>
                  <a:pt x="0" y="1248"/>
                </a:moveTo>
                <a:lnTo>
                  <a:pt x="12" y="0"/>
                </a:lnTo>
                <a:lnTo>
                  <a:pt x="780" y="492"/>
                </a:lnTo>
                <a:lnTo>
                  <a:pt x="1140" y="1068"/>
                </a:lnTo>
                <a:lnTo>
                  <a:pt x="876" y="1272"/>
                </a:lnTo>
              </a:path>
            </a:pathLst>
          </a:custGeom>
          <a:solidFill>
            <a:schemeClr val="accent1"/>
          </a:solidFill>
          <a:ln w="38100" cap="flat" cmpd="sng">
            <a:solidFill>
              <a:schemeClr val="accent2"/>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43013" name="Line 5"/>
          <p:cNvSpPr>
            <a:spLocks noChangeShapeType="1"/>
          </p:cNvSpPr>
          <p:nvPr/>
        </p:nvSpPr>
        <p:spPr bwMode="auto">
          <a:xfrm>
            <a:off x="2971800" y="3200400"/>
            <a:ext cx="0" cy="3176588"/>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14" name="Line 6"/>
          <p:cNvSpPr>
            <a:spLocks noChangeShapeType="1"/>
          </p:cNvSpPr>
          <p:nvPr/>
        </p:nvSpPr>
        <p:spPr bwMode="auto">
          <a:xfrm>
            <a:off x="2951163" y="6400800"/>
            <a:ext cx="4516437"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15" name="Oval 7"/>
          <p:cNvSpPr>
            <a:spLocks noChangeArrowheads="1"/>
          </p:cNvSpPr>
          <p:nvPr/>
        </p:nvSpPr>
        <p:spPr bwMode="auto">
          <a:xfrm>
            <a:off x="4114800" y="5084763"/>
            <a:ext cx="139700" cy="139700"/>
          </a:xfrm>
          <a:prstGeom prst="ellipse">
            <a:avLst/>
          </a:prstGeom>
          <a:solidFill>
            <a:srgbClr val="EF2F09"/>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17" name="Line 9"/>
          <p:cNvSpPr>
            <a:spLocks noChangeShapeType="1"/>
          </p:cNvSpPr>
          <p:nvPr/>
        </p:nvSpPr>
        <p:spPr bwMode="auto">
          <a:xfrm rot="-1750439">
            <a:off x="3048000" y="3525838"/>
            <a:ext cx="2197100" cy="2525712"/>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18" name="Oval 10"/>
          <p:cNvSpPr>
            <a:spLocks noChangeArrowheads="1"/>
          </p:cNvSpPr>
          <p:nvPr/>
        </p:nvSpPr>
        <p:spPr bwMode="auto">
          <a:xfrm>
            <a:off x="2895600" y="4267200"/>
            <a:ext cx="139700" cy="139700"/>
          </a:xfrm>
          <a:prstGeom prst="ellipse">
            <a:avLst/>
          </a:prstGeom>
          <a:solidFill>
            <a:srgbClr val="EF2F09"/>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21" name="Line 13"/>
          <p:cNvSpPr>
            <a:spLocks noChangeShapeType="1"/>
          </p:cNvSpPr>
          <p:nvPr/>
        </p:nvSpPr>
        <p:spPr bwMode="auto">
          <a:xfrm rot="1751495">
            <a:off x="3497263" y="3886200"/>
            <a:ext cx="2197100" cy="252571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19" name="Oval 11"/>
          <p:cNvSpPr>
            <a:spLocks noChangeArrowheads="1"/>
          </p:cNvSpPr>
          <p:nvPr/>
        </p:nvSpPr>
        <p:spPr bwMode="auto">
          <a:xfrm>
            <a:off x="4710113" y="6013450"/>
            <a:ext cx="139700" cy="139700"/>
          </a:xfrm>
          <a:prstGeom prst="ellipse">
            <a:avLst/>
          </a:prstGeom>
          <a:solidFill>
            <a:srgbClr val="EF2F09"/>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22" name="Line 14"/>
          <p:cNvSpPr>
            <a:spLocks noChangeShapeType="1"/>
          </p:cNvSpPr>
          <p:nvPr/>
        </p:nvSpPr>
        <p:spPr bwMode="auto">
          <a:xfrm>
            <a:off x="3352800" y="4191000"/>
            <a:ext cx="2197100" cy="252571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23" name="Line 15"/>
          <p:cNvSpPr>
            <a:spLocks noChangeShapeType="1"/>
          </p:cNvSpPr>
          <p:nvPr/>
        </p:nvSpPr>
        <p:spPr bwMode="auto">
          <a:xfrm rot="-186928">
            <a:off x="3124200" y="3962400"/>
            <a:ext cx="2197100" cy="252571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24" name="Line 16"/>
          <p:cNvSpPr>
            <a:spLocks noChangeShapeType="1"/>
          </p:cNvSpPr>
          <p:nvPr/>
        </p:nvSpPr>
        <p:spPr bwMode="auto">
          <a:xfrm rot="-415298">
            <a:off x="3048000" y="3886200"/>
            <a:ext cx="2197100" cy="252571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25" name="Line 17"/>
          <p:cNvSpPr>
            <a:spLocks noChangeShapeType="1"/>
          </p:cNvSpPr>
          <p:nvPr/>
        </p:nvSpPr>
        <p:spPr bwMode="auto">
          <a:xfrm rot="-671299">
            <a:off x="2971800" y="3810000"/>
            <a:ext cx="2197100" cy="252571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26" name="Line 18"/>
          <p:cNvSpPr>
            <a:spLocks noChangeShapeType="1"/>
          </p:cNvSpPr>
          <p:nvPr/>
        </p:nvSpPr>
        <p:spPr bwMode="auto">
          <a:xfrm rot="-971393">
            <a:off x="2971800" y="3810000"/>
            <a:ext cx="2197100" cy="252571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27" name="Line 19"/>
          <p:cNvSpPr>
            <a:spLocks noChangeShapeType="1"/>
          </p:cNvSpPr>
          <p:nvPr/>
        </p:nvSpPr>
        <p:spPr bwMode="auto">
          <a:xfrm rot="-1333109">
            <a:off x="2971800" y="3733800"/>
            <a:ext cx="2197100" cy="252571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28" name="Line 20"/>
          <p:cNvSpPr>
            <a:spLocks noChangeShapeType="1"/>
          </p:cNvSpPr>
          <p:nvPr/>
        </p:nvSpPr>
        <p:spPr bwMode="auto">
          <a:xfrm rot="-1543165">
            <a:off x="2992438" y="3636963"/>
            <a:ext cx="2197100" cy="2525712"/>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029" name="Rectangle 21"/>
          <p:cNvSpPr>
            <a:spLocks noGrp="1" noChangeArrowheads="1"/>
          </p:cNvSpPr>
          <p:nvPr>
            <p:ph type="title"/>
          </p:nvPr>
        </p:nvSpPr>
        <p:spPr>
          <a:xfrm>
            <a:off x="228600" y="838200"/>
            <a:ext cx="8686800" cy="533400"/>
          </a:xfrm>
          <a:noFill/>
          <a:ln/>
          <a:extLst>
            <a:ext uri="{909E8E84-426E-40dd-AFC4-6F175D3DCCD1}">
              <a14:hiddenFill xmlns:a14="http://schemas.microsoft.com/office/drawing/2010/main">
                <a:solidFill>
                  <a:schemeClr val="accent1"/>
                </a:solidFill>
              </a14:hiddenFill>
            </a:ext>
          </a:extLst>
        </p:spPr>
        <p:txBody>
          <a:bodyPr/>
          <a:lstStyle/>
          <a:p>
            <a:pPr algn="ctr" eaLnBrk="0" hangingPunct="0"/>
            <a:r>
              <a:rPr lang="en-US" altLang="zh-TW" sz="3600">
                <a:ea typeface="新細明體" charset="0"/>
                <a:cs typeface="新細明體" charset="0"/>
              </a:rPr>
              <a:t>Extreme points and optimal solutions</a:t>
            </a:r>
          </a:p>
        </p:txBody>
      </p:sp>
    </p:spTree>
    <p:extLst>
      <p:ext uri="{BB962C8B-B14F-4D97-AF65-F5344CB8AC3E}">
        <p14:creationId xmlns:p14="http://schemas.microsoft.com/office/powerpoint/2010/main" val="3813902521"/>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grpId="0" nodeType="clickEffect">
                                  <p:stCondLst>
                                    <p:cond delay="0"/>
                                  </p:stCondLst>
                                  <p:childTnLst>
                                    <p:set>
                                      <p:cBhvr>
                                        <p:cTn id="6" dur="75">
                                          <p:stCondLst>
                                            <p:cond delay="0"/>
                                          </p:stCondLst>
                                        </p:cTn>
                                        <p:tgtEl>
                                          <p:spTgt spid="43023"/>
                                        </p:tgtEl>
                                        <p:attrNameLst>
                                          <p:attrName>style.visibility</p:attrName>
                                        </p:attrNameLst>
                                      </p:cBhvr>
                                      <p:to>
                                        <p:strVal val="visible"/>
                                      </p:to>
                                    </p:set>
                                  </p:childTnLst>
                                </p:cTn>
                              </p:par>
                            </p:childTnLst>
                          </p:cTn>
                        </p:par>
                        <p:par>
                          <p:cTn id="7" fill="hold" nodeType="afterGroup">
                            <p:stCondLst>
                              <p:cond delay="75"/>
                            </p:stCondLst>
                            <p:childTnLst>
                              <p:par>
                                <p:cTn id="8" presetID="11" presetClass="entr" presetSubtype="0" fill="hold" grpId="0" nodeType="afterEffect">
                                  <p:stCondLst>
                                    <p:cond delay="0"/>
                                  </p:stCondLst>
                                  <p:childTnLst>
                                    <p:set>
                                      <p:cBhvr>
                                        <p:cTn id="9" dur="75">
                                          <p:stCondLst>
                                            <p:cond delay="0"/>
                                          </p:stCondLst>
                                        </p:cTn>
                                        <p:tgtEl>
                                          <p:spTgt spid="43024"/>
                                        </p:tgtEl>
                                        <p:attrNameLst>
                                          <p:attrName>style.visibility</p:attrName>
                                        </p:attrNameLst>
                                      </p:cBhvr>
                                      <p:to>
                                        <p:strVal val="visible"/>
                                      </p:to>
                                    </p:set>
                                  </p:childTnLst>
                                </p:cTn>
                              </p:par>
                            </p:childTnLst>
                          </p:cTn>
                        </p:par>
                        <p:par>
                          <p:cTn id="10" fill="hold" nodeType="afterGroup">
                            <p:stCondLst>
                              <p:cond delay="150"/>
                            </p:stCondLst>
                            <p:childTnLst>
                              <p:par>
                                <p:cTn id="11" presetID="11" presetClass="entr" presetSubtype="0" fill="hold" grpId="0" nodeType="afterEffect">
                                  <p:stCondLst>
                                    <p:cond delay="0"/>
                                  </p:stCondLst>
                                  <p:childTnLst>
                                    <p:set>
                                      <p:cBhvr>
                                        <p:cTn id="12" dur="75">
                                          <p:stCondLst>
                                            <p:cond delay="0"/>
                                          </p:stCondLst>
                                        </p:cTn>
                                        <p:tgtEl>
                                          <p:spTgt spid="43025"/>
                                        </p:tgtEl>
                                        <p:attrNameLst>
                                          <p:attrName>style.visibility</p:attrName>
                                        </p:attrNameLst>
                                      </p:cBhvr>
                                      <p:to>
                                        <p:strVal val="visible"/>
                                      </p:to>
                                    </p:set>
                                  </p:childTnLst>
                                </p:cTn>
                              </p:par>
                            </p:childTnLst>
                          </p:cTn>
                        </p:par>
                        <p:par>
                          <p:cTn id="13" fill="hold" nodeType="afterGroup">
                            <p:stCondLst>
                              <p:cond delay="225"/>
                            </p:stCondLst>
                            <p:childTnLst>
                              <p:par>
                                <p:cTn id="14" presetID="11" presetClass="entr" presetSubtype="0" fill="hold" grpId="0" nodeType="afterEffect">
                                  <p:stCondLst>
                                    <p:cond delay="0"/>
                                  </p:stCondLst>
                                  <p:childTnLst>
                                    <p:set>
                                      <p:cBhvr>
                                        <p:cTn id="15" dur="75">
                                          <p:stCondLst>
                                            <p:cond delay="0"/>
                                          </p:stCondLst>
                                        </p:cTn>
                                        <p:tgtEl>
                                          <p:spTgt spid="43026"/>
                                        </p:tgtEl>
                                        <p:attrNameLst>
                                          <p:attrName>style.visibility</p:attrName>
                                        </p:attrNameLst>
                                      </p:cBhvr>
                                      <p:to>
                                        <p:strVal val="visible"/>
                                      </p:to>
                                    </p:set>
                                  </p:childTnLst>
                                </p:cTn>
                              </p:par>
                            </p:childTnLst>
                          </p:cTn>
                        </p:par>
                        <p:par>
                          <p:cTn id="16" fill="hold" nodeType="afterGroup">
                            <p:stCondLst>
                              <p:cond delay="300"/>
                            </p:stCondLst>
                            <p:childTnLst>
                              <p:par>
                                <p:cTn id="17" presetID="11" presetClass="entr" presetSubtype="0" fill="hold" grpId="0" nodeType="afterEffect">
                                  <p:stCondLst>
                                    <p:cond delay="0"/>
                                  </p:stCondLst>
                                  <p:childTnLst>
                                    <p:set>
                                      <p:cBhvr>
                                        <p:cTn id="18" dur="75">
                                          <p:stCondLst>
                                            <p:cond delay="0"/>
                                          </p:stCondLst>
                                        </p:cTn>
                                        <p:tgtEl>
                                          <p:spTgt spid="43027"/>
                                        </p:tgtEl>
                                        <p:attrNameLst>
                                          <p:attrName>style.visibility</p:attrName>
                                        </p:attrNameLst>
                                      </p:cBhvr>
                                      <p:to>
                                        <p:strVal val="visible"/>
                                      </p:to>
                                    </p:set>
                                  </p:childTnLst>
                                </p:cTn>
                              </p:par>
                            </p:childTnLst>
                          </p:cTn>
                        </p:par>
                        <p:par>
                          <p:cTn id="19" fill="hold" nodeType="afterGroup">
                            <p:stCondLst>
                              <p:cond delay="375"/>
                            </p:stCondLst>
                            <p:childTnLst>
                              <p:par>
                                <p:cTn id="20" presetID="11" presetClass="entr" presetSubtype="0" fill="hold" grpId="0" nodeType="afterEffect">
                                  <p:stCondLst>
                                    <p:cond delay="0"/>
                                  </p:stCondLst>
                                  <p:childTnLst>
                                    <p:set>
                                      <p:cBhvr>
                                        <p:cTn id="21" dur="75">
                                          <p:stCondLst>
                                            <p:cond delay="0"/>
                                          </p:stCondLst>
                                        </p:cTn>
                                        <p:tgtEl>
                                          <p:spTgt spid="43028"/>
                                        </p:tgtEl>
                                        <p:attrNameLst>
                                          <p:attrName>style.visibility</p:attrName>
                                        </p:attrNameLst>
                                      </p:cBhvr>
                                      <p:to>
                                        <p:strVal val="visible"/>
                                      </p:to>
                                    </p:set>
                                  </p:childTnLst>
                                </p:cTn>
                              </p:par>
                            </p:childTnLst>
                          </p:cTn>
                        </p:par>
                        <p:par>
                          <p:cTn id="22" fill="hold" nodeType="afterGroup">
                            <p:stCondLst>
                              <p:cond delay="450"/>
                            </p:stCondLst>
                            <p:childTnLst>
                              <p:par>
                                <p:cTn id="23" presetID="1" presetClass="entr" presetSubtype="0" fill="hold" grpId="0" nodeType="afterEffect">
                                  <p:stCondLst>
                                    <p:cond delay="0"/>
                                  </p:stCondLst>
                                  <p:childTnLst>
                                    <p:set>
                                      <p:cBhvr>
                                        <p:cTn id="24" dur="1" fill="hold">
                                          <p:stCondLst>
                                            <p:cond delay="499"/>
                                          </p:stCondLst>
                                        </p:cTn>
                                        <p:tgtEl>
                                          <p:spTgt spid="43017"/>
                                        </p:tgtEl>
                                        <p:attrNameLst>
                                          <p:attrName>style.visibility</p:attrName>
                                        </p:attrNameLst>
                                      </p:cBhvr>
                                      <p:to>
                                        <p:strVal val="visible"/>
                                      </p:to>
                                    </p:set>
                                  </p:childTnLst>
                                </p:cTn>
                              </p:par>
                            </p:childTnLst>
                          </p:cTn>
                        </p:par>
                        <p:par>
                          <p:cTn id="25" fill="hold" nodeType="afterGroup">
                            <p:stCondLst>
                              <p:cond delay="950"/>
                            </p:stCondLst>
                            <p:childTnLst>
                              <p:par>
                                <p:cTn id="26" presetID="2" presetClass="entr" presetSubtype="8" fill="hold" grpId="0" nodeType="afterEffect">
                                  <p:stCondLst>
                                    <p:cond delay="0"/>
                                  </p:stCondLst>
                                  <p:childTnLst>
                                    <p:set>
                                      <p:cBhvr>
                                        <p:cTn id="27" dur="1" fill="hold">
                                          <p:stCondLst>
                                            <p:cond delay="0"/>
                                          </p:stCondLst>
                                        </p:cTn>
                                        <p:tgtEl>
                                          <p:spTgt spid="43018"/>
                                        </p:tgtEl>
                                        <p:attrNameLst>
                                          <p:attrName>style.visibility</p:attrName>
                                        </p:attrNameLst>
                                      </p:cBhvr>
                                      <p:to>
                                        <p:strVal val="visible"/>
                                      </p:to>
                                    </p:set>
                                    <p:anim calcmode="lin" valueType="num">
                                      <p:cBhvr additive="base">
                                        <p:cTn id="28" dur="500" fill="hold"/>
                                        <p:tgtEl>
                                          <p:spTgt spid="43018"/>
                                        </p:tgtEl>
                                        <p:attrNameLst>
                                          <p:attrName>ppt_x</p:attrName>
                                        </p:attrNameLst>
                                      </p:cBhvr>
                                      <p:tavLst>
                                        <p:tav tm="0">
                                          <p:val>
                                            <p:strVal val="0-#ppt_w/2"/>
                                          </p:val>
                                        </p:tav>
                                        <p:tav tm="100000">
                                          <p:val>
                                            <p:strVal val="#ppt_x"/>
                                          </p:val>
                                        </p:tav>
                                      </p:tavLst>
                                    </p:anim>
                                    <p:anim calcmode="lin" valueType="num">
                                      <p:cBhvr additive="base">
                                        <p:cTn id="29" dur="500" fill="hold"/>
                                        <p:tgtEl>
                                          <p:spTgt spid="43018"/>
                                        </p:tgtEl>
                                        <p:attrNameLst>
                                          <p:attrName>ppt_y</p:attrName>
                                        </p:attrNameLst>
                                      </p:cBhvr>
                                      <p:tavLst>
                                        <p:tav tm="0">
                                          <p:val>
                                            <p:strVal val="#ppt_y"/>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499"/>
                                          </p:stCondLst>
                                        </p:cTn>
                                        <p:tgtEl>
                                          <p:spTgt spid="43021"/>
                                        </p:tgtEl>
                                        <p:attrNameLst>
                                          <p:attrName>style.visibility</p:attrName>
                                        </p:attrNameLst>
                                      </p:cBhvr>
                                      <p:to>
                                        <p:strVal val="visible"/>
                                      </p:to>
                                    </p:set>
                                  </p:childTnLst>
                                </p:cTn>
                              </p:par>
                            </p:childTnLst>
                          </p:cTn>
                        </p:par>
                        <p:par>
                          <p:cTn id="34" fill="hold" nodeType="afterGroup">
                            <p:stCondLst>
                              <p:cond delay="500"/>
                            </p:stCondLst>
                            <p:childTnLst>
                              <p:par>
                                <p:cTn id="35" presetID="2" presetClass="entr" presetSubtype="8" fill="hold" grpId="0" nodeType="afterEffect">
                                  <p:stCondLst>
                                    <p:cond delay="0"/>
                                  </p:stCondLst>
                                  <p:childTnLst>
                                    <p:set>
                                      <p:cBhvr>
                                        <p:cTn id="36" dur="1" fill="hold">
                                          <p:stCondLst>
                                            <p:cond delay="0"/>
                                          </p:stCondLst>
                                        </p:cTn>
                                        <p:tgtEl>
                                          <p:spTgt spid="43019"/>
                                        </p:tgtEl>
                                        <p:attrNameLst>
                                          <p:attrName>style.visibility</p:attrName>
                                        </p:attrNameLst>
                                      </p:cBhvr>
                                      <p:to>
                                        <p:strVal val="visible"/>
                                      </p:to>
                                    </p:set>
                                    <p:anim calcmode="lin" valueType="num">
                                      <p:cBhvr additive="base">
                                        <p:cTn id="37" dur="500" fill="hold"/>
                                        <p:tgtEl>
                                          <p:spTgt spid="43019"/>
                                        </p:tgtEl>
                                        <p:attrNameLst>
                                          <p:attrName>ppt_x</p:attrName>
                                        </p:attrNameLst>
                                      </p:cBhvr>
                                      <p:tavLst>
                                        <p:tav tm="0">
                                          <p:val>
                                            <p:strVal val="0-#ppt_w/2"/>
                                          </p:val>
                                        </p:tav>
                                        <p:tav tm="100000">
                                          <p:val>
                                            <p:strVal val="#ppt_x"/>
                                          </p:val>
                                        </p:tav>
                                      </p:tavLst>
                                    </p:anim>
                                    <p:anim calcmode="lin" valueType="num">
                                      <p:cBhvr additive="base">
                                        <p:cTn id="38" dur="500" fill="hold"/>
                                        <p:tgtEl>
                                          <p:spTgt spid="430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7" grpId="0" animBg="1"/>
      <p:bldP spid="43018" grpId="0" animBg="1"/>
      <p:bldP spid="43021" grpId="0" animBg="1"/>
      <p:bldP spid="43019" grpId="0" animBg="1"/>
      <p:bldP spid="43023" grpId="0" animBg="1"/>
      <p:bldP spid="43024" grpId="0" animBg="1"/>
      <p:bldP spid="43025" grpId="0" animBg="1"/>
      <p:bldP spid="43026" grpId="0" animBg="1"/>
      <p:bldP spid="43027" grpId="0" animBg="1"/>
      <p:bldP spid="4302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5"/>
          <p:cNvSpPr>
            <a:spLocks noGrp="1"/>
          </p:cNvSpPr>
          <p:nvPr>
            <p:ph type="sldNum" sz="quarter" idx="12"/>
          </p:nvPr>
        </p:nvSpPr>
        <p:spPr/>
        <p:txBody>
          <a:bodyPr/>
          <a:lstStyle/>
          <a:p>
            <a:fld id="{492291E4-3E44-C148-B2DE-20A66663461F}" type="slidenum">
              <a:rPr lang="zh-TW" altLang="en-US"/>
              <a:pPr/>
              <a:t>21</a:t>
            </a:fld>
            <a:endParaRPr lang="zh-TW" altLang="en-US"/>
          </a:p>
        </p:txBody>
      </p:sp>
      <p:sp>
        <p:nvSpPr>
          <p:cNvPr id="131075" name="Freeform 1027"/>
          <p:cNvSpPr>
            <a:spLocks/>
          </p:cNvSpPr>
          <p:nvPr/>
        </p:nvSpPr>
        <p:spPr bwMode="auto">
          <a:xfrm>
            <a:off x="2971800" y="4381500"/>
            <a:ext cx="1809750" cy="2019300"/>
          </a:xfrm>
          <a:custGeom>
            <a:avLst/>
            <a:gdLst>
              <a:gd name="T0" fmla="*/ 0 w 1140"/>
              <a:gd name="T1" fmla="*/ 1248 h 1272"/>
              <a:gd name="T2" fmla="*/ 12 w 1140"/>
              <a:gd name="T3" fmla="*/ 0 h 1272"/>
              <a:gd name="T4" fmla="*/ 780 w 1140"/>
              <a:gd name="T5" fmla="*/ 492 h 1272"/>
              <a:gd name="T6" fmla="*/ 1140 w 1140"/>
              <a:gd name="T7" fmla="*/ 1068 h 1272"/>
              <a:gd name="T8" fmla="*/ 876 w 1140"/>
              <a:gd name="T9" fmla="*/ 1272 h 1272"/>
            </a:gdLst>
            <a:ahLst/>
            <a:cxnLst>
              <a:cxn ang="0">
                <a:pos x="T0" y="T1"/>
              </a:cxn>
              <a:cxn ang="0">
                <a:pos x="T2" y="T3"/>
              </a:cxn>
              <a:cxn ang="0">
                <a:pos x="T4" y="T5"/>
              </a:cxn>
              <a:cxn ang="0">
                <a:pos x="T6" y="T7"/>
              </a:cxn>
              <a:cxn ang="0">
                <a:pos x="T8" y="T9"/>
              </a:cxn>
            </a:cxnLst>
            <a:rect l="0" t="0" r="r" b="b"/>
            <a:pathLst>
              <a:path w="1140" h="1272">
                <a:moveTo>
                  <a:pt x="0" y="1248"/>
                </a:moveTo>
                <a:lnTo>
                  <a:pt x="12" y="0"/>
                </a:lnTo>
                <a:lnTo>
                  <a:pt x="780" y="492"/>
                </a:lnTo>
                <a:lnTo>
                  <a:pt x="1140" y="1068"/>
                </a:lnTo>
                <a:lnTo>
                  <a:pt x="876" y="1272"/>
                </a:lnTo>
              </a:path>
            </a:pathLst>
          </a:custGeom>
          <a:solidFill>
            <a:schemeClr val="accent1"/>
          </a:solidFill>
          <a:ln w="38100" cap="flat" cmpd="sng">
            <a:solidFill>
              <a:schemeClr val="accent2"/>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31076" name="Line 1028"/>
          <p:cNvSpPr>
            <a:spLocks noChangeShapeType="1"/>
          </p:cNvSpPr>
          <p:nvPr/>
        </p:nvSpPr>
        <p:spPr bwMode="auto">
          <a:xfrm>
            <a:off x="2971800" y="3200400"/>
            <a:ext cx="0" cy="3176588"/>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1077" name="Line 1029"/>
          <p:cNvSpPr>
            <a:spLocks noChangeShapeType="1"/>
          </p:cNvSpPr>
          <p:nvPr/>
        </p:nvSpPr>
        <p:spPr bwMode="auto">
          <a:xfrm>
            <a:off x="2951163" y="6400800"/>
            <a:ext cx="4516437"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1083" name="Line 1035"/>
          <p:cNvSpPr>
            <a:spLocks noChangeShapeType="1"/>
          </p:cNvSpPr>
          <p:nvPr/>
        </p:nvSpPr>
        <p:spPr bwMode="auto">
          <a:xfrm>
            <a:off x="3200400" y="4032250"/>
            <a:ext cx="2349500" cy="268446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1084" name="Line 1036"/>
          <p:cNvSpPr>
            <a:spLocks noChangeShapeType="1"/>
          </p:cNvSpPr>
          <p:nvPr/>
        </p:nvSpPr>
        <p:spPr bwMode="auto">
          <a:xfrm rot="-186928">
            <a:off x="3124200" y="3962400"/>
            <a:ext cx="2197100" cy="252571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1085" name="Line 1037"/>
          <p:cNvSpPr>
            <a:spLocks noChangeShapeType="1"/>
          </p:cNvSpPr>
          <p:nvPr/>
        </p:nvSpPr>
        <p:spPr bwMode="auto">
          <a:xfrm rot="-415298">
            <a:off x="3048000" y="3886200"/>
            <a:ext cx="2197100" cy="252571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1086" name="Line 1038"/>
          <p:cNvSpPr>
            <a:spLocks noChangeShapeType="1"/>
          </p:cNvSpPr>
          <p:nvPr/>
        </p:nvSpPr>
        <p:spPr bwMode="auto">
          <a:xfrm rot="-671299">
            <a:off x="2971800" y="3810000"/>
            <a:ext cx="2197100" cy="252571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1087" name="Line 1039"/>
          <p:cNvSpPr>
            <a:spLocks noChangeShapeType="1"/>
          </p:cNvSpPr>
          <p:nvPr/>
        </p:nvSpPr>
        <p:spPr bwMode="auto">
          <a:xfrm rot="-971393">
            <a:off x="2971800" y="3810000"/>
            <a:ext cx="2197100" cy="2525713"/>
          </a:xfrm>
          <a:prstGeom prst="line">
            <a:avLst/>
          </a:prstGeom>
          <a:noFill/>
          <a:ln w="381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1095" name="Rectangle 1047"/>
          <p:cNvSpPr>
            <a:spLocks noChangeArrowheads="1"/>
          </p:cNvSpPr>
          <p:nvPr/>
        </p:nvSpPr>
        <p:spPr bwMode="auto">
          <a:xfrm>
            <a:off x="457200" y="1752600"/>
            <a:ext cx="79248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eaLnBrk="0" hangingPunct="0">
              <a:spcBef>
                <a:spcPct val="20000"/>
              </a:spcBef>
              <a:buFontTx/>
              <a:buChar char="•"/>
            </a:pPr>
            <a:r>
              <a:rPr lang="en-US" altLang="zh-TW" sz="2800">
                <a:solidFill>
                  <a:schemeClr val="tx2"/>
                </a:solidFill>
                <a:ea typeface="新細明體" charset="0"/>
                <a:cs typeface="新細明體" charset="0"/>
              </a:rPr>
              <a:t>For multiple optimal solutions to exist, the objective function must be parallel to one of the constraints</a:t>
            </a:r>
          </a:p>
        </p:txBody>
      </p:sp>
      <p:sp>
        <p:nvSpPr>
          <p:cNvPr id="131096" name="Rectangle 1048"/>
          <p:cNvSpPr>
            <a:spLocks noGrp="1" noChangeArrowheads="1"/>
          </p:cNvSpPr>
          <p:nvPr>
            <p:ph type="title"/>
          </p:nvPr>
        </p:nvSpPr>
        <p:spPr>
          <a:xfrm>
            <a:off x="304800" y="838200"/>
            <a:ext cx="8686800" cy="611188"/>
          </a:xfrm>
          <a:noFill/>
          <a:ln/>
          <a:extLst>
            <a:ext uri="{909E8E84-426E-40dd-AFC4-6F175D3DCCD1}">
              <a14:hiddenFill xmlns:a14="http://schemas.microsoft.com/office/drawing/2010/main">
                <a:solidFill>
                  <a:schemeClr val="accent1"/>
                </a:solidFill>
              </a14:hiddenFill>
            </a:ext>
          </a:extLst>
        </p:spPr>
        <p:txBody>
          <a:bodyPr/>
          <a:lstStyle/>
          <a:p>
            <a:pPr algn="ctr" eaLnBrk="0" hangingPunct="0"/>
            <a:r>
              <a:rPr lang="en-US" altLang="zh-TW" sz="3600">
                <a:ea typeface="新細明體" charset="0"/>
                <a:cs typeface="新細明體" charset="0"/>
              </a:rPr>
              <a:t>Multiple optimal solutions</a:t>
            </a:r>
          </a:p>
        </p:txBody>
      </p:sp>
      <p:sp>
        <p:nvSpPr>
          <p:cNvPr id="131097" name="Text Box 1049"/>
          <p:cNvSpPr txBox="1">
            <a:spLocks noChangeArrowheads="1"/>
          </p:cNvSpPr>
          <p:nvPr/>
        </p:nvSpPr>
        <p:spPr bwMode="auto">
          <a:xfrm>
            <a:off x="4267200" y="2971800"/>
            <a:ext cx="4359275" cy="173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0" hangingPunct="0">
              <a:spcBef>
                <a:spcPct val="20000"/>
              </a:spcBef>
              <a:buFontTx/>
              <a:buChar char="•"/>
            </a:pPr>
            <a:r>
              <a:rPr lang="en-US" altLang="zh-TW" sz="2800">
                <a:solidFill>
                  <a:schemeClr val="tx2"/>
                </a:solidFill>
                <a:ea typeface="新細明體" charset="0"/>
                <a:cs typeface="新細明體" charset="0"/>
              </a:rPr>
              <a:t>Any</a:t>
            </a:r>
            <a:r>
              <a:rPr lang="en-US" altLang="zh-TW" sz="2800">
                <a:solidFill>
                  <a:schemeClr val="tx1"/>
                </a:solidFill>
                <a:ea typeface="新細明體" charset="0"/>
                <a:cs typeface="新細明體" charset="0"/>
              </a:rPr>
              <a:t> weighted average of optimal solutions is also an optimal solution.</a:t>
            </a:r>
          </a:p>
          <a:p>
            <a:endParaRPr lang="zh-TW" altLang="en-US" sz="2400">
              <a:effectLst>
                <a:outerShdw blurRad="38100" dist="38100" dir="2700000" algn="tl">
                  <a:srgbClr val="000000"/>
                </a:outerShdw>
              </a:effectLst>
              <a:ea typeface="新細明體" charset="0"/>
              <a:cs typeface="新細明體" charset="0"/>
            </a:endParaRPr>
          </a:p>
        </p:txBody>
      </p:sp>
      <p:sp>
        <p:nvSpPr>
          <p:cNvPr id="131082" name="Oval 1034"/>
          <p:cNvSpPr>
            <a:spLocks noChangeArrowheads="1"/>
          </p:cNvSpPr>
          <p:nvPr/>
        </p:nvSpPr>
        <p:spPr bwMode="auto">
          <a:xfrm>
            <a:off x="3484563" y="4683125"/>
            <a:ext cx="139700" cy="139700"/>
          </a:xfrm>
          <a:prstGeom prst="ellipse">
            <a:avLst/>
          </a:prstGeom>
          <a:solidFill>
            <a:srgbClr val="EF2F09"/>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1080" name="Oval 1032"/>
          <p:cNvSpPr>
            <a:spLocks noChangeArrowheads="1"/>
          </p:cNvSpPr>
          <p:nvPr/>
        </p:nvSpPr>
        <p:spPr bwMode="auto">
          <a:xfrm>
            <a:off x="2895600" y="4287838"/>
            <a:ext cx="139700" cy="139700"/>
          </a:xfrm>
          <a:prstGeom prst="ellipse">
            <a:avLst/>
          </a:prstGeom>
          <a:solidFill>
            <a:srgbClr val="EF2F09"/>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1078" name="Oval 1030"/>
          <p:cNvSpPr>
            <a:spLocks noChangeArrowheads="1"/>
          </p:cNvSpPr>
          <p:nvPr/>
        </p:nvSpPr>
        <p:spPr bwMode="auto">
          <a:xfrm>
            <a:off x="4114800" y="5084763"/>
            <a:ext cx="139700" cy="139700"/>
          </a:xfrm>
          <a:prstGeom prst="ellipse">
            <a:avLst/>
          </a:prstGeom>
          <a:solidFill>
            <a:srgbClr val="EF2F09"/>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2001747382"/>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31095">
                                            <p:txEl>
                                              <p:pRg st="0" end="0"/>
                                            </p:txEl>
                                          </p:spTgt>
                                        </p:tgtEl>
                                        <p:attrNameLst>
                                          <p:attrName>style.visibility</p:attrName>
                                        </p:attrNameLst>
                                      </p:cBhvr>
                                      <p:to>
                                        <p:strVal val="visible"/>
                                      </p:to>
                                    </p:set>
                                    <p:anim calcmode="lin" valueType="num">
                                      <p:cBhvr additive="base">
                                        <p:cTn id="7" dur="500" fill="hold"/>
                                        <p:tgtEl>
                                          <p:spTgt spid="1310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109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1" presetClass="entr" presetSubtype="0" fill="hold" grpId="0" nodeType="clickEffect">
                                  <p:stCondLst>
                                    <p:cond delay="0"/>
                                  </p:stCondLst>
                                  <p:childTnLst>
                                    <p:set>
                                      <p:cBhvr>
                                        <p:cTn id="12" dur="75">
                                          <p:stCondLst>
                                            <p:cond delay="0"/>
                                          </p:stCondLst>
                                        </p:cTn>
                                        <p:tgtEl>
                                          <p:spTgt spid="131084"/>
                                        </p:tgtEl>
                                        <p:attrNameLst>
                                          <p:attrName>style.visibility</p:attrName>
                                        </p:attrNameLst>
                                      </p:cBhvr>
                                      <p:to>
                                        <p:strVal val="visible"/>
                                      </p:to>
                                    </p:set>
                                  </p:childTnLst>
                                </p:cTn>
                              </p:par>
                            </p:childTnLst>
                          </p:cTn>
                        </p:par>
                        <p:par>
                          <p:cTn id="13" fill="hold" nodeType="afterGroup">
                            <p:stCondLst>
                              <p:cond delay="75"/>
                            </p:stCondLst>
                            <p:childTnLst>
                              <p:par>
                                <p:cTn id="14" presetID="11" presetClass="entr" presetSubtype="0" fill="hold" grpId="0" nodeType="afterEffect">
                                  <p:stCondLst>
                                    <p:cond delay="0"/>
                                  </p:stCondLst>
                                  <p:childTnLst>
                                    <p:set>
                                      <p:cBhvr>
                                        <p:cTn id="15" dur="75">
                                          <p:stCondLst>
                                            <p:cond delay="0"/>
                                          </p:stCondLst>
                                        </p:cTn>
                                        <p:tgtEl>
                                          <p:spTgt spid="131085"/>
                                        </p:tgtEl>
                                        <p:attrNameLst>
                                          <p:attrName>style.visibility</p:attrName>
                                        </p:attrNameLst>
                                      </p:cBhvr>
                                      <p:to>
                                        <p:strVal val="visible"/>
                                      </p:to>
                                    </p:set>
                                  </p:childTnLst>
                                </p:cTn>
                              </p:par>
                            </p:childTnLst>
                          </p:cTn>
                        </p:par>
                        <p:par>
                          <p:cTn id="16" fill="hold" nodeType="afterGroup">
                            <p:stCondLst>
                              <p:cond delay="150"/>
                            </p:stCondLst>
                            <p:childTnLst>
                              <p:par>
                                <p:cTn id="17" presetID="11" presetClass="entr" presetSubtype="0" fill="hold" grpId="0" nodeType="afterEffect">
                                  <p:stCondLst>
                                    <p:cond delay="0"/>
                                  </p:stCondLst>
                                  <p:childTnLst>
                                    <p:set>
                                      <p:cBhvr>
                                        <p:cTn id="18" dur="75">
                                          <p:stCondLst>
                                            <p:cond delay="0"/>
                                          </p:stCondLst>
                                        </p:cTn>
                                        <p:tgtEl>
                                          <p:spTgt spid="131086"/>
                                        </p:tgtEl>
                                        <p:attrNameLst>
                                          <p:attrName>style.visibility</p:attrName>
                                        </p:attrNameLst>
                                      </p:cBhvr>
                                      <p:to>
                                        <p:strVal val="visible"/>
                                      </p:to>
                                    </p:set>
                                  </p:childTnLst>
                                </p:cTn>
                              </p:par>
                            </p:childTnLst>
                          </p:cTn>
                        </p:par>
                        <p:par>
                          <p:cTn id="19" fill="hold" nodeType="afterGroup">
                            <p:stCondLst>
                              <p:cond delay="225"/>
                            </p:stCondLst>
                            <p:childTnLst>
                              <p:par>
                                <p:cTn id="20" presetID="1" presetClass="entr" presetSubtype="0" fill="hold" grpId="0" nodeType="afterEffect">
                                  <p:stCondLst>
                                    <p:cond delay="0"/>
                                  </p:stCondLst>
                                  <p:childTnLst>
                                    <p:set>
                                      <p:cBhvr>
                                        <p:cTn id="21" dur="1" fill="hold">
                                          <p:stCondLst>
                                            <p:cond delay="499"/>
                                          </p:stCondLst>
                                        </p:cTn>
                                        <p:tgtEl>
                                          <p:spTgt spid="131087"/>
                                        </p:tgtEl>
                                        <p:attrNameLst>
                                          <p:attrName>style.visibility</p:attrName>
                                        </p:attrNameLst>
                                      </p:cBhvr>
                                      <p:to>
                                        <p:strVal val="visible"/>
                                      </p:to>
                                    </p:set>
                                  </p:childTnLst>
                                </p:cTn>
                              </p:par>
                            </p:childTnLst>
                          </p:cTn>
                        </p:par>
                        <p:par>
                          <p:cTn id="22" fill="hold" nodeType="afterGroup">
                            <p:stCondLst>
                              <p:cond delay="725"/>
                            </p:stCondLst>
                            <p:childTnLst>
                              <p:par>
                                <p:cTn id="23" presetID="2" presetClass="entr" presetSubtype="8" fill="hold" grpId="0" nodeType="afterEffect">
                                  <p:stCondLst>
                                    <p:cond delay="0"/>
                                  </p:stCondLst>
                                  <p:childTnLst>
                                    <p:set>
                                      <p:cBhvr>
                                        <p:cTn id="24" dur="1" fill="hold">
                                          <p:stCondLst>
                                            <p:cond delay="0"/>
                                          </p:stCondLst>
                                        </p:cTn>
                                        <p:tgtEl>
                                          <p:spTgt spid="131080"/>
                                        </p:tgtEl>
                                        <p:attrNameLst>
                                          <p:attrName>style.visibility</p:attrName>
                                        </p:attrNameLst>
                                      </p:cBhvr>
                                      <p:to>
                                        <p:strVal val="visible"/>
                                      </p:to>
                                    </p:set>
                                    <p:anim calcmode="lin" valueType="num">
                                      <p:cBhvr additive="base">
                                        <p:cTn id="25" dur="500" fill="hold"/>
                                        <p:tgtEl>
                                          <p:spTgt spid="131080"/>
                                        </p:tgtEl>
                                        <p:attrNameLst>
                                          <p:attrName>ppt_x</p:attrName>
                                        </p:attrNameLst>
                                      </p:cBhvr>
                                      <p:tavLst>
                                        <p:tav tm="0">
                                          <p:val>
                                            <p:strVal val="0-#ppt_w/2"/>
                                          </p:val>
                                        </p:tav>
                                        <p:tav tm="100000">
                                          <p:val>
                                            <p:strVal val="#ppt_x"/>
                                          </p:val>
                                        </p:tav>
                                      </p:tavLst>
                                    </p:anim>
                                    <p:anim calcmode="lin" valueType="num">
                                      <p:cBhvr additive="base">
                                        <p:cTn id="26" dur="500" fill="hold"/>
                                        <p:tgtEl>
                                          <p:spTgt spid="131080"/>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31097"/>
                                        </p:tgtEl>
                                        <p:attrNameLst>
                                          <p:attrName>style.visibility</p:attrName>
                                        </p:attrNameLst>
                                      </p:cBhvr>
                                      <p:to>
                                        <p:strVal val="visible"/>
                                      </p:to>
                                    </p:set>
                                  </p:childTnLst>
                                </p:cTn>
                              </p:par>
                            </p:childTnLst>
                          </p:cTn>
                        </p:par>
                        <p:par>
                          <p:cTn id="31" fill="hold" nodeType="afterGroup">
                            <p:stCondLst>
                              <p:cond delay="500"/>
                            </p:stCondLst>
                            <p:childTnLst>
                              <p:par>
                                <p:cTn id="32" presetID="2" presetClass="entr" presetSubtype="8" fill="hold" grpId="0" nodeType="afterEffect">
                                  <p:stCondLst>
                                    <p:cond delay="0"/>
                                  </p:stCondLst>
                                  <p:childTnLst>
                                    <p:set>
                                      <p:cBhvr>
                                        <p:cTn id="33" dur="1" fill="hold">
                                          <p:stCondLst>
                                            <p:cond delay="0"/>
                                          </p:stCondLst>
                                        </p:cTn>
                                        <p:tgtEl>
                                          <p:spTgt spid="131082"/>
                                        </p:tgtEl>
                                        <p:attrNameLst>
                                          <p:attrName>style.visibility</p:attrName>
                                        </p:attrNameLst>
                                      </p:cBhvr>
                                      <p:to>
                                        <p:strVal val="visible"/>
                                      </p:to>
                                    </p:set>
                                    <p:anim calcmode="lin" valueType="num">
                                      <p:cBhvr additive="base">
                                        <p:cTn id="34" dur="500" fill="hold"/>
                                        <p:tgtEl>
                                          <p:spTgt spid="131082"/>
                                        </p:tgtEl>
                                        <p:attrNameLst>
                                          <p:attrName>ppt_x</p:attrName>
                                        </p:attrNameLst>
                                      </p:cBhvr>
                                      <p:tavLst>
                                        <p:tav tm="0">
                                          <p:val>
                                            <p:strVal val="0-#ppt_w/2"/>
                                          </p:val>
                                        </p:tav>
                                        <p:tav tm="100000">
                                          <p:val>
                                            <p:strVal val="#ppt_x"/>
                                          </p:val>
                                        </p:tav>
                                      </p:tavLst>
                                    </p:anim>
                                    <p:anim calcmode="lin" valueType="num">
                                      <p:cBhvr additive="base">
                                        <p:cTn id="35" dur="500" fill="hold"/>
                                        <p:tgtEl>
                                          <p:spTgt spid="13108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84" grpId="0" animBg="1"/>
      <p:bldP spid="131085" grpId="0" animBg="1"/>
      <p:bldP spid="131086" grpId="0" animBg="1"/>
      <p:bldP spid="131087" grpId="0" animBg="1"/>
      <p:bldP spid="131095" grpId="0" build="p" autoUpdateAnimBg="0"/>
      <p:bldP spid="131097" grpId="0" autoUpdateAnimBg="0"/>
      <p:bldP spid="131082" grpId="0" animBg="1"/>
      <p:bldP spid="131080"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23893BE-5059-9644-8275-4CBB482E6768}" type="slidenum">
              <a:rPr lang="zh-TW" altLang="en-US"/>
              <a:pPr/>
              <a:t>22</a:t>
            </a:fld>
            <a:endParaRPr lang="zh-TW" altLang="en-US"/>
          </a:p>
        </p:txBody>
      </p:sp>
      <p:sp>
        <p:nvSpPr>
          <p:cNvPr id="45058" name="Rectangle 2"/>
          <p:cNvSpPr>
            <a:spLocks noGrp="1" noChangeArrowheads="1"/>
          </p:cNvSpPr>
          <p:nvPr>
            <p:ph type="title"/>
          </p:nvPr>
        </p:nvSpPr>
        <p:spPr>
          <a:xfrm>
            <a:off x="762000" y="838200"/>
            <a:ext cx="7543800" cy="1143000"/>
          </a:xfrm>
          <a:noFill/>
          <a:ln/>
        </p:spPr>
        <p:txBody>
          <a:bodyPr/>
          <a:lstStyle/>
          <a:p>
            <a:pPr algn="ctr" eaLnBrk="0" hangingPunct="0"/>
            <a:r>
              <a:rPr lang="zh-TW" altLang="en-US">
                <a:ea typeface="新細明體" charset="0"/>
                <a:cs typeface="新細明體" charset="0"/>
              </a:rPr>
              <a:t>2.4  </a:t>
            </a:r>
            <a:r>
              <a:rPr lang="en-US" altLang="zh-TW">
                <a:ea typeface="新細明體" charset="0"/>
                <a:cs typeface="新細明體" charset="0"/>
              </a:rPr>
              <a:t>The Role of Sensitivity Analysis  		of the Optimal Solution	</a:t>
            </a:r>
          </a:p>
        </p:txBody>
      </p:sp>
      <p:sp>
        <p:nvSpPr>
          <p:cNvPr id="45059" name="Rectangle 3"/>
          <p:cNvSpPr>
            <a:spLocks noGrp="1" noChangeArrowheads="1"/>
          </p:cNvSpPr>
          <p:nvPr>
            <p:ph type="body" idx="1"/>
          </p:nvPr>
        </p:nvSpPr>
        <p:spPr>
          <a:xfrm>
            <a:off x="685800" y="1676400"/>
            <a:ext cx="7696200" cy="4724400"/>
          </a:xfrm>
          <a:noFill/>
          <a:ln/>
        </p:spPr>
        <p:txBody>
          <a:bodyPr/>
          <a:lstStyle/>
          <a:p>
            <a:pPr eaLnBrk="0" hangingPunct="0">
              <a:lnSpc>
                <a:spcPct val="90000"/>
              </a:lnSpc>
              <a:buFontTx/>
              <a:buNone/>
            </a:pPr>
            <a:endParaRPr lang="zh-TW" altLang="en-US" sz="2800" dirty="0">
              <a:ea typeface="新細明體" charset="0"/>
              <a:cs typeface="新細明體" charset="0"/>
            </a:endParaRPr>
          </a:p>
          <a:p>
            <a:pPr eaLnBrk="0" hangingPunct="0">
              <a:lnSpc>
                <a:spcPct val="90000"/>
              </a:lnSpc>
            </a:pPr>
            <a:r>
              <a:rPr lang="en-US" altLang="zh-TW" sz="2800" dirty="0">
                <a:ea typeface="新細明體" charset="0"/>
                <a:cs typeface="新細明體" charset="0"/>
              </a:rPr>
              <a:t>Is the optimal solution sensitive to changes in input parameters?</a:t>
            </a:r>
          </a:p>
          <a:p>
            <a:pPr eaLnBrk="0" hangingPunct="0">
              <a:lnSpc>
                <a:spcPct val="270000"/>
              </a:lnSpc>
            </a:pPr>
            <a:r>
              <a:rPr lang="en-US" altLang="zh-TW" sz="2800" dirty="0">
                <a:ea typeface="新細明體" charset="0"/>
                <a:cs typeface="新細明體" charset="0"/>
              </a:rPr>
              <a:t>Possible reasons for asking this question:</a:t>
            </a:r>
          </a:p>
          <a:p>
            <a:pPr lvl="1" eaLnBrk="0" hangingPunct="0">
              <a:lnSpc>
                <a:spcPct val="50000"/>
              </a:lnSpc>
            </a:pPr>
            <a:r>
              <a:rPr lang="en-US" altLang="zh-TW" sz="2400" dirty="0">
                <a:ea typeface="新細明體" charset="0"/>
                <a:cs typeface="新細明體" charset="0"/>
              </a:rPr>
              <a:t>Parameter values used were only best estimates.</a:t>
            </a:r>
          </a:p>
          <a:p>
            <a:pPr lvl="1" eaLnBrk="0" hangingPunct="0">
              <a:lnSpc>
                <a:spcPct val="90000"/>
              </a:lnSpc>
            </a:pPr>
            <a:r>
              <a:rPr lang="en-US" altLang="zh-TW" sz="2400" dirty="0">
                <a:ea typeface="新細明體" charset="0"/>
                <a:cs typeface="新細明體" charset="0"/>
              </a:rPr>
              <a:t>Dynamic environment may cause changes.</a:t>
            </a:r>
          </a:p>
          <a:p>
            <a:pPr lvl="1" eaLnBrk="0" hangingPunct="0">
              <a:lnSpc>
                <a:spcPct val="90000"/>
              </a:lnSpc>
            </a:pPr>
            <a:r>
              <a:rPr lang="en-US" altLang="zh-TW" sz="2400" dirty="0">
                <a:ea typeface="新細明體" charset="0"/>
                <a:cs typeface="新細明體" charset="0"/>
              </a:rPr>
              <a:t>“What-if” analysis may provide economical and operational information. </a:t>
            </a:r>
          </a:p>
        </p:txBody>
      </p:sp>
    </p:spTree>
    <p:extLst>
      <p:ext uri="{BB962C8B-B14F-4D97-AF65-F5344CB8AC3E}">
        <p14:creationId xmlns:p14="http://schemas.microsoft.com/office/powerpoint/2010/main" val="257222875"/>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5059">
                                            <p:txEl>
                                              <p:pRg st="1" end="1"/>
                                            </p:txEl>
                                          </p:spTgt>
                                        </p:tgtEl>
                                        <p:attrNameLst>
                                          <p:attrName>style.visibility</p:attrName>
                                        </p:attrNameLst>
                                      </p:cBhvr>
                                      <p:to>
                                        <p:strVal val="visible"/>
                                      </p:to>
                                    </p:set>
                                    <p:anim calcmode="lin" valueType="num">
                                      <p:cBhvr additive="base">
                                        <p:cTn id="7" dur="500" fill="hold"/>
                                        <p:tgtEl>
                                          <p:spTgt spid="4505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9">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45059">
                                            <p:txEl>
                                              <p:pRg st="2" end="2"/>
                                            </p:txEl>
                                          </p:spTgt>
                                        </p:tgtEl>
                                        <p:attrNameLst>
                                          <p:attrName>style.visibility</p:attrName>
                                        </p:attrNameLst>
                                      </p:cBhvr>
                                      <p:to>
                                        <p:strVal val="visible"/>
                                      </p:to>
                                    </p:set>
                                    <p:anim calcmode="lin" valueType="num">
                                      <p:cBhvr additive="base">
                                        <p:cTn id="13" dur="500" fill="hold"/>
                                        <p:tgtEl>
                                          <p:spTgt spid="4505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9">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anim calcmode="lin" valueType="num">
                                      <p:cBhvr additive="base">
                                        <p:cTn id="19" dur="500" fill="hold"/>
                                        <p:tgtEl>
                                          <p:spTgt spid="4505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5059">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45059">
                                            <p:txEl>
                                              <p:pRg st="4" end="4"/>
                                            </p:txEl>
                                          </p:spTgt>
                                        </p:tgtEl>
                                        <p:attrNameLst>
                                          <p:attrName>style.visibility</p:attrName>
                                        </p:attrNameLst>
                                      </p:cBhvr>
                                      <p:to>
                                        <p:strVal val="visible"/>
                                      </p:to>
                                    </p:set>
                                    <p:anim calcmode="lin" valueType="num">
                                      <p:cBhvr additive="base">
                                        <p:cTn id="25" dur="500" fill="hold"/>
                                        <p:tgtEl>
                                          <p:spTgt spid="4505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5059">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45059">
                                            <p:txEl>
                                              <p:pRg st="5" end="5"/>
                                            </p:txEl>
                                          </p:spTgt>
                                        </p:tgtEl>
                                        <p:attrNameLst>
                                          <p:attrName>style.visibility</p:attrName>
                                        </p:attrNameLst>
                                      </p:cBhvr>
                                      <p:to>
                                        <p:strVal val="visible"/>
                                      </p:to>
                                    </p:set>
                                    <p:anim calcmode="lin" valueType="num">
                                      <p:cBhvr additive="base">
                                        <p:cTn id="31" dur="500" fill="hold"/>
                                        <p:tgtEl>
                                          <p:spTgt spid="4505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5059">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bldLvl="2"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1B8BEA6-0914-2941-BEE5-EFAF3D2228C3}" type="slidenum">
              <a:rPr lang="zh-TW" altLang="en-US"/>
              <a:pPr/>
              <a:t>23</a:t>
            </a:fld>
            <a:endParaRPr lang="zh-TW" altLang="en-US"/>
          </a:p>
        </p:txBody>
      </p:sp>
      <p:sp>
        <p:nvSpPr>
          <p:cNvPr id="47106" name="Rectangle 2"/>
          <p:cNvSpPr>
            <a:spLocks noGrp="1" noChangeArrowheads="1"/>
          </p:cNvSpPr>
          <p:nvPr>
            <p:ph type="body" idx="1"/>
          </p:nvPr>
        </p:nvSpPr>
        <p:spPr>
          <a:xfrm>
            <a:off x="609600" y="2132013"/>
            <a:ext cx="8321675" cy="4510087"/>
          </a:xfrm>
          <a:noFill/>
          <a:ln/>
        </p:spPr>
        <p:txBody>
          <a:bodyPr/>
          <a:lstStyle/>
          <a:p>
            <a:pPr eaLnBrk="0" hangingPunct="0">
              <a:lnSpc>
                <a:spcPct val="170000"/>
              </a:lnSpc>
            </a:pPr>
            <a:r>
              <a:rPr lang="zh-TW" altLang="en-US" sz="2800" dirty="0">
                <a:ea typeface="新細明體" charset="0"/>
                <a:cs typeface="新細明體" charset="0"/>
              </a:rPr>
              <a:t>  </a:t>
            </a:r>
            <a:r>
              <a:rPr lang="en-US" altLang="zh-TW" sz="2800" dirty="0">
                <a:ea typeface="新細明體" charset="0"/>
                <a:cs typeface="新細明體" charset="0"/>
              </a:rPr>
              <a:t>Range of Optimality</a:t>
            </a:r>
          </a:p>
          <a:p>
            <a:pPr lvl="1" eaLnBrk="0" hangingPunct="0">
              <a:lnSpc>
                <a:spcPct val="90000"/>
              </a:lnSpc>
            </a:pPr>
            <a:r>
              <a:rPr lang="en-US" altLang="zh-TW" sz="2400" dirty="0">
                <a:ea typeface="新細明體" charset="0"/>
                <a:cs typeface="新細明體" charset="0"/>
              </a:rPr>
              <a:t>The optimal solution will remain unchanged as long as </a:t>
            </a:r>
          </a:p>
          <a:p>
            <a:pPr lvl="2" eaLnBrk="0" hangingPunct="0">
              <a:lnSpc>
                <a:spcPct val="140000"/>
              </a:lnSpc>
            </a:pPr>
            <a:r>
              <a:rPr lang="en-US" altLang="zh-TW" sz="2000" dirty="0">
                <a:ea typeface="新細明體" charset="0"/>
                <a:cs typeface="新細明體" charset="0"/>
              </a:rPr>
              <a:t>An objective function coefficient lies within its </a:t>
            </a:r>
            <a:r>
              <a:rPr lang="en-US" altLang="zh-TW" sz="2000" b="1" i="1" dirty="0">
                <a:solidFill>
                  <a:schemeClr val="accent2"/>
                </a:solidFill>
                <a:ea typeface="新細明體" charset="0"/>
                <a:cs typeface="新細明體" charset="0"/>
              </a:rPr>
              <a:t>range of optimality</a:t>
            </a:r>
            <a:r>
              <a:rPr lang="en-US" altLang="zh-TW" sz="2000" dirty="0">
                <a:ea typeface="新細明體" charset="0"/>
                <a:cs typeface="新細明體" charset="0"/>
              </a:rPr>
              <a:t> </a:t>
            </a:r>
          </a:p>
          <a:p>
            <a:pPr lvl="2" eaLnBrk="0" hangingPunct="0"/>
            <a:r>
              <a:rPr lang="en-US" altLang="zh-TW" sz="2000" dirty="0">
                <a:ea typeface="新細明體" charset="0"/>
                <a:cs typeface="新細明體" charset="0"/>
              </a:rPr>
              <a:t>There are no changes in any other input parameters.  </a:t>
            </a:r>
          </a:p>
          <a:p>
            <a:pPr lvl="1" eaLnBrk="0" hangingPunct="0">
              <a:lnSpc>
                <a:spcPct val="160000"/>
              </a:lnSpc>
            </a:pPr>
            <a:r>
              <a:rPr lang="en-US" altLang="zh-TW" sz="2400" dirty="0">
                <a:ea typeface="新細明體" charset="0"/>
                <a:cs typeface="新細明體" charset="0"/>
              </a:rPr>
              <a:t>The value of the objective function will change if the </a:t>
            </a:r>
            <a:br>
              <a:rPr lang="en-US" altLang="zh-TW" sz="2400" dirty="0">
                <a:ea typeface="新細明體" charset="0"/>
                <a:cs typeface="新細明體" charset="0"/>
              </a:rPr>
            </a:br>
            <a:r>
              <a:rPr lang="en-US" altLang="zh-TW" sz="2400" dirty="0">
                <a:ea typeface="新細明體" charset="0"/>
                <a:cs typeface="新細明體" charset="0"/>
              </a:rPr>
              <a:t>coefficient multiplies a variable whose value is nonzero.</a:t>
            </a:r>
          </a:p>
        </p:txBody>
      </p:sp>
      <p:sp>
        <p:nvSpPr>
          <p:cNvPr id="47109" name="Rectangle 5"/>
          <p:cNvSpPr>
            <a:spLocks noGrp="1" noChangeArrowheads="1"/>
          </p:cNvSpPr>
          <p:nvPr>
            <p:ph type="title"/>
          </p:nvPr>
        </p:nvSpPr>
        <p:spPr>
          <a:xfrm>
            <a:off x="1333500" y="838200"/>
            <a:ext cx="6629400" cy="1143000"/>
          </a:xfrm>
          <a:noFill/>
          <a:ln/>
          <a:extLst>
            <a:ext uri="{909E8E84-426E-40dd-AFC4-6F175D3DCCD1}">
              <a14:hiddenFill xmlns:a14="http://schemas.microsoft.com/office/drawing/2010/main">
                <a:solidFill>
                  <a:schemeClr val="accent1"/>
                </a:solidFill>
              </a14:hiddenFill>
            </a:ext>
          </a:extLst>
        </p:spPr>
        <p:txBody>
          <a:bodyPr/>
          <a:lstStyle/>
          <a:p>
            <a:pPr algn="ctr" eaLnBrk="0" hangingPunct="0"/>
            <a:r>
              <a:rPr lang="en-US" altLang="zh-TW" sz="3600">
                <a:ea typeface="新細明體" charset="0"/>
                <a:cs typeface="新細明體" charset="0"/>
              </a:rPr>
              <a:t>Sensitivity Analysis of </a:t>
            </a:r>
            <a:br>
              <a:rPr lang="en-US" altLang="zh-TW" sz="3600">
                <a:ea typeface="新細明體" charset="0"/>
                <a:cs typeface="新細明體" charset="0"/>
              </a:rPr>
            </a:br>
            <a:r>
              <a:rPr lang="en-US" altLang="zh-TW" sz="3600">
                <a:ea typeface="新細明體" charset="0"/>
                <a:cs typeface="新細明體" charset="0"/>
              </a:rPr>
              <a:t>Objective Function Coefficients.</a:t>
            </a:r>
          </a:p>
        </p:txBody>
      </p:sp>
    </p:spTree>
    <p:extLst>
      <p:ext uri="{BB962C8B-B14F-4D97-AF65-F5344CB8AC3E}">
        <p14:creationId xmlns:p14="http://schemas.microsoft.com/office/powerpoint/2010/main" val="4149854879"/>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47106">
                                            <p:txEl>
                                              <p:pRg st="0" end="0"/>
                                            </p:txEl>
                                          </p:spTgt>
                                        </p:tgtEl>
                                        <p:attrNameLst>
                                          <p:attrName>style.visibility</p:attrName>
                                        </p:attrNameLst>
                                      </p:cBhvr>
                                      <p:to>
                                        <p:strVal val="visible"/>
                                      </p:to>
                                    </p:set>
                                    <p:animEffect transition="in" filter="barn(outVertical)">
                                      <p:cBhvr>
                                        <p:cTn id="7" dur="500"/>
                                        <p:tgtEl>
                                          <p:spTgt spid="4710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47106">
                                            <p:txEl>
                                              <p:pRg st="1" end="1"/>
                                            </p:txEl>
                                          </p:spTgt>
                                        </p:tgtEl>
                                        <p:attrNameLst>
                                          <p:attrName>style.visibility</p:attrName>
                                        </p:attrNameLst>
                                      </p:cBhvr>
                                      <p:to>
                                        <p:strVal val="visible"/>
                                      </p:to>
                                    </p:set>
                                    <p:animEffect transition="in" filter="barn(outVertical)">
                                      <p:cBhvr>
                                        <p:cTn id="12" dur="500"/>
                                        <p:tgtEl>
                                          <p:spTgt spid="47106">
                                            <p:txEl>
                                              <p:pRg st="1" end="1"/>
                                            </p:txEl>
                                          </p:spTgt>
                                        </p:tgtEl>
                                      </p:cBhvr>
                                    </p:animEffect>
                                  </p:childTnLst>
                                </p:cTn>
                              </p:par>
                              <p:par>
                                <p:cTn id="13" presetID="16" presetClass="entr" presetSubtype="37" fill="hold" grpId="0" nodeType="withEffect">
                                  <p:stCondLst>
                                    <p:cond delay="0"/>
                                  </p:stCondLst>
                                  <p:childTnLst>
                                    <p:set>
                                      <p:cBhvr>
                                        <p:cTn id="14" dur="1" fill="hold">
                                          <p:stCondLst>
                                            <p:cond delay="0"/>
                                          </p:stCondLst>
                                        </p:cTn>
                                        <p:tgtEl>
                                          <p:spTgt spid="47106">
                                            <p:txEl>
                                              <p:pRg st="2" end="2"/>
                                            </p:txEl>
                                          </p:spTgt>
                                        </p:tgtEl>
                                        <p:attrNameLst>
                                          <p:attrName>style.visibility</p:attrName>
                                        </p:attrNameLst>
                                      </p:cBhvr>
                                      <p:to>
                                        <p:strVal val="visible"/>
                                      </p:to>
                                    </p:set>
                                    <p:animEffect transition="in" filter="barn(outVertical)">
                                      <p:cBhvr>
                                        <p:cTn id="15" dur="500"/>
                                        <p:tgtEl>
                                          <p:spTgt spid="47106">
                                            <p:txEl>
                                              <p:pRg st="2" end="2"/>
                                            </p:txEl>
                                          </p:spTgt>
                                        </p:tgtEl>
                                      </p:cBhvr>
                                    </p:animEffect>
                                  </p:childTnLst>
                                </p:cTn>
                              </p:par>
                              <p:par>
                                <p:cTn id="16" presetID="16" presetClass="entr" presetSubtype="37" fill="hold" grpId="0" nodeType="withEffect">
                                  <p:stCondLst>
                                    <p:cond delay="0"/>
                                  </p:stCondLst>
                                  <p:childTnLst>
                                    <p:set>
                                      <p:cBhvr>
                                        <p:cTn id="17" dur="1" fill="hold">
                                          <p:stCondLst>
                                            <p:cond delay="0"/>
                                          </p:stCondLst>
                                        </p:cTn>
                                        <p:tgtEl>
                                          <p:spTgt spid="47106">
                                            <p:txEl>
                                              <p:pRg st="3" end="3"/>
                                            </p:txEl>
                                          </p:spTgt>
                                        </p:tgtEl>
                                        <p:attrNameLst>
                                          <p:attrName>style.visibility</p:attrName>
                                        </p:attrNameLst>
                                      </p:cBhvr>
                                      <p:to>
                                        <p:strVal val="visible"/>
                                      </p:to>
                                    </p:set>
                                    <p:animEffect transition="in" filter="barn(outVertical)">
                                      <p:cBhvr>
                                        <p:cTn id="18" dur="500"/>
                                        <p:tgtEl>
                                          <p:spTgt spid="47106">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6" presetClass="entr" presetSubtype="37" fill="hold" grpId="0" nodeType="clickEffect">
                                  <p:stCondLst>
                                    <p:cond delay="0"/>
                                  </p:stCondLst>
                                  <p:childTnLst>
                                    <p:set>
                                      <p:cBhvr>
                                        <p:cTn id="22" dur="1" fill="hold">
                                          <p:stCondLst>
                                            <p:cond delay="0"/>
                                          </p:stCondLst>
                                        </p:cTn>
                                        <p:tgtEl>
                                          <p:spTgt spid="47106">
                                            <p:txEl>
                                              <p:pRg st="4" end="4"/>
                                            </p:txEl>
                                          </p:spTgt>
                                        </p:tgtEl>
                                        <p:attrNameLst>
                                          <p:attrName>style.visibility</p:attrName>
                                        </p:attrNameLst>
                                      </p:cBhvr>
                                      <p:to>
                                        <p:strVal val="visible"/>
                                      </p:to>
                                    </p:set>
                                    <p:animEffect transition="in" filter="barn(outVertical)">
                                      <p:cBhvr>
                                        <p:cTn id="23" dur="500"/>
                                        <p:tgtEl>
                                          <p:spTgt spid="4710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build="p" bldLvl="2"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5"/>
          <p:cNvSpPr>
            <a:spLocks noGrp="1"/>
          </p:cNvSpPr>
          <p:nvPr>
            <p:ph type="sldNum" sz="quarter" idx="12"/>
          </p:nvPr>
        </p:nvSpPr>
        <p:spPr/>
        <p:txBody>
          <a:bodyPr/>
          <a:lstStyle/>
          <a:p>
            <a:fld id="{54B4AF2C-5F4F-5B42-A842-958186679F2F}" type="slidenum">
              <a:rPr lang="zh-TW" altLang="en-US"/>
              <a:pPr/>
              <a:t>24</a:t>
            </a:fld>
            <a:endParaRPr lang="zh-TW" altLang="en-US"/>
          </a:p>
        </p:txBody>
      </p:sp>
      <p:sp>
        <p:nvSpPr>
          <p:cNvPr id="123906" name="Freeform 1026"/>
          <p:cNvSpPr>
            <a:spLocks/>
          </p:cNvSpPr>
          <p:nvPr/>
        </p:nvSpPr>
        <p:spPr bwMode="auto">
          <a:xfrm>
            <a:off x="3105150" y="4324350"/>
            <a:ext cx="1847850" cy="1943100"/>
          </a:xfrm>
          <a:custGeom>
            <a:avLst/>
            <a:gdLst>
              <a:gd name="T0" fmla="*/ 0 w 1140"/>
              <a:gd name="T1" fmla="*/ 1248 h 1272"/>
              <a:gd name="T2" fmla="*/ 12 w 1140"/>
              <a:gd name="T3" fmla="*/ 0 h 1272"/>
              <a:gd name="T4" fmla="*/ 780 w 1140"/>
              <a:gd name="T5" fmla="*/ 492 h 1272"/>
              <a:gd name="T6" fmla="*/ 1140 w 1140"/>
              <a:gd name="T7" fmla="*/ 1068 h 1272"/>
              <a:gd name="T8" fmla="*/ 876 w 1140"/>
              <a:gd name="T9" fmla="*/ 1272 h 1272"/>
            </a:gdLst>
            <a:ahLst/>
            <a:cxnLst>
              <a:cxn ang="0">
                <a:pos x="T0" y="T1"/>
              </a:cxn>
              <a:cxn ang="0">
                <a:pos x="T2" y="T3"/>
              </a:cxn>
              <a:cxn ang="0">
                <a:pos x="T4" y="T5"/>
              </a:cxn>
              <a:cxn ang="0">
                <a:pos x="T6" y="T7"/>
              </a:cxn>
              <a:cxn ang="0">
                <a:pos x="T8" y="T9"/>
              </a:cxn>
            </a:cxnLst>
            <a:rect l="0" t="0" r="r" b="b"/>
            <a:pathLst>
              <a:path w="1140" h="1272">
                <a:moveTo>
                  <a:pt x="0" y="1248"/>
                </a:moveTo>
                <a:lnTo>
                  <a:pt x="12" y="0"/>
                </a:lnTo>
                <a:lnTo>
                  <a:pt x="780" y="492"/>
                </a:lnTo>
                <a:lnTo>
                  <a:pt x="1140" y="1068"/>
                </a:lnTo>
                <a:lnTo>
                  <a:pt x="876" y="1272"/>
                </a:lnTo>
              </a:path>
            </a:pathLst>
          </a:custGeom>
          <a:solidFill>
            <a:srgbClr val="19A793"/>
          </a:solidFill>
          <a:ln w="38100" cap="flat" cmpd="sng">
            <a:solidFill>
              <a:schemeClr val="accent2"/>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23907" name="Line 1027"/>
          <p:cNvSpPr>
            <a:spLocks noChangeShapeType="1"/>
          </p:cNvSpPr>
          <p:nvPr/>
        </p:nvSpPr>
        <p:spPr bwMode="auto">
          <a:xfrm>
            <a:off x="2813050" y="4321175"/>
            <a:ext cx="311150" cy="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08" name="Line 1028"/>
          <p:cNvSpPr>
            <a:spLocks noChangeShapeType="1"/>
          </p:cNvSpPr>
          <p:nvPr/>
        </p:nvSpPr>
        <p:spPr bwMode="auto">
          <a:xfrm>
            <a:off x="2813050" y="2287588"/>
            <a:ext cx="311150" cy="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09" name="Line 1029"/>
          <p:cNvSpPr>
            <a:spLocks noChangeShapeType="1"/>
          </p:cNvSpPr>
          <p:nvPr/>
        </p:nvSpPr>
        <p:spPr bwMode="auto">
          <a:xfrm>
            <a:off x="3124200" y="2046288"/>
            <a:ext cx="0" cy="4264025"/>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10" name="Line 1030"/>
          <p:cNvSpPr>
            <a:spLocks noChangeShapeType="1"/>
          </p:cNvSpPr>
          <p:nvPr/>
        </p:nvSpPr>
        <p:spPr bwMode="auto">
          <a:xfrm>
            <a:off x="2813050" y="3597275"/>
            <a:ext cx="311150" cy="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11" name="Rectangle 1031"/>
          <p:cNvSpPr>
            <a:spLocks noChangeArrowheads="1"/>
          </p:cNvSpPr>
          <p:nvPr/>
        </p:nvSpPr>
        <p:spPr bwMode="auto">
          <a:xfrm>
            <a:off x="2438400" y="4343400"/>
            <a:ext cx="587375"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chemeClr val="tx2"/>
                </a:solidFill>
                <a:latin typeface="Arial" charset="0"/>
                <a:ea typeface="新細明體" charset="0"/>
                <a:cs typeface="新細明體" charset="0"/>
              </a:rPr>
              <a:t>500</a:t>
            </a:r>
          </a:p>
        </p:txBody>
      </p:sp>
      <p:sp>
        <p:nvSpPr>
          <p:cNvPr id="123912" name="Rectangle 1032"/>
          <p:cNvSpPr>
            <a:spLocks noChangeArrowheads="1"/>
          </p:cNvSpPr>
          <p:nvPr/>
        </p:nvSpPr>
        <p:spPr bwMode="auto">
          <a:xfrm>
            <a:off x="2090738" y="2024063"/>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chemeClr val="tx2"/>
                </a:solidFill>
                <a:latin typeface="Arial" charset="0"/>
                <a:ea typeface="新細明體" charset="0"/>
                <a:cs typeface="新細明體" charset="0"/>
              </a:rPr>
              <a:t>1000</a:t>
            </a:r>
          </a:p>
        </p:txBody>
      </p:sp>
      <p:sp>
        <p:nvSpPr>
          <p:cNvPr id="123913" name="Rectangle 1033"/>
          <p:cNvSpPr>
            <a:spLocks noChangeArrowheads="1"/>
          </p:cNvSpPr>
          <p:nvPr/>
        </p:nvSpPr>
        <p:spPr bwMode="auto">
          <a:xfrm>
            <a:off x="1676400" y="1719263"/>
            <a:ext cx="441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pPr>
              <a:spcBef>
                <a:spcPct val="50000"/>
              </a:spcBef>
            </a:pPr>
            <a:endParaRPr lang="zh-TW" altLang="en-US" sz="2400">
              <a:solidFill>
                <a:schemeClr val="tx1"/>
              </a:solidFill>
              <a:latin typeface="Times New Roman" charset="0"/>
              <a:ea typeface="新細明體" charset="0"/>
              <a:cs typeface="新細明體" charset="0"/>
            </a:endParaRPr>
          </a:p>
        </p:txBody>
      </p:sp>
      <p:sp>
        <p:nvSpPr>
          <p:cNvPr id="123914" name="Line 1034"/>
          <p:cNvSpPr>
            <a:spLocks noChangeShapeType="1"/>
          </p:cNvSpPr>
          <p:nvPr/>
        </p:nvSpPr>
        <p:spPr bwMode="auto">
          <a:xfrm flipV="1">
            <a:off x="5181600" y="6311900"/>
            <a:ext cx="0" cy="24130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15" name="Line 1035"/>
          <p:cNvSpPr>
            <a:spLocks noChangeShapeType="1"/>
          </p:cNvSpPr>
          <p:nvPr/>
        </p:nvSpPr>
        <p:spPr bwMode="auto">
          <a:xfrm>
            <a:off x="6705600" y="6313488"/>
            <a:ext cx="0" cy="24130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16" name="Line 1036"/>
          <p:cNvSpPr>
            <a:spLocks noChangeShapeType="1"/>
          </p:cNvSpPr>
          <p:nvPr/>
        </p:nvSpPr>
        <p:spPr bwMode="auto">
          <a:xfrm>
            <a:off x="3857625" y="6313488"/>
            <a:ext cx="0" cy="24130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17" name="Rectangle 1037"/>
          <p:cNvSpPr>
            <a:spLocks noChangeArrowheads="1"/>
          </p:cNvSpPr>
          <p:nvPr/>
        </p:nvSpPr>
        <p:spPr bwMode="auto">
          <a:xfrm>
            <a:off x="4822825" y="6477000"/>
            <a:ext cx="587375"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chemeClr val="tx2"/>
                </a:solidFill>
                <a:latin typeface="Arial" charset="0"/>
                <a:ea typeface="新細明體" charset="0"/>
                <a:cs typeface="新細明體" charset="0"/>
              </a:rPr>
              <a:t>500</a:t>
            </a:r>
          </a:p>
        </p:txBody>
      </p:sp>
      <p:sp>
        <p:nvSpPr>
          <p:cNvPr id="123918" name="Rectangle 1038"/>
          <p:cNvSpPr>
            <a:spLocks noChangeArrowheads="1"/>
          </p:cNvSpPr>
          <p:nvPr/>
        </p:nvSpPr>
        <p:spPr bwMode="auto">
          <a:xfrm>
            <a:off x="6423025" y="6477000"/>
            <a:ext cx="587375"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chemeClr val="tx2"/>
                </a:solidFill>
                <a:latin typeface="Arial" charset="0"/>
                <a:ea typeface="新細明體" charset="0"/>
                <a:cs typeface="新細明體" charset="0"/>
              </a:rPr>
              <a:t>800</a:t>
            </a:r>
          </a:p>
        </p:txBody>
      </p:sp>
      <p:sp>
        <p:nvSpPr>
          <p:cNvPr id="123919" name="Rectangle 1039"/>
          <p:cNvSpPr>
            <a:spLocks noChangeArrowheads="1"/>
          </p:cNvSpPr>
          <p:nvPr/>
        </p:nvSpPr>
        <p:spPr bwMode="auto">
          <a:xfrm>
            <a:off x="3200400" y="1962150"/>
            <a:ext cx="436563"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900">
                <a:solidFill>
                  <a:schemeClr val="tx2"/>
                </a:solidFill>
                <a:latin typeface="Arial" charset="0"/>
                <a:ea typeface="新細明體" charset="0"/>
                <a:cs typeface="新細明體" charset="0"/>
              </a:rPr>
              <a:t>X</a:t>
            </a:r>
            <a:r>
              <a:rPr lang="en-US" altLang="zh-TW" sz="1900" baseline="-25000">
                <a:solidFill>
                  <a:schemeClr val="tx2"/>
                </a:solidFill>
                <a:latin typeface="Arial" charset="0"/>
                <a:ea typeface="新細明體" charset="0"/>
                <a:cs typeface="新細明體" charset="0"/>
              </a:rPr>
              <a:t>2</a:t>
            </a:r>
          </a:p>
        </p:txBody>
      </p:sp>
      <p:sp>
        <p:nvSpPr>
          <p:cNvPr id="123920" name="Rectangle 1040"/>
          <p:cNvSpPr>
            <a:spLocks noChangeArrowheads="1"/>
          </p:cNvSpPr>
          <p:nvPr/>
        </p:nvSpPr>
        <p:spPr bwMode="auto">
          <a:xfrm>
            <a:off x="7620000" y="5772150"/>
            <a:ext cx="436563"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900">
                <a:solidFill>
                  <a:schemeClr val="tx2"/>
                </a:solidFill>
                <a:latin typeface="Arial" charset="0"/>
                <a:ea typeface="新細明體" charset="0"/>
                <a:cs typeface="新細明體" charset="0"/>
              </a:rPr>
              <a:t>X</a:t>
            </a:r>
            <a:r>
              <a:rPr lang="en-US" altLang="zh-TW" sz="1900" baseline="-25000">
                <a:solidFill>
                  <a:schemeClr val="tx2"/>
                </a:solidFill>
                <a:latin typeface="Arial" charset="0"/>
                <a:ea typeface="新細明體" charset="0"/>
                <a:cs typeface="新細明體" charset="0"/>
              </a:rPr>
              <a:t>1</a:t>
            </a:r>
          </a:p>
        </p:txBody>
      </p:sp>
      <p:sp>
        <p:nvSpPr>
          <p:cNvPr id="123921" name="Rectangle 1041"/>
          <p:cNvSpPr>
            <a:spLocks noChangeArrowheads="1"/>
          </p:cNvSpPr>
          <p:nvPr/>
        </p:nvSpPr>
        <p:spPr bwMode="auto">
          <a:xfrm rot="2786629">
            <a:off x="2909888" y="3924300"/>
            <a:ext cx="14049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a:solidFill>
                  <a:schemeClr val="tx1"/>
                </a:solidFill>
                <a:ea typeface="新細明體" charset="0"/>
                <a:cs typeface="新細明體" charset="0"/>
              </a:rPr>
              <a:t>Max 8X</a:t>
            </a:r>
            <a:r>
              <a:rPr lang="en-US" altLang="zh-TW" baseline="-25000">
                <a:solidFill>
                  <a:schemeClr val="tx1"/>
                </a:solidFill>
                <a:ea typeface="新細明體" charset="0"/>
                <a:cs typeface="新細明體" charset="0"/>
              </a:rPr>
              <a:t>1</a:t>
            </a:r>
            <a:r>
              <a:rPr lang="en-US" altLang="zh-TW">
                <a:solidFill>
                  <a:schemeClr val="tx1"/>
                </a:solidFill>
                <a:ea typeface="新細明體" charset="0"/>
                <a:cs typeface="新細明體" charset="0"/>
              </a:rPr>
              <a:t> + 5X</a:t>
            </a:r>
            <a:r>
              <a:rPr lang="en-US" altLang="zh-TW" baseline="-25000">
                <a:solidFill>
                  <a:schemeClr val="tx1"/>
                </a:solidFill>
                <a:ea typeface="新細明體" charset="0"/>
                <a:cs typeface="新細明體" charset="0"/>
              </a:rPr>
              <a:t>2</a:t>
            </a:r>
          </a:p>
        </p:txBody>
      </p:sp>
      <p:sp>
        <p:nvSpPr>
          <p:cNvPr id="123922" name="Rectangle 1042"/>
          <p:cNvSpPr>
            <a:spLocks noChangeArrowheads="1"/>
          </p:cNvSpPr>
          <p:nvPr/>
        </p:nvSpPr>
        <p:spPr bwMode="auto">
          <a:xfrm rot="2280000">
            <a:off x="1638300" y="3351213"/>
            <a:ext cx="14049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a:solidFill>
                  <a:schemeClr val="tx1"/>
                </a:solidFill>
                <a:ea typeface="新細明體" charset="0"/>
                <a:cs typeface="新細明體" charset="0"/>
              </a:rPr>
              <a:t>Max 4X</a:t>
            </a:r>
            <a:r>
              <a:rPr lang="en-US" altLang="zh-TW" baseline="-25000">
                <a:solidFill>
                  <a:schemeClr val="tx1"/>
                </a:solidFill>
                <a:ea typeface="新細明體" charset="0"/>
                <a:cs typeface="新細明體" charset="0"/>
              </a:rPr>
              <a:t>1</a:t>
            </a:r>
            <a:r>
              <a:rPr lang="en-US" altLang="zh-TW">
                <a:solidFill>
                  <a:schemeClr val="tx1"/>
                </a:solidFill>
                <a:ea typeface="新細明體" charset="0"/>
                <a:cs typeface="新細明體" charset="0"/>
              </a:rPr>
              <a:t> + 5X</a:t>
            </a:r>
            <a:r>
              <a:rPr lang="en-US" altLang="zh-TW" baseline="-25000">
                <a:solidFill>
                  <a:schemeClr val="tx1"/>
                </a:solidFill>
                <a:ea typeface="新細明體" charset="0"/>
                <a:cs typeface="新細明體" charset="0"/>
              </a:rPr>
              <a:t>2</a:t>
            </a:r>
          </a:p>
        </p:txBody>
      </p:sp>
      <p:sp>
        <p:nvSpPr>
          <p:cNvPr id="123923" name="Oval 1043"/>
          <p:cNvSpPr>
            <a:spLocks noChangeArrowheads="1"/>
          </p:cNvSpPr>
          <p:nvPr/>
        </p:nvSpPr>
        <p:spPr bwMode="auto">
          <a:xfrm>
            <a:off x="4256088" y="4983163"/>
            <a:ext cx="139700" cy="139700"/>
          </a:xfrm>
          <a:prstGeom prst="ellipse">
            <a:avLst/>
          </a:prstGeom>
          <a:solidFill>
            <a:srgbClr val="EF2F09"/>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24" name="Rectangle 1044"/>
          <p:cNvSpPr>
            <a:spLocks noChangeArrowheads="1"/>
          </p:cNvSpPr>
          <p:nvPr/>
        </p:nvSpPr>
        <p:spPr bwMode="auto">
          <a:xfrm rot="1946405">
            <a:off x="1266825" y="3503613"/>
            <a:ext cx="16668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a:solidFill>
                  <a:schemeClr val="tx1"/>
                </a:solidFill>
                <a:ea typeface="新細明體" charset="0"/>
                <a:cs typeface="新細明體" charset="0"/>
              </a:rPr>
              <a:t>Max 3.75X</a:t>
            </a:r>
            <a:r>
              <a:rPr lang="en-US" altLang="zh-TW" baseline="-25000">
                <a:solidFill>
                  <a:schemeClr val="tx1"/>
                </a:solidFill>
                <a:ea typeface="新細明體" charset="0"/>
                <a:cs typeface="新細明體" charset="0"/>
              </a:rPr>
              <a:t>1</a:t>
            </a:r>
            <a:r>
              <a:rPr lang="en-US" altLang="zh-TW">
                <a:solidFill>
                  <a:schemeClr val="tx1"/>
                </a:solidFill>
                <a:ea typeface="新細明體" charset="0"/>
                <a:cs typeface="新細明體" charset="0"/>
              </a:rPr>
              <a:t> + 5X</a:t>
            </a:r>
            <a:r>
              <a:rPr lang="en-US" altLang="zh-TW" baseline="-25000">
                <a:solidFill>
                  <a:schemeClr val="tx1"/>
                </a:solidFill>
                <a:ea typeface="新細明體" charset="0"/>
                <a:cs typeface="新細明體" charset="0"/>
              </a:rPr>
              <a:t>2</a:t>
            </a:r>
          </a:p>
        </p:txBody>
      </p:sp>
      <p:sp>
        <p:nvSpPr>
          <p:cNvPr id="123925" name="Line 1045"/>
          <p:cNvSpPr>
            <a:spLocks noChangeShapeType="1"/>
          </p:cNvSpPr>
          <p:nvPr/>
        </p:nvSpPr>
        <p:spPr bwMode="auto">
          <a:xfrm>
            <a:off x="2814638" y="4217988"/>
            <a:ext cx="2990850" cy="1019175"/>
          </a:xfrm>
          <a:prstGeom prst="line">
            <a:avLst/>
          </a:prstGeom>
          <a:noFill/>
          <a:ln w="28575">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26" name="Rectangle 1046"/>
          <p:cNvSpPr>
            <a:spLocks noChangeArrowheads="1"/>
          </p:cNvSpPr>
          <p:nvPr/>
        </p:nvSpPr>
        <p:spPr bwMode="auto">
          <a:xfrm rot="1161743">
            <a:off x="4683125" y="4735513"/>
            <a:ext cx="14049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a:solidFill>
                  <a:schemeClr val="tx1"/>
                </a:solidFill>
                <a:ea typeface="新細明體" charset="0"/>
                <a:cs typeface="新細明體" charset="0"/>
              </a:rPr>
              <a:t>Max 2X</a:t>
            </a:r>
            <a:r>
              <a:rPr lang="en-US" altLang="zh-TW" baseline="-25000">
                <a:solidFill>
                  <a:schemeClr val="tx1"/>
                </a:solidFill>
                <a:ea typeface="新細明體" charset="0"/>
                <a:cs typeface="新細明體" charset="0"/>
              </a:rPr>
              <a:t>1</a:t>
            </a:r>
            <a:r>
              <a:rPr lang="en-US" altLang="zh-TW">
                <a:solidFill>
                  <a:schemeClr val="tx1"/>
                </a:solidFill>
                <a:ea typeface="新細明體" charset="0"/>
                <a:cs typeface="新細明體" charset="0"/>
              </a:rPr>
              <a:t> + 5X</a:t>
            </a:r>
            <a:r>
              <a:rPr lang="en-US" altLang="zh-TW" baseline="-25000">
                <a:solidFill>
                  <a:schemeClr val="tx1"/>
                </a:solidFill>
                <a:ea typeface="新細明體" charset="0"/>
                <a:cs typeface="新細明體" charset="0"/>
              </a:rPr>
              <a:t>2</a:t>
            </a:r>
          </a:p>
        </p:txBody>
      </p:sp>
      <p:sp>
        <p:nvSpPr>
          <p:cNvPr id="123927" name="Line 1047"/>
          <p:cNvSpPr>
            <a:spLocks noChangeShapeType="1"/>
          </p:cNvSpPr>
          <p:nvPr/>
        </p:nvSpPr>
        <p:spPr bwMode="auto">
          <a:xfrm>
            <a:off x="2112963" y="6276975"/>
            <a:ext cx="5797550"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28" name="Oval 1048"/>
          <p:cNvSpPr>
            <a:spLocks noChangeArrowheads="1"/>
          </p:cNvSpPr>
          <p:nvPr/>
        </p:nvSpPr>
        <p:spPr bwMode="auto">
          <a:xfrm>
            <a:off x="3041650" y="4248150"/>
            <a:ext cx="139700" cy="139700"/>
          </a:xfrm>
          <a:prstGeom prst="ellipse">
            <a:avLst/>
          </a:prstGeom>
          <a:solidFill>
            <a:srgbClr val="EF2F09"/>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29" name="Line 1049"/>
          <p:cNvSpPr>
            <a:spLocks noChangeShapeType="1"/>
          </p:cNvSpPr>
          <p:nvPr/>
        </p:nvSpPr>
        <p:spPr bwMode="auto">
          <a:xfrm>
            <a:off x="2819400" y="4135438"/>
            <a:ext cx="2819400" cy="169545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23930" name="Rectangle 1050"/>
          <p:cNvSpPr>
            <a:spLocks noChangeArrowheads="1"/>
          </p:cNvSpPr>
          <p:nvPr/>
        </p:nvSpPr>
        <p:spPr bwMode="auto">
          <a:xfrm>
            <a:off x="304800" y="762000"/>
            <a:ext cx="8686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nchor="ctr"/>
          <a:lstStyle/>
          <a:p>
            <a:pPr algn="ctr" eaLnBrk="0" hangingPunct="0"/>
            <a:endParaRPr lang="zh-TW" altLang="en-US" sz="4000" b="1">
              <a:solidFill>
                <a:schemeClr val="tx2"/>
              </a:solidFill>
              <a:ea typeface="新細明體" charset="0"/>
              <a:cs typeface="新細明體" charset="0"/>
            </a:endParaRPr>
          </a:p>
        </p:txBody>
      </p:sp>
      <p:sp>
        <p:nvSpPr>
          <p:cNvPr id="123939" name="Rectangle 1059"/>
          <p:cNvSpPr>
            <a:spLocks noChangeArrowheads="1"/>
          </p:cNvSpPr>
          <p:nvPr/>
        </p:nvSpPr>
        <p:spPr bwMode="auto">
          <a:xfrm>
            <a:off x="-1371600" y="974725"/>
            <a:ext cx="8686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nchor="ctr"/>
          <a:lstStyle/>
          <a:p>
            <a:pPr algn="ctr" eaLnBrk="0" hangingPunct="0"/>
            <a:endParaRPr lang="zh-TW" altLang="en-US" sz="4000" b="1">
              <a:solidFill>
                <a:schemeClr val="tx2"/>
              </a:solidFill>
              <a:ea typeface="新細明體" charset="0"/>
              <a:cs typeface="新細明體" charset="0"/>
            </a:endParaRPr>
          </a:p>
        </p:txBody>
      </p:sp>
      <p:sp>
        <p:nvSpPr>
          <p:cNvPr id="123940" name="Line 1060"/>
          <p:cNvSpPr>
            <a:spLocks noChangeShapeType="1"/>
          </p:cNvSpPr>
          <p:nvPr/>
        </p:nvSpPr>
        <p:spPr bwMode="auto">
          <a:xfrm rot="-219160">
            <a:off x="3136900" y="3722688"/>
            <a:ext cx="2197100" cy="2525712"/>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41" name="Line 1061"/>
          <p:cNvSpPr>
            <a:spLocks noChangeShapeType="1"/>
          </p:cNvSpPr>
          <p:nvPr/>
        </p:nvSpPr>
        <p:spPr bwMode="auto">
          <a:xfrm rot="-366542">
            <a:off x="3124200" y="3717925"/>
            <a:ext cx="2197100" cy="2525713"/>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42" name="Line 1062"/>
          <p:cNvSpPr>
            <a:spLocks noChangeShapeType="1"/>
          </p:cNvSpPr>
          <p:nvPr/>
        </p:nvSpPr>
        <p:spPr bwMode="auto">
          <a:xfrm rot="-546524">
            <a:off x="3124200" y="3717925"/>
            <a:ext cx="2197100" cy="2525713"/>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43" name="Line 1063"/>
          <p:cNvSpPr>
            <a:spLocks noChangeShapeType="1"/>
          </p:cNvSpPr>
          <p:nvPr/>
        </p:nvSpPr>
        <p:spPr bwMode="auto">
          <a:xfrm rot="-765684">
            <a:off x="3124200" y="3717925"/>
            <a:ext cx="2197100" cy="2525713"/>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44" name="Line 1064"/>
          <p:cNvSpPr>
            <a:spLocks noChangeShapeType="1"/>
          </p:cNvSpPr>
          <p:nvPr/>
        </p:nvSpPr>
        <p:spPr bwMode="auto">
          <a:xfrm rot="-279244">
            <a:off x="3124200" y="3717925"/>
            <a:ext cx="2197100" cy="2525713"/>
          </a:xfrm>
          <a:prstGeom prst="line">
            <a:avLst/>
          </a:prstGeom>
          <a:noFill/>
          <a:ln w="1905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45" name="Line 1065"/>
          <p:cNvSpPr>
            <a:spLocks noChangeShapeType="1"/>
          </p:cNvSpPr>
          <p:nvPr/>
        </p:nvSpPr>
        <p:spPr bwMode="auto">
          <a:xfrm rot="-426985">
            <a:off x="3124200" y="3717925"/>
            <a:ext cx="2197100" cy="2525713"/>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46" name="Line 1066"/>
          <p:cNvSpPr>
            <a:spLocks noChangeShapeType="1"/>
          </p:cNvSpPr>
          <p:nvPr/>
        </p:nvSpPr>
        <p:spPr bwMode="auto">
          <a:xfrm rot="-657838">
            <a:off x="3124200" y="3717925"/>
            <a:ext cx="2197100" cy="2525713"/>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47" name="Line 1067"/>
          <p:cNvSpPr>
            <a:spLocks noChangeShapeType="1"/>
          </p:cNvSpPr>
          <p:nvPr/>
        </p:nvSpPr>
        <p:spPr bwMode="auto">
          <a:xfrm rot="-971322">
            <a:off x="3124200" y="3733800"/>
            <a:ext cx="2197100" cy="2525713"/>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48" name="Line 1068"/>
          <p:cNvSpPr>
            <a:spLocks noChangeShapeType="1"/>
          </p:cNvSpPr>
          <p:nvPr/>
        </p:nvSpPr>
        <p:spPr bwMode="auto">
          <a:xfrm rot="-841988">
            <a:off x="3124200" y="3733800"/>
            <a:ext cx="2197100" cy="2525713"/>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49" name="Line 1069"/>
          <p:cNvSpPr>
            <a:spLocks noChangeShapeType="1"/>
          </p:cNvSpPr>
          <p:nvPr/>
        </p:nvSpPr>
        <p:spPr bwMode="auto">
          <a:xfrm rot="-913691">
            <a:off x="3124200" y="3733800"/>
            <a:ext cx="2197100" cy="2525713"/>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3960" name="Rectangle 1080"/>
          <p:cNvSpPr>
            <a:spLocks noGrp="1" noChangeArrowheads="1"/>
          </p:cNvSpPr>
          <p:nvPr>
            <p:ph type="title"/>
          </p:nvPr>
        </p:nvSpPr>
        <p:spPr>
          <a:xfrm>
            <a:off x="1333500" y="838200"/>
            <a:ext cx="6629400" cy="1143000"/>
          </a:xfrm>
          <a:noFill/>
          <a:ln/>
          <a:extLst>
            <a:ext uri="{909E8E84-426E-40dd-AFC4-6F175D3DCCD1}">
              <a14:hiddenFill xmlns:a14="http://schemas.microsoft.com/office/drawing/2010/main">
                <a:solidFill>
                  <a:schemeClr val="accent1"/>
                </a:solidFill>
              </a14:hiddenFill>
            </a:ext>
          </a:extLst>
        </p:spPr>
        <p:txBody>
          <a:bodyPr/>
          <a:lstStyle/>
          <a:p>
            <a:pPr algn="ctr" eaLnBrk="0" hangingPunct="0"/>
            <a:r>
              <a:rPr lang="en-US" altLang="zh-TW" sz="3600">
                <a:ea typeface="新細明體" charset="0"/>
                <a:cs typeface="新細明體" charset="0"/>
              </a:rPr>
              <a:t>Sensitivity Analysis of </a:t>
            </a:r>
            <a:br>
              <a:rPr lang="en-US" altLang="zh-TW" sz="3600">
                <a:ea typeface="新細明體" charset="0"/>
                <a:cs typeface="新細明體" charset="0"/>
              </a:rPr>
            </a:br>
            <a:r>
              <a:rPr lang="en-US" altLang="zh-TW" sz="3600">
                <a:ea typeface="新細明體" charset="0"/>
                <a:cs typeface="新細明體" charset="0"/>
              </a:rPr>
              <a:t>Objective Function Coefficients.</a:t>
            </a:r>
          </a:p>
        </p:txBody>
      </p:sp>
    </p:spTree>
    <p:extLst>
      <p:ext uri="{BB962C8B-B14F-4D97-AF65-F5344CB8AC3E}">
        <p14:creationId xmlns:p14="http://schemas.microsoft.com/office/powerpoint/2010/main" val="20801590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3940"/>
                                        </p:tgtEl>
                                        <p:attrNameLst>
                                          <p:attrName>style.visibility</p:attrName>
                                        </p:attrNameLst>
                                      </p:cBhvr>
                                      <p:to>
                                        <p:strVal val="visible"/>
                                      </p:to>
                                    </p:set>
                                  </p:childTnLst>
                                </p:cTn>
                              </p:par>
                            </p:childTnLst>
                          </p:cTn>
                        </p:par>
                        <p:par>
                          <p:cTn id="7" fill="hold" nodeType="afterGroup">
                            <p:stCondLst>
                              <p:cond delay="500"/>
                            </p:stCondLst>
                            <p:childTnLst>
                              <p:par>
                                <p:cTn id="8" presetID="4" presetClass="entr" presetSubtype="32" fill="hold" grpId="0" nodeType="afterEffect">
                                  <p:stCondLst>
                                    <p:cond delay="0"/>
                                  </p:stCondLst>
                                  <p:childTnLst>
                                    <p:set>
                                      <p:cBhvr>
                                        <p:cTn id="9" dur="1" fill="hold">
                                          <p:stCondLst>
                                            <p:cond delay="0"/>
                                          </p:stCondLst>
                                        </p:cTn>
                                        <p:tgtEl>
                                          <p:spTgt spid="123921"/>
                                        </p:tgtEl>
                                        <p:attrNameLst>
                                          <p:attrName>style.visibility</p:attrName>
                                        </p:attrNameLst>
                                      </p:cBhvr>
                                      <p:to>
                                        <p:strVal val="visible"/>
                                      </p:to>
                                    </p:set>
                                    <p:animEffect transition="in" filter="box(out)">
                                      <p:cBhvr>
                                        <p:cTn id="10" dur="500"/>
                                        <p:tgtEl>
                                          <p:spTgt spid="12392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1" presetClass="entr" presetSubtype="0" fill="hold" grpId="0" nodeType="clickEffect">
                                  <p:stCondLst>
                                    <p:cond delay="0"/>
                                  </p:stCondLst>
                                  <p:childTnLst>
                                    <p:set>
                                      <p:cBhvr>
                                        <p:cTn id="14" dur="75">
                                          <p:stCondLst>
                                            <p:cond delay="0"/>
                                          </p:stCondLst>
                                        </p:cTn>
                                        <p:tgtEl>
                                          <p:spTgt spid="123944"/>
                                        </p:tgtEl>
                                        <p:attrNameLst>
                                          <p:attrName>style.visibility</p:attrName>
                                        </p:attrNameLst>
                                      </p:cBhvr>
                                      <p:to>
                                        <p:strVal val="visible"/>
                                      </p:to>
                                    </p:set>
                                  </p:childTnLst>
                                </p:cTn>
                              </p:par>
                            </p:childTnLst>
                          </p:cTn>
                        </p:par>
                        <p:par>
                          <p:cTn id="15" fill="hold" nodeType="afterGroup">
                            <p:stCondLst>
                              <p:cond delay="75"/>
                            </p:stCondLst>
                            <p:childTnLst>
                              <p:par>
                                <p:cTn id="16" presetID="11" presetClass="entr" presetSubtype="0" fill="hold" grpId="0" nodeType="afterEffect">
                                  <p:stCondLst>
                                    <p:cond delay="0"/>
                                  </p:stCondLst>
                                  <p:childTnLst>
                                    <p:set>
                                      <p:cBhvr>
                                        <p:cTn id="17" dur="75">
                                          <p:stCondLst>
                                            <p:cond delay="0"/>
                                          </p:stCondLst>
                                        </p:cTn>
                                        <p:tgtEl>
                                          <p:spTgt spid="123941"/>
                                        </p:tgtEl>
                                        <p:attrNameLst>
                                          <p:attrName>style.visibility</p:attrName>
                                        </p:attrNameLst>
                                      </p:cBhvr>
                                      <p:to>
                                        <p:strVal val="visible"/>
                                      </p:to>
                                    </p:set>
                                  </p:childTnLst>
                                </p:cTn>
                              </p:par>
                            </p:childTnLst>
                          </p:cTn>
                        </p:par>
                        <p:par>
                          <p:cTn id="18" fill="hold" nodeType="afterGroup">
                            <p:stCondLst>
                              <p:cond delay="150"/>
                            </p:stCondLst>
                            <p:childTnLst>
                              <p:par>
                                <p:cTn id="19" presetID="11" presetClass="entr" presetSubtype="0" fill="hold" grpId="0" nodeType="afterEffect">
                                  <p:stCondLst>
                                    <p:cond delay="0"/>
                                  </p:stCondLst>
                                  <p:childTnLst>
                                    <p:set>
                                      <p:cBhvr>
                                        <p:cTn id="20" dur="75">
                                          <p:stCondLst>
                                            <p:cond delay="0"/>
                                          </p:stCondLst>
                                        </p:cTn>
                                        <p:tgtEl>
                                          <p:spTgt spid="123945"/>
                                        </p:tgtEl>
                                        <p:attrNameLst>
                                          <p:attrName>style.visibility</p:attrName>
                                        </p:attrNameLst>
                                      </p:cBhvr>
                                      <p:to>
                                        <p:strVal val="visible"/>
                                      </p:to>
                                    </p:set>
                                  </p:childTnLst>
                                </p:cTn>
                              </p:par>
                            </p:childTnLst>
                          </p:cTn>
                        </p:par>
                        <p:par>
                          <p:cTn id="21" fill="hold" nodeType="afterGroup">
                            <p:stCondLst>
                              <p:cond delay="225"/>
                            </p:stCondLst>
                            <p:childTnLst>
                              <p:par>
                                <p:cTn id="22" presetID="11" presetClass="entr" presetSubtype="0" fill="hold" grpId="0" nodeType="afterEffect">
                                  <p:stCondLst>
                                    <p:cond delay="0"/>
                                  </p:stCondLst>
                                  <p:childTnLst>
                                    <p:set>
                                      <p:cBhvr>
                                        <p:cTn id="23" dur="75">
                                          <p:stCondLst>
                                            <p:cond delay="0"/>
                                          </p:stCondLst>
                                        </p:cTn>
                                        <p:tgtEl>
                                          <p:spTgt spid="123942"/>
                                        </p:tgtEl>
                                        <p:attrNameLst>
                                          <p:attrName>style.visibility</p:attrName>
                                        </p:attrNameLst>
                                      </p:cBhvr>
                                      <p:to>
                                        <p:strVal val="visible"/>
                                      </p:to>
                                    </p:set>
                                  </p:childTnLst>
                                </p:cTn>
                              </p:par>
                            </p:childTnLst>
                          </p:cTn>
                        </p:par>
                        <p:par>
                          <p:cTn id="24" fill="hold" nodeType="afterGroup">
                            <p:stCondLst>
                              <p:cond delay="300"/>
                            </p:stCondLst>
                            <p:childTnLst>
                              <p:par>
                                <p:cTn id="25" presetID="1" presetClass="entr" presetSubtype="0" fill="hold" grpId="0" nodeType="afterEffect">
                                  <p:stCondLst>
                                    <p:cond delay="0"/>
                                  </p:stCondLst>
                                  <p:childTnLst>
                                    <p:set>
                                      <p:cBhvr>
                                        <p:cTn id="26" dur="1" fill="hold">
                                          <p:stCondLst>
                                            <p:cond delay="499"/>
                                          </p:stCondLst>
                                        </p:cTn>
                                        <p:tgtEl>
                                          <p:spTgt spid="123946"/>
                                        </p:tgtEl>
                                        <p:attrNameLst>
                                          <p:attrName>style.visibility</p:attrName>
                                        </p:attrNameLst>
                                      </p:cBhvr>
                                      <p:to>
                                        <p:strVal val="visible"/>
                                      </p:to>
                                    </p:set>
                                  </p:childTnLst>
                                </p:cTn>
                              </p:par>
                            </p:childTnLst>
                          </p:cTn>
                        </p:par>
                        <p:par>
                          <p:cTn id="27" fill="hold" nodeType="afterGroup">
                            <p:stCondLst>
                              <p:cond delay="800"/>
                            </p:stCondLst>
                            <p:childTnLst>
                              <p:par>
                                <p:cTn id="28" presetID="2" presetClass="entr" presetSubtype="9" fill="hold" grpId="0" nodeType="afterEffect">
                                  <p:stCondLst>
                                    <p:cond delay="0"/>
                                  </p:stCondLst>
                                  <p:childTnLst>
                                    <p:set>
                                      <p:cBhvr>
                                        <p:cTn id="29" dur="1" fill="hold">
                                          <p:stCondLst>
                                            <p:cond delay="0"/>
                                          </p:stCondLst>
                                        </p:cTn>
                                        <p:tgtEl>
                                          <p:spTgt spid="123922"/>
                                        </p:tgtEl>
                                        <p:attrNameLst>
                                          <p:attrName>style.visibility</p:attrName>
                                        </p:attrNameLst>
                                      </p:cBhvr>
                                      <p:to>
                                        <p:strVal val="visible"/>
                                      </p:to>
                                    </p:set>
                                    <p:anim calcmode="lin" valueType="num">
                                      <p:cBhvr additive="base">
                                        <p:cTn id="30" dur="500" fill="hold"/>
                                        <p:tgtEl>
                                          <p:spTgt spid="123922"/>
                                        </p:tgtEl>
                                        <p:attrNameLst>
                                          <p:attrName>ppt_x</p:attrName>
                                        </p:attrNameLst>
                                      </p:cBhvr>
                                      <p:tavLst>
                                        <p:tav tm="0">
                                          <p:val>
                                            <p:strVal val="0-#ppt_w/2"/>
                                          </p:val>
                                        </p:tav>
                                        <p:tav tm="100000">
                                          <p:val>
                                            <p:strVal val="#ppt_x"/>
                                          </p:val>
                                        </p:tav>
                                      </p:tavLst>
                                    </p:anim>
                                    <p:anim calcmode="lin" valueType="num">
                                      <p:cBhvr additive="base">
                                        <p:cTn id="31" dur="500" fill="hold"/>
                                        <p:tgtEl>
                                          <p:spTgt spid="123922"/>
                                        </p:tgtEl>
                                        <p:attrNameLst>
                                          <p:attrName>ppt_y</p:attrName>
                                        </p:attrNameLst>
                                      </p:cBhvr>
                                      <p:tavLst>
                                        <p:tav tm="0">
                                          <p:val>
                                            <p:strVal val="0-#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11" presetClass="entr" presetSubtype="0" fill="hold" grpId="0" nodeType="clickEffect">
                                  <p:stCondLst>
                                    <p:cond delay="0"/>
                                  </p:stCondLst>
                                  <p:childTnLst>
                                    <p:set>
                                      <p:cBhvr>
                                        <p:cTn id="35" dur="75">
                                          <p:stCondLst>
                                            <p:cond delay="0"/>
                                          </p:stCondLst>
                                        </p:cTn>
                                        <p:tgtEl>
                                          <p:spTgt spid="123943"/>
                                        </p:tgtEl>
                                        <p:attrNameLst>
                                          <p:attrName>style.visibility</p:attrName>
                                        </p:attrNameLst>
                                      </p:cBhvr>
                                      <p:to>
                                        <p:strVal val="visible"/>
                                      </p:to>
                                    </p:set>
                                  </p:childTnLst>
                                </p:cTn>
                              </p:par>
                            </p:childTnLst>
                          </p:cTn>
                        </p:par>
                        <p:par>
                          <p:cTn id="36" fill="hold" nodeType="afterGroup">
                            <p:stCondLst>
                              <p:cond delay="75"/>
                            </p:stCondLst>
                            <p:childTnLst>
                              <p:par>
                                <p:cTn id="37" presetID="11" presetClass="entr" presetSubtype="0" fill="hold" grpId="0" nodeType="afterEffect">
                                  <p:stCondLst>
                                    <p:cond delay="0"/>
                                  </p:stCondLst>
                                  <p:childTnLst>
                                    <p:set>
                                      <p:cBhvr>
                                        <p:cTn id="38" dur="75">
                                          <p:stCondLst>
                                            <p:cond delay="0"/>
                                          </p:stCondLst>
                                        </p:cTn>
                                        <p:tgtEl>
                                          <p:spTgt spid="123948"/>
                                        </p:tgtEl>
                                        <p:attrNameLst>
                                          <p:attrName>style.visibility</p:attrName>
                                        </p:attrNameLst>
                                      </p:cBhvr>
                                      <p:to>
                                        <p:strVal val="visible"/>
                                      </p:to>
                                    </p:set>
                                  </p:childTnLst>
                                </p:cTn>
                              </p:par>
                            </p:childTnLst>
                          </p:cTn>
                        </p:par>
                        <p:par>
                          <p:cTn id="39" fill="hold" nodeType="afterGroup">
                            <p:stCondLst>
                              <p:cond delay="150"/>
                            </p:stCondLst>
                            <p:childTnLst>
                              <p:par>
                                <p:cTn id="40" presetID="11" presetClass="entr" presetSubtype="0" fill="hold" grpId="0" nodeType="afterEffect">
                                  <p:stCondLst>
                                    <p:cond delay="0"/>
                                  </p:stCondLst>
                                  <p:childTnLst>
                                    <p:set>
                                      <p:cBhvr>
                                        <p:cTn id="41" dur="75">
                                          <p:stCondLst>
                                            <p:cond delay="0"/>
                                          </p:stCondLst>
                                        </p:cTn>
                                        <p:tgtEl>
                                          <p:spTgt spid="123949"/>
                                        </p:tgtEl>
                                        <p:attrNameLst>
                                          <p:attrName>style.visibility</p:attrName>
                                        </p:attrNameLst>
                                      </p:cBhvr>
                                      <p:to>
                                        <p:strVal val="visible"/>
                                      </p:to>
                                    </p:set>
                                  </p:childTnLst>
                                </p:cTn>
                              </p:par>
                            </p:childTnLst>
                          </p:cTn>
                        </p:par>
                        <p:par>
                          <p:cTn id="42" fill="hold" nodeType="afterGroup">
                            <p:stCondLst>
                              <p:cond delay="225"/>
                            </p:stCondLst>
                            <p:childTnLst>
                              <p:par>
                                <p:cTn id="43" presetID="11" presetClass="entr" presetSubtype="0" fill="hold" grpId="0" nodeType="afterEffect">
                                  <p:stCondLst>
                                    <p:cond delay="0"/>
                                  </p:stCondLst>
                                  <p:childTnLst>
                                    <p:set>
                                      <p:cBhvr>
                                        <p:cTn id="44" dur="75">
                                          <p:stCondLst>
                                            <p:cond delay="0"/>
                                          </p:stCondLst>
                                        </p:cTn>
                                        <p:tgtEl>
                                          <p:spTgt spid="123947"/>
                                        </p:tgtEl>
                                        <p:attrNameLst>
                                          <p:attrName>style.visibility</p:attrName>
                                        </p:attrNameLst>
                                      </p:cBhvr>
                                      <p:to>
                                        <p:strVal val="visible"/>
                                      </p:to>
                                    </p:set>
                                  </p:childTnLst>
                                </p:cTn>
                              </p:par>
                            </p:childTnLst>
                          </p:cTn>
                        </p:par>
                        <p:par>
                          <p:cTn id="45" fill="hold" nodeType="afterGroup">
                            <p:stCondLst>
                              <p:cond delay="300"/>
                            </p:stCondLst>
                            <p:childTnLst>
                              <p:par>
                                <p:cTn id="46" presetID="1" presetClass="entr" presetSubtype="0" fill="hold" grpId="0" nodeType="afterEffect">
                                  <p:stCondLst>
                                    <p:cond delay="0"/>
                                  </p:stCondLst>
                                  <p:childTnLst>
                                    <p:set>
                                      <p:cBhvr>
                                        <p:cTn id="47" dur="1" fill="hold">
                                          <p:stCondLst>
                                            <p:cond delay="499"/>
                                          </p:stCondLst>
                                        </p:cTn>
                                        <p:tgtEl>
                                          <p:spTgt spid="123929"/>
                                        </p:tgtEl>
                                        <p:attrNameLst>
                                          <p:attrName>style.visibility</p:attrName>
                                        </p:attrNameLst>
                                      </p:cBhvr>
                                      <p:to>
                                        <p:strVal val="visible"/>
                                      </p:to>
                                    </p:set>
                                  </p:childTnLst>
                                </p:cTn>
                              </p:par>
                            </p:childTnLst>
                          </p:cTn>
                        </p:par>
                        <p:par>
                          <p:cTn id="48" fill="hold" nodeType="afterGroup">
                            <p:stCondLst>
                              <p:cond delay="800"/>
                            </p:stCondLst>
                            <p:childTnLst>
                              <p:par>
                                <p:cTn id="49" presetID="2" presetClass="entr" presetSubtype="9" fill="hold" grpId="0" nodeType="afterEffect">
                                  <p:stCondLst>
                                    <p:cond delay="0"/>
                                  </p:stCondLst>
                                  <p:childTnLst>
                                    <p:set>
                                      <p:cBhvr>
                                        <p:cTn id="50" dur="1" fill="hold">
                                          <p:stCondLst>
                                            <p:cond delay="0"/>
                                          </p:stCondLst>
                                        </p:cTn>
                                        <p:tgtEl>
                                          <p:spTgt spid="123924"/>
                                        </p:tgtEl>
                                        <p:attrNameLst>
                                          <p:attrName>style.visibility</p:attrName>
                                        </p:attrNameLst>
                                      </p:cBhvr>
                                      <p:to>
                                        <p:strVal val="visible"/>
                                      </p:to>
                                    </p:set>
                                    <p:anim calcmode="lin" valueType="num">
                                      <p:cBhvr additive="base">
                                        <p:cTn id="51" dur="500" fill="hold"/>
                                        <p:tgtEl>
                                          <p:spTgt spid="123924"/>
                                        </p:tgtEl>
                                        <p:attrNameLst>
                                          <p:attrName>ppt_x</p:attrName>
                                        </p:attrNameLst>
                                      </p:cBhvr>
                                      <p:tavLst>
                                        <p:tav tm="0">
                                          <p:val>
                                            <p:strVal val="0-#ppt_w/2"/>
                                          </p:val>
                                        </p:tav>
                                        <p:tav tm="100000">
                                          <p:val>
                                            <p:strVal val="#ppt_x"/>
                                          </p:val>
                                        </p:tav>
                                      </p:tavLst>
                                    </p:anim>
                                    <p:anim calcmode="lin" valueType="num">
                                      <p:cBhvr additive="base">
                                        <p:cTn id="52" dur="500" fill="hold"/>
                                        <p:tgtEl>
                                          <p:spTgt spid="123924"/>
                                        </p:tgtEl>
                                        <p:attrNameLst>
                                          <p:attrName>ppt_y</p:attrName>
                                        </p:attrNameLst>
                                      </p:cBhvr>
                                      <p:tavLst>
                                        <p:tav tm="0">
                                          <p:val>
                                            <p:strVal val="0-#ppt_h/2"/>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23928"/>
                                        </p:tgtEl>
                                        <p:attrNameLst>
                                          <p:attrName>style.visibility</p:attrName>
                                        </p:attrNameLst>
                                      </p:cBhvr>
                                      <p:to>
                                        <p:strVal val="visible"/>
                                      </p:to>
                                    </p:set>
                                    <p:animEffect transition="in" filter="box(in)">
                                      <p:cBhvr>
                                        <p:cTn id="57" dur="500"/>
                                        <p:tgtEl>
                                          <p:spTgt spid="123928"/>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grpId="0" nodeType="clickEffect">
                                  <p:stCondLst>
                                    <p:cond delay="0"/>
                                  </p:stCondLst>
                                  <p:childTnLst>
                                    <p:set>
                                      <p:cBhvr>
                                        <p:cTn id="61" dur="1" fill="hold">
                                          <p:stCondLst>
                                            <p:cond delay="499"/>
                                          </p:stCondLst>
                                        </p:cTn>
                                        <p:tgtEl>
                                          <p:spTgt spid="123925"/>
                                        </p:tgtEl>
                                        <p:attrNameLst>
                                          <p:attrName>style.visibility</p:attrName>
                                        </p:attrNameLst>
                                      </p:cBhvr>
                                      <p:to>
                                        <p:strVal val="visible"/>
                                      </p:to>
                                    </p:set>
                                  </p:childTnLst>
                                </p:cTn>
                              </p:par>
                            </p:childTnLst>
                          </p:cTn>
                        </p:par>
                        <p:par>
                          <p:cTn id="62" fill="hold" nodeType="afterGroup">
                            <p:stCondLst>
                              <p:cond delay="500"/>
                            </p:stCondLst>
                            <p:childTnLst>
                              <p:par>
                                <p:cTn id="63" presetID="2" presetClass="entr" presetSubtype="9" fill="hold" grpId="0" nodeType="afterEffect">
                                  <p:stCondLst>
                                    <p:cond delay="0"/>
                                  </p:stCondLst>
                                  <p:childTnLst>
                                    <p:set>
                                      <p:cBhvr>
                                        <p:cTn id="64" dur="1" fill="hold">
                                          <p:stCondLst>
                                            <p:cond delay="0"/>
                                          </p:stCondLst>
                                        </p:cTn>
                                        <p:tgtEl>
                                          <p:spTgt spid="123926"/>
                                        </p:tgtEl>
                                        <p:attrNameLst>
                                          <p:attrName>style.visibility</p:attrName>
                                        </p:attrNameLst>
                                      </p:cBhvr>
                                      <p:to>
                                        <p:strVal val="visible"/>
                                      </p:to>
                                    </p:set>
                                    <p:anim calcmode="lin" valueType="num">
                                      <p:cBhvr additive="base">
                                        <p:cTn id="65" dur="500" fill="hold"/>
                                        <p:tgtEl>
                                          <p:spTgt spid="123926"/>
                                        </p:tgtEl>
                                        <p:attrNameLst>
                                          <p:attrName>ppt_x</p:attrName>
                                        </p:attrNameLst>
                                      </p:cBhvr>
                                      <p:tavLst>
                                        <p:tav tm="0">
                                          <p:val>
                                            <p:strVal val="0-#ppt_w/2"/>
                                          </p:val>
                                        </p:tav>
                                        <p:tav tm="100000">
                                          <p:val>
                                            <p:strVal val="#ppt_x"/>
                                          </p:val>
                                        </p:tav>
                                      </p:tavLst>
                                    </p:anim>
                                    <p:anim calcmode="lin" valueType="num">
                                      <p:cBhvr additive="base">
                                        <p:cTn id="66" dur="500" fill="hold"/>
                                        <p:tgtEl>
                                          <p:spTgt spid="123926"/>
                                        </p:tgtEl>
                                        <p:attrNameLst>
                                          <p:attrName>ppt_y</p:attrName>
                                        </p:attrNameLst>
                                      </p:cBhvr>
                                      <p:tavLst>
                                        <p:tav tm="0">
                                          <p:val>
                                            <p:strVal val="0-#ppt_h/2"/>
                                          </p:val>
                                        </p:tav>
                                        <p:tav tm="100000">
                                          <p:val>
                                            <p:strVal val="#ppt_y"/>
                                          </p:val>
                                        </p:tav>
                                      </p:tavLst>
                                    </p:anim>
                                  </p:childTnLst>
                                  <p:subTnLst>
                                    <p:animClr clrSpc="rgb" dir="cw">
                                      <p:cBhvr override="childStyle">
                                        <p:cTn dur="1" fill="hold" display="0" masterRel="nextClick" afterEffect="1"/>
                                        <p:tgtEl>
                                          <p:spTgt spid="123926"/>
                                        </p:tgtEl>
                                        <p:attrNameLst>
                                          <p:attrName>ppt_c</p:attrName>
                                        </p:attrNameLst>
                                      </p:cBhvr>
                                      <p:to>
                                        <a:srgbClr val="A9BEA7"/>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21" grpId="0" autoUpdateAnimBg="0"/>
      <p:bldP spid="123922" grpId="0" autoUpdateAnimBg="0"/>
      <p:bldP spid="123924" grpId="0" autoUpdateAnimBg="0"/>
      <p:bldP spid="123925" grpId="0" animBg="1"/>
      <p:bldP spid="123926" grpId="0" autoUpdateAnimBg="0"/>
      <p:bldP spid="123928" grpId="0" animBg="1"/>
      <p:bldP spid="123929" grpId="0" animBg="1"/>
      <p:bldP spid="123940" grpId="0" animBg="1"/>
      <p:bldP spid="123941" grpId="0" animBg="1"/>
      <p:bldP spid="123942" grpId="0" animBg="1"/>
      <p:bldP spid="123943" grpId="0" animBg="1"/>
      <p:bldP spid="123944" grpId="0" animBg="1"/>
      <p:bldP spid="123945" grpId="0" animBg="1"/>
      <p:bldP spid="123946" grpId="0" animBg="1"/>
      <p:bldP spid="123947" grpId="0" animBg="1"/>
      <p:bldP spid="123948" grpId="0" animBg="1"/>
      <p:bldP spid="12394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lide Number Placeholder 5"/>
          <p:cNvSpPr>
            <a:spLocks noGrp="1"/>
          </p:cNvSpPr>
          <p:nvPr>
            <p:ph type="sldNum" sz="quarter" idx="12"/>
          </p:nvPr>
        </p:nvSpPr>
        <p:spPr/>
        <p:txBody>
          <a:bodyPr/>
          <a:lstStyle/>
          <a:p>
            <a:fld id="{42D8395F-68CA-C242-B704-52A6432813DA}" type="slidenum">
              <a:rPr lang="zh-TW" altLang="en-US"/>
              <a:pPr/>
              <a:t>25</a:t>
            </a:fld>
            <a:endParaRPr lang="zh-TW" altLang="en-US"/>
          </a:p>
        </p:txBody>
      </p:sp>
      <p:sp>
        <p:nvSpPr>
          <p:cNvPr id="124932" name="Freeform 4"/>
          <p:cNvSpPr>
            <a:spLocks/>
          </p:cNvSpPr>
          <p:nvPr/>
        </p:nvSpPr>
        <p:spPr bwMode="auto">
          <a:xfrm>
            <a:off x="2133600" y="4260850"/>
            <a:ext cx="1847850" cy="1943100"/>
          </a:xfrm>
          <a:custGeom>
            <a:avLst/>
            <a:gdLst>
              <a:gd name="T0" fmla="*/ 0 w 1140"/>
              <a:gd name="T1" fmla="*/ 1248 h 1272"/>
              <a:gd name="T2" fmla="*/ 12 w 1140"/>
              <a:gd name="T3" fmla="*/ 0 h 1272"/>
              <a:gd name="T4" fmla="*/ 780 w 1140"/>
              <a:gd name="T5" fmla="*/ 492 h 1272"/>
              <a:gd name="T6" fmla="*/ 1140 w 1140"/>
              <a:gd name="T7" fmla="*/ 1068 h 1272"/>
              <a:gd name="T8" fmla="*/ 876 w 1140"/>
              <a:gd name="T9" fmla="*/ 1272 h 1272"/>
            </a:gdLst>
            <a:ahLst/>
            <a:cxnLst>
              <a:cxn ang="0">
                <a:pos x="T0" y="T1"/>
              </a:cxn>
              <a:cxn ang="0">
                <a:pos x="T2" y="T3"/>
              </a:cxn>
              <a:cxn ang="0">
                <a:pos x="T4" y="T5"/>
              </a:cxn>
              <a:cxn ang="0">
                <a:pos x="T6" y="T7"/>
              </a:cxn>
              <a:cxn ang="0">
                <a:pos x="T8" y="T9"/>
              </a:cxn>
            </a:cxnLst>
            <a:rect l="0" t="0" r="r" b="b"/>
            <a:pathLst>
              <a:path w="1140" h="1272">
                <a:moveTo>
                  <a:pt x="0" y="1248"/>
                </a:moveTo>
                <a:lnTo>
                  <a:pt x="12" y="0"/>
                </a:lnTo>
                <a:lnTo>
                  <a:pt x="780" y="492"/>
                </a:lnTo>
                <a:lnTo>
                  <a:pt x="1140" y="1068"/>
                </a:lnTo>
                <a:lnTo>
                  <a:pt x="876" y="1272"/>
                </a:lnTo>
              </a:path>
            </a:pathLst>
          </a:custGeom>
          <a:solidFill>
            <a:srgbClr val="33CCCC"/>
          </a:solidFill>
          <a:ln w="38100" cap="flat" cmpd="sng">
            <a:solidFill>
              <a:schemeClr val="accent2"/>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24933" name="Line 5"/>
          <p:cNvSpPr>
            <a:spLocks noChangeShapeType="1"/>
          </p:cNvSpPr>
          <p:nvPr/>
        </p:nvSpPr>
        <p:spPr bwMode="auto">
          <a:xfrm>
            <a:off x="1822450" y="4225925"/>
            <a:ext cx="311150" cy="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34" name="Line 6"/>
          <p:cNvSpPr>
            <a:spLocks noChangeShapeType="1"/>
          </p:cNvSpPr>
          <p:nvPr/>
        </p:nvSpPr>
        <p:spPr bwMode="auto">
          <a:xfrm>
            <a:off x="1822450" y="2154238"/>
            <a:ext cx="311150" cy="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35" name="Line 7"/>
          <p:cNvSpPr>
            <a:spLocks noChangeShapeType="1"/>
          </p:cNvSpPr>
          <p:nvPr/>
        </p:nvSpPr>
        <p:spPr bwMode="auto">
          <a:xfrm>
            <a:off x="1822450" y="3616325"/>
            <a:ext cx="311150" cy="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36" name="Line 8"/>
          <p:cNvSpPr>
            <a:spLocks noChangeShapeType="1"/>
          </p:cNvSpPr>
          <p:nvPr/>
        </p:nvSpPr>
        <p:spPr bwMode="auto">
          <a:xfrm flipV="1">
            <a:off x="4799013" y="6178550"/>
            <a:ext cx="0" cy="24130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37" name="Line 9"/>
          <p:cNvSpPr>
            <a:spLocks noChangeShapeType="1"/>
          </p:cNvSpPr>
          <p:nvPr/>
        </p:nvSpPr>
        <p:spPr bwMode="auto">
          <a:xfrm>
            <a:off x="5738813" y="6180138"/>
            <a:ext cx="0" cy="24130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38" name="Line 10"/>
          <p:cNvSpPr>
            <a:spLocks noChangeShapeType="1"/>
          </p:cNvSpPr>
          <p:nvPr/>
        </p:nvSpPr>
        <p:spPr bwMode="auto">
          <a:xfrm>
            <a:off x="3857625" y="6180138"/>
            <a:ext cx="0" cy="241300"/>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39" name="Line 11"/>
          <p:cNvSpPr>
            <a:spLocks noChangeShapeType="1"/>
          </p:cNvSpPr>
          <p:nvPr/>
        </p:nvSpPr>
        <p:spPr bwMode="auto">
          <a:xfrm>
            <a:off x="2133600" y="1912938"/>
            <a:ext cx="0" cy="4264025"/>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40" name="Line 12"/>
          <p:cNvSpPr>
            <a:spLocks noChangeShapeType="1"/>
          </p:cNvSpPr>
          <p:nvPr/>
        </p:nvSpPr>
        <p:spPr bwMode="auto">
          <a:xfrm>
            <a:off x="2112963" y="6200775"/>
            <a:ext cx="5797550"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41" name="Rectangle 13"/>
          <p:cNvSpPr>
            <a:spLocks noChangeArrowheads="1"/>
          </p:cNvSpPr>
          <p:nvPr/>
        </p:nvSpPr>
        <p:spPr bwMode="auto">
          <a:xfrm>
            <a:off x="1257300" y="3962400"/>
            <a:ext cx="588963"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chemeClr val="tx2"/>
                </a:solidFill>
                <a:latin typeface="Arial" charset="0"/>
                <a:ea typeface="新細明體" charset="0"/>
                <a:cs typeface="新細明體" charset="0"/>
              </a:rPr>
              <a:t>500</a:t>
            </a:r>
          </a:p>
        </p:txBody>
      </p:sp>
      <p:sp>
        <p:nvSpPr>
          <p:cNvPr id="124942" name="Rectangle 14"/>
          <p:cNvSpPr>
            <a:spLocks noChangeArrowheads="1"/>
          </p:cNvSpPr>
          <p:nvPr/>
        </p:nvSpPr>
        <p:spPr bwMode="auto">
          <a:xfrm>
            <a:off x="1100138" y="1890713"/>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chemeClr val="tx2"/>
                </a:solidFill>
                <a:latin typeface="Arial" charset="0"/>
                <a:ea typeface="新細明體" charset="0"/>
                <a:cs typeface="新細明體" charset="0"/>
              </a:rPr>
              <a:t>1000</a:t>
            </a:r>
          </a:p>
        </p:txBody>
      </p:sp>
      <p:sp>
        <p:nvSpPr>
          <p:cNvPr id="124943" name="Rectangle 15"/>
          <p:cNvSpPr>
            <a:spLocks noChangeArrowheads="1"/>
          </p:cNvSpPr>
          <p:nvPr/>
        </p:nvSpPr>
        <p:spPr bwMode="auto">
          <a:xfrm>
            <a:off x="3608388" y="6400800"/>
            <a:ext cx="587375"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chemeClr val="tx2"/>
                </a:solidFill>
                <a:latin typeface="Arial" charset="0"/>
                <a:ea typeface="新細明體" charset="0"/>
                <a:cs typeface="新細明體" charset="0"/>
              </a:rPr>
              <a:t>400</a:t>
            </a:r>
          </a:p>
        </p:txBody>
      </p:sp>
      <p:sp>
        <p:nvSpPr>
          <p:cNvPr id="124944" name="Rectangle 16"/>
          <p:cNvSpPr>
            <a:spLocks noChangeArrowheads="1"/>
          </p:cNvSpPr>
          <p:nvPr/>
        </p:nvSpPr>
        <p:spPr bwMode="auto">
          <a:xfrm>
            <a:off x="4392613" y="6400800"/>
            <a:ext cx="587375"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chemeClr val="tx2"/>
                </a:solidFill>
                <a:latin typeface="Arial" charset="0"/>
                <a:ea typeface="新細明體" charset="0"/>
                <a:cs typeface="新細明體" charset="0"/>
              </a:rPr>
              <a:t>600</a:t>
            </a:r>
          </a:p>
        </p:txBody>
      </p:sp>
      <p:sp>
        <p:nvSpPr>
          <p:cNvPr id="124945" name="Rectangle 17"/>
          <p:cNvSpPr>
            <a:spLocks noChangeArrowheads="1"/>
          </p:cNvSpPr>
          <p:nvPr/>
        </p:nvSpPr>
        <p:spPr bwMode="auto">
          <a:xfrm>
            <a:off x="5334000" y="6400800"/>
            <a:ext cx="587375"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900">
                <a:solidFill>
                  <a:schemeClr val="tx2"/>
                </a:solidFill>
                <a:latin typeface="Arial" charset="0"/>
                <a:ea typeface="新細明體" charset="0"/>
                <a:cs typeface="新細明體" charset="0"/>
              </a:rPr>
              <a:t>800</a:t>
            </a:r>
          </a:p>
        </p:txBody>
      </p:sp>
      <p:sp>
        <p:nvSpPr>
          <p:cNvPr id="124946" name="Rectangle 18"/>
          <p:cNvSpPr>
            <a:spLocks noChangeArrowheads="1"/>
          </p:cNvSpPr>
          <p:nvPr/>
        </p:nvSpPr>
        <p:spPr bwMode="auto">
          <a:xfrm>
            <a:off x="2197100" y="1768475"/>
            <a:ext cx="436563"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900">
                <a:solidFill>
                  <a:schemeClr val="tx2"/>
                </a:solidFill>
                <a:latin typeface="Arial" charset="0"/>
                <a:ea typeface="新細明體" charset="0"/>
                <a:cs typeface="新細明體" charset="0"/>
              </a:rPr>
              <a:t>X</a:t>
            </a:r>
            <a:r>
              <a:rPr lang="en-US" altLang="zh-TW" sz="1900" baseline="-25000">
                <a:solidFill>
                  <a:schemeClr val="tx2"/>
                </a:solidFill>
                <a:latin typeface="Arial" charset="0"/>
                <a:ea typeface="新細明體" charset="0"/>
                <a:cs typeface="新細明體" charset="0"/>
              </a:rPr>
              <a:t>2</a:t>
            </a:r>
          </a:p>
        </p:txBody>
      </p:sp>
      <p:sp>
        <p:nvSpPr>
          <p:cNvPr id="124947" name="Rectangle 19"/>
          <p:cNvSpPr>
            <a:spLocks noChangeArrowheads="1"/>
          </p:cNvSpPr>
          <p:nvPr/>
        </p:nvSpPr>
        <p:spPr bwMode="auto">
          <a:xfrm>
            <a:off x="7770813" y="6294438"/>
            <a:ext cx="436562"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900">
                <a:solidFill>
                  <a:schemeClr val="tx2"/>
                </a:solidFill>
                <a:latin typeface="Arial" charset="0"/>
                <a:ea typeface="新細明體" charset="0"/>
                <a:cs typeface="新細明體" charset="0"/>
              </a:rPr>
              <a:t>X</a:t>
            </a:r>
            <a:r>
              <a:rPr lang="en-US" altLang="zh-TW" sz="1900" baseline="-25000">
                <a:solidFill>
                  <a:schemeClr val="tx2"/>
                </a:solidFill>
                <a:latin typeface="Arial" charset="0"/>
                <a:ea typeface="新細明體" charset="0"/>
                <a:cs typeface="新細明體" charset="0"/>
              </a:rPr>
              <a:t>1</a:t>
            </a:r>
          </a:p>
        </p:txBody>
      </p:sp>
      <p:sp>
        <p:nvSpPr>
          <p:cNvPr id="124948" name="Line 20"/>
          <p:cNvSpPr>
            <a:spLocks noChangeShapeType="1"/>
          </p:cNvSpPr>
          <p:nvPr/>
        </p:nvSpPr>
        <p:spPr bwMode="auto">
          <a:xfrm>
            <a:off x="4327525" y="6180138"/>
            <a:ext cx="0" cy="119062"/>
          </a:xfrm>
          <a:prstGeom prst="line">
            <a:avLst/>
          </a:prstGeom>
          <a:noFill/>
          <a:ln w="254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49" name="Line 21"/>
          <p:cNvSpPr>
            <a:spLocks noChangeShapeType="1"/>
          </p:cNvSpPr>
          <p:nvPr/>
        </p:nvSpPr>
        <p:spPr bwMode="auto">
          <a:xfrm>
            <a:off x="2216150" y="3724275"/>
            <a:ext cx="2071688" cy="2274888"/>
          </a:xfrm>
          <a:prstGeom prst="line">
            <a:avLst/>
          </a:prstGeom>
          <a:noFill/>
          <a:ln w="254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50" name="Rectangle 22"/>
          <p:cNvSpPr>
            <a:spLocks noChangeArrowheads="1"/>
          </p:cNvSpPr>
          <p:nvPr/>
        </p:nvSpPr>
        <p:spPr bwMode="auto">
          <a:xfrm rot="2887459">
            <a:off x="784225" y="2768600"/>
            <a:ext cx="13636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b="1">
                <a:solidFill>
                  <a:srgbClr val="006600"/>
                </a:solidFill>
                <a:ea typeface="新細明體" charset="0"/>
                <a:cs typeface="新細明體" charset="0"/>
              </a:rPr>
              <a:t>Max8X</a:t>
            </a:r>
            <a:r>
              <a:rPr lang="en-US" altLang="zh-TW" b="1" baseline="-25000">
                <a:solidFill>
                  <a:srgbClr val="006600"/>
                </a:solidFill>
                <a:ea typeface="新細明體" charset="0"/>
                <a:cs typeface="新細明體" charset="0"/>
              </a:rPr>
              <a:t>1</a:t>
            </a:r>
            <a:r>
              <a:rPr lang="en-US" altLang="zh-TW" b="1">
                <a:solidFill>
                  <a:srgbClr val="006600"/>
                </a:solidFill>
                <a:ea typeface="新細明體" charset="0"/>
                <a:cs typeface="新細明體" charset="0"/>
              </a:rPr>
              <a:t> + 5X</a:t>
            </a:r>
            <a:r>
              <a:rPr lang="en-US" altLang="zh-TW" b="1" baseline="-25000">
                <a:solidFill>
                  <a:srgbClr val="006600"/>
                </a:solidFill>
                <a:ea typeface="新細明體" charset="0"/>
                <a:cs typeface="新細明體" charset="0"/>
              </a:rPr>
              <a:t>2</a:t>
            </a:r>
          </a:p>
        </p:txBody>
      </p:sp>
      <p:sp>
        <p:nvSpPr>
          <p:cNvPr id="124951" name="Line 23"/>
          <p:cNvSpPr>
            <a:spLocks noChangeShapeType="1"/>
          </p:cNvSpPr>
          <p:nvPr/>
        </p:nvSpPr>
        <p:spPr bwMode="auto">
          <a:xfrm>
            <a:off x="1905000" y="4094163"/>
            <a:ext cx="2727325" cy="169545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52" name="Rectangle 24"/>
          <p:cNvSpPr>
            <a:spLocks noChangeArrowheads="1"/>
          </p:cNvSpPr>
          <p:nvPr/>
        </p:nvSpPr>
        <p:spPr bwMode="auto">
          <a:xfrm rot="1740000">
            <a:off x="1982788" y="4619625"/>
            <a:ext cx="16779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b="1">
                <a:solidFill>
                  <a:srgbClr val="006600"/>
                </a:solidFill>
                <a:ea typeface="新細明體" charset="0"/>
                <a:cs typeface="新細明體" charset="0"/>
              </a:rPr>
              <a:t>Max </a:t>
            </a:r>
            <a:r>
              <a:rPr lang="en-US" altLang="zh-TW" b="1">
                <a:solidFill>
                  <a:srgbClr val="CC3300"/>
                </a:solidFill>
                <a:ea typeface="新細明體" charset="0"/>
                <a:cs typeface="新細明體" charset="0"/>
              </a:rPr>
              <a:t>3.75</a:t>
            </a:r>
            <a:r>
              <a:rPr lang="en-US" altLang="zh-TW" b="1">
                <a:solidFill>
                  <a:srgbClr val="006600"/>
                </a:solidFill>
                <a:ea typeface="新細明體" charset="0"/>
                <a:cs typeface="新細明體" charset="0"/>
              </a:rPr>
              <a:t>X</a:t>
            </a:r>
            <a:r>
              <a:rPr lang="en-US" altLang="zh-TW" b="1" baseline="-25000">
                <a:solidFill>
                  <a:srgbClr val="006600"/>
                </a:solidFill>
                <a:ea typeface="新細明體" charset="0"/>
                <a:cs typeface="新細明體" charset="0"/>
              </a:rPr>
              <a:t>1</a:t>
            </a:r>
            <a:r>
              <a:rPr lang="en-US" altLang="zh-TW" b="1">
                <a:solidFill>
                  <a:srgbClr val="006600"/>
                </a:solidFill>
                <a:ea typeface="新細明體" charset="0"/>
                <a:cs typeface="新細明體" charset="0"/>
              </a:rPr>
              <a:t> + 5X</a:t>
            </a:r>
            <a:r>
              <a:rPr lang="en-US" altLang="zh-TW" b="1" baseline="-25000">
                <a:solidFill>
                  <a:srgbClr val="006600"/>
                </a:solidFill>
                <a:ea typeface="新細明體" charset="0"/>
                <a:cs typeface="新細明體" charset="0"/>
              </a:rPr>
              <a:t>2</a:t>
            </a:r>
          </a:p>
        </p:txBody>
      </p:sp>
      <p:sp>
        <p:nvSpPr>
          <p:cNvPr id="124953" name="Line 25"/>
          <p:cNvSpPr>
            <a:spLocks noChangeShapeType="1"/>
          </p:cNvSpPr>
          <p:nvPr/>
        </p:nvSpPr>
        <p:spPr bwMode="auto">
          <a:xfrm>
            <a:off x="2265363" y="3668713"/>
            <a:ext cx="1855787" cy="2197100"/>
          </a:xfrm>
          <a:prstGeom prst="line">
            <a:avLst/>
          </a:prstGeom>
          <a:noFill/>
          <a:ln w="254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54" name="Line 26"/>
          <p:cNvSpPr>
            <a:spLocks noChangeShapeType="1"/>
          </p:cNvSpPr>
          <p:nvPr/>
        </p:nvSpPr>
        <p:spPr bwMode="auto">
          <a:xfrm>
            <a:off x="2298700" y="3659188"/>
            <a:ext cx="1966913" cy="2411412"/>
          </a:xfrm>
          <a:prstGeom prst="line">
            <a:avLst/>
          </a:prstGeom>
          <a:noFill/>
          <a:ln w="254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55" name="Line 27"/>
          <p:cNvSpPr>
            <a:spLocks noChangeShapeType="1"/>
          </p:cNvSpPr>
          <p:nvPr/>
        </p:nvSpPr>
        <p:spPr bwMode="auto">
          <a:xfrm>
            <a:off x="2355850" y="3657600"/>
            <a:ext cx="1858963" cy="2425700"/>
          </a:xfrm>
          <a:prstGeom prst="line">
            <a:avLst/>
          </a:prstGeom>
          <a:noFill/>
          <a:ln w="254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56" name="Line 28"/>
          <p:cNvSpPr>
            <a:spLocks noChangeShapeType="1"/>
          </p:cNvSpPr>
          <p:nvPr/>
        </p:nvSpPr>
        <p:spPr bwMode="auto">
          <a:xfrm rot="-26438">
            <a:off x="2430463" y="3641725"/>
            <a:ext cx="1771650" cy="2524125"/>
          </a:xfrm>
          <a:prstGeom prst="line">
            <a:avLst/>
          </a:prstGeom>
          <a:noFill/>
          <a:ln w="254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57" name="Line 29"/>
          <p:cNvSpPr>
            <a:spLocks noChangeShapeType="1"/>
          </p:cNvSpPr>
          <p:nvPr/>
        </p:nvSpPr>
        <p:spPr bwMode="auto">
          <a:xfrm>
            <a:off x="2489200" y="3636963"/>
            <a:ext cx="1652588" cy="2513012"/>
          </a:xfrm>
          <a:prstGeom prst="line">
            <a:avLst/>
          </a:prstGeom>
          <a:noFill/>
          <a:ln w="25400">
            <a:solidFill>
              <a:srgbClr val="0066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58" name="Line 30"/>
          <p:cNvSpPr>
            <a:spLocks noChangeShapeType="1"/>
          </p:cNvSpPr>
          <p:nvPr/>
        </p:nvSpPr>
        <p:spPr bwMode="auto">
          <a:xfrm>
            <a:off x="2532063" y="3617913"/>
            <a:ext cx="1665287" cy="2651125"/>
          </a:xfrm>
          <a:prstGeom prst="line">
            <a:avLst/>
          </a:prstGeom>
          <a:noFill/>
          <a:ln w="508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59" name="Rectangle 31"/>
          <p:cNvSpPr>
            <a:spLocks noChangeArrowheads="1"/>
          </p:cNvSpPr>
          <p:nvPr/>
        </p:nvSpPr>
        <p:spPr bwMode="auto">
          <a:xfrm rot="3600000">
            <a:off x="2275682" y="4039394"/>
            <a:ext cx="17160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000" b="1">
                <a:solidFill>
                  <a:srgbClr val="006600"/>
                </a:solidFill>
                <a:ea typeface="新細明體" charset="0"/>
                <a:cs typeface="新細明體" charset="0"/>
              </a:rPr>
              <a:t>Max </a:t>
            </a:r>
            <a:r>
              <a:rPr lang="en-US" altLang="zh-TW" sz="2000" b="1">
                <a:solidFill>
                  <a:srgbClr val="CC3300"/>
                </a:solidFill>
                <a:ea typeface="新細明體" charset="0"/>
                <a:cs typeface="新細明體" charset="0"/>
              </a:rPr>
              <a:t>10</a:t>
            </a:r>
            <a:r>
              <a:rPr lang="en-US" altLang="zh-TW" sz="2000" b="1">
                <a:solidFill>
                  <a:srgbClr val="006600"/>
                </a:solidFill>
                <a:ea typeface="新細明體" charset="0"/>
                <a:cs typeface="新細明體" charset="0"/>
              </a:rPr>
              <a:t> X</a:t>
            </a:r>
            <a:r>
              <a:rPr lang="en-US" altLang="zh-TW" sz="2000" b="1" baseline="-25000">
                <a:solidFill>
                  <a:srgbClr val="006600"/>
                </a:solidFill>
                <a:ea typeface="新細明體" charset="0"/>
                <a:cs typeface="新細明體" charset="0"/>
              </a:rPr>
              <a:t>1</a:t>
            </a:r>
            <a:r>
              <a:rPr lang="en-US" altLang="zh-TW" sz="2000" b="1">
                <a:solidFill>
                  <a:srgbClr val="006600"/>
                </a:solidFill>
                <a:ea typeface="新細明體" charset="0"/>
                <a:cs typeface="新細明體" charset="0"/>
              </a:rPr>
              <a:t> + 5X</a:t>
            </a:r>
            <a:r>
              <a:rPr lang="en-US" altLang="zh-TW" sz="2000" b="1" baseline="-25000">
                <a:solidFill>
                  <a:srgbClr val="006600"/>
                </a:solidFill>
                <a:ea typeface="新細明體" charset="0"/>
                <a:cs typeface="新細明體" charset="0"/>
              </a:rPr>
              <a:t>2</a:t>
            </a:r>
          </a:p>
        </p:txBody>
      </p:sp>
      <p:sp>
        <p:nvSpPr>
          <p:cNvPr id="124960" name="Oval 32"/>
          <p:cNvSpPr>
            <a:spLocks noChangeArrowheads="1"/>
          </p:cNvSpPr>
          <p:nvPr/>
        </p:nvSpPr>
        <p:spPr bwMode="auto">
          <a:xfrm>
            <a:off x="3322638" y="4960938"/>
            <a:ext cx="139700" cy="139700"/>
          </a:xfrm>
          <a:prstGeom prst="ellipse">
            <a:avLst/>
          </a:prstGeom>
          <a:solidFill>
            <a:srgbClr val="EF2F09"/>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961" name="Text Box 33"/>
          <p:cNvSpPr txBox="1">
            <a:spLocks noChangeArrowheads="1"/>
          </p:cNvSpPr>
          <p:nvPr/>
        </p:nvSpPr>
        <p:spPr bwMode="auto">
          <a:xfrm>
            <a:off x="3641725" y="2911475"/>
            <a:ext cx="3519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zh-TW" sz="2400">
                <a:ea typeface="新細明體" charset="0"/>
                <a:cs typeface="新細明體" charset="0"/>
              </a:rPr>
              <a:t>Range of optimality: [3.75, 10]</a:t>
            </a:r>
          </a:p>
        </p:txBody>
      </p:sp>
      <p:sp>
        <p:nvSpPr>
          <p:cNvPr id="124965" name="Rectangle 37"/>
          <p:cNvSpPr>
            <a:spLocks noGrp="1" noChangeArrowheads="1"/>
          </p:cNvSpPr>
          <p:nvPr>
            <p:ph type="title"/>
          </p:nvPr>
        </p:nvSpPr>
        <p:spPr>
          <a:xfrm>
            <a:off x="1333500" y="838200"/>
            <a:ext cx="6629400" cy="1143000"/>
          </a:xfrm>
          <a:noFill/>
          <a:ln/>
          <a:extLst>
            <a:ext uri="{909E8E84-426E-40dd-AFC4-6F175D3DCCD1}">
              <a14:hiddenFill xmlns:a14="http://schemas.microsoft.com/office/drawing/2010/main">
                <a:solidFill>
                  <a:schemeClr val="accent1"/>
                </a:solidFill>
              </a14:hiddenFill>
            </a:ext>
          </a:extLst>
        </p:spPr>
        <p:txBody>
          <a:bodyPr/>
          <a:lstStyle/>
          <a:p>
            <a:pPr algn="ctr" eaLnBrk="0" hangingPunct="0"/>
            <a:r>
              <a:rPr lang="en-US" altLang="zh-TW" sz="3600">
                <a:ea typeface="新細明體" charset="0"/>
                <a:cs typeface="新細明體" charset="0"/>
              </a:rPr>
              <a:t>Sensitivity Analysis of </a:t>
            </a:r>
            <a:br>
              <a:rPr lang="en-US" altLang="zh-TW" sz="3600">
                <a:ea typeface="新細明體" charset="0"/>
                <a:cs typeface="新細明體" charset="0"/>
              </a:rPr>
            </a:br>
            <a:r>
              <a:rPr lang="en-US" altLang="zh-TW" sz="3600">
                <a:ea typeface="新細明體" charset="0"/>
                <a:cs typeface="新細明體" charset="0"/>
              </a:rPr>
              <a:t>Objective Function Coefficients.</a:t>
            </a:r>
          </a:p>
        </p:txBody>
      </p:sp>
    </p:spTree>
    <p:extLst>
      <p:ext uri="{BB962C8B-B14F-4D97-AF65-F5344CB8AC3E}">
        <p14:creationId xmlns:p14="http://schemas.microsoft.com/office/powerpoint/2010/main" val="18838669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4949"/>
                                        </p:tgtEl>
                                        <p:attrNameLst>
                                          <p:attrName>style.visibility</p:attrName>
                                        </p:attrNameLst>
                                      </p:cBhvr>
                                      <p:to>
                                        <p:strVal val="visible"/>
                                      </p:to>
                                    </p:set>
                                  </p:childTnLst>
                                </p:cTn>
                              </p:par>
                            </p:childTnLst>
                          </p:cTn>
                        </p:par>
                        <p:par>
                          <p:cTn id="7" fill="hold" nodeType="afterGroup">
                            <p:stCondLst>
                              <p:cond delay="500"/>
                            </p:stCondLst>
                            <p:childTnLst>
                              <p:par>
                                <p:cTn id="8" presetID="4" presetClass="entr" presetSubtype="32" fill="hold" grpId="0" nodeType="afterEffect">
                                  <p:stCondLst>
                                    <p:cond delay="0"/>
                                  </p:stCondLst>
                                  <p:childTnLst>
                                    <p:set>
                                      <p:cBhvr>
                                        <p:cTn id="9" dur="1" fill="hold">
                                          <p:stCondLst>
                                            <p:cond delay="0"/>
                                          </p:stCondLst>
                                        </p:cTn>
                                        <p:tgtEl>
                                          <p:spTgt spid="124950"/>
                                        </p:tgtEl>
                                        <p:attrNameLst>
                                          <p:attrName>style.visibility</p:attrName>
                                        </p:attrNameLst>
                                      </p:cBhvr>
                                      <p:to>
                                        <p:strVal val="visible"/>
                                      </p:to>
                                    </p:set>
                                    <p:animEffect transition="in" filter="box(out)">
                                      <p:cBhvr>
                                        <p:cTn id="10" dur="500"/>
                                        <p:tgtEl>
                                          <p:spTgt spid="124950"/>
                                        </p:tgtEl>
                                      </p:cBhvr>
                                    </p:animEffect>
                                  </p:childTnLst>
                                </p:cTn>
                              </p:par>
                            </p:childTnLst>
                          </p:cTn>
                        </p:par>
                        <p:par>
                          <p:cTn id="11" fill="hold" nodeType="afterGroup">
                            <p:stCondLst>
                              <p:cond delay="1000"/>
                            </p:stCondLst>
                            <p:childTnLst>
                              <p:par>
                                <p:cTn id="12" presetID="1" presetClass="entr" presetSubtype="0" fill="hold" grpId="0" nodeType="afterEffect">
                                  <p:stCondLst>
                                    <p:cond delay="0"/>
                                  </p:stCondLst>
                                  <p:childTnLst>
                                    <p:set>
                                      <p:cBhvr>
                                        <p:cTn id="13" dur="1" fill="hold">
                                          <p:stCondLst>
                                            <p:cond delay="499"/>
                                          </p:stCondLst>
                                        </p:cTn>
                                        <p:tgtEl>
                                          <p:spTgt spid="124951"/>
                                        </p:tgtEl>
                                        <p:attrNameLst>
                                          <p:attrName>style.visibility</p:attrName>
                                        </p:attrNameLst>
                                      </p:cBhvr>
                                      <p:to>
                                        <p:strVal val="visible"/>
                                      </p:to>
                                    </p:set>
                                  </p:childTnLst>
                                </p:cTn>
                              </p:par>
                            </p:childTnLst>
                          </p:cTn>
                        </p:par>
                        <p:par>
                          <p:cTn id="14" fill="hold" nodeType="afterGroup">
                            <p:stCondLst>
                              <p:cond delay="1500"/>
                            </p:stCondLst>
                            <p:childTnLst>
                              <p:par>
                                <p:cTn id="15" presetID="4" presetClass="entr" presetSubtype="32" fill="hold" grpId="0" nodeType="afterEffect">
                                  <p:stCondLst>
                                    <p:cond delay="0"/>
                                  </p:stCondLst>
                                  <p:childTnLst>
                                    <p:set>
                                      <p:cBhvr>
                                        <p:cTn id="16" dur="1" fill="hold">
                                          <p:stCondLst>
                                            <p:cond delay="0"/>
                                          </p:stCondLst>
                                        </p:cTn>
                                        <p:tgtEl>
                                          <p:spTgt spid="124952"/>
                                        </p:tgtEl>
                                        <p:attrNameLst>
                                          <p:attrName>style.visibility</p:attrName>
                                        </p:attrNameLst>
                                      </p:cBhvr>
                                      <p:to>
                                        <p:strVal val="visible"/>
                                      </p:to>
                                    </p:set>
                                    <p:animEffect transition="in" filter="box(out)">
                                      <p:cBhvr>
                                        <p:cTn id="17" dur="500"/>
                                        <p:tgtEl>
                                          <p:spTgt spid="12495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1" presetClass="entr" presetSubtype="0" fill="hold" grpId="0" nodeType="clickEffect">
                                  <p:stCondLst>
                                    <p:cond delay="0"/>
                                  </p:stCondLst>
                                  <p:childTnLst>
                                    <p:set>
                                      <p:cBhvr>
                                        <p:cTn id="21" dur="75">
                                          <p:stCondLst>
                                            <p:cond delay="0"/>
                                          </p:stCondLst>
                                        </p:cTn>
                                        <p:tgtEl>
                                          <p:spTgt spid="124953"/>
                                        </p:tgtEl>
                                        <p:attrNameLst>
                                          <p:attrName>style.visibility</p:attrName>
                                        </p:attrNameLst>
                                      </p:cBhvr>
                                      <p:to>
                                        <p:strVal val="visible"/>
                                      </p:to>
                                    </p:set>
                                  </p:childTnLst>
                                </p:cTn>
                              </p:par>
                            </p:childTnLst>
                          </p:cTn>
                        </p:par>
                        <p:par>
                          <p:cTn id="22" fill="hold" nodeType="afterGroup">
                            <p:stCondLst>
                              <p:cond delay="75"/>
                            </p:stCondLst>
                            <p:childTnLst>
                              <p:par>
                                <p:cTn id="23" presetID="11" presetClass="entr" presetSubtype="0" fill="hold" grpId="0" nodeType="afterEffect">
                                  <p:stCondLst>
                                    <p:cond delay="0"/>
                                  </p:stCondLst>
                                  <p:childTnLst>
                                    <p:set>
                                      <p:cBhvr>
                                        <p:cTn id="24" dur="75">
                                          <p:stCondLst>
                                            <p:cond delay="0"/>
                                          </p:stCondLst>
                                        </p:cTn>
                                        <p:tgtEl>
                                          <p:spTgt spid="124954"/>
                                        </p:tgtEl>
                                        <p:attrNameLst>
                                          <p:attrName>style.visibility</p:attrName>
                                        </p:attrNameLst>
                                      </p:cBhvr>
                                      <p:to>
                                        <p:strVal val="visible"/>
                                      </p:to>
                                    </p:set>
                                  </p:childTnLst>
                                </p:cTn>
                              </p:par>
                            </p:childTnLst>
                          </p:cTn>
                        </p:par>
                        <p:par>
                          <p:cTn id="25" fill="hold" nodeType="afterGroup">
                            <p:stCondLst>
                              <p:cond delay="150"/>
                            </p:stCondLst>
                            <p:childTnLst>
                              <p:par>
                                <p:cTn id="26" presetID="11" presetClass="entr" presetSubtype="0" fill="hold" grpId="0" nodeType="afterEffect">
                                  <p:stCondLst>
                                    <p:cond delay="0"/>
                                  </p:stCondLst>
                                  <p:childTnLst>
                                    <p:set>
                                      <p:cBhvr>
                                        <p:cTn id="27" dur="75">
                                          <p:stCondLst>
                                            <p:cond delay="0"/>
                                          </p:stCondLst>
                                        </p:cTn>
                                        <p:tgtEl>
                                          <p:spTgt spid="124955"/>
                                        </p:tgtEl>
                                        <p:attrNameLst>
                                          <p:attrName>style.visibility</p:attrName>
                                        </p:attrNameLst>
                                      </p:cBhvr>
                                      <p:to>
                                        <p:strVal val="visible"/>
                                      </p:to>
                                    </p:set>
                                  </p:childTnLst>
                                </p:cTn>
                              </p:par>
                            </p:childTnLst>
                          </p:cTn>
                        </p:par>
                        <p:par>
                          <p:cTn id="28" fill="hold" nodeType="afterGroup">
                            <p:stCondLst>
                              <p:cond delay="225"/>
                            </p:stCondLst>
                            <p:childTnLst>
                              <p:par>
                                <p:cTn id="29" presetID="11" presetClass="entr" presetSubtype="0" fill="hold" grpId="0" nodeType="afterEffect">
                                  <p:stCondLst>
                                    <p:cond delay="0"/>
                                  </p:stCondLst>
                                  <p:childTnLst>
                                    <p:set>
                                      <p:cBhvr>
                                        <p:cTn id="30" dur="75">
                                          <p:stCondLst>
                                            <p:cond delay="0"/>
                                          </p:stCondLst>
                                        </p:cTn>
                                        <p:tgtEl>
                                          <p:spTgt spid="124956"/>
                                        </p:tgtEl>
                                        <p:attrNameLst>
                                          <p:attrName>style.visibility</p:attrName>
                                        </p:attrNameLst>
                                      </p:cBhvr>
                                      <p:to>
                                        <p:strVal val="visible"/>
                                      </p:to>
                                    </p:set>
                                  </p:childTnLst>
                                </p:cTn>
                              </p:par>
                            </p:childTnLst>
                          </p:cTn>
                        </p:par>
                        <p:par>
                          <p:cTn id="31" fill="hold" nodeType="afterGroup">
                            <p:stCondLst>
                              <p:cond delay="300"/>
                            </p:stCondLst>
                            <p:childTnLst>
                              <p:par>
                                <p:cTn id="32" presetID="11" presetClass="entr" presetSubtype="0" fill="hold" grpId="0" nodeType="afterEffect">
                                  <p:stCondLst>
                                    <p:cond delay="0"/>
                                  </p:stCondLst>
                                  <p:childTnLst>
                                    <p:set>
                                      <p:cBhvr>
                                        <p:cTn id="33" dur="75">
                                          <p:stCondLst>
                                            <p:cond delay="0"/>
                                          </p:stCondLst>
                                        </p:cTn>
                                        <p:tgtEl>
                                          <p:spTgt spid="124957"/>
                                        </p:tgtEl>
                                        <p:attrNameLst>
                                          <p:attrName>style.visibility</p:attrName>
                                        </p:attrNameLst>
                                      </p:cBhvr>
                                      <p:to>
                                        <p:strVal val="visible"/>
                                      </p:to>
                                    </p:set>
                                  </p:childTnLst>
                                </p:cTn>
                              </p:par>
                            </p:childTnLst>
                          </p:cTn>
                        </p:par>
                        <p:par>
                          <p:cTn id="34" fill="hold" nodeType="afterGroup">
                            <p:stCondLst>
                              <p:cond delay="375"/>
                            </p:stCondLst>
                            <p:childTnLst>
                              <p:par>
                                <p:cTn id="35" presetID="1" presetClass="entr" presetSubtype="0" fill="hold" grpId="0" nodeType="afterEffect">
                                  <p:stCondLst>
                                    <p:cond delay="0"/>
                                  </p:stCondLst>
                                  <p:childTnLst>
                                    <p:set>
                                      <p:cBhvr>
                                        <p:cTn id="36" dur="1" fill="hold">
                                          <p:stCondLst>
                                            <p:cond delay="499"/>
                                          </p:stCondLst>
                                        </p:cTn>
                                        <p:tgtEl>
                                          <p:spTgt spid="124958"/>
                                        </p:tgtEl>
                                        <p:attrNameLst>
                                          <p:attrName>style.visibility</p:attrName>
                                        </p:attrNameLst>
                                      </p:cBhvr>
                                      <p:to>
                                        <p:strVal val="visible"/>
                                      </p:to>
                                    </p:set>
                                  </p:childTnLst>
                                </p:cTn>
                              </p:par>
                            </p:childTnLst>
                          </p:cTn>
                        </p:par>
                        <p:par>
                          <p:cTn id="37" fill="hold" nodeType="afterGroup">
                            <p:stCondLst>
                              <p:cond delay="875"/>
                            </p:stCondLst>
                            <p:childTnLst>
                              <p:par>
                                <p:cTn id="38" presetID="2" presetClass="entr" presetSubtype="9" fill="hold" grpId="0" nodeType="afterEffect">
                                  <p:stCondLst>
                                    <p:cond delay="0"/>
                                  </p:stCondLst>
                                  <p:childTnLst>
                                    <p:set>
                                      <p:cBhvr>
                                        <p:cTn id="39" dur="1" fill="hold">
                                          <p:stCondLst>
                                            <p:cond delay="0"/>
                                          </p:stCondLst>
                                        </p:cTn>
                                        <p:tgtEl>
                                          <p:spTgt spid="124959"/>
                                        </p:tgtEl>
                                        <p:attrNameLst>
                                          <p:attrName>style.visibility</p:attrName>
                                        </p:attrNameLst>
                                      </p:cBhvr>
                                      <p:to>
                                        <p:strVal val="visible"/>
                                      </p:to>
                                    </p:set>
                                    <p:anim calcmode="lin" valueType="num">
                                      <p:cBhvr additive="base">
                                        <p:cTn id="40" dur="500" fill="hold"/>
                                        <p:tgtEl>
                                          <p:spTgt spid="124959"/>
                                        </p:tgtEl>
                                        <p:attrNameLst>
                                          <p:attrName>ppt_x</p:attrName>
                                        </p:attrNameLst>
                                      </p:cBhvr>
                                      <p:tavLst>
                                        <p:tav tm="0">
                                          <p:val>
                                            <p:strVal val="0-#ppt_w/2"/>
                                          </p:val>
                                        </p:tav>
                                        <p:tav tm="100000">
                                          <p:val>
                                            <p:strVal val="#ppt_x"/>
                                          </p:val>
                                        </p:tav>
                                      </p:tavLst>
                                    </p:anim>
                                    <p:anim calcmode="lin" valueType="num">
                                      <p:cBhvr additive="base">
                                        <p:cTn id="41" dur="500" fill="hold"/>
                                        <p:tgtEl>
                                          <p:spTgt spid="124959"/>
                                        </p:tgtEl>
                                        <p:attrNameLst>
                                          <p:attrName>ppt_y</p:attrName>
                                        </p:attrNameLst>
                                      </p:cBhvr>
                                      <p:tavLst>
                                        <p:tav tm="0">
                                          <p:val>
                                            <p:strVal val="0-#ppt_h/2"/>
                                          </p:val>
                                        </p:tav>
                                        <p:tav tm="100000">
                                          <p:val>
                                            <p:strVal val="#ppt_y"/>
                                          </p:val>
                                        </p:tav>
                                      </p:tavLst>
                                    </p:anim>
                                  </p:childTnLst>
                                </p:cTn>
                              </p:par>
                            </p:childTnLst>
                          </p:cTn>
                        </p:par>
                        <p:par>
                          <p:cTn id="42" fill="hold" nodeType="afterGroup">
                            <p:stCondLst>
                              <p:cond delay="1375"/>
                            </p:stCondLst>
                            <p:childTnLst>
                              <p:par>
                                <p:cTn id="43" presetID="1" presetClass="entr" presetSubtype="0" fill="hold" grpId="0" nodeType="afterEffect">
                                  <p:stCondLst>
                                    <p:cond delay="0"/>
                                  </p:stCondLst>
                                  <p:childTnLst>
                                    <p:set>
                                      <p:cBhvr>
                                        <p:cTn id="44" dur="1" fill="hold">
                                          <p:stCondLst>
                                            <p:cond delay="499"/>
                                          </p:stCondLst>
                                        </p:cTn>
                                        <p:tgtEl>
                                          <p:spTgt spid="1249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49" grpId="0" animBg="1"/>
      <p:bldP spid="124950" grpId="0" autoUpdateAnimBg="0"/>
      <p:bldP spid="124951" grpId="0" animBg="1"/>
      <p:bldP spid="124952" grpId="0" autoUpdateAnimBg="0"/>
      <p:bldP spid="124953" grpId="0" animBg="1"/>
      <p:bldP spid="124954" grpId="0" animBg="1"/>
      <p:bldP spid="124955" grpId="0" animBg="1"/>
      <p:bldP spid="124956" grpId="0" animBg="1"/>
      <p:bldP spid="124957" grpId="0" animBg="1"/>
      <p:bldP spid="124958" grpId="0" animBg="1"/>
      <p:bldP spid="124959" grpId="0" autoUpdateAnimBg="0"/>
      <p:bldP spid="124961"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p:txBody>
          <a:bodyPr/>
          <a:lstStyle/>
          <a:p>
            <a:fld id="{5538CAFD-CCC2-4847-AF50-36E0DE05E904}" type="slidenum">
              <a:rPr lang="zh-TW" altLang="en-US"/>
              <a:pPr/>
              <a:t>26</a:t>
            </a:fld>
            <a:endParaRPr lang="zh-TW" altLang="en-US"/>
          </a:p>
        </p:txBody>
      </p:sp>
      <p:sp>
        <p:nvSpPr>
          <p:cNvPr id="57346" name="Rectangle 2"/>
          <p:cNvSpPr>
            <a:spLocks noGrp="1" noChangeArrowheads="1"/>
          </p:cNvSpPr>
          <p:nvPr>
            <p:ph type="body" idx="1"/>
          </p:nvPr>
        </p:nvSpPr>
        <p:spPr>
          <a:xfrm>
            <a:off x="685800" y="1293813"/>
            <a:ext cx="8001000" cy="5259387"/>
          </a:xfrm>
          <a:noFill/>
          <a:ln/>
        </p:spPr>
        <p:txBody>
          <a:bodyPr/>
          <a:lstStyle/>
          <a:p>
            <a:pPr eaLnBrk="0" hangingPunct="0"/>
            <a:r>
              <a:rPr lang="en-US" altLang="zh-TW" sz="2800">
                <a:ea typeface="新細明體" charset="0"/>
                <a:cs typeface="新細明體" charset="0"/>
              </a:rPr>
              <a:t>Reduced cost</a:t>
            </a:r>
          </a:p>
          <a:p>
            <a:pPr lvl="1" eaLnBrk="0" hangingPunct="0">
              <a:buFontTx/>
              <a:buNone/>
            </a:pPr>
            <a:r>
              <a:rPr lang="en-US" altLang="zh-TW" sz="2400">
                <a:ea typeface="新細明體" charset="0"/>
                <a:cs typeface="新細明體" charset="0"/>
              </a:rPr>
              <a:t>	Assuming there are no other changes to the input parameters, the reduced cost for a variable X</a:t>
            </a:r>
            <a:r>
              <a:rPr lang="en-US" altLang="zh-TW" sz="2400" baseline="-25000">
                <a:ea typeface="新細明體" charset="0"/>
                <a:cs typeface="新細明體" charset="0"/>
              </a:rPr>
              <a:t>j</a:t>
            </a:r>
            <a:r>
              <a:rPr lang="en-US" altLang="zh-TW" sz="2400">
                <a:ea typeface="新細明體" charset="0"/>
                <a:cs typeface="新細明體" charset="0"/>
              </a:rPr>
              <a:t> that has a value of “0” at the optimal solution is:</a:t>
            </a:r>
          </a:p>
          <a:p>
            <a:pPr lvl="1" eaLnBrk="0" hangingPunct="0"/>
            <a:r>
              <a:rPr lang="en-US" altLang="zh-TW" sz="2400">
                <a:ea typeface="新細明體" charset="0"/>
                <a:cs typeface="新細明體" charset="0"/>
              </a:rPr>
              <a:t>The negative of the objective coefficient increase of the variable X</a:t>
            </a:r>
            <a:r>
              <a:rPr lang="en-US" altLang="zh-TW" sz="2400" baseline="-25000">
                <a:ea typeface="新細明體" charset="0"/>
                <a:cs typeface="新細明體" charset="0"/>
              </a:rPr>
              <a:t>j</a:t>
            </a:r>
            <a:r>
              <a:rPr lang="en-US" altLang="zh-TW" sz="2400">
                <a:ea typeface="新細明體" charset="0"/>
                <a:cs typeface="新細明體" charset="0"/>
              </a:rPr>
              <a:t> (-</a:t>
            </a:r>
            <a:r>
              <a:rPr lang="en-US" altLang="zh-TW" sz="2400">
                <a:latin typeface="Symbol" charset="0"/>
                <a:ea typeface="新細明體" charset="0"/>
                <a:cs typeface="新細明體" charset="0"/>
              </a:rPr>
              <a:t>D</a:t>
            </a:r>
            <a:r>
              <a:rPr lang="en-US" altLang="zh-TW" sz="2400">
                <a:ea typeface="新細明體" charset="0"/>
                <a:cs typeface="新細明體" charset="0"/>
              </a:rPr>
              <a:t>C</a:t>
            </a:r>
            <a:r>
              <a:rPr lang="en-US" altLang="zh-TW" sz="2400" baseline="-25000">
                <a:ea typeface="新細明體" charset="0"/>
                <a:cs typeface="新細明體" charset="0"/>
              </a:rPr>
              <a:t>j</a:t>
            </a:r>
            <a:r>
              <a:rPr lang="en-US" altLang="zh-TW" sz="2400">
                <a:ea typeface="新細明體" charset="0"/>
                <a:cs typeface="新細明體" charset="0"/>
              </a:rPr>
              <a:t>) necessary for the variable to be positive in the optimal solution</a:t>
            </a:r>
          </a:p>
          <a:p>
            <a:pPr lvl="1" eaLnBrk="0" hangingPunct="0"/>
            <a:r>
              <a:rPr lang="en-US" altLang="zh-TW" sz="2400">
                <a:ea typeface="新細明體" charset="0"/>
                <a:cs typeface="新細明體" charset="0"/>
              </a:rPr>
              <a:t>Alternatively, it is the change in the objective value per unit increase of X</a:t>
            </a:r>
            <a:r>
              <a:rPr lang="en-US" altLang="zh-TW" sz="2400" baseline="-25000">
                <a:ea typeface="新細明體" charset="0"/>
                <a:cs typeface="新細明體" charset="0"/>
              </a:rPr>
              <a:t>j</a:t>
            </a:r>
            <a:r>
              <a:rPr lang="en-US" altLang="zh-TW" sz="2400">
                <a:ea typeface="新細明體" charset="0"/>
                <a:cs typeface="新細明體" charset="0"/>
              </a:rPr>
              <a:t>.</a:t>
            </a:r>
            <a:endParaRPr lang="en-US" altLang="zh-TW" sz="2400">
              <a:solidFill>
                <a:srgbClr val="3C513E"/>
              </a:solidFill>
              <a:ea typeface="新細明體" charset="0"/>
              <a:cs typeface="新細明體" charset="0"/>
            </a:endParaRPr>
          </a:p>
          <a:p>
            <a:pPr eaLnBrk="0" hangingPunct="0">
              <a:lnSpc>
                <a:spcPct val="110000"/>
              </a:lnSpc>
            </a:pPr>
            <a:r>
              <a:rPr lang="en-US" altLang="zh-TW" sz="2800">
                <a:ea typeface="新細明體" charset="0"/>
                <a:cs typeface="新細明體" charset="0"/>
              </a:rPr>
              <a:t>Complementary slackness</a:t>
            </a:r>
            <a:r>
              <a:rPr lang="en-US" altLang="zh-TW" sz="2800">
                <a:solidFill>
                  <a:srgbClr val="3C513E"/>
                </a:solidFill>
                <a:ea typeface="新細明體" charset="0"/>
                <a:cs typeface="新細明體" charset="0"/>
              </a:rPr>
              <a:t> </a:t>
            </a:r>
          </a:p>
          <a:p>
            <a:pPr lvl="1" eaLnBrk="0" hangingPunct="0">
              <a:buFontTx/>
              <a:buNone/>
            </a:pPr>
            <a:r>
              <a:rPr lang="en-US" altLang="zh-TW" sz="2400">
                <a:ea typeface="新細明體" charset="0"/>
                <a:cs typeface="新細明體" charset="0"/>
              </a:rPr>
              <a:t>	At the optimal solution, either the value of a variable is zero, or its reduced cost is 0. </a:t>
            </a:r>
          </a:p>
        </p:txBody>
      </p:sp>
    </p:spTree>
    <p:extLst>
      <p:ext uri="{BB962C8B-B14F-4D97-AF65-F5344CB8AC3E}">
        <p14:creationId xmlns:p14="http://schemas.microsoft.com/office/powerpoint/2010/main" val="1410122443"/>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7346">
                                            <p:txEl>
                                              <p:pRg st="0" end="0"/>
                                            </p:txEl>
                                          </p:spTgt>
                                        </p:tgtEl>
                                        <p:attrNameLst>
                                          <p:attrName>style.visibility</p:attrName>
                                        </p:attrNameLst>
                                      </p:cBhvr>
                                      <p:to>
                                        <p:strVal val="visible"/>
                                      </p:to>
                                    </p:set>
                                    <p:anim calcmode="lin" valueType="num">
                                      <p:cBhvr additive="base">
                                        <p:cTn id="7" dur="500" fill="hold"/>
                                        <p:tgtEl>
                                          <p:spTgt spid="5734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6">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57346">
                                            <p:txEl>
                                              <p:pRg st="1" end="1"/>
                                            </p:txEl>
                                          </p:spTgt>
                                        </p:tgtEl>
                                        <p:attrNameLst>
                                          <p:attrName>style.visibility</p:attrName>
                                        </p:attrNameLst>
                                      </p:cBhvr>
                                      <p:to>
                                        <p:strVal val="visible"/>
                                      </p:to>
                                    </p:set>
                                    <p:anim calcmode="lin" valueType="num">
                                      <p:cBhvr additive="base">
                                        <p:cTn id="11" dur="500" fill="hold"/>
                                        <p:tgtEl>
                                          <p:spTgt spid="5734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7346">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1" fill="hold" grpId="0" nodeType="withEffect">
                                  <p:stCondLst>
                                    <p:cond delay="0"/>
                                  </p:stCondLst>
                                  <p:childTnLst>
                                    <p:set>
                                      <p:cBhvr>
                                        <p:cTn id="14" dur="1" fill="hold">
                                          <p:stCondLst>
                                            <p:cond delay="0"/>
                                          </p:stCondLst>
                                        </p:cTn>
                                        <p:tgtEl>
                                          <p:spTgt spid="57346">
                                            <p:txEl>
                                              <p:pRg st="2" end="2"/>
                                            </p:txEl>
                                          </p:spTgt>
                                        </p:tgtEl>
                                        <p:attrNameLst>
                                          <p:attrName>style.visibility</p:attrName>
                                        </p:attrNameLst>
                                      </p:cBhvr>
                                      <p:to>
                                        <p:strVal val="visible"/>
                                      </p:to>
                                    </p:set>
                                    <p:anim calcmode="lin" valueType="num">
                                      <p:cBhvr additive="base">
                                        <p:cTn id="15" dur="500" fill="hold"/>
                                        <p:tgtEl>
                                          <p:spTgt spid="5734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7346">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1" fill="hold" grpId="0" nodeType="withEffect">
                                  <p:stCondLst>
                                    <p:cond delay="0"/>
                                  </p:stCondLst>
                                  <p:childTnLst>
                                    <p:set>
                                      <p:cBhvr>
                                        <p:cTn id="18" dur="1" fill="hold">
                                          <p:stCondLst>
                                            <p:cond delay="0"/>
                                          </p:stCondLst>
                                        </p:cTn>
                                        <p:tgtEl>
                                          <p:spTgt spid="57346">
                                            <p:txEl>
                                              <p:pRg st="3" end="3"/>
                                            </p:txEl>
                                          </p:spTgt>
                                        </p:tgtEl>
                                        <p:attrNameLst>
                                          <p:attrName>style.visibility</p:attrName>
                                        </p:attrNameLst>
                                      </p:cBhvr>
                                      <p:to>
                                        <p:strVal val="visible"/>
                                      </p:to>
                                    </p:set>
                                    <p:anim calcmode="lin" valueType="num">
                                      <p:cBhvr additive="base">
                                        <p:cTn id="19" dur="500" fill="hold"/>
                                        <p:tgtEl>
                                          <p:spTgt spid="5734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346">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57346">
                                            <p:txEl>
                                              <p:pRg st="4" end="4"/>
                                            </p:txEl>
                                          </p:spTgt>
                                        </p:tgtEl>
                                        <p:attrNameLst>
                                          <p:attrName>style.visibility</p:attrName>
                                        </p:attrNameLst>
                                      </p:cBhvr>
                                      <p:to>
                                        <p:strVal val="visible"/>
                                      </p:to>
                                    </p:set>
                                    <p:anim calcmode="lin" valueType="num">
                                      <p:cBhvr additive="base">
                                        <p:cTn id="25" dur="500" fill="hold"/>
                                        <p:tgtEl>
                                          <p:spTgt spid="5734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7346">
                                            <p:txEl>
                                              <p:pRg st="4" end="4"/>
                                            </p:txEl>
                                          </p:spTgt>
                                        </p:tgtEl>
                                        <p:attrNameLst>
                                          <p:attrName>ppt_y</p:attrName>
                                        </p:attrNameLst>
                                      </p:cBhvr>
                                      <p:tavLst>
                                        <p:tav tm="0">
                                          <p:val>
                                            <p:strVal val="0-#ppt_h/2"/>
                                          </p:val>
                                        </p:tav>
                                        <p:tav tm="100000">
                                          <p:val>
                                            <p:strVal val="#ppt_y"/>
                                          </p:val>
                                        </p:tav>
                                      </p:tavLst>
                                    </p:anim>
                                  </p:childTnLst>
                                </p:cTn>
                              </p:par>
                              <p:par>
                                <p:cTn id="27" presetID="2" presetClass="entr" presetSubtype="1" fill="hold" grpId="0" nodeType="withEffect">
                                  <p:stCondLst>
                                    <p:cond delay="0"/>
                                  </p:stCondLst>
                                  <p:childTnLst>
                                    <p:set>
                                      <p:cBhvr>
                                        <p:cTn id="28" dur="1" fill="hold">
                                          <p:stCondLst>
                                            <p:cond delay="0"/>
                                          </p:stCondLst>
                                        </p:cTn>
                                        <p:tgtEl>
                                          <p:spTgt spid="57346">
                                            <p:txEl>
                                              <p:pRg st="5" end="5"/>
                                            </p:txEl>
                                          </p:spTgt>
                                        </p:tgtEl>
                                        <p:attrNameLst>
                                          <p:attrName>style.visibility</p:attrName>
                                        </p:attrNameLst>
                                      </p:cBhvr>
                                      <p:to>
                                        <p:strVal val="visible"/>
                                      </p:to>
                                    </p:set>
                                    <p:anim calcmode="lin" valueType="num">
                                      <p:cBhvr additive="base">
                                        <p:cTn id="29" dur="500" fill="hold"/>
                                        <p:tgtEl>
                                          <p:spTgt spid="57346">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7346">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68E0970-8E1B-684C-AEBC-16393FC1F3FC}" type="slidenum">
              <a:rPr lang="zh-TW" altLang="en-US"/>
              <a:pPr/>
              <a:t>27</a:t>
            </a:fld>
            <a:endParaRPr lang="zh-TW" altLang="en-US"/>
          </a:p>
        </p:txBody>
      </p:sp>
      <p:sp>
        <p:nvSpPr>
          <p:cNvPr id="61442" name="Rectangle 1026"/>
          <p:cNvSpPr>
            <a:spLocks noGrp="1" noChangeArrowheads="1"/>
          </p:cNvSpPr>
          <p:nvPr>
            <p:ph type="body" idx="1"/>
          </p:nvPr>
        </p:nvSpPr>
        <p:spPr>
          <a:xfrm>
            <a:off x="685800" y="2590800"/>
            <a:ext cx="7848600" cy="3276600"/>
          </a:xfrm>
          <a:noFill/>
          <a:ln/>
        </p:spPr>
        <p:txBody>
          <a:bodyPr/>
          <a:lstStyle/>
          <a:p>
            <a:pPr>
              <a:lnSpc>
                <a:spcPct val="90000"/>
              </a:lnSpc>
            </a:pPr>
            <a:r>
              <a:rPr lang="en-US" altLang="zh-TW" sz="2800">
                <a:ea typeface="新細明體" charset="0"/>
                <a:cs typeface="新細明體" charset="0"/>
              </a:rPr>
              <a:t>In sensitivity analysis of right-hand sides of constraints we are interested in the following questions:</a:t>
            </a:r>
          </a:p>
          <a:p>
            <a:pPr lvl="1">
              <a:lnSpc>
                <a:spcPct val="10000"/>
              </a:lnSpc>
              <a:buFontTx/>
              <a:buNone/>
            </a:pPr>
            <a:endParaRPr lang="en-US" altLang="zh-TW" sz="2400">
              <a:ea typeface="新細明體" charset="0"/>
              <a:cs typeface="新細明體" charset="0"/>
            </a:endParaRPr>
          </a:p>
          <a:p>
            <a:pPr lvl="1">
              <a:lnSpc>
                <a:spcPct val="90000"/>
              </a:lnSpc>
            </a:pPr>
            <a:r>
              <a:rPr lang="en-US" altLang="zh-TW" sz="2400">
                <a:ea typeface="新細明體" charset="0"/>
                <a:cs typeface="新細明體" charset="0"/>
              </a:rPr>
              <a:t>Keeping all other factors the same, how much would the optimal value of the objective function (for example, the profit) change if the right-hand side of a constraint changed by one unit?</a:t>
            </a:r>
          </a:p>
          <a:p>
            <a:pPr lvl="1">
              <a:lnSpc>
                <a:spcPct val="10000"/>
              </a:lnSpc>
              <a:buFontTx/>
              <a:buNone/>
            </a:pPr>
            <a:endParaRPr lang="en-US" altLang="zh-TW" sz="2400">
              <a:ea typeface="新細明體" charset="0"/>
              <a:cs typeface="新細明體" charset="0"/>
            </a:endParaRPr>
          </a:p>
          <a:p>
            <a:pPr lvl="1">
              <a:lnSpc>
                <a:spcPct val="90000"/>
              </a:lnSpc>
            </a:pPr>
            <a:r>
              <a:rPr lang="en-US" altLang="zh-TW" sz="2400">
                <a:ea typeface="新細明體" charset="0"/>
                <a:cs typeface="新細明體" charset="0"/>
              </a:rPr>
              <a:t>For how many additional or fewer units will this per unit change be valid?</a:t>
            </a:r>
          </a:p>
        </p:txBody>
      </p:sp>
      <p:sp>
        <p:nvSpPr>
          <p:cNvPr id="61443" name="Rectangle 1027"/>
          <p:cNvSpPr>
            <a:spLocks noGrp="1" noChangeArrowheads="1"/>
          </p:cNvSpPr>
          <p:nvPr>
            <p:ph type="title"/>
          </p:nvPr>
        </p:nvSpPr>
        <p:spPr>
          <a:xfrm>
            <a:off x="2208213" y="914400"/>
            <a:ext cx="5335587" cy="1143000"/>
          </a:xfrm>
          <a:noFill/>
          <a:ln/>
          <a:extLst>
            <a:ext uri="{909E8E84-426E-40dd-AFC4-6F175D3DCCD1}">
              <a14:hiddenFill xmlns:a14="http://schemas.microsoft.com/office/drawing/2010/main">
                <a:solidFill>
                  <a:srgbClr val="33CCCC"/>
                </a:solidFill>
              </a14:hiddenFill>
            </a:ext>
          </a:extLst>
        </p:spPr>
        <p:txBody>
          <a:bodyPr/>
          <a:lstStyle/>
          <a:p>
            <a:r>
              <a:rPr lang="en-US" altLang="zh-TW" sz="3600">
                <a:ea typeface="新細明體" charset="0"/>
                <a:cs typeface="新細明體" charset="0"/>
              </a:rPr>
              <a:t>Sensitivity Analysis of </a:t>
            </a:r>
            <a:br>
              <a:rPr lang="en-US" altLang="zh-TW" sz="3600">
                <a:ea typeface="新細明體" charset="0"/>
                <a:cs typeface="新細明體" charset="0"/>
              </a:rPr>
            </a:br>
            <a:r>
              <a:rPr lang="en-US" altLang="zh-TW" sz="3600">
                <a:ea typeface="新細明體" charset="0"/>
                <a:cs typeface="新細明體" charset="0"/>
              </a:rPr>
              <a:t>Right-Hand Side Values</a:t>
            </a:r>
          </a:p>
        </p:txBody>
      </p:sp>
    </p:spTree>
    <p:extLst>
      <p:ext uri="{BB962C8B-B14F-4D97-AF65-F5344CB8AC3E}">
        <p14:creationId xmlns:p14="http://schemas.microsoft.com/office/powerpoint/2010/main" val="13677367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9960CFC-43C2-B24E-AB54-8EB9A597D8D3}" type="slidenum">
              <a:rPr lang="zh-TW" altLang="en-US"/>
              <a:pPr/>
              <a:t>28</a:t>
            </a:fld>
            <a:endParaRPr lang="zh-TW" altLang="en-US"/>
          </a:p>
        </p:txBody>
      </p:sp>
      <p:sp>
        <p:nvSpPr>
          <p:cNvPr id="59395" name="Rectangle 3"/>
          <p:cNvSpPr>
            <a:spLocks noGrp="1" noChangeArrowheads="1"/>
          </p:cNvSpPr>
          <p:nvPr>
            <p:ph type="body" idx="1"/>
          </p:nvPr>
        </p:nvSpPr>
        <p:spPr>
          <a:xfrm>
            <a:off x="685800" y="2362200"/>
            <a:ext cx="7772400" cy="4114800"/>
          </a:xfrm>
          <a:noFill/>
          <a:ln/>
        </p:spPr>
        <p:txBody>
          <a:bodyPr/>
          <a:lstStyle/>
          <a:p>
            <a:r>
              <a:rPr lang="en-US" altLang="zh-TW">
                <a:ea typeface="新細明體" charset="0"/>
                <a:cs typeface="新細明體" charset="0"/>
              </a:rPr>
              <a:t>Any change to the right hand side of a binding constraint will change the optimal solution.</a:t>
            </a:r>
          </a:p>
          <a:p>
            <a:pPr>
              <a:lnSpc>
                <a:spcPct val="70000"/>
              </a:lnSpc>
            </a:pPr>
            <a:endParaRPr lang="en-US" altLang="zh-TW">
              <a:ea typeface="新細明體" charset="0"/>
              <a:cs typeface="新細明體" charset="0"/>
            </a:endParaRPr>
          </a:p>
          <a:p>
            <a:r>
              <a:rPr lang="en-US" altLang="zh-TW">
                <a:ea typeface="新細明體" charset="0"/>
                <a:cs typeface="新細明體" charset="0"/>
              </a:rPr>
              <a:t>Any change to the right-hand side of a non-binding constraint that is less than its slack or surplus, will cause no change in the optimal solution.</a:t>
            </a:r>
          </a:p>
        </p:txBody>
      </p:sp>
      <p:sp>
        <p:nvSpPr>
          <p:cNvPr id="59397" name="Rectangle 5"/>
          <p:cNvSpPr>
            <a:spLocks noGrp="1" noChangeArrowheads="1"/>
          </p:cNvSpPr>
          <p:nvPr>
            <p:ph type="title"/>
          </p:nvPr>
        </p:nvSpPr>
        <p:spPr>
          <a:xfrm>
            <a:off x="2208213" y="914400"/>
            <a:ext cx="5335587" cy="1143000"/>
          </a:xfrm>
          <a:noFill/>
          <a:ln/>
          <a:extLst>
            <a:ext uri="{909E8E84-426E-40dd-AFC4-6F175D3DCCD1}">
              <a14:hiddenFill xmlns:a14="http://schemas.microsoft.com/office/drawing/2010/main">
                <a:solidFill>
                  <a:schemeClr val="accent1"/>
                </a:solidFill>
              </a14:hiddenFill>
            </a:ext>
          </a:extLst>
        </p:spPr>
        <p:txBody>
          <a:bodyPr/>
          <a:lstStyle/>
          <a:p>
            <a:r>
              <a:rPr lang="en-US" altLang="zh-TW" sz="3600">
                <a:ea typeface="新細明體" charset="0"/>
                <a:cs typeface="新細明體" charset="0"/>
              </a:rPr>
              <a:t>Sensitivity Analysis of </a:t>
            </a:r>
            <a:br>
              <a:rPr lang="en-US" altLang="zh-TW" sz="3600">
                <a:ea typeface="新細明體" charset="0"/>
                <a:cs typeface="新細明體" charset="0"/>
              </a:rPr>
            </a:br>
            <a:r>
              <a:rPr lang="en-US" altLang="zh-TW" sz="3600">
                <a:ea typeface="新細明體" charset="0"/>
                <a:cs typeface="新細明體" charset="0"/>
              </a:rPr>
              <a:t>Right-Hand Side Values</a:t>
            </a:r>
          </a:p>
        </p:txBody>
      </p:sp>
    </p:spTree>
    <p:extLst>
      <p:ext uri="{BB962C8B-B14F-4D97-AF65-F5344CB8AC3E}">
        <p14:creationId xmlns:p14="http://schemas.microsoft.com/office/powerpoint/2010/main" val="21780470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49E3F27-4596-404A-96D8-876EF9F1F359}" type="slidenum">
              <a:rPr lang="zh-TW" altLang="en-US"/>
              <a:pPr/>
              <a:t>29</a:t>
            </a:fld>
            <a:endParaRPr lang="zh-TW" altLang="en-US"/>
          </a:p>
        </p:txBody>
      </p:sp>
      <p:sp>
        <p:nvSpPr>
          <p:cNvPr id="138242" name="Rectangle 2050"/>
          <p:cNvSpPr>
            <a:spLocks noGrp="1" noChangeArrowheads="1"/>
          </p:cNvSpPr>
          <p:nvPr>
            <p:ph type="title"/>
          </p:nvPr>
        </p:nvSpPr>
        <p:spPr/>
        <p:txBody>
          <a:bodyPr/>
          <a:lstStyle/>
          <a:p>
            <a:pPr algn="ctr"/>
            <a:r>
              <a:rPr lang="en-US" altLang="zh-TW" sz="3600">
                <a:ea typeface="新細明體" charset="0"/>
                <a:cs typeface="新細明體" charset="0"/>
              </a:rPr>
              <a:t>Shadow Prices</a:t>
            </a:r>
          </a:p>
        </p:txBody>
      </p:sp>
      <p:sp>
        <p:nvSpPr>
          <p:cNvPr id="138243" name="Rectangle 2051"/>
          <p:cNvSpPr>
            <a:spLocks noGrp="1" noChangeArrowheads="1"/>
          </p:cNvSpPr>
          <p:nvPr>
            <p:ph type="body" idx="1"/>
          </p:nvPr>
        </p:nvSpPr>
        <p:spPr/>
        <p:txBody>
          <a:bodyPr/>
          <a:lstStyle/>
          <a:p>
            <a:r>
              <a:rPr lang="en-US" altLang="zh-TW">
                <a:ea typeface="新細明體" charset="0"/>
                <a:cs typeface="新細明體" charset="0"/>
              </a:rPr>
              <a:t>Assuming there are no other changes to the input parameters, the change to the objective function value per unit increase to a right hand side of a constraint is called the “Shadow Price”</a:t>
            </a:r>
          </a:p>
        </p:txBody>
      </p:sp>
    </p:spTree>
    <p:extLst>
      <p:ext uri="{BB962C8B-B14F-4D97-AF65-F5344CB8AC3E}">
        <p14:creationId xmlns:p14="http://schemas.microsoft.com/office/powerpoint/2010/main" val="4087691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011CD6B-9D80-554A-A5E0-8BC4F9EC65EC}" type="slidenum">
              <a:rPr lang="zh-TW" altLang="en-US"/>
              <a:pPr/>
              <a:t>3</a:t>
            </a:fld>
            <a:endParaRPr lang="zh-TW" altLang="en-US"/>
          </a:p>
        </p:txBody>
      </p:sp>
      <p:sp>
        <p:nvSpPr>
          <p:cNvPr id="115716" name="Rectangle 1028"/>
          <p:cNvSpPr>
            <a:spLocks noChangeArrowheads="1"/>
          </p:cNvSpPr>
          <p:nvPr>
            <p:ph type="title"/>
          </p:nvPr>
        </p:nvSpPr>
        <p:spPr>
          <a:xfrm>
            <a:off x="342900" y="609600"/>
            <a:ext cx="8458200" cy="1143000"/>
          </a:xfrm>
          <a:noFill/>
          <a:ln/>
          <a:extLst>
            <a:ext uri="{909E8E84-426E-40dd-AFC4-6F175D3DCCD1}">
              <a14:hiddenFill xmlns:a14="http://schemas.microsoft.com/office/drawing/2010/main">
                <a:solidFill>
                  <a:schemeClr val="accent1"/>
                </a:solidFill>
              </a14:hiddenFill>
            </a:ext>
          </a:extLst>
        </p:spPr>
        <p:txBody>
          <a:bodyPr/>
          <a:lstStyle/>
          <a:p>
            <a:pPr marL="342900" indent="-342900" algn="ctr" eaLnBrk="0" hangingPunct="0">
              <a:spcBef>
                <a:spcPct val="20000"/>
              </a:spcBef>
            </a:pPr>
            <a:r>
              <a:rPr lang="en-US" altLang="zh-TW" sz="3600">
                <a:ea typeface="新細明體" charset="0"/>
                <a:cs typeface="新細明體" charset="0"/>
              </a:rPr>
              <a:t>Introduction to Linear Programming</a:t>
            </a:r>
          </a:p>
        </p:txBody>
      </p:sp>
      <p:sp>
        <p:nvSpPr>
          <p:cNvPr id="115717" name="Rectangle 1029"/>
          <p:cNvSpPr>
            <a:spLocks noGrp="1" noChangeArrowheads="1"/>
          </p:cNvSpPr>
          <p:nvPr>
            <p:ph type="body" idx="1"/>
          </p:nvPr>
        </p:nvSpPr>
        <p:spPr>
          <a:xfrm>
            <a:off x="609600" y="1849438"/>
            <a:ext cx="8534400" cy="4322762"/>
          </a:xfrm>
          <a:noFill/>
          <a:ln/>
        </p:spPr>
        <p:txBody>
          <a:bodyPr/>
          <a:lstStyle/>
          <a:p>
            <a:pPr eaLnBrk="0" hangingPunct="0">
              <a:lnSpc>
                <a:spcPct val="90000"/>
              </a:lnSpc>
            </a:pPr>
            <a:r>
              <a:rPr lang="en-US" altLang="zh-TW" sz="2800">
                <a:ea typeface="新細明體" charset="0"/>
                <a:cs typeface="新細明體" charset="0"/>
              </a:rPr>
              <a:t>The Importance of Linear Programming</a:t>
            </a:r>
            <a:endParaRPr lang="en-US" altLang="zh-TW" sz="2800">
              <a:solidFill>
                <a:srgbClr val="334635"/>
              </a:solidFill>
              <a:ea typeface="新細明體" charset="0"/>
              <a:cs typeface="新細明體" charset="0"/>
            </a:endParaRPr>
          </a:p>
          <a:p>
            <a:pPr lvl="1" eaLnBrk="0" hangingPunct="0">
              <a:lnSpc>
                <a:spcPct val="90000"/>
              </a:lnSpc>
            </a:pPr>
            <a:r>
              <a:rPr lang="en-US" altLang="zh-TW" sz="2400">
                <a:ea typeface="新細明體" charset="0"/>
                <a:cs typeface="新細明體" charset="0"/>
              </a:rPr>
              <a:t>Many real world problems lend themselves to linear  </a:t>
            </a:r>
          </a:p>
          <a:p>
            <a:pPr lvl="1" eaLnBrk="0" hangingPunct="0">
              <a:lnSpc>
                <a:spcPct val="90000"/>
              </a:lnSpc>
              <a:buFontTx/>
              <a:buNone/>
            </a:pPr>
            <a:r>
              <a:rPr lang="en-US" altLang="zh-TW" sz="2400">
                <a:ea typeface="新細明體" charset="0"/>
                <a:cs typeface="新細明體" charset="0"/>
              </a:rPr>
              <a:t> 	programming modeling. </a:t>
            </a:r>
          </a:p>
          <a:p>
            <a:pPr lvl="1" eaLnBrk="0" hangingPunct="0">
              <a:lnSpc>
                <a:spcPct val="90000"/>
              </a:lnSpc>
            </a:pPr>
            <a:r>
              <a:rPr lang="en-US" altLang="zh-TW" sz="2400">
                <a:ea typeface="新細明體" charset="0"/>
                <a:cs typeface="新細明體" charset="0"/>
              </a:rPr>
              <a:t>Many real world problems can be approximated by linear models.</a:t>
            </a:r>
          </a:p>
          <a:p>
            <a:pPr lvl="1" eaLnBrk="0" hangingPunct="0">
              <a:lnSpc>
                <a:spcPct val="90000"/>
              </a:lnSpc>
            </a:pPr>
            <a:r>
              <a:rPr lang="en-US" altLang="zh-TW" sz="2400">
                <a:ea typeface="新細明體" charset="0"/>
                <a:cs typeface="新細明體" charset="0"/>
              </a:rPr>
              <a:t>There are well-known successful applications in:</a:t>
            </a:r>
          </a:p>
          <a:p>
            <a:pPr lvl="2" eaLnBrk="0" hangingPunct="0">
              <a:lnSpc>
                <a:spcPct val="90000"/>
              </a:lnSpc>
            </a:pPr>
            <a:r>
              <a:rPr lang="en-US" altLang="zh-TW">
                <a:ea typeface="新細明體" charset="0"/>
                <a:cs typeface="新細明體" charset="0"/>
              </a:rPr>
              <a:t>Manufacturing</a:t>
            </a:r>
          </a:p>
          <a:p>
            <a:pPr lvl="2" eaLnBrk="0" hangingPunct="0">
              <a:lnSpc>
                <a:spcPct val="90000"/>
              </a:lnSpc>
            </a:pPr>
            <a:r>
              <a:rPr lang="en-US" altLang="zh-TW">
                <a:ea typeface="新細明體" charset="0"/>
                <a:cs typeface="新細明體" charset="0"/>
              </a:rPr>
              <a:t>Marketing</a:t>
            </a:r>
          </a:p>
          <a:p>
            <a:pPr lvl="2" eaLnBrk="0" hangingPunct="0">
              <a:lnSpc>
                <a:spcPct val="90000"/>
              </a:lnSpc>
            </a:pPr>
            <a:r>
              <a:rPr lang="en-US" altLang="zh-TW">
                <a:ea typeface="新細明體" charset="0"/>
                <a:cs typeface="新細明體" charset="0"/>
              </a:rPr>
              <a:t>Finance (investment)</a:t>
            </a:r>
          </a:p>
          <a:p>
            <a:pPr lvl="2" eaLnBrk="0" hangingPunct="0">
              <a:lnSpc>
                <a:spcPct val="90000"/>
              </a:lnSpc>
            </a:pPr>
            <a:r>
              <a:rPr lang="en-US" altLang="zh-TW">
                <a:ea typeface="新細明體" charset="0"/>
                <a:cs typeface="新細明體" charset="0"/>
              </a:rPr>
              <a:t>Advertising</a:t>
            </a:r>
          </a:p>
          <a:p>
            <a:pPr lvl="2" eaLnBrk="0" hangingPunct="0">
              <a:lnSpc>
                <a:spcPct val="90000"/>
              </a:lnSpc>
            </a:pPr>
            <a:r>
              <a:rPr lang="en-US" altLang="zh-TW">
                <a:ea typeface="新細明體" charset="0"/>
                <a:cs typeface="新細明體" charset="0"/>
              </a:rPr>
              <a:t>Agriculture</a:t>
            </a:r>
          </a:p>
          <a:p>
            <a:pPr lvl="2" eaLnBrk="0" hangingPunct="0">
              <a:lnSpc>
                <a:spcPct val="90000"/>
              </a:lnSpc>
            </a:pPr>
            <a:endParaRPr lang="en-US" altLang="zh-TW" sz="2000">
              <a:ea typeface="新細明體" charset="0"/>
              <a:cs typeface="新細明體" charset="0"/>
            </a:endParaRPr>
          </a:p>
          <a:p>
            <a:pPr lvl="2" eaLnBrk="0" hangingPunct="0">
              <a:lnSpc>
                <a:spcPct val="90000"/>
              </a:lnSpc>
            </a:pPr>
            <a:endParaRPr lang="en-US" altLang="zh-TW" sz="2000">
              <a:ea typeface="新細明體" charset="0"/>
              <a:cs typeface="新細明體" charset="0"/>
            </a:endParaRPr>
          </a:p>
        </p:txBody>
      </p:sp>
    </p:spTree>
    <p:extLst>
      <p:ext uri="{BB962C8B-B14F-4D97-AF65-F5344CB8AC3E}">
        <p14:creationId xmlns:p14="http://schemas.microsoft.com/office/powerpoint/2010/main" val="25235939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lide Number Placeholder 4"/>
          <p:cNvSpPr>
            <a:spLocks noGrp="1"/>
          </p:cNvSpPr>
          <p:nvPr>
            <p:ph type="sldNum" sz="quarter" idx="12"/>
          </p:nvPr>
        </p:nvSpPr>
        <p:spPr/>
        <p:txBody>
          <a:bodyPr/>
          <a:lstStyle/>
          <a:p>
            <a:fld id="{1E753DAA-8B29-EA45-8F2C-74B5B423380E}" type="slidenum">
              <a:rPr lang="zh-TW" altLang="en-US"/>
              <a:pPr/>
              <a:t>30</a:t>
            </a:fld>
            <a:endParaRPr lang="zh-TW" altLang="en-US"/>
          </a:p>
        </p:txBody>
      </p:sp>
      <p:sp>
        <p:nvSpPr>
          <p:cNvPr id="160771" name="Freeform 3075"/>
          <p:cNvSpPr>
            <a:spLocks/>
          </p:cNvSpPr>
          <p:nvPr/>
        </p:nvSpPr>
        <p:spPr bwMode="auto">
          <a:xfrm>
            <a:off x="1981200" y="4373563"/>
            <a:ext cx="1828800" cy="1676400"/>
          </a:xfrm>
          <a:custGeom>
            <a:avLst/>
            <a:gdLst>
              <a:gd name="T0" fmla="*/ 0 w 1152"/>
              <a:gd name="T1" fmla="*/ 1056 h 1056"/>
              <a:gd name="T2" fmla="*/ 0 w 1152"/>
              <a:gd name="T3" fmla="*/ 0 h 1056"/>
              <a:gd name="T4" fmla="*/ 816 w 1152"/>
              <a:gd name="T5" fmla="*/ 336 h 1056"/>
              <a:gd name="T6" fmla="*/ 1152 w 1152"/>
              <a:gd name="T7" fmla="*/ 864 h 1056"/>
              <a:gd name="T8" fmla="*/ 909 w 1152"/>
              <a:gd name="T9" fmla="*/ 1038 h 1056"/>
            </a:gdLst>
            <a:ahLst/>
            <a:cxnLst>
              <a:cxn ang="0">
                <a:pos x="T0" y="T1"/>
              </a:cxn>
              <a:cxn ang="0">
                <a:pos x="T2" y="T3"/>
              </a:cxn>
              <a:cxn ang="0">
                <a:pos x="T4" y="T5"/>
              </a:cxn>
              <a:cxn ang="0">
                <a:pos x="T6" y="T7"/>
              </a:cxn>
              <a:cxn ang="0">
                <a:pos x="T8" y="T9"/>
              </a:cxn>
            </a:cxnLst>
            <a:rect l="0" t="0" r="r" b="b"/>
            <a:pathLst>
              <a:path w="1152" h="1056">
                <a:moveTo>
                  <a:pt x="0" y="1056"/>
                </a:moveTo>
                <a:lnTo>
                  <a:pt x="0" y="0"/>
                </a:lnTo>
                <a:lnTo>
                  <a:pt x="816" y="336"/>
                </a:lnTo>
                <a:lnTo>
                  <a:pt x="1152" y="864"/>
                </a:lnTo>
                <a:lnTo>
                  <a:pt x="909" y="1038"/>
                </a:lnTo>
              </a:path>
            </a:pathLst>
          </a:custGeom>
          <a:solidFill>
            <a:schemeClr val="accent1"/>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60772" name="Rectangle 3076"/>
          <p:cNvSpPr>
            <a:spLocks noChangeArrowheads="1"/>
          </p:cNvSpPr>
          <p:nvPr/>
        </p:nvSpPr>
        <p:spPr bwMode="auto">
          <a:xfrm>
            <a:off x="1066800" y="2209800"/>
            <a:ext cx="6718300" cy="4279900"/>
          </a:xfrm>
          <a:prstGeom prst="rect">
            <a:avLst/>
          </a:prstGeom>
          <a:solidFill>
            <a:srgbClr val="00FFFF"/>
          </a:solidFill>
          <a:ln w="12700">
            <a:solidFill>
              <a:schemeClr val="bg2"/>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zh-TW" altLang="en-US" sz="2400">
              <a:effectLst>
                <a:outerShdw blurRad="38100" dist="38100" dir="2700000" algn="tl">
                  <a:srgbClr val="000000"/>
                </a:outerShdw>
              </a:effectLst>
              <a:ea typeface="新細明體" charset="0"/>
              <a:cs typeface="新細明體" charset="0"/>
            </a:endParaRPr>
          </a:p>
        </p:txBody>
      </p:sp>
      <p:sp>
        <p:nvSpPr>
          <p:cNvPr id="160819" name="Freeform 3123"/>
          <p:cNvSpPr>
            <a:spLocks/>
          </p:cNvSpPr>
          <p:nvPr/>
        </p:nvSpPr>
        <p:spPr bwMode="auto">
          <a:xfrm rot="-112558">
            <a:off x="3276600" y="4926013"/>
            <a:ext cx="635000" cy="827087"/>
          </a:xfrm>
          <a:custGeom>
            <a:avLst/>
            <a:gdLst>
              <a:gd name="T0" fmla="*/ 308 w 400"/>
              <a:gd name="T1" fmla="*/ 521 h 521"/>
              <a:gd name="T2" fmla="*/ 400 w 400"/>
              <a:gd name="T3" fmla="*/ 447 h 521"/>
              <a:gd name="T4" fmla="*/ 165 w 400"/>
              <a:gd name="T5" fmla="*/ 82 h 521"/>
              <a:gd name="T6" fmla="*/ 0 w 400"/>
              <a:gd name="T7" fmla="*/ 0 h 521"/>
              <a:gd name="T8" fmla="*/ 308 w 400"/>
              <a:gd name="T9" fmla="*/ 521 h 521"/>
            </a:gdLst>
            <a:ahLst/>
            <a:cxnLst>
              <a:cxn ang="0">
                <a:pos x="T0" y="T1"/>
              </a:cxn>
              <a:cxn ang="0">
                <a:pos x="T2" y="T3"/>
              </a:cxn>
              <a:cxn ang="0">
                <a:pos x="T4" y="T5"/>
              </a:cxn>
              <a:cxn ang="0">
                <a:pos x="T6" y="T7"/>
              </a:cxn>
              <a:cxn ang="0">
                <a:pos x="T8" y="T9"/>
              </a:cxn>
            </a:cxnLst>
            <a:rect l="0" t="0" r="r" b="b"/>
            <a:pathLst>
              <a:path w="400" h="521">
                <a:moveTo>
                  <a:pt x="308" y="521"/>
                </a:moveTo>
                <a:lnTo>
                  <a:pt x="400" y="447"/>
                </a:lnTo>
                <a:lnTo>
                  <a:pt x="165" y="82"/>
                </a:lnTo>
                <a:lnTo>
                  <a:pt x="0" y="0"/>
                </a:lnTo>
                <a:lnTo>
                  <a:pt x="308" y="521"/>
                </a:lnTo>
                <a:close/>
              </a:path>
            </a:pathLst>
          </a:custGeom>
          <a:solidFill>
            <a:srgbClr val="2A5400"/>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60773" name="Freeform 3077"/>
          <p:cNvSpPr>
            <a:spLocks/>
          </p:cNvSpPr>
          <p:nvPr/>
        </p:nvSpPr>
        <p:spPr bwMode="auto">
          <a:xfrm>
            <a:off x="1958975" y="4368800"/>
            <a:ext cx="1828800" cy="1676400"/>
          </a:xfrm>
          <a:custGeom>
            <a:avLst/>
            <a:gdLst>
              <a:gd name="T0" fmla="*/ 0 w 1152"/>
              <a:gd name="T1" fmla="*/ 1056 h 1056"/>
              <a:gd name="T2" fmla="*/ 0 w 1152"/>
              <a:gd name="T3" fmla="*/ 0 h 1056"/>
              <a:gd name="T4" fmla="*/ 816 w 1152"/>
              <a:gd name="T5" fmla="*/ 336 h 1056"/>
              <a:gd name="T6" fmla="*/ 1152 w 1152"/>
              <a:gd name="T7" fmla="*/ 864 h 1056"/>
              <a:gd name="T8" fmla="*/ 909 w 1152"/>
              <a:gd name="T9" fmla="*/ 1038 h 1056"/>
            </a:gdLst>
            <a:ahLst/>
            <a:cxnLst>
              <a:cxn ang="0">
                <a:pos x="T0" y="T1"/>
              </a:cxn>
              <a:cxn ang="0">
                <a:pos x="T2" y="T3"/>
              </a:cxn>
              <a:cxn ang="0">
                <a:pos x="T4" y="T5"/>
              </a:cxn>
              <a:cxn ang="0">
                <a:pos x="T6" y="T7"/>
              </a:cxn>
              <a:cxn ang="0">
                <a:pos x="T8" y="T9"/>
              </a:cxn>
            </a:cxnLst>
            <a:rect l="0" t="0" r="r" b="b"/>
            <a:pathLst>
              <a:path w="1152" h="1056">
                <a:moveTo>
                  <a:pt x="0" y="1056"/>
                </a:moveTo>
                <a:lnTo>
                  <a:pt x="0" y="0"/>
                </a:lnTo>
                <a:lnTo>
                  <a:pt x="816" y="336"/>
                </a:lnTo>
                <a:lnTo>
                  <a:pt x="1152" y="864"/>
                </a:lnTo>
                <a:lnTo>
                  <a:pt x="909" y="1038"/>
                </a:lnTo>
              </a:path>
            </a:pathLst>
          </a:custGeom>
          <a:solidFill>
            <a:schemeClr val="accent1"/>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60774" name="Line 3078"/>
          <p:cNvSpPr>
            <a:spLocks noChangeShapeType="1"/>
          </p:cNvSpPr>
          <p:nvPr/>
        </p:nvSpPr>
        <p:spPr bwMode="auto">
          <a:xfrm flipV="1">
            <a:off x="4038600" y="6032500"/>
            <a:ext cx="0" cy="211138"/>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0775" name="Rectangle 3079"/>
          <p:cNvSpPr>
            <a:spLocks noChangeArrowheads="1"/>
          </p:cNvSpPr>
          <p:nvPr/>
        </p:nvSpPr>
        <p:spPr bwMode="auto">
          <a:xfrm>
            <a:off x="1295400" y="2773363"/>
            <a:ext cx="666750"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chemeClr val="tx1"/>
                </a:solidFill>
                <a:latin typeface="Arial" charset="0"/>
                <a:ea typeface="新細明體" charset="0"/>
                <a:cs typeface="新細明體" charset="0"/>
              </a:rPr>
              <a:t>1000</a:t>
            </a:r>
          </a:p>
        </p:txBody>
      </p:sp>
      <p:sp>
        <p:nvSpPr>
          <p:cNvPr id="160776" name="Rectangle 3080"/>
          <p:cNvSpPr>
            <a:spLocks noChangeArrowheads="1"/>
          </p:cNvSpPr>
          <p:nvPr/>
        </p:nvSpPr>
        <p:spPr bwMode="auto">
          <a:xfrm>
            <a:off x="3798888" y="6202363"/>
            <a:ext cx="544512"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chemeClr val="tx1"/>
                </a:solidFill>
                <a:latin typeface="Arial" charset="0"/>
                <a:ea typeface="新細明體" charset="0"/>
                <a:cs typeface="新細明體" charset="0"/>
              </a:rPr>
              <a:t>500</a:t>
            </a:r>
          </a:p>
        </p:txBody>
      </p:sp>
      <p:sp>
        <p:nvSpPr>
          <p:cNvPr id="160777" name="Rectangle 3081"/>
          <p:cNvSpPr>
            <a:spLocks noChangeArrowheads="1"/>
          </p:cNvSpPr>
          <p:nvPr/>
        </p:nvSpPr>
        <p:spPr bwMode="auto">
          <a:xfrm>
            <a:off x="2100263" y="1762125"/>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chemeClr val="tx2"/>
                </a:solidFill>
                <a:latin typeface="Arial" charset="0"/>
                <a:ea typeface="新細明體" charset="0"/>
                <a:cs typeface="新細明體" charset="0"/>
              </a:rPr>
              <a:t>X</a:t>
            </a:r>
            <a:r>
              <a:rPr lang="en-US" altLang="zh-TW" sz="1700" baseline="-25000">
                <a:solidFill>
                  <a:schemeClr val="tx2"/>
                </a:solidFill>
                <a:latin typeface="Arial" charset="0"/>
                <a:ea typeface="新細明體" charset="0"/>
                <a:cs typeface="新細明體" charset="0"/>
              </a:rPr>
              <a:t>2</a:t>
            </a:r>
          </a:p>
        </p:txBody>
      </p:sp>
      <p:sp>
        <p:nvSpPr>
          <p:cNvPr id="160778" name="Rectangle 3082"/>
          <p:cNvSpPr>
            <a:spLocks noChangeArrowheads="1"/>
          </p:cNvSpPr>
          <p:nvPr/>
        </p:nvSpPr>
        <p:spPr bwMode="auto">
          <a:xfrm>
            <a:off x="7494588" y="5715000"/>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chemeClr val="tx1"/>
                </a:solidFill>
                <a:latin typeface="Arial" charset="0"/>
                <a:ea typeface="新細明體" charset="0"/>
                <a:cs typeface="新細明體" charset="0"/>
              </a:rPr>
              <a:t>X</a:t>
            </a:r>
            <a:r>
              <a:rPr lang="en-US" altLang="zh-TW" sz="1700" baseline="-25000">
                <a:solidFill>
                  <a:schemeClr val="tx1"/>
                </a:solidFill>
                <a:latin typeface="Arial" charset="0"/>
                <a:ea typeface="新細明體" charset="0"/>
                <a:cs typeface="新細明體" charset="0"/>
              </a:rPr>
              <a:t>1</a:t>
            </a:r>
          </a:p>
        </p:txBody>
      </p:sp>
      <p:sp>
        <p:nvSpPr>
          <p:cNvPr id="160779" name="Line 3083"/>
          <p:cNvSpPr>
            <a:spLocks noChangeShapeType="1"/>
          </p:cNvSpPr>
          <p:nvPr/>
        </p:nvSpPr>
        <p:spPr bwMode="auto">
          <a:xfrm>
            <a:off x="5715000" y="6049963"/>
            <a:ext cx="0" cy="212725"/>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0780" name="Rectangle 3084"/>
          <p:cNvSpPr>
            <a:spLocks noChangeArrowheads="1"/>
          </p:cNvSpPr>
          <p:nvPr/>
        </p:nvSpPr>
        <p:spPr bwMode="auto">
          <a:xfrm>
            <a:off x="1447800" y="4175125"/>
            <a:ext cx="5461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chemeClr val="tx1"/>
                </a:solidFill>
                <a:latin typeface="Arial" charset="0"/>
                <a:ea typeface="新細明體" charset="0"/>
                <a:cs typeface="新細明體" charset="0"/>
              </a:rPr>
              <a:t>500</a:t>
            </a:r>
          </a:p>
        </p:txBody>
      </p:sp>
      <p:sp>
        <p:nvSpPr>
          <p:cNvPr id="160781" name="Line 3085"/>
          <p:cNvSpPr>
            <a:spLocks noChangeShapeType="1"/>
          </p:cNvSpPr>
          <p:nvPr/>
        </p:nvSpPr>
        <p:spPr bwMode="auto">
          <a:xfrm>
            <a:off x="1622425" y="2286000"/>
            <a:ext cx="2413000" cy="3741738"/>
          </a:xfrm>
          <a:prstGeom prst="line">
            <a:avLst/>
          </a:prstGeom>
          <a:noFill/>
          <a:ln w="254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0783" name="Line 3087"/>
          <p:cNvSpPr>
            <a:spLocks noChangeShapeType="1"/>
          </p:cNvSpPr>
          <p:nvPr/>
        </p:nvSpPr>
        <p:spPr bwMode="auto">
          <a:xfrm>
            <a:off x="1773238" y="2306638"/>
            <a:ext cx="2416175" cy="3721100"/>
          </a:xfrm>
          <a:prstGeom prst="line">
            <a:avLst/>
          </a:prstGeom>
          <a:noFill/>
          <a:ln w="28575">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0785" name="Rectangle 3089"/>
          <p:cNvSpPr>
            <a:spLocks noChangeArrowheads="1"/>
          </p:cNvSpPr>
          <p:nvPr/>
        </p:nvSpPr>
        <p:spPr bwMode="auto">
          <a:xfrm rot="3480000">
            <a:off x="1674019" y="3721894"/>
            <a:ext cx="1657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a:solidFill>
                  <a:schemeClr val="tx2"/>
                </a:solidFill>
                <a:ea typeface="新細明體" charset="0"/>
                <a:cs typeface="新細明體" charset="0"/>
              </a:rPr>
              <a:t>2</a:t>
            </a:r>
            <a:r>
              <a:rPr lang="en-US" altLang="zh-TW">
                <a:solidFill>
                  <a:schemeClr val="tx2"/>
                </a:solidFill>
                <a:ea typeface="新細明體" charset="0"/>
                <a:cs typeface="新細明體" charset="0"/>
              </a:rPr>
              <a:t>X</a:t>
            </a:r>
            <a:r>
              <a:rPr lang="en-US" altLang="zh-TW" baseline="-25000">
                <a:solidFill>
                  <a:schemeClr val="tx2"/>
                </a:solidFill>
                <a:ea typeface="新細明體" charset="0"/>
                <a:cs typeface="新細明體" charset="0"/>
              </a:rPr>
              <a:t>1</a:t>
            </a:r>
            <a:r>
              <a:rPr lang="en-US" altLang="zh-TW">
                <a:solidFill>
                  <a:schemeClr val="tx2"/>
                </a:solidFill>
                <a:ea typeface="新細明體" charset="0"/>
                <a:cs typeface="新細明體" charset="0"/>
              </a:rPr>
              <a:t> + 1x</a:t>
            </a:r>
            <a:r>
              <a:rPr lang="en-US" altLang="zh-TW" baseline="-25000">
                <a:solidFill>
                  <a:schemeClr val="tx2"/>
                </a:solidFill>
                <a:ea typeface="新細明體" charset="0"/>
                <a:cs typeface="新細明體" charset="0"/>
              </a:rPr>
              <a:t>2</a:t>
            </a:r>
            <a:r>
              <a:rPr lang="en-US" altLang="zh-TW">
                <a:solidFill>
                  <a:schemeClr val="tx2"/>
                </a:solidFill>
                <a:ea typeface="新細明體" charset="0"/>
                <a:cs typeface="新細明體" charset="0"/>
              </a:rPr>
              <a:t> &lt;=1000</a:t>
            </a:r>
          </a:p>
        </p:txBody>
      </p:sp>
      <p:sp>
        <p:nvSpPr>
          <p:cNvPr id="160786" name="Line 3090"/>
          <p:cNvSpPr>
            <a:spLocks noChangeShapeType="1"/>
          </p:cNvSpPr>
          <p:nvPr/>
        </p:nvSpPr>
        <p:spPr bwMode="auto">
          <a:xfrm>
            <a:off x="1952625" y="6054725"/>
            <a:ext cx="5895975"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0787" name="Line 3091"/>
          <p:cNvSpPr>
            <a:spLocks noChangeShapeType="1"/>
          </p:cNvSpPr>
          <p:nvPr/>
        </p:nvSpPr>
        <p:spPr bwMode="auto">
          <a:xfrm>
            <a:off x="1992313" y="1785938"/>
            <a:ext cx="0" cy="4244975"/>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0792" name="Text Box 3096"/>
          <p:cNvSpPr txBox="1">
            <a:spLocks noChangeArrowheads="1"/>
          </p:cNvSpPr>
          <p:nvPr/>
        </p:nvSpPr>
        <p:spPr bwMode="auto">
          <a:xfrm>
            <a:off x="2667000" y="1828800"/>
            <a:ext cx="4724400" cy="1096963"/>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altLang="zh-TW" sz="2200">
                <a:solidFill>
                  <a:srgbClr val="CC3300"/>
                </a:solidFill>
                <a:ea typeface="新細明體" charset="0"/>
                <a:cs typeface="新細明體" charset="0"/>
              </a:rPr>
              <a:t>When</a:t>
            </a:r>
            <a:r>
              <a:rPr lang="en-US" altLang="zh-TW" sz="2200" b="1" i="1">
                <a:solidFill>
                  <a:srgbClr val="CC3300"/>
                </a:solidFill>
                <a:ea typeface="新細明體" charset="0"/>
                <a:cs typeface="新細明體" charset="0"/>
              </a:rPr>
              <a:t> </a:t>
            </a:r>
            <a:r>
              <a:rPr lang="en-US" altLang="zh-TW" sz="2200" i="1">
                <a:solidFill>
                  <a:srgbClr val="CC3300"/>
                </a:solidFill>
                <a:ea typeface="新細明體" charset="0"/>
                <a:cs typeface="新細明體" charset="0"/>
              </a:rPr>
              <a:t>more</a:t>
            </a:r>
            <a:r>
              <a:rPr lang="en-US" altLang="zh-TW" sz="2200">
                <a:solidFill>
                  <a:srgbClr val="CC3300"/>
                </a:solidFill>
                <a:ea typeface="新細明體" charset="0"/>
                <a:cs typeface="新細明體" charset="0"/>
              </a:rPr>
              <a:t> plastic becomes available (the plastic constraint is relaxed), the right hand side of the plastic constraint increases.</a:t>
            </a:r>
          </a:p>
        </p:txBody>
      </p:sp>
      <p:sp>
        <p:nvSpPr>
          <p:cNvPr id="160806" name="Line 3110"/>
          <p:cNvSpPr>
            <a:spLocks noChangeShapeType="1"/>
          </p:cNvSpPr>
          <p:nvPr/>
        </p:nvSpPr>
        <p:spPr bwMode="auto">
          <a:xfrm rot="-1151455">
            <a:off x="2816225" y="4125913"/>
            <a:ext cx="1370013" cy="1912937"/>
          </a:xfrm>
          <a:prstGeom prst="line">
            <a:avLst/>
          </a:prstGeom>
          <a:noFill/>
          <a:ln w="28575">
            <a:solidFill>
              <a:srgbClr val="BE650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0800" name="Line 3104"/>
          <p:cNvSpPr>
            <a:spLocks noChangeShapeType="1"/>
          </p:cNvSpPr>
          <p:nvPr/>
        </p:nvSpPr>
        <p:spPr bwMode="auto">
          <a:xfrm>
            <a:off x="1908175" y="4351338"/>
            <a:ext cx="3821113" cy="1593850"/>
          </a:xfrm>
          <a:prstGeom prst="line">
            <a:avLst/>
          </a:prstGeom>
          <a:noFill/>
          <a:ln w="28575">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60810" name="Line 3114"/>
          <p:cNvSpPr>
            <a:spLocks noChangeShapeType="1"/>
          </p:cNvSpPr>
          <p:nvPr/>
        </p:nvSpPr>
        <p:spPr bwMode="auto">
          <a:xfrm>
            <a:off x="1636713" y="2349500"/>
            <a:ext cx="2338387" cy="3668713"/>
          </a:xfrm>
          <a:prstGeom prst="line">
            <a:avLst/>
          </a:prstGeom>
          <a:noFill/>
          <a:ln w="381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0811" name="Oval 3115"/>
          <p:cNvSpPr>
            <a:spLocks noChangeArrowheads="1"/>
          </p:cNvSpPr>
          <p:nvPr/>
        </p:nvSpPr>
        <p:spPr bwMode="auto">
          <a:xfrm>
            <a:off x="3524250" y="5002213"/>
            <a:ext cx="101600" cy="120650"/>
          </a:xfrm>
          <a:prstGeom prst="ellipse">
            <a:avLst/>
          </a:prstGeom>
          <a:solidFill>
            <a:schemeClr val="tx2"/>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0812" name="Oval 3116"/>
          <p:cNvSpPr>
            <a:spLocks noChangeArrowheads="1"/>
          </p:cNvSpPr>
          <p:nvPr/>
        </p:nvSpPr>
        <p:spPr bwMode="auto">
          <a:xfrm>
            <a:off x="3200400" y="4852988"/>
            <a:ext cx="139700" cy="139700"/>
          </a:xfrm>
          <a:prstGeom prst="ellipse">
            <a:avLst/>
          </a:prstGeom>
          <a:solidFill>
            <a:schemeClr val="tx2"/>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0813" name="Line 3117"/>
          <p:cNvSpPr>
            <a:spLocks noChangeShapeType="1"/>
          </p:cNvSpPr>
          <p:nvPr/>
        </p:nvSpPr>
        <p:spPr bwMode="auto">
          <a:xfrm rot="-1151455">
            <a:off x="2952750" y="4133850"/>
            <a:ext cx="1370013" cy="1912938"/>
          </a:xfrm>
          <a:prstGeom prst="line">
            <a:avLst/>
          </a:prstGeom>
          <a:noFill/>
          <a:ln w="38100" cap="rnd">
            <a:solidFill>
              <a:srgbClr val="BE6502"/>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60815" name="Group 3119"/>
          <p:cNvGrpSpPr>
            <a:grpSpLocks/>
          </p:cNvGrpSpPr>
          <p:nvPr/>
        </p:nvGrpSpPr>
        <p:grpSpPr bwMode="auto">
          <a:xfrm>
            <a:off x="0" y="4830763"/>
            <a:ext cx="3052763" cy="1508125"/>
            <a:chOff x="0" y="2400"/>
            <a:chExt cx="1923" cy="950"/>
          </a:xfrm>
        </p:grpSpPr>
        <p:sp>
          <p:nvSpPr>
            <p:cNvPr id="160816" name="Rectangle 3120"/>
            <p:cNvSpPr>
              <a:spLocks noChangeArrowheads="1"/>
            </p:cNvSpPr>
            <p:nvPr/>
          </p:nvSpPr>
          <p:spPr bwMode="auto">
            <a:xfrm>
              <a:off x="0" y="2832"/>
              <a:ext cx="1213"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r>
                <a:rPr lang="en-US" altLang="zh-TW" sz="2400">
                  <a:solidFill>
                    <a:schemeClr val="tx2"/>
                  </a:solidFill>
                  <a:ea typeface="新細明體" charset="0"/>
                  <a:cs typeface="新細明體" charset="0"/>
                </a:rPr>
                <a:t>Production time</a:t>
              </a:r>
            </a:p>
            <a:p>
              <a:r>
                <a:rPr lang="en-US" altLang="zh-TW" sz="2400">
                  <a:solidFill>
                    <a:schemeClr val="tx2"/>
                  </a:solidFill>
                  <a:ea typeface="新細明體" charset="0"/>
                  <a:cs typeface="新細明體" charset="0"/>
                </a:rPr>
                <a:t>constraint</a:t>
              </a:r>
            </a:p>
          </p:txBody>
        </p:sp>
        <p:sp>
          <p:nvSpPr>
            <p:cNvPr id="160817" name="Line 3121"/>
            <p:cNvSpPr>
              <a:spLocks noChangeShapeType="1"/>
            </p:cNvSpPr>
            <p:nvPr/>
          </p:nvSpPr>
          <p:spPr bwMode="auto">
            <a:xfrm flipV="1">
              <a:off x="1152" y="2400"/>
              <a:ext cx="771" cy="432"/>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60827" name="Group 3131"/>
          <p:cNvGrpSpPr>
            <a:grpSpLocks/>
          </p:cNvGrpSpPr>
          <p:nvPr/>
        </p:nvGrpSpPr>
        <p:grpSpPr bwMode="auto">
          <a:xfrm>
            <a:off x="3048000" y="3124200"/>
            <a:ext cx="3352800" cy="2114550"/>
            <a:chOff x="1920" y="1920"/>
            <a:chExt cx="2112" cy="1332"/>
          </a:xfrm>
        </p:grpSpPr>
        <p:sp>
          <p:nvSpPr>
            <p:cNvPr id="160790" name="Rectangle 3094"/>
            <p:cNvSpPr>
              <a:spLocks noChangeArrowheads="1"/>
            </p:cNvSpPr>
            <p:nvPr/>
          </p:nvSpPr>
          <p:spPr bwMode="auto">
            <a:xfrm>
              <a:off x="1920" y="1920"/>
              <a:ext cx="21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r>
                <a:rPr lang="en-US" altLang="zh-TW" sz="2400">
                  <a:solidFill>
                    <a:schemeClr val="tx1"/>
                  </a:solidFill>
                  <a:ea typeface="新細明體" charset="0"/>
                  <a:cs typeface="新細明體" charset="0"/>
                </a:rPr>
                <a:t>Maximum profit = $4360</a:t>
              </a:r>
            </a:p>
          </p:txBody>
        </p:sp>
        <p:sp>
          <p:nvSpPr>
            <p:cNvPr id="160791" name="Line 3095"/>
            <p:cNvSpPr>
              <a:spLocks noChangeShapeType="1"/>
            </p:cNvSpPr>
            <p:nvPr/>
          </p:nvSpPr>
          <p:spPr bwMode="auto">
            <a:xfrm flipV="1">
              <a:off x="2340" y="2148"/>
              <a:ext cx="0" cy="1104"/>
            </a:xfrm>
            <a:prstGeom prst="line">
              <a:avLst/>
            </a:prstGeom>
            <a:noFill/>
            <a:ln w="12700">
              <a:solidFill>
                <a:schemeClr val="tx1"/>
              </a:solidFill>
              <a:round/>
              <a:headEnd type="triangle"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60820" name="Rectangle 3124"/>
          <p:cNvSpPr>
            <a:spLocks noChangeArrowheads="1"/>
          </p:cNvSpPr>
          <p:nvPr/>
        </p:nvSpPr>
        <p:spPr bwMode="auto">
          <a:xfrm rot="3480000">
            <a:off x="2021682" y="3540918"/>
            <a:ext cx="1657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a:solidFill>
                  <a:schemeClr val="tx2"/>
                </a:solidFill>
                <a:ea typeface="新細明體" charset="0"/>
                <a:cs typeface="新細明體" charset="0"/>
              </a:rPr>
              <a:t>2</a:t>
            </a:r>
            <a:r>
              <a:rPr lang="en-US" altLang="zh-TW">
                <a:solidFill>
                  <a:schemeClr val="tx2"/>
                </a:solidFill>
                <a:ea typeface="新細明體" charset="0"/>
                <a:cs typeface="新細明體" charset="0"/>
              </a:rPr>
              <a:t>X</a:t>
            </a:r>
            <a:r>
              <a:rPr lang="en-US" altLang="zh-TW" baseline="-25000">
                <a:solidFill>
                  <a:schemeClr val="tx2"/>
                </a:solidFill>
                <a:ea typeface="新細明體" charset="0"/>
                <a:cs typeface="新細明體" charset="0"/>
              </a:rPr>
              <a:t>1</a:t>
            </a:r>
            <a:r>
              <a:rPr lang="en-US" altLang="zh-TW">
                <a:solidFill>
                  <a:schemeClr val="tx2"/>
                </a:solidFill>
                <a:ea typeface="新細明體" charset="0"/>
                <a:cs typeface="新細明體" charset="0"/>
              </a:rPr>
              <a:t> + 1x</a:t>
            </a:r>
            <a:r>
              <a:rPr lang="en-US" altLang="zh-TW" baseline="-25000">
                <a:solidFill>
                  <a:schemeClr val="tx2"/>
                </a:solidFill>
                <a:ea typeface="新細明體" charset="0"/>
                <a:cs typeface="新細明體" charset="0"/>
              </a:rPr>
              <a:t>2</a:t>
            </a:r>
            <a:r>
              <a:rPr lang="en-US" altLang="zh-TW">
                <a:solidFill>
                  <a:schemeClr val="tx2"/>
                </a:solidFill>
                <a:ea typeface="新細明體" charset="0"/>
                <a:cs typeface="新細明體" charset="0"/>
              </a:rPr>
              <a:t> &lt;=1001</a:t>
            </a:r>
          </a:p>
        </p:txBody>
      </p:sp>
      <p:grpSp>
        <p:nvGrpSpPr>
          <p:cNvPr id="160828" name="Group 3132"/>
          <p:cNvGrpSpPr>
            <a:grpSpLocks/>
          </p:cNvGrpSpPr>
          <p:nvPr/>
        </p:nvGrpSpPr>
        <p:grpSpPr bwMode="auto">
          <a:xfrm>
            <a:off x="3695700" y="3924300"/>
            <a:ext cx="3276600" cy="1465263"/>
            <a:chOff x="2328" y="2472"/>
            <a:chExt cx="2064" cy="923"/>
          </a:xfrm>
        </p:grpSpPr>
        <p:sp>
          <p:nvSpPr>
            <p:cNvPr id="160822" name="Rectangle 3126"/>
            <p:cNvSpPr>
              <a:spLocks noChangeArrowheads="1"/>
            </p:cNvSpPr>
            <p:nvPr/>
          </p:nvSpPr>
          <p:spPr bwMode="auto">
            <a:xfrm>
              <a:off x="2328" y="2472"/>
              <a:ext cx="206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r>
                <a:rPr lang="en-US" altLang="zh-TW" sz="2400">
                  <a:solidFill>
                    <a:schemeClr val="tx1"/>
                  </a:solidFill>
                  <a:ea typeface="新細明體" charset="0"/>
                  <a:cs typeface="新細明體" charset="0"/>
                </a:rPr>
                <a:t>Maximum profit = $4363.4</a:t>
              </a:r>
            </a:p>
          </p:txBody>
        </p:sp>
        <p:sp>
          <p:nvSpPr>
            <p:cNvPr id="160823" name="Line 3127"/>
            <p:cNvSpPr>
              <a:spLocks noChangeShapeType="1"/>
            </p:cNvSpPr>
            <p:nvPr/>
          </p:nvSpPr>
          <p:spPr bwMode="auto">
            <a:xfrm flipH="1" flipV="1">
              <a:off x="2592" y="2688"/>
              <a:ext cx="0" cy="707"/>
            </a:xfrm>
            <a:prstGeom prst="line">
              <a:avLst/>
            </a:prstGeom>
            <a:noFill/>
            <a:ln w="12700">
              <a:solidFill>
                <a:schemeClr val="tx1"/>
              </a:solidFill>
              <a:round/>
              <a:headEnd type="triangle"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60825" name="Text Box 3129"/>
          <p:cNvSpPr txBox="1">
            <a:spLocks noChangeArrowheads="1"/>
          </p:cNvSpPr>
          <p:nvPr/>
        </p:nvSpPr>
        <p:spPr bwMode="auto">
          <a:xfrm>
            <a:off x="4495800" y="4495800"/>
            <a:ext cx="3200400" cy="835025"/>
          </a:xfrm>
          <a:prstGeom prst="rect">
            <a:avLst/>
          </a:prstGeom>
          <a:noFill/>
          <a:ln w="12700">
            <a:solidFill>
              <a:srgbClr val="0033CC"/>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ltLang="zh-TW" sz="2400">
                <a:ea typeface="新細明體" charset="0"/>
                <a:cs typeface="新細明體" charset="0"/>
              </a:rPr>
              <a:t>Shadow price = </a:t>
            </a:r>
          </a:p>
          <a:p>
            <a:pPr>
              <a:lnSpc>
                <a:spcPct val="50000"/>
              </a:lnSpc>
              <a:spcBef>
                <a:spcPct val="50000"/>
              </a:spcBef>
            </a:pPr>
            <a:r>
              <a:rPr lang="en-US" altLang="zh-TW" sz="2400">
                <a:ea typeface="新細明體" charset="0"/>
                <a:cs typeface="新細明體" charset="0"/>
              </a:rPr>
              <a:t>4363.40 – 4360.00 = 3.40 </a:t>
            </a:r>
          </a:p>
        </p:txBody>
      </p:sp>
      <p:sp>
        <p:nvSpPr>
          <p:cNvPr id="160826" name="Rectangle 3130"/>
          <p:cNvSpPr>
            <a:spLocks noGrp="1" noChangeArrowheads="1"/>
          </p:cNvSpPr>
          <p:nvPr>
            <p:ph type="title"/>
          </p:nvPr>
        </p:nvSpPr>
        <p:spPr>
          <a:noFill/>
          <a:ln/>
        </p:spPr>
        <p:txBody>
          <a:bodyPr/>
          <a:lstStyle/>
          <a:p>
            <a:pPr algn="ctr"/>
            <a:r>
              <a:rPr lang="en-US" altLang="zh-TW" sz="3600">
                <a:ea typeface="新細明體" charset="0"/>
                <a:cs typeface="新細明體" charset="0"/>
              </a:rPr>
              <a:t>Shadow Price – graphical demonstration</a:t>
            </a:r>
          </a:p>
        </p:txBody>
      </p:sp>
      <p:grpSp>
        <p:nvGrpSpPr>
          <p:cNvPr id="160803" name="Group 3107"/>
          <p:cNvGrpSpPr>
            <a:grpSpLocks/>
          </p:cNvGrpSpPr>
          <p:nvPr/>
        </p:nvGrpSpPr>
        <p:grpSpPr bwMode="auto">
          <a:xfrm>
            <a:off x="361950" y="1371600"/>
            <a:ext cx="1493838" cy="1143000"/>
            <a:chOff x="144" y="768"/>
            <a:chExt cx="941" cy="720"/>
          </a:xfrm>
        </p:grpSpPr>
        <p:sp>
          <p:nvSpPr>
            <p:cNvPr id="160804" name="Rectangle 3108"/>
            <p:cNvSpPr>
              <a:spLocks noChangeArrowheads="1"/>
            </p:cNvSpPr>
            <p:nvPr/>
          </p:nvSpPr>
          <p:spPr bwMode="auto">
            <a:xfrm>
              <a:off x="144" y="768"/>
              <a:ext cx="941"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a:solidFill>
                    <a:schemeClr val="tx1"/>
                  </a:solidFill>
                  <a:ea typeface="新細明體" charset="0"/>
                  <a:cs typeface="新細明體" charset="0"/>
                </a:rPr>
                <a:t>The Plastic </a:t>
              </a:r>
            </a:p>
            <a:p>
              <a:pPr eaLnBrk="0" hangingPunct="0"/>
              <a:r>
                <a:rPr lang="en-US" altLang="zh-TW" sz="2400">
                  <a:solidFill>
                    <a:schemeClr val="tx1"/>
                  </a:solidFill>
                  <a:ea typeface="新細明體" charset="0"/>
                  <a:cs typeface="新細明體" charset="0"/>
                </a:rPr>
                <a:t>constraint</a:t>
              </a:r>
            </a:p>
          </p:txBody>
        </p:sp>
        <p:sp>
          <p:nvSpPr>
            <p:cNvPr id="160805" name="Line 3109"/>
            <p:cNvSpPr>
              <a:spLocks noChangeShapeType="1"/>
            </p:cNvSpPr>
            <p:nvPr/>
          </p:nvSpPr>
          <p:spPr bwMode="auto">
            <a:xfrm>
              <a:off x="864" y="1248"/>
              <a:ext cx="144" cy="24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
        <p:nvSpPr>
          <p:cNvPr id="160829" name="Line 3133"/>
          <p:cNvSpPr>
            <a:spLocks noChangeShapeType="1"/>
          </p:cNvSpPr>
          <p:nvPr/>
        </p:nvSpPr>
        <p:spPr bwMode="auto">
          <a:xfrm>
            <a:off x="1720850" y="2362200"/>
            <a:ext cx="2413000" cy="3741738"/>
          </a:xfrm>
          <a:prstGeom prst="line">
            <a:avLst/>
          </a:prstGeom>
          <a:noFill/>
          <a:ln w="254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7472750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60810"/>
                                        </p:tgtEl>
                                        <p:attrNameLst>
                                          <p:attrName>style.visibility</p:attrName>
                                        </p:attrNameLst>
                                      </p:cBhvr>
                                      <p:to>
                                        <p:strVal val="visible"/>
                                      </p:to>
                                    </p:set>
                                    <p:animEffect transition="in" filter="wipe(up)">
                                      <p:cBhvr>
                                        <p:cTn id="7" dur="500"/>
                                        <p:tgtEl>
                                          <p:spTgt spid="160810"/>
                                        </p:tgtEl>
                                      </p:cBhvr>
                                    </p:animEffect>
                                  </p:childTnLst>
                                </p:cTn>
                              </p:par>
                            </p:childTnLst>
                          </p:cTn>
                        </p:par>
                        <p:par>
                          <p:cTn id="8" fill="hold" nodeType="afterGroup">
                            <p:stCondLst>
                              <p:cond delay="500"/>
                            </p:stCondLst>
                            <p:childTnLst>
                              <p:par>
                                <p:cTn id="9" presetID="1" presetClass="entr" presetSubtype="0" fill="hold" nodeType="afterEffect">
                                  <p:stCondLst>
                                    <p:cond delay="0"/>
                                  </p:stCondLst>
                                  <p:childTnLst>
                                    <p:set>
                                      <p:cBhvr>
                                        <p:cTn id="10" dur="1" fill="hold">
                                          <p:stCondLst>
                                            <p:cond delay="499"/>
                                          </p:stCondLst>
                                        </p:cTn>
                                        <p:tgtEl>
                                          <p:spTgt spid="160803"/>
                                        </p:tgtEl>
                                        <p:attrNameLst>
                                          <p:attrName>style.visibility</p:attrName>
                                        </p:attrNameLst>
                                      </p:cBhvr>
                                      <p:to>
                                        <p:strVal val="visible"/>
                                      </p:to>
                                    </p:set>
                                  </p:childTnLst>
                                </p:cTn>
                              </p:par>
                            </p:childTnLst>
                          </p:cTn>
                        </p:par>
                        <p:par>
                          <p:cTn id="11" fill="hold" nodeType="afterGroup">
                            <p:stCondLst>
                              <p:cond delay="1000"/>
                            </p:stCondLst>
                            <p:childTnLst>
                              <p:par>
                                <p:cTn id="12" presetID="1" presetClass="entr" presetSubtype="0" fill="hold" grpId="0" nodeType="afterEffect">
                                  <p:stCondLst>
                                    <p:cond delay="0"/>
                                  </p:stCondLst>
                                  <p:childTnLst>
                                    <p:set>
                                      <p:cBhvr>
                                        <p:cTn id="13" dur="1" fill="hold">
                                          <p:stCondLst>
                                            <p:cond delay="499"/>
                                          </p:stCondLst>
                                        </p:cTn>
                                        <p:tgtEl>
                                          <p:spTgt spid="160785"/>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1" fill="hold" grpId="0" nodeType="clickEffect">
                                  <p:stCondLst>
                                    <p:cond delay="0"/>
                                  </p:stCondLst>
                                  <p:childTnLst>
                                    <p:set>
                                      <p:cBhvr>
                                        <p:cTn id="17" dur="1" fill="hold">
                                          <p:stCondLst>
                                            <p:cond delay="0"/>
                                          </p:stCondLst>
                                        </p:cTn>
                                        <p:tgtEl>
                                          <p:spTgt spid="160800"/>
                                        </p:tgtEl>
                                        <p:attrNameLst>
                                          <p:attrName>style.visibility</p:attrName>
                                        </p:attrNameLst>
                                      </p:cBhvr>
                                      <p:to>
                                        <p:strVal val="visible"/>
                                      </p:to>
                                    </p:set>
                                    <p:animEffect transition="in" filter="wipe(up)">
                                      <p:cBhvr>
                                        <p:cTn id="18" dur="500"/>
                                        <p:tgtEl>
                                          <p:spTgt spid="160800"/>
                                        </p:tgtEl>
                                      </p:cBhvr>
                                    </p:animEffect>
                                  </p:childTnLst>
                                </p:cTn>
                              </p:par>
                            </p:childTnLst>
                          </p:cTn>
                        </p:par>
                        <p:par>
                          <p:cTn id="19" fill="hold" nodeType="afterGroup">
                            <p:stCondLst>
                              <p:cond delay="500"/>
                            </p:stCondLst>
                            <p:childTnLst>
                              <p:par>
                                <p:cTn id="20" presetID="1" presetClass="entr" presetSubtype="0" fill="hold" nodeType="afterEffect">
                                  <p:stCondLst>
                                    <p:cond delay="0"/>
                                  </p:stCondLst>
                                  <p:childTnLst>
                                    <p:set>
                                      <p:cBhvr>
                                        <p:cTn id="21" dur="1" fill="hold">
                                          <p:stCondLst>
                                            <p:cond delay="499"/>
                                          </p:stCondLst>
                                        </p:cTn>
                                        <p:tgtEl>
                                          <p:spTgt spid="160815"/>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32" fill="hold" grpId="0" nodeType="clickEffect">
                                  <p:stCondLst>
                                    <p:cond delay="0"/>
                                  </p:stCondLst>
                                  <p:childTnLst>
                                    <p:set>
                                      <p:cBhvr>
                                        <p:cTn id="25" dur="1" fill="hold">
                                          <p:stCondLst>
                                            <p:cond delay="0"/>
                                          </p:stCondLst>
                                        </p:cTn>
                                        <p:tgtEl>
                                          <p:spTgt spid="160806"/>
                                        </p:tgtEl>
                                        <p:attrNameLst>
                                          <p:attrName>style.visibility</p:attrName>
                                        </p:attrNameLst>
                                      </p:cBhvr>
                                      <p:to>
                                        <p:strVal val="visible"/>
                                      </p:to>
                                    </p:set>
                                    <p:animEffect transition="in" filter="box(out)">
                                      <p:cBhvr>
                                        <p:cTn id="26" dur="500"/>
                                        <p:tgtEl>
                                          <p:spTgt spid="160806"/>
                                        </p:tgtEl>
                                      </p:cBhvr>
                                    </p:animEffect>
                                  </p:childTnLst>
                                </p:cTn>
                              </p:par>
                            </p:childTnLst>
                          </p:cTn>
                        </p:par>
                        <p:par>
                          <p:cTn id="27" fill="hold" nodeType="afterGroup">
                            <p:stCondLst>
                              <p:cond delay="500"/>
                            </p:stCondLst>
                            <p:childTnLst>
                              <p:par>
                                <p:cTn id="28" presetID="4" presetClass="entr" presetSubtype="16" fill="hold" grpId="0" nodeType="afterEffect">
                                  <p:stCondLst>
                                    <p:cond delay="0"/>
                                  </p:stCondLst>
                                  <p:childTnLst>
                                    <p:set>
                                      <p:cBhvr>
                                        <p:cTn id="29" dur="1" fill="hold">
                                          <p:stCondLst>
                                            <p:cond delay="0"/>
                                          </p:stCondLst>
                                        </p:cTn>
                                        <p:tgtEl>
                                          <p:spTgt spid="160812"/>
                                        </p:tgtEl>
                                        <p:attrNameLst>
                                          <p:attrName>style.visibility</p:attrName>
                                        </p:attrNameLst>
                                      </p:cBhvr>
                                      <p:to>
                                        <p:strVal val="visible"/>
                                      </p:to>
                                    </p:set>
                                    <p:animEffect transition="in" filter="box(in)">
                                      <p:cBhvr>
                                        <p:cTn id="30" dur="500"/>
                                        <p:tgtEl>
                                          <p:spTgt spid="160812"/>
                                        </p:tgtEl>
                                      </p:cBhvr>
                                    </p:animEffect>
                                  </p:childTnLst>
                                </p:cTn>
                              </p:par>
                            </p:childTnLst>
                          </p:cTn>
                        </p:par>
                        <p:par>
                          <p:cTn id="31" fill="hold" nodeType="afterGroup">
                            <p:stCondLst>
                              <p:cond delay="1000"/>
                            </p:stCondLst>
                            <p:childTnLst>
                              <p:par>
                                <p:cTn id="32" presetID="22" presetClass="entr" presetSubtype="1" fill="hold" nodeType="afterEffect">
                                  <p:stCondLst>
                                    <p:cond delay="0"/>
                                  </p:stCondLst>
                                  <p:childTnLst>
                                    <p:set>
                                      <p:cBhvr>
                                        <p:cTn id="33" dur="1" fill="hold">
                                          <p:stCondLst>
                                            <p:cond delay="0"/>
                                          </p:stCondLst>
                                        </p:cTn>
                                        <p:tgtEl>
                                          <p:spTgt spid="160827"/>
                                        </p:tgtEl>
                                        <p:attrNameLst>
                                          <p:attrName>style.visibility</p:attrName>
                                        </p:attrNameLst>
                                      </p:cBhvr>
                                      <p:to>
                                        <p:strVal val="visible"/>
                                      </p:to>
                                    </p:set>
                                    <p:animEffect transition="in" filter="wipe(up)">
                                      <p:cBhvr>
                                        <p:cTn id="34" dur="500"/>
                                        <p:tgtEl>
                                          <p:spTgt spid="16082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32" fill="hold" grpId="0" nodeType="clickEffect">
                                  <p:stCondLst>
                                    <p:cond delay="0"/>
                                  </p:stCondLst>
                                  <p:childTnLst>
                                    <p:set>
                                      <p:cBhvr>
                                        <p:cTn id="38" dur="1" fill="hold">
                                          <p:stCondLst>
                                            <p:cond delay="0"/>
                                          </p:stCondLst>
                                        </p:cTn>
                                        <p:tgtEl>
                                          <p:spTgt spid="160792"/>
                                        </p:tgtEl>
                                        <p:attrNameLst>
                                          <p:attrName>style.visibility</p:attrName>
                                        </p:attrNameLst>
                                      </p:cBhvr>
                                      <p:to>
                                        <p:strVal val="visible"/>
                                      </p:to>
                                    </p:set>
                                    <p:animEffect transition="in" filter="box(out)">
                                      <p:cBhvr>
                                        <p:cTn id="39" dur="500"/>
                                        <p:tgtEl>
                                          <p:spTgt spid="16079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1" presetClass="entr" presetSubtype="0" fill="hold" grpId="0" nodeType="clickEffect">
                                  <p:stCondLst>
                                    <p:cond delay="0"/>
                                  </p:stCondLst>
                                  <p:childTnLst>
                                    <p:set>
                                      <p:cBhvr>
                                        <p:cTn id="43" dur="75">
                                          <p:stCondLst>
                                            <p:cond delay="0"/>
                                          </p:stCondLst>
                                        </p:cTn>
                                        <p:tgtEl>
                                          <p:spTgt spid="160781"/>
                                        </p:tgtEl>
                                        <p:attrNameLst>
                                          <p:attrName>style.visibility</p:attrName>
                                        </p:attrNameLst>
                                      </p:cBhvr>
                                      <p:to>
                                        <p:strVal val="visible"/>
                                      </p:to>
                                    </p:set>
                                  </p:childTnLst>
                                </p:cTn>
                              </p:par>
                            </p:childTnLst>
                          </p:cTn>
                        </p:par>
                        <p:par>
                          <p:cTn id="44" fill="hold" nodeType="afterGroup">
                            <p:stCondLst>
                              <p:cond delay="75"/>
                            </p:stCondLst>
                            <p:childTnLst>
                              <p:par>
                                <p:cTn id="45" presetID="11" presetClass="entr" presetSubtype="0" fill="hold" grpId="0" nodeType="afterEffect">
                                  <p:stCondLst>
                                    <p:cond delay="0"/>
                                  </p:stCondLst>
                                  <p:childTnLst>
                                    <p:set>
                                      <p:cBhvr>
                                        <p:cTn id="46" dur="75">
                                          <p:stCondLst>
                                            <p:cond delay="0"/>
                                          </p:stCondLst>
                                        </p:cTn>
                                        <p:tgtEl>
                                          <p:spTgt spid="160829"/>
                                        </p:tgtEl>
                                        <p:attrNameLst>
                                          <p:attrName>style.visibility</p:attrName>
                                        </p:attrNameLst>
                                      </p:cBhvr>
                                      <p:to>
                                        <p:strVal val="visible"/>
                                      </p:to>
                                    </p:set>
                                  </p:childTnLst>
                                </p:cTn>
                              </p:par>
                            </p:childTnLst>
                          </p:cTn>
                        </p:par>
                        <p:par>
                          <p:cTn id="47" fill="hold" nodeType="afterGroup">
                            <p:stCondLst>
                              <p:cond delay="150"/>
                            </p:stCondLst>
                            <p:childTnLst>
                              <p:par>
                                <p:cTn id="48" presetID="1" presetClass="entr" presetSubtype="0" fill="hold" grpId="0" nodeType="afterEffect">
                                  <p:stCondLst>
                                    <p:cond delay="0"/>
                                  </p:stCondLst>
                                  <p:childTnLst>
                                    <p:set>
                                      <p:cBhvr>
                                        <p:cTn id="49" dur="1" fill="hold">
                                          <p:stCondLst>
                                            <p:cond delay="499"/>
                                          </p:stCondLst>
                                        </p:cTn>
                                        <p:tgtEl>
                                          <p:spTgt spid="160783"/>
                                        </p:tgtEl>
                                        <p:attrNameLst>
                                          <p:attrName>style.visibility</p:attrName>
                                        </p:attrNameLst>
                                      </p:cBhvr>
                                      <p:to>
                                        <p:strVal val="visible"/>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160819"/>
                                        </p:tgtEl>
                                        <p:attrNameLst>
                                          <p:attrName>style.visibility</p:attrName>
                                        </p:attrNameLst>
                                      </p:cBhvr>
                                      <p:to>
                                        <p:strVal val="visible"/>
                                      </p:to>
                                    </p:set>
                                    <p:animEffect transition="in" filter="dissolve">
                                      <p:cBhvr>
                                        <p:cTn id="54" dur="500"/>
                                        <p:tgtEl>
                                          <p:spTgt spid="160819"/>
                                        </p:tgtEl>
                                      </p:cBhvr>
                                    </p:animEffect>
                                  </p:childTnLst>
                                </p:cTn>
                              </p:par>
                            </p:childTnLst>
                          </p:cTn>
                        </p:par>
                        <p:par>
                          <p:cTn id="55" fill="hold" nodeType="afterGroup">
                            <p:stCondLst>
                              <p:cond delay="500"/>
                            </p:stCondLst>
                            <p:childTnLst>
                              <p:par>
                                <p:cTn id="56" presetID="1" presetClass="entr" presetSubtype="0" fill="hold" grpId="0" nodeType="afterEffect">
                                  <p:stCondLst>
                                    <p:cond delay="0"/>
                                  </p:stCondLst>
                                  <p:childTnLst>
                                    <p:set>
                                      <p:cBhvr>
                                        <p:cTn id="57" dur="1" fill="hold">
                                          <p:stCondLst>
                                            <p:cond delay="499"/>
                                          </p:stCondLst>
                                        </p:cTn>
                                        <p:tgtEl>
                                          <p:spTgt spid="160820"/>
                                        </p:tgtEl>
                                        <p:attrNameLst>
                                          <p:attrName>style.visibility</p:attrName>
                                        </p:attrNameLst>
                                      </p:cBhvr>
                                      <p:to>
                                        <p:strVal val="visible"/>
                                      </p:to>
                                    </p:set>
                                  </p:childTnLst>
                                </p:cTn>
                              </p:par>
                            </p:childTnLst>
                          </p:cTn>
                        </p:par>
                        <p:par>
                          <p:cTn id="58" fill="hold" nodeType="afterGroup">
                            <p:stCondLst>
                              <p:cond delay="1000"/>
                            </p:stCondLst>
                            <p:childTnLst>
                              <p:par>
                                <p:cTn id="59" presetID="4" presetClass="entr" presetSubtype="16" fill="hold" grpId="0" nodeType="afterEffect">
                                  <p:stCondLst>
                                    <p:cond delay="0"/>
                                  </p:stCondLst>
                                  <p:childTnLst>
                                    <p:set>
                                      <p:cBhvr>
                                        <p:cTn id="60" dur="1" fill="hold">
                                          <p:stCondLst>
                                            <p:cond delay="0"/>
                                          </p:stCondLst>
                                        </p:cTn>
                                        <p:tgtEl>
                                          <p:spTgt spid="160811"/>
                                        </p:tgtEl>
                                        <p:attrNameLst>
                                          <p:attrName>style.visibility</p:attrName>
                                        </p:attrNameLst>
                                      </p:cBhvr>
                                      <p:to>
                                        <p:strVal val="visible"/>
                                      </p:to>
                                    </p:set>
                                    <p:animEffect transition="in" filter="box(in)">
                                      <p:cBhvr>
                                        <p:cTn id="61" dur="500"/>
                                        <p:tgtEl>
                                          <p:spTgt spid="160811"/>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4" presetClass="entr" presetSubtype="32" fill="hold" grpId="0" nodeType="clickEffect">
                                  <p:stCondLst>
                                    <p:cond delay="0"/>
                                  </p:stCondLst>
                                  <p:childTnLst>
                                    <p:set>
                                      <p:cBhvr>
                                        <p:cTn id="65" dur="1" fill="hold">
                                          <p:stCondLst>
                                            <p:cond delay="0"/>
                                          </p:stCondLst>
                                        </p:cTn>
                                        <p:tgtEl>
                                          <p:spTgt spid="160813"/>
                                        </p:tgtEl>
                                        <p:attrNameLst>
                                          <p:attrName>style.visibility</p:attrName>
                                        </p:attrNameLst>
                                      </p:cBhvr>
                                      <p:to>
                                        <p:strVal val="visible"/>
                                      </p:to>
                                    </p:set>
                                    <p:animEffect transition="in" filter="box(out)">
                                      <p:cBhvr>
                                        <p:cTn id="66" dur="500"/>
                                        <p:tgtEl>
                                          <p:spTgt spid="160813"/>
                                        </p:tgtEl>
                                      </p:cBhvr>
                                    </p:animEffect>
                                  </p:childTnLst>
                                </p:cTn>
                              </p:par>
                            </p:childTnLst>
                          </p:cTn>
                        </p:par>
                        <p:par>
                          <p:cTn id="67" fill="hold" nodeType="afterGroup">
                            <p:stCondLst>
                              <p:cond delay="500"/>
                            </p:stCondLst>
                            <p:childTnLst>
                              <p:par>
                                <p:cTn id="68" presetID="22" presetClass="entr" presetSubtype="1" fill="hold" nodeType="afterEffect">
                                  <p:stCondLst>
                                    <p:cond delay="0"/>
                                  </p:stCondLst>
                                  <p:childTnLst>
                                    <p:set>
                                      <p:cBhvr>
                                        <p:cTn id="69" dur="1" fill="hold">
                                          <p:stCondLst>
                                            <p:cond delay="0"/>
                                          </p:stCondLst>
                                        </p:cTn>
                                        <p:tgtEl>
                                          <p:spTgt spid="160828"/>
                                        </p:tgtEl>
                                        <p:attrNameLst>
                                          <p:attrName>style.visibility</p:attrName>
                                        </p:attrNameLst>
                                      </p:cBhvr>
                                      <p:to>
                                        <p:strVal val="visible"/>
                                      </p:to>
                                    </p:set>
                                    <p:animEffect transition="in" filter="wipe(up)">
                                      <p:cBhvr>
                                        <p:cTn id="70" dur="500"/>
                                        <p:tgtEl>
                                          <p:spTgt spid="160828"/>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499"/>
                                          </p:stCondLst>
                                        </p:cTn>
                                        <p:tgtEl>
                                          <p:spTgt spid="160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819" grpId="0" animBg="1"/>
      <p:bldP spid="160781" grpId="0" animBg="1"/>
      <p:bldP spid="160783" grpId="0" animBg="1"/>
      <p:bldP spid="160785" grpId="0" autoUpdateAnimBg="0"/>
      <p:bldP spid="160792" grpId="0" animBg="1" autoUpdateAnimBg="0"/>
      <p:bldP spid="160806" grpId="0" animBg="1"/>
      <p:bldP spid="160800" grpId="0" animBg="1"/>
      <p:bldP spid="160810" grpId="0" animBg="1"/>
      <p:bldP spid="160811" grpId="0" animBg="1"/>
      <p:bldP spid="160812" grpId="0" animBg="1"/>
      <p:bldP spid="160813" grpId="0" animBg="1"/>
      <p:bldP spid="160820" grpId="0" autoUpdateAnimBg="0"/>
      <p:bldP spid="160825" grpId="0" animBg="1" autoUpdateAnimBg="0"/>
      <p:bldP spid="16082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8F33DAB-B530-AF44-8B33-6DA7583559B9}" type="slidenum">
              <a:rPr lang="zh-TW" altLang="en-US"/>
              <a:pPr/>
              <a:t>31</a:t>
            </a:fld>
            <a:endParaRPr lang="zh-TW" altLang="en-US"/>
          </a:p>
        </p:txBody>
      </p:sp>
      <p:sp>
        <p:nvSpPr>
          <p:cNvPr id="139268" name="Rectangle 4"/>
          <p:cNvSpPr>
            <a:spLocks noChangeArrowheads="1"/>
          </p:cNvSpPr>
          <p:nvPr/>
        </p:nvSpPr>
        <p:spPr bwMode="auto">
          <a:xfrm>
            <a:off x="1447800" y="5010150"/>
            <a:ext cx="6858000" cy="841375"/>
          </a:xfrm>
          <a:prstGeom prst="rect">
            <a:avLst/>
          </a:prstGeom>
          <a:solidFill>
            <a:schemeClr val="bg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266" name="Rectangle 2"/>
          <p:cNvSpPr>
            <a:spLocks noGrp="1" noChangeArrowheads="1"/>
          </p:cNvSpPr>
          <p:nvPr>
            <p:ph type="title"/>
          </p:nvPr>
        </p:nvSpPr>
        <p:spPr/>
        <p:txBody>
          <a:bodyPr/>
          <a:lstStyle/>
          <a:p>
            <a:pPr algn="ctr"/>
            <a:r>
              <a:rPr lang="en-US" altLang="zh-TW" sz="3600">
                <a:ea typeface="新細明體" charset="0"/>
                <a:cs typeface="新細明體" charset="0"/>
              </a:rPr>
              <a:t>Range of Feasibility</a:t>
            </a:r>
          </a:p>
        </p:txBody>
      </p:sp>
      <p:sp>
        <p:nvSpPr>
          <p:cNvPr id="139267" name="Rectangle 3"/>
          <p:cNvSpPr>
            <a:spLocks noGrp="1" noChangeArrowheads="1"/>
          </p:cNvSpPr>
          <p:nvPr>
            <p:ph type="body" idx="1"/>
          </p:nvPr>
        </p:nvSpPr>
        <p:spPr>
          <a:ln/>
          <a:extLst>
            <a:ext uri="{91240B29-F687-4f45-9708-019B960494DF}">
              <a14:hiddenLine xmlns:a14="http://schemas.microsoft.com/office/drawing/2010/main" w="9525">
                <a:solidFill>
                  <a:srgbClr val="0033CC"/>
                </a:solidFill>
                <a:miter lim="800000"/>
                <a:headEnd/>
                <a:tailEnd/>
              </a14:hiddenLine>
            </a:ext>
          </a:extLst>
        </p:spPr>
        <p:txBody>
          <a:bodyPr/>
          <a:lstStyle/>
          <a:p>
            <a:r>
              <a:rPr lang="en-US" altLang="zh-TW" dirty="0">
                <a:ea typeface="新細明體" charset="0"/>
                <a:cs typeface="新細明體" charset="0"/>
              </a:rPr>
              <a:t>Assuming there are no other changes to the input parameters, the range of feasibility is</a:t>
            </a:r>
          </a:p>
          <a:p>
            <a:pPr lvl="1"/>
            <a:r>
              <a:rPr lang="en-US" altLang="zh-TW" sz="2400" dirty="0">
                <a:ea typeface="新細明體" charset="0"/>
                <a:cs typeface="新細明體" charset="0"/>
              </a:rPr>
              <a:t>The range of values for a right hand side of a constraint, in which the shadow prices for the constraints remain unchanged.</a:t>
            </a:r>
          </a:p>
          <a:p>
            <a:pPr lvl="1"/>
            <a:r>
              <a:rPr lang="en-US" altLang="zh-TW" sz="2400" dirty="0">
                <a:ea typeface="新細明體" charset="0"/>
                <a:cs typeface="新細明體" charset="0"/>
              </a:rPr>
              <a:t>In the range of feasibility the objective function value changes as follows:</a:t>
            </a:r>
            <a:r>
              <a:rPr lang="en-US" altLang="zh-TW" dirty="0">
                <a:ea typeface="新細明體" charset="0"/>
                <a:cs typeface="新細明體" charset="0"/>
              </a:rPr>
              <a:t/>
            </a:r>
            <a:br>
              <a:rPr lang="en-US" altLang="zh-TW" dirty="0">
                <a:ea typeface="新細明體" charset="0"/>
                <a:cs typeface="新細明體" charset="0"/>
              </a:rPr>
            </a:br>
            <a:r>
              <a:rPr lang="en-US" altLang="zh-TW" dirty="0">
                <a:ea typeface="新細明體" charset="0"/>
                <a:cs typeface="新細明體" charset="0"/>
              </a:rPr>
              <a:t>Change in objective value = </a:t>
            </a:r>
            <a:br>
              <a:rPr lang="en-US" altLang="zh-TW" dirty="0">
                <a:ea typeface="新細明體" charset="0"/>
                <a:cs typeface="新細明體" charset="0"/>
              </a:rPr>
            </a:br>
            <a:r>
              <a:rPr lang="en-US" altLang="zh-TW" dirty="0">
                <a:ea typeface="新細明體" charset="0"/>
                <a:cs typeface="新細明體" charset="0"/>
              </a:rPr>
              <a:t>[</a:t>
            </a:r>
            <a:r>
              <a:rPr lang="en-US" altLang="zh-TW" dirty="0">
                <a:solidFill>
                  <a:srgbClr val="CC3300"/>
                </a:solidFill>
                <a:ea typeface="新細明體" charset="0"/>
                <a:cs typeface="新細明體" charset="0"/>
              </a:rPr>
              <a:t>Shadow price</a:t>
            </a:r>
            <a:r>
              <a:rPr lang="en-US" altLang="zh-TW" dirty="0">
                <a:ea typeface="新細明體" charset="0"/>
                <a:cs typeface="新細明體" charset="0"/>
              </a:rPr>
              <a:t>][</a:t>
            </a:r>
            <a:r>
              <a:rPr lang="en-US" altLang="zh-TW" dirty="0">
                <a:solidFill>
                  <a:schemeClr val="accent2">
                    <a:lumMod val="20000"/>
                    <a:lumOff val="80000"/>
                  </a:schemeClr>
                </a:solidFill>
                <a:ea typeface="新細明體" charset="0"/>
                <a:cs typeface="新細明體" charset="0"/>
              </a:rPr>
              <a:t>Change in the right hand side value</a:t>
            </a:r>
            <a:r>
              <a:rPr lang="en-US" altLang="zh-TW" dirty="0">
                <a:ea typeface="新細明體" charset="0"/>
                <a:cs typeface="新細明體" charset="0"/>
              </a:rPr>
              <a:t>]</a:t>
            </a:r>
          </a:p>
        </p:txBody>
      </p:sp>
    </p:spTree>
    <p:extLst>
      <p:ext uri="{BB962C8B-B14F-4D97-AF65-F5344CB8AC3E}">
        <p14:creationId xmlns:p14="http://schemas.microsoft.com/office/powerpoint/2010/main" val="10191122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lide Number Placeholder 5"/>
          <p:cNvSpPr>
            <a:spLocks noGrp="1"/>
          </p:cNvSpPr>
          <p:nvPr>
            <p:ph type="sldNum" sz="quarter" idx="12"/>
          </p:nvPr>
        </p:nvSpPr>
        <p:spPr/>
        <p:txBody>
          <a:bodyPr/>
          <a:lstStyle/>
          <a:p>
            <a:fld id="{68FDB0AA-0F06-6A46-B493-7BE88C0EFFE0}" type="slidenum">
              <a:rPr lang="zh-TW" altLang="en-US"/>
              <a:pPr/>
              <a:t>32</a:t>
            </a:fld>
            <a:endParaRPr lang="zh-TW" altLang="en-US"/>
          </a:p>
        </p:txBody>
      </p:sp>
      <p:sp>
        <p:nvSpPr>
          <p:cNvPr id="142343" name="Rectangle 7"/>
          <p:cNvSpPr>
            <a:spLocks noChangeArrowheads="1"/>
          </p:cNvSpPr>
          <p:nvPr/>
        </p:nvSpPr>
        <p:spPr bwMode="auto">
          <a:xfrm>
            <a:off x="1430338" y="2214563"/>
            <a:ext cx="6718300" cy="4279900"/>
          </a:xfrm>
          <a:prstGeom prst="rect">
            <a:avLst/>
          </a:prstGeom>
          <a:solidFill>
            <a:srgbClr val="00FFFF"/>
          </a:solidFill>
          <a:ln w="12700">
            <a:solidFill>
              <a:schemeClr val="bg2"/>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zh-TW" altLang="en-US" sz="2400">
              <a:effectLst>
                <a:outerShdw blurRad="38100" dist="38100" dir="2700000" algn="tl">
                  <a:srgbClr val="000000"/>
                </a:outerShdw>
              </a:effectLst>
              <a:ea typeface="新細明體" charset="0"/>
              <a:cs typeface="新細明體" charset="0"/>
            </a:endParaRPr>
          </a:p>
        </p:txBody>
      </p:sp>
      <p:sp>
        <p:nvSpPr>
          <p:cNvPr id="142338" name="Rectangle 2"/>
          <p:cNvSpPr>
            <a:spLocks noGrp="1" noChangeArrowheads="1"/>
          </p:cNvSpPr>
          <p:nvPr>
            <p:ph type="title"/>
          </p:nvPr>
        </p:nvSpPr>
        <p:spPr>
          <a:xfrm>
            <a:off x="995363" y="609600"/>
            <a:ext cx="7772400" cy="1143000"/>
          </a:xfrm>
        </p:spPr>
        <p:txBody>
          <a:bodyPr/>
          <a:lstStyle/>
          <a:p>
            <a:pPr algn="ctr"/>
            <a:r>
              <a:rPr lang="en-US" altLang="zh-TW" sz="3600">
                <a:ea typeface="新細明體" charset="0"/>
                <a:cs typeface="新細明體" charset="0"/>
              </a:rPr>
              <a:t>Range of Feasibility</a:t>
            </a:r>
          </a:p>
        </p:txBody>
      </p:sp>
      <p:sp>
        <p:nvSpPr>
          <p:cNvPr id="142342" name="Freeform 6"/>
          <p:cNvSpPr>
            <a:spLocks/>
          </p:cNvSpPr>
          <p:nvPr/>
        </p:nvSpPr>
        <p:spPr bwMode="auto">
          <a:xfrm>
            <a:off x="2290763" y="4373563"/>
            <a:ext cx="1828800" cy="1676400"/>
          </a:xfrm>
          <a:custGeom>
            <a:avLst/>
            <a:gdLst>
              <a:gd name="T0" fmla="*/ 0 w 1152"/>
              <a:gd name="T1" fmla="*/ 1056 h 1056"/>
              <a:gd name="T2" fmla="*/ 0 w 1152"/>
              <a:gd name="T3" fmla="*/ 0 h 1056"/>
              <a:gd name="T4" fmla="*/ 816 w 1152"/>
              <a:gd name="T5" fmla="*/ 336 h 1056"/>
              <a:gd name="T6" fmla="*/ 1152 w 1152"/>
              <a:gd name="T7" fmla="*/ 864 h 1056"/>
              <a:gd name="T8" fmla="*/ 909 w 1152"/>
              <a:gd name="T9" fmla="*/ 1038 h 1056"/>
            </a:gdLst>
            <a:ahLst/>
            <a:cxnLst>
              <a:cxn ang="0">
                <a:pos x="T0" y="T1"/>
              </a:cxn>
              <a:cxn ang="0">
                <a:pos x="T2" y="T3"/>
              </a:cxn>
              <a:cxn ang="0">
                <a:pos x="T4" y="T5"/>
              </a:cxn>
              <a:cxn ang="0">
                <a:pos x="T6" y="T7"/>
              </a:cxn>
              <a:cxn ang="0">
                <a:pos x="T8" y="T9"/>
              </a:cxn>
            </a:cxnLst>
            <a:rect l="0" t="0" r="r" b="b"/>
            <a:pathLst>
              <a:path w="1152" h="1056">
                <a:moveTo>
                  <a:pt x="0" y="1056"/>
                </a:moveTo>
                <a:lnTo>
                  <a:pt x="0" y="0"/>
                </a:lnTo>
                <a:lnTo>
                  <a:pt x="816" y="336"/>
                </a:lnTo>
                <a:lnTo>
                  <a:pt x="1152" y="864"/>
                </a:lnTo>
                <a:lnTo>
                  <a:pt x="909" y="1038"/>
                </a:lnTo>
              </a:path>
            </a:pathLst>
          </a:custGeom>
          <a:solidFill>
            <a:schemeClr val="accent1"/>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2344" name="Line 8"/>
          <p:cNvSpPr>
            <a:spLocks noChangeShapeType="1"/>
          </p:cNvSpPr>
          <p:nvPr/>
        </p:nvSpPr>
        <p:spPr bwMode="auto">
          <a:xfrm flipV="1">
            <a:off x="4348163" y="6032500"/>
            <a:ext cx="0" cy="211138"/>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5" name="Rectangle 9"/>
          <p:cNvSpPr>
            <a:spLocks noChangeArrowheads="1"/>
          </p:cNvSpPr>
          <p:nvPr/>
        </p:nvSpPr>
        <p:spPr bwMode="auto">
          <a:xfrm>
            <a:off x="1604963" y="2773363"/>
            <a:ext cx="635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600">
                <a:solidFill>
                  <a:schemeClr val="tx1"/>
                </a:solidFill>
                <a:latin typeface="Arial" charset="0"/>
                <a:ea typeface="新細明體" charset="0"/>
                <a:cs typeface="新細明體" charset="0"/>
              </a:rPr>
              <a:t>1000</a:t>
            </a:r>
          </a:p>
        </p:txBody>
      </p:sp>
      <p:sp>
        <p:nvSpPr>
          <p:cNvPr id="142346" name="Rectangle 10"/>
          <p:cNvSpPr>
            <a:spLocks noChangeArrowheads="1"/>
          </p:cNvSpPr>
          <p:nvPr/>
        </p:nvSpPr>
        <p:spPr bwMode="auto">
          <a:xfrm>
            <a:off x="4108450" y="6202363"/>
            <a:ext cx="5222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600">
                <a:solidFill>
                  <a:schemeClr val="tx1"/>
                </a:solidFill>
                <a:latin typeface="Arial" charset="0"/>
                <a:ea typeface="新細明體" charset="0"/>
                <a:cs typeface="新細明體" charset="0"/>
              </a:rPr>
              <a:t>500</a:t>
            </a:r>
          </a:p>
        </p:txBody>
      </p:sp>
      <p:sp>
        <p:nvSpPr>
          <p:cNvPr id="142347" name="Rectangle 11"/>
          <p:cNvSpPr>
            <a:spLocks noChangeArrowheads="1"/>
          </p:cNvSpPr>
          <p:nvPr/>
        </p:nvSpPr>
        <p:spPr bwMode="auto">
          <a:xfrm>
            <a:off x="2409825" y="1762125"/>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chemeClr val="tx2"/>
                </a:solidFill>
                <a:latin typeface="Arial" charset="0"/>
                <a:ea typeface="新細明體" charset="0"/>
                <a:cs typeface="新細明體" charset="0"/>
              </a:rPr>
              <a:t>X</a:t>
            </a:r>
            <a:r>
              <a:rPr lang="en-US" altLang="zh-TW" sz="1700" baseline="-25000">
                <a:solidFill>
                  <a:schemeClr val="tx2"/>
                </a:solidFill>
                <a:latin typeface="Arial" charset="0"/>
                <a:ea typeface="新細明體" charset="0"/>
                <a:cs typeface="新細明體" charset="0"/>
              </a:rPr>
              <a:t>2</a:t>
            </a:r>
          </a:p>
        </p:txBody>
      </p:sp>
      <p:sp>
        <p:nvSpPr>
          <p:cNvPr id="142348" name="Rectangle 12"/>
          <p:cNvSpPr>
            <a:spLocks noChangeArrowheads="1"/>
          </p:cNvSpPr>
          <p:nvPr/>
        </p:nvSpPr>
        <p:spPr bwMode="auto">
          <a:xfrm>
            <a:off x="7804150" y="5715000"/>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chemeClr val="tx1"/>
                </a:solidFill>
                <a:latin typeface="Arial" charset="0"/>
                <a:ea typeface="新細明體" charset="0"/>
                <a:cs typeface="新細明體" charset="0"/>
              </a:rPr>
              <a:t>X</a:t>
            </a:r>
            <a:r>
              <a:rPr lang="en-US" altLang="zh-TW" sz="1700" baseline="-25000">
                <a:solidFill>
                  <a:schemeClr val="tx1"/>
                </a:solidFill>
                <a:latin typeface="Arial" charset="0"/>
                <a:ea typeface="新細明體" charset="0"/>
                <a:cs typeface="新細明體" charset="0"/>
              </a:rPr>
              <a:t>1</a:t>
            </a:r>
          </a:p>
        </p:txBody>
      </p:sp>
      <p:sp>
        <p:nvSpPr>
          <p:cNvPr id="142349" name="Line 13"/>
          <p:cNvSpPr>
            <a:spLocks noChangeShapeType="1"/>
          </p:cNvSpPr>
          <p:nvPr/>
        </p:nvSpPr>
        <p:spPr bwMode="auto">
          <a:xfrm>
            <a:off x="6024563" y="6049963"/>
            <a:ext cx="0" cy="212725"/>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50" name="Rectangle 14"/>
          <p:cNvSpPr>
            <a:spLocks noChangeArrowheads="1"/>
          </p:cNvSpPr>
          <p:nvPr/>
        </p:nvSpPr>
        <p:spPr bwMode="auto">
          <a:xfrm>
            <a:off x="1757363" y="4175125"/>
            <a:ext cx="5222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600">
                <a:solidFill>
                  <a:schemeClr val="tx1"/>
                </a:solidFill>
                <a:latin typeface="Arial" charset="0"/>
                <a:ea typeface="新細明體" charset="0"/>
                <a:cs typeface="新細明體" charset="0"/>
              </a:rPr>
              <a:t>500</a:t>
            </a:r>
          </a:p>
        </p:txBody>
      </p:sp>
      <p:sp>
        <p:nvSpPr>
          <p:cNvPr id="142351" name="Line 15"/>
          <p:cNvSpPr>
            <a:spLocks noChangeShapeType="1"/>
          </p:cNvSpPr>
          <p:nvPr/>
        </p:nvSpPr>
        <p:spPr bwMode="auto">
          <a:xfrm>
            <a:off x="1928813" y="2316163"/>
            <a:ext cx="2454275" cy="3711575"/>
          </a:xfrm>
          <a:prstGeom prst="line">
            <a:avLst/>
          </a:prstGeom>
          <a:noFill/>
          <a:ln w="25400">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52" name="Line 16"/>
          <p:cNvSpPr>
            <a:spLocks noChangeShapeType="1"/>
          </p:cNvSpPr>
          <p:nvPr/>
        </p:nvSpPr>
        <p:spPr bwMode="auto">
          <a:xfrm>
            <a:off x="2082800" y="2316163"/>
            <a:ext cx="2454275" cy="3711575"/>
          </a:xfrm>
          <a:prstGeom prst="line">
            <a:avLst/>
          </a:prstGeom>
          <a:noFill/>
          <a:ln w="25400">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54" name="Line 18"/>
          <p:cNvSpPr>
            <a:spLocks noChangeShapeType="1"/>
          </p:cNvSpPr>
          <p:nvPr/>
        </p:nvSpPr>
        <p:spPr bwMode="auto">
          <a:xfrm>
            <a:off x="2155825" y="2351088"/>
            <a:ext cx="2454275" cy="3711575"/>
          </a:xfrm>
          <a:prstGeom prst="line">
            <a:avLst/>
          </a:prstGeom>
          <a:noFill/>
          <a:ln w="25400">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55" name="Rectangle 19"/>
          <p:cNvSpPr>
            <a:spLocks noChangeArrowheads="1"/>
          </p:cNvSpPr>
          <p:nvPr/>
        </p:nvSpPr>
        <p:spPr bwMode="auto">
          <a:xfrm rot="3480000">
            <a:off x="1640682" y="2855118"/>
            <a:ext cx="1657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a:solidFill>
                  <a:schemeClr val="tx2"/>
                </a:solidFill>
                <a:ea typeface="新細明體" charset="0"/>
                <a:cs typeface="新細明體" charset="0"/>
              </a:rPr>
              <a:t>2</a:t>
            </a:r>
            <a:r>
              <a:rPr lang="en-US" altLang="zh-TW">
                <a:solidFill>
                  <a:schemeClr val="tx2"/>
                </a:solidFill>
                <a:ea typeface="新細明體" charset="0"/>
                <a:cs typeface="新細明體" charset="0"/>
              </a:rPr>
              <a:t>X</a:t>
            </a:r>
            <a:r>
              <a:rPr lang="en-US" altLang="zh-TW" baseline="-25000">
                <a:solidFill>
                  <a:schemeClr val="tx2"/>
                </a:solidFill>
                <a:ea typeface="新細明體" charset="0"/>
                <a:cs typeface="新細明體" charset="0"/>
              </a:rPr>
              <a:t>1</a:t>
            </a:r>
            <a:r>
              <a:rPr lang="en-US" altLang="zh-TW">
                <a:solidFill>
                  <a:schemeClr val="tx2"/>
                </a:solidFill>
                <a:ea typeface="新細明體" charset="0"/>
                <a:cs typeface="新細明體" charset="0"/>
              </a:rPr>
              <a:t> + 1x</a:t>
            </a:r>
            <a:r>
              <a:rPr lang="en-US" altLang="zh-TW" baseline="-25000">
                <a:solidFill>
                  <a:schemeClr val="tx2"/>
                </a:solidFill>
                <a:ea typeface="新細明體" charset="0"/>
                <a:cs typeface="新細明體" charset="0"/>
              </a:rPr>
              <a:t>2</a:t>
            </a:r>
            <a:r>
              <a:rPr lang="en-US" altLang="zh-TW">
                <a:solidFill>
                  <a:schemeClr val="tx2"/>
                </a:solidFill>
                <a:ea typeface="新細明體" charset="0"/>
                <a:cs typeface="新細明體" charset="0"/>
              </a:rPr>
              <a:t> &lt;=1000</a:t>
            </a:r>
          </a:p>
        </p:txBody>
      </p:sp>
      <p:sp>
        <p:nvSpPr>
          <p:cNvPr id="142356" name="Line 20"/>
          <p:cNvSpPr>
            <a:spLocks noChangeShapeType="1"/>
          </p:cNvSpPr>
          <p:nvPr/>
        </p:nvSpPr>
        <p:spPr bwMode="auto">
          <a:xfrm>
            <a:off x="2262188" y="6054725"/>
            <a:ext cx="5895975"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57" name="Line 21"/>
          <p:cNvSpPr>
            <a:spLocks noChangeShapeType="1"/>
          </p:cNvSpPr>
          <p:nvPr/>
        </p:nvSpPr>
        <p:spPr bwMode="auto">
          <a:xfrm>
            <a:off x="2301875" y="1785938"/>
            <a:ext cx="0" cy="4244975"/>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58" name="Line 22"/>
          <p:cNvSpPr>
            <a:spLocks noChangeShapeType="1"/>
          </p:cNvSpPr>
          <p:nvPr/>
        </p:nvSpPr>
        <p:spPr bwMode="auto">
          <a:xfrm>
            <a:off x="2195513" y="2338388"/>
            <a:ext cx="2454275" cy="3711575"/>
          </a:xfrm>
          <a:prstGeom prst="line">
            <a:avLst/>
          </a:prstGeom>
          <a:noFill/>
          <a:ln w="25400">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65" name="Text Box 29"/>
          <p:cNvSpPr txBox="1">
            <a:spLocks noChangeArrowheads="1"/>
          </p:cNvSpPr>
          <p:nvPr/>
        </p:nvSpPr>
        <p:spPr bwMode="auto">
          <a:xfrm>
            <a:off x="3890963" y="2311400"/>
            <a:ext cx="3429000" cy="1096963"/>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altLang="zh-TW" sz="2200">
                <a:solidFill>
                  <a:srgbClr val="CC3300"/>
                </a:solidFill>
                <a:ea typeface="新細明體" charset="0"/>
                <a:cs typeface="新細明體" charset="0"/>
              </a:rPr>
              <a:t>Increasing the amount of</a:t>
            </a:r>
            <a:r>
              <a:rPr lang="en-US" altLang="zh-TW" sz="2200" b="1" i="1">
                <a:solidFill>
                  <a:srgbClr val="CC3300"/>
                </a:solidFill>
                <a:ea typeface="新細明體" charset="0"/>
                <a:cs typeface="新細明體" charset="0"/>
              </a:rPr>
              <a:t> </a:t>
            </a:r>
            <a:r>
              <a:rPr lang="en-US" altLang="zh-TW" sz="2200">
                <a:solidFill>
                  <a:srgbClr val="CC3300"/>
                </a:solidFill>
                <a:ea typeface="新細明體" charset="0"/>
                <a:cs typeface="新細明體" charset="0"/>
              </a:rPr>
              <a:t> plastic is only effective until a new constraint becomes active.</a:t>
            </a:r>
          </a:p>
        </p:txBody>
      </p:sp>
      <p:sp>
        <p:nvSpPr>
          <p:cNvPr id="142366" name="Line 30"/>
          <p:cNvSpPr>
            <a:spLocks noChangeShapeType="1"/>
          </p:cNvSpPr>
          <p:nvPr/>
        </p:nvSpPr>
        <p:spPr bwMode="auto">
          <a:xfrm>
            <a:off x="2233613" y="2316163"/>
            <a:ext cx="2454275" cy="3711575"/>
          </a:xfrm>
          <a:prstGeom prst="line">
            <a:avLst/>
          </a:prstGeom>
          <a:noFill/>
          <a:ln w="25400">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67" name="Line 31"/>
          <p:cNvSpPr>
            <a:spLocks noChangeShapeType="1"/>
          </p:cNvSpPr>
          <p:nvPr/>
        </p:nvSpPr>
        <p:spPr bwMode="auto">
          <a:xfrm>
            <a:off x="2443163" y="2335213"/>
            <a:ext cx="2454275" cy="3711575"/>
          </a:xfrm>
          <a:prstGeom prst="line">
            <a:avLst/>
          </a:prstGeom>
          <a:noFill/>
          <a:ln w="254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68" name="Line 32"/>
          <p:cNvSpPr>
            <a:spLocks noChangeShapeType="1"/>
          </p:cNvSpPr>
          <p:nvPr/>
        </p:nvSpPr>
        <p:spPr bwMode="auto">
          <a:xfrm>
            <a:off x="2309813" y="2335213"/>
            <a:ext cx="2454275" cy="3711575"/>
          </a:xfrm>
          <a:prstGeom prst="line">
            <a:avLst/>
          </a:prstGeom>
          <a:noFill/>
          <a:ln w="25400">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69" name="Line 33"/>
          <p:cNvSpPr>
            <a:spLocks noChangeShapeType="1"/>
          </p:cNvSpPr>
          <p:nvPr/>
        </p:nvSpPr>
        <p:spPr bwMode="auto">
          <a:xfrm>
            <a:off x="2386013" y="2354263"/>
            <a:ext cx="2454275" cy="3711575"/>
          </a:xfrm>
          <a:prstGeom prst="line">
            <a:avLst/>
          </a:prstGeom>
          <a:noFill/>
          <a:ln w="25400">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2390" name="Group 54"/>
          <p:cNvGrpSpPr>
            <a:grpSpLocks/>
          </p:cNvGrpSpPr>
          <p:nvPr/>
        </p:nvGrpSpPr>
        <p:grpSpPr bwMode="auto">
          <a:xfrm>
            <a:off x="538163" y="1219200"/>
            <a:ext cx="1493837" cy="1143000"/>
            <a:chOff x="144" y="768"/>
            <a:chExt cx="941" cy="720"/>
          </a:xfrm>
        </p:grpSpPr>
        <p:sp>
          <p:nvSpPr>
            <p:cNvPr id="142383" name="Rectangle 47"/>
            <p:cNvSpPr>
              <a:spLocks noChangeArrowheads="1"/>
            </p:cNvSpPr>
            <p:nvPr/>
          </p:nvSpPr>
          <p:spPr bwMode="auto">
            <a:xfrm>
              <a:off x="144" y="768"/>
              <a:ext cx="941"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a:solidFill>
                    <a:schemeClr val="tx1"/>
                  </a:solidFill>
                  <a:ea typeface="新細明體" charset="0"/>
                  <a:cs typeface="新細明體" charset="0"/>
                </a:rPr>
                <a:t>The Plastic </a:t>
              </a:r>
            </a:p>
            <a:p>
              <a:pPr eaLnBrk="0" hangingPunct="0"/>
              <a:r>
                <a:rPr lang="en-US" altLang="zh-TW" sz="2400">
                  <a:solidFill>
                    <a:schemeClr val="tx1"/>
                  </a:solidFill>
                  <a:ea typeface="新細明體" charset="0"/>
                  <a:cs typeface="新細明體" charset="0"/>
                </a:rPr>
                <a:t>constraint</a:t>
              </a:r>
            </a:p>
          </p:txBody>
        </p:sp>
        <p:sp>
          <p:nvSpPr>
            <p:cNvPr id="142384" name="Line 48"/>
            <p:cNvSpPr>
              <a:spLocks noChangeShapeType="1"/>
            </p:cNvSpPr>
            <p:nvPr/>
          </p:nvSpPr>
          <p:spPr bwMode="auto">
            <a:xfrm>
              <a:off x="864" y="1248"/>
              <a:ext cx="144" cy="24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
        <p:nvSpPr>
          <p:cNvPr id="142386" name="Rectangle 50"/>
          <p:cNvSpPr>
            <a:spLocks noChangeArrowheads="1"/>
          </p:cNvSpPr>
          <p:nvPr/>
        </p:nvSpPr>
        <p:spPr bwMode="auto">
          <a:xfrm>
            <a:off x="5110163" y="4495800"/>
            <a:ext cx="27860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000">
                <a:solidFill>
                  <a:schemeClr val="tx2"/>
                </a:solidFill>
                <a:ea typeface="新細明體" charset="0"/>
                <a:cs typeface="新細明體" charset="0"/>
              </a:rPr>
              <a:t>This is an infeasible solution</a:t>
            </a:r>
          </a:p>
        </p:txBody>
      </p:sp>
      <p:sp>
        <p:nvSpPr>
          <p:cNvPr id="142387" name="AutoShape 51"/>
          <p:cNvSpPr>
            <a:spLocks noChangeArrowheads="1"/>
          </p:cNvSpPr>
          <p:nvPr/>
        </p:nvSpPr>
        <p:spPr bwMode="auto">
          <a:xfrm rot="-1237468">
            <a:off x="4652963" y="4876800"/>
            <a:ext cx="444500" cy="292100"/>
          </a:xfrm>
          <a:prstGeom prst="leftArrow">
            <a:avLst>
              <a:gd name="adj1" fmla="val 50000"/>
              <a:gd name="adj2" fmla="val 76052"/>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76" name="Line 40"/>
          <p:cNvSpPr>
            <a:spLocks noChangeShapeType="1"/>
          </p:cNvSpPr>
          <p:nvPr/>
        </p:nvSpPr>
        <p:spPr bwMode="auto">
          <a:xfrm>
            <a:off x="1898650" y="2352675"/>
            <a:ext cx="2430463" cy="3697288"/>
          </a:xfrm>
          <a:prstGeom prst="line">
            <a:avLst/>
          </a:prstGeom>
          <a:noFill/>
          <a:ln w="381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88" name="Line 52"/>
          <p:cNvSpPr>
            <a:spLocks noChangeShapeType="1"/>
          </p:cNvSpPr>
          <p:nvPr/>
        </p:nvSpPr>
        <p:spPr bwMode="auto">
          <a:xfrm>
            <a:off x="2290763" y="3657600"/>
            <a:ext cx="2730500" cy="2420938"/>
          </a:xfrm>
          <a:prstGeom prst="line">
            <a:avLst/>
          </a:prstGeom>
          <a:noFill/>
          <a:ln w="381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63" name="Rectangle 27"/>
          <p:cNvSpPr>
            <a:spLocks noChangeArrowheads="1"/>
          </p:cNvSpPr>
          <p:nvPr/>
        </p:nvSpPr>
        <p:spPr bwMode="auto">
          <a:xfrm>
            <a:off x="457200" y="4876800"/>
            <a:ext cx="14890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r>
              <a:rPr lang="en-US" altLang="zh-TW">
                <a:solidFill>
                  <a:schemeClr val="tx2"/>
                </a:solidFill>
                <a:ea typeface="新細明體" charset="0"/>
                <a:cs typeface="新細明體" charset="0"/>
              </a:rPr>
              <a:t>Production time</a:t>
            </a:r>
          </a:p>
          <a:p>
            <a:r>
              <a:rPr lang="en-US" altLang="zh-TW">
                <a:solidFill>
                  <a:schemeClr val="tx2"/>
                </a:solidFill>
                <a:ea typeface="新細明體" charset="0"/>
                <a:cs typeface="新細明體" charset="0"/>
              </a:rPr>
              <a:t>constraint</a:t>
            </a:r>
          </a:p>
        </p:txBody>
      </p:sp>
      <p:sp>
        <p:nvSpPr>
          <p:cNvPr id="142364" name="Line 28"/>
          <p:cNvSpPr>
            <a:spLocks noChangeShapeType="1"/>
          </p:cNvSpPr>
          <p:nvPr/>
        </p:nvSpPr>
        <p:spPr bwMode="auto">
          <a:xfrm flipV="1">
            <a:off x="2062163" y="4648200"/>
            <a:ext cx="609600" cy="304800"/>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95" name="Line 59"/>
          <p:cNvSpPr>
            <a:spLocks noChangeShapeType="1"/>
          </p:cNvSpPr>
          <p:nvPr/>
        </p:nvSpPr>
        <p:spPr bwMode="auto">
          <a:xfrm>
            <a:off x="2217738" y="4351338"/>
            <a:ext cx="3854450" cy="1565275"/>
          </a:xfrm>
          <a:prstGeom prst="line">
            <a:avLst/>
          </a:prstGeom>
          <a:noFill/>
          <a:ln w="28575">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2380" name="Oval 44"/>
          <p:cNvSpPr>
            <a:spLocks noChangeArrowheads="1"/>
          </p:cNvSpPr>
          <p:nvPr/>
        </p:nvSpPr>
        <p:spPr bwMode="auto">
          <a:xfrm>
            <a:off x="4308475" y="5172075"/>
            <a:ext cx="111125" cy="11112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73" name="Text Box 37"/>
          <p:cNvSpPr txBox="1">
            <a:spLocks noChangeArrowheads="1"/>
          </p:cNvSpPr>
          <p:nvPr/>
        </p:nvSpPr>
        <p:spPr bwMode="auto">
          <a:xfrm>
            <a:off x="492125" y="3433763"/>
            <a:ext cx="1477963"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zh-TW">
                <a:solidFill>
                  <a:schemeClr val="tx1"/>
                </a:solidFill>
                <a:ea typeface="新細明體" charset="0"/>
                <a:cs typeface="新細明體" charset="0"/>
              </a:rPr>
              <a:t>Production mix </a:t>
            </a:r>
          </a:p>
          <a:p>
            <a:r>
              <a:rPr lang="en-US" altLang="zh-TW">
                <a:solidFill>
                  <a:schemeClr val="tx1"/>
                </a:solidFill>
                <a:ea typeface="新細明體" charset="0"/>
                <a:cs typeface="新細明體" charset="0"/>
              </a:rPr>
              <a:t>constraint</a:t>
            </a:r>
          </a:p>
          <a:p>
            <a:r>
              <a:rPr lang="en-US" altLang="zh-TW">
                <a:solidFill>
                  <a:schemeClr val="tx1"/>
                </a:solidFill>
                <a:ea typeface="新細明體" charset="0"/>
                <a:cs typeface="新細明體" charset="0"/>
              </a:rPr>
              <a:t>X</a:t>
            </a:r>
            <a:r>
              <a:rPr lang="en-US" altLang="zh-TW" baseline="-25000">
                <a:solidFill>
                  <a:schemeClr val="tx1"/>
                </a:solidFill>
                <a:ea typeface="新細明體" charset="0"/>
                <a:cs typeface="新細明體" charset="0"/>
              </a:rPr>
              <a:t>1</a:t>
            </a:r>
            <a:r>
              <a:rPr lang="en-US" altLang="zh-TW">
                <a:solidFill>
                  <a:schemeClr val="tx1"/>
                </a:solidFill>
                <a:ea typeface="新細明體" charset="0"/>
                <a:cs typeface="新細明體" charset="0"/>
              </a:rPr>
              <a:t> + X</a:t>
            </a:r>
            <a:r>
              <a:rPr lang="en-US" altLang="zh-TW" baseline="-25000">
                <a:solidFill>
                  <a:schemeClr val="tx1"/>
                </a:solidFill>
                <a:ea typeface="新細明體" charset="0"/>
                <a:cs typeface="新細明體" charset="0"/>
              </a:rPr>
              <a:t>2</a:t>
            </a:r>
            <a:r>
              <a:rPr lang="en-US" altLang="zh-TW">
                <a:solidFill>
                  <a:schemeClr val="tx1"/>
                </a:solidFill>
                <a:ea typeface="新細明體" charset="0"/>
                <a:cs typeface="新細明體" charset="0"/>
              </a:rPr>
              <a:t> </a:t>
            </a:r>
            <a:r>
              <a:rPr lang="en-US" altLang="zh-TW">
                <a:solidFill>
                  <a:schemeClr val="tx1"/>
                </a:solidFill>
                <a:latin typeface="Symbol" charset="0"/>
                <a:ea typeface="新細明體" charset="0"/>
                <a:cs typeface="新細明體" charset="0"/>
              </a:rPr>
              <a:t>£ </a:t>
            </a:r>
            <a:r>
              <a:rPr lang="en-US" altLang="zh-TW">
                <a:solidFill>
                  <a:schemeClr val="tx1"/>
                </a:solidFill>
                <a:ea typeface="新細明體" charset="0"/>
                <a:cs typeface="新細明體" charset="0"/>
              </a:rPr>
              <a:t>700</a:t>
            </a:r>
          </a:p>
        </p:txBody>
      </p:sp>
      <p:sp>
        <p:nvSpPr>
          <p:cNvPr id="142374" name="Line 38"/>
          <p:cNvSpPr>
            <a:spLocks noChangeShapeType="1"/>
          </p:cNvSpPr>
          <p:nvPr/>
        </p:nvSpPr>
        <p:spPr bwMode="auto">
          <a:xfrm>
            <a:off x="1970088" y="3981450"/>
            <a:ext cx="625475" cy="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2397" name="Freeform 61"/>
          <p:cNvSpPr>
            <a:spLocks/>
          </p:cNvSpPr>
          <p:nvPr/>
        </p:nvSpPr>
        <p:spPr bwMode="auto">
          <a:xfrm rot="-112558">
            <a:off x="3579813" y="4903788"/>
            <a:ext cx="660400" cy="865187"/>
          </a:xfrm>
          <a:custGeom>
            <a:avLst/>
            <a:gdLst>
              <a:gd name="T0" fmla="*/ 308 w 400"/>
              <a:gd name="T1" fmla="*/ 521 h 521"/>
              <a:gd name="T2" fmla="*/ 400 w 400"/>
              <a:gd name="T3" fmla="*/ 447 h 521"/>
              <a:gd name="T4" fmla="*/ 165 w 400"/>
              <a:gd name="T5" fmla="*/ 82 h 521"/>
              <a:gd name="T6" fmla="*/ 0 w 400"/>
              <a:gd name="T7" fmla="*/ 0 h 521"/>
              <a:gd name="T8" fmla="*/ 308 w 400"/>
              <a:gd name="T9" fmla="*/ 521 h 521"/>
            </a:gdLst>
            <a:ahLst/>
            <a:cxnLst>
              <a:cxn ang="0">
                <a:pos x="T0" y="T1"/>
              </a:cxn>
              <a:cxn ang="0">
                <a:pos x="T2" y="T3"/>
              </a:cxn>
              <a:cxn ang="0">
                <a:pos x="T4" y="T5"/>
              </a:cxn>
              <a:cxn ang="0">
                <a:pos x="T6" y="T7"/>
              </a:cxn>
              <a:cxn ang="0">
                <a:pos x="T8" y="T9"/>
              </a:cxn>
            </a:cxnLst>
            <a:rect l="0" t="0" r="r" b="b"/>
            <a:pathLst>
              <a:path w="400" h="521">
                <a:moveTo>
                  <a:pt x="308" y="521"/>
                </a:moveTo>
                <a:lnTo>
                  <a:pt x="400" y="447"/>
                </a:lnTo>
                <a:lnTo>
                  <a:pt x="165" y="82"/>
                </a:lnTo>
                <a:lnTo>
                  <a:pt x="0" y="0"/>
                </a:lnTo>
                <a:lnTo>
                  <a:pt x="308" y="521"/>
                </a:lnTo>
                <a:close/>
              </a:path>
            </a:pathLst>
          </a:custGeom>
          <a:solidFill>
            <a:srgbClr val="2A5400"/>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2378" name="Oval 42"/>
          <p:cNvSpPr>
            <a:spLocks noChangeArrowheads="1"/>
          </p:cNvSpPr>
          <p:nvPr/>
        </p:nvSpPr>
        <p:spPr bwMode="auto">
          <a:xfrm>
            <a:off x="3509963" y="4852988"/>
            <a:ext cx="134937" cy="133350"/>
          </a:xfrm>
          <a:prstGeom prst="ellipse">
            <a:avLst/>
          </a:prstGeom>
          <a:solidFill>
            <a:schemeClr val="tx2"/>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98" name="Line 62"/>
          <p:cNvSpPr>
            <a:spLocks noChangeShapeType="1"/>
          </p:cNvSpPr>
          <p:nvPr/>
        </p:nvSpPr>
        <p:spPr bwMode="auto">
          <a:xfrm>
            <a:off x="2290763" y="3657600"/>
            <a:ext cx="2730500" cy="2420938"/>
          </a:xfrm>
          <a:prstGeom prst="line">
            <a:avLst/>
          </a:prstGeom>
          <a:noFill/>
          <a:ln w="381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99" name="Line 63"/>
          <p:cNvSpPr>
            <a:spLocks noChangeShapeType="1"/>
          </p:cNvSpPr>
          <p:nvPr/>
        </p:nvSpPr>
        <p:spPr bwMode="auto">
          <a:xfrm>
            <a:off x="2290763" y="3657600"/>
            <a:ext cx="2730500" cy="2420938"/>
          </a:xfrm>
          <a:prstGeom prst="line">
            <a:avLst/>
          </a:prstGeom>
          <a:noFill/>
          <a:ln w="381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2403" name="Group 67"/>
          <p:cNvGrpSpPr>
            <a:grpSpLocks/>
          </p:cNvGrpSpPr>
          <p:nvPr/>
        </p:nvGrpSpPr>
        <p:grpSpPr bwMode="auto">
          <a:xfrm>
            <a:off x="2990850" y="3352800"/>
            <a:ext cx="2373313" cy="877888"/>
            <a:chOff x="1920" y="2279"/>
            <a:chExt cx="1495" cy="553"/>
          </a:xfrm>
        </p:grpSpPr>
        <p:sp>
          <p:nvSpPr>
            <p:cNvPr id="142401" name="Text Box 65"/>
            <p:cNvSpPr txBox="1">
              <a:spLocks noChangeArrowheads="1"/>
            </p:cNvSpPr>
            <p:nvPr/>
          </p:nvSpPr>
          <p:spPr bwMode="auto">
            <a:xfrm>
              <a:off x="2342" y="2279"/>
              <a:ext cx="1073"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zh-TW" sz="2400" b="1" dirty="0">
                  <a:solidFill>
                    <a:schemeClr val="tx1"/>
                  </a:solidFill>
                  <a:ea typeface="新細明體" charset="0"/>
                  <a:cs typeface="新細明體" charset="0"/>
                </a:rPr>
                <a:t>A new active</a:t>
              </a:r>
            </a:p>
            <a:p>
              <a:r>
                <a:rPr lang="en-US" altLang="zh-TW" sz="2400" b="1" dirty="0">
                  <a:solidFill>
                    <a:schemeClr val="tx1"/>
                  </a:solidFill>
                  <a:ea typeface="新細明體" charset="0"/>
                  <a:cs typeface="新細明體" charset="0"/>
                </a:rPr>
                <a:t>constraint</a:t>
              </a:r>
            </a:p>
          </p:txBody>
        </p:sp>
        <p:sp>
          <p:nvSpPr>
            <p:cNvPr id="142402" name="Freeform 66"/>
            <p:cNvSpPr>
              <a:spLocks/>
            </p:cNvSpPr>
            <p:nvPr/>
          </p:nvSpPr>
          <p:spPr bwMode="auto">
            <a:xfrm>
              <a:off x="1920" y="2544"/>
              <a:ext cx="432" cy="288"/>
            </a:xfrm>
            <a:custGeom>
              <a:avLst/>
              <a:gdLst>
                <a:gd name="T0" fmla="*/ 432 w 432"/>
                <a:gd name="T1" fmla="*/ 0 h 288"/>
                <a:gd name="T2" fmla="*/ 288 w 432"/>
                <a:gd name="T3" fmla="*/ 0 h 288"/>
                <a:gd name="T4" fmla="*/ 0 w 432"/>
                <a:gd name="T5" fmla="*/ 288 h 288"/>
              </a:gdLst>
              <a:ahLst/>
              <a:cxnLst>
                <a:cxn ang="0">
                  <a:pos x="T0" y="T1"/>
                </a:cxn>
                <a:cxn ang="0">
                  <a:pos x="T2" y="T3"/>
                </a:cxn>
                <a:cxn ang="0">
                  <a:pos x="T4" y="T5"/>
                </a:cxn>
              </a:cxnLst>
              <a:rect l="0" t="0" r="r" b="b"/>
              <a:pathLst>
                <a:path w="432" h="288">
                  <a:moveTo>
                    <a:pt x="432" y="0"/>
                  </a:moveTo>
                  <a:lnTo>
                    <a:pt x="288" y="0"/>
                  </a:lnTo>
                  <a:lnTo>
                    <a:pt x="0" y="288"/>
                  </a:lnTo>
                </a:path>
              </a:pathLst>
            </a:custGeom>
            <a:noFill/>
            <a:ln w="12700" cap="flat" cmpd="sng">
              <a:solidFill>
                <a:schemeClr val="tx1"/>
              </a:solidFill>
              <a:prstDash val="solid"/>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
        <p:nvSpPr>
          <p:cNvPr id="142404" name="Line 68"/>
          <p:cNvSpPr>
            <a:spLocks noChangeShapeType="1"/>
          </p:cNvSpPr>
          <p:nvPr/>
        </p:nvSpPr>
        <p:spPr bwMode="auto">
          <a:xfrm>
            <a:off x="2290763" y="3657600"/>
            <a:ext cx="2730500" cy="2420938"/>
          </a:xfrm>
          <a:prstGeom prst="line">
            <a:avLst/>
          </a:prstGeom>
          <a:noFill/>
          <a:ln w="38100">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53" name="Line 17"/>
          <p:cNvSpPr>
            <a:spLocks noChangeShapeType="1"/>
          </p:cNvSpPr>
          <p:nvPr/>
        </p:nvSpPr>
        <p:spPr bwMode="auto">
          <a:xfrm rot="-74162">
            <a:off x="2044700" y="2268538"/>
            <a:ext cx="2409825" cy="3756025"/>
          </a:xfrm>
          <a:prstGeom prst="line">
            <a:avLst/>
          </a:prstGeom>
          <a:noFill/>
          <a:ln w="381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79" name="Oval 43"/>
          <p:cNvSpPr>
            <a:spLocks noChangeArrowheads="1"/>
          </p:cNvSpPr>
          <p:nvPr/>
        </p:nvSpPr>
        <p:spPr bwMode="auto">
          <a:xfrm>
            <a:off x="3784600" y="4972050"/>
            <a:ext cx="101600" cy="120650"/>
          </a:xfrm>
          <a:prstGeom prst="ellipse">
            <a:avLst/>
          </a:prstGeom>
          <a:solidFill>
            <a:schemeClr val="tx2"/>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05" name="Line 69"/>
          <p:cNvSpPr>
            <a:spLocks noChangeShapeType="1"/>
          </p:cNvSpPr>
          <p:nvPr/>
        </p:nvSpPr>
        <p:spPr bwMode="auto">
          <a:xfrm>
            <a:off x="1966913" y="2305050"/>
            <a:ext cx="2454275" cy="3711575"/>
          </a:xfrm>
          <a:prstGeom prst="line">
            <a:avLst/>
          </a:prstGeom>
          <a:noFill/>
          <a:ln w="25400">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11092789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42365"/>
                                        </p:tgtEl>
                                        <p:attrNameLst>
                                          <p:attrName>style.visibility</p:attrName>
                                        </p:attrNameLst>
                                      </p:cBhvr>
                                      <p:to>
                                        <p:strVal val="visible"/>
                                      </p:to>
                                    </p:set>
                                    <p:animEffect transition="in" filter="box(out)">
                                      <p:cBhvr>
                                        <p:cTn id="7" dur="500"/>
                                        <p:tgtEl>
                                          <p:spTgt spid="1423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1" presetClass="entr" presetSubtype="0" fill="hold" grpId="0" nodeType="clickEffect">
                                  <p:stCondLst>
                                    <p:cond delay="0"/>
                                  </p:stCondLst>
                                  <p:childTnLst>
                                    <p:set>
                                      <p:cBhvr>
                                        <p:cTn id="11" dur="75">
                                          <p:stCondLst>
                                            <p:cond delay="0"/>
                                          </p:stCondLst>
                                        </p:cTn>
                                        <p:tgtEl>
                                          <p:spTgt spid="142351"/>
                                        </p:tgtEl>
                                        <p:attrNameLst>
                                          <p:attrName>style.visibility</p:attrName>
                                        </p:attrNameLst>
                                      </p:cBhvr>
                                      <p:to>
                                        <p:strVal val="visible"/>
                                      </p:to>
                                    </p:set>
                                  </p:childTnLst>
                                </p:cTn>
                              </p:par>
                            </p:childTnLst>
                          </p:cTn>
                        </p:par>
                        <p:par>
                          <p:cTn id="12" fill="hold" nodeType="afterGroup">
                            <p:stCondLst>
                              <p:cond delay="75"/>
                            </p:stCondLst>
                            <p:childTnLst>
                              <p:par>
                                <p:cTn id="13" presetID="11" presetClass="entr" presetSubtype="0" fill="hold" grpId="0" nodeType="afterEffect">
                                  <p:stCondLst>
                                    <p:cond delay="0"/>
                                  </p:stCondLst>
                                  <p:childTnLst>
                                    <p:set>
                                      <p:cBhvr>
                                        <p:cTn id="14" dur="75">
                                          <p:stCondLst>
                                            <p:cond delay="0"/>
                                          </p:stCondLst>
                                        </p:cTn>
                                        <p:tgtEl>
                                          <p:spTgt spid="142405"/>
                                        </p:tgtEl>
                                        <p:attrNameLst>
                                          <p:attrName>style.visibility</p:attrName>
                                        </p:attrNameLst>
                                      </p:cBhvr>
                                      <p:to>
                                        <p:strVal val="visible"/>
                                      </p:to>
                                    </p:set>
                                  </p:childTnLst>
                                </p:cTn>
                              </p:par>
                            </p:childTnLst>
                          </p:cTn>
                        </p:par>
                        <p:par>
                          <p:cTn id="15" fill="hold" nodeType="afterGroup">
                            <p:stCondLst>
                              <p:cond delay="150"/>
                            </p:stCondLst>
                            <p:childTnLst>
                              <p:par>
                                <p:cTn id="16" presetID="1" presetClass="entr" presetSubtype="0" fill="hold" grpId="0" nodeType="afterEffect">
                                  <p:stCondLst>
                                    <p:cond delay="0"/>
                                  </p:stCondLst>
                                  <p:childTnLst>
                                    <p:set>
                                      <p:cBhvr>
                                        <p:cTn id="17" dur="1" fill="hold">
                                          <p:stCondLst>
                                            <p:cond delay="499"/>
                                          </p:stCondLst>
                                        </p:cTn>
                                        <p:tgtEl>
                                          <p:spTgt spid="142353"/>
                                        </p:tgtEl>
                                        <p:attrNameLst>
                                          <p:attrName>style.visibility</p:attrName>
                                        </p:attrNameLst>
                                      </p:cBhvr>
                                      <p:to>
                                        <p:strVal val="visible"/>
                                      </p:to>
                                    </p:set>
                                  </p:childTnLst>
                                </p:cTn>
                              </p:par>
                            </p:childTnLst>
                          </p:cTn>
                        </p:par>
                        <p:par>
                          <p:cTn id="18" fill="hold" nodeType="afterGroup">
                            <p:stCondLst>
                              <p:cond delay="650"/>
                            </p:stCondLst>
                            <p:childTnLst>
                              <p:par>
                                <p:cTn id="19" presetID="9" presetClass="entr" presetSubtype="0" fill="hold" grpId="0" nodeType="afterEffect">
                                  <p:stCondLst>
                                    <p:cond delay="0"/>
                                  </p:stCondLst>
                                  <p:childTnLst>
                                    <p:set>
                                      <p:cBhvr>
                                        <p:cTn id="20" dur="1" fill="hold">
                                          <p:stCondLst>
                                            <p:cond delay="0"/>
                                          </p:stCondLst>
                                        </p:cTn>
                                        <p:tgtEl>
                                          <p:spTgt spid="142397"/>
                                        </p:tgtEl>
                                        <p:attrNameLst>
                                          <p:attrName>style.visibility</p:attrName>
                                        </p:attrNameLst>
                                      </p:cBhvr>
                                      <p:to>
                                        <p:strVal val="visible"/>
                                      </p:to>
                                    </p:set>
                                    <p:animEffect transition="in" filter="dissolve">
                                      <p:cBhvr>
                                        <p:cTn id="21" dur="500"/>
                                        <p:tgtEl>
                                          <p:spTgt spid="142397"/>
                                        </p:tgtEl>
                                      </p:cBhvr>
                                    </p:animEffect>
                                  </p:childTnLst>
                                </p:cTn>
                              </p:par>
                            </p:childTnLst>
                          </p:cTn>
                        </p:par>
                        <p:par>
                          <p:cTn id="22" fill="hold" nodeType="afterGroup">
                            <p:stCondLst>
                              <p:cond delay="1150"/>
                            </p:stCondLst>
                            <p:childTnLst>
                              <p:par>
                                <p:cTn id="23" presetID="4" presetClass="entr" presetSubtype="16" fill="hold" grpId="0" nodeType="afterEffect">
                                  <p:stCondLst>
                                    <p:cond delay="0"/>
                                  </p:stCondLst>
                                  <p:childTnLst>
                                    <p:set>
                                      <p:cBhvr>
                                        <p:cTn id="24" dur="1" fill="hold">
                                          <p:stCondLst>
                                            <p:cond delay="0"/>
                                          </p:stCondLst>
                                        </p:cTn>
                                        <p:tgtEl>
                                          <p:spTgt spid="142379"/>
                                        </p:tgtEl>
                                        <p:attrNameLst>
                                          <p:attrName>style.visibility</p:attrName>
                                        </p:attrNameLst>
                                      </p:cBhvr>
                                      <p:to>
                                        <p:strVal val="visible"/>
                                      </p:to>
                                    </p:set>
                                    <p:animEffect transition="in" filter="box(in)">
                                      <p:cBhvr>
                                        <p:cTn id="25" dur="500"/>
                                        <p:tgtEl>
                                          <p:spTgt spid="142379"/>
                                        </p:tgtEl>
                                      </p:cBhvr>
                                    </p:animEffect>
                                  </p:childTnLst>
                                </p:cTn>
                              </p:par>
                            </p:childTnLst>
                          </p:cTn>
                        </p:par>
                        <p:par>
                          <p:cTn id="26" fill="hold" nodeType="afterGroup">
                            <p:stCondLst>
                              <p:cond delay="1650"/>
                            </p:stCondLst>
                            <p:childTnLst>
                              <p:par>
                                <p:cTn id="27" presetID="11" presetClass="entr" presetSubtype="0" fill="hold" grpId="0" nodeType="afterEffect">
                                  <p:stCondLst>
                                    <p:cond delay="1000"/>
                                  </p:stCondLst>
                                  <p:childTnLst>
                                    <p:set>
                                      <p:cBhvr>
                                        <p:cTn id="28" dur="500">
                                          <p:stCondLst>
                                            <p:cond delay="0"/>
                                          </p:stCondLst>
                                        </p:cTn>
                                        <p:tgtEl>
                                          <p:spTgt spid="142399"/>
                                        </p:tgtEl>
                                        <p:attrNameLst>
                                          <p:attrName>style.visibility</p:attrName>
                                        </p:attrNameLst>
                                      </p:cBhvr>
                                      <p:to>
                                        <p:strVal val="visible"/>
                                      </p:to>
                                    </p:set>
                                  </p:childTnLst>
                                </p:cTn>
                              </p:par>
                            </p:childTnLst>
                          </p:cTn>
                        </p:par>
                        <p:par>
                          <p:cTn id="29" fill="hold" nodeType="afterGroup">
                            <p:stCondLst>
                              <p:cond delay="3150"/>
                            </p:stCondLst>
                            <p:childTnLst>
                              <p:par>
                                <p:cTn id="30" presetID="11" presetClass="entr" presetSubtype="0" fill="hold" grpId="0" nodeType="afterEffect">
                                  <p:stCondLst>
                                    <p:cond delay="1000"/>
                                  </p:stCondLst>
                                  <p:childTnLst>
                                    <p:set>
                                      <p:cBhvr>
                                        <p:cTn id="31" dur="500">
                                          <p:stCondLst>
                                            <p:cond delay="0"/>
                                          </p:stCondLst>
                                        </p:cTn>
                                        <p:tgtEl>
                                          <p:spTgt spid="142404"/>
                                        </p:tgtEl>
                                        <p:attrNameLst>
                                          <p:attrName>style.visibility</p:attrName>
                                        </p:attrNameLst>
                                      </p:cBhvr>
                                      <p:to>
                                        <p:strVal val="visible"/>
                                      </p:to>
                                    </p:set>
                                  </p:childTnLst>
                                </p:cTn>
                              </p:par>
                            </p:childTnLst>
                          </p:cTn>
                        </p:par>
                        <p:par>
                          <p:cTn id="32" fill="hold" nodeType="afterGroup">
                            <p:stCondLst>
                              <p:cond delay="4650"/>
                            </p:stCondLst>
                            <p:childTnLst>
                              <p:par>
                                <p:cTn id="33" presetID="1" presetClass="entr" presetSubtype="0" fill="hold" grpId="0" nodeType="afterEffect">
                                  <p:stCondLst>
                                    <p:cond delay="1000"/>
                                  </p:stCondLst>
                                  <p:childTnLst>
                                    <p:set>
                                      <p:cBhvr>
                                        <p:cTn id="34" dur="1" fill="hold">
                                          <p:stCondLst>
                                            <p:cond delay="499"/>
                                          </p:stCondLst>
                                        </p:cTn>
                                        <p:tgtEl>
                                          <p:spTgt spid="142398"/>
                                        </p:tgtEl>
                                        <p:attrNameLst>
                                          <p:attrName>style.visibility</p:attrName>
                                        </p:attrNameLst>
                                      </p:cBhvr>
                                      <p:to>
                                        <p:strVal val="visible"/>
                                      </p:to>
                                    </p:set>
                                  </p:childTnLst>
                                </p:cTn>
                              </p:par>
                            </p:childTnLst>
                          </p:cTn>
                        </p:par>
                        <p:par>
                          <p:cTn id="35" fill="hold" nodeType="afterGroup">
                            <p:stCondLst>
                              <p:cond delay="6150"/>
                            </p:stCondLst>
                            <p:childTnLst>
                              <p:par>
                                <p:cTn id="36" presetID="22" presetClass="entr" presetSubtype="2" fill="hold" nodeType="afterEffect">
                                  <p:stCondLst>
                                    <p:cond delay="0"/>
                                  </p:stCondLst>
                                  <p:childTnLst>
                                    <p:set>
                                      <p:cBhvr>
                                        <p:cTn id="37" dur="1" fill="hold">
                                          <p:stCondLst>
                                            <p:cond delay="0"/>
                                          </p:stCondLst>
                                        </p:cTn>
                                        <p:tgtEl>
                                          <p:spTgt spid="142403"/>
                                        </p:tgtEl>
                                        <p:attrNameLst>
                                          <p:attrName>style.visibility</p:attrName>
                                        </p:attrNameLst>
                                      </p:cBhvr>
                                      <p:to>
                                        <p:strVal val="visible"/>
                                      </p:to>
                                    </p:set>
                                    <p:animEffect transition="in" filter="wipe(right)">
                                      <p:cBhvr>
                                        <p:cTn id="38" dur="500"/>
                                        <p:tgtEl>
                                          <p:spTgt spid="142403"/>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1" presetClass="entr" presetSubtype="0" fill="hold" grpId="0" nodeType="clickEffect">
                                  <p:stCondLst>
                                    <p:cond delay="0"/>
                                  </p:stCondLst>
                                  <p:childTnLst>
                                    <p:set>
                                      <p:cBhvr>
                                        <p:cTn id="42" dur="75">
                                          <p:stCondLst>
                                            <p:cond delay="0"/>
                                          </p:stCondLst>
                                        </p:cTn>
                                        <p:tgtEl>
                                          <p:spTgt spid="142352"/>
                                        </p:tgtEl>
                                        <p:attrNameLst>
                                          <p:attrName>style.visibility</p:attrName>
                                        </p:attrNameLst>
                                      </p:cBhvr>
                                      <p:to>
                                        <p:strVal val="visible"/>
                                      </p:to>
                                    </p:set>
                                  </p:childTnLst>
                                </p:cTn>
                              </p:par>
                            </p:childTnLst>
                          </p:cTn>
                        </p:par>
                        <p:par>
                          <p:cTn id="43" fill="hold" nodeType="afterGroup">
                            <p:stCondLst>
                              <p:cond delay="75"/>
                            </p:stCondLst>
                            <p:childTnLst>
                              <p:par>
                                <p:cTn id="44" presetID="11" presetClass="entr" presetSubtype="0" fill="hold" grpId="0" nodeType="afterEffect">
                                  <p:stCondLst>
                                    <p:cond delay="0"/>
                                  </p:stCondLst>
                                  <p:childTnLst>
                                    <p:set>
                                      <p:cBhvr>
                                        <p:cTn id="45" dur="75">
                                          <p:stCondLst>
                                            <p:cond delay="0"/>
                                          </p:stCondLst>
                                        </p:cTn>
                                        <p:tgtEl>
                                          <p:spTgt spid="142354"/>
                                        </p:tgtEl>
                                        <p:attrNameLst>
                                          <p:attrName>style.visibility</p:attrName>
                                        </p:attrNameLst>
                                      </p:cBhvr>
                                      <p:to>
                                        <p:strVal val="visible"/>
                                      </p:to>
                                    </p:set>
                                  </p:childTnLst>
                                </p:cTn>
                              </p:par>
                            </p:childTnLst>
                          </p:cTn>
                        </p:par>
                        <p:par>
                          <p:cTn id="46" fill="hold" nodeType="afterGroup">
                            <p:stCondLst>
                              <p:cond delay="150"/>
                            </p:stCondLst>
                            <p:childTnLst>
                              <p:par>
                                <p:cTn id="47" presetID="11" presetClass="entr" presetSubtype="0" fill="hold" grpId="0" nodeType="afterEffect">
                                  <p:stCondLst>
                                    <p:cond delay="0"/>
                                  </p:stCondLst>
                                  <p:childTnLst>
                                    <p:set>
                                      <p:cBhvr>
                                        <p:cTn id="48" dur="75">
                                          <p:stCondLst>
                                            <p:cond delay="0"/>
                                          </p:stCondLst>
                                        </p:cTn>
                                        <p:tgtEl>
                                          <p:spTgt spid="142358"/>
                                        </p:tgtEl>
                                        <p:attrNameLst>
                                          <p:attrName>style.visibility</p:attrName>
                                        </p:attrNameLst>
                                      </p:cBhvr>
                                      <p:to>
                                        <p:strVal val="visible"/>
                                      </p:to>
                                    </p:set>
                                  </p:childTnLst>
                                </p:cTn>
                              </p:par>
                            </p:childTnLst>
                          </p:cTn>
                        </p:par>
                        <p:par>
                          <p:cTn id="49" fill="hold" nodeType="afterGroup">
                            <p:stCondLst>
                              <p:cond delay="225"/>
                            </p:stCondLst>
                            <p:childTnLst>
                              <p:par>
                                <p:cTn id="50" presetID="11" presetClass="entr" presetSubtype="0" fill="hold" grpId="0" nodeType="afterEffect">
                                  <p:stCondLst>
                                    <p:cond delay="0"/>
                                  </p:stCondLst>
                                  <p:childTnLst>
                                    <p:set>
                                      <p:cBhvr>
                                        <p:cTn id="51" dur="75">
                                          <p:stCondLst>
                                            <p:cond delay="0"/>
                                          </p:stCondLst>
                                        </p:cTn>
                                        <p:tgtEl>
                                          <p:spTgt spid="142366"/>
                                        </p:tgtEl>
                                        <p:attrNameLst>
                                          <p:attrName>style.visibility</p:attrName>
                                        </p:attrNameLst>
                                      </p:cBhvr>
                                      <p:to>
                                        <p:strVal val="visible"/>
                                      </p:to>
                                    </p:set>
                                  </p:childTnLst>
                                </p:cTn>
                              </p:par>
                            </p:childTnLst>
                          </p:cTn>
                        </p:par>
                        <p:par>
                          <p:cTn id="52" fill="hold" nodeType="afterGroup">
                            <p:stCondLst>
                              <p:cond delay="300"/>
                            </p:stCondLst>
                            <p:childTnLst>
                              <p:par>
                                <p:cTn id="53" presetID="11" presetClass="entr" presetSubtype="0" fill="hold" grpId="0" nodeType="afterEffect">
                                  <p:stCondLst>
                                    <p:cond delay="0"/>
                                  </p:stCondLst>
                                  <p:childTnLst>
                                    <p:set>
                                      <p:cBhvr>
                                        <p:cTn id="54" dur="75">
                                          <p:stCondLst>
                                            <p:cond delay="0"/>
                                          </p:stCondLst>
                                        </p:cTn>
                                        <p:tgtEl>
                                          <p:spTgt spid="142368"/>
                                        </p:tgtEl>
                                        <p:attrNameLst>
                                          <p:attrName>style.visibility</p:attrName>
                                        </p:attrNameLst>
                                      </p:cBhvr>
                                      <p:to>
                                        <p:strVal val="visible"/>
                                      </p:to>
                                    </p:set>
                                  </p:childTnLst>
                                </p:cTn>
                              </p:par>
                            </p:childTnLst>
                          </p:cTn>
                        </p:par>
                        <p:par>
                          <p:cTn id="55" fill="hold" nodeType="afterGroup">
                            <p:stCondLst>
                              <p:cond delay="375"/>
                            </p:stCondLst>
                            <p:childTnLst>
                              <p:par>
                                <p:cTn id="56" presetID="11" presetClass="entr" presetSubtype="0" fill="hold" grpId="0" nodeType="afterEffect">
                                  <p:stCondLst>
                                    <p:cond delay="0"/>
                                  </p:stCondLst>
                                  <p:childTnLst>
                                    <p:set>
                                      <p:cBhvr>
                                        <p:cTn id="57" dur="75">
                                          <p:stCondLst>
                                            <p:cond delay="0"/>
                                          </p:stCondLst>
                                        </p:cTn>
                                        <p:tgtEl>
                                          <p:spTgt spid="142369"/>
                                        </p:tgtEl>
                                        <p:attrNameLst>
                                          <p:attrName>style.visibility</p:attrName>
                                        </p:attrNameLst>
                                      </p:cBhvr>
                                      <p:to>
                                        <p:strVal val="visible"/>
                                      </p:to>
                                    </p:set>
                                  </p:childTnLst>
                                </p:cTn>
                              </p:par>
                            </p:childTnLst>
                          </p:cTn>
                        </p:par>
                        <p:par>
                          <p:cTn id="58" fill="hold" nodeType="afterGroup">
                            <p:stCondLst>
                              <p:cond delay="450"/>
                            </p:stCondLst>
                            <p:childTnLst>
                              <p:par>
                                <p:cTn id="59" presetID="1" presetClass="entr" presetSubtype="0" fill="hold" grpId="0" nodeType="afterEffect">
                                  <p:stCondLst>
                                    <p:cond delay="0"/>
                                  </p:stCondLst>
                                  <p:childTnLst>
                                    <p:set>
                                      <p:cBhvr>
                                        <p:cTn id="60" dur="1" fill="hold">
                                          <p:stCondLst>
                                            <p:cond delay="499"/>
                                          </p:stCondLst>
                                        </p:cTn>
                                        <p:tgtEl>
                                          <p:spTgt spid="142367"/>
                                        </p:tgtEl>
                                        <p:attrNameLst>
                                          <p:attrName>style.visibility</p:attrName>
                                        </p:attrNameLst>
                                      </p:cBhvr>
                                      <p:to>
                                        <p:strVal val="visible"/>
                                      </p:to>
                                    </p:set>
                                  </p:childTnLst>
                                </p:cTn>
                              </p:par>
                            </p:childTnLst>
                          </p:cTn>
                        </p:par>
                        <p:par>
                          <p:cTn id="61" fill="hold" nodeType="afterGroup">
                            <p:stCondLst>
                              <p:cond delay="950"/>
                            </p:stCondLst>
                            <p:childTnLst>
                              <p:par>
                                <p:cTn id="62" presetID="4" presetClass="entr" presetSubtype="32" fill="hold" grpId="0" nodeType="afterEffect">
                                  <p:stCondLst>
                                    <p:cond delay="0"/>
                                  </p:stCondLst>
                                  <p:childTnLst>
                                    <p:set>
                                      <p:cBhvr>
                                        <p:cTn id="63" dur="1" fill="hold">
                                          <p:stCondLst>
                                            <p:cond delay="0"/>
                                          </p:stCondLst>
                                        </p:cTn>
                                        <p:tgtEl>
                                          <p:spTgt spid="142380"/>
                                        </p:tgtEl>
                                        <p:attrNameLst>
                                          <p:attrName>style.visibility</p:attrName>
                                        </p:attrNameLst>
                                      </p:cBhvr>
                                      <p:to>
                                        <p:strVal val="visible"/>
                                      </p:to>
                                    </p:set>
                                    <p:animEffect transition="in" filter="box(out)">
                                      <p:cBhvr>
                                        <p:cTn id="64" dur="500"/>
                                        <p:tgtEl>
                                          <p:spTgt spid="142380"/>
                                        </p:tgtEl>
                                      </p:cBhvr>
                                    </p:animEffect>
                                  </p:childTnLst>
                                </p:cTn>
                              </p:par>
                            </p:childTnLst>
                          </p:cTn>
                        </p:par>
                        <p:par>
                          <p:cTn id="65" fill="hold" nodeType="afterGroup">
                            <p:stCondLst>
                              <p:cond delay="1450"/>
                            </p:stCondLst>
                            <p:childTnLst>
                              <p:par>
                                <p:cTn id="66" presetID="22" presetClass="entr" presetSubtype="2" fill="hold" grpId="0" nodeType="afterEffect">
                                  <p:stCondLst>
                                    <p:cond delay="0"/>
                                  </p:stCondLst>
                                  <p:childTnLst>
                                    <p:set>
                                      <p:cBhvr>
                                        <p:cTn id="67" dur="1" fill="hold">
                                          <p:stCondLst>
                                            <p:cond delay="0"/>
                                          </p:stCondLst>
                                        </p:cTn>
                                        <p:tgtEl>
                                          <p:spTgt spid="142386"/>
                                        </p:tgtEl>
                                        <p:attrNameLst>
                                          <p:attrName>style.visibility</p:attrName>
                                        </p:attrNameLst>
                                      </p:cBhvr>
                                      <p:to>
                                        <p:strVal val="visible"/>
                                      </p:to>
                                    </p:set>
                                    <p:animEffect transition="in" filter="wipe(right)">
                                      <p:cBhvr>
                                        <p:cTn id="68" dur="500"/>
                                        <p:tgtEl>
                                          <p:spTgt spid="142386"/>
                                        </p:tgtEl>
                                      </p:cBhvr>
                                    </p:animEffect>
                                  </p:childTnLst>
                                </p:cTn>
                              </p:par>
                            </p:childTnLst>
                          </p:cTn>
                        </p:par>
                        <p:par>
                          <p:cTn id="69" fill="hold" nodeType="afterGroup">
                            <p:stCondLst>
                              <p:cond delay="1950"/>
                            </p:stCondLst>
                            <p:childTnLst>
                              <p:par>
                                <p:cTn id="70" presetID="22" presetClass="entr" presetSubtype="2" fill="hold" grpId="0" nodeType="afterEffect">
                                  <p:stCondLst>
                                    <p:cond delay="0"/>
                                  </p:stCondLst>
                                  <p:childTnLst>
                                    <p:set>
                                      <p:cBhvr>
                                        <p:cTn id="71" dur="1" fill="hold">
                                          <p:stCondLst>
                                            <p:cond delay="0"/>
                                          </p:stCondLst>
                                        </p:cTn>
                                        <p:tgtEl>
                                          <p:spTgt spid="142387"/>
                                        </p:tgtEl>
                                        <p:attrNameLst>
                                          <p:attrName>style.visibility</p:attrName>
                                        </p:attrNameLst>
                                      </p:cBhvr>
                                      <p:to>
                                        <p:strVal val="visible"/>
                                      </p:to>
                                    </p:set>
                                    <p:animEffect transition="in" filter="wipe(right)">
                                      <p:cBhvr>
                                        <p:cTn id="72" dur="500"/>
                                        <p:tgtEl>
                                          <p:spTgt spid="142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51" grpId="0" animBg="1"/>
      <p:bldP spid="142352" grpId="0" animBg="1"/>
      <p:bldP spid="142354" grpId="0" animBg="1"/>
      <p:bldP spid="142358" grpId="0" animBg="1"/>
      <p:bldP spid="142365" grpId="0" animBg="1" autoUpdateAnimBg="0"/>
      <p:bldP spid="142366" grpId="0" animBg="1"/>
      <p:bldP spid="142367" grpId="0" animBg="1"/>
      <p:bldP spid="142368" grpId="0" animBg="1"/>
      <p:bldP spid="142369" grpId="0" animBg="1"/>
      <p:bldP spid="142386" grpId="0" autoUpdateAnimBg="0"/>
      <p:bldP spid="142387" grpId="0" animBg="1"/>
      <p:bldP spid="142380" grpId="0" animBg="1"/>
      <p:bldP spid="142397" grpId="0" animBg="1"/>
      <p:bldP spid="142398" grpId="0" animBg="1"/>
      <p:bldP spid="142399" grpId="0" animBg="1"/>
      <p:bldP spid="142404" grpId="0" animBg="1"/>
      <p:bldP spid="142353" grpId="0" animBg="1"/>
      <p:bldP spid="142379" grpId="0" animBg="1"/>
      <p:bldP spid="14240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lide Number Placeholder 5"/>
          <p:cNvSpPr>
            <a:spLocks noGrp="1"/>
          </p:cNvSpPr>
          <p:nvPr>
            <p:ph type="sldNum" sz="quarter" idx="12"/>
          </p:nvPr>
        </p:nvSpPr>
        <p:spPr/>
        <p:txBody>
          <a:bodyPr/>
          <a:lstStyle/>
          <a:p>
            <a:fld id="{2885C0DE-54CA-0C41-B699-609835D528ED}" type="slidenum">
              <a:rPr lang="zh-TW" altLang="en-US"/>
              <a:pPr/>
              <a:t>33</a:t>
            </a:fld>
            <a:endParaRPr lang="zh-TW" altLang="en-US"/>
          </a:p>
        </p:txBody>
      </p:sp>
      <p:sp>
        <p:nvSpPr>
          <p:cNvPr id="163842" name="Rectangle 2"/>
          <p:cNvSpPr>
            <a:spLocks noChangeArrowheads="1"/>
          </p:cNvSpPr>
          <p:nvPr/>
        </p:nvSpPr>
        <p:spPr bwMode="auto">
          <a:xfrm>
            <a:off x="1430338" y="2214563"/>
            <a:ext cx="6718300" cy="4279900"/>
          </a:xfrm>
          <a:prstGeom prst="rect">
            <a:avLst/>
          </a:prstGeom>
          <a:solidFill>
            <a:srgbClr val="00FFFF"/>
          </a:solidFill>
          <a:ln w="12700">
            <a:solidFill>
              <a:schemeClr val="bg2"/>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zh-TW" altLang="en-US" sz="2400">
              <a:effectLst>
                <a:outerShdw blurRad="38100" dist="38100" dir="2700000" algn="tl">
                  <a:srgbClr val="000000"/>
                </a:outerShdw>
              </a:effectLst>
              <a:ea typeface="新細明體" charset="0"/>
              <a:cs typeface="新細明體" charset="0"/>
            </a:endParaRPr>
          </a:p>
        </p:txBody>
      </p:sp>
      <p:sp>
        <p:nvSpPr>
          <p:cNvPr id="163843" name="Rectangle 3"/>
          <p:cNvSpPr>
            <a:spLocks noGrp="1" noChangeArrowheads="1"/>
          </p:cNvSpPr>
          <p:nvPr>
            <p:ph type="title"/>
          </p:nvPr>
        </p:nvSpPr>
        <p:spPr>
          <a:xfrm>
            <a:off x="995363" y="609600"/>
            <a:ext cx="7772400" cy="1143000"/>
          </a:xfrm>
        </p:spPr>
        <p:txBody>
          <a:bodyPr/>
          <a:lstStyle/>
          <a:p>
            <a:pPr algn="ctr"/>
            <a:r>
              <a:rPr lang="en-US" altLang="zh-TW" sz="3600">
                <a:ea typeface="新細明體" charset="0"/>
                <a:cs typeface="新細明體" charset="0"/>
              </a:rPr>
              <a:t>Range of Feasibility</a:t>
            </a:r>
          </a:p>
        </p:txBody>
      </p:sp>
      <p:sp>
        <p:nvSpPr>
          <p:cNvPr id="163844" name="Freeform 4"/>
          <p:cNvSpPr>
            <a:spLocks/>
          </p:cNvSpPr>
          <p:nvPr/>
        </p:nvSpPr>
        <p:spPr bwMode="auto">
          <a:xfrm>
            <a:off x="2290763" y="4373563"/>
            <a:ext cx="1828800" cy="1676400"/>
          </a:xfrm>
          <a:custGeom>
            <a:avLst/>
            <a:gdLst>
              <a:gd name="T0" fmla="*/ 0 w 1152"/>
              <a:gd name="T1" fmla="*/ 1056 h 1056"/>
              <a:gd name="T2" fmla="*/ 0 w 1152"/>
              <a:gd name="T3" fmla="*/ 0 h 1056"/>
              <a:gd name="T4" fmla="*/ 816 w 1152"/>
              <a:gd name="T5" fmla="*/ 336 h 1056"/>
              <a:gd name="T6" fmla="*/ 1152 w 1152"/>
              <a:gd name="T7" fmla="*/ 864 h 1056"/>
              <a:gd name="T8" fmla="*/ 909 w 1152"/>
              <a:gd name="T9" fmla="*/ 1038 h 1056"/>
            </a:gdLst>
            <a:ahLst/>
            <a:cxnLst>
              <a:cxn ang="0">
                <a:pos x="T0" y="T1"/>
              </a:cxn>
              <a:cxn ang="0">
                <a:pos x="T2" y="T3"/>
              </a:cxn>
              <a:cxn ang="0">
                <a:pos x="T4" y="T5"/>
              </a:cxn>
              <a:cxn ang="0">
                <a:pos x="T6" y="T7"/>
              </a:cxn>
              <a:cxn ang="0">
                <a:pos x="T8" y="T9"/>
              </a:cxn>
            </a:cxnLst>
            <a:rect l="0" t="0" r="r" b="b"/>
            <a:pathLst>
              <a:path w="1152" h="1056">
                <a:moveTo>
                  <a:pt x="0" y="1056"/>
                </a:moveTo>
                <a:lnTo>
                  <a:pt x="0" y="0"/>
                </a:lnTo>
                <a:lnTo>
                  <a:pt x="816" y="336"/>
                </a:lnTo>
                <a:lnTo>
                  <a:pt x="1152" y="864"/>
                </a:lnTo>
                <a:lnTo>
                  <a:pt x="909" y="1038"/>
                </a:lnTo>
              </a:path>
            </a:pathLst>
          </a:custGeom>
          <a:solidFill>
            <a:schemeClr val="accent1"/>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63845" name="Line 5"/>
          <p:cNvSpPr>
            <a:spLocks noChangeShapeType="1"/>
          </p:cNvSpPr>
          <p:nvPr/>
        </p:nvSpPr>
        <p:spPr bwMode="auto">
          <a:xfrm flipV="1">
            <a:off x="4348163" y="6032500"/>
            <a:ext cx="0" cy="211138"/>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3846" name="Rectangle 6"/>
          <p:cNvSpPr>
            <a:spLocks noChangeArrowheads="1"/>
          </p:cNvSpPr>
          <p:nvPr/>
        </p:nvSpPr>
        <p:spPr bwMode="auto">
          <a:xfrm>
            <a:off x="1604963" y="2773363"/>
            <a:ext cx="635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600">
                <a:solidFill>
                  <a:schemeClr val="tx1"/>
                </a:solidFill>
                <a:latin typeface="Arial" charset="0"/>
                <a:ea typeface="新細明體" charset="0"/>
                <a:cs typeface="新細明體" charset="0"/>
              </a:rPr>
              <a:t>1000</a:t>
            </a:r>
          </a:p>
        </p:txBody>
      </p:sp>
      <p:sp>
        <p:nvSpPr>
          <p:cNvPr id="163847" name="Rectangle 7"/>
          <p:cNvSpPr>
            <a:spLocks noChangeArrowheads="1"/>
          </p:cNvSpPr>
          <p:nvPr/>
        </p:nvSpPr>
        <p:spPr bwMode="auto">
          <a:xfrm>
            <a:off x="4108450" y="6202363"/>
            <a:ext cx="5222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600">
                <a:solidFill>
                  <a:schemeClr val="tx1"/>
                </a:solidFill>
                <a:latin typeface="Arial" charset="0"/>
                <a:ea typeface="新細明體" charset="0"/>
                <a:cs typeface="新細明體" charset="0"/>
              </a:rPr>
              <a:t>500</a:t>
            </a:r>
          </a:p>
        </p:txBody>
      </p:sp>
      <p:sp>
        <p:nvSpPr>
          <p:cNvPr id="163848" name="Rectangle 8"/>
          <p:cNvSpPr>
            <a:spLocks noChangeArrowheads="1"/>
          </p:cNvSpPr>
          <p:nvPr/>
        </p:nvSpPr>
        <p:spPr bwMode="auto">
          <a:xfrm>
            <a:off x="2409825" y="1762125"/>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chemeClr val="tx2"/>
                </a:solidFill>
                <a:latin typeface="Arial" charset="0"/>
                <a:ea typeface="新細明體" charset="0"/>
                <a:cs typeface="新細明體" charset="0"/>
              </a:rPr>
              <a:t>X</a:t>
            </a:r>
            <a:r>
              <a:rPr lang="en-US" altLang="zh-TW" sz="1700" baseline="-25000">
                <a:solidFill>
                  <a:schemeClr val="tx2"/>
                </a:solidFill>
                <a:latin typeface="Arial" charset="0"/>
                <a:ea typeface="新細明體" charset="0"/>
                <a:cs typeface="新細明體" charset="0"/>
              </a:rPr>
              <a:t>2</a:t>
            </a:r>
          </a:p>
        </p:txBody>
      </p:sp>
      <p:sp>
        <p:nvSpPr>
          <p:cNvPr id="163849" name="Rectangle 9"/>
          <p:cNvSpPr>
            <a:spLocks noChangeArrowheads="1"/>
          </p:cNvSpPr>
          <p:nvPr/>
        </p:nvSpPr>
        <p:spPr bwMode="auto">
          <a:xfrm>
            <a:off x="7804150" y="5715000"/>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chemeClr val="tx1"/>
                </a:solidFill>
                <a:latin typeface="Arial" charset="0"/>
                <a:ea typeface="新細明體" charset="0"/>
                <a:cs typeface="新細明體" charset="0"/>
              </a:rPr>
              <a:t>X</a:t>
            </a:r>
            <a:r>
              <a:rPr lang="en-US" altLang="zh-TW" sz="1700" baseline="-25000">
                <a:solidFill>
                  <a:schemeClr val="tx1"/>
                </a:solidFill>
                <a:latin typeface="Arial" charset="0"/>
                <a:ea typeface="新細明體" charset="0"/>
                <a:cs typeface="新細明體" charset="0"/>
              </a:rPr>
              <a:t>1</a:t>
            </a:r>
          </a:p>
        </p:txBody>
      </p:sp>
      <p:sp>
        <p:nvSpPr>
          <p:cNvPr id="163850" name="Line 10"/>
          <p:cNvSpPr>
            <a:spLocks noChangeShapeType="1"/>
          </p:cNvSpPr>
          <p:nvPr/>
        </p:nvSpPr>
        <p:spPr bwMode="auto">
          <a:xfrm>
            <a:off x="6024563" y="6049963"/>
            <a:ext cx="0" cy="212725"/>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3851" name="Rectangle 11"/>
          <p:cNvSpPr>
            <a:spLocks noChangeArrowheads="1"/>
          </p:cNvSpPr>
          <p:nvPr/>
        </p:nvSpPr>
        <p:spPr bwMode="auto">
          <a:xfrm>
            <a:off x="1757363" y="4175125"/>
            <a:ext cx="5222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600">
                <a:solidFill>
                  <a:schemeClr val="tx1"/>
                </a:solidFill>
                <a:latin typeface="Arial" charset="0"/>
                <a:ea typeface="新細明體" charset="0"/>
                <a:cs typeface="新細明體" charset="0"/>
              </a:rPr>
              <a:t>500</a:t>
            </a:r>
          </a:p>
        </p:txBody>
      </p:sp>
      <p:sp>
        <p:nvSpPr>
          <p:cNvPr id="163856" name="Line 16"/>
          <p:cNvSpPr>
            <a:spLocks noChangeShapeType="1"/>
          </p:cNvSpPr>
          <p:nvPr/>
        </p:nvSpPr>
        <p:spPr bwMode="auto">
          <a:xfrm>
            <a:off x="2262188" y="6054725"/>
            <a:ext cx="5895975"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3857" name="Line 17"/>
          <p:cNvSpPr>
            <a:spLocks noChangeShapeType="1"/>
          </p:cNvSpPr>
          <p:nvPr/>
        </p:nvSpPr>
        <p:spPr bwMode="auto">
          <a:xfrm>
            <a:off x="2301875" y="1785938"/>
            <a:ext cx="0" cy="4244975"/>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63864" name="Group 24"/>
          <p:cNvGrpSpPr>
            <a:grpSpLocks/>
          </p:cNvGrpSpPr>
          <p:nvPr/>
        </p:nvGrpSpPr>
        <p:grpSpPr bwMode="auto">
          <a:xfrm>
            <a:off x="538163" y="1219200"/>
            <a:ext cx="1493837" cy="1143000"/>
            <a:chOff x="144" y="768"/>
            <a:chExt cx="941" cy="720"/>
          </a:xfrm>
        </p:grpSpPr>
        <p:sp>
          <p:nvSpPr>
            <p:cNvPr id="163865" name="Rectangle 25"/>
            <p:cNvSpPr>
              <a:spLocks noChangeArrowheads="1"/>
            </p:cNvSpPr>
            <p:nvPr/>
          </p:nvSpPr>
          <p:spPr bwMode="auto">
            <a:xfrm>
              <a:off x="144" y="768"/>
              <a:ext cx="941"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a:solidFill>
                    <a:schemeClr val="tx1"/>
                  </a:solidFill>
                  <a:ea typeface="新細明體" charset="0"/>
                  <a:cs typeface="新細明體" charset="0"/>
                </a:rPr>
                <a:t>The Plastic </a:t>
              </a:r>
            </a:p>
            <a:p>
              <a:pPr eaLnBrk="0" hangingPunct="0"/>
              <a:r>
                <a:rPr lang="en-US" altLang="zh-TW" sz="2400">
                  <a:solidFill>
                    <a:schemeClr val="tx1"/>
                  </a:solidFill>
                  <a:ea typeface="新細明體" charset="0"/>
                  <a:cs typeface="新細明體" charset="0"/>
                </a:rPr>
                <a:t>constraint</a:t>
              </a:r>
            </a:p>
          </p:txBody>
        </p:sp>
        <p:sp>
          <p:nvSpPr>
            <p:cNvPr id="163866" name="Line 26"/>
            <p:cNvSpPr>
              <a:spLocks noChangeShapeType="1"/>
            </p:cNvSpPr>
            <p:nvPr/>
          </p:nvSpPr>
          <p:spPr bwMode="auto">
            <a:xfrm>
              <a:off x="864" y="1248"/>
              <a:ext cx="144" cy="24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
        <p:nvSpPr>
          <p:cNvPr id="163871" name="Rectangle 31"/>
          <p:cNvSpPr>
            <a:spLocks noChangeArrowheads="1"/>
          </p:cNvSpPr>
          <p:nvPr/>
        </p:nvSpPr>
        <p:spPr bwMode="auto">
          <a:xfrm>
            <a:off x="457200" y="4876800"/>
            <a:ext cx="14890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r>
              <a:rPr lang="en-US" altLang="zh-TW">
                <a:solidFill>
                  <a:schemeClr val="tx2"/>
                </a:solidFill>
                <a:ea typeface="新細明體" charset="0"/>
                <a:cs typeface="新細明體" charset="0"/>
              </a:rPr>
              <a:t>Production time</a:t>
            </a:r>
          </a:p>
          <a:p>
            <a:r>
              <a:rPr lang="en-US" altLang="zh-TW">
                <a:solidFill>
                  <a:schemeClr val="tx2"/>
                </a:solidFill>
                <a:ea typeface="新細明體" charset="0"/>
                <a:cs typeface="新細明體" charset="0"/>
              </a:rPr>
              <a:t>constraint</a:t>
            </a:r>
          </a:p>
        </p:txBody>
      </p:sp>
      <p:sp>
        <p:nvSpPr>
          <p:cNvPr id="163872" name="Line 32"/>
          <p:cNvSpPr>
            <a:spLocks noChangeShapeType="1"/>
          </p:cNvSpPr>
          <p:nvPr/>
        </p:nvSpPr>
        <p:spPr bwMode="auto">
          <a:xfrm flipV="1">
            <a:off x="2062163" y="4648200"/>
            <a:ext cx="609600" cy="304800"/>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3873" name="Line 33"/>
          <p:cNvSpPr>
            <a:spLocks noChangeShapeType="1"/>
          </p:cNvSpPr>
          <p:nvPr/>
        </p:nvSpPr>
        <p:spPr bwMode="auto">
          <a:xfrm>
            <a:off x="2217738" y="4351338"/>
            <a:ext cx="3854450" cy="1565275"/>
          </a:xfrm>
          <a:prstGeom prst="line">
            <a:avLst/>
          </a:prstGeom>
          <a:noFill/>
          <a:ln w="28575">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63877" name="Freeform 37"/>
          <p:cNvSpPr>
            <a:spLocks/>
          </p:cNvSpPr>
          <p:nvPr/>
        </p:nvSpPr>
        <p:spPr bwMode="auto">
          <a:xfrm rot="-112558">
            <a:off x="3579813" y="4903788"/>
            <a:ext cx="660400" cy="865187"/>
          </a:xfrm>
          <a:custGeom>
            <a:avLst/>
            <a:gdLst>
              <a:gd name="T0" fmla="*/ 308 w 400"/>
              <a:gd name="T1" fmla="*/ 521 h 521"/>
              <a:gd name="T2" fmla="*/ 400 w 400"/>
              <a:gd name="T3" fmla="*/ 447 h 521"/>
              <a:gd name="T4" fmla="*/ 165 w 400"/>
              <a:gd name="T5" fmla="*/ 82 h 521"/>
              <a:gd name="T6" fmla="*/ 0 w 400"/>
              <a:gd name="T7" fmla="*/ 0 h 521"/>
              <a:gd name="T8" fmla="*/ 308 w 400"/>
              <a:gd name="T9" fmla="*/ 521 h 521"/>
            </a:gdLst>
            <a:ahLst/>
            <a:cxnLst>
              <a:cxn ang="0">
                <a:pos x="T0" y="T1"/>
              </a:cxn>
              <a:cxn ang="0">
                <a:pos x="T2" y="T3"/>
              </a:cxn>
              <a:cxn ang="0">
                <a:pos x="T4" y="T5"/>
              </a:cxn>
              <a:cxn ang="0">
                <a:pos x="T6" y="T7"/>
              </a:cxn>
              <a:cxn ang="0">
                <a:pos x="T8" y="T9"/>
              </a:cxn>
            </a:cxnLst>
            <a:rect l="0" t="0" r="r" b="b"/>
            <a:pathLst>
              <a:path w="400" h="521">
                <a:moveTo>
                  <a:pt x="308" y="521"/>
                </a:moveTo>
                <a:lnTo>
                  <a:pt x="400" y="447"/>
                </a:lnTo>
                <a:lnTo>
                  <a:pt x="165" y="82"/>
                </a:lnTo>
                <a:lnTo>
                  <a:pt x="0" y="0"/>
                </a:lnTo>
                <a:lnTo>
                  <a:pt x="308" y="521"/>
                </a:lnTo>
                <a:close/>
              </a:path>
            </a:pathLst>
          </a:custGeom>
          <a:solidFill>
            <a:srgbClr val="2A5400"/>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63878" name="Oval 38"/>
          <p:cNvSpPr>
            <a:spLocks noChangeArrowheads="1"/>
          </p:cNvSpPr>
          <p:nvPr/>
        </p:nvSpPr>
        <p:spPr bwMode="auto">
          <a:xfrm>
            <a:off x="3509963" y="4852988"/>
            <a:ext cx="134937" cy="133350"/>
          </a:xfrm>
          <a:prstGeom prst="ellipse">
            <a:avLst/>
          </a:prstGeom>
          <a:solidFill>
            <a:schemeClr val="tx2"/>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3886" name="Oval 46"/>
          <p:cNvSpPr>
            <a:spLocks noChangeArrowheads="1"/>
          </p:cNvSpPr>
          <p:nvPr/>
        </p:nvSpPr>
        <p:spPr bwMode="auto">
          <a:xfrm>
            <a:off x="3784600" y="4972050"/>
            <a:ext cx="101600" cy="120650"/>
          </a:xfrm>
          <a:prstGeom prst="ellipse">
            <a:avLst/>
          </a:prstGeom>
          <a:solidFill>
            <a:schemeClr val="tx2"/>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3869" name="Line 29"/>
          <p:cNvSpPr>
            <a:spLocks noChangeShapeType="1"/>
          </p:cNvSpPr>
          <p:nvPr/>
        </p:nvSpPr>
        <p:spPr bwMode="auto">
          <a:xfrm>
            <a:off x="1951038" y="2341563"/>
            <a:ext cx="2335212" cy="3678237"/>
          </a:xfrm>
          <a:prstGeom prst="line">
            <a:avLst/>
          </a:prstGeom>
          <a:noFill/>
          <a:ln w="5715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3888" name="Line 48"/>
          <p:cNvSpPr>
            <a:spLocks noChangeShapeType="1"/>
          </p:cNvSpPr>
          <p:nvPr/>
        </p:nvSpPr>
        <p:spPr bwMode="auto">
          <a:xfrm rot="-1151455">
            <a:off x="3121025" y="4125913"/>
            <a:ext cx="1370013" cy="1912937"/>
          </a:xfrm>
          <a:prstGeom prst="line">
            <a:avLst/>
          </a:prstGeom>
          <a:noFill/>
          <a:ln w="28575">
            <a:solidFill>
              <a:srgbClr val="BE650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3889" name="Line 49"/>
          <p:cNvSpPr>
            <a:spLocks noChangeShapeType="1"/>
          </p:cNvSpPr>
          <p:nvPr/>
        </p:nvSpPr>
        <p:spPr bwMode="auto">
          <a:xfrm rot="-1151455">
            <a:off x="3216275" y="4114800"/>
            <a:ext cx="1370013" cy="1912938"/>
          </a:xfrm>
          <a:prstGeom prst="line">
            <a:avLst/>
          </a:prstGeom>
          <a:noFill/>
          <a:ln w="28575">
            <a:solidFill>
              <a:srgbClr val="BE650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63890" name="Text Box 50"/>
          <p:cNvSpPr txBox="1">
            <a:spLocks noChangeArrowheads="1"/>
          </p:cNvSpPr>
          <p:nvPr/>
        </p:nvSpPr>
        <p:spPr bwMode="auto">
          <a:xfrm>
            <a:off x="3886200" y="2514600"/>
            <a:ext cx="3429000" cy="1096963"/>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altLang="zh-TW" sz="2200">
                <a:solidFill>
                  <a:srgbClr val="CC3300"/>
                </a:solidFill>
                <a:ea typeface="新細明體" charset="0"/>
                <a:cs typeface="新細明體" charset="0"/>
              </a:rPr>
              <a:t>Note how the profit increases as the amount of plastic increases. </a:t>
            </a:r>
          </a:p>
        </p:txBody>
      </p:sp>
      <p:sp>
        <p:nvSpPr>
          <p:cNvPr id="163855" name="Rectangle 15"/>
          <p:cNvSpPr>
            <a:spLocks noChangeArrowheads="1"/>
          </p:cNvSpPr>
          <p:nvPr/>
        </p:nvSpPr>
        <p:spPr bwMode="auto">
          <a:xfrm rot="3480000">
            <a:off x="1660525" y="2816226"/>
            <a:ext cx="15636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a:solidFill>
                  <a:schemeClr val="tx2"/>
                </a:solidFill>
                <a:ea typeface="新細明體" charset="0"/>
                <a:cs typeface="新細明體" charset="0"/>
              </a:rPr>
              <a:t>2</a:t>
            </a:r>
            <a:r>
              <a:rPr lang="en-US" altLang="zh-TW">
                <a:solidFill>
                  <a:schemeClr val="tx2"/>
                </a:solidFill>
                <a:ea typeface="新細明體" charset="0"/>
                <a:cs typeface="新細明體" charset="0"/>
              </a:rPr>
              <a:t>X</a:t>
            </a:r>
            <a:r>
              <a:rPr lang="en-US" altLang="zh-TW" baseline="-25000">
                <a:solidFill>
                  <a:schemeClr val="tx2"/>
                </a:solidFill>
                <a:ea typeface="新細明體" charset="0"/>
                <a:cs typeface="新細明體" charset="0"/>
              </a:rPr>
              <a:t>1</a:t>
            </a:r>
            <a:r>
              <a:rPr lang="en-US" altLang="zh-TW">
                <a:solidFill>
                  <a:schemeClr val="tx2"/>
                </a:solidFill>
                <a:ea typeface="新細明體" charset="0"/>
                <a:cs typeface="新細明體" charset="0"/>
              </a:rPr>
              <a:t> + 1x</a:t>
            </a:r>
            <a:r>
              <a:rPr lang="en-US" altLang="zh-TW" baseline="-25000">
                <a:solidFill>
                  <a:schemeClr val="tx2"/>
                </a:solidFill>
                <a:ea typeface="新細明體" charset="0"/>
                <a:cs typeface="新細明體" charset="0"/>
              </a:rPr>
              <a:t>2</a:t>
            </a:r>
            <a:r>
              <a:rPr lang="en-US" altLang="zh-TW">
                <a:solidFill>
                  <a:schemeClr val="tx2"/>
                </a:solidFill>
                <a:ea typeface="新細明體" charset="0"/>
                <a:cs typeface="新細明體" charset="0"/>
              </a:rPr>
              <a:t> </a:t>
            </a:r>
            <a:r>
              <a:rPr lang="en-US" altLang="zh-TW">
                <a:solidFill>
                  <a:schemeClr val="tx2"/>
                </a:solidFill>
                <a:latin typeface="Symbol" charset="0"/>
                <a:ea typeface="新細明體" charset="0"/>
                <a:cs typeface="新細明體" charset="0"/>
              </a:rPr>
              <a:t>£</a:t>
            </a:r>
            <a:r>
              <a:rPr lang="en-US" altLang="zh-TW">
                <a:solidFill>
                  <a:schemeClr val="tx2"/>
                </a:solidFill>
                <a:ea typeface="新細明體" charset="0"/>
                <a:cs typeface="新細明體" charset="0"/>
              </a:rPr>
              <a:t>1000</a:t>
            </a:r>
          </a:p>
        </p:txBody>
      </p:sp>
      <p:sp>
        <p:nvSpPr>
          <p:cNvPr id="163891" name="Line 51"/>
          <p:cNvSpPr>
            <a:spLocks noChangeShapeType="1"/>
          </p:cNvSpPr>
          <p:nvPr/>
        </p:nvSpPr>
        <p:spPr bwMode="auto">
          <a:xfrm>
            <a:off x="2122488" y="2286000"/>
            <a:ext cx="2335212" cy="3678238"/>
          </a:xfrm>
          <a:prstGeom prst="line">
            <a:avLst/>
          </a:prstGeom>
          <a:noFill/>
          <a:ln w="381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17515820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63890"/>
                                        </p:tgtEl>
                                        <p:attrNameLst>
                                          <p:attrName>style.visibility</p:attrName>
                                        </p:attrNameLst>
                                      </p:cBhvr>
                                      <p:to>
                                        <p:strVal val="visible"/>
                                      </p:to>
                                    </p:set>
                                    <p:animEffect transition="in" filter="box(out)">
                                      <p:cBhvr>
                                        <p:cTn id="7" dur="500"/>
                                        <p:tgtEl>
                                          <p:spTgt spid="163890"/>
                                        </p:tgtEl>
                                      </p:cBhvr>
                                    </p:animEffect>
                                  </p:childTnLst>
                                </p:cTn>
                              </p:par>
                            </p:childTnLst>
                          </p:cTn>
                        </p:par>
                        <p:par>
                          <p:cTn id="8" fill="hold" nodeType="afterGroup">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163886"/>
                                        </p:tgtEl>
                                        <p:attrNameLst>
                                          <p:attrName>style.visibility</p:attrName>
                                        </p:attrNameLst>
                                      </p:cBhvr>
                                      <p:to>
                                        <p:strVal val="visible"/>
                                      </p:to>
                                    </p:set>
                                    <p:animEffect transition="in" filter="box(in)">
                                      <p:cBhvr>
                                        <p:cTn id="11" dur="500"/>
                                        <p:tgtEl>
                                          <p:spTgt spid="16388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32" fill="hold" grpId="0" nodeType="clickEffect">
                                  <p:stCondLst>
                                    <p:cond delay="0"/>
                                  </p:stCondLst>
                                  <p:childTnLst>
                                    <p:set>
                                      <p:cBhvr>
                                        <p:cTn id="15" dur="1" fill="hold">
                                          <p:stCondLst>
                                            <p:cond delay="0"/>
                                          </p:stCondLst>
                                        </p:cTn>
                                        <p:tgtEl>
                                          <p:spTgt spid="163888"/>
                                        </p:tgtEl>
                                        <p:attrNameLst>
                                          <p:attrName>style.visibility</p:attrName>
                                        </p:attrNameLst>
                                      </p:cBhvr>
                                      <p:to>
                                        <p:strVal val="visible"/>
                                      </p:to>
                                    </p:set>
                                    <p:animEffect transition="in" filter="box(out)">
                                      <p:cBhvr>
                                        <p:cTn id="16" dur="500"/>
                                        <p:tgtEl>
                                          <p:spTgt spid="16388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32" fill="hold" grpId="0" nodeType="clickEffect">
                                  <p:stCondLst>
                                    <p:cond delay="0"/>
                                  </p:stCondLst>
                                  <p:childTnLst>
                                    <p:set>
                                      <p:cBhvr>
                                        <p:cTn id="20" dur="1" fill="hold">
                                          <p:stCondLst>
                                            <p:cond delay="0"/>
                                          </p:stCondLst>
                                        </p:cTn>
                                        <p:tgtEl>
                                          <p:spTgt spid="163889"/>
                                        </p:tgtEl>
                                        <p:attrNameLst>
                                          <p:attrName>style.visibility</p:attrName>
                                        </p:attrNameLst>
                                      </p:cBhvr>
                                      <p:to>
                                        <p:strVal val="visible"/>
                                      </p:to>
                                    </p:set>
                                    <p:animEffect transition="in" filter="box(out)">
                                      <p:cBhvr>
                                        <p:cTn id="21" dur="500"/>
                                        <p:tgtEl>
                                          <p:spTgt spid="163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6" grpId="0" animBg="1"/>
      <p:bldP spid="163888" grpId="0" animBg="1"/>
      <p:bldP spid="163889" grpId="0" animBg="1"/>
      <p:bldP spid="163890" grpId="0" animBg="1"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lide Number Placeholder 5"/>
          <p:cNvSpPr>
            <a:spLocks noGrp="1"/>
          </p:cNvSpPr>
          <p:nvPr>
            <p:ph type="sldNum" sz="quarter" idx="12"/>
          </p:nvPr>
        </p:nvSpPr>
        <p:spPr/>
        <p:txBody>
          <a:bodyPr/>
          <a:lstStyle/>
          <a:p>
            <a:fld id="{8CAAF35F-9033-8943-9A79-8CCB31790242}" type="slidenum">
              <a:rPr lang="zh-TW" altLang="en-US"/>
              <a:pPr/>
              <a:t>34</a:t>
            </a:fld>
            <a:endParaRPr lang="zh-TW" altLang="en-US"/>
          </a:p>
        </p:txBody>
      </p:sp>
      <p:sp>
        <p:nvSpPr>
          <p:cNvPr id="144386" name="Rectangle 1026"/>
          <p:cNvSpPr>
            <a:spLocks noGrp="1" noChangeArrowheads="1"/>
          </p:cNvSpPr>
          <p:nvPr>
            <p:ph type="title"/>
          </p:nvPr>
        </p:nvSpPr>
        <p:spPr>
          <a:xfrm>
            <a:off x="990600" y="609600"/>
            <a:ext cx="7772400" cy="1143000"/>
          </a:xfrm>
        </p:spPr>
        <p:txBody>
          <a:bodyPr/>
          <a:lstStyle/>
          <a:p>
            <a:pPr algn="ctr"/>
            <a:r>
              <a:rPr lang="en-US" altLang="zh-TW" sz="3600">
                <a:ea typeface="新細明體" charset="0"/>
                <a:cs typeface="新細明體" charset="0"/>
              </a:rPr>
              <a:t>Range of Feasibility</a:t>
            </a:r>
          </a:p>
        </p:txBody>
      </p:sp>
      <p:sp>
        <p:nvSpPr>
          <p:cNvPr id="144428" name="Freeform 1068"/>
          <p:cNvSpPr>
            <a:spLocks/>
          </p:cNvSpPr>
          <p:nvPr/>
        </p:nvSpPr>
        <p:spPr bwMode="auto">
          <a:xfrm>
            <a:off x="2286000" y="4364038"/>
            <a:ext cx="1828800" cy="1676400"/>
          </a:xfrm>
          <a:custGeom>
            <a:avLst/>
            <a:gdLst>
              <a:gd name="T0" fmla="*/ 0 w 1152"/>
              <a:gd name="T1" fmla="*/ 1056 h 1056"/>
              <a:gd name="T2" fmla="*/ 0 w 1152"/>
              <a:gd name="T3" fmla="*/ 0 h 1056"/>
              <a:gd name="T4" fmla="*/ 816 w 1152"/>
              <a:gd name="T5" fmla="*/ 336 h 1056"/>
              <a:gd name="T6" fmla="*/ 1152 w 1152"/>
              <a:gd name="T7" fmla="*/ 864 h 1056"/>
              <a:gd name="T8" fmla="*/ 909 w 1152"/>
              <a:gd name="T9" fmla="*/ 1038 h 1056"/>
            </a:gdLst>
            <a:ahLst/>
            <a:cxnLst>
              <a:cxn ang="0">
                <a:pos x="T0" y="T1"/>
              </a:cxn>
              <a:cxn ang="0">
                <a:pos x="T2" y="T3"/>
              </a:cxn>
              <a:cxn ang="0">
                <a:pos x="T4" y="T5"/>
              </a:cxn>
              <a:cxn ang="0">
                <a:pos x="T6" y="T7"/>
              </a:cxn>
              <a:cxn ang="0">
                <a:pos x="T8" y="T9"/>
              </a:cxn>
            </a:cxnLst>
            <a:rect l="0" t="0" r="r" b="b"/>
            <a:pathLst>
              <a:path w="1152" h="1056">
                <a:moveTo>
                  <a:pt x="0" y="1056"/>
                </a:moveTo>
                <a:lnTo>
                  <a:pt x="0" y="0"/>
                </a:lnTo>
                <a:lnTo>
                  <a:pt x="816" y="336"/>
                </a:lnTo>
                <a:lnTo>
                  <a:pt x="1152" y="864"/>
                </a:lnTo>
                <a:lnTo>
                  <a:pt x="909" y="1038"/>
                </a:lnTo>
              </a:path>
            </a:pathLst>
          </a:custGeom>
          <a:solidFill>
            <a:schemeClr val="accent1"/>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4429" name="Rectangle 1069"/>
          <p:cNvSpPr>
            <a:spLocks noChangeArrowheads="1"/>
          </p:cNvSpPr>
          <p:nvPr/>
        </p:nvSpPr>
        <p:spPr bwMode="auto">
          <a:xfrm>
            <a:off x="1425575" y="2205038"/>
            <a:ext cx="6718300" cy="4279900"/>
          </a:xfrm>
          <a:prstGeom prst="rect">
            <a:avLst/>
          </a:prstGeom>
          <a:solidFill>
            <a:srgbClr val="00FFFF"/>
          </a:solidFill>
          <a:ln w="12700">
            <a:solidFill>
              <a:schemeClr val="bg2"/>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30" name="Line 1070"/>
          <p:cNvSpPr>
            <a:spLocks noChangeShapeType="1"/>
          </p:cNvSpPr>
          <p:nvPr/>
        </p:nvSpPr>
        <p:spPr bwMode="auto">
          <a:xfrm>
            <a:off x="1995488" y="2403475"/>
            <a:ext cx="282575" cy="0"/>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31" name="Line 1071"/>
          <p:cNvSpPr>
            <a:spLocks noChangeShapeType="1"/>
          </p:cNvSpPr>
          <p:nvPr/>
        </p:nvSpPr>
        <p:spPr bwMode="auto">
          <a:xfrm flipV="1">
            <a:off x="4286250" y="6022975"/>
            <a:ext cx="0" cy="211138"/>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32" name="Rectangle 1072"/>
          <p:cNvSpPr>
            <a:spLocks noChangeArrowheads="1"/>
          </p:cNvSpPr>
          <p:nvPr/>
        </p:nvSpPr>
        <p:spPr bwMode="auto">
          <a:xfrm>
            <a:off x="1600200" y="2763838"/>
            <a:ext cx="666750"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FFFFFF"/>
                </a:solidFill>
                <a:latin typeface="Arial" charset="0"/>
                <a:ea typeface="新細明體" charset="0"/>
                <a:cs typeface="新細明體" charset="0"/>
              </a:rPr>
              <a:t>1000</a:t>
            </a:r>
          </a:p>
        </p:txBody>
      </p:sp>
      <p:sp>
        <p:nvSpPr>
          <p:cNvPr id="144433" name="Rectangle 1073"/>
          <p:cNvSpPr>
            <a:spLocks noChangeArrowheads="1"/>
          </p:cNvSpPr>
          <p:nvPr/>
        </p:nvSpPr>
        <p:spPr bwMode="auto">
          <a:xfrm>
            <a:off x="4027488" y="6192838"/>
            <a:ext cx="544512"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rgbClr val="FFFFFF"/>
                </a:solidFill>
                <a:latin typeface="Arial" charset="0"/>
                <a:ea typeface="新細明體" charset="0"/>
                <a:cs typeface="新細明體" charset="0"/>
              </a:rPr>
              <a:t>500</a:t>
            </a:r>
          </a:p>
        </p:txBody>
      </p:sp>
      <p:sp>
        <p:nvSpPr>
          <p:cNvPr id="144434" name="Rectangle 1074"/>
          <p:cNvSpPr>
            <a:spLocks noChangeArrowheads="1"/>
          </p:cNvSpPr>
          <p:nvPr/>
        </p:nvSpPr>
        <p:spPr bwMode="auto">
          <a:xfrm>
            <a:off x="2405063" y="1752600"/>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chemeClr val="tx2"/>
                </a:solidFill>
                <a:latin typeface="Arial" charset="0"/>
                <a:ea typeface="新細明體" charset="0"/>
                <a:cs typeface="新細明體" charset="0"/>
              </a:rPr>
              <a:t>X</a:t>
            </a:r>
            <a:r>
              <a:rPr lang="en-US" altLang="zh-TW" sz="1700" baseline="-25000">
                <a:solidFill>
                  <a:schemeClr val="tx2"/>
                </a:solidFill>
                <a:latin typeface="Arial" charset="0"/>
                <a:ea typeface="新細明體" charset="0"/>
                <a:cs typeface="新細明體" charset="0"/>
              </a:rPr>
              <a:t>2</a:t>
            </a:r>
          </a:p>
        </p:txBody>
      </p:sp>
      <p:sp>
        <p:nvSpPr>
          <p:cNvPr id="144435" name="Rectangle 1075"/>
          <p:cNvSpPr>
            <a:spLocks noChangeArrowheads="1"/>
          </p:cNvSpPr>
          <p:nvPr/>
        </p:nvSpPr>
        <p:spPr bwMode="auto">
          <a:xfrm>
            <a:off x="7781925" y="5715000"/>
            <a:ext cx="406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1700">
                <a:solidFill>
                  <a:schemeClr val="tx1"/>
                </a:solidFill>
                <a:latin typeface="Arial" charset="0"/>
                <a:ea typeface="新細明體" charset="0"/>
                <a:cs typeface="新細明體" charset="0"/>
              </a:rPr>
              <a:t>X</a:t>
            </a:r>
            <a:r>
              <a:rPr lang="en-US" altLang="zh-TW" sz="1700" baseline="-25000">
                <a:solidFill>
                  <a:schemeClr val="tx1"/>
                </a:solidFill>
                <a:latin typeface="Arial" charset="0"/>
                <a:ea typeface="新細明體" charset="0"/>
                <a:cs typeface="新細明體" charset="0"/>
              </a:rPr>
              <a:t>1</a:t>
            </a:r>
          </a:p>
        </p:txBody>
      </p:sp>
      <p:sp>
        <p:nvSpPr>
          <p:cNvPr id="144436" name="Line 1076"/>
          <p:cNvSpPr>
            <a:spLocks noChangeShapeType="1"/>
          </p:cNvSpPr>
          <p:nvPr/>
        </p:nvSpPr>
        <p:spPr bwMode="auto">
          <a:xfrm>
            <a:off x="6019800" y="6040438"/>
            <a:ext cx="0" cy="212725"/>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37" name="Rectangle 1077"/>
          <p:cNvSpPr>
            <a:spLocks noChangeArrowheads="1"/>
          </p:cNvSpPr>
          <p:nvPr/>
        </p:nvSpPr>
        <p:spPr bwMode="auto">
          <a:xfrm>
            <a:off x="1752600" y="4013200"/>
            <a:ext cx="5461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1700">
                <a:solidFill>
                  <a:schemeClr val="bg1"/>
                </a:solidFill>
                <a:latin typeface="Arial" charset="0"/>
                <a:ea typeface="新細明體" charset="0"/>
                <a:cs typeface="新細明體" charset="0"/>
              </a:rPr>
              <a:t>500</a:t>
            </a:r>
          </a:p>
        </p:txBody>
      </p:sp>
      <p:sp>
        <p:nvSpPr>
          <p:cNvPr id="144438" name="Rectangle 1078"/>
          <p:cNvSpPr>
            <a:spLocks noChangeArrowheads="1"/>
          </p:cNvSpPr>
          <p:nvPr/>
        </p:nvSpPr>
        <p:spPr bwMode="auto">
          <a:xfrm rot="67462">
            <a:off x="4129088" y="4191000"/>
            <a:ext cx="16621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a:solidFill>
                  <a:schemeClr val="tx2"/>
                </a:solidFill>
                <a:ea typeface="新細明體" charset="0"/>
                <a:cs typeface="新細明體" charset="0"/>
              </a:rPr>
              <a:t>2</a:t>
            </a:r>
            <a:r>
              <a:rPr lang="en-US" altLang="zh-TW">
                <a:solidFill>
                  <a:schemeClr val="tx2"/>
                </a:solidFill>
                <a:ea typeface="新細明體" charset="0"/>
                <a:cs typeface="新細明體" charset="0"/>
              </a:rPr>
              <a:t>X</a:t>
            </a:r>
            <a:r>
              <a:rPr lang="en-US" altLang="zh-TW" baseline="-25000">
                <a:solidFill>
                  <a:schemeClr val="tx2"/>
                </a:solidFill>
                <a:ea typeface="新細明體" charset="0"/>
                <a:cs typeface="新細明體" charset="0"/>
              </a:rPr>
              <a:t>1</a:t>
            </a:r>
            <a:r>
              <a:rPr lang="en-US" altLang="zh-TW">
                <a:solidFill>
                  <a:schemeClr val="tx2"/>
                </a:solidFill>
                <a:ea typeface="新細明體" charset="0"/>
                <a:cs typeface="新細明體" charset="0"/>
              </a:rPr>
              <a:t> + 1X</a:t>
            </a:r>
            <a:r>
              <a:rPr lang="en-US" altLang="zh-TW" baseline="-25000">
                <a:solidFill>
                  <a:schemeClr val="tx2"/>
                </a:solidFill>
                <a:ea typeface="新細明體" charset="0"/>
                <a:cs typeface="新細明體" charset="0"/>
              </a:rPr>
              <a:t>2</a:t>
            </a:r>
            <a:r>
              <a:rPr lang="en-US" altLang="zh-TW">
                <a:solidFill>
                  <a:schemeClr val="tx2"/>
                </a:solidFill>
                <a:ea typeface="新細明體" charset="0"/>
                <a:cs typeface="新細明體" charset="0"/>
              </a:rPr>
              <a:t> </a:t>
            </a:r>
            <a:r>
              <a:rPr lang="en-US" altLang="zh-TW" sz="2000">
                <a:solidFill>
                  <a:schemeClr val="tx1"/>
                </a:solidFill>
                <a:latin typeface="Symbol" charset="0"/>
                <a:ea typeface="新細明體" charset="0"/>
                <a:cs typeface="新細明體" charset="0"/>
              </a:rPr>
              <a:t>£</a:t>
            </a:r>
            <a:r>
              <a:rPr lang="en-US" altLang="zh-TW">
                <a:solidFill>
                  <a:schemeClr val="tx2"/>
                </a:solidFill>
                <a:ea typeface="新細明體" charset="0"/>
                <a:cs typeface="新細明體" charset="0"/>
              </a:rPr>
              <a:t> 1100</a:t>
            </a:r>
          </a:p>
        </p:txBody>
      </p:sp>
      <p:sp>
        <p:nvSpPr>
          <p:cNvPr id="144439" name="Line 1079"/>
          <p:cNvSpPr>
            <a:spLocks noChangeShapeType="1"/>
          </p:cNvSpPr>
          <p:nvPr/>
        </p:nvSpPr>
        <p:spPr bwMode="auto">
          <a:xfrm>
            <a:off x="2257425" y="6045200"/>
            <a:ext cx="5895975"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40" name="Line 1080"/>
          <p:cNvSpPr>
            <a:spLocks noChangeShapeType="1"/>
          </p:cNvSpPr>
          <p:nvPr/>
        </p:nvSpPr>
        <p:spPr bwMode="auto">
          <a:xfrm>
            <a:off x="2297113" y="1776413"/>
            <a:ext cx="0" cy="4244975"/>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41" name="Text Box 1081"/>
          <p:cNvSpPr txBox="1">
            <a:spLocks noChangeArrowheads="1"/>
          </p:cNvSpPr>
          <p:nvPr/>
        </p:nvSpPr>
        <p:spPr bwMode="auto">
          <a:xfrm>
            <a:off x="3886200" y="2268538"/>
            <a:ext cx="4038600" cy="76200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altLang="zh-TW" sz="2200" b="1" i="1">
                <a:solidFill>
                  <a:srgbClr val="CC3300"/>
                </a:solidFill>
                <a:ea typeface="新細明體" charset="0"/>
                <a:cs typeface="新細明體" charset="0"/>
              </a:rPr>
              <a:t>Less</a:t>
            </a:r>
            <a:r>
              <a:rPr lang="en-US" altLang="zh-TW" sz="2200">
                <a:solidFill>
                  <a:srgbClr val="CC3300"/>
                </a:solidFill>
                <a:ea typeface="新細明體" charset="0"/>
                <a:cs typeface="新細明體" charset="0"/>
              </a:rPr>
              <a:t> plastic becomes available (the plastic constraint is more restrictive).</a:t>
            </a:r>
          </a:p>
        </p:txBody>
      </p:sp>
      <p:sp>
        <p:nvSpPr>
          <p:cNvPr id="144442" name="Text Box 1082"/>
          <p:cNvSpPr txBox="1">
            <a:spLocks noChangeArrowheads="1"/>
          </p:cNvSpPr>
          <p:nvPr/>
        </p:nvSpPr>
        <p:spPr bwMode="auto">
          <a:xfrm>
            <a:off x="3886200" y="3144838"/>
            <a:ext cx="2470150" cy="45720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zh-TW" sz="2400">
                <a:solidFill>
                  <a:srgbClr val="CC3300"/>
                </a:solidFill>
                <a:ea typeface="新細明體" charset="0"/>
                <a:cs typeface="新細明體" charset="0"/>
              </a:rPr>
              <a:t>The profit decreases</a:t>
            </a:r>
          </a:p>
        </p:txBody>
      </p:sp>
      <p:sp>
        <p:nvSpPr>
          <p:cNvPr id="144443" name="Line 1083"/>
          <p:cNvSpPr>
            <a:spLocks noChangeShapeType="1"/>
          </p:cNvSpPr>
          <p:nvPr/>
        </p:nvSpPr>
        <p:spPr bwMode="auto">
          <a:xfrm>
            <a:off x="1893888" y="2343150"/>
            <a:ext cx="2430462" cy="3697288"/>
          </a:xfrm>
          <a:prstGeom prst="line">
            <a:avLst/>
          </a:prstGeom>
          <a:noFill/>
          <a:ln w="5715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44" name="Line 1084"/>
          <p:cNvSpPr>
            <a:spLocks noChangeShapeType="1"/>
          </p:cNvSpPr>
          <p:nvPr/>
        </p:nvSpPr>
        <p:spPr bwMode="auto">
          <a:xfrm>
            <a:off x="2233613" y="4319588"/>
            <a:ext cx="3786187" cy="1701800"/>
          </a:xfrm>
          <a:prstGeom prst="line">
            <a:avLst/>
          </a:prstGeom>
          <a:noFill/>
          <a:ln w="4445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4445" name="Oval 1085"/>
          <p:cNvSpPr>
            <a:spLocks noChangeArrowheads="1"/>
          </p:cNvSpPr>
          <p:nvPr/>
        </p:nvSpPr>
        <p:spPr bwMode="auto">
          <a:xfrm>
            <a:off x="3505200" y="4862513"/>
            <a:ext cx="139700" cy="139700"/>
          </a:xfrm>
          <a:prstGeom prst="ellipse">
            <a:avLst/>
          </a:prstGeom>
          <a:solidFill>
            <a:schemeClr val="tx2"/>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46" name="Line 1086"/>
          <p:cNvSpPr>
            <a:spLocks noChangeShapeType="1"/>
          </p:cNvSpPr>
          <p:nvPr/>
        </p:nvSpPr>
        <p:spPr bwMode="auto">
          <a:xfrm flipV="1">
            <a:off x="3695700" y="5221288"/>
            <a:ext cx="1162050" cy="819150"/>
          </a:xfrm>
          <a:prstGeom prst="line">
            <a:avLst/>
          </a:prstGeom>
          <a:noFill/>
          <a:ln w="5715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4450" name="Oval 1090"/>
          <p:cNvSpPr>
            <a:spLocks noChangeArrowheads="1"/>
          </p:cNvSpPr>
          <p:nvPr/>
        </p:nvSpPr>
        <p:spPr bwMode="auto">
          <a:xfrm>
            <a:off x="3327400" y="4795838"/>
            <a:ext cx="101600" cy="101600"/>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53" name="Oval 1093"/>
          <p:cNvSpPr>
            <a:spLocks noChangeArrowheads="1"/>
          </p:cNvSpPr>
          <p:nvPr/>
        </p:nvSpPr>
        <p:spPr bwMode="auto">
          <a:xfrm>
            <a:off x="3086100" y="4679950"/>
            <a:ext cx="101600" cy="101600"/>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57" name="Oval 1097"/>
          <p:cNvSpPr>
            <a:spLocks noChangeArrowheads="1"/>
          </p:cNvSpPr>
          <p:nvPr/>
        </p:nvSpPr>
        <p:spPr bwMode="auto">
          <a:xfrm>
            <a:off x="2800350" y="4554538"/>
            <a:ext cx="101600" cy="101600"/>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60" name="Oval 1100"/>
          <p:cNvSpPr>
            <a:spLocks noChangeArrowheads="1"/>
          </p:cNvSpPr>
          <p:nvPr/>
        </p:nvSpPr>
        <p:spPr bwMode="auto">
          <a:xfrm>
            <a:off x="2457450" y="4383088"/>
            <a:ext cx="101600" cy="101600"/>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62" name="Line 1102"/>
          <p:cNvSpPr>
            <a:spLocks noChangeShapeType="1"/>
          </p:cNvSpPr>
          <p:nvPr/>
        </p:nvSpPr>
        <p:spPr bwMode="auto">
          <a:xfrm>
            <a:off x="971550" y="2306638"/>
            <a:ext cx="2454275" cy="3711575"/>
          </a:xfrm>
          <a:prstGeom prst="line">
            <a:avLst/>
          </a:prstGeom>
          <a:noFill/>
          <a:ln w="38100">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64" name="Line 1104"/>
          <p:cNvSpPr>
            <a:spLocks noChangeShapeType="1"/>
          </p:cNvSpPr>
          <p:nvPr/>
        </p:nvSpPr>
        <p:spPr bwMode="auto">
          <a:xfrm flipH="1">
            <a:off x="3276600" y="4343400"/>
            <a:ext cx="838200" cy="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4465" name="Line 1105"/>
          <p:cNvSpPr>
            <a:spLocks noChangeShapeType="1"/>
          </p:cNvSpPr>
          <p:nvPr/>
        </p:nvSpPr>
        <p:spPr bwMode="auto">
          <a:xfrm>
            <a:off x="1241425" y="2305050"/>
            <a:ext cx="2454275" cy="3711575"/>
          </a:xfrm>
          <a:prstGeom prst="line">
            <a:avLst/>
          </a:prstGeom>
          <a:noFill/>
          <a:ln w="3175">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66" name="Line 1106"/>
          <p:cNvSpPr>
            <a:spLocks noChangeShapeType="1"/>
          </p:cNvSpPr>
          <p:nvPr/>
        </p:nvSpPr>
        <p:spPr bwMode="auto">
          <a:xfrm>
            <a:off x="1466850" y="2324100"/>
            <a:ext cx="2454275" cy="3711575"/>
          </a:xfrm>
          <a:prstGeom prst="line">
            <a:avLst/>
          </a:prstGeom>
          <a:noFill/>
          <a:ln w="3175">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67" name="Line 1107"/>
          <p:cNvSpPr>
            <a:spLocks noChangeShapeType="1"/>
          </p:cNvSpPr>
          <p:nvPr/>
        </p:nvSpPr>
        <p:spPr bwMode="auto">
          <a:xfrm>
            <a:off x="1660525" y="2308225"/>
            <a:ext cx="2454275" cy="3711575"/>
          </a:xfrm>
          <a:prstGeom prst="line">
            <a:avLst/>
          </a:prstGeom>
          <a:noFill/>
          <a:ln w="3175">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68" name="Line 1108"/>
          <p:cNvSpPr>
            <a:spLocks noChangeShapeType="1"/>
          </p:cNvSpPr>
          <p:nvPr/>
        </p:nvSpPr>
        <p:spPr bwMode="auto">
          <a:xfrm>
            <a:off x="1104900" y="2305050"/>
            <a:ext cx="2454275" cy="3711575"/>
          </a:xfrm>
          <a:prstGeom prst="line">
            <a:avLst/>
          </a:prstGeom>
          <a:noFill/>
          <a:ln w="3175">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61" name="Oval 1101"/>
          <p:cNvSpPr>
            <a:spLocks noChangeArrowheads="1"/>
          </p:cNvSpPr>
          <p:nvPr/>
        </p:nvSpPr>
        <p:spPr bwMode="auto">
          <a:xfrm>
            <a:off x="2230438" y="4268788"/>
            <a:ext cx="131762" cy="130175"/>
          </a:xfrm>
          <a:prstGeom prst="ellipse">
            <a:avLst/>
          </a:prstGeom>
          <a:solidFill>
            <a:schemeClr val="tx1"/>
          </a:solid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69" name="Line 1109"/>
          <p:cNvSpPr>
            <a:spLocks noChangeShapeType="1"/>
          </p:cNvSpPr>
          <p:nvPr/>
        </p:nvSpPr>
        <p:spPr bwMode="auto">
          <a:xfrm>
            <a:off x="2297113" y="1790700"/>
            <a:ext cx="0" cy="4244975"/>
          </a:xfrm>
          <a:prstGeom prst="line">
            <a:avLst/>
          </a:prstGeom>
          <a:noFill/>
          <a:ln w="76200">
            <a:solidFill>
              <a:schemeClr val="tx1"/>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70" name="Line 1110"/>
          <p:cNvSpPr>
            <a:spLocks noChangeShapeType="1"/>
          </p:cNvSpPr>
          <p:nvPr/>
        </p:nvSpPr>
        <p:spPr bwMode="auto">
          <a:xfrm>
            <a:off x="2297113" y="1790700"/>
            <a:ext cx="0" cy="4244975"/>
          </a:xfrm>
          <a:prstGeom prst="line">
            <a:avLst/>
          </a:prstGeom>
          <a:noFill/>
          <a:ln w="76200">
            <a:solidFill>
              <a:schemeClr val="tx1"/>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4473" name="Group 1113"/>
          <p:cNvGrpSpPr>
            <a:grpSpLocks/>
          </p:cNvGrpSpPr>
          <p:nvPr/>
        </p:nvGrpSpPr>
        <p:grpSpPr bwMode="auto">
          <a:xfrm>
            <a:off x="533400" y="4572000"/>
            <a:ext cx="1606550" cy="1050925"/>
            <a:chOff x="144" y="2880"/>
            <a:chExt cx="1012" cy="662"/>
          </a:xfrm>
        </p:grpSpPr>
        <p:sp>
          <p:nvSpPr>
            <p:cNvPr id="144471" name="Text Box 1111"/>
            <p:cNvSpPr txBox="1">
              <a:spLocks noChangeArrowheads="1"/>
            </p:cNvSpPr>
            <p:nvPr/>
          </p:nvSpPr>
          <p:spPr bwMode="auto">
            <a:xfrm>
              <a:off x="144" y="3024"/>
              <a:ext cx="101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zh-TW" sz="2400">
                  <a:solidFill>
                    <a:schemeClr val="tx1"/>
                  </a:solidFill>
                  <a:ea typeface="新細明體" charset="0"/>
                  <a:cs typeface="新細明體" charset="0"/>
                </a:rPr>
                <a:t>A new active</a:t>
              </a:r>
            </a:p>
            <a:p>
              <a:r>
                <a:rPr lang="en-US" altLang="zh-TW" sz="2400">
                  <a:solidFill>
                    <a:schemeClr val="tx1"/>
                  </a:solidFill>
                  <a:ea typeface="新細明體" charset="0"/>
                  <a:cs typeface="新細明體" charset="0"/>
                </a:rPr>
                <a:t>constraint</a:t>
              </a:r>
            </a:p>
          </p:txBody>
        </p:sp>
        <p:sp>
          <p:nvSpPr>
            <p:cNvPr id="144472" name="Freeform 1112"/>
            <p:cNvSpPr>
              <a:spLocks/>
            </p:cNvSpPr>
            <p:nvPr/>
          </p:nvSpPr>
          <p:spPr bwMode="auto">
            <a:xfrm flipV="1">
              <a:off x="576" y="2880"/>
              <a:ext cx="576" cy="192"/>
            </a:xfrm>
            <a:custGeom>
              <a:avLst/>
              <a:gdLst>
                <a:gd name="T0" fmla="*/ 0 w 576"/>
                <a:gd name="T1" fmla="*/ 0 h 192"/>
                <a:gd name="T2" fmla="*/ 0 w 576"/>
                <a:gd name="T3" fmla="*/ 192 h 192"/>
                <a:gd name="T4" fmla="*/ 576 w 576"/>
                <a:gd name="T5" fmla="*/ 192 h 192"/>
              </a:gdLst>
              <a:ahLst/>
              <a:cxnLst>
                <a:cxn ang="0">
                  <a:pos x="T0" y="T1"/>
                </a:cxn>
                <a:cxn ang="0">
                  <a:pos x="T2" y="T3"/>
                </a:cxn>
                <a:cxn ang="0">
                  <a:pos x="T4" y="T5"/>
                </a:cxn>
              </a:cxnLst>
              <a:rect l="0" t="0" r="r" b="b"/>
              <a:pathLst>
                <a:path w="576" h="192">
                  <a:moveTo>
                    <a:pt x="0" y="0"/>
                  </a:moveTo>
                  <a:lnTo>
                    <a:pt x="0" y="192"/>
                  </a:lnTo>
                  <a:lnTo>
                    <a:pt x="576" y="192"/>
                  </a:lnTo>
                </a:path>
              </a:pathLst>
            </a:custGeom>
            <a:noFill/>
            <a:ln w="12700" cap="flat" cmpd="sng">
              <a:solidFill>
                <a:schemeClr val="tx1"/>
              </a:solidFill>
              <a:prstDash val="solid"/>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
        <p:nvSpPr>
          <p:cNvPr id="144474" name="Line 1114"/>
          <p:cNvSpPr>
            <a:spLocks noChangeShapeType="1"/>
          </p:cNvSpPr>
          <p:nvPr/>
        </p:nvSpPr>
        <p:spPr bwMode="auto">
          <a:xfrm>
            <a:off x="2297113" y="1790700"/>
            <a:ext cx="0" cy="4244975"/>
          </a:xfrm>
          <a:prstGeom prst="line">
            <a:avLst/>
          </a:prstGeom>
          <a:noFill/>
          <a:ln w="76200">
            <a:solidFill>
              <a:schemeClr val="tx1"/>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4478" name="Group 1118"/>
          <p:cNvGrpSpPr>
            <a:grpSpLocks/>
          </p:cNvGrpSpPr>
          <p:nvPr/>
        </p:nvGrpSpPr>
        <p:grpSpPr bwMode="auto">
          <a:xfrm>
            <a:off x="609600" y="2362200"/>
            <a:ext cx="4624388" cy="3711575"/>
            <a:chOff x="192" y="1488"/>
            <a:chExt cx="2913" cy="2338"/>
          </a:xfrm>
        </p:grpSpPr>
        <p:sp>
          <p:nvSpPr>
            <p:cNvPr id="144475" name="Line 1115"/>
            <p:cNvSpPr>
              <a:spLocks noChangeShapeType="1"/>
            </p:cNvSpPr>
            <p:nvPr/>
          </p:nvSpPr>
          <p:spPr bwMode="auto">
            <a:xfrm>
              <a:off x="192" y="1488"/>
              <a:ext cx="1546" cy="2338"/>
            </a:xfrm>
            <a:prstGeom prst="line">
              <a:avLst/>
            </a:prstGeom>
            <a:noFill/>
            <a:ln w="28575">
              <a:solidFill>
                <a:srgbClr val="FF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76" name="Line 1116"/>
            <p:cNvSpPr>
              <a:spLocks noChangeShapeType="1"/>
            </p:cNvSpPr>
            <p:nvPr/>
          </p:nvSpPr>
          <p:spPr bwMode="auto">
            <a:xfrm>
              <a:off x="720" y="2496"/>
              <a:ext cx="2385" cy="1072"/>
            </a:xfrm>
            <a:prstGeom prst="line">
              <a:avLst/>
            </a:prstGeom>
            <a:noFill/>
            <a:ln w="28575">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4477" name="Oval 1117"/>
            <p:cNvSpPr>
              <a:spLocks noChangeArrowheads="1"/>
            </p:cNvSpPr>
            <p:nvPr/>
          </p:nvSpPr>
          <p:spPr bwMode="auto">
            <a:xfrm>
              <a:off x="888" y="2556"/>
              <a:ext cx="64" cy="64"/>
            </a:xfrm>
            <a:prstGeom prst="ellipse">
              <a:avLst/>
            </a:prstGeom>
            <a:solidFill>
              <a:schemeClr val="bg1"/>
            </a:solidFill>
            <a:ln w="285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481" name="Group 1121"/>
          <p:cNvGrpSpPr>
            <a:grpSpLocks/>
          </p:cNvGrpSpPr>
          <p:nvPr/>
        </p:nvGrpSpPr>
        <p:grpSpPr bwMode="auto">
          <a:xfrm>
            <a:off x="517525" y="2982913"/>
            <a:ext cx="1158875" cy="1131887"/>
            <a:chOff x="134" y="1879"/>
            <a:chExt cx="730" cy="713"/>
          </a:xfrm>
        </p:grpSpPr>
        <p:sp>
          <p:nvSpPr>
            <p:cNvPr id="144479" name="Text Box 1119"/>
            <p:cNvSpPr txBox="1">
              <a:spLocks noChangeArrowheads="1"/>
            </p:cNvSpPr>
            <p:nvPr/>
          </p:nvSpPr>
          <p:spPr bwMode="auto">
            <a:xfrm>
              <a:off x="134" y="1879"/>
              <a:ext cx="677"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zh-TW" sz="2000">
                  <a:solidFill>
                    <a:schemeClr val="tx1"/>
                  </a:solidFill>
                  <a:ea typeface="新細明體" charset="0"/>
                  <a:cs typeface="新細明體" charset="0"/>
                </a:rPr>
                <a:t>Infeasible</a:t>
              </a:r>
            </a:p>
            <a:p>
              <a:r>
                <a:rPr lang="en-US" altLang="zh-TW" sz="2000">
                  <a:solidFill>
                    <a:schemeClr val="tx1"/>
                  </a:solidFill>
                  <a:ea typeface="新細明體" charset="0"/>
                  <a:cs typeface="新細明體" charset="0"/>
                </a:rPr>
                <a:t>solution</a:t>
              </a:r>
            </a:p>
          </p:txBody>
        </p:sp>
        <p:sp>
          <p:nvSpPr>
            <p:cNvPr id="144480" name="Freeform 1120"/>
            <p:cNvSpPr>
              <a:spLocks/>
            </p:cNvSpPr>
            <p:nvPr/>
          </p:nvSpPr>
          <p:spPr bwMode="auto">
            <a:xfrm>
              <a:off x="480" y="2304"/>
              <a:ext cx="384" cy="288"/>
            </a:xfrm>
            <a:custGeom>
              <a:avLst/>
              <a:gdLst>
                <a:gd name="T0" fmla="*/ 0 w 384"/>
                <a:gd name="T1" fmla="*/ 0 h 288"/>
                <a:gd name="T2" fmla="*/ 0 w 384"/>
                <a:gd name="T3" fmla="*/ 288 h 288"/>
                <a:gd name="T4" fmla="*/ 384 w 384"/>
                <a:gd name="T5" fmla="*/ 288 h 288"/>
              </a:gdLst>
              <a:ahLst/>
              <a:cxnLst>
                <a:cxn ang="0">
                  <a:pos x="T0" y="T1"/>
                </a:cxn>
                <a:cxn ang="0">
                  <a:pos x="T2" y="T3"/>
                </a:cxn>
                <a:cxn ang="0">
                  <a:pos x="T4" y="T5"/>
                </a:cxn>
              </a:cxnLst>
              <a:rect l="0" t="0" r="r" b="b"/>
              <a:pathLst>
                <a:path w="384" h="288">
                  <a:moveTo>
                    <a:pt x="0" y="0"/>
                  </a:moveTo>
                  <a:lnTo>
                    <a:pt x="0" y="288"/>
                  </a:lnTo>
                  <a:lnTo>
                    <a:pt x="384" y="288"/>
                  </a:lnTo>
                </a:path>
              </a:pathLst>
            </a:custGeom>
            <a:noFill/>
            <a:ln w="12700" cap="flat" cmpd="sng">
              <a:solidFill>
                <a:schemeClr val="tx1"/>
              </a:solidFill>
              <a:prstDash val="solid"/>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
        <p:nvSpPr>
          <p:cNvPr id="144482" name="Line 1122"/>
          <p:cNvSpPr>
            <a:spLocks noChangeShapeType="1"/>
          </p:cNvSpPr>
          <p:nvPr/>
        </p:nvSpPr>
        <p:spPr bwMode="auto">
          <a:xfrm rot="-1151455">
            <a:off x="3121025" y="4125913"/>
            <a:ext cx="1370013" cy="1912937"/>
          </a:xfrm>
          <a:prstGeom prst="line">
            <a:avLst/>
          </a:prstGeom>
          <a:noFill/>
          <a:ln w="28575">
            <a:solidFill>
              <a:srgbClr val="BE650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83" name="Line 1123"/>
          <p:cNvSpPr>
            <a:spLocks noChangeShapeType="1"/>
          </p:cNvSpPr>
          <p:nvPr/>
        </p:nvSpPr>
        <p:spPr bwMode="auto">
          <a:xfrm rot="-1151455">
            <a:off x="1676400" y="3429000"/>
            <a:ext cx="1370013" cy="1912938"/>
          </a:xfrm>
          <a:prstGeom prst="line">
            <a:avLst/>
          </a:prstGeom>
          <a:noFill/>
          <a:ln w="28575">
            <a:solidFill>
              <a:srgbClr val="BE650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84" name="Line 1124"/>
          <p:cNvSpPr>
            <a:spLocks noChangeShapeType="1"/>
          </p:cNvSpPr>
          <p:nvPr/>
        </p:nvSpPr>
        <p:spPr bwMode="auto">
          <a:xfrm>
            <a:off x="2122488" y="2286000"/>
            <a:ext cx="2335212" cy="3678238"/>
          </a:xfrm>
          <a:prstGeom prst="line">
            <a:avLst/>
          </a:prstGeom>
          <a:noFill/>
          <a:ln w="381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2279106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grpId="0" nodeType="clickEffect">
                                  <p:stCondLst>
                                    <p:cond delay="0"/>
                                  </p:stCondLst>
                                  <p:childTnLst>
                                    <p:set>
                                      <p:cBhvr>
                                        <p:cTn id="6" dur="75">
                                          <p:stCondLst>
                                            <p:cond delay="0"/>
                                          </p:stCondLst>
                                        </p:cTn>
                                        <p:tgtEl>
                                          <p:spTgt spid="144467"/>
                                        </p:tgtEl>
                                        <p:attrNameLst>
                                          <p:attrName>style.visibility</p:attrName>
                                        </p:attrNameLst>
                                      </p:cBhvr>
                                      <p:to>
                                        <p:strVal val="visible"/>
                                      </p:to>
                                    </p:set>
                                  </p:childTnLst>
                                </p:cTn>
                              </p:par>
                            </p:childTnLst>
                          </p:cTn>
                        </p:par>
                        <p:par>
                          <p:cTn id="7" fill="hold" nodeType="afterGroup">
                            <p:stCondLst>
                              <p:cond delay="75"/>
                            </p:stCondLst>
                            <p:childTnLst>
                              <p:par>
                                <p:cTn id="8" presetID="11" presetClass="entr" presetSubtype="0" fill="hold" grpId="0" nodeType="afterEffect">
                                  <p:stCondLst>
                                    <p:cond delay="0"/>
                                  </p:stCondLst>
                                  <p:childTnLst>
                                    <p:set>
                                      <p:cBhvr>
                                        <p:cTn id="9" dur="75">
                                          <p:stCondLst>
                                            <p:cond delay="0"/>
                                          </p:stCondLst>
                                        </p:cTn>
                                        <p:tgtEl>
                                          <p:spTgt spid="144466"/>
                                        </p:tgtEl>
                                        <p:attrNameLst>
                                          <p:attrName>style.visibility</p:attrName>
                                        </p:attrNameLst>
                                      </p:cBhvr>
                                      <p:to>
                                        <p:strVal val="visible"/>
                                      </p:to>
                                    </p:set>
                                  </p:childTnLst>
                                </p:cTn>
                              </p:par>
                            </p:childTnLst>
                          </p:cTn>
                        </p:par>
                        <p:par>
                          <p:cTn id="10" fill="hold" nodeType="afterGroup">
                            <p:stCondLst>
                              <p:cond delay="150"/>
                            </p:stCondLst>
                            <p:childTnLst>
                              <p:par>
                                <p:cTn id="11" presetID="11" presetClass="entr" presetSubtype="0" fill="hold" grpId="0" nodeType="afterEffect">
                                  <p:stCondLst>
                                    <p:cond delay="0"/>
                                  </p:stCondLst>
                                  <p:childTnLst>
                                    <p:set>
                                      <p:cBhvr>
                                        <p:cTn id="12" dur="75">
                                          <p:stCondLst>
                                            <p:cond delay="0"/>
                                          </p:stCondLst>
                                        </p:cTn>
                                        <p:tgtEl>
                                          <p:spTgt spid="144465"/>
                                        </p:tgtEl>
                                        <p:attrNameLst>
                                          <p:attrName>style.visibility</p:attrName>
                                        </p:attrNameLst>
                                      </p:cBhvr>
                                      <p:to>
                                        <p:strVal val="visible"/>
                                      </p:to>
                                    </p:set>
                                  </p:childTnLst>
                                </p:cTn>
                              </p:par>
                            </p:childTnLst>
                          </p:cTn>
                        </p:par>
                        <p:par>
                          <p:cTn id="13" fill="hold" nodeType="afterGroup">
                            <p:stCondLst>
                              <p:cond delay="225"/>
                            </p:stCondLst>
                            <p:childTnLst>
                              <p:par>
                                <p:cTn id="14" presetID="11" presetClass="entr" presetSubtype="0" fill="hold" grpId="0" nodeType="afterEffect">
                                  <p:stCondLst>
                                    <p:cond delay="0"/>
                                  </p:stCondLst>
                                  <p:childTnLst>
                                    <p:set>
                                      <p:cBhvr>
                                        <p:cTn id="15" dur="75">
                                          <p:stCondLst>
                                            <p:cond delay="0"/>
                                          </p:stCondLst>
                                        </p:cTn>
                                        <p:tgtEl>
                                          <p:spTgt spid="144468"/>
                                        </p:tgtEl>
                                        <p:attrNameLst>
                                          <p:attrName>style.visibility</p:attrName>
                                        </p:attrNameLst>
                                      </p:cBhvr>
                                      <p:to>
                                        <p:strVal val="visible"/>
                                      </p:to>
                                    </p:set>
                                  </p:childTnLst>
                                </p:cTn>
                              </p:par>
                            </p:childTnLst>
                          </p:cTn>
                        </p:par>
                        <p:par>
                          <p:cTn id="16" fill="hold" nodeType="afterGroup">
                            <p:stCondLst>
                              <p:cond delay="300"/>
                            </p:stCondLst>
                            <p:childTnLst>
                              <p:par>
                                <p:cTn id="17" presetID="1" presetClass="entr" presetSubtype="0" fill="hold" grpId="0" nodeType="afterEffect">
                                  <p:stCondLst>
                                    <p:cond delay="0"/>
                                  </p:stCondLst>
                                  <p:childTnLst>
                                    <p:set>
                                      <p:cBhvr>
                                        <p:cTn id="18" dur="1" fill="hold">
                                          <p:stCondLst>
                                            <p:cond delay="499"/>
                                          </p:stCondLst>
                                        </p:cTn>
                                        <p:tgtEl>
                                          <p:spTgt spid="14446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1" presetClass="entr" presetSubtype="0" fill="hold" grpId="0" nodeType="clickEffect">
                                  <p:stCondLst>
                                    <p:cond delay="0"/>
                                  </p:stCondLst>
                                  <p:childTnLst>
                                    <p:set>
                                      <p:cBhvr>
                                        <p:cTn id="22" dur="75">
                                          <p:stCondLst>
                                            <p:cond delay="0"/>
                                          </p:stCondLst>
                                        </p:cTn>
                                        <p:tgtEl>
                                          <p:spTgt spid="144450"/>
                                        </p:tgtEl>
                                        <p:attrNameLst>
                                          <p:attrName>style.visibility</p:attrName>
                                        </p:attrNameLst>
                                      </p:cBhvr>
                                      <p:to>
                                        <p:strVal val="visible"/>
                                      </p:to>
                                    </p:set>
                                  </p:childTnLst>
                                </p:cTn>
                              </p:par>
                            </p:childTnLst>
                          </p:cTn>
                        </p:par>
                        <p:par>
                          <p:cTn id="23" fill="hold" nodeType="afterGroup">
                            <p:stCondLst>
                              <p:cond delay="75"/>
                            </p:stCondLst>
                            <p:childTnLst>
                              <p:par>
                                <p:cTn id="24" presetID="11" presetClass="entr" presetSubtype="0" fill="hold" grpId="0" nodeType="afterEffect">
                                  <p:stCondLst>
                                    <p:cond delay="0"/>
                                  </p:stCondLst>
                                  <p:childTnLst>
                                    <p:set>
                                      <p:cBhvr>
                                        <p:cTn id="25" dur="75">
                                          <p:stCondLst>
                                            <p:cond delay="0"/>
                                          </p:stCondLst>
                                        </p:cTn>
                                        <p:tgtEl>
                                          <p:spTgt spid="144453"/>
                                        </p:tgtEl>
                                        <p:attrNameLst>
                                          <p:attrName>style.visibility</p:attrName>
                                        </p:attrNameLst>
                                      </p:cBhvr>
                                      <p:to>
                                        <p:strVal val="visible"/>
                                      </p:to>
                                    </p:set>
                                  </p:childTnLst>
                                </p:cTn>
                              </p:par>
                            </p:childTnLst>
                          </p:cTn>
                        </p:par>
                        <p:par>
                          <p:cTn id="26" fill="hold" nodeType="afterGroup">
                            <p:stCondLst>
                              <p:cond delay="150"/>
                            </p:stCondLst>
                            <p:childTnLst>
                              <p:par>
                                <p:cTn id="27" presetID="11" presetClass="entr" presetSubtype="0" fill="hold" grpId="0" nodeType="afterEffect">
                                  <p:stCondLst>
                                    <p:cond delay="0"/>
                                  </p:stCondLst>
                                  <p:childTnLst>
                                    <p:set>
                                      <p:cBhvr>
                                        <p:cTn id="28" dur="75">
                                          <p:stCondLst>
                                            <p:cond delay="0"/>
                                          </p:stCondLst>
                                        </p:cTn>
                                        <p:tgtEl>
                                          <p:spTgt spid="144457"/>
                                        </p:tgtEl>
                                        <p:attrNameLst>
                                          <p:attrName>style.visibility</p:attrName>
                                        </p:attrNameLst>
                                      </p:cBhvr>
                                      <p:to>
                                        <p:strVal val="visible"/>
                                      </p:to>
                                    </p:set>
                                  </p:childTnLst>
                                </p:cTn>
                              </p:par>
                            </p:childTnLst>
                          </p:cTn>
                        </p:par>
                        <p:par>
                          <p:cTn id="29" fill="hold" nodeType="afterGroup">
                            <p:stCondLst>
                              <p:cond delay="225"/>
                            </p:stCondLst>
                            <p:childTnLst>
                              <p:par>
                                <p:cTn id="30" presetID="11" presetClass="entr" presetSubtype="0" fill="hold" grpId="0" nodeType="afterEffect">
                                  <p:stCondLst>
                                    <p:cond delay="0"/>
                                  </p:stCondLst>
                                  <p:childTnLst>
                                    <p:set>
                                      <p:cBhvr>
                                        <p:cTn id="31" dur="75">
                                          <p:stCondLst>
                                            <p:cond delay="0"/>
                                          </p:stCondLst>
                                        </p:cTn>
                                        <p:tgtEl>
                                          <p:spTgt spid="144460"/>
                                        </p:tgtEl>
                                        <p:attrNameLst>
                                          <p:attrName>style.visibility</p:attrName>
                                        </p:attrNameLst>
                                      </p:cBhvr>
                                      <p:to>
                                        <p:strVal val="visible"/>
                                      </p:to>
                                    </p:set>
                                  </p:childTnLst>
                                </p:cTn>
                              </p:par>
                            </p:childTnLst>
                          </p:cTn>
                        </p:par>
                        <p:par>
                          <p:cTn id="32" fill="hold" nodeType="afterGroup">
                            <p:stCondLst>
                              <p:cond delay="300"/>
                            </p:stCondLst>
                            <p:childTnLst>
                              <p:par>
                                <p:cTn id="33" presetID="1" presetClass="entr" presetSubtype="0" fill="hold" grpId="0" nodeType="afterEffect">
                                  <p:stCondLst>
                                    <p:cond delay="0"/>
                                  </p:stCondLst>
                                  <p:childTnLst>
                                    <p:set>
                                      <p:cBhvr>
                                        <p:cTn id="34" dur="1" fill="hold">
                                          <p:stCondLst>
                                            <p:cond delay="499"/>
                                          </p:stCondLst>
                                        </p:cTn>
                                        <p:tgtEl>
                                          <p:spTgt spid="144461"/>
                                        </p:tgtEl>
                                        <p:attrNameLst>
                                          <p:attrName>style.visibility</p:attrName>
                                        </p:attrNameLst>
                                      </p:cBhvr>
                                      <p:to>
                                        <p:strVal val="visible"/>
                                      </p:to>
                                    </p:set>
                                  </p:childTnLst>
                                </p:cTn>
                              </p:par>
                            </p:childTnLst>
                          </p:cTn>
                        </p:par>
                        <p:par>
                          <p:cTn id="35" fill="hold" nodeType="afterGroup">
                            <p:stCondLst>
                              <p:cond delay="800"/>
                            </p:stCondLst>
                            <p:childTnLst>
                              <p:par>
                                <p:cTn id="36" presetID="11" presetClass="entr" presetSubtype="0" fill="hold" grpId="0" nodeType="afterEffect">
                                  <p:stCondLst>
                                    <p:cond delay="0"/>
                                  </p:stCondLst>
                                  <p:childTnLst>
                                    <p:set>
                                      <p:cBhvr>
                                        <p:cTn id="37" dur="500">
                                          <p:stCondLst>
                                            <p:cond delay="0"/>
                                          </p:stCondLst>
                                        </p:cTn>
                                        <p:tgtEl>
                                          <p:spTgt spid="144469"/>
                                        </p:tgtEl>
                                        <p:attrNameLst>
                                          <p:attrName>style.visibility</p:attrName>
                                        </p:attrNameLst>
                                      </p:cBhvr>
                                      <p:to>
                                        <p:strVal val="visible"/>
                                      </p:to>
                                    </p:set>
                                  </p:childTnLst>
                                </p:cTn>
                              </p:par>
                            </p:childTnLst>
                          </p:cTn>
                        </p:par>
                        <p:par>
                          <p:cTn id="38" fill="hold" nodeType="afterGroup">
                            <p:stCondLst>
                              <p:cond delay="1300"/>
                            </p:stCondLst>
                            <p:childTnLst>
                              <p:par>
                                <p:cTn id="39" presetID="11" presetClass="entr" presetSubtype="0" fill="hold" grpId="0" nodeType="afterEffect">
                                  <p:stCondLst>
                                    <p:cond delay="2000"/>
                                  </p:stCondLst>
                                  <p:childTnLst>
                                    <p:set>
                                      <p:cBhvr>
                                        <p:cTn id="40" dur="500">
                                          <p:stCondLst>
                                            <p:cond delay="0"/>
                                          </p:stCondLst>
                                        </p:cTn>
                                        <p:tgtEl>
                                          <p:spTgt spid="144470"/>
                                        </p:tgtEl>
                                        <p:attrNameLst>
                                          <p:attrName>style.visibility</p:attrName>
                                        </p:attrNameLst>
                                      </p:cBhvr>
                                      <p:to>
                                        <p:strVal val="visible"/>
                                      </p:to>
                                    </p:set>
                                  </p:childTnLst>
                                </p:cTn>
                              </p:par>
                            </p:childTnLst>
                          </p:cTn>
                        </p:par>
                        <p:par>
                          <p:cTn id="41" fill="hold" nodeType="afterGroup">
                            <p:stCondLst>
                              <p:cond delay="3800"/>
                            </p:stCondLst>
                            <p:childTnLst>
                              <p:par>
                                <p:cTn id="42" presetID="1" presetClass="entr" presetSubtype="0" fill="hold" grpId="0" nodeType="afterEffect">
                                  <p:stCondLst>
                                    <p:cond delay="1000"/>
                                  </p:stCondLst>
                                  <p:childTnLst>
                                    <p:set>
                                      <p:cBhvr>
                                        <p:cTn id="43" dur="1" fill="hold">
                                          <p:stCondLst>
                                            <p:cond delay="499"/>
                                          </p:stCondLst>
                                        </p:cTn>
                                        <p:tgtEl>
                                          <p:spTgt spid="144474"/>
                                        </p:tgtEl>
                                        <p:attrNameLst>
                                          <p:attrName>style.visibility</p:attrName>
                                        </p:attrNameLst>
                                      </p:cBhvr>
                                      <p:to>
                                        <p:strVal val="visible"/>
                                      </p:to>
                                    </p:set>
                                  </p:childTnLst>
                                </p:cTn>
                              </p:par>
                            </p:childTnLst>
                          </p:cTn>
                        </p:par>
                        <p:par>
                          <p:cTn id="44" fill="hold" nodeType="afterGroup">
                            <p:stCondLst>
                              <p:cond delay="5300"/>
                            </p:stCondLst>
                            <p:childTnLst>
                              <p:par>
                                <p:cTn id="45" presetID="22" presetClass="entr" presetSubtype="8" fill="hold" nodeType="afterEffect">
                                  <p:stCondLst>
                                    <p:cond delay="0"/>
                                  </p:stCondLst>
                                  <p:childTnLst>
                                    <p:set>
                                      <p:cBhvr>
                                        <p:cTn id="46" dur="1" fill="hold">
                                          <p:stCondLst>
                                            <p:cond delay="0"/>
                                          </p:stCondLst>
                                        </p:cTn>
                                        <p:tgtEl>
                                          <p:spTgt spid="144473"/>
                                        </p:tgtEl>
                                        <p:attrNameLst>
                                          <p:attrName>style.visibility</p:attrName>
                                        </p:attrNameLst>
                                      </p:cBhvr>
                                      <p:to>
                                        <p:strVal val="visible"/>
                                      </p:to>
                                    </p:set>
                                    <p:animEffect transition="in" filter="wipe(left)">
                                      <p:cBhvr>
                                        <p:cTn id="47" dur="500"/>
                                        <p:tgtEl>
                                          <p:spTgt spid="14447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nodeType="clickEffect">
                                  <p:stCondLst>
                                    <p:cond delay="0"/>
                                  </p:stCondLst>
                                  <p:childTnLst>
                                    <p:set>
                                      <p:cBhvr>
                                        <p:cTn id="51" dur="1" fill="hold">
                                          <p:stCondLst>
                                            <p:cond delay="499"/>
                                          </p:stCondLst>
                                        </p:cTn>
                                        <p:tgtEl>
                                          <p:spTgt spid="144478"/>
                                        </p:tgtEl>
                                        <p:attrNameLst>
                                          <p:attrName>style.visibility</p:attrName>
                                        </p:attrNameLst>
                                      </p:cBhvr>
                                      <p:to>
                                        <p:strVal val="visible"/>
                                      </p:to>
                                    </p:set>
                                  </p:childTnLst>
                                </p:cTn>
                              </p:par>
                            </p:childTnLst>
                          </p:cTn>
                        </p:par>
                        <p:par>
                          <p:cTn id="52" fill="hold" nodeType="afterGroup">
                            <p:stCondLst>
                              <p:cond delay="500"/>
                            </p:stCondLst>
                            <p:childTnLst>
                              <p:par>
                                <p:cTn id="53" presetID="1" presetClass="entr" presetSubtype="0" fill="hold" nodeType="afterEffect">
                                  <p:stCondLst>
                                    <p:cond delay="0"/>
                                  </p:stCondLst>
                                  <p:childTnLst>
                                    <p:set>
                                      <p:cBhvr>
                                        <p:cTn id="54" dur="1" fill="hold">
                                          <p:stCondLst>
                                            <p:cond delay="499"/>
                                          </p:stCondLst>
                                        </p:cTn>
                                        <p:tgtEl>
                                          <p:spTgt spid="144481"/>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144442"/>
                                        </p:tgtEl>
                                        <p:attrNameLst>
                                          <p:attrName>style.visibility</p:attrName>
                                        </p:attrNameLst>
                                      </p:cBhvr>
                                      <p:to>
                                        <p:strVal val="visible"/>
                                      </p:to>
                                    </p:set>
                                  </p:childTnLst>
                                </p:cTn>
                              </p:par>
                            </p:childTnLst>
                          </p:cTn>
                        </p:par>
                        <p:par>
                          <p:cTn id="59" fill="hold" nodeType="afterGroup">
                            <p:stCondLst>
                              <p:cond delay="500"/>
                            </p:stCondLst>
                            <p:childTnLst>
                              <p:par>
                                <p:cTn id="60" presetID="16" presetClass="entr" presetSubtype="37" fill="hold" grpId="0" nodeType="afterEffect">
                                  <p:stCondLst>
                                    <p:cond delay="0"/>
                                  </p:stCondLst>
                                  <p:childTnLst>
                                    <p:set>
                                      <p:cBhvr>
                                        <p:cTn id="61" dur="1" fill="hold">
                                          <p:stCondLst>
                                            <p:cond delay="0"/>
                                          </p:stCondLst>
                                        </p:cTn>
                                        <p:tgtEl>
                                          <p:spTgt spid="144482"/>
                                        </p:tgtEl>
                                        <p:attrNameLst>
                                          <p:attrName>style.visibility</p:attrName>
                                        </p:attrNameLst>
                                      </p:cBhvr>
                                      <p:to>
                                        <p:strVal val="visible"/>
                                      </p:to>
                                    </p:set>
                                    <p:animEffect transition="in" filter="barn(outVertical)">
                                      <p:cBhvr>
                                        <p:cTn id="62" dur="500"/>
                                        <p:tgtEl>
                                          <p:spTgt spid="144482"/>
                                        </p:tgtEl>
                                      </p:cBhvr>
                                    </p:animEffect>
                                  </p:childTnLst>
                                </p:cTn>
                              </p:par>
                            </p:childTnLst>
                          </p:cTn>
                        </p:par>
                        <p:par>
                          <p:cTn id="63" fill="hold" nodeType="afterGroup">
                            <p:stCondLst>
                              <p:cond delay="1000"/>
                            </p:stCondLst>
                            <p:childTnLst>
                              <p:par>
                                <p:cTn id="64" presetID="16" presetClass="entr" presetSubtype="37" fill="hold" grpId="0" nodeType="afterEffect">
                                  <p:stCondLst>
                                    <p:cond delay="0"/>
                                  </p:stCondLst>
                                  <p:childTnLst>
                                    <p:set>
                                      <p:cBhvr>
                                        <p:cTn id="65" dur="1" fill="hold">
                                          <p:stCondLst>
                                            <p:cond delay="0"/>
                                          </p:stCondLst>
                                        </p:cTn>
                                        <p:tgtEl>
                                          <p:spTgt spid="144483"/>
                                        </p:tgtEl>
                                        <p:attrNameLst>
                                          <p:attrName>style.visibility</p:attrName>
                                        </p:attrNameLst>
                                      </p:cBhvr>
                                      <p:to>
                                        <p:strVal val="visible"/>
                                      </p:to>
                                    </p:set>
                                    <p:animEffect transition="in" filter="barn(outVertical)">
                                      <p:cBhvr>
                                        <p:cTn id="66" dur="500"/>
                                        <p:tgtEl>
                                          <p:spTgt spid="144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442" grpId="0" animBg="1" autoUpdateAnimBg="0"/>
      <p:bldP spid="144450" grpId="0" animBg="1"/>
      <p:bldP spid="144453" grpId="0" animBg="1"/>
      <p:bldP spid="144457" grpId="0" animBg="1"/>
      <p:bldP spid="144460" grpId="0" animBg="1"/>
      <p:bldP spid="144462" grpId="0" animBg="1"/>
      <p:bldP spid="144465" grpId="0" animBg="1"/>
      <p:bldP spid="144466" grpId="0" animBg="1"/>
      <p:bldP spid="144467" grpId="0" animBg="1"/>
      <p:bldP spid="144468" grpId="0" animBg="1"/>
      <p:bldP spid="144461" grpId="0" animBg="1"/>
      <p:bldP spid="144469" grpId="0" animBg="1"/>
      <p:bldP spid="144470" grpId="0" animBg="1"/>
      <p:bldP spid="144474" grpId="0" animBg="1"/>
      <p:bldP spid="144482" grpId="0" animBg="1"/>
      <p:bldP spid="144483"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39DC68F-DE67-2A47-8A58-8508DA409EC6}" type="slidenum">
              <a:rPr lang="zh-TW" altLang="en-US"/>
              <a:pPr/>
              <a:t>35</a:t>
            </a:fld>
            <a:endParaRPr lang="zh-TW" altLang="en-US"/>
          </a:p>
        </p:txBody>
      </p:sp>
      <p:sp>
        <p:nvSpPr>
          <p:cNvPr id="65538" name="Rectangle 2"/>
          <p:cNvSpPr>
            <a:spLocks noGrp="1" noChangeArrowheads="1"/>
          </p:cNvSpPr>
          <p:nvPr>
            <p:ph type="body" idx="1"/>
          </p:nvPr>
        </p:nvSpPr>
        <p:spPr>
          <a:xfrm>
            <a:off x="685800" y="1219200"/>
            <a:ext cx="7772400" cy="5257800"/>
          </a:xfrm>
          <a:noFill/>
          <a:ln/>
        </p:spPr>
        <p:txBody>
          <a:bodyPr/>
          <a:lstStyle/>
          <a:p>
            <a:pPr lvl="1" eaLnBrk="0" hangingPunct="0">
              <a:buFontTx/>
              <a:buNone/>
            </a:pPr>
            <a:endParaRPr lang="zh-TW" altLang="en-US">
              <a:ea typeface="新細明體" charset="0"/>
              <a:cs typeface="新細明體" charset="0"/>
            </a:endParaRPr>
          </a:p>
          <a:p>
            <a:pPr lvl="1" eaLnBrk="0" hangingPunct="0"/>
            <a:r>
              <a:rPr lang="en-US" altLang="zh-TW" b="1" i="1">
                <a:ea typeface="新細明體" charset="0"/>
                <a:cs typeface="新細明體" charset="0"/>
              </a:rPr>
              <a:t>Sunk costs:</a:t>
            </a:r>
            <a:r>
              <a:rPr lang="en-US" altLang="zh-TW">
                <a:ea typeface="新細明體" charset="0"/>
                <a:cs typeface="新細明體" charset="0"/>
              </a:rPr>
              <a:t>  The shadow price is the value of an extra unit of the resource, since the cost of the resource is not included in the calculation of the objective function coefficient.</a:t>
            </a:r>
          </a:p>
          <a:p>
            <a:pPr lvl="1" eaLnBrk="0" hangingPunct="0"/>
            <a:endParaRPr lang="en-US" altLang="zh-TW">
              <a:ea typeface="新細明體" charset="0"/>
              <a:cs typeface="新細明體" charset="0"/>
            </a:endParaRPr>
          </a:p>
          <a:p>
            <a:pPr lvl="1" eaLnBrk="0" hangingPunct="0"/>
            <a:r>
              <a:rPr lang="en-US" altLang="zh-TW" b="1" i="1">
                <a:ea typeface="新細明體" charset="0"/>
                <a:cs typeface="新細明體" charset="0"/>
              </a:rPr>
              <a:t>Included costs:  </a:t>
            </a:r>
            <a:r>
              <a:rPr lang="en-US" altLang="zh-TW">
                <a:ea typeface="新細明體" charset="0"/>
                <a:cs typeface="新細明體" charset="0"/>
              </a:rPr>
              <a:t>The shadow price is the premium value above the existing unit value for the resource, since the cost of the resource is included in the calculation of the objective function coefficient.</a:t>
            </a:r>
          </a:p>
        </p:txBody>
      </p:sp>
      <p:sp>
        <p:nvSpPr>
          <p:cNvPr id="65539" name="Rectangle 3"/>
          <p:cNvSpPr>
            <a:spLocks noGrp="1" noChangeArrowheads="1"/>
          </p:cNvSpPr>
          <p:nvPr>
            <p:ph type="title"/>
          </p:nvPr>
        </p:nvSpPr>
        <p:spPr>
          <a:xfrm>
            <a:off x="685800" y="609600"/>
            <a:ext cx="8153400" cy="1143000"/>
          </a:xfrm>
          <a:noFill/>
          <a:ln/>
          <a:extLst>
            <a:ext uri="{909E8E84-426E-40dd-AFC4-6F175D3DCCD1}">
              <a14:hiddenFill xmlns:a14="http://schemas.microsoft.com/office/drawing/2010/main">
                <a:solidFill>
                  <a:schemeClr val="accent1"/>
                </a:solidFill>
              </a14:hiddenFill>
            </a:ext>
          </a:extLst>
        </p:spPr>
        <p:txBody>
          <a:bodyPr/>
          <a:lstStyle/>
          <a:p>
            <a:pPr eaLnBrk="0" hangingPunct="0"/>
            <a:r>
              <a:rPr lang="en-US" altLang="zh-TW" sz="3600" b="0">
                <a:ea typeface="新細明體" charset="0"/>
                <a:cs typeface="新細明體" charset="0"/>
              </a:rPr>
              <a:t>The correct interpretation of shadow prices </a:t>
            </a:r>
          </a:p>
        </p:txBody>
      </p:sp>
    </p:spTree>
    <p:extLst>
      <p:ext uri="{BB962C8B-B14F-4D97-AF65-F5344CB8AC3E}">
        <p14:creationId xmlns:p14="http://schemas.microsoft.com/office/powerpoint/2010/main" val="1671510960"/>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65538">
                                            <p:txEl>
                                              <p:pRg st="1" end="1"/>
                                            </p:txEl>
                                          </p:spTgt>
                                        </p:tgtEl>
                                        <p:attrNameLst>
                                          <p:attrName>style.visibility</p:attrName>
                                        </p:attrNameLst>
                                      </p:cBhvr>
                                      <p:to>
                                        <p:strVal val="visible"/>
                                      </p:to>
                                    </p:set>
                                    <p:anim calcmode="lin" valueType="num">
                                      <p:cBhvr additive="base">
                                        <p:cTn id="7" dur="500" fill="hold"/>
                                        <p:tgtEl>
                                          <p:spTgt spid="6553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538">
                                            <p:txEl>
                                              <p:pRg st="1" end="1"/>
                                            </p:txEl>
                                          </p:spTgt>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65538">
                                            <p:txEl>
                                              <p:pRg st="3" end="3"/>
                                            </p:txEl>
                                          </p:spTgt>
                                        </p:tgtEl>
                                        <p:attrNameLst>
                                          <p:attrName>style.visibility</p:attrName>
                                        </p:attrNameLst>
                                      </p:cBhvr>
                                      <p:to>
                                        <p:strVal val="visible"/>
                                      </p:to>
                                    </p:set>
                                    <p:anim calcmode="lin" valueType="num">
                                      <p:cBhvr additive="base">
                                        <p:cTn id="11" dur="500" fill="hold"/>
                                        <p:tgtEl>
                                          <p:spTgt spid="65538">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5538">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build="p" autoUpdateAnimBg="0" advAuto="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DA8139-B512-7B49-8F1A-F957928A7639}" type="slidenum">
              <a:rPr lang="zh-TW" altLang="en-US"/>
              <a:pPr/>
              <a:t>36</a:t>
            </a:fld>
            <a:endParaRPr lang="zh-TW" altLang="en-US"/>
          </a:p>
        </p:txBody>
      </p:sp>
      <p:sp>
        <p:nvSpPr>
          <p:cNvPr id="69634" name="Rectangle 2"/>
          <p:cNvSpPr>
            <a:spLocks noGrp="1" noChangeArrowheads="1"/>
          </p:cNvSpPr>
          <p:nvPr>
            <p:ph type="title"/>
          </p:nvPr>
        </p:nvSpPr>
        <p:spPr>
          <a:xfrm>
            <a:off x="685800" y="609600"/>
            <a:ext cx="8153400" cy="1143000"/>
          </a:xfrm>
          <a:noFill/>
          <a:ln/>
        </p:spPr>
        <p:txBody>
          <a:bodyPr/>
          <a:lstStyle/>
          <a:p>
            <a:pPr algn="ctr" eaLnBrk="0" hangingPunct="0"/>
            <a:r>
              <a:rPr lang="en-US" altLang="zh-TW" sz="3600">
                <a:ea typeface="新細明體" charset="0"/>
                <a:cs typeface="新細明體" charset="0"/>
              </a:rPr>
              <a:t>Other Post - Optimality Changes </a:t>
            </a:r>
          </a:p>
        </p:txBody>
      </p:sp>
      <p:sp>
        <p:nvSpPr>
          <p:cNvPr id="69635" name="Rectangle 3"/>
          <p:cNvSpPr>
            <a:spLocks noGrp="1" noChangeArrowheads="1"/>
          </p:cNvSpPr>
          <p:nvPr>
            <p:ph type="body" idx="1"/>
          </p:nvPr>
        </p:nvSpPr>
        <p:spPr>
          <a:xfrm>
            <a:off x="990600" y="1981200"/>
            <a:ext cx="7772400" cy="4114800"/>
          </a:xfrm>
          <a:noFill/>
          <a:ln/>
        </p:spPr>
        <p:txBody>
          <a:bodyPr/>
          <a:lstStyle/>
          <a:p>
            <a:pPr eaLnBrk="0" hangingPunct="0">
              <a:lnSpc>
                <a:spcPct val="170000"/>
              </a:lnSpc>
            </a:pPr>
            <a:r>
              <a:rPr lang="en-US" altLang="zh-TW">
                <a:ea typeface="新細明體" charset="0"/>
                <a:cs typeface="新細明體" charset="0"/>
              </a:rPr>
              <a:t>Addition of a constraint.</a:t>
            </a:r>
          </a:p>
          <a:p>
            <a:pPr eaLnBrk="0" hangingPunct="0">
              <a:lnSpc>
                <a:spcPct val="130000"/>
              </a:lnSpc>
            </a:pPr>
            <a:r>
              <a:rPr lang="en-US" altLang="zh-TW">
                <a:ea typeface="新細明體" charset="0"/>
                <a:cs typeface="新細明體" charset="0"/>
              </a:rPr>
              <a:t>Deletion of a constraint.</a:t>
            </a:r>
          </a:p>
          <a:p>
            <a:pPr eaLnBrk="0" hangingPunct="0">
              <a:lnSpc>
                <a:spcPct val="130000"/>
              </a:lnSpc>
            </a:pPr>
            <a:r>
              <a:rPr lang="en-US" altLang="zh-TW">
                <a:ea typeface="新細明體" charset="0"/>
                <a:cs typeface="新細明體" charset="0"/>
              </a:rPr>
              <a:t>Addition of a variable.</a:t>
            </a:r>
          </a:p>
          <a:p>
            <a:pPr eaLnBrk="0" hangingPunct="0">
              <a:lnSpc>
                <a:spcPct val="130000"/>
              </a:lnSpc>
            </a:pPr>
            <a:r>
              <a:rPr lang="en-US" altLang="zh-TW">
                <a:ea typeface="新細明體" charset="0"/>
                <a:cs typeface="新細明體" charset="0"/>
              </a:rPr>
              <a:t>Deletion of a variable.</a:t>
            </a:r>
          </a:p>
          <a:p>
            <a:pPr eaLnBrk="0" hangingPunct="0">
              <a:lnSpc>
                <a:spcPct val="130000"/>
              </a:lnSpc>
            </a:pPr>
            <a:r>
              <a:rPr lang="en-US" altLang="zh-TW">
                <a:ea typeface="新細明體" charset="0"/>
                <a:cs typeface="新細明體" charset="0"/>
              </a:rPr>
              <a:t>Changes in the left - hand side coefficients.</a:t>
            </a:r>
          </a:p>
        </p:txBody>
      </p:sp>
    </p:spTree>
    <p:extLst>
      <p:ext uri="{BB962C8B-B14F-4D97-AF65-F5344CB8AC3E}">
        <p14:creationId xmlns:p14="http://schemas.microsoft.com/office/powerpoint/2010/main" val="2878544407"/>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 calcmode="lin" valueType="num">
                                      <p:cBhvr additive="base">
                                        <p:cTn id="7" dur="500" fill="hold"/>
                                        <p:tgtEl>
                                          <p:spTgt spid="696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963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69635">
                                            <p:txEl>
                                              <p:pRg st="1" end="1"/>
                                            </p:txEl>
                                          </p:spTgt>
                                        </p:tgtEl>
                                        <p:attrNameLst>
                                          <p:attrName>style.visibility</p:attrName>
                                        </p:attrNameLst>
                                      </p:cBhvr>
                                      <p:to>
                                        <p:strVal val="visible"/>
                                      </p:to>
                                    </p:set>
                                    <p:anim calcmode="lin" valueType="num">
                                      <p:cBhvr additive="base">
                                        <p:cTn id="13" dur="500" fill="hold"/>
                                        <p:tgtEl>
                                          <p:spTgt spid="696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963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69635">
                                            <p:txEl>
                                              <p:pRg st="2" end="2"/>
                                            </p:txEl>
                                          </p:spTgt>
                                        </p:tgtEl>
                                        <p:attrNameLst>
                                          <p:attrName>style.visibility</p:attrName>
                                        </p:attrNameLst>
                                      </p:cBhvr>
                                      <p:to>
                                        <p:strVal val="visible"/>
                                      </p:to>
                                    </p:set>
                                    <p:anim calcmode="lin" valueType="num">
                                      <p:cBhvr additive="base">
                                        <p:cTn id="19" dur="5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963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69635">
                                            <p:txEl>
                                              <p:pRg st="3" end="3"/>
                                            </p:txEl>
                                          </p:spTgt>
                                        </p:tgtEl>
                                        <p:attrNameLst>
                                          <p:attrName>style.visibility</p:attrName>
                                        </p:attrNameLst>
                                      </p:cBhvr>
                                      <p:to>
                                        <p:strVal val="visible"/>
                                      </p:to>
                                    </p:set>
                                    <p:anim calcmode="lin" valueType="num">
                                      <p:cBhvr additive="base">
                                        <p:cTn id="25" dur="500" fill="hold"/>
                                        <p:tgtEl>
                                          <p:spTgt spid="6963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9635">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69635">
                                            <p:txEl>
                                              <p:pRg st="4" end="4"/>
                                            </p:txEl>
                                          </p:spTgt>
                                        </p:tgtEl>
                                        <p:attrNameLst>
                                          <p:attrName>style.visibility</p:attrName>
                                        </p:attrNameLst>
                                      </p:cBhvr>
                                      <p:to>
                                        <p:strVal val="visible"/>
                                      </p:to>
                                    </p:set>
                                    <p:anim calcmode="lin" valueType="num">
                                      <p:cBhvr additive="base">
                                        <p:cTn id="31" dur="500" fill="hold"/>
                                        <p:tgtEl>
                                          <p:spTgt spid="6963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9635">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5"/>
          <p:cNvSpPr>
            <a:spLocks noGrp="1"/>
          </p:cNvSpPr>
          <p:nvPr>
            <p:ph type="sldNum" sz="quarter" idx="12"/>
          </p:nvPr>
        </p:nvSpPr>
        <p:spPr/>
        <p:txBody>
          <a:bodyPr/>
          <a:lstStyle/>
          <a:p>
            <a:fld id="{F98CCD33-E71B-DA48-9CD3-9EAC33B073D3}" type="slidenum">
              <a:rPr lang="zh-TW" altLang="en-US"/>
              <a:pPr/>
              <a:t>37</a:t>
            </a:fld>
            <a:endParaRPr lang="zh-TW" altLang="en-US"/>
          </a:p>
        </p:txBody>
      </p:sp>
      <p:grpSp>
        <p:nvGrpSpPr>
          <p:cNvPr id="152582" name="Group 1030"/>
          <p:cNvGrpSpPr>
            <a:grpSpLocks/>
          </p:cNvGrpSpPr>
          <p:nvPr/>
        </p:nvGrpSpPr>
        <p:grpSpPr bwMode="auto">
          <a:xfrm>
            <a:off x="1658938" y="1084263"/>
            <a:ext cx="6178550" cy="5634037"/>
            <a:chOff x="1584" y="147"/>
            <a:chExt cx="3892" cy="3549"/>
          </a:xfrm>
        </p:grpSpPr>
        <p:sp>
          <p:nvSpPr>
            <p:cNvPr id="152583" name="Rectangle 1031"/>
            <p:cNvSpPr>
              <a:spLocks noChangeArrowheads="1"/>
            </p:cNvSpPr>
            <p:nvPr/>
          </p:nvSpPr>
          <p:spPr bwMode="auto">
            <a:xfrm>
              <a:off x="1584" y="147"/>
              <a:ext cx="3885" cy="117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584" name="Rectangle 1032"/>
            <p:cNvSpPr>
              <a:spLocks noChangeArrowheads="1"/>
            </p:cNvSpPr>
            <p:nvPr/>
          </p:nvSpPr>
          <p:spPr bwMode="auto">
            <a:xfrm>
              <a:off x="4253" y="1285"/>
              <a:ext cx="1223" cy="2411"/>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585" name="AutoShape 1033"/>
            <p:cNvSpPr>
              <a:spLocks noChangeArrowheads="1"/>
            </p:cNvSpPr>
            <p:nvPr/>
          </p:nvSpPr>
          <p:spPr bwMode="auto">
            <a:xfrm rot="10800000">
              <a:off x="1587" y="1296"/>
              <a:ext cx="2699" cy="2400"/>
            </a:xfrm>
            <a:prstGeom prst="rtTriangl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92075" tIns="46038" rIns="92075" bIns="46038" anchor="ctr"/>
            <a:lstStyle/>
            <a:p>
              <a:pPr algn="ctr" eaLnBrk="0" hangingPunct="0"/>
              <a:r>
                <a:rPr lang="zh-TW" altLang="en-US" sz="2800">
                  <a:solidFill>
                    <a:srgbClr val="334635"/>
                  </a:solidFill>
                  <a:ea typeface="新細明體" charset="0"/>
                  <a:cs typeface="新細明體" charset="0"/>
                </a:rPr>
                <a:t> </a:t>
              </a:r>
            </a:p>
          </p:txBody>
        </p:sp>
      </p:grpSp>
      <p:sp>
        <p:nvSpPr>
          <p:cNvPr id="152589" name="Freeform 1037"/>
          <p:cNvSpPr>
            <a:spLocks/>
          </p:cNvSpPr>
          <p:nvPr/>
        </p:nvSpPr>
        <p:spPr bwMode="auto">
          <a:xfrm>
            <a:off x="1658938" y="4486275"/>
            <a:ext cx="1793875" cy="2211388"/>
          </a:xfrm>
          <a:custGeom>
            <a:avLst/>
            <a:gdLst>
              <a:gd name="T0" fmla="*/ 0 w 1130"/>
              <a:gd name="T1" fmla="*/ 0 h 1393"/>
              <a:gd name="T2" fmla="*/ 888 w 1130"/>
              <a:gd name="T3" fmla="*/ 384 h 1393"/>
              <a:gd name="T4" fmla="*/ 1129 w 1130"/>
              <a:gd name="T5" fmla="*/ 1392 h 1393"/>
              <a:gd name="T6" fmla="*/ 0 w 1130"/>
              <a:gd name="T7" fmla="*/ 1392 h 1393"/>
              <a:gd name="T8" fmla="*/ 0 w 1130"/>
              <a:gd name="T9" fmla="*/ 0 h 1393"/>
            </a:gdLst>
            <a:ahLst/>
            <a:cxnLst>
              <a:cxn ang="0">
                <a:pos x="T0" y="T1"/>
              </a:cxn>
              <a:cxn ang="0">
                <a:pos x="T2" y="T3"/>
              </a:cxn>
              <a:cxn ang="0">
                <a:pos x="T4" y="T5"/>
              </a:cxn>
              <a:cxn ang="0">
                <a:pos x="T6" y="T7"/>
              </a:cxn>
              <a:cxn ang="0">
                <a:pos x="T8" y="T9"/>
              </a:cxn>
            </a:cxnLst>
            <a:rect l="0" t="0" r="r" b="b"/>
            <a:pathLst>
              <a:path w="1130" h="1393">
                <a:moveTo>
                  <a:pt x="0" y="0"/>
                </a:moveTo>
                <a:lnTo>
                  <a:pt x="888" y="384"/>
                </a:lnTo>
                <a:lnTo>
                  <a:pt x="1129" y="1392"/>
                </a:lnTo>
                <a:lnTo>
                  <a:pt x="0" y="1392"/>
                </a:lnTo>
                <a:lnTo>
                  <a:pt x="0" y="0"/>
                </a:lnTo>
              </a:path>
            </a:pathLst>
          </a:custGeom>
          <a:solidFill>
            <a:schemeClr val="accent1"/>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nvGrpSpPr>
          <p:cNvPr id="152635" name="Group 1083"/>
          <p:cNvGrpSpPr>
            <a:grpSpLocks/>
          </p:cNvGrpSpPr>
          <p:nvPr/>
        </p:nvGrpSpPr>
        <p:grpSpPr bwMode="auto">
          <a:xfrm>
            <a:off x="1828800" y="2579688"/>
            <a:ext cx="6037263" cy="3960812"/>
            <a:chOff x="1152" y="1673"/>
            <a:chExt cx="3803" cy="2495"/>
          </a:xfrm>
        </p:grpSpPr>
        <p:sp>
          <p:nvSpPr>
            <p:cNvPr id="152599" name="Oval 1047"/>
            <p:cNvSpPr>
              <a:spLocks noChangeArrowheads="1"/>
            </p:cNvSpPr>
            <p:nvPr/>
          </p:nvSpPr>
          <p:spPr bwMode="auto">
            <a:xfrm>
              <a:off x="3590" y="3820"/>
              <a:ext cx="280" cy="280"/>
            </a:xfrm>
            <a:prstGeom prst="ellipse">
              <a:avLst/>
            </a:prstGeom>
            <a:noFill/>
            <a:ln w="1270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zh-TW" altLang="en-US" sz="2400" b="1">
                  <a:solidFill>
                    <a:schemeClr val="tx1"/>
                  </a:solidFill>
                  <a:ea typeface="新細明體" charset="0"/>
                  <a:cs typeface="新細明體" charset="0"/>
                </a:rPr>
                <a:t>1</a:t>
              </a:r>
            </a:p>
          </p:txBody>
        </p:sp>
        <p:grpSp>
          <p:nvGrpSpPr>
            <p:cNvPr id="152609" name="Group 1057"/>
            <p:cNvGrpSpPr>
              <a:grpSpLocks/>
            </p:cNvGrpSpPr>
            <p:nvPr/>
          </p:nvGrpSpPr>
          <p:grpSpPr bwMode="auto">
            <a:xfrm>
              <a:off x="2352" y="1673"/>
              <a:ext cx="2603" cy="1377"/>
              <a:chOff x="2774" y="537"/>
              <a:chExt cx="2603" cy="1377"/>
            </a:xfrm>
          </p:grpSpPr>
          <p:sp>
            <p:nvSpPr>
              <p:cNvPr id="152610" name="Rectangle 1058"/>
              <p:cNvSpPr>
                <a:spLocks noChangeArrowheads="1"/>
              </p:cNvSpPr>
              <p:nvPr/>
            </p:nvSpPr>
            <p:spPr bwMode="auto">
              <a:xfrm>
                <a:off x="2774" y="537"/>
                <a:ext cx="2603" cy="13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800" b="1">
                    <a:solidFill>
                      <a:schemeClr val="tx1"/>
                    </a:solidFill>
                    <a:ea typeface="新細明體" charset="0"/>
                    <a:cs typeface="新細明體" charset="0"/>
                  </a:rPr>
                  <a:t>No point, simultaneously, </a:t>
                </a:r>
              </a:p>
              <a:p>
                <a:pPr eaLnBrk="0" hangingPunct="0">
                  <a:lnSpc>
                    <a:spcPct val="130000"/>
                  </a:lnSpc>
                </a:pPr>
                <a:r>
                  <a:rPr lang="en-US" altLang="zh-TW" sz="2800" b="1">
                    <a:solidFill>
                      <a:schemeClr val="tx1"/>
                    </a:solidFill>
                    <a:ea typeface="新細明體" charset="0"/>
                    <a:cs typeface="新細明體" charset="0"/>
                  </a:rPr>
                  <a:t>lies both above line        and </a:t>
                </a:r>
                <a:br>
                  <a:rPr lang="en-US" altLang="zh-TW" sz="2800" b="1">
                    <a:solidFill>
                      <a:schemeClr val="tx1"/>
                    </a:solidFill>
                    <a:ea typeface="新細明體" charset="0"/>
                    <a:cs typeface="新細明體" charset="0"/>
                  </a:rPr>
                </a:br>
                <a:r>
                  <a:rPr lang="en-US" altLang="zh-TW" sz="2800" b="1">
                    <a:solidFill>
                      <a:schemeClr val="tx1"/>
                    </a:solidFill>
                    <a:ea typeface="新細明體" charset="0"/>
                    <a:cs typeface="新細明體" charset="0"/>
                  </a:rPr>
                  <a:t>below lines        and</a:t>
                </a:r>
              </a:p>
              <a:p>
                <a:pPr eaLnBrk="0" hangingPunct="0">
                  <a:lnSpc>
                    <a:spcPct val="130000"/>
                  </a:lnSpc>
                </a:pPr>
                <a:r>
                  <a:rPr lang="en-US" altLang="zh-TW" sz="2800">
                    <a:solidFill>
                      <a:schemeClr val="tx1"/>
                    </a:solidFill>
                    <a:ea typeface="新細明體" charset="0"/>
                    <a:cs typeface="新細明體" charset="0"/>
                  </a:rPr>
                  <a:t>.</a:t>
                </a:r>
              </a:p>
            </p:txBody>
          </p:sp>
          <p:sp>
            <p:nvSpPr>
              <p:cNvPr id="152611" name="Oval 1059"/>
              <p:cNvSpPr>
                <a:spLocks noChangeArrowheads="1"/>
              </p:cNvSpPr>
              <p:nvPr/>
            </p:nvSpPr>
            <p:spPr bwMode="auto">
              <a:xfrm>
                <a:off x="4608" y="904"/>
                <a:ext cx="272" cy="272"/>
              </a:xfrm>
              <a:prstGeom prst="ellipse">
                <a:avLst/>
              </a:prstGeom>
              <a:noFill/>
              <a:ln w="2540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612" name="Rectangle 1060"/>
              <p:cNvSpPr>
                <a:spLocks noChangeArrowheads="1"/>
              </p:cNvSpPr>
              <p:nvPr/>
            </p:nvSpPr>
            <p:spPr bwMode="auto">
              <a:xfrm>
                <a:off x="4695" y="970"/>
                <a:ext cx="98" cy="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nchor="ctr"/>
              <a:lstStyle/>
              <a:p>
                <a:pPr algn="ctr"/>
                <a:r>
                  <a:rPr lang="zh-TW" altLang="en-US" sz="2400" b="1">
                    <a:solidFill>
                      <a:schemeClr val="tx1"/>
                    </a:solidFill>
                    <a:ea typeface="新細明體" charset="0"/>
                    <a:cs typeface="新細明體" charset="0"/>
                  </a:rPr>
                  <a:t>1</a:t>
                </a:r>
              </a:p>
            </p:txBody>
          </p:sp>
          <p:sp>
            <p:nvSpPr>
              <p:cNvPr id="152613" name="Oval 1061"/>
              <p:cNvSpPr>
                <a:spLocks noChangeArrowheads="1"/>
              </p:cNvSpPr>
              <p:nvPr/>
            </p:nvSpPr>
            <p:spPr bwMode="auto">
              <a:xfrm>
                <a:off x="3904" y="1255"/>
                <a:ext cx="272" cy="272"/>
              </a:xfrm>
              <a:prstGeom prst="ellipse">
                <a:avLst/>
              </a:prstGeom>
              <a:noFill/>
              <a:ln w="2540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614" name="Rectangle 1062"/>
              <p:cNvSpPr>
                <a:spLocks noChangeArrowheads="1"/>
              </p:cNvSpPr>
              <p:nvPr/>
            </p:nvSpPr>
            <p:spPr bwMode="auto">
              <a:xfrm>
                <a:off x="3991" y="1321"/>
                <a:ext cx="98" cy="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nchor="ctr"/>
              <a:lstStyle/>
              <a:p>
                <a:pPr algn="ctr"/>
                <a:r>
                  <a:rPr lang="zh-TW" altLang="en-US" sz="2800" b="1">
                    <a:solidFill>
                      <a:schemeClr val="tx1"/>
                    </a:solidFill>
                    <a:ea typeface="新細明體" charset="0"/>
                    <a:cs typeface="新細明體" charset="0"/>
                  </a:rPr>
                  <a:t>2</a:t>
                </a:r>
              </a:p>
            </p:txBody>
          </p:sp>
          <p:sp>
            <p:nvSpPr>
              <p:cNvPr id="152615" name="Oval 1063"/>
              <p:cNvSpPr>
                <a:spLocks noChangeArrowheads="1"/>
              </p:cNvSpPr>
              <p:nvPr/>
            </p:nvSpPr>
            <p:spPr bwMode="auto">
              <a:xfrm>
                <a:off x="4609" y="1255"/>
                <a:ext cx="272" cy="272"/>
              </a:xfrm>
              <a:prstGeom prst="ellipse">
                <a:avLst/>
              </a:prstGeom>
              <a:noFill/>
              <a:ln w="2540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616" name="Rectangle 1064"/>
              <p:cNvSpPr>
                <a:spLocks noChangeArrowheads="1"/>
              </p:cNvSpPr>
              <p:nvPr/>
            </p:nvSpPr>
            <p:spPr bwMode="auto">
              <a:xfrm>
                <a:off x="4696" y="1321"/>
                <a:ext cx="98" cy="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nchor="ctr"/>
              <a:lstStyle/>
              <a:p>
                <a:pPr algn="ctr" eaLnBrk="0" hangingPunct="0"/>
                <a:r>
                  <a:rPr lang="zh-TW" altLang="en-US" sz="2800" b="1">
                    <a:solidFill>
                      <a:schemeClr val="tx1"/>
                    </a:solidFill>
                    <a:ea typeface="新細明體" charset="0"/>
                    <a:cs typeface="新細明體" charset="0"/>
                  </a:rPr>
                  <a:t>3</a:t>
                </a:r>
              </a:p>
            </p:txBody>
          </p:sp>
        </p:grpSp>
        <p:sp>
          <p:nvSpPr>
            <p:cNvPr id="152632" name="Oval 1080"/>
            <p:cNvSpPr>
              <a:spLocks noChangeArrowheads="1"/>
            </p:cNvSpPr>
            <p:nvPr/>
          </p:nvSpPr>
          <p:spPr bwMode="auto">
            <a:xfrm>
              <a:off x="1152" y="2618"/>
              <a:ext cx="280" cy="280"/>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zh-TW" altLang="en-US" sz="2400" b="1">
                  <a:solidFill>
                    <a:schemeClr val="tx1"/>
                  </a:solidFill>
                  <a:ea typeface="新細明體" charset="0"/>
                  <a:cs typeface="新細明體" charset="0"/>
                </a:rPr>
                <a:t>2</a:t>
              </a:r>
            </a:p>
          </p:txBody>
        </p:sp>
        <p:sp>
          <p:nvSpPr>
            <p:cNvPr id="152633" name="Oval 1081"/>
            <p:cNvSpPr>
              <a:spLocks noChangeArrowheads="1"/>
            </p:cNvSpPr>
            <p:nvPr/>
          </p:nvSpPr>
          <p:spPr bwMode="auto">
            <a:xfrm>
              <a:off x="2175" y="3888"/>
              <a:ext cx="280" cy="280"/>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zh-TW" altLang="en-US" sz="2400" b="1">
                  <a:solidFill>
                    <a:schemeClr val="tx1"/>
                  </a:solidFill>
                  <a:ea typeface="新細明體" charset="0"/>
                  <a:cs typeface="新細明體" charset="0"/>
                </a:rPr>
                <a:t>3</a:t>
              </a:r>
            </a:p>
          </p:txBody>
        </p:sp>
      </p:grpSp>
      <p:grpSp>
        <p:nvGrpSpPr>
          <p:cNvPr id="152590" name="Group 1038"/>
          <p:cNvGrpSpPr>
            <a:grpSpLocks/>
          </p:cNvGrpSpPr>
          <p:nvPr/>
        </p:nvGrpSpPr>
        <p:grpSpPr bwMode="auto">
          <a:xfrm>
            <a:off x="2592388" y="3038475"/>
            <a:ext cx="3273425" cy="2892425"/>
            <a:chOff x="2161" y="1345"/>
            <a:chExt cx="2062" cy="1822"/>
          </a:xfrm>
        </p:grpSpPr>
        <p:sp>
          <p:nvSpPr>
            <p:cNvPr id="152591" name="Line 1039"/>
            <p:cNvSpPr>
              <a:spLocks noChangeShapeType="1"/>
            </p:cNvSpPr>
            <p:nvPr/>
          </p:nvSpPr>
          <p:spPr bwMode="auto">
            <a:xfrm flipV="1">
              <a:off x="2161" y="1345"/>
              <a:ext cx="190" cy="142"/>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592" name="Line 1040"/>
            <p:cNvSpPr>
              <a:spLocks noChangeShapeType="1"/>
            </p:cNvSpPr>
            <p:nvPr/>
          </p:nvSpPr>
          <p:spPr bwMode="auto">
            <a:xfrm flipV="1">
              <a:off x="2641" y="1729"/>
              <a:ext cx="190" cy="142"/>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593" name="Line 1041"/>
            <p:cNvSpPr>
              <a:spLocks noChangeShapeType="1"/>
            </p:cNvSpPr>
            <p:nvPr/>
          </p:nvSpPr>
          <p:spPr bwMode="auto">
            <a:xfrm flipV="1">
              <a:off x="3121" y="2161"/>
              <a:ext cx="190" cy="142"/>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594" name="Line 1042"/>
            <p:cNvSpPr>
              <a:spLocks noChangeShapeType="1"/>
            </p:cNvSpPr>
            <p:nvPr/>
          </p:nvSpPr>
          <p:spPr bwMode="auto">
            <a:xfrm flipV="1">
              <a:off x="3553" y="2593"/>
              <a:ext cx="190" cy="142"/>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595" name="Line 1043"/>
            <p:cNvSpPr>
              <a:spLocks noChangeShapeType="1"/>
            </p:cNvSpPr>
            <p:nvPr/>
          </p:nvSpPr>
          <p:spPr bwMode="auto">
            <a:xfrm flipV="1">
              <a:off x="4033" y="3025"/>
              <a:ext cx="190" cy="142"/>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2600" name="Group 1048"/>
          <p:cNvGrpSpPr>
            <a:grpSpLocks/>
          </p:cNvGrpSpPr>
          <p:nvPr/>
        </p:nvGrpSpPr>
        <p:grpSpPr bwMode="auto">
          <a:xfrm>
            <a:off x="1565275" y="1819275"/>
            <a:ext cx="6111875" cy="4949825"/>
            <a:chOff x="1526" y="626"/>
            <a:chExt cx="3850" cy="3118"/>
          </a:xfrm>
        </p:grpSpPr>
        <p:sp>
          <p:nvSpPr>
            <p:cNvPr id="152601" name="Line 1049"/>
            <p:cNvSpPr>
              <a:spLocks noChangeShapeType="1"/>
            </p:cNvSpPr>
            <p:nvPr/>
          </p:nvSpPr>
          <p:spPr bwMode="auto">
            <a:xfrm>
              <a:off x="1584" y="626"/>
              <a:ext cx="0" cy="307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602" name="Line 1050"/>
            <p:cNvSpPr>
              <a:spLocks noChangeShapeType="1"/>
            </p:cNvSpPr>
            <p:nvPr/>
          </p:nvSpPr>
          <p:spPr bwMode="auto">
            <a:xfrm>
              <a:off x="1526" y="2281"/>
              <a:ext cx="1342" cy="574"/>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603" name="Line 1051"/>
            <p:cNvSpPr>
              <a:spLocks noChangeShapeType="1"/>
            </p:cNvSpPr>
            <p:nvPr/>
          </p:nvSpPr>
          <p:spPr bwMode="auto">
            <a:xfrm>
              <a:off x="2416" y="2498"/>
              <a:ext cx="286" cy="1246"/>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604" name="Line 1052"/>
            <p:cNvSpPr>
              <a:spLocks noChangeShapeType="1"/>
            </p:cNvSpPr>
            <p:nvPr/>
          </p:nvSpPr>
          <p:spPr bwMode="auto">
            <a:xfrm>
              <a:off x="1599" y="1329"/>
              <a:ext cx="2664" cy="2364"/>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605" name="Line 1053"/>
            <p:cNvSpPr>
              <a:spLocks noChangeShapeType="1"/>
            </p:cNvSpPr>
            <p:nvPr/>
          </p:nvSpPr>
          <p:spPr bwMode="auto">
            <a:xfrm>
              <a:off x="1586" y="3696"/>
              <a:ext cx="379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2607" name="Oval 1055"/>
          <p:cNvSpPr>
            <a:spLocks noChangeArrowheads="1"/>
          </p:cNvSpPr>
          <p:nvPr/>
        </p:nvSpPr>
        <p:spPr bwMode="auto">
          <a:xfrm>
            <a:off x="3395663" y="5418138"/>
            <a:ext cx="444500" cy="444500"/>
          </a:xfrm>
          <a:prstGeom prst="ellipse">
            <a:avLst/>
          </a:prstGeom>
          <a:noFill/>
          <a:ln w="1270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52624" name="Group 1072"/>
          <p:cNvGrpSpPr>
            <a:grpSpLocks/>
          </p:cNvGrpSpPr>
          <p:nvPr/>
        </p:nvGrpSpPr>
        <p:grpSpPr bwMode="auto">
          <a:xfrm>
            <a:off x="1884363" y="4716463"/>
            <a:ext cx="1268412" cy="1522412"/>
            <a:chOff x="1715" y="2477"/>
            <a:chExt cx="799" cy="959"/>
          </a:xfrm>
        </p:grpSpPr>
        <p:sp>
          <p:nvSpPr>
            <p:cNvPr id="152625" name="Line 1073"/>
            <p:cNvSpPr>
              <a:spLocks noChangeShapeType="1"/>
            </p:cNvSpPr>
            <p:nvPr/>
          </p:nvSpPr>
          <p:spPr bwMode="auto">
            <a:xfrm flipH="1">
              <a:off x="1715" y="2477"/>
              <a:ext cx="46" cy="94"/>
            </a:xfrm>
            <a:prstGeom prst="line">
              <a:avLst/>
            </a:prstGeom>
            <a:noFill/>
            <a:ln w="254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626" name="Line 1074"/>
            <p:cNvSpPr>
              <a:spLocks noChangeShapeType="1"/>
            </p:cNvSpPr>
            <p:nvPr/>
          </p:nvSpPr>
          <p:spPr bwMode="auto">
            <a:xfrm flipH="1">
              <a:off x="2003" y="2621"/>
              <a:ext cx="46" cy="94"/>
            </a:xfrm>
            <a:prstGeom prst="line">
              <a:avLst/>
            </a:prstGeom>
            <a:noFill/>
            <a:ln w="254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627" name="Line 1075"/>
            <p:cNvSpPr>
              <a:spLocks noChangeShapeType="1"/>
            </p:cNvSpPr>
            <p:nvPr/>
          </p:nvSpPr>
          <p:spPr bwMode="auto">
            <a:xfrm flipH="1">
              <a:off x="2339" y="2765"/>
              <a:ext cx="46" cy="94"/>
            </a:xfrm>
            <a:prstGeom prst="line">
              <a:avLst/>
            </a:prstGeom>
            <a:noFill/>
            <a:ln w="254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628" name="Line 1076"/>
            <p:cNvSpPr>
              <a:spLocks noChangeShapeType="1"/>
            </p:cNvSpPr>
            <p:nvPr/>
          </p:nvSpPr>
          <p:spPr bwMode="auto">
            <a:xfrm flipH="1">
              <a:off x="2324" y="3020"/>
              <a:ext cx="142" cy="46"/>
            </a:xfrm>
            <a:prstGeom prst="line">
              <a:avLst/>
            </a:prstGeom>
            <a:noFill/>
            <a:ln w="254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2629" name="Line 1077"/>
            <p:cNvSpPr>
              <a:spLocks noChangeShapeType="1"/>
            </p:cNvSpPr>
            <p:nvPr/>
          </p:nvSpPr>
          <p:spPr bwMode="auto">
            <a:xfrm flipH="1">
              <a:off x="2372" y="3389"/>
              <a:ext cx="142" cy="47"/>
            </a:xfrm>
            <a:prstGeom prst="line">
              <a:avLst/>
            </a:prstGeom>
            <a:noFill/>
            <a:ln w="254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2631" name="Rectangle 1079"/>
          <p:cNvSpPr>
            <a:spLocks noGrp="1" noChangeArrowheads="1"/>
          </p:cNvSpPr>
          <p:nvPr>
            <p:ph type="title"/>
          </p:nvPr>
        </p:nvSpPr>
        <p:spPr>
          <a:xfrm>
            <a:off x="762000" y="762000"/>
            <a:ext cx="7772400" cy="1143000"/>
          </a:xfrm>
          <a:noFill/>
          <a:ln/>
          <a:extLst>
            <a:ext uri="{909E8E84-426E-40dd-AFC4-6F175D3DCCD1}">
              <a14:hiddenFill xmlns:a14="http://schemas.microsoft.com/office/drawing/2010/main">
                <a:solidFill>
                  <a:schemeClr val="accent1"/>
                </a:solidFill>
              </a14:hiddenFill>
            </a:ext>
          </a:extLst>
        </p:spPr>
        <p:txBody>
          <a:bodyPr/>
          <a:lstStyle/>
          <a:p>
            <a:pPr algn="ctr"/>
            <a:r>
              <a:rPr lang="en-US" altLang="zh-TW">
                <a:ea typeface="新細明體" charset="0"/>
                <a:cs typeface="新細明體" charset="0"/>
              </a:rPr>
              <a:t>Infeasible Model</a:t>
            </a:r>
          </a:p>
        </p:txBody>
      </p:sp>
    </p:spTree>
    <p:extLst>
      <p:ext uri="{BB962C8B-B14F-4D97-AF65-F5344CB8AC3E}">
        <p14:creationId xmlns:p14="http://schemas.microsoft.com/office/powerpoint/2010/main" val="1780005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5260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3" fill="hold" nodeType="clickEffect">
                                  <p:stCondLst>
                                    <p:cond delay="0"/>
                                  </p:stCondLst>
                                  <p:childTnLst>
                                    <p:set>
                                      <p:cBhvr>
                                        <p:cTn id="10" dur="1" fill="hold">
                                          <p:stCondLst>
                                            <p:cond delay="0"/>
                                          </p:stCondLst>
                                        </p:cTn>
                                        <p:tgtEl>
                                          <p:spTgt spid="152624"/>
                                        </p:tgtEl>
                                        <p:attrNameLst>
                                          <p:attrName>style.visibility</p:attrName>
                                        </p:attrNameLst>
                                      </p:cBhvr>
                                      <p:to>
                                        <p:strVal val="visible"/>
                                      </p:to>
                                    </p:set>
                                    <p:anim calcmode="lin" valueType="num">
                                      <p:cBhvr additive="base">
                                        <p:cTn id="11" dur="500" fill="hold"/>
                                        <p:tgtEl>
                                          <p:spTgt spid="152624"/>
                                        </p:tgtEl>
                                        <p:attrNameLst>
                                          <p:attrName>ppt_x</p:attrName>
                                        </p:attrNameLst>
                                      </p:cBhvr>
                                      <p:tavLst>
                                        <p:tav tm="0">
                                          <p:val>
                                            <p:strVal val="1+#ppt_w/2"/>
                                          </p:val>
                                        </p:tav>
                                        <p:tav tm="100000">
                                          <p:val>
                                            <p:strVal val="#ppt_x"/>
                                          </p:val>
                                        </p:tav>
                                      </p:tavLst>
                                    </p:anim>
                                    <p:anim calcmode="lin" valueType="num">
                                      <p:cBhvr additive="base">
                                        <p:cTn id="12" dur="500" fill="hold"/>
                                        <p:tgtEl>
                                          <p:spTgt spid="152624"/>
                                        </p:tgtEl>
                                        <p:attrNameLst>
                                          <p:attrName>ppt_y</p:attrName>
                                        </p:attrNameLst>
                                      </p:cBhvr>
                                      <p:tavLst>
                                        <p:tav tm="0">
                                          <p:val>
                                            <p:strVal val="0-#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12" fill="hold" nodeType="clickEffect">
                                  <p:stCondLst>
                                    <p:cond delay="0"/>
                                  </p:stCondLst>
                                  <p:childTnLst>
                                    <p:set>
                                      <p:cBhvr>
                                        <p:cTn id="16" dur="1" fill="hold">
                                          <p:stCondLst>
                                            <p:cond delay="0"/>
                                          </p:stCondLst>
                                        </p:cTn>
                                        <p:tgtEl>
                                          <p:spTgt spid="152590"/>
                                        </p:tgtEl>
                                        <p:attrNameLst>
                                          <p:attrName>style.visibility</p:attrName>
                                        </p:attrNameLst>
                                      </p:cBhvr>
                                      <p:to>
                                        <p:strVal val="visible"/>
                                      </p:to>
                                    </p:set>
                                    <p:anim calcmode="lin" valueType="num">
                                      <p:cBhvr additive="base">
                                        <p:cTn id="17" dur="500" fill="hold"/>
                                        <p:tgtEl>
                                          <p:spTgt spid="152590"/>
                                        </p:tgtEl>
                                        <p:attrNameLst>
                                          <p:attrName>ppt_x</p:attrName>
                                        </p:attrNameLst>
                                      </p:cBhvr>
                                      <p:tavLst>
                                        <p:tav tm="0">
                                          <p:val>
                                            <p:strVal val="0-#ppt_w/2"/>
                                          </p:val>
                                        </p:tav>
                                        <p:tav tm="100000">
                                          <p:val>
                                            <p:strVal val="#ppt_x"/>
                                          </p:val>
                                        </p:tav>
                                      </p:tavLst>
                                    </p:anim>
                                    <p:anim calcmode="lin" valueType="num">
                                      <p:cBhvr additive="base">
                                        <p:cTn id="18" dur="500" fill="hold"/>
                                        <p:tgtEl>
                                          <p:spTgt spid="152590"/>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500"/>
                            </p:stCondLst>
                            <p:childTnLst>
                              <p:par>
                                <p:cTn id="20" presetID="18" presetClass="entr" presetSubtype="12" fill="hold" grpId="0" nodeType="afterEffect">
                                  <p:stCondLst>
                                    <p:cond delay="1000"/>
                                  </p:stCondLst>
                                  <p:childTnLst>
                                    <p:set>
                                      <p:cBhvr>
                                        <p:cTn id="21" dur="1" fill="hold">
                                          <p:stCondLst>
                                            <p:cond delay="0"/>
                                          </p:stCondLst>
                                        </p:cTn>
                                        <p:tgtEl>
                                          <p:spTgt spid="152589"/>
                                        </p:tgtEl>
                                        <p:attrNameLst>
                                          <p:attrName>style.visibility</p:attrName>
                                        </p:attrNameLst>
                                      </p:cBhvr>
                                      <p:to>
                                        <p:strVal val="visible"/>
                                      </p:to>
                                    </p:set>
                                    <p:animEffect transition="in" filter="strips(downLeft)">
                                      <p:cBhvr>
                                        <p:cTn id="22" dur="500"/>
                                        <p:tgtEl>
                                          <p:spTgt spid="152589"/>
                                        </p:tgtEl>
                                      </p:cBhvr>
                                    </p:animEffect>
                                  </p:childTnLst>
                                </p:cTn>
                              </p:par>
                            </p:childTnLst>
                          </p:cTn>
                        </p:par>
                        <p:par>
                          <p:cTn id="23" fill="hold" nodeType="afterGroup">
                            <p:stCondLst>
                              <p:cond delay="2000"/>
                            </p:stCondLst>
                            <p:childTnLst>
                              <p:par>
                                <p:cTn id="24" presetID="18" presetClass="entr" presetSubtype="3" fill="hold" nodeType="afterEffect">
                                  <p:stCondLst>
                                    <p:cond delay="0"/>
                                  </p:stCondLst>
                                  <p:childTnLst>
                                    <p:set>
                                      <p:cBhvr>
                                        <p:cTn id="25" dur="1" fill="hold">
                                          <p:stCondLst>
                                            <p:cond delay="0"/>
                                          </p:stCondLst>
                                        </p:cTn>
                                        <p:tgtEl>
                                          <p:spTgt spid="152582"/>
                                        </p:tgtEl>
                                        <p:attrNameLst>
                                          <p:attrName>style.visibility</p:attrName>
                                        </p:attrNameLst>
                                      </p:cBhvr>
                                      <p:to>
                                        <p:strVal val="visible"/>
                                      </p:to>
                                    </p:set>
                                    <p:animEffect transition="in" filter="strips(upRight)">
                                      <p:cBhvr>
                                        <p:cTn id="26" dur="500"/>
                                        <p:tgtEl>
                                          <p:spTgt spid="152582"/>
                                        </p:tgtEl>
                                      </p:cBhvr>
                                    </p:animEffect>
                                  </p:childTnLst>
                                </p:cTn>
                              </p:par>
                            </p:childTnLst>
                          </p:cTn>
                        </p:par>
                        <p:par>
                          <p:cTn id="27" fill="hold" nodeType="afterGroup">
                            <p:stCondLst>
                              <p:cond delay="2500"/>
                            </p:stCondLst>
                            <p:childTnLst>
                              <p:par>
                                <p:cTn id="28" presetID="1" presetClass="entr" presetSubtype="0" fill="hold" nodeType="afterEffect">
                                  <p:stCondLst>
                                    <p:cond delay="0"/>
                                  </p:stCondLst>
                                  <p:childTnLst>
                                    <p:set>
                                      <p:cBhvr>
                                        <p:cTn id="29" dur="1" fill="hold">
                                          <p:stCondLst>
                                            <p:cond delay="499"/>
                                          </p:stCondLst>
                                        </p:cTn>
                                        <p:tgtEl>
                                          <p:spTgt spid="1526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8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2"/>
          </p:nvPr>
        </p:nvSpPr>
        <p:spPr/>
        <p:txBody>
          <a:bodyPr/>
          <a:lstStyle/>
          <a:p>
            <a:fld id="{F2FF311D-89D2-D344-B59B-7044454D27D2}" type="slidenum">
              <a:rPr lang="zh-TW" altLang="en-US"/>
              <a:pPr/>
              <a:t>38</a:t>
            </a:fld>
            <a:endParaRPr lang="zh-TW" altLang="en-US"/>
          </a:p>
        </p:txBody>
      </p:sp>
      <p:graphicFrame>
        <p:nvGraphicFramePr>
          <p:cNvPr id="173059" name="Object 3"/>
          <p:cNvGraphicFramePr>
            <a:graphicFrameLocks noChangeAspect="1"/>
          </p:cNvGraphicFramePr>
          <p:nvPr/>
        </p:nvGraphicFramePr>
        <p:xfrm>
          <a:off x="1752600" y="2743200"/>
          <a:ext cx="5791200" cy="2222500"/>
        </p:xfrm>
        <a:graphic>
          <a:graphicData uri="http://schemas.openxmlformats.org/presentationml/2006/ole">
            <mc:AlternateContent xmlns:mc="http://schemas.openxmlformats.org/markup-compatibility/2006">
              <mc:Choice xmlns:v="urn:schemas-microsoft-com:vml" Requires="v">
                <p:oleObj spid="_x0000_s69634" name="Bitmap Image" r:id="rId3" imgW="4019048" imgH="1542857" progId="Paint.Picture">
                  <p:embed/>
                </p:oleObj>
              </mc:Choice>
              <mc:Fallback>
                <p:oleObj name="Bitmap Image" r:id="rId3" imgW="4019048" imgH="1542857"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2743200"/>
                        <a:ext cx="5791200" cy="222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3060" name="Rectangle 4"/>
          <p:cNvSpPr>
            <a:spLocks noGrp="1" noChangeArrowheads="1"/>
          </p:cNvSpPr>
          <p:nvPr>
            <p:ph type="title"/>
          </p:nvPr>
        </p:nvSpPr>
        <p:spPr>
          <a:noFill/>
          <a:ln/>
          <a:extLst>
            <a:ext uri="{909E8E84-426E-40dd-AFC4-6F175D3DCCD1}">
              <a14:hiddenFill xmlns:a14="http://schemas.microsoft.com/office/drawing/2010/main">
                <a:solidFill>
                  <a:schemeClr val="accent1"/>
                </a:solidFill>
              </a14:hiddenFill>
            </a:ext>
          </a:extLst>
        </p:spPr>
        <p:txBody>
          <a:bodyPr/>
          <a:lstStyle/>
          <a:p>
            <a:pPr algn="ctr"/>
            <a:r>
              <a:rPr lang="en-US" altLang="zh-TW">
                <a:ea typeface="新細明體" charset="0"/>
                <a:cs typeface="新細明體" charset="0"/>
              </a:rPr>
              <a:t>Solver – Infeasible Model</a:t>
            </a:r>
          </a:p>
        </p:txBody>
      </p:sp>
    </p:spTree>
    <p:extLst>
      <p:ext uri="{BB962C8B-B14F-4D97-AF65-F5344CB8AC3E}">
        <p14:creationId xmlns:p14="http://schemas.microsoft.com/office/powerpoint/2010/main" val="13393218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lide Number Placeholder 5"/>
          <p:cNvSpPr>
            <a:spLocks noGrp="1"/>
          </p:cNvSpPr>
          <p:nvPr>
            <p:ph type="sldNum" sz="quarter" idx="12"/>
          </p:nvPr>
        </p:nvSpPr>
        <p:spPr/>
        <p:txBody>
          <a:bodyPr/>
          <a:lstStyle/>
          <a:p>
            <a:fld id="{DACF4518-CA18-D74A-B914-FA9FE2C62304}" type="slidenum">
              <a:rPr lang="zh-TW" altLang="en-US"/>
              <a:pPr/>
              <a:t>39</a:t>
            </a:fld>
            <a:endParaRPr lang="zh-TW" altLang="en-US"/>
          </a:p>
        </p:txBody>
      </p:sp>
      <p:sp>
        <p:nvSpPr>
          <p:cNvPr id="153604" name="Rectangle 4"/>
          <p:cNvSpPr>
            <a:spLocks noGrp="1" noChangeArrowheads="1"/>
          </p:cNvSpPr>
          <p:nvPr>
            <p:ph type="title"/>
          </p:nvPr>
        </p:nvSpPr>
        <p:spPr>
          <a:xfrm>
            <a:off x="1101725" y="533400"/>
            <a:ext cx="4724400" cy="1143000"/>
          </a:xfrm>
          <a:noFill/>
          <a:ln/>
          <a:extLst>
            <a:ext uri="{909E8E84-426E-40dd-AFC4-6F175D3DCCD1}">
              <a14:hiddenFill xmlns:a14="http://schemas.microsoft.com/office/drawing/2010/main">
                <a:solidFill>
                  <a:schemeClr val="accent1"/>
                </a:solidFill>
              </a14:hiddenFill>
            </a:ext>
          </a:extLst>
        </p:spPr>
        <p:txBody>
          <a:bodyPr/>
          <a:lstStyle/>
          <a:p>
            <a:pPr algn="ctr" eaLnBrk="0" hangingPunct="0"/>
            <a:r>
              <a:rPr lang="en-US" altLang="zh-TW" sz="3600">
                <a:ea typeface="新細明體" charset="0"/>
                <a:cs typeface="新細明體" charset="0"/>
              </a:rPr>
              <a:t>Unbounded solution</a:t>
            </a:r>
          </a:p>
        </p:txBody>
      </p:sp>
      <p:sp>
        <p:nvSpPr>
          <p:cNvPr id="153607" name="Line 7"/>
          <p:cNvSpPr>
            <a:spLocks noChangeShapeType="1"/>
          </p:cNvSpPr>
          <p:nvPr/>
        </p:nvSpPr>
        <p:spPr bwMode="auto">
          <a:xfrm>
            <a:off x="2057400" y="3355975"/>
            <a:ext cx="0" cy="29686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08" name="Line 8"/>
          <p:cNvSpPr>
            <a:spLocks noChangeShapeType="1"/>
          </p:cNvSpPr>
          <p:nvPr/>
        </p:nvSpPr>
        <p:spPr bwMode="auto">
          <a:xfrm>
            <a:off x="2060575" y="6324600"/>
            <a:ext cx="38068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09" name="Freeform 9"/>
          <p:cNvSpPr>
            <a:spLocks/>
          </p:cNvSpPr>
          <p:nvPr/>
        </p:nvSpPr>
        <p:spPr bwMode="auto">
          <a:xfrm>
            <a:off x="2079625" y="1143000"/>
            <a:ext cx="6402388" cy="5183188"/>
          </a:xfrm>
          <a:custGeom>
            <a:avLst/>
            <a:gdLst>
              <a:gd name="T0" fmla="*/ 0 w 4033"/>
              <a:gd name="T1" fmla="*/ 1584 h 3265"/>
              <a:gd name="T2" fmla="*/ 576 w 4033"/>
              <a:gd name="T3" fmla="*/ 2784 h 3265"/>
              <a:gd name="T4" fmla="*/ 2016 w 4033"/>
              <a:gd name="T5" fmla="*/ 3264 h 3265"/>
              <a:gd name="T6" fmla="*/ 2832 w 4033"/>
              <a:gd name="T7" fmla="*/ 3216 h 3265"/>
              <a:gd name="T8" fmla="*/ 4032 w 4033"/>
              <a:gd name="T9" fmla="*/ 1584 h 3265"/>
              <a:gd name="T10" fmla="*/ 4032 w 4033"/>
              <a:gd name="T11" fmla="*/ 0 h 3265"/>
              <a:gd name="T12" fmla="*/ 2208 w 4033"/>
              <a:gd name="T13" fmla="*/ 0 h 3265"/>
              <a:gd name="T14" fmla="*/ 0 w 4033"/>
              <a:gd name="T15" fmla="*/ 768 h 3265"/>
              <a:gd name="T16" fmla="*/ 0 w 4033"/>
              <a:gd name="T17" fmla="*/ 1584 h 3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33" h="3265">
                <a:moveTo>
                  <a:pt x="0" y="1584"/>
                </a:moveTo>
                <a:lnTo>
                  <a:pt x="576" y="2784"/>
                </a:lnTo>
                <a:lnTo>
                  <a:pt x="2016" y="3264"/>
                </a:lnTo>
                <a:lnTo>
                  <a:pt x="2832" y="3216"/>
                </a:lnTo>
                <a:lnTo>
                  <a:pt x="4032" y="1584"/>
                </a:lnTo>
                <a:lnTo>
                  <a:pt x="4032" y="0"/>
                </a:lnTo>
                <a:lnTo>
                  <a:pt x="2208" y="0"/>
                </a:lnTo>
                <a:lnTo>
                  <a:pt x="0" y="768"/>
                </a:lnTo>
                <a:lnTo>
                  <a:pt x="0" y="1584"/>
                </a:lnTo>
              </a:path>
            </a:pathLst>
          </a:custGeom>
          <a:solidFill>
            <a:srgbClr val="EC5AF1"/>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53610" name="Line 10"/>
          <p:cNvSpPr>
            <a:spLocks noChangeShapeType="1"/>
          </p:cNvSpPr>
          <p:nvPr/>
        </p:nvSpPr>
        <p:spPr bwMode="auto">
          <a:xfrm>
            <a:off x="2060575" y="3660775"/>
            <a:ext cx="1023938" cy="2130425"/>
          </a:xfrm>
          <a:prstGeom prst="line">
            <a:avLst/>
          </a:prstGeom>
          <a:noFill/>
          <a:ln w="76200">
            <a:solidFill>
              <a:srgbClr val="00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11" name="Line 11"/>
          <p:cNvSpPr>
            <a:spLocks noChangeShapeType="1"/>
          </p:cNvSpPr>
          <p:nvPr/>
        </p:nvSpPr>
        <p:spPr bwMode="auto">
          <a:xfrm>
            <a:off x="2765425" y="5486400"/>
            <a:ext cx="2644775" cy="914400"/>
          </a:xfrm>
          <a:prstGeom prst="line">
            <a:avLst/>
          </a:prstGeom>
          <a:noFill/>
          <a:ln w="76200">
            <a:solidFill>
              <a:srgbClr val="00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53612" name="Group 12"/>
          <p:cNvGrpSpPr>
            <a:grpSpLocks/>
          </p:cNvGrpSpPr>
          <p:nvPr/>
        </p:nvGrpSpPr>
        <p:grpSpPr bwMode="auto">
          <a:xfrm>
            <a:off x="2601913" y="4675188"/>
            <a:ext cx="1730375" cy="1165225"/>
            <a:chOff x="1879" y="2417"/>
            <a:chExt cx="1090" cy="734"/>
          </a:xfrm>
        </p:grpSpPr>
        <p:sp>
          <p:nvSpPr>
            <p:cNvPr id="153613" name="Line 13"/>
            <p:cNvSpPr>
              <a:spLocks noChangeShapeType="1"/>
            </p:cNvSpPr>
            <p:nvPr/>
          </p:nvSpPr>
          <p:spPr bwMode="auto">
            <a:xfrm flipV="1">
              <a:off x="1879" y="2417"/>
              <a:ext cx="170" cy="127"/>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14" name="Line 14"/>
            <p:cNvSpPr>
              <a:spLocks noChangeShapeType="1"/>
            </p:cNvSpPr>
            <p:nvPr/>
          </p:nvSpPr>
          <p:spPr bwMode="auto">
            <a:xfrm flipV="1">
              <a:off x="2246" y="2840"/>
              <a:ext cx="171" cy="125"/>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15" name="Line 15"/>
            <p:cNvSpPr>
              <a:spLocks noChangeShapeType="1"/>
            </p:cNvSpPr>
            <p:nvPr/>
          </p:nvSpPr>
          <p:spPr bwMode="auto">
            <a:xfrm flipV="1">
              <a:off x="2799" y="3024"/>
              <a:ext cx="170" cy="127"/>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3616" name="Group 16"/>
          <p:cNvGrpSpPr>
            <a:grpSpLocks/>
          </p:cNvGrpSpPr>
          <p:nvPr/>
        </p:nvGrpSpPr>
        <p:grpSpPr bwMode="auto">
          <a:xfrm>
            <a:off x="2085975" y="3105150"/>
            <a:ext cx="4210050" cy="2925763"/>
            <a:chOff x="1554" y="1428"/>
            <a:chExt cx="2652" cy="1843"/>
          </a:xfrm>
        </p:grpSpPr>
        <p:sp>
          <p:nvSpPr>
            <p:cNvPr id="153617" name="Line 17"/>
            <p:cNvSpPr>
              <a:spLocks noChangeShapeType="1"/>
            </p:cNvSpPr>
            <p:nvPr/>
          </p:nvSpPr>
          <p:spPr bwMode="auto">
            <a:xfrm flipV="1">
              <a:off x="1972" y="1780"/>
              <a:ext cx="178" cy="148"/>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18" name="Line 18"/>
            <p:cNvSpPr>
              <a:spLocks noChangeShapeType="1"/>
            </p:cNvSpPr>
            <p:nvPr/>
          </p:nvSpPr>
          <p:spPr bwMode="auto">
            <a:xfrm flipV="1">
              <a:off x="2432" y="2063"/>
              <a:ext cx="180" cy="150"/>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19" name="Line 19"/>
            <p:cNvSpPr>
              <a:spLocks noChangeShapeType="1"/>
            </p:cNvSpPr>
            <p:nvPr/>
          </p:nvSpPr>
          <p:spPr bwMode="auto">
            <a:xfrm flipV="1">
              <a:off x="2893" y="2349"/>
              <a:ext cx="179" cy="148"/>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20" name="Line 20"/>
            <p:cNvSpPr>
              <a:spLocks noChangeShapeType="1"/>
            </p:cNvSpPr>
            <p:nvPr/>
          </p:nvSpPr>
          <p:spPr bwMode="auto">
            <a:xfrm flipV="1">
              <a:off x="3355" y="2634"/>
              <a:ext cx="178" cy="147"/>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21" name="Line 21"/>
            <p:cNvSpPr>
              <a:spLocks noChangeShapeType="1"/>
            </p:cNvSpPr>
            <p:nvPr/>
          </p:nvSpPr>
          <p:spPr bwMode="auto">
            <a:xfrm flipV="1">
              <a:off x="4028" y="3123"/>
              <a:ext cx="178" cy="148"/>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22" name="Line 22"/>
            <p:cNvSpPr>
              <a:spLocks noChangeShapeType="1"/>
            </p:cNvSpPr>
            <p:nvPr/>
          </p:nvSpPr>
          <p:spPr bwMode="auto">
            <a:xfrm flipV="1">
              <a:off x="1554" y="1428"/>
              <a:ext cx="178" cy="148"/>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3623" name="Group 23"/>
          <p:cNvGrpSpPr>
            <a:grpSpLocks/>
          </p:cNvGrpSpPr>
          <p:nvPr/>
        </p:nvGrpSpPr>
        <p:grpSpPr bwMode="auto">
          <a:xfrm>
            <a:off x="3973513" y="3614738"/>
            <a:ext cx="1882775" cy="1000125"/>
            <a:chOff x="2743" y="1749"/>
            <a:chExt cx="1186" cy="630"/>
          </a:xfrm>
        </p:grpSpPr>
        <p:sp>
          <p:nvSpPr>
            <p:cNvPr id="153624" name="Line 24"/>
            <p:cNvSpPr>
              <a:spLocks noChangeShapeType="1"/>
            </p:cNvSpPr>
            <p:nvPr/>
          </p:nvSpPr>
          <p:spPr bwMode="auto">
            <a:xfrm flipV="1">
              <a:off x="2743" y="1749"/>
              <a:ext cx="171" cy="126"/>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25" name="Line 25"/>
            <p:cNvSpPr>
              <a:spLocks noChangeShapeType="1"/>
            </p:cNvSpPr>
            <p:nvPr/>
          </p:nvSpPr>
          <p:spPr bwMode="auto">
            <a:xfrm flipV="1">
              <a:off x="3227" y="2005"/>
              <a:ext cx="170" cy="126"/>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26" name="Line 26"/>
            <p:cNvSpPr>
              <a:spLocks noChangeShapeType="1"/>
            </p:cNvSpPr>
            <p:nvPr/>
          </p:nvSpPr>
          <p:spPr bwMode="auto">
            <a:xfrm flipV="1">
              <a:off x="3758" y="2253"/>
              <a:ext cx="171" cy="126"/>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3627" name="Group 27"/>
          <p:cNvGrpSpPr>
            <a:grpSpLocks/>
          </p:cNvGrpSpPr>
          <p:nvPr/>
        </p:nvGrpSpPr>
        <p:grpSpPr bwMode="auto">
          <a:xfrm>
            <a:off x="4851400" y="3386138"/>
            <a:ext cx="965200" cy="619125"/>
            <a:chOff x="3296" y="1605"/>
            <a:chExt cx="608" cy="390"/>
          </a:xfrm>
        </p:grpSpPr>
        <p:sp>
          <p:nvSpPr>
            <p:cNvPr id="153628" name="Line 28"/>
            <p:cNvSpPr>
              <a:spLocks noChangeShapeType="1"/>
            </p:cNvSpPr>
            <p:nvPr/>
          </p:nvSpPr>
          <p:spPr bwMode="auto">
            <a:xfrm flipV="1">
              <a:off x="3296" y="1605"/>
              <a:ext cx="171" cy="125"/>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29" name="Line 29"/>
            <p:cNvSpPr>
              <a:spLocks noChangeShapeType="1"/>
            </p:cNvSpPr>
            <p:nvPr/>
          </p:nvSpPr>
          <p:spPr bwMode="auto">
            <a:xfrm flipV="1">
              <a:off x="3733" y="1870"/>
              <a:ext cx="171" cy="125"/>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3630" name="Rectangle 30"/>
          <p:cNvSpPr>
            <a:spLocks noChangeArrowheads="1"/>
          </p:cNvSpPr>
          <p:nvPr/>
        </p:nvSpPr>
        <p:spPr bwMode="auto">
          <a:xfrm rot="2100000">
            <a:off x="4586288" y="2636838"/>
            <a:ext cx="2855912"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pPr eaLnBrk="0" hangingPunct="0"/>
            <a:r>
              <a:rPr lang="zh-TW" altLang="en-US" sz="2800" b="1">
                <a:solidFill>
                  <a:schemeClr val="tx2"/>
                </a:solidFill>
                <a:ea typeface="新細明體" charset="0"/>
                <a:cs typeface="新細明體" charset="0"/>
              </a:rPr>
              <a:t>      </a:t>
            </a:r>
            <a:r>
              <a:rPr lang="en-US" altLang="zh-TW" sz="2800" b="1">
                <a:solidFill>
                  <a:schemeClr val="tx2"/>
                </a:solidFill>
                <a:ea typeface="新細明體" charset="0"/>
                <a:cs typeface="新細明體" charset="0"/>
              </a:rPr>
              <a:t>The feasible        	region</a:t>
            </a:r>
          </a:p>
        </p:txBody>
      </p:sp>
      <p:grpSp>
        <p:nvGrpSpPr>
          <p:cNvPr id="153631" name="Group 31"/>
          <p:cNvGrpSpPr>
            <a:grpSpLocks/>
          </p:cNvGrpSpPr>
          <p:nvPr/>
        </p:nvGrpSpPr>
        <p:grpSpPr bwMode="auto">
          <a:xfrm rot="-69525">
            <a:off x="5545138" y="1811338"/>
            <a:ext cx="2881312" cy="844550"/>
            <a:chOff x="3733" y="613"/>
            <a:chExt cx="1716" cy="532"/>
          </a:xfrm>
        </p:grpSpPr>
        <p:sp>
          <p:nvSpPr>
            <p:cNvPr id="153632" name="Rectangle 32"/>
            <p:cNvSpPr>
              <a:spLocks noChangeArrowheads="1"/>
            </p:cNvSpPr>
            <p:nvPr/>
          </p:nvSpPr>
          <p:spPr bwMode="auto">
            <a:xfrm rot="2160000">
              <a:off x="4518" y="613"/>
              <a:ext cx="773" cy="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b="1">
                  <a:solidFill>
                    <a:srgbClr val="FF0033"/>
                  </a:solidFill>
                  <a:ea typeface="新細明體" charset="0"/>
                  <a:cs typeface="新細明體" charset="0"/>
                </a:rPr>
                <a:t>Maximize</a:t>
              </a:r>
            </a:p>
          </p:txBody>
        </p:sp>
        <p:sp>
          <p:nvSpPr>
            <p:cNvPr id="153633" name="Rectangle 33"/>
            <p:cNvSpPr>
              <a:spLocks noChangeArrowheads="1"/>
            </p:cNvSpPr>
            <p:nvPr/>
          </p:nvSpPr>
          <p:spPr bwMode="auto">
            <a:xfrm rot="2100000">
              <a:off x="3733" y="857"/>
              <a:ext cx="1716" cy="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b="1">
                  <a:solidFill>
                    <a:srgbClr val="FF0033"/>
                  </a:solidFill>
                  <a:ea typeface="新細明體" charset="0"/>
                  <a:cs typeface="新細明體" charset="0"/>
                </a:rPr>
                <a:t>the Objective Function</a:t>
              </a:r>
            </a:p>
          </p:txBody>
        </p:sp>
      </p:grpSp>
      <p:sp>
        <p:nvSpPr>
          <p:cNvPr id="153634" name="Line 34"/>
          <p:cNvSpPr>
            <a:spLocks noChangeShapeType="1"/>
          </p:cNvSpPr>
          <p:nvPr/>
        </p:nvSpPr>
        <p:spPr bwMode="auto">
          <a:xfrm>
            <a:off x="2441575" y="4194175"/>
            <a:ext cx="2941638" cy="2035175"/>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35" name="Line 35"/>
          <p:cNvSpPr>
            <a:spLocks noChangeShapeType="1"/>
          </p:cNvSpPr>
          <p:nvPr/>
        </p:nvSpPr>
        <p:spPr bwMode="auto">
          <a:xfrm>
            <a:off x="2212975" y="3508375"/>
            <a:ext cx="3551238" cy="2492375"/>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36" name="Line 36"/>
          <p:cNvSpPr>
            <a:spLocks noChangeShapeType="1"/>
          </p:cNvSpPr>
          <p:nvPr/>
        </p:nvSpPr>
        <p:spPr bwMode="auto">
          <a:xfrm>
            <a:off x="2209800" y="3027363"/>
            <a:ext cx="4308475" cy="2932112"/>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37" name="Line 37"/>
          <p:cNvSpPr>
            <a:spLocks noChangeShapeType="1"/>
          </p:cNvSpPr>
          <p:nvPr/>
        </p:nvSpPr>
        <p:spPr bwMode="auto">
          <a:xfrm>
            <a:off x="2316163" y="2551113"/>
            <a:ext cx="4387850" cy="3090862"/>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38" name="Line 38"/>
          <p:cNvSpPr>
            <a:spLocks noChangeShapeType="1"/>
          </p:cNvSpPr>
          <p:nvPr/>
        </p:nvSpPr>
        <p:spPr bwMode="auto">
          <a:xfrm>
            <a:off x="2713038" y="2392363"/>
            <a:ext cx="4256087" cy="2906712"/>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39" name="Line 39"/>
          <p:cNvSpPr>
            <a:spLocks noChangeShapeType="1"/>
          </p:cNvSpPr>
          <p:nvPr/>
        </p:nvSpPr>
        <p:spPr bwMode="auto">
          <a:xfrm>
            <a:off x="3262313" y="2168525"/>
            <a:ext cx="3911600" cy="2746375"/>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40" name="Line 40"/>
          <p:cNvSpPr>
            <a:spLocks noChangeShapeType="1"/>
          </p:cNvSpPr>
          <p:nvPr/>
        </p:nvSpPr>
        <p:spPr bwMode="auto">
          <a:xfrm>
            <a:off x="3744913" y="1943100"/>
            <a:ext cx="3752850" cy="2589213"/>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41" name="Line 41"/>
          <p:cNvSpPr>
            <a:spLocks noChangeShapeType="1"/>
          </p:cNvSpPr>
          <p:nvPr/>
        </p:nvSpPr>
        <p:spPr bwMode="auto">
          <a:xfrm>
            <a:off x="4167188" y="1784350"/>
            <a:ext cx="3541712" cy="2430463"/>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53642" name="Group 42"/>
          <p:cNvGrpSpPr>
            <a:grpSpLocks/>
          </p:cNvGrpSpPr>
          <p:nvPr/>
        </p:nvGrpSpPr>
        <p:grpSpPr bwMode="auto">
          <a:xfrm>
            <a:off x="4648200" y="1371600"/>
            <a:ext cx="3643313" cy="2509838"/>
            <a:chOff x="3201" y="379"/>
            <a:chExt cx="2295" cy="1581"/>
          </a:xfrm>
        </p:grpSpPr>
        <p:sp>
          <p:nvSpPr>
            <p:cNvPr id="153643" name="Line 43"/>
            <p:cNvSpPr>
              <a:spLocks noChangeShapeType="1"/>
            </p:cNvSpPr>
            <p:nvPr/>
          </p:nvSpPr>
          <p:spPr bwMode="auto">
            <a:xfrm>
              <a:off x="3201" y="548"/>
              <a:ext cx="2062" cy="1412"/>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44" name="Line 44"/>
            <p:cNvSpPr>
              <a:spLocks noChangeShapeType="1"/>
            </p:cNvSpPr>
            <p:nvPr/>
          </p:nvSpPr>
          <p:spPr bwMode="auto">
            <a:xfrm>
              <a:off x="3378" y="439"/>
              <a:ext cx="2002" cy="1355"/>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45" name="Line 45"/>
            <p:cNvSpPr>
              <a:spLocks noChangeShapeType="1"/>
            </p:cNvSpPr>
            <p:nvPr/>
          </p:nvSpPr>
          <p:spPr bwMode="auto">
            <a:xfrm>
              <a:off x="3578" y="379"/>
              <a:ext cx="1885" cy="1281"/>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46" name="Line 46"/>
            <p:cNvSpPr>
              <a:spLocks noChangeShapeType="1"/>
            </p:cNvSpPr>
            <p:nvPr/>
          </p:nvSpPr>
          <p:spPr bwMode="auto">
            <a:xfrm>
              <a:off x="3865" y="396"/>
              <a:ext cx="1631" cy="1114"/>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47" name="Line 47"/>
            <p:cNvSpPr>
              <a:spLocks noChangeShapeType="1"/>
            </p:cNvSpPr>
            <p:nvPr/>
          </p:nvSpPr>
          <p:spPr bwMode="auto">
            <a:xfrm>
              <a:off x="4165" y="396"/>
              <a:ext cx="1298" cy="864"/>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48" name="Line 48"/>
            <p:cNvSpPr>
              <a:spLocks noChangeShapeType="1"/>
            </p:cNvSpPr>
            <p:nvPr/>
          </p:nvSpPr>
          <p:spPr bwMode="auto">
            <a:xfrm>
              <a:off x="4413" y="388"/>
              <a:ext cx="1000" cy="673"/>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649" name="Line 49"/>
            <p:cNvSpPr>
              <a:spLocks noChangeShapeType="1"/>
            </p:cNvSpPr>
            <p:nvPr/>
          </p:nvSpPr>
          <p:spPr bwMode="auto">
            <a:xfrm>
              <a:off x="4782" y="480"/>
              <a:ext cx="531" cy="348"/>
            </a:xfrm>
            <a:prstGeom prst="line">
              <a:avLst/>
            </a:prstGeom>
            <a:noFill/>
            <a:ln w="50800">
              <a:solidFill>
                <a:srgbClr val="0033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aphicFrame>
        <p:nvGraphicFramePr>
          <p:cNvPr id="153650" name="Object 50"/>
          <p:cNvGraphicFramePr>
            <a:graphicFrameLocks/>
          </p:cNvGraphicFramePr>
          <p:nvPr/>
        </p:nvGraphicFramePr>
        <p:xfrm>
          <a:off x="7621588" y="1255713"/>
          <a:ext cx="709612" cy="549275"/>
        </p:xfrm>
        <a:graphic>
          <a:graphicData uri="http://schemas.openxmlformats.org/presentationml/2006/ole">
            <mc:AlternateContent xmlns:mc="http://schemas.openxmlformats.org/markup-compatibility/2006">
              <mc:Choice xmlns:v="urn:schemas-microsoft-com:vml" Requires="v">
                <p:oleObj spid="_x0000_s70658" name="Equation" r:id="rId3" imgW="709560" imgH="549000" progId="Equation.3">
                  <p:embed/>
                </p:oleObj>
              </mc:Choice>
              <mc:Fallback>
                <p:oleObj name="Equation" r:id="rId3" imgW="709560" imgH="549000" progId="Equation.3">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1588" y="1255713"/>
                        <a:ext cx="709612"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5360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6096000"/>
            <a:ext cx="4672013" cy="619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153606" name="Freeform 6"/>
          <p:cNvSpPr>
            <a:spLocks/>
          </p:cNvSpPr>
          <p:nvPr/>
        </p:nvSpPr>
        <p:spPr bwMode="auto">
          <a:xfrm>
            <a:off x="3733800" y="6934200"/>
            <a:ext cx="533400" cy="1981200"/>
          </a:xfrm>
          <a:custGeom>
            <a:avLst/>
            <a:gdLst>
              <a:gd name="T0" fmla="*/ 240 w 336"/>
              <a:gd name="T1" fmla="*/ 0 h 1248"/>
              <a:gd name="T2" fmla="*/ 48 w 336"/>
              <a:gd name="T3" fmla="*/ 96 h 1248"/>
              <a:gd name="T4" fmla="*/ 192 w 336"/>
              <a:gd name="T5" fmla="*/ 288 h 1248"/>
              <a:gd name="T6" fmla="*/ 336 w 336"/>
              <a:gd name="T7" fmla="*/ 288 h 1248"/>
              <a:gd name="T8" fmla="*/ 192 w 336"/>
              <a:gd name="T9" fmla="*/ 240 h 1248"/>
              <a:gd name="T10" fmla="*/ 48 w 336"/>
              <a:gd name="T11" fmla="*/ 576 h 1248"/>
              <a:gd name="T12" fmla="*/ 144 w 336"/>
              <a:gd name="T13" fmla="*/ 864 h 1248"/>
              <a:gd name="T14" fmla="*/ 48 w 336"/>
              <a:gd name="T15" fmla="*/ 912 h 1248"/>
              <a:gd name="T16" fmla="*/ 144 w 336"/>
              <a:gd name="T17" fmla="*/ 1104 h 1248"/>
              <a:gd name="T18" fmla="*/ 240 w 336"/>
              <a:gd name="T19" fmla="*/ 1104 h 1248"/>
              <a:gd name="T20" fmla="*/ 96 w 336"/>
              <a:gd name="T21" fmla="*/ 1008 h 1248"/>
              <a:gd name="T22" fmla="*/ 0 w 336"/>
              <a:gd name="T23" fmla="*/ 1152 h 1248"/>
              <a:gd name="T24" fmla="*/ 96 w 336"/>
              <a:gd name="T25" fmla="*/ 1248 h 1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6" h="1248">
                <a:moveTo>
                  <a:pt x="240" y="0"/>
                </a:moveTo>
                <a:cubicBezTo>
                  <a:pt x="148" y="24"/>
                  <a:pt x="56" y="48"/>
                  <a:pt x="48" y="96"/>
                </a:cubicBezTo>
                <a:cubicBezTo>
                  <a:pt x="40" y="144"/>
                  <a:pt x="144" y="256"/>
                  <a:pt x="192" y="288"/>
                </a:cubicBezTo>
                <a:cubicBezTo>
                  <a:pt x="240" y="320"/>
                  <a:pt x="336" y="296"/>
                  <a:pt x="336" y="288"/>
                </a:cubicBezTo>
                <a:cubicBezTo>
                  <a:pt x="336" y="280"/>
                  <a:pt x="240" y="192"/>
                  <a:pt x="192" y="240"/>
                </a:cubicBezTo>
                <a:cubicBezTo>
                  <a:pt x="144" y="288"/>
                  <a:pt x="56" y="472"/>
                  <a:pt x="48" y="576"/>
                </a:cubicBezTo>
                <a:cubicBezTo>
                  <a:pt x="40" y="680"/>
                  <a:pt x="144" y="808"/>
                  <a:pt x="144" y="864"/>
                </a:cubicBezTo>
                <a:cubicBezTo>
                  <a:pt x="144" y="920"/>
                  <a:pt x="48" y="872"/>
                  <a:pt x="48" y="912"/>
                </a:cubicBezTo>
                <a:cubicBezTo>
                  <a:pt x="48" y="952"/>
                  <a:pt x="112" y="1072"/>
                  <a:pt x="144" y="1104"/>
                </a:cubicBezTo>
                <a:cubicBezTo>
                  <a:pt x="176" y="1136"/>
                  <a:pt x="248" y="1120"/>
                  <a:pt x="240" y="1104"/>
                </a:cubicBezTo>
                <a:cubicBezTo>
                  <a:pt x="232" y="1088"/>
                  <a:pt x="136" y="1000"/>
                  <a:pt x="96" y="1008"/>
                </a:cubicBezTo>
                <a:cubicBezTo>
                  <a:pt x="56" y="1016"/>
                  <a:pt x="0" y="1112"/>
                  <a:pt x="0" y="1152"/>
                </a:cubicBezTo>
                <a:cubicBezTo>
                  <a:pt x="0" y="1192"/>
                  <a:pt x="80" y="1224"/>
                  <a:pt x="96" y="1248"/>
                </a:cubicBezTo>
              </a:path>
            </a:pathLst>
          </a:custGeom>
          <a:noFill/>
          <a:ln w="381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3375228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53609"/>
                                        </p:tgtEl>
                                        <p:attrNameLst>
                                          <p:attrName>style.visibility</p:attrName>
                                        </p:attrNameLst>
                                      </p:cBhvr>
                                      <p:to>
                                        <p:strVal val="visible"/>
                                      </p:to>
                                    </p:set>
                                    <p:animEffect transition="in" filter="strips(upRight)">
                                      <p:cBhvr>
                                        <p:cTn id="7" dur="500"/>
                                        <p:tgtEl>
                                          <p:spTgt spid="153609"/>
                                        </p:tgtEl>
                                      </p:cBhvr>
                                    </p:animEffect>
                                  </p:childTnLst>
                                </p:cTn>
                              </p:par>
                            </p:childTnLst>
                          </p:cTn>
                        </p:par>
                        <p:par>
                          <p:cTn id="8" fill="hold" nodeType="afterGroup">
                            <p:stCondLst>
                              <p:cond delay="500"/>
                            </p:stCondLst>
                            <p:childTnLst>
                              <p:par>
                                <p:cTn id="9" presetID="2" presetClass="entr" presetSubtype="12" fill="hold" nodeType="afterEffect">
                                  <p:stCondLst>
                                    <p:cond delay="0"/>
                                  </p:stCondLst>
                                  <p:childTnLst>
                                    <p:set>
                                      <p:cBhvr>
                                        <p:cTn id="10" dur="1" fill="hold">
                                          <p:stCondLst>
                                            <p:cond delay="0"/>
                                          </p:stCondLst>
                                        </p:cTn>
                                        <p:tgtEl>
                                          <p:spTgt spid="153612"/>
                                        </p:tgtEl>
                                        <p:attrNameLst>
                                          <p:attrName>style.visibility</p:attrName>
                                        </p:attrNameLst>
                                      </p:cBhvr>
                                      <p:to>
                                        <p:strVal val="visible"/>
                                      </p:to>
                                    </p:set>
                                    <p:anim calcmode="lin" valueType="num">
                                      <p:cBhvr additive="base">
                                        <p:cTn id="11" dur="500" fill="hold"/>
                                        <p:tgtEl>
                                          <p:spTgt spid="153612"/>
                                        </p:tgtEl>
                                        <p:attrNameLst>
                                          <p:attrName>ppt_x</p:attrName>
                                        </p:attrNameLst>
                                      </p:cBhvr>
                                      <p:tavLst>
                                        <p:tav tm="0">
                                          <p:val>
                                            <p:strVal val="0-#ppt_w/2"/>
                                          </p:val>
                                        </p:tav>
                                        <p:tav tm="100000">
                                          <p:val>
                                            <p:strVal val="#ppt_x"/>
                                          </p:val>
                                        </p:tav>
                                      </p:tavLst>
                                    </p:anim>
                                    <p:anim calcmode="lin" valueType="num">
                                      <p:cBhvr additive="base">
                                        <p:cTn id="12" dur="500" fill="hold"/>
                                        <p:tgtEl>
                                          <p:spTgt spid="153612"/>
                                        </p:tgtEl>
                                        <p:attrNameLst>
                                          <p:attrName>ppt_y</p:attrName>
                                        </p:attrNameLst>
                                      </p:cBhvr>
                                      <p:tavLst>
                                        <p:tav tm="0">
                                          <p:val>
                                            <p:strVal val="1+#ppt_h/2"/>
                                          </p:val>
                                        </p:tav>
                                        <p:tav tm="100000">
                                          <p:val>
                                            <p:strVal val="#ppt_y"/>
                                          </p:val>
                                        </p:tav>
                                      </p:tavLst>
                                    </p:anim>
                                  </p:childTnLst>
                                </p:cTn>
                              </p:par>
                            </p:childTnLst>
                          </p:cTn>
                        </p:par>
                        <p:par>
                          <p:cTn id="13" fill="hold" nodeType="afterGroup">
                            <p:stCondLst>
                              <p:cond delay="1000"/>
                            </p:stCondLst>
                            <p:childTnLst>
                              <p:par>
                                <p:cTn id="14" presetID="2" presetClass="entr" presetSubtype="12" fill="hold" nodeType="afterEffect">
                                  <p:stCondLst>
                                    <p:cond delay="0"/>
                                  </p:stCondLst>
                                  <p:childTnLst>
                                    <p:set>
                                      <p:cBhvr>
                                        <p:cTn id="15" dur="1" fill="hold">
                                          <p:stCondLst>
                                            <p:cond delay="0"/>
                                          </p:stCondLst>
                                        </p:cTn>
                                        <p:tgtEl>
                                          <p:spTgt spid="153616"/>
                                        </p:tgtEl>
                                        <p:attrNameLst>
                                          <p:attrName>style.visibility</p:attrName>
                                        </p:attrNameLst>
                                      </p:cBhvr>
                                      <p:to>
                                        <p:strVal val="visible"/>
                                      </p:to>
                                    </p:set>
                                    <p:anim calcmode="lin" valueType="num">
                                      <p:cBhvr additive="base">
                                        <p:cTn id="16" dur="500" fill="hold"/>
                                        <p:tgtEl>
                                          <p:spTgt spid="153616"/>
                                        </p:tgtEl>
                                        <p:attrNameLst>
                                          <p:attrName>ppt_x</p:attrName>
                                        </p:attrNameLst>
                                      </p:cBhvr>
                                      <p:tavLst>
                                        <p:tav tm="0">
                                          <p:val>
                                            <p:strVal val="0-#ppt_w/2"/>
                                          </p:val>
                                        </p:tav>
                                        <p:tav tm="100000">
                                          <p:val>
                                            <p:strVal val="#ppt_x"/>
                                          </p:val>
                                        </p:tav>
                                      </p:tavLst>
                                    </p:anim>
                                    <p:anim calcmode="lin" valueType="num">
                                      <p:cBhvr additive="base">
                                        <p:cTn id="17" dur="500" fill="hold"/>
                                        <p:tgtEl>
                                          <p:spTgt spid="153616"/>
                                        </p:tgtEl>
                                        <p:attrNameLst>
                                          <p:attrName>ppt_y</p:attrName>
                                        </p:attrNameLst>
                                      </p:cBhvr>
                                      <p:tavLst>
                                        <p:tav tm="0">
                                          <p:val>
                                            <p:strVal val="1+#ppt_h/2"/>
                                          </p:val>
                                        </p:tav>
                                        <p:tav tm="100000">
                                          <p:val>
                                            <p:strVal val="#ppt_y"/>
                                          </p:val>
                                        </p:tav>
                                      </p:tavLst>
                                    </p:anim>
                                  </p:childTnLst>
                                </p:cTn>
                              </p:par>
                            </p:childTnLst>
                          </p:cTn>
                        </p:par>
                        <p:par>
                          <p:cTn id="18" fill="hold" nodeType="afterGroup">
                            <p:stCondLst>
                              <p:cond delay="1500"/>
                            </p:stCondLst>
                            <p:childTnLst>
                              <p:par>
                                <p:cTn id="19" presetID="2" presetClass="entr" presetSubtype="12" fill="hold" nodeType="afterEffect">
                                  <p:stCondLst>
                                    <p:cond delay="0"/>
                                  </p:stCondLst>
                                  <p:childTnLst>
                                    <p:set>
                                      <p:cBhvr>
                                        <p:cTn id="20" dur="1" fill="hold">
                                          <p:stCondLst>
                                            <p:cond delay="0"/>
                                          </p:stCondLst>
                                        </p:cTn>
                                        <p:tgtEl>
                                          <p:spTgt spid="153623"/>
                                        </p:tgtEl>
                                        <p:attrNameLst>
                                          <p:attrName>style.visibility</p:attrName>
                                        </p:attrNameLst>
                                      </p:cBhvr>
                                      <p:to>
                                        <p:strVal val="visible"/>
                                      </p:to>
                                    </p:set>
                                    <p:anim calcmode="lin" valueType="num">
                                      <p:cBhvr additive="base">
                                        <p:cTn id="21" dur="500" fill="hold"/>
                                        <p:tgtEl>
                                          <p:spTgt spid="153623"/>
                                        </p:tgtEl>
                                        <p:attrNameLst>
                                          <p:attrName>ppt_x</p:attrName>
                                        </p:attrNameLst>
                                      </p:cBhvr>
                                      <p:tavLst>
                                        <p:tav tm="0">
                                          <p:val>
                                            <p:strVal val="0-#ppt_w/2"/>
                                          </p:val>
                                        </p:tav>
                                        <p:tav tm="100000">
                                          <p:val>
                                            <p:strVal val="#ppt_x"/>
                                          </p:val>
                                        </p:tav>
                                      </p:tavLst>
                                    </p:anim>
                                    <p:anim calcmode="lin" valueType="num">
                                      <p:cBhvr additive="base">
                                        <p:cTn id="22" dur="500" fill="hold"/>
                                        <p:tgtEl>
                                          <p:spTgt spid="153623"/>
                                        </p:tgtEl>
                                        <p:attrNameLst>
                                          <p:attrName>ppt_y</p:attrName>
                                        </p:attrNameLst>
                                      </p:cBhvr>
                                      <p:tavLst>
                                        <p:tav tm="0">
                                          <p:val>
                                            <p:strVal val="1+#ppt_h/2"/>
                                          </p:val>
                                        </p:tav>
                                        <p:tav tm="100000">
                                          <p:val>
                                            <p:strVal val="#ppt_y"/>
                                          </p:val>
                                        </p:tav>
                                      </p:tavLst>
                                    </p:anim>
                                  </p:childTnLst>
                                </p:cTn>
                              </p:par>
                            </p:childTnLst>
                          </p:cTn>
                        </p:par>
                        <p:par>
                          <p:cTn id="23" fill="hold" nodeType="afterGroup">
                            <p:stCondLst>
                              <p:cond delay="2000"/>
                            </p:stCondLst>
                            <p:childTnLst>
                              <p:par>
                                <p:cTn id="24" presetID="2" presetClass="entr" presetSubtype="12" fill="hold" nodeType="afterEffect">
                                  <p:stCondLst>
                                    <p:cond delay="0"/>
                                  </p:stCondLst>
                                  <p:childTnLst>
                                    <p:set>
                                      <p:cBhvr>
                                        <p:cTn id="25" dur="1" fill="hold">
                                          <p:stCondLst>
                                            <p:cond delay="0"/>
                                          </p:stCondLst>
                                        </p:cTn>
                                        <p:tgtEl>
                                          <p:spTgt spid="153627"/>
                                        </p:tgtEl>
                                        <p:attrNameLst>
                                          <p:attrName>style.visibility</p:attrName>
                                        </p:attrNameLst>
                                      </p:cBhvr>
                                      <p:to>
                                        <p:strVal val="visible"/>
                                      </p:to>
                                    </p:set>
                                    <p:anim calcmode="lin" valueType="num">
                                      <p:cBhvr additive="base">
                                        <p:cTn id="26" dur="500" fill="hold"/>
                                        <p:tgtEl>
                                          <p:spTgt spid="153627"/>
                                        </p:tgtEl>
                                        <p:attrNameLst>
                                          <p:attrName>ppt_x</p:attrName>
                                        </p:attrNameLst>
                                      </p:cBhvr>
                                      <p:tavLst>
                                        <p:tav tm="0">
                                          <p:val>
                                            <p:strVal val="0-#ppt_w/2"/>
                                          </p:val>
                                        </p:tav>
                                        <p:tav tm="100000">
                                          <p:val>
                                            <p:strVal val="#ppt_x"/>
                                          </p:val>
                                        </p:tav>
                                      </p:tavLst>
                                    </p:anim>
                                    <p:anim calcmode="lin" valueType="num">
                                      <p:cBhvr additive="base">
                                        <p:cTn id="27" dur="500" fill="hold"/>
                                        <p:tgtEl>
                                          <p:spTgt spid="153627"/>
                                        </p:tgtEl>
                                        <p:attrNameLst>
                                          <p:attrName>ppt_y</p:attrName>
                                        </p:attrNameLst>
                                      </p:cBhvr>
                                      <p:tavLst>
                                        <p:tav tm="0">
                                          <p:val>
                                            <p:strVal val="1+#ppt_h/2"/>
                                          </p:val>
                                        </p:tav>
                                        <p:tav tm="100000">
                                          <p:val>
                                            <p:strVal val="#ppt_y"/>
                                          </p:val>
                                        </p:tav>
                                      </p:tavLst>
                                    </p:anim>
                                  </p:childTnLst>
                                </p:cTn>
                              </p:par>
                            </p:childTnLst>
                          </p:cTn>
                        </p:par>
                        <p:par>
                          <p:cTn id="28" fill="hold" nodeType="afterGroup">
                            <p:stCondLst>
                              <p:cond delay="2500"/>
                            </p:stCondLst>
                            <p:childTnLst>
                              <p:par>
                                <p:cTn id="29" presetID="2" presetClass="entr" presetSubtype="12" fill="hold" grpId="0" nodeType="afterEffect">
                                  <p:stCondLst>
                                    <p:cond delay="0"/>
                                  </p:stCondLst>
                                  <p:childTnLst>
                                    <p:set>
                                      <p:cBhvr>
                                        <p:cTn id="30" dur="1" fill="hold">
                                          <p:stCondLst>
                                            <p:cond delay="0"/>
                                          </p:stCondLst>
                                        </p:cTn>
                                        <p:tgtEl>
                                          <p:spTgt spid="153630"/>
                                        </p:tgtEl>
                                        <p:attrNameLst>
                                          <p:attrName>style.visibility</p:attrName>
                                        </p:attrNameLst>
                                      </p:cBhvr>
                                      <p:to>
                                        <p:strVal val="visible"/>
                                      </p:to>
                                    </p:set>
                                    <p:anim calcmode="lin" valueType="num">
                                      <p:cBhvr additive="base">
                                        <p:cTn id="31" dur="500" fill="hold"/>
                                        <p:tgtEl>
                                          <p:spTgt spid="153630"/>
                                        </p:tgtEl>
                                        <p:attrNameLst>
                                          <p:attrName>ppt_x</p:attrName>
                                        </p:attrNameLst>
                                      </p:cBhvr>
                                      <p:tavLst>
                                        <p:tav tm="0">
                                          <p:val>
                                            <p:strVal val="0-#ppt_w/2"/>
                                          </p:val>
                                        </p:tav>
                                        <p:tav tm="100000">
                                          <p:val>
                                            <p:strVal val="#ppt_x"/>
                                          </p:val>
                                        </p:tav>
                                      </p:tavLst>
                                    </p:anim>
                                    <p:anim calcmode="lin" valueType="num">
                                      <p:cBhvr additive="base">
                                        <p:cTn id="32" dur="500" fill="hold"/>
                                        <p:tgtEl>
                                          <p:spTgt spid="153630"/>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nodeType="clickEffect">
                                  <p:stCondLst>
                                    <p:cond delay="0"/>
                                  </p:stCondLst>
                                  <p:childTnLst>
                                    <p:set>
                                      <p:cBhvr>
                                        <p:cTn id="36" dur="1" fill="hold">
                                          <p:stCondLst>
                                            <p:cond delay="0"/>
                                          </p:stCondLst>
                                        </p:cTn>
                                        <p:tgtEl>
                                          <p:spTgt spid="153631"/>
                                        </p:tgtEl>
                                        <p:attrNameLst>
                                          <p:attrName>style.visibility</p:attrName>
                                        </p:attrNameLst>
                                      </p:cBhvr>
                                      <p:to>
                                        <p:strVal val="visible"/>
                                      </p:to>
                                    </p:set>
                                    <p:anim calcmode="lin" valueType="num">
                                      <p:cBhvr additive="base">
                                        <p:cTn id="37" dur="500" fill="hold"/>
                                        <p:tgtEl>
                                          <p:spTgt spid="153631"/>
                                        </p:tgtEl>
                                        <p:attrNameLst>
                                          <p:attrName>ppt_x</p:attrName>
                                        </p:attrNameLst>
                                      </p:cBhvr>
                                      <p:tavLst>
                                        <p:tav tm="0">
                                          <p:val>
                                            <p:strVal val="1+#ppt_w/2"/>
                                          </p:val>
                                        </p:tav>
                                        <p:tav tm="100000">
                                          <p:val>
                                            <p:strVal val="#ppt_x"/>
                                          </p:val>
                                        </p:tav>
                                      </p:tavLst>
                                    </p:anim>
                                    <p:anim calcmode="lin" valueType="num">
                                      <p:cBhvr additive="base">
                                        <p:cTn id="38" dur="500" fill="hold"/>
                                        <p:tgtEl>
                                          <p:spTgt spid="153631"/>
                                        </p:tgtEl>
                                        <p:attrNameLst>
                                          <p:attrName>ppt_y</p:attrName>
                                        </p:attrNameLst>
                                      </p:cBhvr>
                                      <p:tavLst>
                                        <p:tav tm="0">
                                          <p:val>
                                            <p:strVal val="0-#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12" fill="hold" grpId="0" nodeType="clickEffect">
                                  <p:stCondLst>
                                    <p:cond delay="0"/>
                                  </p:stCondLst>
                                  <p:childTnLst>
                                    <p:set>
                                      <p:cBhvr>
                                        <p:cTn id="42" dur="1" fill="hold">
                                          <p:stCondLst>
                                            <p:cond delay="0"/>
                                          </p:stCondLst>
                                        </p:cTn>
                                        <p:tgtEl>
                                          <p:spTgt spid="153634"/>
                                        </p:tgtEl>
                                        <p:attrNameLst>
                                          <p:attrName>style.visibility</p:attrName>
                                        </p:attrNameLst>
                                      </p:cBhvr>
                                      <p:to>
                                        <p:strVal val="visible"/>
                                      </p:to>
                                    </p:set>
                                    <p:anim calcmode="lin" valueType="num">
                                      <p:cBhvr additive="base">
                                        <p:cTn id="43" dur="500" fill="hold"/>
                                        <p:tgtEl>
                                          <p:spTgt spid="153634"/>
                                        </p:tgtEl>
                                        <p:attrNameLst>
                                          <p:attrName>ppt_x</p:attrName>
                                        </p:attrNameLst>
                                      </p:cBhvr>
                                      <p:tavLst>
                                        <p:tav tm="0">
                                          <p:val>
                                            <p:strVal val="0-#ppt_w/2"/>
                                          </p:val>
                                        </p:tav>
                                        <p:tav tm="100000">
                                          <p:val>
                                            <p:strVal val="#ppt_x"/>
                                          </p:val>
                                        </p:tav>
                                      </p:tavLst>
                                    </p:anim>
                                    <p:anim calcmode="lin" valueType="num">
                                      <p:cBhvr additive="base">
                                        <p:cTn id="44" dur="500" fill="hold"/>
                                        <p:tgtEl>
                                          <p:spTgt spid="153634"/>
                                        </p:tgtEl>
                                        <p:attrNameLst>
                                          <p:attrName>ppt_y</p:attrName>
                                        </p:attrNameLst>
                                      </p:cBhvr>
                                      <p:tavLst>
                                        <p:tav tm="0">
                                          <p:val>
                                            <p:strVal val="1+#ppt_h/2"/>
                                          </p:val>
                                        </p:tav>
                                        <p:tav tm="100000">
                                          <p:val>
                                            <p:strVal val="#ppt_y"/>
                                          </p:val>
                                        </p:tav>
                                      </p:tavLst>
                                    </p:anim>
                                  </p:childTnLst>
                                </p:cTn>
                              </p:par>
                            </p:childTnLst>
                          </p:cTn>
                        </p:par>
                        <p:par>
                          <p:cTn id="45" fill="hold" nodeType="afterGroup">
                            <p:stCondLst>
                              <p:cond delay="500"/>
                            </p:stCondLst>
                            <p:childTnLst>
                              <p:par>
                                <p:cTn id="46" presetID="2" presetClass="entr" presetSubtype="12" fill="hold" grpId="0" nodeType="afterEffect">
                                  <p:stCondLst>
                                    <p:cond delay="0"/>
                                  </p:stCondLst>
                                  <p:childTnLst>
                                    <p:set>
                                      <p:cBhvr>
                                        <p:cTn id="47" dur="1" fill="hold">
                                          <p:stCondLst>
                                            <p:cond delay="0"/>
                                          </p:stCondLst>
                                        </p:cTn>
                                        <p:tgtEl>
                                          <p:spTgt spid="153635"/>
                                        </p:tgtEl>
                                        <p:attrNameLst>
                                          <p:attrName>style.visibility</p:attrName>
                                        </p:attrNameLst>
                                      </p:cBhvr>
                                      <p:to>
                                        <p:strVal val="visible"/>
                                      </p:to>
                                    </p:set>
                                    <p:anim calcmode="lin" valueType="num">
                                      <p:cBhvr additive="base">
                                        <p:cTn id="48" dur="500" fill="hold"/>
                                        <p:tgtEl>
                                          <p:spTgt spid="153635"/>
                                        </p:tgtEl>
                                        <p:attrNameLst>
                                          <p:attrName>ppt_x</p:attrName>
                                        </p:attrNameLst>
                                      </p:cBhvr>
                                      <p:tavLst>
                                        <p:tav tm="0">
                                          <p:val>
                                            <p:strVal val="0-#ppt_w/2"/>
                                          </p:val>
                                        </p:tav>
                                        <p:tav tm="100000">
                                          <p:val>
                                            <p:strVal val="#ppt_x"/>
                                          </p:val>
                                        </p:tav>
                                      </p:tavLst>
                                    </p:anim>
                                    <p:anim calcmode="lin" valueType="num">
                                      <p:cBhvr additive="base">
                                        <p:cTn id="49" dur="500" fill="hold"/>
                                        <p:tgtEl>
                                          <p:spTgt spid="153635"/>
                                        </p:tgtEl>
                                        <p:attrNameLst>
                                          <p:attrName>ppt_y</p:attrName>
                                        </p:attrNameLst>
                                      </p:cBhvr>
                                      <p:tavLst>
                                        <p:tav tm="0">
                                          <p:val>
                                            <p:strVal val="1+#ppt_h/2"/>
                                          </p:val>
                                        </p:tav>
                                        <p:tav tm="100000">
                                          <p:val>
                                            <p:strVal val="#ppt_y"/>
                                          </p:val>
                                        </p:tav>
                                      </p:tavLst>
                                    </p:anim>
                                  </p:childTnLst>
                                </p:cTn>
                              </p:par>
                            </p:childTnLst>
                          </p:cTn>
                        </p:par>
                        <p:par>
                          <p:cTn id="50" fill="hold" nodeType="afterGroup">
                            <p:stCondLst>
                              <p:cond delay="1000"/>
                            </p:stCondLst>
                            <p:childTnLst>
                              <p:par>
                                <p:cTn id="51" presetID="2" presetClass="entr" presetSubtype="12" fill="hold" grpId="0" nodeType="afterEffect">
                                  <p:stCondLst>
                                    <p:cond delay="0"/>
                                  </p:stCondLst>
                                  <p:childTnLst>
                                    <p:set>
                                      <p:cBhvr>
                                        <p:cTn id="52" dur="1" fill="hold">
                                          <p:stCondLst>
                                            <p:cond delay="0"/>
                                          </p:stCondLst>
                                        </p:cTn>
                                        <p:tgtEl>
                                          <p:spTgt spid="153636"/>
                                        </p:tgtEl>
                                        <p:attrNameLst>
                                          <p:attrName>style.visibility</p:attrName>
                                        </p:attrNameLst>
                                      </p:cBhvr>
                                      <p:to>
                                        <p:strVal val="visible"/>
                                      </p:to>
                                    </p:set>
                                    <p:anim calcmode="lin" valueType="num">
                                      <p:cBhvr additive="base">
                                        <p:cTn id="53" dur="500" fill="hold"/>
                                        <p:tgtEl>
                                          <p:spTgt spid="153636"/>
                                        </p:tgtEl>
                                        <p:attrNameLst>
                                          <p:attrName>ppt_x</p:attrName>
                                        </p:attrNameLst>
                                      </p:cBhvr>
                                      <p:tavLst>
                                        <p:tav tm="0">
                                          <p:val>
                                            <p:strVal val="0-#ppt_w/2"/>
                                          </p:val>
                                        </p:tav>
                                        <p:tav tm="100000">
                                          <p:val>
                                            <p:strVal val="#ppt_x"/>
                                          </p:val>
                                        </p:tav>
                                      </p:tavLst>
                                    </p:anim>
                                    <p:anim calcmode="lin" valueType="num">
                                      <p:cBhvr additive="base">
                                        <p:cTn id="54" dur="500" fill="hold"/>
                                        <p:tgtEl>
                                          <p:spTgt spid="153636"/>
                                        </p:tgtEl>
                                        <p:attrNameLst>
                                          <p:attrName>ppt_y</p:attrName>
                                        </p:attrNameLst>
                                      </p:cBhvr>
                                      <p:tavLst>
                                        <p:tav tm="0">
                                          <p:val>
                                            <p:strVal val="1+#ppt_h/2"/>
                                          </p:val>
                                        </p:tav>
                                        <p:tav tm="100000">
                                          <p:val>
                                            <p:strVal val="#ppt_y"/>
                                          </p:val>
                                        </p:tav>
                                      </p:tavLst>
                                    </p:anim>
                                  </p:childTnLst>
                                </p:cTn>
                              </p:par>
                            </p:childTnLst>
                          </p:cTn>
                        </p:par>
                        <p:par>
                          <p:cTn id="55" fill="hold" nodeType="afterGroup">
                            <p:stCondLst>
                              <p:cond delay="1500"/>
                            </p:stCondLst>
                            <p:childTnLst>
                              <p:par>
                                <p:cTn id="56" presetID="18" presetClass="entr" presetSubtype="3" fill="hold" grpId="0" nodeType="afterEffect">
                                  <p:stCondLst>
                                    <p:cond delay="0"/>
                                  </p:stCondLst>
                                  <p:childTnLst>
                                    <p:set>
                                      <p:cBhvr>
                                        <p:cTn id="57" dur="1" fill="hold">
                                          <p:stCondLst>
                                            <p:cond delay="0"/>
                                          </p:stCondLst>
                                        </p:cTn>
                                        <p:tgtEl>
                                          <p:spTgt spid="153637"/>
                                        </p:tgtEl>
                                        <p:attrNameLst>
                                          <p:attrName>style.visibility</p:attrName>
                                        </p:attrNameLst>
                                      </p:cBhvr>
                                      <p:to>
                                        <p:strVal val="visible"/>
                                      </p:to>
                                    </p:set>
                                    <p:animEffect transition="in" filter="strips(upRight)">
                                      <p:cBhvr>
                                        <p:cTn id="58" dur="500"/>
                                        <p:tgtEl>
                                          <p:spTgt spid="153637"/>
                                        </p:tgtEl>
                                      </p:cBhvr>
                                    </p:animEffect>
                                  </p:childTnLst>
                                </p:cTn>
                              </p:par>
                            </p:childTnLst>
                          </p:cTn>
                        </p:par>
                        <p:par>
                          <p:cTn id="59" fill="hold" nodeType="afterGroup">
                            <p:stCondLst>
                              <p:cond delay="2000"/>
                            </p:stCondLst>
                            <p:childTnLst>
                              <p:par>
                                <p:cTn id="60" presetID="18" presetClass="entr" presetSubtype="3" fill="hold" grpId="0" nodeType="afterEffect">
                                  <p:stCondLst>
                                    <p:cond delay="0"/>
                                  </p:stCondLst>
                                  <p:childTnLst>
                                    <p:set>
                                      <p:cBhvr>
                                        <p:cTn id="61" dur="1" fill="hold">
                                          <p:stCondLst>
                                            <p:cond delay="0"/>
                                          </p:stCondLst>
                                        </p:cTn>
                                        <p:tgtEl>
                                          <p:spTgt spid="153638"/>
                                        </p:tgtEl>
                                        <p:attrNameLst>
                                          <p:attrName>style.visibility</p:attrName>
                                        </p:attrNameLst>
                                      </p:cBhvr>
                                      <p:to>
                                        <p:strVal val="visible"/>
                                      </p:to>
                                    </p:set>
                                    <p:animEffect transition="in" filter="strips(upRight)">
                                      <p:cBhvr>
                                        <p:cTn id="62" dur="500"/>
                                        <p:tgtEl>
                                          <p:spTgt spid="153638"/>
                                        </p:tgtEl>
                                      </p:cBhvr>
                                    </p:animEffect>
                                  </p:childTnLst>
                                </p:cTn>
                              </p:par>
                            </p:childTnLst>
                          </p:cTn>
                        </p:par>
                        <p:par>
                          <p:cTn id="63" fill="hold" nodeType="afterGroup">
                            <p:stCondLst>
                              <p:cond delay="2500"/>
                            </p:stCondLst>
                            <p:childTnLst>
                              <p:par>
                                <p:cTn id="64" presetID="18" presetClass="entr" presetSubtype="3" fill="hold" grpId="0" nodeType="afterEffect">
                                  <p:stCondLst>
                                    <p:cond delay="0"/>
                                  </p:stCondLst>
                                  <p:childTnLst>
                                    <p:set>
                                      <p:cBhvr>
                                        <p:cTn id="65" dur="1" fill="hold">
                                          <p:stCondLst>
                                            <p:cond delay="0"/>
                                          </p:stCondLst>
                                        </p:cTn>
                                        <p:tgtEl>
                                          <p:spTgt spid="153639"/>
                                        </p:tgtEl>
                                        <p:attrNameLst>
                                          <p:attrName>style.visibility</p:attrName>
                                        </p:attrNameLst>
                                      </p:cBhvr>
                                      <p:to>
                                        <p:strVal val="visible"/>
                                      </p:to>
                                    </p:set>
                                    <p:animEffect transition="in" filter="strips(upRight)">
                                      <p:cBhvr>
                                        <p:cTn id="66" dur="500"/>
                                        <p:tgtEl>
                                          <p:spTgt spid="153639"/>
                                        </p:tgtEl>
                                      </p:cBhvr>
                                    </p:animEffect>
                                  </p:childTnLst>
                                </p:cTn>
                              </p:par>
                            </p:childTnLst>
                          </p:cTn>
                        </p:par>
                        <p:par>
                          <p:cTn id="67" fill="hold" nodeType="afterGroup">
                            <p:stCondLst>
                              <p:cond delay="3000"/>
                            </p:stCondLst>
                            <p:childTnLst>
                              <p:par>
                                <p:cTn id="68" presetID="18" presetClass="entr" presetSubtype="3" fill="hold" grpId="0" nodeType="afterEffect">
                                  <p:stCondLst>
                                    <p:cond delay="0"/>
                                  </p:stCondLst>
                                  <p:childTnLst>
                                    <p:set>
                                      <p:cBhvr>
                                        <p:cTn id="69" dur="1" fill="hold">
                                          <p:stCondLst>
                                            <p:cond delay="0"/>
                                          </p:stCondLst>
                                        </p:cTn>
                                        <p:tgtEl>
                                          <p:spTgt spid="153640"/>
                                        </p:tgtEl>
                                        <p:attrNameLst>
                                          <p:attrName>style.visibility</p:attrName>
                                        </p:attrNameLst>
                                      </p:cBhvr>
                                      <p:to>
                                        <p:strVal val="visible"/>
                                      </p:to>
                                    </p:set>
                                    <p:animEffect transition="in" filter="strips(upRight)">
                                      <p:cBhvr>
                                        <p:cTn id="70" dur="500"/>
                                        <p:tgtEl>
                                          <p:spTgt spid="153640"/>
                                        </p:tgtEl>
                                      </p:cBhvr>
                                    </p:animEffect>
                                  </p:childTnLst>
                                </p:cTn>
                              </p:par>
                            </p:childTnLst>
                          </p:cTn>
                        </p:par>
                        <p:par>
                          <p:cTn id="71" fill="hold" nodeType="afterGroup">
                            <p:stCondLst>
                              <p:cond delay="3500"/>
                            </p:stCondLst>
                            <p:childTnLst>
                              <p:par>
                                <p:cTn id="72" presetID="18" presetClass="entr" presetSubtype="3" fill="hold" grpId="0" nodeType="afterEffect">
                                  <p:stCondLst>
                                    <p:cond delay="0"/>
                                  </p:stCondLst>
                                  <p:childTnLst>
                                    <p:set>
                                      <p:cBhvr>
                                        <p:cTn id="73" dur="1" fill="hold">
                                          <p:stCondLst>
                                            <p:cond delay="0"/>
                                          </p:stCondLst>
                                        </p:cTn>
                                        <p:tgtEl>
                                          <p:spTgt spid="153641"/>
                                        </p:tgtEl>
                                        <p:attrNameLst>
                                          <p:attrName>style.visibility</p:attrName>
                                        </p:attrNameLst>
                                      </p:cBhvr>
                                      <p:to>
                                        <p:strVal val="visible"/>
                                      </p:to>
                                    </p:set>
                                    <p:animEffect transition="in" filter="strips(upRight)">
                                      <p:cBhvr>
                                        <p:cTn id="74" dur="500"/>
                                        <p:tgtEl>
                                          <p:spTgt spid="153641"/>
                                        </p:tgtEl>
                                      </p:cBhvr>
                                    </p:animEffect>
                                  </p:childTnLst>
                                </p:cTn>
                              </p:par>
                            </p:childTnLst>
                          </p:cTn>
                        </p:par>
                        <p:par>
                          <p:cTn id="75" fill="hold" nodeType="afterGroup">
                            <p:stCondLst>
                              <p:cond delay="4000"/>
                            </p:stCondLst>
                            <p:childTnLst>
                              <p:par>
                                <p:cTn id="76" presetID="18" presetClass="entr" presetSubtype="3" fill="hold" nodeType="afterEffect">
                                  <p:stCondLst>
                                    <p:cond delay="0"/>
                                  </p:stCondLst>
                                  <p:childTnLst>
                                    <p:set>
                                      <p:cBhvr>
                                        <p:cTn id="77" dur="1" fill="hold">
                                          <p:stCondLst>
                                            <p:cond delay="0"/>
                                          </p:stCondLst>
                                        </p:cTn>
                                        <p:tgtEl>
                                          <p:spTgt spid="153642"/>
                                        </p:tgtEl>
                                        <p:attrNameLst>
                                          <p:attrName>style.visibility</p:attrName>
                                        </p:attrNameLst>
                                      </p:cBhvr>
                                      <p:to>
                                        <p:strVal val="visible"/>
                                      </p:to>
                                    </p:set>
                                    <p:animEffect transition="in" filter="strips(upRight)">
                                      <p:cBhvr>
                                        <p:cTn id="78" dur="500"/>
                                        <p:tgtEl>
                                          <p:spTgt spid="153642"/>
                                        </p:tgtEl>
                                      </p:cBhvr>
                                    </p:animEffect>
                                  </p:childTnLst>
                                </p:cTn>
                              </p:par>
                            </p:childTnLst>
                          </p:cTn>
                        </p:par>
                        <p:par>
                          <p:cTn id="79" fill="hold" nodeType="afterGroup">
                            <p:stCondLst>
                              <p:cond delay="4500"/>
                            </p:stCondLst>
                            <p:childTnLst>
                              <p:par>
                                <p:cTn id="80" presetID="4" presetClass="entr" presetSubtype="32" fill="hold" nodeType="afterEffect">
                                  <p:stCondLst>
                                    <p:cond delay="0"/>
                                  </p:stCondLst>
                                  <p:childTnLst>
                                    <p:set>
                                      <p:cBhvr>
                                        <p:cTn id="81" dur="1" fill="hold">
                                          <p:stCondLst>
                                            <p:cond delay="0"/>
                                          </p:stCondLst>
                                        </p:cTn>
                                        <p:tgtEl>
                                          <p:spTgt spid="153650"/>
                                        </p:tgtEl>
                                        <p:attrNameLst>
                                          <p:attrName>style.visibility</p:attrName>
                                        </p:attrNameLst>
                                      </p:cBhvr>
                                      <p:to>
                                        <p:strVal val="visible"/>
                                      </p:to>
                                    </p:set>
                                    <p:animEffect transition="in" filter="box(out)">
                                      <p:cBhvr>
                                        <p:cTn id="82" dur="500"/>
                                        <p:tgtEl>
                                          <p:spTgt spid="153650"/>
                                        </p:tgtEl>
                                      </p:cBhvr>
                                    </p:animEffect>
                                  </p:childTnLst>
                                </p:cTn>
                              </p:par>
                            </p:childTnLst>
                          </p:cTn>
                        </p:par>
                        <p:par>
                          <p:cTn id="83" fill="hold" nodeType="afterGroup">
                            <p:stCondLst>
                              <p:cond delay="5000"/>
                            </p:stCondLst>
                            <p:childTnLst>
                              <p:par>
                                <p:cTn id="84" presetID="7" presetClass="entr" presetSubtype="4" fill="hold" nodeType="afterEffect">
                                  <p:stCondLst>
                                    <p:cond delay="0"/>
                                  </p:stCondLst>
                                  <p:childTnLst>
                                    <p:set>
                                      <p:cBhvr>
                                        <p:cTn id="85" dur="1" fill="hold">
                                          <p:stCondLst>
                                            <p:cond delay="0"/>
                                          </p:stCondLst>
                                        </p:cTn>
                                        <p:tgtEl>
                                          <p:spTgt spid="153605"/>
                                        </p:tgtEl>
                                        <p:attrNameLst>
                                          <p:attrName>style.visibility</p:attrName>
                                        </p:attrNameLst>
                                      </p:cBhvr>
                                      <p:to>
                                        <p:strVal val="visible"/>
                                      </p:to>
                                    </p:set>
                                    <p:anim calcmode="lin" valueType="num">
                                      <p:cBhvr additive="base">
                                        <p:cTn id="86" dur="5000" fill="hold"/>
                                        <p:tgtEl>
                                          <p:spTgt spid="153605"/>
                                        </p:tgtEl>
                                        <p:attrNameLst>
                                          <p:attrName>ppt_x</p:attrName>
                                        </p:attrNameLst>
                                      </p:cBhvr>
                                      <p:tavLst>
                                        <p:tav tm="0">
                                          <p:val>
                                            <p:strVal val="#ppt_x"/>
                                          </p:val>
                                        </p:tav>
                                        <p:tav tm="100000">
                                          <p:val>
                                            <p:strVal val="#ppt_x"/>
                                          </p:val>
                                        </p:tav>
                                      </p:tavLst>
                                    </p:anim>
                                    <p:anim calcmode="lin" valueType="num">
                                      <p:cBhvr additive="base">
                                        <p:cTn id="87" dur="5000" fill="hold"/>
                                        <p:tgtEl>
                                          <p:spTgt spid="153605"/>
                                        </p:tgtEl>
                                        <p:attrNameLst>
                                          <p:attrName>ppt_y</p:attrName>
                                        </p:attrNameLst>
                                      </p:cBhvr>
                                      <p:tavLst>
                                        <p:tav tm="0">
                                          <p:val>
                                            <p:strVal val="1+#ppt_h/2"/>
                                          </p:val>
                                        </p:tav>
                                        <p:tav tm="100000">
                                          <p:val>
                                            <p:strVal val="#ppt_y"/>
                                          </p:val>
                                        </p:tav>
                                      </p:tavLst>
                                    </p:anim>
                                  </p:childTnLst>
                                </p:cTn>
                              </p:par>
                            </p:childTnLst>
                          </p:cTn>
                        </p:par>
                        <p:par>
                          <p:cTn id="88" fill="hold" nodeType="afterGroup">
                            <p:stCondLst>
                              <p:cond delay="10000"/>
                            </p:stCondLst>
                            <p:childTnLst>
                              <p:par>
                                <p:cTn id="89" presetID="7" presetClass="entr" presetSubtype="1" fill="hold" grpId="0" nodeType="afterEffect">
                                  <p:stCondLst>
                                    <p:cond delay="300"/>
                                  </p:stCondLst>
                                  <p:childTnLst>
                                    <p:set>
                                      <p:cBhvr>
                                        <p:cTn id="90" dur="1" fill="hold">
                                          <p:stCondLst>
                                            <p:cond delay="0"/>
                                          </p:stCondLst>
                                        </p:cTn>
                                        <p:tgtEl>
                                          <p:spTgt spid="153606"/>
                                        </p:tgtEl>
                                        <p:attrNameLst>
                                          <p:attrName>style.visibility</p:attrName>
                                        </p:attrNameLst>
                                      </p:cBhvr>
                                      <p:to>
                                        <p:strVal val="visible"/>
                                      </p:to>
                                    </p:set>
                                    <p:anim calcmode="lin" valueType="num">
                                      <p:cBhvr additive="base">
                                        <p:cTn id="91" dur="5000" fill="hold"/>
                                        <p:tgtEl>
                                          <p:spTgt spid="153606"/>
                                        </p:tgtEl>
                                        <p:attrNameLst>
                                          <p:attrName>ppt_x</p:attrName>
                                        </p:attrNameLst>
                                      </p:cBhvr>
                                      <p:tavLst>
                                        <p:tav tm="0">
                                          <p:val>
                                            <p:strVal val="#ppt_x"/>
                                          </p:val>
                                        </p:tav>
                                        <p:tav tm="100000">
                                          <p:val>
                                            <p:strVal val="#ppt_x"/>
                                          </p:val>
                                        </p:tav>
                                      </p:tavLst>
                                    </p:anim>
                                    <p:anim calcmode="lin" valueType="num">
                                      <p:cBhvr additive="base">
                                        <p:cTn id="92" dur="5000" fill="hold"/>
                                        <p:tgtEl>
                                          <p:spTgt spid="15360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9" grpId="0" animBg="1"/>
      <p:bldP spid="153630" grpId="0" autoUpdateAnimBg="0"/>
      <p:bldP spid="153634" grpId="0" animBg="1"/>
      <p:bldP spid="153635" grpId="0" animBg="1"/>
      <p:bldP spid="153636" grpId="0" animBg="1"/>
      <p:bldP spid="153637" grpId="0" animBg="1"/>
      <p:bldP spid="153638" grpId="0" animBg="1"/>
      <p:bldP spid="153639" grpId="0" animBg="1"/>
      <p:bldP spid="153640" grpId="0" animBg="1"/>
      <p:bldP spid="153641" grpId="0" animBg="1"/>
      <p:bldP spid="15360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446EB0-399C-0142-B5B5-01C3A97617CE}" type="slidenum">
              <a:rPr lang="zh-TW" altLang="en-US"/>
              <a:pPr/>
              <a:t>4</a:t>
            </a:fld>
            <a:endParaRPr lang="zh-TW" altLang="en-US"/>
          </a:p>
        </p:txBody>
      </p:sp>
      <p:sp>
        <p:nvSpPr>
          <p:cNvPr id="112642" name="Rectangle 2"/>
          <p:cNvSpPr>
            <a:spLocks noGrp="1" noChangeArrowheads="1"/>
          </p:cNvSpPr>
          <p:nvPr>
            <p:ph type="body" idx="1"/>
          </p:nvPr>
        </p:nvSpPr>
        <p:spPr>
          <a:xfrm>
            <a:off x="609600" y="1849438"/>
            <a:ext cx="8229600" cy="3733800"/>
          </a:xfrm>
          <a:noFill/>
          <a:ln/>
        </p:spPr>
        <p:txBody>
          <a:bodyPr/>
          <a:lstStyle/>
          <a:p>
            <a:pPr eaLnBrk="0" hangingPunct="0"/>
            <a:r>
              <a:rPr lang="en-US" altLang="zh-TW" sz="2800">
                <a:ea typeface="新細明體" charset="0"/>
                <a:cs typeface="新細明體" charset="0"/>
              </a:rPr>
              <a:t>The Importance of Linear Programming</a:t>
            </a:r>
            <a:endParaRPr lang="en-US" altLang="zh-TW" sz="2800">
              <a:solidFill>
                <a:srgbClr val="334635"/>
              </a:solidFill>
              <a:ea typeface="新細明體" charset="0"/>
              <a:cs typeface="新細明體" charset="0"/>
            </a:endParaRPr>
          </a:p>
          <a:p>
            <a:pPr lvl="1" eaLnBrk="0" hangingPunct="0"/>
            <a:r>
              <a:rPr lang="en-US" altLang="zh-TW" sz="2400">
                <a:ea typeface="新細明體" charset="0"/>
                <a:cs typeface="新細明體" charset="0"/>
              </a:rPr>
              <a:t>There are efficient solution techniques that solve linear programming models.</a:t>
            </a:r>
          </a:p>
          <a:p>
            <a:pPr lvl="1" eaLnBrk="0" hangingPunct="0"/>
            <a:r>
              <a:rPr lang="en-US" altLang="zh-TW" sz="2400">
                <a:ea typeface="新細明體" charset="0"/>
                <a:cs typeface="新細明體" charset="0"/>
              </a:rPr>
              <a:t>The output generated from linear programming packages provides useful “what if” analysis.</a:t>
            </a:r>
          </a:p>
        </p:txBody>
      </p:sp>
      <p:sp>
        <p:nvSpPr>
          <p:cNvPr id="112648" name="Rectangle 8"/>
          <p:cNvSpPr>
            <a:spLocks noGrp="1" noChangeArrowheads="1"/>
          </p:cNvSpPr>
          <p:nvPr>
            <p:ph type="title"/>
          </p:nvPr>
        </p:nvSpPr>
        <p:spPr>
          <a:xfrm>
            <a:off x="685800" y="609600"/>
            <a:ext cx="8077200" cy="1143000"/>
          </a:xfrm>
          <a:noFill/>
          <a:ln/>
          <a:extLst>
            <a:ext uri="{909E8E84-426E-40dd-AFC4-6F175D3DCCD1}">
              <a14:hiddenFill xmlns:a14="http://schemas.microsoft.com/office/drawing/2010/main">
                <a:solidFill>
                  <a:schemeClr val="accent1"/>
                </a:solidFill>
              </a14:hiddenFill>
            </a:ext>
          </a:extLst>
        </p:spPr>
        <p:txBody>
          <a:bodyPr/>
          <a:lstStyle/>
          <a:p>
            <a:pPr algn="ctr"/>
            <a:r>
              <a:rPr lang="en-US" altLang="zh-TW" sz="3600">
                <a:ea typeface="新細明體" charset="0"/>
                <a:cs typeface="新細明體" charset="0"/>
              </a:rPr>
              <a:t>Introduction to Linear Programming</a:t>
            </a:r>
          </a:p>
        </p:txBody>
      </p:sp>
    </p:spTree>
    <p:extLst>
      <p:ext uri="{BB962C8B-B14F-4D97-AF65-F5344CB8AC3E}">
        <p14:creationId xmlns:p14="http://schemas.microsoft.com/office/powerpoint/2010/main" val="931292469"/>
      </p:ext>
    </p:extLst>
  </p:cSld>
  <p:clrMapOvr>
    <a:masterClrMapping/>
  </p:clrMapOvr>
  <p:transition xmlns:p14="http://schemas.microsoft.com/office/powerpoint/2010/main" spd="med">
    <p:zo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B0926C8-91D5-AA43-BC59-99437AC34F47}" type="slidenum">
              <a:rPr lang="zh-TW" altLang="en-US"/>
              <a:pPr/>
              <a:t>40</a:t>
            </a:fld>
            <a:endParaRPr lang="zh-TW" altLang="en-US"/>
          </a:p>
        </p:txBody>
      </p:sp>
      <p:sp>
        <p:nvSpPr>
          <p:cNvPr id="161795" name="Rectangle 3"/>
          <p:cNvSpPr>
            <a:spLocks noGrp="1" noChangeArrowheads="1"/>
          </p:cNvSpPr>
          <p:nvPr>
            <p:ph type="body" idx="1"/>
          </p:nvPr>
        </p:nvSpPr>
        <p:spPr/>
        <p:txBody>
          <a:bodyPr/>
          <a:lstStyle/>
          <a:p>
            <a:pPr>
              <a:lnSpc>
                <a:spcPct val="90000"/>
              </a:lnSpc>
            </a:pPr>
            <a:r>
              <a:rPr lang="en-US" altLang="zh-TW">
                <a:ea typeface="新細明體" charset="0"/>
                <a:cs typeface="新細明體" charset="0"/>
              </a:rPr>
              <a:t>Solver does not alert the user to the existence of alternate optimal solutions.</a:t>
            </a:r>
          </a:p>
          <a:p>
            <a:pPr>
              <a:lnSpc>
                <a:spcPct val="90000"/>
              </a:lnSpc>
            </a:pPr>
            <a:r>
              <a:rPr lang="en-US" altLang="zh-TW">
                <a:ea typeface="新細明體" charset="0"/>
                <a:cs typeface="新細明體" charset="0"/>
              </a:rPr>
              <a:t>Many times alternate optimal solutions exist when the allowable increase or allowable decrease is equal to zero.</a:t>
            </a:r>
          </a:p>
          <a:p>
            <a:pPr>
              <a:lnSpc>
                <a:spcPct val="90000"/>
              </a:lnSpc>
            </a:pPr>
            <a:r>
              <a:rPr lang="en-US" altLang="zh-TW">
                <a:ea typeface="新細明體" charset="0"/>
                <a:cs typeface="新細明體" charset="0"/>
              </a:rPr>
              <a:t>In these cases, we can find alternate optimal solutions using Solver by the following procedure:</a:t>
            </a:r>
          </a:p>
        </p:txBody>
      </p:sp>
      <p:sp>
        <p:nvSpPr>
          <p:cNvPr id="161799" name="Rectangle 7"/>
          <p:cNvSpPr>
            <a:spLocks noGrp="1" noChangeArrowheads="1"/>
          </p:cNvSpPr>
          <p:nvPr>
            <p:ph type="title"/>
          </p:nvPr>
        </p:nvSpPr>
        <p:spPr>
          <a:xfrm>
            <a:off x="685800" y="609600"/>
            <a:ext cx="8153400" cy="1143000"/>
          </a:xfrm>
          <a:noFill/>
          <a:ln/>
        </p:spPr>
        <p:txBody>
          <a:bodyPr/>
          <a:lstStyle/>
          <a:p>
            <a:r>
              <a:rPr lang="en-US" altLang="zh-TW">
                <a:ea typeface="新細明體" charset="0"/>
                <a:cs typeface="新細明體" charset="0"/>
              </a:rPr>
              <a:t>Solver – An Alternate Optimal Solution</a:t>
            </a:r>
          </a:p>
        </p:txBody>
      </p:sp>
    </p:spTree>
    <p:extLst>
      <p:ext uri="{BB962C8B-B14F-4D97-AF65-F5344CB8AC3E}">
        <p14:creationId xmlns:p14="http://schemas.microsoft.com/office/powerpoint/2010/main" val="17011296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1BBF117-CC78-D849-A972-C057F8F6A209}" type="slidenum">
              <a:rPr lang="zh-TW" altLang="en-US"/>
              <a:pPr/>
              <a:t>41</a:t>
            </a:fld>
            <a:endParaRPr lang="zh-TW" altLang="en-US"/>
          </a:p>
        </p:txBody>
      </p:sp>
      <p:sp>
        <p:nvSpPr>
          <p:cNvPr id="162819" name="Rectangle 3"/>
          <p:cNvSpPr>
            <a:spLocks noGrp="1" noChangeArrowheads="1"/>
          </p:cNvSpPr>
          <p:nvPr>
            <p:ph type="body" idx="1"/>
          </p:nvPr>
        </p:nvSpPr>
        <p:spPr/>
        <p:txBody>
          <a:bodyPr/>
          <a:lstStyle/>
          <a:p>
            <a:pPr>
              <a:lnSpc>
                <a:spcPct val="90000"/>
              </a:lnSpc>
            </a:pPr>
            <a:r>
              <a:rPr lang="en-US" altLang="zh-TW" sz="2800">
                <a:ea typeface="新細明體" charset="0"/>
                <a:cs typeface="新細明體" charset="0"/>
              </a:rPr>
              <a:t>Observe that for some variable X</a:t>
            </a:r>
            <a:r>
              <a:rPr lang="en-US" altLang="zh-TW" sz="2800" baseline="-25000">
                <a:ea typeface="新細明體" charset="0"/>
                <a:cs typeface="新細明體" charset="0"/>
              </a:rPr>
              <a:t>j</a:t>
            </a:r>
            <a:r>
              <a:rPr lang="en-US" altLang="zh-TW" sz="2800">
                <a:ea typeface="新細明體" charset="0"/>
                <a:cs typeface="新細明體" charset="0"/>
              </a:rPr>
              <a:t> the </a:t>
            </a:r>
            <a:br>
              <a:rPr lang="en-US" altLang="zh-TW" sz="2800">
                <a:ea typeface="新細明體" charset="0"/>
                <a:cs typeface="新細明體" charset="0"/>
              </a:rPr>
            </a:br>
            <a:r>
              <a:rPr lang="en-US" altLang="zh-TW" sz="2800">
                <a:ea typeface="新細明體" charset="0"/>
                <a:cs typeface="新細明體" charset="0"/>
              </a:rPr>
              <a:t>		Allowable increase  = 0, or</a:t>
            </a:r>
            <a:br>
              <a:rPr lang="en-US" altLang="zh-TW" sz="2800">
                <a:ea typeface="新細明體" charset="0"/>
                <a:cs typeface="新細明體" charset="0"/>
              </a:rPr>
            </a:br>
            <a:r>
              <a:rPr lang="en-US" altLang="zh-TW" sz="2800">
                <a:ea typeface="新細明體" charset="0"/>
                <a:cs typeface="新細明體" charset="0"/>
              </a:rPr>
              <a:t>		Allowable decrease = 0.</a:t>
            </a:r>
          </a:p>
          <a:p>
            <a:pPr>
              <a:lnSpc>
                <a:spcPct val="90000"/>
              </a:lnSpc>
            </a:pPr>
            <a:r>
              <a:rPr lang="en-US" altLang="zh-TW" sz="2800">
                <a:ea typeface="新細明體" charset="0"/>
                <a:cs typeface="新細明體" charset="0"/>
              </a:rPr>
              <a:t>Add a constraint of the form:</a:t>
            </a:r>
            <a:br>
              <a:rPr lang="en-US" altLang="zh-TW" sz="2800">
                <a:ea typeface="新細明體" charset="0"/>
                <a:cs typeface="新細明體" charset="0"/>
              </a:rPr>
            </a:br>
            <a:r>
              <a:rPr lang="en-US" altLang="zh-TW" sz="2800">
                <a:ea typeface="新細明體" charset="0"/>
                <a:cs typeface="新細明體" charset="0"/>
              </a:rPr>
              <a:t>	Objective function = Current optimal value.</a:t>
            </a:r>
          </a:p>
          <a:p>
            <a:pPr>
              <a:lnSpc>
                <a:spcPct val="90000"/>
              </a:lnSpc>
            </a:pPr>
            <a:r>
              <a:rPr lang="en-US" altLang="zh-TW" sz="2800">
                <a:ea typeface="新細明體" charset="0"/>
                <a:cs typeface="新細明體" charset="0"/>
              </a:rPr>
              <a:t>If Allowable increase = 0, change the objective to Maximize X</a:t>
            </a:r>
            <a:r>
              <a:rPr lang="en-US" altLang="zh-TW" sz="2800" baseline="-25000">
                <a:ea typeface="新細明體" charset="0"/>
                <a:cs typeface="新細明體" charset="0"/>
              </a:rPr>
              <a:t>j</a:t>
            </a:r>
          </a:p>
          <a:p>
            <a:pPr>
              <a:lnSpc>
                <a:spcPct val="90000"/>
              </a:lnSpc>
            </a:pPr>
            <a:r>
              <a:rPr lang="en-US" altLang="zh-TW" sz="2800">
                <a:ea typeface="新細明體" charset="0"/>
                <a:cs typeface="新細明體" charset="0"/>
              </a:rPr>
              <a:t>If Allowable decrease = 0, change the objective to Minimize X</a:t>
            </a:r>
            <a:r>
              <a:rPr lang="en-US" altLang="zh-TW" sz="2800" baseline="-25000">
                <a:ea typeface="新細明體" charset="0"/>
                <a:cs typeface="新細明體" charset="0"/>
              </a:rPr>
              <a:t>j</a:t>
            </a:r>
            <a:endParaRPr lang="en-US" altLang="zh-TW" sz="2800">
              <a:ea typeface="新細明體" charset="0"/>
              <a:cs typeface="新細明體" charset="0"/>
            </a:endParaRPr>
          </a:p>
        </p:txBody>
      </p:sp>
      <p:sp>
        <p:nvSpPr>
          <p:cNvPr id="162822" name="Rectangle 6"/>
          <p:cNvSpPr>
            <a:spLocks noGrp="1" noChangeArrowheads="1"/>
          </p:cNvSpPr>
          <p:nvPr>
            <p:ph type="title"/>
          </p:nvPr>
        </p:nvSpPr>
        <p:spPr>
          <a:xfrm>
            <a:off x="685800" y="609600"/>
            <a:ext cx="8153400" cy="1143000"/>
          </a:xfrm>
          <a:noFill/>
          <a:ln/>
        </p:spPr>
        <p:txBody>
          <a:bodyPr/>
          <a:lstStyle/>
          <a:p>
            <a:r>
              <a:rPr lang="en-US" altLang="zh-TW">
                <a:ea typeface="新細明體" charset="0"/>
                <a:cs typeface="新細明體" charset="0"/>
              </a:rPr>
              <a:t>Solver – An Alternate Optimal Solution</a:t>
            </a:r>
          </a:p>
        </p:txBody>
      </p:sp>
    </p:spTree>
    <p:extLst>
      <p:ext uri="{BB962C8B-B14F-4D97-AF65-F5344CB8AC3E}">
        <p14:creationId xmlns:p14="http://schemas.microsoft.com/office/powerpoint/2010/main" val="28682437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C16F0D4-5C1D-7B4D-B15D-F334BDD06FF8}" type="slidenum">
              <a:rPr lang="zh-TW" altLang="en-US"/>
              <a:pPr/>
              <a:t>42</a:t>
            </a:fld>
            <a:endParaRPr lang="zh-TW" altLang="en-US"/>
          </a:p>
        </p:txBody>
      </p:sp>
      <p:sp>
        <p:nvSpPr>
          <p:cNvPr id="175106" name="Rectangle 2"/>
          <p:cNvSpPr>
            <a:spLocks noGrp="1" noChangeArrowheads="1"/>
          </p:cNvSpPr>
          <p:nvPr>
            <p:ph type="title"/>
          </p:nvPr>
        </p:nvSpPr>
        <p:spPr>
          <a:xfrm>
            <a:off x="685800" y="1042988"/>
            <a:ext cx="8153400" cy="1143000"/>
          </a:xfrm>
          <a:noFill/>
          <a:ln/>
        </p:spPr>
        <p:txBody>
          <a:bodyPr/>
          <a:lstStyle/>
          <a:p>
            <a:pPr eaLnBrk="0" hangingPunct="0"/>
            <a:r>
              <a:rPr lang="en-US" altLang="zh-TW" dirty="0" smtClean="0">
                <a:ea typeface="新細明體" charset="0"/>
                <a:cs typeface="新細明體" charset="0"/>
              </a:rPr>
              <a:t>Cost </a:t>
            </a:r>
            <a:r>
              <a:rPr lang="en-US" altLang="zh-TW" dirty="0">
                <a:ea typeface="新細明體" charset="0"/>
                <a:cs typeface="新細明體" charset="0"/>
              </a:rPr>
              <a:t>Minimization Diet Problem 	</a:t>
            </a:r>
          </a:p>
        </p:txBody>
      </p:sp>
      <p:sp>
        <p:nvSpPr>
          <p:cNvPr id="175107" name="Rectangle 3"/>
          <p:cNvSpPr>
            <a:spLocks noChangeArrowheads="1"/>
          </p:cNvSpPr>
          <p:nvPr/>
        </p:nvSpPr>
        <p:spPr bwMode="auto">
          <a:xfrm>
            <a:off x="846138" y="2057400"/>
            <a:ext cx="8145462" cy="3244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pPr eaLnBrk="0" hangingPunct="0">
              <a:spcBef>
                <a:spcPct val="20000"/>
              </a:spcBef>
              <a:buFontTx/>
              <a:buChar char="•"/>
              <a:tabLst>
                <a:tab pos="455613" algn="l"/>
              </a:tabLst>
            </a:pPr>
            <a:r>
              <a:rPr lang="zh-TW" altLang="en-US" sz="3200" dirty="0">
                <a:ea typeface="新細明體" charset="0"/>
                <a:cs typeface="新細明體" charset="0"/>
              </a:rPr>
              <a:t>   </a:t>
            </a:r>
            <a:r>
              <a:rPr lang="en-US" altLang="zh-TW" sz="3200" dirty="0">
                <a:ea typeface="新細明體" charset="0"/>
                <a:cs typeface="新細明體" charset="0"/>
              </a:rPr>
              <a:t>Mix two sea ration products: </a:t>
            </a:r>
            <a:r>
              <a:rPr lang="en-US" altLang="zh-TW" sz="3200" dirty="0" err="1">
                <a:ea typeface="新細明體" charset="0"/>
                <a:cs typeface="新細明體" charset="0"/>
              </a:rPr>
              <a:t>Texfoods</a:t>
            </a:r>
            <a:r>
              <a:rPr lang="en-US" altLang="zh-TW" sz="3200" dirty="0">
                <a:ea typeface="新細明體" charset="0"/>
                <a:cs typeface="新細明體" charset="0"/>
              </a:rPr>
              <a:t>, </a:t>
            </a:r>
            <a:r>
              <a:rPr lang="en-US" altLang="zh-TW" sz="3200" dirty="0" err="1">
                <a:ea typeface="新細明體" charset="0"/>
                <a:cs typeface="新細明體" charset="0"/>
              </a:rPr>
              <a:t>Calration</a:t>
            </a:r>
            <a:r>
              <a:rPr lang="en-US" altLang="zh-TW" sz="3200" dirty="0">
                <a:ea typeface="新細明體" charset="0"/>
                <a:cs typeface="新細明體" charset="0"/>
              </a:rPr>
              <a:t>.</a:t>
            </a:r>
          </a:p>
          <a:p>
            <a:pPr eaLnBrk="0" hangingPunct="0">
              <a:spcBef>
                <a:spcPct val="20000"/>
              </a:spcBef>
              <a:buFontTx/>
              <a:buChar char="•"/>
              <a:tabLst>
                <a:tab pos="455613" algn="l"/>
              </a:tabLst>
            </a:pPr>
            <a:r>
              <a:rPr lang="en-US" altLang="zh-TW" sz="3200" dirty="0">
                <a:ea typeface="新細明體" charset="0"/>
                <a:cs typeface="新細明體" charset="0"/>
              </a:rPr>
              <a:t>   Minimize the total cost of the mix. </a:t>
            </a:r>
          </a:p>
          <a:p>
            <a:pPr eaLnBrk="0" hangingPunct="0">
              <a:spcBef>
                <a:spcPct val="20000"/>
              </a:spcBef>
              <a:buFontTx/>
              <a:buChar char="•"/>
              <a:tabLst>
                <a:tab pos="455613" algn="l"/>
              </a:tabLst>
            </a:pPr>
            <a:r>
              <a:rPr lang="en-US" altLang="zh-TW" sz="3200" dirty="0">
                <a:ea typeface="新細明體" charset="0"/>
                <a:cs typeface="新細明體" charset="0"/>
              </a:rPr>
              <a:t>   Meet the minimum requirements of Vitamin A,   </a:t>
            </a:r>
            <a:br>
              <a:rPr lang="en-US" altLang="zh-TW" sz="3200" dirty="0">
                <a:ea typeface="新細明體" charset="0"/>
                <a:cs typeface="新細明體" charset="0"/>
              </a:rPr>
            </a:br>
            <a:r>
              <a:rPr lang="en-US" altLang="zh-TW" sz="3200" dirty="0">
                <a:ea typeface="新細明體" charset="0"/>
                <a:cs typeface="新細明體" charset="0"/>
              </a:rPr>
              <a:t>    	Vitamin D, and Iron.</a:t>
            </a:r>
          </a:p>
        </p:txBody>
      </p:sp>
    </p:spTree>
    <p:extLst>
      <p:ext uri="{BB962C8B-B14F-4D97-AF65-F5344CB8AC3E}">
        <p14:creationId xmlns:p14="http://schemas.microsoft.com/office/powerpoint/2010/main" val="402406915"/>
      </p:ext>
    </p:extLst>
  </p:cSld>
  <p:clrMapOvr>
    <a:masterClrMapping/>
  </p:clrMapOvr>
  <p:transition xmlns:p14="http://schemas.microsoft.com/office/powerpoint/2010/main" spd="med">
    <p:zo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fld id="{3ADE79E8-2CBE-0048-B355-9A1C066E94E3}" type="slidenum">
              <a:rPr lang="zh-TW" altLang="en-US"/>
              <a:pPr/>
              <a:t>43</a:t>
            </a:fld>
            <a:endParaRPr lang="zh-TW" altLang="en-US"/>
          </a:p>
        </p:txBody>
      </p:sp>
      <p:sp>
        <p:nvSpPr>
          <p:cNvPr id="177154" name="Rectangle 2"/>
          <p:cNvSpPr>
            <a:spLocks noGrp="1" noChangeArrowheads="1"/>
          </p:cNvSpPr>
          <p:nvPr>
            <p:ph type="body" idx="1"/>
          </p:nvPr>
        </p:nvSpPr>
        <p:spPr>
          <a:xfrm>
            <a:off x="381000" y="1785938"/>
            <a:ext cx="8077200" cy="4691062"/>
          </a:xfrm>
          <a:noFill/>
          <a:ln/>
        </p:spPr>
        <p:txBody>
          <a:bodyPr/>
          <a:lstStyle/>
          <a:p>
            <a:pPr eaLnBrk="0" hangingPunct="0"/>
            <a:r>
              <a:rPr lang="en-US" altLang="zh-TW" sz="2800">
                <a:ea typeface="新細明體" charset="0"/>
                <a:cs typeface="新細明體" charset="0"/>
              </a:rPr>
              <a:t>Decision variables</a:t>
            </a:r>
          </a:p>
          <a:p>
            <a:pPr lvl="1" eaLnBrk="0" hangingPunct="0"/>
            <a:r>
              <a:rPr lang="en-US" altLang="zh-TW" sz="2400">
                <a:solidFill>
                  <a:schemeClr val="tx2"/>
                </a:solidFill>
                <a:ea typeface="新細明體" charset="0"/>
                <a:cs typeface="新細明體" charset="0"/>
              </a:rPr>
              <a:t>X1 (X2) --  The number of  two-ounce portions of   	                  		    Texfoods (Calration) product used in a serving.</a:t>
            </a:r>
          </a:p>
          <a:p>
            <a:pPr eaLnBrk="0" hangingPunct="0"/>
            <a:r>
              <a:rPr lang="en-US" altLang="zh-TW" sz="2800">
                <a:ea typeface="新細明體" charset="0"/>
                <a:cs typeface="新細明體" charset="0"/>
              </a:rPr>
              <a:t> </a:t>
            </a:r>
            <a:r>
              <a:rPr lang="en-US" altLang="zh-TW">
                <a:ea typeface="新細明體" charset="0"/>
                <a:cs typeface="新細明體" charset="0"/>
              </a:rPr>
              <a:t>The Model</a:t>
            </a:r>
          </a:p>
          <a:p>
            <a:pPr lvl="1" eaLnBrk="0" hangingPunct="0">
              <a:buFontTx/>
              <a:buNone/>
            </a:pPr>
            <a:r>
              <a:rPr lang="en-US" altLang="zh-TW" sz="2400">
                <a:ea typeface="新細明體" charset="0"/>
                <a:cs typeface="新細明體" charset="0"/>
              </a:rPr>
              <a:t>Minimize 0.60X1 + 0.50X2</a:t>
            </a:r>
          </a:p>
          <a:p>
            <a:pPr lvl="1" eaLnBrk="0" hangingPunct="0">
              <a:buFontTx/>
              <a:buNone/>
            </a:pPr>
            <a:r>
              <a:rPr lang="en-US" altLang="zh-TW" sz="2400">
                <a:ea typeface="新細明體" charset="0"/>
                <a:cs typeface="新細明體" charset="0"/>
              </a:rPr>
              <a:t>Subject to</a:t>
            </a:r>
          </a:p>
          <a:p>
            <a:pPr lvl="1" eaLnBrk="0" hangingPunct="0">
              <a:buFontTx/>
              <a:buNone/>
            </a:pPr>
            <a:r>
              <a:rPr lang="en-US" altLang="zh-TW" sz="2400">
                <a:ea typeface="新細明體" charset="0"/>
                <a:cs typeface="新細明體" charset="0"/>
              </a:rPr>
              <a:t>			    20X1 +  50X2 </a:t>
            </a:r>
            <a:r>
              <a:rPr lang="en-US" altLang="zh-TW" sz="2400">
                <a:latin typeface="Symbol" charset="0"/>
                <a:ea typeface="新細明體" charset="0"/>
                <a:cs typeface="新細明體" charset="0"/>
              </a:rPr>
              <a:t>³</a:t>
            </a:r>
            <a:r>
              <a:rPr lang="en-US" altLang="zh-TW" sz="2400">
                <a:ea typeface="新細明體" charset="0"/>
                <a:cs typeface="新細明體" charset="0"/>
              </a:rPr>
              <a:t> 100	Vitamin A </a:t>
            </a:r>
          </a:p>
          <a:p>
            <a:pPr lvl="1" eaLnBrk="0" hangingPunct="0">
              <a:buFontTx/>
              <a:buNone/>
            </a:pPr>
            <a:r>
              <a:rPr lang="en-US" altLang="zh-TW" sz="2000">
                <a:solidFill>
                  <a:schemeClr val="tx2"/>
                </a:solidFill>
                <a:ea typeface="新細明體" charset="0"/>
                <a:cs typeface="新細明體" charset="0"/>
              </a:rPr>
              <a:t>			</a:t>
            </a:r>
            <a:r>
              <a:rPr lang="en-US" altLang="zh-TW" sz="2400">
                <a:ea typeface="新細明體" charset="0"/>
                <a:cs typeface="新細明體" charset="0"/>
              </a:rPr>
              <a:t>    25X1 +  25X2 </a:t>
            </a:r>
            <a:r>
              <a:rPr lang="en-US" altLang="zh-TW" sz="2400">
                <a:latin typeface="Symbol" charset="0"/>
                <a:ea typeface="新細明體" charset="0"/>
                <a:cs typeface="新細明體" charset="0"/>
              </a:rPr>
              <a:t>³</a:t>
            </a:r>
            <a:r>
              <a:rPr lang="en-US" altLang="zh-TW" sz="2400">
                <a:ea typeface="新細明體" charset="0"/>
                <a:cs typeface="新細明體" charset="0"/>
              </a:rPr>
              <a:t> 100   Vitamin D</a:t>
            </a:r>
          </a:p>
          <a:p>
            <a:pPr lvl="1" eaLnBrk="0" hangingPunct="0">
              <a:buFontTx/>
              <a:buNone/>
            </a:pPr>
            <a:r>
              <a:rPr lang="en-US" altLang="zh-TW" sz="2400">
                <a:ea typeface="新細明體" charset="0"/>
                <a:cs typeface="新細明體" charset="0"/>
              </a:rPr>
              <a:t>			    50X1 +  10X2 </a:t>
            </a:r>
            <a:r>
              <a:rPr lang="en-US" altLang="zh-TW" sz="2400">
                <a:latin typeface="Symbol" charset="0"/>
                <a:ea typeface="新細明體" charset="0"/>
                <a:cs typeface="新細明體" charset="0"/>
              </a:rPr>
              <a:t>³</a:t>
            </a:r>
            <a:r>
              <a:rPr lang="en-US" altLang="zh-TW" sz="2400">
                <a:ea typeface="新細明體" charset="0"/>
                <a:cs typeface="新細明體" charset="0"/>
              </a:rPr>
              <a:t> 100    Iron</a:t>
            </a:r>
          </a:p>
          <a:p>
            <a:pPr lvl="1" eaLnBrk="0" hangingPunct="0">
              <a:buFontTx/>
              <a:buNone/>
            </a:pPr>
            <a:r>
              <a:rPr lang="en-US" altLang="zh-TW" sz="2400">
                <a:ea typeface="新細明體" charset="0"/>
                <a:cs typeface="新細明體" charset="0"/>
              </a:rPr>
              <a:t>			        X1,  X2 </a:t>
            </a:r>
            <a:r>
              <a:rPr lang="en-US" altLang="zh-TW" sz="2400">
                <a:latin typeface="Symbol" charset="0"/>
                <a:ea typeface="新細明體" charset="0"/>
                <a:cs typeface="新細明體" charset="0"/>
              </a:rPr>
              <a:t>³</a:t>
            </a:r>
            <a:r>
              <a:rPr lang="en-US" altLang="zh-TW" sz="2400">
                <a:ea typeface="新細明體" charset="0"/>
                <a:cs typeface="新細明體" charset="0"/>
              </a:rPr>
              <a:t> 0   </a:t>
            </a:r>
          </a:p>
        </p:txBody>
      </p:sp>
      <p:sp>
        <p:nvSpPr>
          <p:cNvPr id="177155" name="Rectangle 3"/>
          <p:cNvSpPr>
            <a:spLocks noChangeArrowheads="1"/>
          </p:cNvSpPr>
          <p:nvPr/>
        </p:nvSpPr>
        <p:spPr bwMode="auto">
          <a:xfrm>
            <a:off x="5181600" y="3733800"/>
            <a:ext cx="20812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a:solidFill>
                  <a:schemeClr val="tx2"/>
                </a:solidFill>
                <a:latin typeface="Arial" charset="0"/>
                <a:ea typeface="新細明體" charset="0"/>
                <a:cs typeface="新細明體" charset="0"/>
              </a:rPr>
              <a:t>Cost per 2 oz.</a:t>
            </a:r>
          </a:p>
        </p:txBody>
      </p:sp>
      <p:sp>
        <p:nvSpPr>
          <p:cNvPr id="177156" name="Arc 4"/>
          <p:cNvSpPr>
            <a:spLocks/>
          </p:cNvSpPr>
          <p:nvPr/>
        </p:nvSpPr>
        <p:spPr bwMode="auto">
          <a:xfrm rot="13560000">
            <a:off x="3363912" y="3098801"/>
            <a:ext cx="2593975" cy="2343150"/>
          </a:xfrm>
          <a:custGeom>
            <a:avLst/>
            <a:gdLst>
              <a:gd name="G0" fmla="+- 0 0 0"/>
              <a:gd name="G1" fmla="+- 0 0 0"/>
              <a:gd name="G2" fmla="+- 21600 0 0"/>
              <a:gd name="T0" fmla="*/ 20686 w 20686"/>
              <a:gd name="T1" fmla="*/ 6217 h 20234"/>
              <a:gd name="T2" fmla="*/ 7559 w 20686"/>
              <a:gd name="T3" fmla="*/ 20234 h 20234"/>
              <a:gd name="T4" fmla="*/ 0 w 20686"/>
              <a:gd name="T5" fmla="*/ 0 h 20234"/>
            </a:gdLst>
            <a:ahLst/>
            <a:cxnLst>
              <a:cxn ang="0">
                <a:pos x="T0" y="T1"/>
              </a:cxn>
              <a:cxn ang="0">
                <a:pos x="T2" y="T3"/>
              </a:cxn>
              <a:cxn ang="0">
                <a:pos x="T4" y="T5"/>
              </a:cxn>
            </a:cxnLst>
            <a:rect l="0" t="0" r="r" b="b"/>
            <a:pathLst>
              <a:path w="20686" h="20234" fill="none" extrusionOk="0">
                <a:moveTo>
                  <a:pt x="20685" y="6216"/>
                </a:moveTo>
                <a:cubicBezTo>
                  <a:pt x="18742" y="12684"/>
                  <a:pt x="13885" y="17870"/>
                  <a:pt x="7559" y="20234"/>
                </a:cubicBezTo>
              </a:path>
              <a:path w="20686" h="20234" stroke="0" extrusionOk="0">
                <a:moveTo>
                  <a:pt x="20685" y="6216"/>
                </a:moveTo>
                <a:cubicBezTo>
                  <a:pt x="18742" y="12684"/>
                  <a:pt x="13885" y="17870"/>
                  <a:pt x="7559" y="20234"/>
                </a:cubicBezTo>
                <a:lnTo>
                  <a:pt x="0" y="0"/>
                </a:lnTo>
                <a:close/>
              </a:path>
            </a:pathLst>
          </a:custGeom>
          <a:noFill/>
          <a:ln w="12700" cap="rnd">
            <a:solidFill>
              <a:schemeClr val="tx1"/>
            </a:solidFill>
            <a:round/>
            <a:headEnd type="stealth" w="med" len="med"/>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7157" name="Arc 5"/>
          <p:cNvSpPr>
            <a:spLocks/>
          </p:cNvSpPr>
          <p:nvPr/>
        </p:nvSpPr>
        <p:spPr bwMode="auto">
          <a:xfrm>
            <a:off x="1985963" y="4762500"/>
            <a:ext cx="609600" cy="298450"/>
          </a:xfrm>
          <a:custGeom>
            <a:avLst/>
            <a:gdLst>
              <a:gd name="G0" fmla="+- 21599 0 0"/>
              <a:gd name="G1" fmla="+- 21600 0 0"/>
              <a:gd name="G2" fmla="+- 21600 0 0"/>
              <a:gd name="T0" fmla="*/ 0 w 21599"/>
              <a:gd name="T1" fmla="*/ 21375 h 21600"/>
              <a:gd name="T2" fmla="*/ 21543 w 21599"/>
              <a:gd name="T3" fmla="*/ 0 h 21600"/>
              <a:gd name="T4" fmla="*/ 21599 w 21599"/>
              <a:gd name="T5" fmla="*/ 21600 h 21600"/>
            </a:gdLst>
            <a:ahLst/>
            <a:cxnLst>
              <a:cxn ang="0">
                <a:pos x="T0" y="T1"/>
              </a:cxn>
              <a:cxn ang="0">
                <a:pos x="T2" y="T3"/>
              </a:cxn>
              <a:cxn ang="0">
                <a:pos x="T4" y="T5"/>
              </a:cxn>
            </a:cxnLst>
            <a:rect l="0" t="0" r="r" b="b"/>
            <a:pathLst>
              <a:path w="21599" h="21600" fill="none" extrusionOk="0">
                <a:moveTo>
                  <a:pt x="0" y="21375"/>
                </a:moveTo>
                <a:cubicBezTo>
                  <a:pt x="123" y="9555"/>
                  <a:pt x="9723" y="30"/>
                  <a:pt x="21543" y="0"/>
                </a:cubicBezTo>
              </a:path>
              <a:path w="21599" h="21600" stroke="0" extrusionOk="0">
                <a:moveTo>
                  <a:pt x="0" y="21375"/>
                </a:moveTo>
                <a:cubicBezTo>
                  <a:pt x="123" y="9555"/>
                  <a:pt x="9723" y="30"/>
                  <a:pt x="21543" y="0"/>
                </a:cubicBezTo>
                <a:lnTo>
                  <a:pt x="21599" y="21600"/>
                </a:lnTo>
                <a:close/>
              </a:path>
            </a:pathLst>
          </a:custGeom>
          <a:noFill/>
          <a:ln w="12700" cap="rnd">
            <a:solidFill>
              <a:schemeClr val="tx1"/>
            </a:solidFill>
            <a:round/>
            <a:headEnd type="none" w="sm" len="sm"/>
            <a:tailEnd type="stealth"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7158" name="Arc 6"/>
          <p:cNvSpPr>
            <a:spLocks/>
          </p:cNvSpPr>
          <p:nvPr/>
        </p:nvSpPr>
        <p:spPr bwMode="auto">
          <a:xfrm>
            <a:off x="6343650" y="5232400"/>
            <a:ext cx="763588" cy="298450"/>
          </a:xfrm>
          <a:custGeom>
            <a:avLst/>
            <a:gdLst>
              <a:gd name="G0" fmla="+- 45 0 0"/>
              <a:gd name="G1" fmla="+- 21600 0 0"/>
              <a:gd name="G2" fmla="+- 21600 0 0"/>
              <a:gd name="T0" fmla="*/ 0 w 21645"/>
              <a:gd name="T1" fmla="*/ 0 h 21600"/>
              <a:gd name="T2" fmla="*/ 21645 w 21645"/>
              <a:gd name="T3" fmla="*/ 21600 h 21600"/>
              <a:gd name="T4" fmla="*/ 45 w 21645"/>
              <a:gd name="T5" fmla="*/ 21600 h 21600"/>
            </a:gdLst>
            <a:ahLst/>
            <a:cxnLst>
              <a:cxn ang="0">
                <a:pos x="T0" y="T1"/>
              </a:cxn>
              <a:cxn ang="0">
                <a:pos x="T2" y="T3"/>
              </a:cxn>
              <a:cxn ang="0">
                <a:pos x="T4" y="T5"/>
              </a:cxn>
            </a:cxnLst>
            <a:rect l="0" t="0" r="r" b="b"/>
            <a:pathLst>
              <a:path w="21645" h="21600" fill="none" extrusionOk="0">
                <a:moveTo>
                  <a:pt x="0" y="0"/>
                </a:moveTo>
                <a:cubicBezTo>
                  <a:pt x="15" y="0"/>
                  <a:pt x="30" y="-1"/>
                  <a:pt x="45" y="-1"/>
                </a:cubicBezTo>
                <a:cubicBezTo>
                  <a:pt x="11974" y="-1"/>
                  <a:pt x="21645" y="9670"/>
                  <a:pt x="21645" y="21600"/>
                </a:cubicBezTo>
              </a:path>
              <a:path w="21645" h="21600" stroke="0" extrusionOk="0">
                <a:moveTo>
                  <a:pt x="0" y="0"/>
                </a:moveTo>
                <a:cubicBezTo>
                  <a:pt x="15" y="0"/>
                  <a:pt x="30" y="-1"/>
                  <a:pt x="45" y="-1"/>
                </a:cubicBezTo>
                <a:cubicBezTo>
                  <a:pt x="11974" y="-1"/>
                  <a:pt x="21645" y="9670"/>
                  <a:pt x="21645" y="21600"/>
                </a:cubicBezTo>
                <a:lnTo>
                  <a:pt x="45" y="21600"/>
                </a:lnTo>
                <a:close/>
              </a:path>
            </a:pathLst>
          </a:custGeom>
          <a:noFill/>
          <a:ln w="12700" cap="rnd">
            <a:solidFill>
              <a:schemeClr val="tx1"/>
            </a:solidFill>
            <a:round/>
            <a:headEnd type="stealth" w="med" len="med"/>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7159" name="Rectangle 7"/>
          <p:cNvSpPr>
            <a:spLocks noChangeArrowheads="1"/>
          </p:cNvSpPr>
          <p:nvPr/>
        </p:nvSpPr>
        <p:spPr bwMode="auto">
          <a:xfrm>
            <a:off x="282575" y="5087938"/>
            <a:ext cx="1863725" cy="714375"/>
          </a:xfrm>
          <a:prstGeom prst="rect">
            <a:avLst/>
          </a:prstGeom>
          <a:noFill/>
          <a:ln w="12700">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2000">
                <a:solidFill>
                  <a:schemeClr val="tx2"/>
                </a:solidFill>
                <a:ea typeface="新細明體" charset="0"/>
                <a:cs typeface="新細明體" charset="0"/>
              </a:rPr>
              <a:t>% </a:t>
            </a:r>
            <a:r>
              <a:rPr lang="en-US" altLang="zh-TW" sz="2000">
                <a:solidFill>
                  <a:schemeClr val="tx2"/>
                </a:solidFill>
                <a:ea typeface="新細明體" charset="0"/>
                <a:cs typeface="新細明體" charset="0"/>
              </a:rPr>
              <a:t>Vitamin A</a:t>
            </a:r>
          </a:p>
          <a:p>
            <a:pPr eaLnBrk="0" hangingPunct="0"/>
            <a:r>
              <a:rPr lang="en-US" altLang="zh-TW" sz="2000">
                <a:solidFill>
                  <a:schemeClr val="tx2"/>
                </a:solidFill>
                <a:ea typeface="新細明體" charset="0"/>
                <a:cs typeface="新細明體" charset="0"/>
              </a:rPr>
              <a:t>provided per 2 oz.</a:t>
            </a:r>
          </a:p>
        </p:txBody>
      </p:sp>
      <p:sp>
        <p:nvSpPr>
          <p:cNvPr id="177160" name="Rectangle 8"/>
          <p:cNvSpPr>
            <a:spLocks noChangeArrowheads="1"/>
          </p:cNvSpPr>
          <p:nvPr/>
        </p:nvSpPr>
        <p:spPr bwMode="auto">
          <a:xfrm>
            <a:off x="6781800" y="5562600"/>
            <a:ext cx="11922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sz="2000">
                <a:solidFill>
                  <a:schemeClr val="tx2"/>
                </a:solidFill>
                <a:ea typeface="新細明體" charset="0"/>
                <a:cs typeface="新細明體" charset="0"/>
              </a:rPr>
              <a:t>% </a:t>
            </a:r>
            <a:r>
              <a:rPr lang="en-US" altLang="zh-TW" sz="2000">
                <a:solidFill>
                  <a:schemeClr val="tx2"/>
                </a:solidFill>
                <a:ea typeface="新細明體" charset="0"/>
                <a:cs typeface="新細明體" charset="0"/>
              </a:rPr>
              <a:t>required</a:t>
            </a:r>
          </a:p>
        </p:txBody>
      </p:sp>
      <p:sp>
        <p:nvSpPr>
          <p:cNvPr id="177161" name="Arc 9"/>
          <p:cNvSpPr>
            <a:spLocks/>
          </p:cNvSpPr>
          <p:nvPr/>
        </p:nvSpPr>
        <p:spPr bwMode="auto">
          <a:xfrm rot="11520000">
            <a:off x="5757863" y="5795963"/>
            <a:ext cx="1200150" cy="319087"/>
          </a:xfrm>
          <a:custGeom>
            <a:avLst/>
            <a:gdLst>
              <a:gd name="G0" fmla="+- 21599 0 0"/>
              <a:gd name="G1" fmla="+- 21600 0 0"/>
              <a:gd name="G2" fmla="+- 21600 0 0"/>
              <a:gd name="T0" fmla="*/ 0 w 21599"/>
              <a:gd name="T1" fmla="*/ 21390 h 21600"/>
              <a:gd name="T2" fmla="*/ 21570 w 21599"/>
              <a:gd name="T3" fmla="*/ 0 h 21600"/>
              <a:gd name="T4" fmla="*/ 21599 w 21599"/>
              <a:gd name="T5" fmla="*/ 21600 h 21600"/>
            </a:gdLst>
            <a:ahLst/>
            <a:cxnLst>
              <a:cxn ang="0">
                <a:pos x="T0" y="T1"/>
              </a:cxn>
              <a:cxn ang="0">
                <a:pos x="T2" y="T3"/>
              </a:cxn>
              <a:cxn ang="0">
                <a:pos x="T4" y="T5"/>
              </a:cxn>
            </a:cxnLst>
            <a:rect l="0" t="0" r="r" b="b"/>
            <a:pathLst>
              <a:path w="21599" h="21600" fill="none" extrusionOk="0">
                <a:moveTo>
                  <a:pt x="0" y="21390"/>
                </a:moveTo>
                <a:cubicBezTo>
                  <a:pt x="115" y="9554"/>
                  <a:pt x="9733" y="15"/>
                  <a:pt x="21570" y="0"/>
                </a:cubicBezTo>
              </a:path>
              <a:path w="21599" h="21600" stroke="0" extrusionOk="0">
                <a:moveTo>
                  <a:pt x="0" y="21390"/>
                </a:moveTo>
                <a:cubicBezTo>
                  <a:pt x="115" y="9554"/>
                  <a:pt x="9733" y="15"/>
                  <a:pt x="21570" y="0"/>
                </a:cubicBezTo>
                <a:lnTo>
                  <a:pt x="21599" y="21600"/>
                </a:lnTo>
                <a:close/>
              </a:path>
            </a:pathLst>
          </a:custGeom>
          <a:noFill/>
          <a:ln w="12700" cap="rnd">
            <a:solidFill>
              <a:schemeClr val="tx1"/>
            </a:solidFill>
            <a:round/>
            <a:headEnd type="none" w="sm" len="sm"/>
            <a:tailEnd type="stealth"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7162" name="Rectangle 10"/>
          <p:cNvSpPr>
            <a:spLocks noGrp="1" noChangeArrowheads="1"/>
          </p:cNvSpPr>
          <p:nvPr>
            <p:ph type="title"/>
          </p:nvPr>
        </p:nvSpPr>
        <p:spPr>
          <a:xfrm>
            <a:off x="685800" y="609600"/>
            <a:ext cx="8153400" cy="1143000"/>
          </a:xfrm>
          <a:noFill/>
          <a:ln/>
        </p:spPr>
        <p:txBody>
          <a:bodyPr/>
          <a:lstStyle/>
          <a:p>
            <a:pPr algn="ctr" eaLnBrk="0" hangingPunct="0"/>
            <a:r>
              <a:rPr lang="en-US" altLang="zh-TW" sz="3600">
                <a:ea typeface="新細明體" charset="0"/>
                <a:cs typeface="新細明體" charset="0"/>
              </a:rPr>
              <a:t>Cost Minimization Diet Problem 	</a:t>
            </a:r>
          </a:p>
        </p:txBody>
      </p:sp>
    </p:spTree>
    <p:extLst>
      <p:ext uri="{BB962C8B-B14F-4D97-AF65-F5344CB8AC3E}">
        <p14:creationId xmlns:p14="http://schemas.microsoft.com/office/powerpoint/2010/main" val="3967670836"/>
      </p:ext>
    </p:extLst>
  </p:cSld>
  <p:clrMapOvr>
    <a:masterClrMapping/>
  </p:clrMapOvr>
  <p:transition xmlns:p14="http://schemas.microsoft.com/office/powerpoint/2010/main" spd="med">
    <p:zo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lide Number Placeholder 5"/>
          <p:cNvSpPr>
            <a:spLocks noGrp="1"/>
          </p:cNvSpPr>
          <p:nvPr>
            <p:ph type="sldNum" sz="quarter" idx="12"/>
          </p:nvPr>
        </p:nvSpPr>
        <p:spPr/>
        <p:txBody>
          <a:bodyPr/>
          <a:lstStyle/>
          <a:p>
            <a:fld id="{8A753B8D-D73B-9045-9168-9D3822A24422}" type="slidenum">
              <a:rPr lang="zh-TW" altLang="en-US"/>
              <a:pPr/>
              <a:t>44</a:t>
            </a:fld>
            <a:endParaRPr lang="zh-TW" altLang="en-US"/>
          </a:p>
        </p:txBody>
      </p:sp>
      <p:sp>
        <p:nvSpPr>
          <p:cNvPr id="179202" name="Rectangle 2"/>
          <p:cNvSpPr>
            <a:spLocks noChangeArrowheads="1"/>
          </p:cNvSpPr>
          <p:nvPr/>
        </p:nvSpPr>
        <p:spPr bwMode="auto">
          <a:xfrm>
            <a:off x="1911350" y="1355725"/>
            <a:ext cx="5245100" cy="5016500"/>
          </a:xfrm>
          <a:prstGeom prst="rect">
            <a:avLst/>
          </a:prstGeom>
          <a:solidFill>
            <a:srgbClr val="FFBF7D"/>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03" name="AutoShape 3"/>
          <p:cNvSpPr>
            <a:spLocks noChangeArrowheads="1"/>
          </p:cNvSpPr>
          <p:nvPr/>
        </p:nvSpPr>
        <p:spPr bwMode="auto">
          <a:xfrm>
            <a:off x="1905000" y="1849438"/>
            <a:ext cx="2133600" cy="4437062"/>
          </a:xfrm>
          <a:prstGeom prst="rtTriangle">
            <a:avLst/>
          </a:prstGeom>
          <a:gradFill rotWithShape="0">
            <a:gsLst>
              <a:gs pos="0">
                <a:schemeClr val="bg1">
                  <a:gamma/>
                  <a:shade val="69804"/>
                  <a:invGamma/>
                </a:schemeClr>
              </a:gs>
              <a:gs pos="100000">
                <a:schemeClr val="bg1"/>
              </a:gs>
            </a:gsLst>
            <a:lin ang="5400000" scaled="1"/>
          </a:gradFill>
          <a:ln w="12700">
            <a:solidFill>
              <a:srgbClr val="002594"/>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04" name="AutoShape 4"/>
          <p:cNvSpPr>
            <a:spLocks noChangeArrowheads="1"/>
          </p:cNvSpPr>
          <p:nvPr/>
        </p:nvSpPr>
        <p:spPr bwMode="auto">
          <a:xfrm>
            <a:off x="1911350" y="3136900"/>
            <a:ext cx="3721100" cy="3721100"/>
          </a:xfrm>
          <a:prstGeom prst="rtTriangle">
            <a:avLst/>
          </a:prstGeom>
          <a:gradFill rotWithShape="0">
            <a:gsLst>
              <a:gs pos="0">
                <a:schemeClr val="bg1">
                  <a:gamma/>
                  <a:shade val="69804"/>
                  <a:invGamma/>
                </a:schemeClr>
              </a:gs>
              <a:gs pos="100000">
                <a:schemeClr val="bg1"/>
              </a:gs>
            </a:gsLst>
            <a:lin ang="5400000" scaled="1"/>
          </a:gradFill>
          <a:ln w="12700">
            <a:solidFill>
              <a:srgbClr val="0033CC"/>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05" name="Line 5"/>
          <p:cNvSpPr>
            <a:spLocks noChangeShapeType="1"/>
          </p:cNvSpPr>
          <p:nvPr/>
        </p:nvSpPr>
        <p:spPr bwMode="auto">
          <a:xfrm>
            <a:off x="1905000" y="895350"/>
            <a:ext cx="0" cy="55975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06" name="Line 6"/>
          <p:cNvSpPr>
            <a:spLocks noChangeShapeType="1"/>
          </p:cNvSpPr>
          <p:nvPr/>
        </p:nvSpPr>
        <p:spPr bwMode="auto">
          <a:xfrm>
            <a:off x="1831975" y="6378575"/>
            <a:ext cx="49498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07" name="Line 7"/>
          <p:cNvSpPr>
            <a:spLocks noChangeShapeType="1"/>
          </p:cNvSpPr>
          <p:nvPr/>
        </p:nvSpPr>
        <p:spPr bwMode="auto">
          <a:xfrm>
            <a:off x="1603375" y="4549775"/>
            <a:ext cx="3016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08" name="Line 8"/>
          <p:cNvSpPr>
            <a:spLocks noChangeShapeType="1"/>
          </p:cNvSpPr>
          <p:nvPr/>
        </p:nvSpPr>
        <p:spPr bwMode="auto">
          <a:xfrm flipH="1">
            <a:off x="1603375" y="2720975"/>
            <a:ext cx="3016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09" name="Line 9"/>
          <p:cNvSpPr>
            <a:spLocks noChangeShapeType="1"/>
          </p:cNvSpPr>
          <p:nvPr/>
        </p:nvSpPr>
        <p:spPr bwMode="auto">
          <a:xfrm flipH="1">
            <a:off x="1603375" y="1806575"/>
            <a:ext cx="3016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10" name="Line 10"/>
          <p:cNvSpPr>
            <a:spLocks noChangeShapeType="1"/>
          </p:cNvSpPr>
          <p:nvPr/>
        </p:nvSpPr>
        <p:spPr bwMode="auto">
          <a:xfrm>
            <a:off x="3657600" y="6381750"/>
            <a:ext cx="0" cy="1492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11" name="Line 11"/>
          <p:cNvSpPr>
            <a:spLocks noChangeShapeType="1"/>
          </p:cNvSpPr>
          <p:nvPr/>
        </p:nvSpPr>
        <p:spPr bwMode="auto">
          <a:xfrm>
            <a:off x="5562600" y="6381750"/>
            <a:ext cx="0" cy="1492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12" name="Line 12"/>
          <p:cNvSpPr>
            <a:spLocks noChangeShapeType="1"/>
          </p:cNvSpPr>
          <p:nvPr/>
        </p:nvSpPr>
        <p:spPr bwMode="auto">
          <a:xfrm>
            <a:off x="6477000" y="6457950"/>
            <a:ext cx="0" cy="730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13" name="Rectangle 13"/>
          <p:cNvSpPr>
            <a:spLocks noChangeArrowheads="1"/>
          </p:cNvSpPr>
          <p:nvPr/>
        </p:nvSpPr>
        <p:spPr bwMode="auto">
          <a:xfrm>
            <a:off x="1298575" y="1638300"/>
            <a:ext cx="393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a:solidFill>
                  <a:schemeClr val="tx1"/>
                </a:solidFill>
                <a:ea typeface="新細明體" charset="0"/>
                <a:cs typeface="新細明體" charset="0"/>
              </a:rPr>
              <a:t>10</a:t>
            </a:r>
          </a:p>
        </p:txBody>
      </p:sp>
      <p:sp>
        <p:nvSpPr>
          <p:cNvPr id="179214" name="Rectangle 14"/>
          <p:cNvSpPr>
            <a:spLocks noChangeArrowheads="1"/>
          </p:cNvSpPr>
          <p:nvPr/>
        </p:nvSpPr>
        <p:spPr bwMode="auto">
          <a:xfrm>
            <a:off x="3451225" y="6351588"/>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a:solidFill>
                  <a:schemeClr val="tx1"/>
                </a:solidFill>
                <a:ea typeface="新細明體" charset="0"/>
                <a:cs typeface="新細明體" charset="0"/>
              </a:rPr>
              <a:t>2</a:t>
            </a:r>
          </a:p>
        </p:txBody>
      </p:sp>
      <p:sp>
        <p:nvSpPr>
          <p:cNvPr id="179215" name="Rectangle 15"/>
          <p:cNvSpPr>
            <a:spLocks noChangeArrowheads="1"/>
          </p:cNvSpPr>
          <p:nvPr/>
        </p:nvSpPr>
        <p:spPr bwMode="auto">
          <a:xfrm>
            <a:off x="5426075" y="6351588"/>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a:solidFill>
                  <a:schemeClr val="tx1"/>
                </a:solidFill>
                <a:effectLst>
                  <a:outerShdw blurRad="38100" dist="38100" dir="2700000" algn="tl">
                    <a:srgbClr val="FFFFFF"/>
                  </a:outerShdw>
                </a:effectLst>
                <a:ea typeface="新細明體" charset="0"/>
                <a:cs typeface="新細明體" charset="0"/>
              </a:rPr>
              <a:t>4</a:t>
            </a:r>
          </a:p>
        </p:txBody>
      </p:sp>
      <p:sp>
        <p:nvSpPr>
          <p:cNvPr id="179216" name="Rectangle 16"/>
          <p:cNvSpPr>
            <a:spLocks noChangeArrowheads="1"/>
          </p:cNvSpPr>
          <p:nvPr/>
        </p:nvSpPr>
        <p:spPr bwMode="auto">
          <a:xfrm>
            <a:off x="6416675" y="6351588"/>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zh-TW" altLang="en-US">
                <a:solidFill>
                  <a:schemeClr val="tx1"/>
                </a:solidFill>
                <a:ea typeface="新細明體" charset="0"/>
                <a:cs typeface="新細明體" charset="0"/>
              </a:rPr>
              <a:t>5</a:t>
            </a:r>
          </a:p>
        </p:txBody>
      </p:sp>
      <p:sp>
        <p:nvSpPr>
          <p:cNvPr id="179217" name="AutoShape 17"/>
          <p:cNvSpPr>
            <a:spLocks noChangeArrowheads="1"/>
          </p:cNvSpPr>
          <p:nvPr/>
        </p:nvSpPr>
        <p:spPr bwMode="auto">
          <a:xfrm>
            <a:off x="1916113" y="4624388"/>
            <a:ext cx="4618037" cy="1773237"/>
          </a:xfrm>
          <a:prstGeom prst="rtTriangle">
            <a:avLst/>
          </a:prstGeom>
          <a:solidFill>
            <a:srgbClr val="B2B2B2"/>
          </a:solidFill>
          <a:ln w="12700">
            <a:solidFill>
              <a:srgbClr val="002186"/>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18" name="Line 18"/>
          <p:cNvSpPr>
            <a:spLocks noChangeShapeType="1"/>
          </p:cNvSpPr>
          <p:nvPr/>
        </p:nvSpPr>
        <p:spPr bwMode="auto">
          <a:xfrm flipH="1">
            <a:off x="1831975" y="892175"/>
            <a:ext cx="730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19" name="Rectangle 19"/>
          <p:cNvSpPr>
            <a:spLocks noChangeArrowheads="1"/>
          </p:cNvSpPr>
          <p:nvPr/>
        </p:nvSpPr>
        <p:spPr bwMode="auto">
          <a:xfrm>
            <a:off x="3260725" y="2386013"/>
            <a:ext cx="3294063"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3200" b="1">
                <a:solidFill>
                  <a:srgbClr val="B25A00"/>
                </a:solidFill>
                <a:effectLst>
                  <a:outerShdw blurRad="38100" dist="38100" dir="2700000" algn="tl">
                    <a:srgbClr val="000000"/>
                  </a:outerShdw>
                </a:effectLst>
                <a:latin typeface="Arial" charset="0"/>
                <a:ea typeface="新細明體" charset="0"/>
                <a:cs typeface="新細明體" charset="0"/>
              </a:rPr>
              <a:t>Feasible Region</a:t>
            </a:r>
          </a:p>
        </p:txBody>
      </p:sp>
      <p:sp>
        <p:nvSpPr>
          <p:cNvPr id="179220" name="Line 20"/>
          <p:cNvSpPr>
            <a:spLocks noChangeShapeType="1"/>
          </p:cNvSpPr>
          <p:nvPr/>
        </p:nvSpPr>
        <p:spPr bwMode="auto">
          <a:xfrm>
            <a:off x="5032375" y="5772150"/>
            <a:ext cx="550863" cy="631825"/>
          </a:xfrm>
          <a:prstGeom prst="line">
            <a:avLst/>
          </a:prstGeom>
          <a:noFill/>
          <a:ln w="12700">
            <a:solidFill>
              <a:srgbClr val="001B6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21" name="Line 21"/>
          <p:cNvSpPr>
            <a:spLocks noChangeShapeType="1"/>
          </p:cNvSpPr>
          <p:nvPr/>
        </p:nvSpPr>
        <p:spPr bwMode="auto">
          <a:xfrm>
            <a:off x="1831975" y="6402388"/>
            <a:ext cx="5711825" cy="0"/>
          </a:xfrm>
          <a:prstGeom prst="line">
            <a:avLst/>
          </a:prstGeom>
          <a:noFill/>
          <a:ln w="762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22" name="Line 22"/>
          <p:cNvSpPr>
            <a:spLocks noChangeShapeType="1"/>
          </p:cNvSpPr>
          <p:nvPr/>
        </p:nvSpPr>
        <p:spPr bwMode="auto">
          <a:xfrm>
            <a:off x="1889125" y="1371600"/>
            <a:ext cx="0" cy="5040313"/>
          </a:xfrm>
          <a:prstGeom prst="line">
            <a:avLst/>
          </a:prstGeom>
          <a:noFill/>
          <a:ln w="76200">
            <a:solidFill>
              <a:schemeClr val="accent2"/>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23" name="Line 23"/>
          <p:cNvSpPr>
            <a:spLocks noChangeShapeType="1"/>
          </p:cNvSpPr>
          <p:nvPr/>
        </p:nvSpPr>
        <p:spPr bwMode="auto">
          <a:xfrm>
            <a:off x="3889375" y="209550"/>
            <a:ext cx="4568825" cy="5483225"/>
          </a:xfrm>
          <a:prstGeom prst="line">
            <a:avLst/>
          </a:prstGeom>
          <a:noFill/>
          <a:ln w="38100">
            <a:solidFill>
              <a:srgbClr val="D0060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24" name="Line 24"/>
          <p:cNvSpPr>
            <a:spLocks noChangeShapeType="1"/>
          </p:cNvSpPr>
          <p:nvPr/>
        </p:nvSpPr>
        <p:spPr bwMode="auto">
          <a:xfrm>
            <a:off x="3051175" y="590550"/>
            <a:ext cx="4568825" cy="5483225"/>
          </a:xfrm>
          <a:prstGeom prst="line">
            <a:avLst/>
          </a:prstGeom>
          <a:noFill/>
          <a:ln w="38100">
            <a:solidFill>
              <a:srgbClr val="D0060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25" name="Line 25"/>
          <p:cNvSpPr>
            <a:spLocks noChangeShapeType="1"/>
          </p:cNvSpPr>
          <p:nvPr/>
        </p:nvSpPr>
        <p:spPr bwMode="auto">
          <a:xfrm>
            <a:off x="2289175" y="1047750"/>
            <a:ext cx="4568825" cy="5483225"/>
          </a:xfrm>
          <a:prstGeom prst="line">
            <a:avLst/>
          </a:prstGeom>
          <a:noFill/>
          <a:ln w="38100">
            <a:solidFill>
              <a:srgbClr val="D0060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26" name="Line 26"/>
          <p:cNvSpPr>
            <a:spLocks noChangeShapeType="1"/>
          </p:cNvSpPr>
          <p:nvPr/>
        </p:nvSpPr>
        <p:spPr bwMode="auto">
          <a:xfrm>
            <a:off x="1600200" y="1295400"/>
            <a:ext cx="4568825" cy="5483225"/>
          </a:xfrm>
          <a:prstGeom prst="line">
            <a:avLst/>
          </a:prstGeom>
          <a:noFill/>
          <a:ln w="38100">
            <a:solidFill>
              <a:srgbClr val="D0060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27" name="Line 27"/>
          <p:cNvSpPr>
            <a:spLocks noChangeShapeType="1"/>
          </p:cNvSpPr>
          <p:nvPr/>
        </p:nvSpPr>
        <p:spPr bwMode="auto">
          <a:xfrm>
            <a:off x="685800" y="1447800"/>
            <a:ext cx="4478338" cy="5354638"/>
          </a:xfrm>
          <a:prstGeom prst="line">
            <a:avLst/>
          </a:prstGeom>
          <a:noFill/>
          <a:ln w="50800">
            <a:solidFill>
              <a:srgbClr val="D0060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28" name="Oval 28"/>
          <p:cNvSpPr>
            <a:spLocks noChangeArrowheads="1"/>
          </p:cNvSpPr>
          <p:nvPr/>
        </p:nvSpPr>
        <p:spPr bwMode="auto">
          <a:xfrm>
            <a:off x="2895600" y="4114800"/>
            <a:ext cx="250825" cy="236538"/>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29" name="Rectangle 29"/>
          <p:cNvSpPr>
            <a:spLocks noChangeArrowheads="1"/>
          </p:cNvSpPr>
          <p:nvPr/>
        </p:nvSpPr>
        <p:spPr bwMode="auto">
          <a:xfrm>
            <a:off x="4327525" y="3695700"/>
            <a:ext cx="25923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a:solidFill>
                  <a:schemeClr val="tx2"/>
                </a:solidFill>
                <a:ea typeface="新細明體" charset="0"/>
                <a:cs typeface="新細明體" charset="0"/>
              </a:rPr>
              <a:t>Vitamin “D” constraint</a:t>
            </a:r>
          </a:p>
        </p:txBody>
      </p:sp>
      <p:sp>
        <p:nvSpPr>
          <p:cNvPr id="179230" name="Rectangle 30"/>
          <p:cNvSpPr>
            <a:spLocks noChangeArrowheads="1"/>
          </p:cNvSpPr>
          <p:nvPr/>
        </p:nvSpPr>
        <p:spPr bwMode="auto">
          <a:xfrm>
            <a:off x="4556125" y="4762500"/>
            <a:ext cx="2647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a:solidFill>
                  <a:schemeClr val="tx2"/>
                </a:solidFill>
                <a:ea typeface="新細明體" charset="0"/>
                <a:cs typeface="新細明體" charset="0"/>
              </a:rPr>
              <a:t>Vitamin “A”  constraint</a:t>
            </a:r>
          </a:p>
        </p:txBody>
      </p:sp>
      <p:sp>
        <p:nvSpPr>
          <p:cNvPr id="179231" name="Rectangle 31"/>
          <p:cNvSpPr>
            <a:spLocks noChangeArrowheads="1"/>
          </p:cNvSpPr>
          <p:nvPr/>
        </p:nvSpPr>
        <p:spPr bwMode="auto">
          <a:xfrm>
            <a:off x="2574925" y="1790700"/>
            <a:ext cx="2274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2075" tIns="46038" rIns="92075" bIns="46038">
            <a:spAutoFit/>
          </a:bodyPr>
          <a:lstStyle/>
          <a:p>
            <a:pPr eaLnBrk="0" hangingPunct="0"/>
            <a:r>
              <a:rPr lang="en-US" altLang="zh-TW" sz="2400">
                <a:solidFill>
                  <a:schemeClr val="tx2"/>
                </a:solidFill>
                <a:ea typeface="新細明體" charset="0"/>
                <a:cs typeface="新細明體" charset="0"/>
              </a:rPr>
              <a:t>The Iron constraint</a:t>
            </a:r>
          </a:p>
        </p:txBody>
      </p:sp>
      <p:sp>
        <p:nvSpPr>
          <p:cNvPr id="179232" name="Line 32"/>
          <p:cNvSpPr>
            <a:spLocks noChangeShapeType="1"/>
          </p:cNvSpPr>
          <p:nvPr/>
        </p:nvSpPr>
        <p:spPr bwMode="auto">
          <a:xfrm flipH="1">
            <a:off x="2362200" y="2209800"/>
            <a:ext cx="685800" cy="457200"/>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33" name="Line 33"/>
          <p:cNvSpPr>
            <a:spLocks noChangeShapeType="1"/>
          </p:cNvSpPr>
          <p:nvPr/>
        </p:nvSpPr>
        <p:spPr bwMode="auto">
          <a:xfrm flipH="1">
            <a:off x="3429000" y="4019550"/>
            <a:ext cx="914400" cy="552450"/>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34" name="Line 34"/>
          <p:cNvSpPr>
            <a:spLocks noChangeShapeType="1"/>
          </p:cNvSpPr>
          <p:nvPr/>
        </p:nvSpPr>
        <p:spPr bwMode="auto">
          <a:xfrm flipH="1">
            <a:off x="5565775" y="5162550"/>
            <a:ext cx="606425" cy="835025"/>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9235" name="Rectangle 35"/>
          <p:cNvSpPr>
            <a:spLocks noGrp="1" noChangeArrowheads="1"/>
          </p:cNvSpPr>
          <p:nvPr>
            <p:ph type="title"/>
          </p:nvPr>
        </p:nvSpPr>
        <p:spPr>
          <a:xfrm>
            <a:off x="533400" y="533400"/>
            <a:ext cx="8153400" cy="1143000"/>
          </a:xfrm>
          <a:noFill/>
          <a:ln/>
        </p:spPr>
        <p:txBody>
          <a:bodyPr/>
          <a:lstStyle/>
          <a:p>
            <a:pPr algn="ctr" eaLnBrk="0" hangingPunct="0"/>
            <a:r>
              <a:rPr lang="en-US" altLang="zh-TW" sz="3200">
                <a:ea typeface="新細明體" charset="0"/>
                <a:cs typeface="新細明體" charset="0"/>
              </a:rPr>
              <a:t>The Diet Problem - Graphical solution</a:t>
            </a:r>
            <a:r>
              <a:rPr lang="en-US" altLang="zh-TW" sz="3200">
                <a:solidFill>
                  <a:schemeClr val="tx1"/>
                </a:solidFill>
                <a:effectLst>
                  <a:outerShdw blurRad="38100" dist="38100" dir="2700000" algn="tl">
                    <a:srgbClr val="FFFFFF"/>
                  </a:outerShdw>
                </a:effectLst>
                <a:ea typeface="新細明體" charset="0"/>
                <a:cs typeface="新細明體" charset="0"/>
              </a:rPr>
              <a:t>	</a:t>
            </a:r>
          </a:p>
        </p:txBody>
      </p:sp>
    </p:spTree>
    <p:extLst>
      <p:ext uri="{BB962C8B-B14F-4D97-AF65-F5344CB8AC3E}">
        <p14:creationId xmlns:p14="http://schemas.microsoft.com/office/powerpoint/2010/main" val="3502596917"/>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9223"/>
                                        </p:tgtEl>
                                        <p:attrNameLst>
                                          <p:attrName>style.visibility</p:attrName>
                                        </p:attrNameLst>
                                      </p:cBhvr>
                                      <p:to>
                                        <p:strVal val="visible"/>
                                      </p:to>
                                    </p:set>
                                    <p:animEffect transition="in" filter="box(in)">
                                      <p:cBhvr>
                                        <p:cTn id="7" dur="500"/>
                                        <p:tgtEl>
                                          <p:spTgt spid="179223"/>
                                        </p:tgtEl>
                                      </p:cBhvr>
                                    </p:animEffect>
                                  </p:childTnLst>
                                </p:cTn>
                              </p:par>
                            </p:childTnLst>
                          </p:cTn>
                        </p:par>
                        <p:par>
                          <p:cTn id="8" fill="hold" nodeType="afterGroup">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179224"/>
                                        </p:tgtEl>
                                        <p:attrNameLst>
                                          <p:attrName>style.visibility</p:attrName>
                                        </p:attrNameLst>
                                      </p:cBhvr>
                                      <p:to>
                                        <p:strVal val="visible"/>
                                      </p:to>
                                    </p:set>
                                    <p:animEffect transition="in" filter="box(in)">
                                      <p:cBhvr>
                                        <p:cTn id="11" dur="500"/>
                                        <p:tgtEl>
                                          <p:spTgt spid="179224"/>
                                        </p:tgtEl>
                                      </p:cBhvr>
                                    </p:animEffect>
                                  </p:childTnLst>
                                </p:cTn>
                              </p:par>
                            </p:childTnLst>
                          </p:cTn>
                        </p:par>
                        <p:par>
                          <p:cTn id="12" fill="hold" nodeType="afterGroup">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179225"/>
                                        </p:tgtEl>
                                        <p:attrNameLst>
                                          <p:attrName>style.visibility</p:attrName>
                                        </p:attrNameLst>
                                      </p:cBhvr>
                                      <p:to>
                                        <p:strVal val="visible"/>
                                      </p:to>
                                    </p:set>
                                    <p:animEffect transition="in" filter="box(in)">
                                      <p:cBhvr>
                                        <p:cTn id="15" dur="500"/>
                                        <p:tgtEl>
                                          <p:spTgt spid="179225"/>
                                        </p:tgtEl>
                                      </p:cBhvr>
                                    </p:animEffect>
                                  </p:childTnLst>
                                </p:cTn>
                              </p:par>
                            </p:childTnLst>
                          </p:cTn>
                        </p:par>
                        <p:par>
                          <p:cTn id="16" fill="hold" nodeType="afterGroup">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179226"/>
                                        </p:tgtEl>
                                        <p:attrNameLst>
                                          <p:attrName>style.visibility</p:attrName>
                                        </p:attrNameLst>
                                      </p:cBhvr>
                                      <p:to>
                                        <p:strVal val="visible"/>
                                      </p:to>
                                    </p:set>
                                    <p:animEffect transition="in" filter="box(in)">
                                      <p:cBhvr>
                                        <p:cTn id="19" dur="500"/>
                                        <p:tgtEl>
                                          <p:spTgt spid="179226"/>
                                        </p:tgtEl>
                                      </p:cBhvr>
                                    </p:animEffect>
                                  </p:childTnLst>
                                </p:cTn>
                              </p:par>
                            </p:childTnLst>
                          </p:cTn>
                        </p:par>
                        <p:par>
                          <p:cTn id="20" fill="hold" nodeType="afterGroup">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179227"/>
                                        </p:tgtEl>
                                        <p:attrNameLst>
                                          <p:attrName>style.visibility</p:attrName>
                                        </p:attrNameLst>
                                      </p:cBhvr>
                                      <p:to>
                                        <p:strVal val="visible"/>
                                      </p:to>
                                    </p:set>
                                    <p:animEffect transition="in" filter="box(in)">
                                      <p:cBhvr>
                                        <p:cTn id="23" dur="500"/>
                                        <p:tgtEl>
                                          <p:spTgt spid="179227"/>
                                        </p:tgtEl>
                                      </p:cBhvr>
                                    </p:animEffect>
                                  </p:childTnLst>
                                </p:cTn>
                              </p:par>
                            </p:childTnLst>
                          </p:cTn>
                        </p:par>
                        <p:par>
                          <p:cTn id="24" fill="hold" nodeType="afterGroup">
                            <p:stCondLst>
                              <p:cond delay="2500"/>
                            </p:stCondLst>
                            <p:childTnLst>
                              <p:par>
                                <p:cTn id="25" presetID="4" presetClass="entr" presetSubtype="16" fill="hold" grpId="0" nodeType="afterEffect">
                                  <p:stCondLst>
                                    <p:cond delay="0"/>
                                  </p:stCondLst>
                                  <p:childTnLst>
                                    <p:set>
                                      <p:cBhvr>
                                        <p:cTn id="26" dur="1" fill="hold">
                                          <p:stCondLst>
                                            <p:cond delay="0"/>
                                          </p:stCondLst>
                                        </p:cTn>
                                        <p:tgtEl>
                                          <p:spTgt spid="179228"/>
                                        </p:tgtEl>
                                        <p:attrNameLst>
                                          <p:attrName>style.visibility</p:attrName>
                                        </p:attrNameLst>
                                      </p:cBhvr>
                                      <p:to>
                                        <p:strVal val="visible"/>
                                      </p:to>
                                    </p:set>
                                    <p:animEffect transition="in" filter="box(in)">
                                      <p:cBhvr>
                                        <p:cTn id="27" dur="500"/>
                                        <p:tgtEl>
                                          <p:spTgt spid="1792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23" grpId="0" animBg="1"/>
      <p:bldP spid="179224" grpId="0" animBg="1"/>
      <p:bldP spid="179225" grpId="0" animBg="1"/>
      <p:bldP spid="179226" grpId="0" animBg="1"/>
      <p:bldP spid="179227" grpId="0" animBg="1"/>
      <p:bldP spid="179228" grpId="0" animBg="1"/>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DD8A7FF-D7ED-364B-A708-195257C7C45A}" type="slidenum">
              <a:rPr lang="zh-TW" altLang="en-US"/>
              <a:pPr/>
              <a:t>45</a:t>
            </a:fld>
            <a:endParaRPr lang="zh-TW" altLang="en-US"/>
          </a:p>
        </p:txBody>
      </p:sp>
      <p:sp>
        <p:nvSpPr>
          <p:cNvPr id="181250" name="Rectangle 2"/>
          <p:cNvSpPr>
            <a:spLocks noGrp="1" noChangeArrowheads="1"/>
          </p:cNvSpPr>
          <p:nvPr>
            <p:ph type="body" idx="1"/>
          </p:nvPr>
        </p:nvSpPr>
        <p:spPr>
          <a:xfrm>
            <a:off x="533400" y="1828800"/>
            <a:ext cx="8077200" cy="4724400"/>
          </a:xfrm>
          <a:noFill/>
          <a:ln/>
        </p:spPr>
        <p:txBody>
          <a:bodyPr/>
          <a:lstStyle/>
          <a:p>
            <a:pPr eaLnBrk="0" hangingPunct="0"/>
            <a:r>
              <a:rPr lang="en-US" altLang="zh-TW" sz="2800">
                <a:ea typeface="新細明體" charset="0"/>
                <a:cs typeface="新細明體" charset="0"/>
              </a:rPr>
              <a:t>Summary of the optimal solution</a:t>
            </a:r>
          </a:p>
          <a:p>
            <a:pPr eaLnBrk="0" hangingPunct="0">
              <a:lnSpc>
                <a:spcPct val="40000"/>
              </a:lnSpc>
              <a:buFontTx/>
              <a:buNone/>
            </a:pPr>
            <a:endParaRPr lang="en-US" altLang="zh-TW" sz="2800">
              <a:solidFill>
                <a:srgbClr val="3C513E"/>
              </a:solidFill>
              <a:ea typeface="新細明體" charset="0"/>
              <a:cs typeface="新細明體" charset="0"/>
            </a:endParaRPr>
          </a:p>
          <a:p>
            <a:pPr lvl="1" eaLnBrk="0" hangingPunct="0"/>
            <a:r>
              <a:rPr lang="en-US" altLang="zh-TW" sz="2400">
                <a:ea typeface="新細明體" charset="0"/>
                <a:cs typeface="新細明體" charset="0"/>
              </a:rPr>
              <a:t>Texfood product  = 1.5 portions (= 3 ounces)</a:t>
            </a:r>
          </a:p>
          <a:p>
            <a:pPr lvl="1" eaLnBrk="0" hangingPunct="0">
              <a:buFontTx/>
              <a:buNone/>
            </a:pPr>
            <a:r>
              <a:rPr lang="en-US" altLang="zh-TW" sz="2400">
                <a:ea typeface="新細明體" charset="0"/>
                <a:cs typeface="新細明體" charset="0"/>
              </a:rPr>
              <a:t>	Calration product = 2.5 portions (= 5 ounces)</a:t>
            </a:r>
          </a:p>
          <a:p>
            <a:pPr lvl="1" eaLnBrk="0" hangingPunct="0">
              <a:buFontTx/>
              <a:buNone/>
            </a:pPr>
            <a:r>
              <a:rPr lang="en-US" altLang="zh-TW" sz="2400">
                <a:ea typeface="新細明體" charset="0"/>
                <a:cs typeface="新細明體" charset="0"/>
              </a:rPr>
              <a:t> </a:t>
            </a:r>
          </a:p>
          <a:p>
            <a:pPr lvl="1" eaLnBrk="0" hangingPunct="0"/>
            <a:r>
              <a:rPr lang="en-US" altLang="zh-TW" sz="2400">
                <a:ea typeface="新細明體" charset="0"/>
                <a:cs typeface="新細明體" charset="0"/>
              </a:rPr>
              <a:t>Cost =$ 2.15 per serving.</a:t>
            </a:r>
          </a:p>
          <a:p>
            <a:pPr lvl="1" eaLnBrk="0" hangingPunct="0">
              <a:buFontTx/>
              <a:buNone/>
            </a:pPr>
            <a:r>
              <a:rPr lang="en-US" altLang="zh-TW" sz="2400">
                <a:ea typeface="新細明體" charset="0"/>
                <a:cs typeface="新細明體" charset="0"/>
              </a:rPr>
              <a:t> </a:t>
            </a:r>
          </a:p>
          <a:p>
            <a:pPr lvl="1" eaLnBrk="0" hangingPunct="0"/>
            <a:r>
              <a:rPr lang="en-US" altLang="zh-TW" sz="2400">
                <a:ea typeface="新細明體" charset="0"/>
                <a:cs typeface="新細明體" charset="0"/>
              </a:rPr>
              <a:t>The minimum requirement for Vitamin D and iron are met with no surplus.</a:t>
            </a:r>
          </a:p>
          <a:p>
            <a:pPr lvl="1" eaLnBrk="0" hangingPunct="0">
              <a:buFontTx/>
              <a:buNone/>
            </a:pPr>
            <a:r>
              <a:rPr lang="en-US" altLang="zh-TW" sz="2400">
                <a:ea typeface="新細明體" charset="0"/>
                <a:cs typeface="新細明體" charset="0"/>
              </a:rPr>
              <a:t>  </a:t>
            </a:r>
          </a:p>
          <a:p>
            <a:pPr lvl="1" eaLnBrk="0" hangingPunct="0"/>
            <a:r>
              <a:rPr lang="en-US" altLang="zh-TW" sz="2400">
                <a:ea typeface="新細明體" charset="0"/>
                <a:cs typeface="新細明體" charset="0"/>
              </a:rPr>
              <a:t>The mixture provides 155% of the requirement for Vitamin A.</a:t>
            </a:r>
          </a:p>
        </p:txBody>
      </p:sp>
      <p:sp>
        <p:nvSpPr>
          <p:cNvPr id="181251" name="Rectangle 3"/>
          <p:cNvSpPr>
            <a:spLocks noGrp="1" noChangeArrowheads="1"/>
          </p:cNvSpPr>
          <p:nvPr>
            <p:ph type="title"/>
          </p:nvPr>
        </p:nvSpPr>
        <p:spPr>
          <a:xfrm>
            <a:off x="685800" y="609600"/>
            <a:ext cx="8153400" cy="1143000"/>
          </a:xfrm>
          <a:noFill/>
          <a:ln/>
        </p:spPr>
        <p:txBody>
          <a:bodyPr/>
          <a:lstStyle/>
          <a:p>
            <a:pPr algn="ctr" eaLnBrk="0" hangingPunct="0"/>
            <a:r>
              <a:rPr lang="en-US" altLang="zh-TW" sz="3600">
                <a:ea typeface="新細明體" charset="0"/>
                <a:cs typeface="新細明體" charset="0"/>
              </a:rPr>
              <a:t>Cost Minimization Diet Problem 	</a:t>
            </a:r>
          </a:p>
        </p:txBody>
      </p:sp>
    </p:spTree>
    <p:extLst>
      <p:ext uri="{BB962C8B-B14F-4D97-AF65-F5344CB8AC3E}">
        <p14:creationId xmlns:p14="http://schemas.microsoft.com/office/powerpoint/2010/main" val="1704559224"/>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81250">
                                            <p:txEl>
                                              <p:pRg st="0" end="0"/>
                                            </p:txEl>
                                          </p:spTgt>
                                        </p:tgtEl>
                                        <p:attrNameLst>
                                          <p:attrName>style.visibility</p:attrName>
                                        </p:attrNameLst>
                                      </p:cBhvr>
                                      <p:to>
                                        <p:strVal val="visible"/>
                                      </p:to>
                                    </p:set>
                                    <p:animEffect transition="in" filter="checkerboard(across)">
                                      <p:cBhvr>
                                        <p:cTn id="7" dur="500"/>
                                        <p:tgtEl>
                                          <p:spTgt spid="181250">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81250">
                                            <p:txEl>
                                              <p:pRg st="2" end="2"/>
                                            </p:txEl>
                                          </p:spTgt>
                                        </p:tgtEl>
                                        <p:attrNameLst>
                                          <p:attrName>style.visibility</p:attrName>
                                        </p:attrNameLst>
                                      </p:cBhvr>
                                      <p:to>
                                        <p:strVal val="visible"/>
                                      </p:to>
                                    </p:set>
                                    <p:animEffect transition="in" filter="checkerboard(across)">
                                      <p:cBhvr>
                                        <p:cTn id="10" dur="500"/>
                                        <p:tgtEl>
                                          <p:spTgt spid="181250">
                                            <p:txEl>
                                              <p:pRg st="2" end="2"/>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81250">
                                            <p:txEl>
                                              <p:pRg st="3" end="3"/>
                                            </p:txEl>
                                          </p:spTgt>
                                        </p:tgtEl>
                                        <p:attrNameLst>
                                          <p:attrName>style.visibility</p:attrName>
                                        </p:attrNameLst>
                                      </p:cBhvr>
                                      <p:to>
                                        <p:strVal val="visible"/>
                                      </p:to>
                                    </p:set>
                                    <p:animEffect transition="in" filter="checkerboard(across)">
                                      <p:cBhvr>
                                        <p:cTn id="13" dur="500"/>
                                        <p:tgtEl>
                                          <p:spTgt spid="181250">
                                            <p:txEl>
                                              <p:pRg st="3" end="3"/>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81250">
                                            <p:txEl>
                                              <p:pRg st="4" end="4"/>
                                            </p:txEl>
                                          </p:spTgt>
                                        </p:tgtEl>
                                        <p:attrNameLst>
                                          <p:attrName>style.visibility</p:attrName>
                                        </p:attrNameLst>
                                      </p:cBhvr>
                                      <p:to>
                                        <p:strVal val="visible"/>
                                      </p:to>
                                    </p:set>
                                    <p:animEffect transition="in" filter="checkerboard(across)">
                                      <p:cBhvr>
                                        <p:cTn id="16" dur="500"/>
                                        <p:tgtEl>
                                          <p:spTgt spid="181250">
                                            <p:txEl>
                                              <p:pRg st="4" end="4"/>
                                            </p:txEl>
                                          </p:spTgt>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81250">
                                            <p:txEl>
                                              <p:pRg st="5" end="5"/>
                                            </p:txEl>
                                          </p:spTgt>
                                        </p:tgtEl>
                                        <p:attrNameLst>
                                          <p:attrName>style.visibility</p:attrName>
                                        </p:attrNameLst>
                                      </p:cBhvr>
                                      <p:to>
                                        <p:strVal val="visible"/>
                                      </p:to>
                                    </p:set>
                                    <p:animEffect transition="in" filter="checkerboard(across)">
                                      <p:cBhvr>
                                        <p:cTn id="19" dur="500"/>
                                        <p:tgtEl>
                                          <p:spTgt spid="181250">
                                            <p:txEl>
                                              <p:pRg st="5" end="5"/>
                                            </p:txEl>
                                          </p:spTgt>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181250">
                                            <p:txEl>
                                              <p:pRg st="6" end="6"/>
                                            </p:txEl>
                                          </p:spTgt>
                                        </p:tgtEl>
                                        <p:attrNameLst>
                                          <p:attrName>style.visibility</p:attrName>
                                        </p:attrNameLst>
                                      </p:cBhvr>
                                      <p:to>
                                        <p:strVal val="visible"/>
                                      </p:to>
                                    </p:set>
                                    <p:animEffect transition="in" filter="checkerboard(across)">
                                      <p:cBhvr>
                                        <p:cTn id="22" dur="500"/>
                                        <p:tgtEl>
                                          <p:spTgt spid="181250">
                                            <p:txEl>
                                              <p:pRg st="6" end="6"/>
                                            </p:txEl>
                                          </p:spTgt>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181250">
                                            <p:txEl>
                                              <p:pRg st="7" end="7"/>
                                            </p:txEl>
                                          </p:spTgt>
                                        </p:tgtEl>
                                        <p:attrNameLst>
                                          <p:attrName>style.visibility</p:attrName>
                                        </p:attrNameLst>
                                      </p:cBhvr>
                                      <p:to>
                                        <p:strVal val="visible"/>
                                      </p:to>
                                    </p:set>
                                    <p:animEffect transition="in" filter="checkerboard(across)">
                                      <p:cBhvr>
                                        <p:cTn id="25" dur="500"/>
                                        <p:tgtEl>
                                          <p:spTgt spid="181250">
                                            <p:txEl>
                                              <p:pRg st="7" end="7"/>
                                            </p:txEl>
                                          </p:spTgt>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181250">
                                            <p:txEl>
                                              <p:pRg st="8" end="8"/>
                                            </p:txEl>
                                          </p:spTgt>
                                        </p:tgtEl>
                                        <p:attrNameLst>
                                          <p:attrName>style.visibility</p:attrName>
                                        </p:attrNameLst>
                                      </p:cBhvr>
                                      <p:to>
                                        <p:strVal val="visible"/>
                                      </p:to>
                                    </p:set>
                                    <p:animEffect transition="in" filter="checkerboard(across)">
                                      <p:cBhvr>
                                        <p:cTn id="28" dur="500"/>
                                        <p:tgtEl>
                                          <p:spTgt spid="181250">
                                            <p:txEl>
                                              <p:pRg st="8" end="8"/>
                                            </p:txEl>
                                          </p:spTgt>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181250">
                                            <p:txEl>
                                              <p:pRg st="9" end="9"/>
                                            </p:txEl>
                                          </p:spTgt>
                                        </p:tgtEl>
                                        <p:attrNameLst>
                                          <p:attrName>style.visibility</p:attrName>
                                        </p:attrNameLst>
                                      </p:cBhvr>
                                      <p:to>
                                        <p:strVal val="visible"/>
                                      </p:to>
                                    </p:set>
                                    <p:animEffect transition="in" filter="checkerboard(across)">
                                      <p:cBhvr>
                                        <p:cTn id="31" dur="500"/>
                                        <p:tgtEl>
                                          <p:spTgt spid="181250">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0" grpId="0" build="p" autoUpdateAnimBg="0" advAuto="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32D1C5E-0A68-F346-8E41-64E95A76941E}" type="slidenum">
              <a:rPr lang="zh-TW" altLang="en-US"/>
              <a:pPr/>
              <a:t>46</a:t>
            </a:fld>
            <a:endParaRPr lang="zh-TW" altLang="en-US"/>
          </a:p>
        </p:txBody>
      </p:sp>
      <p:sp>
        <p:nvSpPr>
          <p:cNvPr id="86018" name="Rectangle 2"/>
          <p:cNvSpPr>
            <a:spLocks noGrp="1" noChangeArrowheads="1"/>
          </p:cNvSpPr>
          <p:nvPr>
            <p:ph type="body" idx="1"/>
          </p:nvPr>
        </p:nvSpPr>
        <p:spPr>
          <a:xfrm>
            <a:off x="685800" y="2514600"/>
            <a:ext cx="7772400" cy="3886200"/>
          </a:xfrm>
          <a:noFill/>
          <a:ln/>
        </p:spPr>
        <p:txBody>
          <a:bodyPr/>
          <a:lstStyle/>
          <a:p>
            <a:pPr eaLnBrk="0" hangingPunct="0">
              <a:lnSpc>
                <a:spcPct val="90000"/>
              </a:lnSpc>
            </a:pPr>
            <a:r>
              <a:rPr lang="en-US" altLang="zh-TW" sz="2800" dirty="0">
                <a:ea typeface="新細明體" charset="0"/>
                <a:cs typeface="新細明體" charset="0"/>
              </a:rPr>
              <a:t>Linear programming software packages solve large linear models.</a:t>
            </a:r>
          </a:p>
          <a:p>
            <a:pPr eaLnBrk="0" hangingPunct="0">
              <a:lnSpc>
                <a:spcPct val="90000"/>
              </a:lnSpc>
            </a:pPr>
            <a:r>
              <a:rPr lang="en-US" altLang="zh-TW" sz="2800" dirty="0">
                <a:ea typeface="新細明體" charset="0"/>
                <a:cs typeface="新細明體" charset="0"/>
              </a:rPr>
              <a:t>Most of the software packages use the algebraic technique called the Simplex algorithm.</a:t>
            </a:r>
          </a:p>
          <a:p>
            <a:pPr eaLnBrk="0" hangingPunct="0">
              <a:lnSpc>
                <a:spcPct val="90000"/>
              </a:lnSpc>
            </a:pPr>
            <a:r>
              <a:rPr lang="en-US" altLang="zh-TW" sz="2800" dirty="0">
                <a:ea typeface="新細明體" charset="0"/>
                <a:cs typeface="新細明體" charset="0"/>
              </a:rPr>
              <a:t>The input to any package includes:</a:t>
            </a:r>
          </a:p>
          <a:p>
            <a:pPr lvl="1" eaLnBrk="0" hangingPunct="0">
              <a:lnSpc>
                <a:spcPct val="90000"/>
              </a:lnSpc>
            </a:pPr>
            <a:r>
              <a:rPr lang="en-US" altLang="zh-TW" sz="2400" dirty="0">
                <a:ea typeface="新細明體" charset="0"/>
                <a:cs typeface="新細明體" charset="0"/>
              </a:rPr>
              <a:t>The objective function criterion (Max or Min).</a:t>
            </a:r>
          </a:p>
          <a:p>
            <a:pPr lvl="1" eaLnBrk="0" hangingPunct="0">
              <a:lnSpc>
                <a:spcPct val="90000"/>
              </a:lnSpc>
            </a:pPr>
            <a:r>
              <a:rPr lang="en-US" altLang="zh-TW" sz="2400" dirty="0">
                <a:ea typeface="新細明體" charset="0"/>
                <a:cs typeface="新細明體" charset="0"/>
              </a:rPr>
              <a:t>The type of each constraint:        </a:t>
            </a:r>
            <a:r>
              <a:rPr lang="en-US" altLang="zh-TW" sz="2400" b="1" dirty="0">
                <a:ea typeface="新細明體" charset="0"/>
                <a:cs typeface="新細明體" charset="0"/>
              </a:rPr>
              <a:t>  </a:t>
            </a:r>
            <a:r>
              <a:rPr lang="en-US" altLang="zh-TW" sz="2400" dirty="0">
                <a:ea typeface="新細明體" charset="0"/>
                <a:cs typeface="新細明體" charset="0"/>
              </a:rPr>
              <a:t>      .</a:t>
            </a:r>
          </a:p>
          <a:p>
            <a:pPr lvl="1" eaLnBrk="0" hangingPunct="0">
              <a:lnSpc>
                <a:spcPct val="90000"/>
              </a:lnSpc>
            </a:pPr>
            <a:r>
              <a:rPr lang="en-US" altLang="zh-TW" sz="2400" dirty="0">
                <a:ea typeface="新細明體" charset="0"/>
                <a:cs typeface="新細明體" charset="0"/>
              </a:rPr>
              <a:t>The actual coefficients for the problem.</a:t>
            </a:r>
          </a:p>
        </p:txBody>
      </p:sp>
      <p:sp>
        <p:nvSpPr>
          <p:cNvPr id="86019" name="Rectangle 3"/>
          <p:cNvSpPr>
            <a:spLocks noGrp="1" noChangeArrowheads="1"/>
          </p:cNvSpPr>
          <p:nvPr>
            <p:ph type="title"/>
          </p:nvPr>
        </p:nvSpPr>
        <p:spPr>
          <a:xfrm>
            <a:off x="228600" y="838200"/>
            <a:ext cx="8686800" cy="1143000"/>
          </a:xfrm>
          <a:noFill/>
          <a:ln/>
        </p:spPr>
        <p:txBody>
          <a:bodyPr/>
          <a:lstStyle/>
          <a:p>
            <a:pPr algn="ctr" eaLnBrk="0" hangingPunct="0"/>
            <a:r>
              <a:rPr lang="en-US" altLang="zh-TW" sz="3600">
                <a:ea typeface="新細明體" charset="0"/>
                <a:cs typeface="新細明體" charset="0"/>
              </a:rPr>
              <a:t>Computer Solution of Linear Programs With Any Number of Decision Variables</a:t>
            </a:r>
          </a:p>
        </p:txBody>
      </p:sp>
      <p:graphicFrame>
        <p:nvGraphicFramePr>
          <p:cNvPr id="86020" name="Object 4"/>
          <p:cNvGraphicFramePr>
            <a:graphicFrameLocks/>
          </p:cNvGraphicFramePr>
          <p:nvPr/>
        </p:nvGraphicFramePr>
        <p:xfrm>
          <a:off x="5018088" y="5334000"/>
          <a:ext cx="1479550" cy="842963"/>
        </p:xfrm>
        <a:graphic>
          <a:graphicData uri="http://schemas.openxmlformats.org/presentationml/2006/ole">
            <mc:AlternateContent xmlns:mc="http://schemas.openxmlformats.org/markup-compatibility/2006">
              <mc:Choice xmlns:v="urn:schemas-microsoft-com:vml" Requires="v">
                <p:oleObj spid="_x0000_s82947" name="Equation" r:id="rId4" imgW="1479240" imgH="842760" progId="Equation.3">
                  <p:embed/>
                </p:oleObj>
              </mc:Choice>
              <mc:Fallback>
                <p:oleObj name="Equation" r:id="rId4" imgW="1479240" imgH="842760" progId="Equation.3">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18088" y="5334000"/>
                        <a:ext cx="1479550" cy="842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188382310"/>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6018">
                                            <p:txEl>
                                              <p:pRg st="0" end="0"/>
                                            </p:txEl>
                                          </p:spTgt>
                                        </p:tgtEl>
                                        <p:attrNameLst>
                                          <p:attrName>style.visibility</p:attrName>
                                        </p:attrNameLst>
                                      </p:cBhvr>
                                      <p:to>
                                        <p:strVal val="visible"/>
                                      </p:to>
                                    </p:set>
                                    <p:anim calcmode="lin" valueType="num">
                                      <p:cBhvr additive="base">
                                        <p:cTn id="7" dur="500" fill="hold"/>
                                        <p:tgtEl>
                                          <p:spTgt spid="8601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601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6018">
                                            <p:txEl>
                                              <p:pRg st="1" end="1"/>
                                            </p:txEl>
                                          </p:spTgt>
                                        </p:tgtEl>
                                        <p:attrNameLst>
                                          <p:attrName>style.visibility</p:attrName>
                                        </p:attrNameLst>
                                      </p:cBhvr>
                                      <p:to>
                                        <p:strVal val="visible"/>
                                      </p:to>
                                    </p:set>
                                    <p:anim calcmode="lin" valueType="num">
                                      <p:cBhvr additive="base">
                                        <p:cTn id="13" dur="500" fill="hold"/>
                                        <p:tgtEl>
                                          <p:spTgt spid="8601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601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6018">
                                            <p:txEl>
                                              <p:pRg st="2" end="2"/>
                                            </p:txEl>
                                          </p:spTgt>
                                        </p:tgtEl>
                                        <p:attrNameLst>
                                          <p:attrName>style.visibility</p:attrName>
                                        </p:attrNameLst>
                                      </p:cBhvr>
                                      <p:to>
                                        <p:strVal val="visible"/>
                                      </p:to>
                                    </p:set>
                                    <p:anim calcmode="lin" valueType="num">
                                      <p:cBhvr additive="base">
                                        <p:cTn id="19" dur="500" fill="hold"/>
                                        <p:tgtEl>
                                          <p:spTgt spid="8601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6018">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86018">
                                            <p:txEl>
                                              <p:pRg st="3" end="3"/>
                                            </p:txEl>
                                          </p:spTgt>
                                        </p:tgtEl>
                                        <p:attrNameLst>
                                          <p:attrName>style.visibility</p:attrName>
                                        </p:attrNameLst>
                                      </p:cBhvr>
                                      <p:to>
                                        <p:strVal val="visible"/>
                                      </p:to>
                                    </p:set>
                                    <p:anim calcmode="lin" valueType="num">
                                      <p:cBhvr additive="base">
                                        <p:cTn id="23" dur="500" fill="hold"/>
                                        <p:tgtEl>
                                          <p:spTgt spid="86018">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86018">
                                            <p:txEl>
                                              <p:pRg st="3" end="3"/>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86018">
                                            <p:txEl>
                                              <p:pRg st="4" end="4"/>
                                            </p:txEl>
                                          </p:spTgt>
                                        </p:tgtEl>
                                        <p:attrNameLst>
                                          <p:attrName>style.visibility</p:attrName>
                                        </p:attrNameLst>
                                      </p:cBhvr>
                                      <p:to>
                                        <p:strVal val="visible"/>
                                      </p:to>
                                    </p:set>
                                    <p:anim calcmode="lin" valueType="num">
                                      <p:cBhvr additive="base">
                                        <p:cTn id="27" dur="500" fill="hold"/>
                                        <p:tgtEl>
                                          <p:spTgt spid="86018">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86018">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86018">
                                            <p:txEl>
                                              <p:pRg st="5" end="5"/>
                                            </p:txEl>
                                          </p:spTgt>
                                        </p:tgtEl>
                                        <p:attrNameLst>
                                          <p:attrName>style.visibility</p:attrName>
                                        </p:attrNameLst>
                                      </p:cBhvr>
                                      <p:to>
                                        <p:strVal val="visible"/>
                                      </p:to>
                                    </p:set>
                                    <p:anim calcmode="lin" valueType="num">
                                      <p:cBhvr additive="base">
                                        <p:cTn id="31" dur="500" fill="hold"/>
                                        <p:tgtEl>
                                          <p:spTgt spid="86018">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6018">
                                            <p:txEl>
                                              <p:pRg st="5" end="5"/>
                                            </p:txEl>
                                          </p:spTgt>
                                        </p:tgtEl>
                                        <p:attrNameLst>
                                          <p:attrName>ppt_y</p:attrName>
                                        </p:attrNameLst>
                                      </p:cBhvr>
                                      <p:tavLst>
                                        <p:tav tm="0">
                                          <p:val>
                                            <p:strVal val="#ppt_y"/>
                                          </p:val>
                                        </p:tav>
                                        <p:tav tm="100000">
                                          <p:val>
                                            <p:strVal val="#ppt_y"/>
                                          </p:val>
                                        </p:tav>
                                      </p:tavLst>
                                    </p:anim>
                                  </p:childTnLst>
                                </p:cTn>
                              </p:par>
                            </p:childTnLst>
                          </p:cTn>
                        </p:par>
                        <p:par>
                          <p:cTn id="33" fill="hold" nodeType="afterGroup">
                            <p:stCondLst>
                              <p:cond delay="500"/>
                            </p:stCondLst>
                            <p:childTnLst>
                              <p:par>
                                <p:cTn id="34" presetID="2" presetClass="entr" presetSubtype="2" fill="hold" nodeType="afterEffect">
                                  <p:stCondLst>
                                    <p:cond delay="0"/>
                                  </p:stCondLst>
                                  <p:childTnLst>
                                    <p:set>
                                      <p:cBhvr>
                                        <p:cTn id="35" dur="1" fill="hold">
                                          <p:stCondLst>
                                            <p:cond delay="0"/>
                                          </p:stCondLst>
                                        </p:cTn>
                                        <p:tgtEl>
                                          <p:spTgt spid="86020"/>
                                        </p:tgtEl>
                                        <p:attrNameLst>
                                          <p:attrName>style.visibility</p:attrName>
                                        </p:attrNameLst>
                                      </p:cBhvr>
                                      <p:to>
                                        <p:strVal val="visible"/>
                                      </p:to>
                                    </p:set>
                                    <p:anim calcmode="lin" valueType="num">
                                      <p:cBhvr additive="base">
                                        <p:cTn id="36" dur="500" fill="hold"/>
                                        <p:tgtEl>
                                          <p:spTgt spid="86020"/>
                                        </p:tgtEl>
                                        <p:attrNameLst>
                                          <p:attrName>ppt_x</p:attrName>
                                        </p:attrNameLst>
                                      </p:cBhvr>
                                      <p:tavLst>
                                        <p:tav tm="0">
                                          <p:val>
                                            <p:strVal val="1+#ppt_w/2"/>
                                          </p:val>
                                        </p:tav>
                                        <p:tav tm="100000">
                                          <p:val>
                                            <p:strVal val="#ppt_x"/>
                                          </p:val>
                                        </p:tav>
                                      </p:tavLst>
                                    </p:anim>
                                    <p:anim calcmode="lin" valueType="num">
                                      <p:cBhvr additive="base">
                                        <p:cTn id="37" dur="500" fill="hold"/>
                                        <p:tgtEl>
                                          <p:spTgt spid="860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8" grpId="0" build="p"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a:ln/>
        </p:spPr>
        <p:txBody>
          <a:bodyPr lIns="92075" tIns="46038" rIns="92075" bIns="46038"/>
          <a:lstStyle/>
          <a:p>
            <a:r>
              <a:rPr lang="en-US" i="1">
                <a:solidFill>
                  <a:schemeClr val="hlink"/>
                </a:solidFill>
              </a:rPr>
              <a:t>The Steps in Implementing an LP Model in a Spreadsheet</a:t>
            </a:r>
          </a:p>
        </p:txBody>
      </p:sp>
      <p:sp>
        <p:nvSpPr>
          <p:cNvPr id="9219" name="Rectangle 3"/>
          <p:cNvSpPr>
            <a:spLocks noGrp="1" noChangeArrowheads="1"/>
          </p:cNvSpPr>
          <p:nvPr>
            <p:ph type="body" idx="1"/>
          </p:nvPr>
        </p:nvSpPr>
        <p:spPr>
          <a:xfrm>
            <a:off x="533400" y="1828800"/>
            <a:ext cx="8077200" cy="4148138"/>
          </a:xfrm>
          <a:noFill/>
          <a:ln/>
        </p:spPr>
        <p:txBody>
          <a:bodyPr lIns="92075" tIns="46038" rIns="92075" bIns="46038"/>
          <a:lstStyle/>
          <a:p>
            <a:pPr marL="458788" indent="-458788">
              <a:buFont typeface="Wingdings" pitchFamily="2" charset="2"/>
              <a:buNone/>
            </a:pPr>
            <a:r>
              <a:rPr lang="en-US" sz="2800"/>
              <a:t>1.	Organize the data for the model on the spreadsheet.</a:t>
            </a:r>
          </a:p>
          <a:p>
            <a:pPr marL="458788" indent="-458788">
              <a:buFont typeface="Wingdings" pitchFamily="2" charset="2"/>
              <a:buNone/>
            </a:pPr>
            <a:r>
              <a:rPr lang="en-US" sz="2800"/>
              <a:t>2.	Reserve separate cells in the spreadsheet  for each decision variable in the model.</a:t>
            </a:r>
          </a:p>
          <a:p>
            <a:pPr marL="458788" indent="-458788">
              <a:buFont typeface="Wingdings" pitchFamily="2" charset="2"/>
              <a:buNone/>
            </a:pPr>
            <a:r>
              <a:rPr lang="en-US" sz="2800"/>
              <a:t>3.	Create a formula in a cell in the spreadsheet that corresponds to the objective function.</a:t>
            </a:r>
          </a:p>
          <a:p>
            <a:pPr marL="458788" indent="-458788">
              <a:buFont typeface="Wingdings" pitchFamily="2" charset="2"/>
              <a:buNone/>
            </a:pPr>
            <a:r>
              <a:rPr lang="en-US" sz="2800"/>
              <a:t>4.	For each constraint, create a formula in a separate cell in the spreadsheet that corresponds to the left-hand side (LHS) of the constraint.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219">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9219">
                                            <p:txEl>
                                              <p:pRg st="0" end="0"/>
                                            </p:txEl>
                                          </p:spTgt>
                                        </p:tgtEl>
                                        <p:attrNameLst>
                                          <p:attrName>ppt_c</p:attrName>
                                        </p:attrNameLst>
                                      </p:cBhvr>
                                      <p:to>
                                        <a:srgbClr val="C0C0C0"/>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219">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9219">
                                            <p:txEl>
                                              <p:pRg st="1" end="1"/>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219">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9219">
                                            <p:txEl>
                                              <p:pRg st="2" end="2"/>
                                            </p:txEl>
                                          </p:spTgt>
                                        </p:tgtEl>
                                        <p:attrNameLst>
                                          <p:attrName>ppt_c</p:attrName>
                                        </p:attrNameLst>
                                      </p:cBhvr>
                                      <p:to>
                                        <a:srgbClr val="C0C0C0"/>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2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uiExpand="1" build="p"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a:ln/>
        </p:spPr>
        <p:txBody>
          <a:bodyPr lIns="92075" tIns="46038" rIns="92075" bIns="46038"/>
          <a:lstStyle/>
          <a:p>
            <a:r>
              <a:rPr lang="en-US" i="1"/>
              <a:t> </a:t>
            </a:r>
            <a:r>
              <a:rPr lang="en-US" i="1">
                <a:solidFill>
                  <a:schemeClr val="hlink"/>
                </a:solidFill>
              </a:rPr>
              <a:t>Let’s Implement a Model for the </a:t>
            </a:r>
            <a:br>
              <a:rPr lang="en-US" i="1">
                <a:solidFill>
                  <a:schemeClr val="hlink"/>
                </a:solidFill>
              </a:rPr>
            </a:br>
            <a:r>
              <a:rPr lang="en-US" i="1">
                <a:solidFill>
                  <a:schemeClr val="hlink"/>
                </a:solidFill>
              </a:rPr>
              <a:t>Blue Ridge Hot Tubs Example...</a:t>
            </a:r>
          </a:p>
        </p:txBody>
      </p:sp>
      <p:sp>
        <p:nvSpPr>
          <p:cNvPr id="10243" name="Rectangle 3"/>
          <p:cNvSpPr>
            <a:spLocks noChangeArrowheads="1"/>
          </p:cNvSpPr>
          <p:nvPr/>
        </p:nvSpPr>
        <p:spPr bwMode="auto">
          <a:xfrm>
            <a:off x="1271588" y="2119313"/>
            <a:ext cx="7551737" cy="2859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sz="2800">
                <a:solidFill>
                  <a:srgbClr val="FFFFFF"/>
                </a:solidFill>
              </a:rPr>
              <a:t>MAX: 350X</a:t>
            </a:r>
            <a:r>
              <a:rPr lang="en-US" sz="2800" baseline="-25000">
                <a:solidFill>
                  <a:srgbClr val="FFFFFF"/>
                </a:solidFill>
              </a:rPr>
              <a:t>1</a:t>
            </a:r>
            <a:r>
              <a:rPr lang="en-US" sz="2800">
                <a:solidFill>
                  <a:srgbClr val="FFFFFF"/>
                </a:solidFill>
              </a:rPr>
              <a:t> + 300X</a:t>
            </a:r>
            <a:r>
              <a:rPr lang="en-US" sz="2800" baseline="-25000">
                <a:solidFill>
                  <a:srgbClr val="FFFFFF"/>
                </a:solidFill>
              </a:rPr>
              <a:t>2		</a:t>
            </a:r>
            <a:r>
              <a:rPr lang="en-US" sz="2800">
                <a:solidFill>
                  <a:srgbClr val="FFFFFF"/>
                </a:solidFill>
              </a:rPr>
              <a:t>} profit</a:t>
            </a:r>
          </a:p>
          <a:p>
            <a:pPr eaLnBrk="0" hangingPunct="0">
              <a:spcBef>
                <a:spcPct val="20000"/>
              </a:spcBef>
            </a:pPr>
            <a:r>
              <a:rPr lang="en-US" sz="2800">
                <a:solidFill>
                  <a:srgbClr val="FFFFFF"/>
                </a:solidFill>
              </a:rPr>
              <a:t>S.T.:	1X</a:t>
            </a:r>
            <a:r>
              <a:rPr lang="en-US" sz="2800" baseline="-25000">
                <a:solidFill>
                  <a:srgbClr val="FFFFFF"/>
                </a:solidFill>
              </a:rPr>
              <a:t>1</a:t>
            </a:r>
            <a:r>
              <a:rPr lang="en-US" sz="2800">
                <a:solidFill>
                  <a:srgbClr val="FFFFFF"/>
                </a:solidFill>
              </a:rPr>
              <a:t> + 1X</a:t>
            </a:r>
            <a:r>
              <a:rPr lang="en-US" sz="2800" baseline="-25000">
                <a:solidFill>
                  <a:srgbClr val="FFFFFF"/>
                </a:solidFill>
              </a:rPr>
              <a:t>2</a:t>
            </a:r>
            <a:r>
              <a:rPr lang="en-US" sz="2800">
                <a:solidFill>
                  <a:srgbClr val="FFFFFF"/>
                </a:solidFill>
              </a:rPr>
              <a:t> &lt;= 200	} pumps</a:t>
            </a:r>
          </a:p>
          <a:p>
            <a:pPr eaLnBrk="0" hangingPunct="0">
              <a:spcBef>
                <a:spcPct val="20000"/>
              </a:spcBef>
            </a:pPr>
            <a:r>
              <a:rPr lang="en-US" sz="2800">
                <a:solidFill>
                  <a:srgbClr val="FFFFFF"/>
                </a:solidFill>
              </a:rPr>
              <a:t>	9X</a:t>
            </a:r>
            <a:r>
              <a:rPr lang="en-US" sz="2800" baseline="-25000">
                <a:solidFill>
                  <a:srgbClr val="FFFFFF"/>
                </a:solidFill>
              </a:rPr>
              <a:t>1</a:t>
            </a:r>
            <a:r>
              <a:rPr lang="en-US" sz="2800">
                <a:solidFill>
                  <a:srgbClr val="FFFFFF"/>
                </a:solidFill>
              </a:rPr>
              <a:t> + 6X</a:t>
            </a:r>
            <a:r>
              <a:rPr lang="en-US" sz="2800" baseline="-25000">
                <a:solidFill>
                  <a:srgbClr val="FFFFFF"/>
                </a:solidFill>
              </a:rPr>
              <a:t>2</a:t>
            </a:r>
            <a:r>
              <a:rPr lang="en-US" sz="2800">
                <a:solidFill>
                  <a:srgbClr val="FFFFFF"/>
                </a:solidFill>
              </a:rPr>
              <a:t> &lt;= 1566	} labor</a:t>
            </a:r>
          </a:p>
          <a:p>
            <a:pPr eaLnBrk="0" hangingPunct="0">
              <a:spcBef>
                <a:spcPct val="20000"/>
              </a:spcBef>
            </a:pPr>
            <a:r>
              <a:rPr lang="en-US" sz="2800">
                <a:solidFill>
                  <a:srgbClr val="FFFFFF"/>
                </a:solidFill>
              </a:rPr>
              <a:t>	12X</a:t>
            </a:r>
            <a:r>
              <a:rPr lang="en-US" sz="2800" baseline="-25000">
                <a:solidFill>
                  <a:srgbClr val="FFFFFF"/>
                </a:solidFill>
              </a:rPr>
              <a:t>1</a:t>
            </a:r>
            <a:r>
              <a:rPr lang="en-US" sz="2800">
                <a:solidFill>
                  <a:srgbClr val="FFFFFF"/>
                </a:solidFill>
              </a:rPr>
              <a:t> + 16X</a:t>
            </a:r>
            <a:r>
              <a:rPr lang="en-US" sz="2800" baseline="-25000">
                <a:solidFill>
                  <a:srgbClr val="FFFFFF"/>
                </a:solidFill>
              </a:rPr>
              <a:t>2</a:t>
            </a:r>
            <a:r>
              <a:rPr lang="en-US" sz="2800">
                <a:solidFill>
                  <a:srgbClr val="FFFFFF"/>
                </a:solidFill>
              </a:rPr>
              <a:t> &lt;= 2880	} tubing</a:t>
            </a:r>
          </a:p>
          <a:p>
            <a:pPr eaLnBrk="0" hangingPunct="0">
              <a:spcBef>
                <a:spcPct val="20000"/>
              </a:spcBef>
            </a:pPr>
            <a:r>
              <a:rPr lang="en-US" sz="2800">
                <a:solidFill>
                  <a:srgbClr val="FFFFFF"/>
                </a:solidFill>
              </a:rPr>
              <a:t>	X</a:t>
            </a:r>
            <a:r>
              <a:rPr lang="en-US" sz="2800" baseline="-25000">
                <a:solidFill>
                  <a:srgbClr val="FFFFFF"/>
                </a:solidFill>
              </a:rPr>
              <a:t>1</a:t>
            </a:r>
            <a:r>
              <a:rPr lang="en-US" sz="2800">
                <a:solidFill>
                  <a:srgbClr val="FFFFFF"/>
                </a:solidFill>
              </a:rPr>
              <a:t>, X</a:t>
            </a:r>
            <a:r>
              <a:rPr lang="en-US" sz="2800" baseline="-25000">
                <a:solidFill>
                  <a:srgbClr val="FFFFFF"/>
                </a:solidFill>
              </a:rPr>
              <a:t>2</a:t>
            </a:r>
            <a:r>
              <a:rPr lang="en-US" sz="2800">
                <a:solidFill>
                  <a:srgbClr val="FFFFFF"/>
                </a:solidFill>
              </a:rPr>
              <a:t> &gt;= 0			} nonnegativity</a:t>
            </a:r>
            <a:endParaRPr lang="en-US" sz="2800" baseline="-25000">
              <a:solidFill>
                <a:srgbClr val="FFFFFF"/>
              </a:solidFill>
            </a:endParaRPr>
          </a:p>
          <a:p>
            <a:pPr eaLnBrk="0" hangingPunct="0"/>
            <a:endParaRPr lang="en-US" sz="2800" baseline="-2500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noFill/>
          <a:ln/>
        </p:spPr>
        <p:txBody>
          <a:bodyPr lIns="92075" tIns="46038" rIns="92075" bIns="46038"/>
          <a:lstStyle/>
          <a:p>
            <a:r>
              <a:rPr lang="en-US" i="1">
                <a:solidFill>
                  <a:schemeClr val="hlink"/>
                </a:solidFill>
              </a:rPr>
              <a:t>How Solver Views the Model</a:t>
            </a:r>
          </a:p>
        </p:txBody>
      </p:sp>
      <p:sp>
        <p:nvSpPr>
          <p:cNvPr id="12291" name="Rectangle 3"/>
          <p:cNvSpPr>
            <a:spLocks noGrp="1" noChangeArrowheads="1"/>
          </p:cNvSpPr>
          <p:nvPr>
            <p:ph type="body" idx="1"/>
          </p:nvPr>
        </p:nvSpPr>
        <p:spPr>
          <a:xfrm>
            <a:off x="457200" y="1600200"/>
            <a:ext cx="8382000" cy="4525963"/>
          </a:xfrm>
          <a:noFill/>
          <a:ln/>
        </p:spPr>
        <p:txBody>
          <a:bodyPr lIns="92075" tIns="46038" rIns="92075" bIns="46038"/>
          <a:lstStyle/>
          <a:p>
            <a:r>
              <a:rPr lang="en-US" dirty="0" smtClean="0"/>
              <a:t>Objective cell </a:t>
            </a:r>
            <a:r>
              <a:rPr lang="en-US" dirty="0"/>
              <a:t>- the cell in the spreadsheet that represents the </a:t>
            </a:r>
            <a:r>
              <a:rPr lang="en-US" i="1" dirty="0"/>
              <a:t>objective function</a:t>
            </a:r>
            <a:endParaRPr lang="en-US" dirty="0"/>
          </a:p>
          <a:p>
            <a:r>
              <a:rPr lang="en-US" dirty="0" smtClean="0"/>
              <a:t>Variable cells </a:t>
            </a:r>
            <a:r>
              <a:rPr lang="en-US" dirty="0"/>
              <a:t>- the cells in the spreadsheet representing the </a:t>
            </a:r>
            <a:r>
              <a:rPr lang="en-US" i="1" dirty="0"/>
              <a:t>decision variables</a:t>
            </a:r>
          </a:p>
          <a:p>
            <a:r>
              <a:rPr lang="en-US" dirty="0"/>
              <a:t>Constraint cells - the cells in the spreadsheet representing the </a:t>
            </a:r>
            <a:r>
              <a:rPr lang="en-US" i="1" dirty="0"/>
              <a:t>LHS formulas</a:t>
            </a:r>
            <a:r>
              <a:rPr lang="en-US" dirty="0"/>
              <a:t> on the constraints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291">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2291">
                                            <p:txEl>
                                              <p:pRg st="0" end="0"/>
                                            </p:txEl>
                                          </p:spTgt>
                                        </p:tgtEl>
                                        <p:attrNameLst>
                                          <p:attrName>ppt_c</p:attrName>
                                        </p:attrNameLst>
                                      </p:cBhvr>
                                      <p:to>
                                        <a:srgbClr val="C0C0C0"/>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2291">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2291">
                                            <p:txEl>
                                              <p:pRg st="1" end="1"/>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8A84FD5-AD6D-9349-818D-768660FC0B22}" type="slidenum">
              <a:rPr lang="zh-TW" altLang="en-US"/>
              <a:pPr/>
              <a:t>5</a:t>
            </a:fld>
            <a:endParaRPr lang="zh-TW" altLang="en-US"/>
          </a:p>
        </p:txBody>
      </p:sp>
      <p:sp>
        <p:nvSpPr>
          <p:cNvPr id="114690" name="Rectangle 2"/>
          <p:cNvSpPr>
            <a:spLocks noGrp="1" noChangeArrowheads="1"/>
          </p:cNvSpPr>
          <p:nvPr>
            <p:ph type="title"/>
          </p:nvPr>
        </p:nvSpPr>
        <p:spPr>
          <a:xfrm>
            <a:off x="685800" y="609600"/>
            <a:ext cx="8077200" cy="1143000"/>
          </a:xfrm>
        </p:spPr>
        <p:txBody>
          <a:bodyPr/>
          <a:lstStyle/>
          <a:p>
            <a:pPr algn="ctr"/>
            <a:r>
              <a:rPr lang="en-US" altLang="zh-TW" sz="3600">
                <a:ea typeface="新細明體" charset="0"/>
                <a:cs typeface="新細明體" charset="0"/>
              </a:rPr>
              <a:t>Introduction to Linear Programming</a:t>
            </a:r>
          </a:p>
        </p:txBody>
      </p:sp>
      <p:sp>
        <p:nvSpPr>
          <p:cNvPr id="114691" name="Rectangle 3"/>
          <p:cNvSpPr>
            <a:spLocks noGrp="1" noChangeArrowheads="1"/>
          </p:cNvSpPr>
          <p:nvPr>
            <p:ph type="body" idx="1"/>
          </p:nvPr>
        </p:nvSpPr>
        <p:spPr>
          <a:xfrm>
            <a:off x="609600" y="1828800"/>
            <a:ext cx="7772400" cy="4114800"/>
          </a:xfrm>
        </p:spPr>
        <p:txBody>
          <a:bodyPr/>
          <a:lstStyle/>
          <a:p>
            <a:r>
              <a:rPr lang="en-US" altLang="zh-TW" sz="2800" dirty="0">
                <a:ea typeface="新細明體" charset="0"/>
                <a:cs typeface="新細明體" charset="0"/>
              </a:rPr>
              <a:t>Assumptions of the linear programming model</a:t>
            </a:r>
          </a:p>
          <a:p>
            <a:pPr lvl="1"/>
            <a:r>
              <a:rPr lang="en-US" altLang="zh-TW" sz="2400" dirty="0">
                <a:ea typeface="新細明體" charset="0"/>
                <a:cs typeface="新細明體" charset="0"/>
              </a:rPr>
              <a:t>The parameter values are known with </a:t>
            </a:r>
            <a:r>
              <a:rPr lang="en-US" altLang="zh-TW" sz="2400" b="1" i="1" dirty="0">
                <a:ea typeface="新細明體" charset="0"/>
                <a:cs typeface="新細明體" charset="0"/>
              </a:rPr>
              <a:t>certainty.</a:t>
            </a:r>
          </a:p>
          <a:p>
            <a:pPr lvl="1"/>
            <a:r>
              <a:rPr lang="en-US" altLang="zh-TW" sz="2400" dirty="0">
                <a:ea typeface="新細明體" charset="0"/>
                <a:cs typeface="新細明體" charset="0"/>
              </a:rPr>
              <a:t>The objective function and constraints exhibit </a:t>
            </a:r>
            <a:r>
              <a:rPr lang="en-US" altLang="zh-TW" sz="2400" b="1" i="1" dirty="0">
                <a:ea typeface="新細明體" charset="0"/>
                <a:cs typeface="新細明體" charset="0"/>
              </a:rPr>
              <a:t>constant returns to scale.</a:t>
            </a:r>
          </a:p>
          <a:p>
            <a:pPr lvl="1"/>
            <a:r>
              <a:rPr lang="en-US" altLang="zh-TW" sz="2400" dirty="0">
                <a:ea typeface="新細明體" charset="0"/>
                <a:cs typeface="新細明體" charset="0"/>
              </a:rPr>
              <a:t>There are</a:t>
            </a:r>
            <a:r>
              <a:rPr lang="en-US" altLang="zh-TW" sz="2400" b="1" i="1" dirty="0">
                <a:ea typeface="新細明體" charset="0"/>
                <a:cs typeface="新細明體" charset="0"/>
              </a:rPr>
              <a:t> no interactions </a:t>
            </a:r>
            <a:r>
              <a:rPr lang="en-US" altLang="zh-TW" sz="2400" dirty="0">
                <a:ea typeface="新細明體" charset="0"/>
                <a:cs typeface="新細明體" charset="0"/>
              </a:rPr>
              <a:t>between the decision variables (the </a:t>
            </a:r>
            <a:r>
              <a:rPr lang="en-US" altLang="zh-TW" sz="2400" dirty="0" err="1">
                <a:ea typeface="新細明體" charset="0"/>
                <a:cs typeface="新細明體" charset="0"/>
              </a:rPr>
              <a:t>additivity</a:t>
            </a:r>
            <a:r>
              <a:rPr lang="en-US" altLang="zh-TW" sz="2400" dirty="0">
                <a:ea typeface="新細明體" charset="0"/>
                <a:cs typeface="新細明體" charset="0"/>
              </a:rPr>
              <a:t> assumption).</a:t>
            </a:r>
          </a:p>
          <a:p>
            <a:pPr lvl="1"/>
            <a:r>
              <a:rPr lang="en-US" altLang="zh-TW" sz="2400" dirty="0">
                <a:ea typeface="新細明體" charset="0"/>
                <a:cs typeface="新細明體" charset="0"/>
              </a:rPr>
              <a:t>The </a:t>
            </a:r>
            <a:r>
              <a:rPr lang="en-US" altLang="zh-TW" sz="2400" b="1" i="1" dirty="0">
                <a:ea typeface="新細明體" charset="0"/>
                <a:cs typeface="新細明體" charset="0"/>
              </a:rPr>
              <a:t>Continuity </a:t>
            </a:r>
            <a:r>
              <a:rPr lang="en-US" altLang="zh-TW" sz="2400" dirty="0">
                <a:ea typeface="新細明體" charset="0"/>
                <a:cs typeface="新細明體" charset="0"/>
              </a:rPr>
              <a:t>assumption: Variables can take on any value within a given feasible range.</a:t>
            </a:r>
          </a:p>
        </p:txBody>
      </p:sp>
    </p:spTree>
    <p:extLst>
      <p:ext uri="{BB962C8B-B14F-4D97-AF65-F5344CB8AC3E}">
        <p14:creationId xmlns:p14="http://schemas.microsoft.com/office/powerpoint/2010/main" val="29032669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50875" y="2609850"/>
            <a:ext cx="7772400" cy="1219200"/>
          </a:xfrm>
          <a:noFill/>
          <a:ln/>
        </p:spPr>
        <p:txBody>
          <a:bodyPr lIns="92075" tIns="46038" rIns="92075" bIns="46038"/>
          <a:lstStyle/>
          <a:p>
            <a:r>
              <a:rPr lang="en-US" dirty="0">
                <a:solidFill>
                  <a:schemeClr val="tx1"/>
                </a:solidFill>
              </a:rPr>
              <a:t>Let’s go back to Excel and see how </a:t>
            </a:r>
            <a:r>
              <a:rPr lang="en-US" dirty="0" smtClean="0">
                <a:solidFill>
                  <a:schemeClr val="tx1"/>
                </a:solidFill>
              </a:rPr>
              <a:t>“Solver” </a:t>
            </a:r>
            <a:r>
              <a:rPr lang="en-US" dirty="0">
                <a:solidFill>
                  <a:schemeClr val="tx1"/>
                </a:solidFill>
              </a:rPr>
              <a:t>works...</a:t>
            </a: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8229600" cy="800100"/>
          </a:xfrm>
          <a:noFill/>
          <a:ln/>
        </p:spPr>
        <p:txBody>
          <a:bodyPr lIns="92075" tIns="46038" rIns="92075" bIns="46038"/>
          <a:lstStyle/>
          <a:p>
            <a:r>
              <a:rPr lang="en-US" i="1">
                <a:solidFill>
                  <a:schemeClr val="hlink"/>
                </a:solidFill>
              </a:rPr>
              <a:t>Goals For Spreadsheet Design</a:t>
            </a:r>
          </a:p>
        </p:txBody>
      </p:sp>
      <p:sp>
        <p:nvSpPr>
          <p:cNvPr id="14339" name="Rectangle 3"/>
          <p:cNvSpPr>
            <a:spLocks noGrp="1" noChangeArrowheads="1"/>
          </p:cNvSpPr>
          <p:nvPr>
            <p:ph type="body" idx="1"/>
          </p:nvPr>
        </p:nvSpPr>
        <p:spPr>
          <a:xfrm>
            <a:off x="381000" y="1490663"/>
            <a:ext cx="8305800" cy="4757737"/>
          </a:xfrm>
          <a:noFill/>
          <a:ln/>
        </p:spPr>
        <p:txBody>
          <a:bodyPr lIns="92075" tIns="46038" rIns="92075" bIns="46038"/>
          <a:lstStyle/>
          <a:p>
            <a:r>
              <a:rPr lang="en-US"/>
              <a:t>Communication - </a:t>
            </a:r>
            <a:r>
              <a:rPr lang="en-US" sz="2400"/>
              <a:t>A spreadsheet's primary business purpose is communicating information to managers. </a:t>
            </a:r>
          </a:p>
          <a:p>
            <a:r>
              <a:rPr lang="en-US"/>
              <a:t>Reliability - </a:t>
            </a:r>
            <a:r>
              <a:rPr lang="en-US" sz="2400"/>
              <a:t>The output a spreadsheet generates should be correct and consistent.</a:t>
            </a:r>
            <a:endParaRPr lang="en-US"/>
          </a:p>
          <a:p>
            <a:r>
              <a:rPr lang="en-US"/>
              <a:t>Auditability - </a:t>
            </a:r>
            <a:r>
              <a:rPr lang="en-US" sz="2400"/>
              <a:t>A manager should be able to retrace the steps followed to generate the different outputs from the model in order to understand and verify results.</a:t>
            </a:r>
            <a:endParaRPr lang="en-US"/>
          </a:p>
          <a:p>
            <a:r>
              <a:rPr lang="en-US"/>
              <a:t>Modifiability</a:t>
            </a:r>
            <a:r>
              <a:rPr lang="en-US">
                <a:solidFill>
                  <a:schemeClr val="tx2"/>
                </a:solidFill>
              </a:rPr>
              <a:t> </a:t>
            </a:r>
            <a:r>
              <a:rPr lang="en-US"/>
              <a:t>- </a:t>
            </a:r>
            <a:r>
              <a:rPr lang="en-US" sz="2400"/>
              <a:t>A well-designed spreadsheet should be easy to change or enhance in order to meet dynamic user requirements.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339">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4339">
                                            <p:txEl>
                                              <p:pRg st="0" end="0"/>
                                            </p:txEl>
                                          </p:spTgt>
                                        </p:tgtEl>
                                        <p:attrNameLst>
                                          <p:attrName>ppt_c</p:attrName>
                                        </p:attrNameLst>
                                      </p:cBhvr>
                                      <p:to>
                                        <a:srgbClr val="C0C0C0"/>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4339">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4339">
                                            <p:txEl>
                                              <p:pRg st="1" end="1"/>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4339">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4339">
                                            <p:txEl>
                                              <p:pRg st="2" end="2"/>
                                            </p:txEl>
                                          </p:spTgt>
                                        </p:tgtEl>
                                        <p:attrNameLst>
                                          <p:attrName>ppt_c</p:attrName>
                                        </p:attrNameLst>
                                      </p:cBhvr>
                                      <p:to>
                                        <a:srgbClr val="C0C0C0"/>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533400" y="530225"/>
            <a:ext cx="7772400" cy="722313"/>
          </a:xfrm>
          <a:noFill/>
          <a:ln/>
        </p:spPr>
        <p:txBody>
          <a:bodyPr lIns="92075" tIns="46038" rIns="92075" bIns="46038"/>
          <a:lstStyle/>
          <a:p>
            <a:r>
              <a:rPr lang="en-US" i="1">
                <a:solidFill>
                  <a:schemeClr val="hlink"/>
                </a:solidFill>
              </a:rPr>
              <a:t>Spreadsheet Design Guidelines - I</a:t>
            </a:r>
          </a:p>
        </p:txBody>
      </p:sp>
      <p:sp>
        <p:nvSpPr>
          <p:cNvPr id="86019" name="Rectangle 3"/>
          <p:cNvSpPr>
            <a:spLocks noGrp="1" noChangeArrowheads="1"/>
          </p:cNvSpPr>
          <p:nvPr>
            <p:ph type="body" idx="1"/>
          </p:nvPr>
        </p:nvSpPr>
        <p:spPr>
          <a:xfrm>
            <a:off x="457200" y="1635125"/>
            <a:ext cx="8077200" cy="4994275"/>
          </a:xfrm>
          <a:noFill/>
          <a:ln/>
        </p:spPr>
        <p:txBody>
          <a:bodyPr lIns="92075" tIns="46038" rIns="92075" bIns="46038"/>
          <a:lstStyle/>
          <a:p>
            <a:r>
              <a:rPr lang="en-US"/>
              <a:t>Organize the data, then build the model around the data.</a:t>
            </a:r>
          </a:p>
          <a:p>
            <a:r>
              <a:rPr lang="en-US"/>
              <a:t>Do not embed numeric constants in formulas.</a:t>
            </a:r>
          </a:p>
          <a:p>
            <a:r>
              <a:rPr lang="en-US"/>
              <a:t>Things which are logically related should be physically related.</a:t>
            </a:r>
          </a:p>
          <a:p>
            <a:r>
              <a:rPr lang="en-US"/>
              <a:t>Use formulas that can be copied.</a:t>
            </a:r>
          </a:p>
          <a:p>
            <a:r>
              <a:rPr lang="en-US"/>
              <a:t>Column/rows totals should be close to the columns/rows being totaled.</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6019">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86019">
                                            <p:txEl>
                                              <p:pRg st="0" end="0"/>
                                            </p:txEl>
                                          </p:spTgt>
                                        </p:tgtEl>
                                        <p:attrNameLst>
                                          <p:attrName>ppt_c</p:attrName>
                                        </p:attrNameLst>
                                      </p:cBhvr>
                                      <p:to>
                                        <a:srgbClr val="C0C0C0"/>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6019">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86019">
                                            <p:txEl>
                                              <p:pRg st="1" end="1"/>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6019">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86019">
                                            <p:txEl>
                                              <p:pRg st="2" end="2"/>
                                            </p:txEl>
                                          </p:spTgt>
                                        </p:tgtEl>
                                        <p:attrNameLst>
                                          <p:attrName>ppt_c</p:attrName>
                                        </p:attrNameLst>
                                      </p:cBhvr>
                                      <p:to>
                                        <a:srgbClr val="C0C0C0"/>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6019">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86019">
                                            <p:txEl>
                                              <p:pRg st="3" end="3"/>
                                            </p:txEl>
                                          </p:spTgt>
                                        </p:tgtEl>
                                        <p:attrNameLst>
                                          <p:attrName>ppt_c</p:attrName>
                                        </p:attrNameLst>
                                      </p:cBhvr>
                                      <p:to>
                                        <a:srgbClr val="C0C0C0"/>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860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uiExpand="1" build="p"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09600" y="606425"/>
            <a:ext cx="7772400" cy="722313"/>
          </a:xfrm>
          <a:noFill/>
          <a:ln/>
        </p:spPr>
        <p:txBody>
          <a:bodyPr lIns="92075" tIns="46038" rIns="92075" bIns="46038"/>
          <a:lstStyle/>
          <a:p>
            <a:r>
              <a:rPr lang="en-US" i="1">
                <a:solidFill>
                  <a:schemeClr val="hlink"/>
                </a:solidFill>
              </a:rPr>
              <a:t>Spreadsheet Design Guidelines - II</a:t>
            </a:r>
          </a:p>
        </p:txBody>
      </p:sp>
      <p:sp>
        <p:nvSpPr>
          <p:cNvPr id="15363" name="Rectangle 3"/>
          <p:cNvSpPr>
            <a:spLocks noGrp="1" noChangeArrowheads="1"/>
          </p:cNvSpPr>
          <p:nvPr>
            <p:ph type="body" idx="1"/>
          </p:nvPr>
        </p:nvSpPr>
        <p:spPr>
          <a:xfrm>
            <a:off x="304800" y="1787525"/>
            <a:ext cx="8545513" cy="3927475"/>
          </a:xfrm>
          <a:noFill/>
          <a:ln/>
        </p:spPr>
        <p:txBody>
          <a:bodyPr lIns="92075" tIns="46038" rIns="92075" bIns="46038"/>
          <a:lstStyle/>
          <a:p>
            <a:r>
              <a:rPr lang="en-US"/>
              <a:t>The English-reading eye scans left to right, top to bottom.</a:t>
            </a:r>
          </a:p>
          <a:p>
            <a:r>
              <a:rPr lang="en-US"/>
              <a:t>Use color, shading, borders and protection to distinguish changeable parameters from other model elements.</a:t>
            </a:r>
          </a:p>
          <a:p>
            <a:r>
              <a:rPr lang="en-US"/>
              <a:t>Use text boxes and cell notes to document various elements of the model.</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36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5363">
                                            <p:txEl>
                                              <p:pRg st="0" end="0"/>
                                            </p:txEl>
                                          </p:spTgt>
                                        </p:tgtEl>
                                        <p:attrNameLst>
                                          <p:attrName>ppt_c</p:attrName>
                                        </p:attrNameLst>
                                      </p:cBhvr>
                                      <p:to>
                                        <a:srgbClr val="C0C0C0"/>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536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5363">
                                            <p:txEl>
                                              <p:pRg st="1" end="1"/>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53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68338" y="338138"/>
            <a:ext cx="7772400" cy="1109662"/>
          </a:xfrm>
          <a:noFill/>
          <a:ln/>
        </p:spPr>
        <p:txBody>
          <a:bodyPr lIns="92075" tIns="46038" rIns="92075" bIns="46038"/>
          <a:lstStyle/>
          <a:p>
            <a:pPr>
              <a:lnSpc>
                <a:spcPct val="80000"/>
              </a:lnSpc>
            </a:pPr>
            <a:r>
              <a:rPr lang="en-US" sz="4000" i="1">
                <a:solidFill>
                  <a:schemeClr val="hlink"/>
                </a:solidFill>
              </a:rPr>
              <a:t>Make vs. Buy Decisions:</a:t>
            </a:r>
            <a:br>
              <a:rPr lang="en-US" sz="4000" i="1">
                <a:solidFill>
                  <a:schemeClr val="hlink"/>
                </a:solidFill>
              </a:rPr>
            </a:br>
            <a:r>
              <a:rPr lang="en-US" sz="4000" i="1">
                <a:solidFill>
                  <a:schemeClr val="hlink"/>
                </a:solidFill>
              </a:rPr>
              <a:t>The Electro-Poly Corporation</a:t>
            </a:r>
          </a:p>
        </p:txBody>
      </p:sp>
      <p:sp>
        <p:nvSpPr>
          <p:cNvPr id="16387" name="Rectangle 3"/>
          <p:cNvSpPr>
            <a:spLocks noGrp="1" noChangeArrowheads="1"/>
          </p:cNvSpPr>
          <p:nvPr>
            <p:ph type="body" idx="1"/>
          </p:nvPr>
        </p:nvSpPr>
        <p:spPr>
          <a:xfrm>
            <a:off x="720725" y="1524000"/>
            <a:ext cx="7772400" cy="1101725"/>
          </a:xfrm>
          <a:noFill/>
          <a:ln/>
        </p:spPr>
        <p:txBody>
          <a:bodyPr lIns="92075" tIns="46038" rIns="92075" bIns="46038"/>
          <a:lstStyle/>
          <a:p>
            <a:r>
              <a:rPr lang="en-US" sz="2800"/>
              <a:t>Electro-Poly is a leading maker of slip-rings.</a:t>
            </a:r>
          </a:p>
          <a:p>
            <a:r>
              <a:rPr lang="en-US" sz="2800"/>
              <a:t>A $750,000 order has just been received. </a:t>
            </a:r>
          </a:p>
        </p:txBody>
      </p:sp>
      <p:sp>
        <p:nvSpPr>
          <p:cNvPr id="16390" name="Rectangle 6"/>
          <p:cNvSpPr>
            <a:spLocks noChangeArrowheads="1"/>
          </p:cNvSpPr>
          <p:nvPr/>
        </p:nvSpPr>
        <p:spPr bwMode="auto">
          <a:xfrm>
            <a:off x="652463" y="5222875"/>
            <a:ext cx="8172450"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spcBef>
                <a:spcPct val="20000"/>
              </a:spcBef>
              <a:buClr>
                <a:schemeClr val="hlink"/>
              </a:buClr>
              <a:buFont typeface="Wingdings" pitchFamily="2" charset="2"/>
              <a:buChar char="§"/>
            </a:pPr>
            <a:r>
              <a:rPr lang="en-US" sz="2800">
                <a:latin typeface="Tahoma" pitchFamily="34" charset="0"/>
              </a:rPr>
              <a:t>The company has 10,000 hours of wiring capacity and 5,000 hours of harnessing capacity.</a:t>
            </a:r>
          </a:p>
        </p:txBody>
      </p:sp>
      <p:grpSp>
        <p:nvGrpSpPr>
          <p:cNvPr id="16392" name="Group 8"/>
          <p:cNvGrpSpPr>
            <a:grpSpLocks/>
          </p:cNvGrpSpPr>
          <p:nvPr/>
        </p:nvGrpSpPr>
        <p:grpSpPr bwMode="auto">
          <a:xfrm>
            <a:off x="660400" y="2590800"/>
            <a:ext cx="7645400" cy="2536825"/>
            <a:chOff x="416" y="1440"/>
            <a:chExt cx="4816" cy="1598"/>
          </a:xfrm>
        </p:grpSpPr>
        <p:sp>
          <p:nvSpPr>
            <p:cNvPr id="16388" name="Rectangle 4"/>
            <p:cNvSpPr>
              <a:spLocks noChangeArrowheads="1"/>
            </p:cNvSpPr>
            <p:nvPr/>
          </p:nvSpPr>
          <p:spPr bwMode="auto">
            <a:xfrm>
              <a:off x="416" y="1440"/>
              <a:ext cx="4816" cy="15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tabLst>
                  <a:tab pos="3878263" algn="ctr"/>
                  <a:tab pos="5205413" algn="ctr"/>
                  <a:tab pos="6735763" algn="ctr"/>
                </a:tabLst>
              </a:pPr>
              <a:r>
                <a:rPr lang="en-US" sz="2000" b="1"/>
                <a:t>	Model 1	 Model 2	Model 3</a:t>
              </a:r>
            </a:p>
            <a:p>
              <a:pPr eaLnBrk="0" hangingPunct="0">
                <a:lnSpc>
                  <a:spcPct val="90000"/>
                </a:lnSpc>
                <a:spcBef>
                  <a:spcPct val="50000"/>
                </a:spcBef>
                <a:tabLst>
                  <a:tab pos="3878263" algn="ctr"/>
                  <a:tab pos="5205413" algn="ctr"/>
                  <a:tab pos="6735763" algn="ctr"/>
                </a:tabLst>
              </a:pPr>
              <a:r>
                <a:rPr lang="en-US" sz="2000" b="1"/>
                <a:t>Number ordered	3,000	2,000	900</a:t>
              </a:r>
            </a:p>
            <a:p>
              <a:pPr eaLnBrk="0" hangingPunct="0">
                <a:lnSpc>
                  <a:spcPct val="90000"/>
                </a:lnSpc>
                <a:spcBef>
                  <a:spcPct val="50000"/>
                </a:spcBef>
                <a:tabLst>
                  <a:tab pos="3878263" algn="ctr"/>
                  <a:tab pos="5205413" algn="ctr"/>
                  <a:tab pos="6735763" algn="ctr"/>
                </a:tabLst>
              </a:pPr>
              <a:r>
                <a:rPr lang="en-US" sz="2000" b="1"/>
                <a:t>Hours of wiring/unit	2	1.5	3</a:t>
              </a:r>
            </a:p>
            <a:p>
              <a:pPr eaLnBrk="0" hangingPunct="0">
                <a:lnSpc>
                  <a:spcPct val="90000"/>
                </a:lnSpc>
                <a:spcBef>
                  <a:spcPct val="50000"/>
                </a:spcBef>
                <a:tabLst>
                  <a:tab pos="3878263" algn="ctr"/>
                  <a:tab pos="5205413" algn="ctr"/>
                  <a:tab pos="6735763" algn="ctr"/>
                </a:tabLst>
              </a:pPr>
              <a:r>
                <a:rPr lang="en-US" sz="2000" b="1"/>
                <a:t>Hours of harnessing/unit	1	2	1</a:t>
              </a:r>
            </a:p>
            <a:p>
              <a:pPr eaLnBrk="0" hangingPunct="0">
                <a:lnSpc>
                  <a:spcPct val="90000"/>
                </a:lnSpc>
                <a:spcBef>
                  <a:spcPct val="50000"/>
                </a:spcBef>
                <a:tabLst>
                  <a:tab pos="3878263" algn="ctr"/>
                  <a:tab pos="5205413" algn="ctr"/>
                  <a:tab pos="6735763" algn="ctr"/>
                </a:tabLst>
              </a:pPr>
              <a:r>
                <a:rPr lang="en-US" sz="2000" b="1"/>
                <a:t>Cost to Make	$50	$83	$130</a:t>
              </a:r>
            </a:p>
            <a:p>
              <a:pPr eaLnBrk="0" hangingPunct="0">
                <a:lnSpc>
                  <a:spcPct val="90000"/>
                </a:lnSpc>
                <a:spcBef>
                  <a:spcPct val="50000"/>
                </a:spcBef>
                <a:tabLst>
                  <a:tab pos="3878263" algn="ctr"/>
                  <a:tab pos="5205413" algn="ctr"/>
                  <a:tab pos="6735763" algn="ctr"/>
                </a:tabLst>
              </a:pPr>
              <a:r>
                <a:rPr lang="en-US" sz="2000" b="1"/>
                <a:t>Cost to Buy	$61	$97	$145</a:t>
              </a:r>
              <a:endParaRPr lang="en-US" sz="2400"/>
            </a:p>
          </p:txBody>
        </p:sp>
        <p:sp>
          <p:nvSpPr>
            <p:cNvPr id="16389" name="Line 5"/>
            <p:cNvSpPr>
              <a:spLocks noChangeShapeType="1"/>
            </p:cNvSpPr>
            <p:nvPr/>
          </p:nvSpPr>
          <p:spPr bwMode="auto">
            <a:xfrm>
              <a:off x="459" y="1689"/>
              <a:ext cx="4618"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1" name="Line 7"/>
            <p:cNvSpPr>
              <a:spLocks noChangeShapeType="1"/>
            </p:cNvSpPr>
            <p:nvPr/>
          </p:nvSpPr>
          <p:spPr bwMode="auto">
            <a:xfrm>
              <a:off x="458" y="3038"/>
              <a:ext cx="4618"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ln/>
        </p:spPr>
        <p:txBody>
          <a:bodyPr lIns="92075" tIns="46038" rIns="92075" bIns="46038"/>
          <a:lstStyle/>
          <a:p>
            <a:r>
              <a:rPr lang="en-US" i="1">
                <a:solidFill>
                  <a:schemeClr val="hlink"/>
                </a:solidFill>
              </a:rPr>
              <a:t>Defining the Decision Variables</a:t>
            </a:r>
          </a:p>
        </p:txBody>
      </p:sp>
      <p:sp>
        <p:nvSpPr>
          <p:cNvPr id="17411" name="Rectangle 3"/>
          <p:cNvSpPr>
            <a:spLocks noChangeArrowheads="1"/>
          </p:cNvSpPr>
          <p:nvPr/>
        </p:nvSpPr>
        <p:spPr bwMode="auto">
          <a:xfrm>
            <a:off x="609600" y="2025650"/>
            <a:ext cx="8001000" cy="315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Aft>
                <a:spcPct val="48000"/>
              </a:spcAft>
            </a:pPr>
            <a:r>
              <a:rPr lang="en-US" sz="2400">
                <a:latin typeface="Tahoma" pitchFamily="34" charset="0"/>
              </a:rPr>
              <a:t>M</a:t>
            </a:r>
            <a:r>
              <a:rPr lang="en-US" sz="2400" baseline="-25000">
                <a:latin typeface="Tahoma" pitchFamily="34" charset="0"/>
              </a:rPr>
              <a:t>1</a:t>
            </a:r>
            <a:r>
              <a:rPr lang="en-US" sz="2400">
                <a:latin typeface="Tahoma" pitchFamily="34" charset="0"/>
              </a:rPr>
              <a:t> = Number of model 1 slip rings to make in-house</a:t>
            </a:r>
          </a:p>
          <a:p>
            <a:pPr eaLnBrk="0" hangingPunct="0">
              <a:spcAft>
                <a:spcPct val="48000"/>
              </a:spcAft>
            </a:pPr>
            <a:r>
              <a:rPr lang="en-US" sz="2400">
                <a:latin typeface="Tahoma" pitchFamily="34" charset="0"/>
              </a:rPr>
              <a:t>M</a:t>
            </a:r>
            <a:r>
              <a:rPr lang="en-US" sz="2400" baseline="-25000">
                <a:latin typeface="Tahoma" pitchFamily="34" charset="0"/>
              </a:rPr>
              <a:t>2</a:t>
            </a:r>
            <a:r>
              <a:rPr lang="en-US" sz="2400">
                <a:latin typeface="Tahoma" pitchFamily="34" charset="0"/>
              </a:rPr>
              <a:t> = Number of model 2 slip rings to make in-house</a:t>
            </a:r>
          </a:p>
          <a:p>
            <a:pPr eaLnBrk="0" hangingPunct="0">
              <a:spcAft>
                <a:spcPct val="48000"/>
              </a:spcAft>
            </a:pPr>
            <a:r>
              <a:rPr lang="en-US" sz="2400">
                <a:latin typeface="Tahoma" pitchFamily="34" charset="0"/>
              </a:rPr>
              <a:t>M</a:t>
            </a:r>
            <a:r>
              <a:rPr lang="en-US" sz="2400" baseline="-25000">
                <a:latin typeface="Tahoma" pitchFamily="34" charset="0"/>
              </a:rPr>
              <a:t>3</a:t>
            </a:r>
            <a:r>
              <a:rPr lang="en-US" sz="2400">
                <a:latin typeface="Tahoma" pitchFamily="34" charset="0"/>
              </a:rPr>
              <a:t> = Number of model 3 slip rings to make in-house</a:t>
            </a:r>
          </a:p>
          <a:p>
            <a:pPr eaLnBrk="0" hangingPunct="0">
              <a:spcAft>
                <a:spcPct val="48000"/>
              </a:spcAft>
            </a:pPr>
            <a:r>
              <a:rPr lang="en-US" sz="2400">
                <a:latin typeface="Tahoma" pitchFamily="34" charset="0"/>
              </a:rPr>
              <a:t>B</a:t>
            </a:r>
            <a:r>
              <a:rPr lang="en-US" sz="2400" baseline="-25000">
                <a:latin typeface="Tahoma" pitchFamily="34" charset="0"/>
              </a:rPr>
              <a:t>1</a:t>
            </a:r>
            <a:r>
              <a:rPr lang="en-US" sz="2400">
                <a:latin typeface="Tahoma" pitchFamily="34" charset="0"/>
              </a:rPr>
              <a:t> = Number of model 1 slip rings to buy from competitor</a:t>
            </a:r>
          </a:p>
          <a:p>
            <a:pPr eaLnBrk="0" hangingPunct="0">
              <a:spcAft>
                <a:spcPct val="48000"/>
              </a:spcAft>
            </a:pPr>
            <a:r>
              <a:rPr lang="en-US" sz="2400">
                <a:latin typeface="Tahoma" pitchFamily="34" charset="0"/>
              </a:rPr>
              <a:t>B</a:t>
            </a:r>
            <a:r>
              <a:rPr lang="en-US" sz="2400" baseline="-25000">
                <a:latin typeface="Tahoma" pitchFamily="34" charset="0"/>
              </a:rPr>
              <a:t>2</a:t>
            </a:r>
            <a:r>
              <a:rPr lang="en-US" sz="2400">
                <a:latin typeface="Tahoma" pitchFamily="34" charset="0"/>
              </a:rPr>
              <a:t> = Number of model 2 slip rings to buy from competitor</a:t>
            </a:r>
          </a:p>
          <a:p>
            <a:pPr eaLnBrk="0" hangingPunct="0">
              <a:spcAft>
                <a:spcPct val="48000"/>
              </a:spcAft>
            </a:pPr>
            <a:r>
              <a:rPr lang="en-US" sz="2400">
                <a:latin typeface="Tahoma" pitchFamily="34" charset="0"/>
              </a:rPr>
              <a:t>B</a:t>
            </a:r>
            <a:r>
              <a:rPr lang="en-US" sz="2400" baseline="-25000">
                <a:latin typeface="Tahoma" pitchFamily="34" charset="0"/>
              </a:rPr>
              <a:t>3</a:t>
            </a:r>
            <a:r>
              <a:rPr lang="en-US" sz="2400">
                <a:latin typeface="Tahoma" pitchFamily="34" charset="0"/>
              </a:rPr>
              <a:t> = Number of model 3 slip rings to buy from competitor</a:t>
            </a:r>
          </a:p>
        </p:txBody>
      </p:sp>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p:spPr>
        <p:txBody>
          <a:bodyPr lIns="92075" tIns="46038" rIns="92075" bIns="46038"/>
          <a:lstStyle/>
          <a:p>
            <a:r>
              <a:rPr lang="en-US" i="1">
                <a:solidFill>
                  <a:schemeClr val="hlink"/>
                </a:solidFill>
              </a:rPr>
              <a:t>Defining the Objective Function</a:t>
            </a:r>
          </a:p>
        </p:txBody>
      </p:sp>
      <p:sp>
        <p:nvSpPr>
          <p:cNvPr id="18435" name="Rectangle 3"/>
          <p:cNvSpPr>
            <a:spLocks noChangeArrowheads="1"/>
          </p:cNvSpPr>
          <p:nvPr/>
        </p:nvSpPr>
        <p:spPr bwMode="auto">
          <a:xfrm>
            <a:off x="354013" y="1728788"/>
            <a:ext cx="8256587" cy="1220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eaLnBrk="0" hangingPunct="0">
              <a:spcBef>
                <a:spcPct val="50000"/>
              </a:spcBef>
            </a:pPr>
            <a:r>
              <a:rPr lang="en-US" sz="3200">
                <a:latin typeface="Tahoma" pitchFamily="34" charset="0"/>
              </a:rPr>
              <a:t>Minimize the total cost of filling the order.</a:t>
            </a:r>
          </a:p>
          <a:p>
            <a:pPr eaLnBrk="0" hangingPunct="0">
              <a:spcBef>
                <a:spcPct val="50000"/>
              </a:spcBef>
            </a:pPr>
            <a:r>
              <a:rPr lang="en-US" sz="2800">
                <a:latin typeface="Tahoma" pitchFamily="34" charset="0"/>
              </a:rPr>
              <a:t>MIN:	50M</a:t>
            </a:r>
            <a:r>
              <a:rPr lang="en-US" sz="2800" baseline="-25000">
                <a:latin typeface="Tahoma" pitchFamily="34" charset="0"/>
              </a:rPr>
              <a:t>1</a:t>
            </a:r>
            <a:r>
              <a:rPr lang="en-US" sz="2800">
                <a:latin typeface="Tahoma" pitchFamily="34" charset="0"/>
              </a:rPr>
              <a:t>+ 83M</a:t>
            </a:r>
            <a:r>
              <a:rPr lang="en-US" sz="2800" baseline="-25000">
                <a:latin typeface="Tahoma" pitchFamily="34" charset="0"/>
              </a:rPr>
              <a:t>2</a:t>
            </a:r>
            <a:r>
              <a:rPr lang="en-US" sz="2800">
                <a:latin typeface="Tahoma" pitchFamily="34" charset="0"/>
              </a:rPr>
              <a:t>+ 130M</a:t>
            </a:r>
            <a:r>
              <a:rPr lang="en-US" sz="2800" baseline="-25000">
                <a:latin typeface="Tahoma" pitchFamily="34" charset="0"/>
              </a:rPr>
              <a:t>3</a:t>
            </a:r>
            <a:r>
              <a:rPr lang="en-US" sz="2800">
                <a:latin typeface="Tahoma" pitchFamily="34" charset="0"/>
              </a:rPr>
              <a:t>+ 61B</a:t>
            </a:r>
            <a:r>
              <a:rPr lang="en-US" sz="2800" baseline="-25000">
                <a:latin typeface="Tahoma" pitchFamily="34" charset="0"/>
              </a:rPr>
              <a:t>1</a:t>
            </a:r>
            <a:r>
              <a:rPr lang="en-US" sz="2800">
                <a:latin typeface="Tahoma" pitchFamily="34" charset="0"/>
              </a:rPr>
              <a:t>+ 97B</a:t>
            </a:r>
            <a:r>
              <a:rPr lang="en-US" sz="2800" baseline="-25000">
                <a:latin typeface="Tahoma" pitchFamily="34" charset="0"/>
              </a:rPr>
              <a:t>2</a:t>
            </a:r>
            <a:r>
              <a:rPr lang="en-US" sz="2800">
                <a:latin typeface="Tahoma" pitchFamily="34" charset="0"/>
              </a:rPr>
              <a:t>+ 145B</a:t>
            </a:r>
            <a:r>
              <a:rPr lang="en-US" sz="2800" baseline="-25000">
                <a:latin typeface="Tahoma" pitchFamily="34" charset="0"/>
              </a:rPr>
              <a:t>3</a:t>
            </a:r>
          </a:p>
        </p:txBody>
      </p:sp>
    </p:spTree>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p:spPr>
        <p:txBody>
          <a:bodyPr lIns="92075" tIns="46038" rIns="92075" bIns="46038"/>
          <a:lstStyle/>
          <a:p>
            <a:r>
              <a:rPr lang="en-US" i="1">
                <a:solidFill>
                  <a:schemeClr val="hlink"/>
                </a:solidFill>
              </a:rPr>
              <a:t>Defining the Constraints</a:t>
            </a:r>
          </a:p>
        </p:txBody>
      </p:sp>
      <p:sp>
        <p:nvSpPr>
          <p:cNvPr id="19459" name="Rectangle 3"/>
          <p:cNvSpPr>
            <a:spLocks noGrp="1" noChangeArrowheads="1"/>
          </p:cNvSpPr>
          <p:nvPr>
            <p:ph type="body" idx="1"/>
          </p:nvPr>
        </p:nvSpPr>
        <p:spPr>
          <a:xfrm>
            <a:off x="652463" y="1357313"/>
            <a:ext cx="7772400" cy="4587875"/>
          </a:xfrm>
          <a:noFill/>
          <a:ln/>
        </p:spPr>
        <p:txBody>
          <a:bodyPr lIns="92075" tIns="46038" rIns="92075" bIns="46038"/>
          <a:lstStyle/>
          <a:p>
            <a:pPr>
              <a:lnSpc>
                <a:spcPct val="110000"/>
              </a:lnSpc>
              <a:spcBef>
                <a:spcPct val="0"/>
              </a:spcBef>
            </a:pPr>
            <a:r>
              <a:rPr lang="en-US" sz="2800"/>
              <a:t>Demand Constraints</a:t>
            </a:r>
          </a:p>
          <a:p>
            <a:pPr lvl="1">
              <a:lnSpc>
                <a:spcPct val="110000"/>
              </a:lnSpc>
              <a:buFontTx/>
              <a:buNone/>
            </a:pPr>
            <a:r>
              <a:rPr lang="en-US" sz="2400"/>
              <a:t>M</a:t>
            </a:r>
            <a:r>
              <a:rPr lang="en-US" sz="2400" baseline="-25000"/>
              <a:t>1</a:t>
            </a:r>
            <a:r>
              <a:rPr lang="en-US" sz="2400"/>
              <a:t> + B</a:t>
            </a:r>
            <a:r>
              <a:rPr lang="en-US" sz="2400" baseline="-25000"/>
              <a:t>1</a:t>
            </a:r>
            <a:r>
              <a:rPr lang="en-US" sz="2400"/>
              <a:t> = 3,000	} model 1</a:t>
            </a:r>
          </a:p>
          <a:p>
            <a:pPr lvl="1">
              <a:lnSpc>
                <a:spcPct val="110000"/>
              </a:lnSpc>
              <a:buFontTx/>
              <a:buNone/>
            </a:pPr>
            <a:r>
              <a:rPr lang="en-US" sz="2400"/>
              <a:t>M</a:t>
            </a:r>
            <a:r>
              <a:rPr lang="en-US" sz="2400" baseline="-25000"/>
              <a:t>2</a:t>
            </a:r>
            <a:r>
              <a:rPr lang="en-US" sz="2400"/>
              <a:t> + B</a:t>
            </a:r>
            <a:r>
              <a:rPr lang="en-US" sz="2400" baseline="-25000"/>
              <a:t>2</a:t>
            </a:r>
            <a:r>
              <a:rPr lang="en-US" sz="2400"/>
              <a:t> = 2,000	} model 2</a:t>
            </a:r>
          </a:p>
          <a:p>
            <a:pPr lvl="1">
              <a:lnSpc>
                <a:spcPct val="110000"/>
              </a:lnSpc>
              <a:buFontTx/>
              <a:buNone/>
            </a:pPr>
            <a:r>
              <a:rPr lang="en-US" sz="2400"/>
              <a:t>M</a:t>
            </a:r>
            <a:r>
              <a:rPr lang="en-US" sz="2400" baseline="-25000"/>
              <a:t>3</a:t>
            </a:r>
            <a:r>
              <a:rPr lang="en-US" sz="2400"/>
              <a:t> + B</a:t>
            </a:r>
            <a:r>
              <a:rPr lang="en-US" sz="2400" baseline="-25000"/>
              <a:t>3</a:t>
            </a:r>
            <a:r>
              <a:rPr lang="en-US" sz="2400"/>
              <a:t> =    900	} model 3</a:t>
            </a:r>
          </a:p>
          <a:p>
            <a:pPr>
              <a:lnSpc>
                <a:spcPct val="110000"/>
              </a:lnSpc>
              <a:spcBef>
                <a:spcPct val="0"/>
              </a:spcBef>
            </a:pPr>
            <a:r>
              <a:rPr lang="en-US" sz="2800"/>
              <a:t>Resource </a:t>
            </a:r>
            <a:r>
              <a:rPr lang="en-US"/>
              <a:t>Constraints</a:t>
            </a:r>
            <a:endParaRPr lang="en-US" sz="2400"/>
          </a:p>
          <a:p>
            <a:pPr lvl="1">
              <a:lnSpc>
                <a:spcPct val="110000"/>
              </a:lnSpc>
              <a:buFontTx/>
              <a:buNone/>
            </a:pPr>
            <a:r>
              <a:rPr lang="en-US" sz="2400"/>
              <a:t>2M</a:t>
            </a:r>
            <a:r>
              <a:rPr lang="en-US" sz="2400" baseline="-25000"/>
              <a:t>1</a:t>
            </a:r>
            <a:r>
              <a:rPr lang="en-US" sz="2400"/>
              <a:t> + 1.5M</a:t>
            </a:r>
            <a:r>
              <a:rPr lang="en-US" sz="2400" baseline="-25000"/>
              <a:t>2</a:t>
            </a:r>
            <a:r>
              <a:rPr lang="en-US" sz="2400"/>
              <a:t> + 3M</a:t>
            </a:r>
            <a:r>
              <a:rPr lang="en-US" sz="2400" baseline="-25000"/>
              <a:t>3 </a:t>
            </a:r>
            <a:r>
              <a:rPr lang="en-US" sz="2400"/>
              <a:t>&lt;= 10,000 } wiring</a:t>
            </a:r>
          </a:p>
          <a:p>
            <a:pPr lvl="1">
              <a:lnSpc>
                <a:spcPct val="110000"/>
              </a:lnSpc>
              <a:buFontTx/>
              <a:buNone/>
            </a:pPr>
            <a:r>
              <a:rPr lang="en-US" sz="2400"/>
              <a:t>1M</a:t>
            </a:r>
            <a:r>
              <a:rPr lang="en-US" sz="2400" baseline="-25000"/>
              <a:t>1</a:t>
            </a:r>
            <a:r>
              <a:rPr lang="en-US" sz="2400"/>
              <a:t> + 2.0M</a:t>
            </a:r>
            <a:r>
              <a:rPr lang="en-US" sz="2400" baseline="-25000"/>
              <a:t>2</a:t>
            </a:r>
            <a:r>
              <a:rPr lang="en-US" sz="2400"/>
              <a:t> + 1M</a:t>
            </a:r>
            <a:r>
              <a:rPr lang="en-US" sz="2400" baseline="-25000"/>
              <a:t>3 </a:t>
            </a:r>
            <a:r>
              <a:rPr lang="en-US" sz="2400"/>
              <a:t>&lt;=   5,000 } harnessing</a:t>
            </a:r>
          </a:p>
          <a:p>
            <a:pPr>
              <a:lnSpc>
                <a:spcPct val="110000"/>
              </a:lnSpc>
              <a:spcBef>
                <a:spcPct val="0"/>
              </a:spcBef>
            </a:pPr>
            <a:r>
              <a:rPr lang="en-US" sz="2800"/>
              <a:t>Nonnegativity Conditions</a:t>
            </a:r>
          </a:p>
          <a:p>
            <a:pPr lvl="1">
              <a:lnSpc>
                <a:spcPct val="110000"/>
              </a:lnSpc>
              <a:buFontTx/>
              <a:buNone/>
            </a:pPr>
            <a:r>
              <a:rPr lang="en-US" sz="2400"/>
              <a:t>M</a:t>
            </a:r>
            <a:r>
              <a:rPr lang="en-US" sz="2400" baseline="-25000"/>
              <a:t>1</a:t>
            </a:r>
            <a:r>
              <a:rPr lang="en-US" sz="2400"/>
              <a:t>, M</a:t>
            </a:r>
            <a:r>
              <a:rPr lang="en-US" sz="2400" baseline="-25000"/>
              <a:t>2</a:t>
            </a:r>
            <a:r>
              <a:rPr lang="en-US" sz="2400"/>
              <a:t>, M</a:t>
            </a:r>
            <a:r>
              <a:rPr lang="en-US" sz="2400" baseline="-25000"/>
              <a:t>3</a:t>
            </a:r>
            <a:r>
              <a:rPr lang="en-US" sz="2400"/>
              <a:t>, B</a:t>
            </a:r>
            <a:r>
              <a:rPr lang="en-US" sz="2400" baseline="-25000"/>
              <a:t>1</a:t>
            </a:r>
            <a:r>
              <a:rPr lang="en-US" sz="2400"/>
              <a:t>, B</a:t>
            </a:r>
            <a:r>
              <a:rPr lang="en-US" sz="2400" baseline="-25000"/>
              <a:t>2</a:t>
            </a:r>
            <a:r>
              <a:rPr lang="en-US" sz="2400"/>
              <a:t>, B</a:t>
            </a:r>
            <a:r>
              <a:rPr lang="en-US" sz="2400" baseline="-25000"/>
              <a:t>3</a:t>
            </a:r>
            <a:r>
              <a:rPr lang="en-US" sz="2400"/>
              <a:t> &gt;=  0</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4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945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1945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9459">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1945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1945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19459">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945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1945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68338" y="338138"/>
            <a:ext cx="8094662" cy="1109662"/>
          </a:xfrm>
          <a:noFill/>
          <a:ln/>
        </p:spPr>
        <p:txBody>
          <a:bodyPr lIns="92075" tIns="46038" rIns="92075" bIns="46038"/>
          <a:lstStyle/>
          <a:p>
            <a:pPr>
              <a:lnSpc>
                <a:spcPct val="80000"/>
              </a:lnSpc>
            </a:pPr>
            <a:r>
              <a:rPr lang="en-US" sz="4000" i="1">
                <a:solidFill>
                  <a:schemeClr val="hlink"/>
                </a:solidFill>
              </a:rPr>
              <a:t>An Investment Problem:</a:t>
            </a:r>
            <a:br>
              <a:rPr lang="en-US" sz="4000" i="1">
                <a:solidFill>
                  <a:schemeClr val="hlink"/>
                </a:solidFill>
              </a:rPr>
            </a:br>
            <a:r>
              <a:rPr lang="en-US" sz="4000" i="1">
                <a:solidFill>
                  <a:schemeClr val="hlink"/>
                </a:solidFill>
              </a:rPr>
              <a:t>Retirement Planning Services, Inc.</a:t>
            </a:r>
          </a:p>
        </p:txBody>
      </p:sp>
      <p:sp>
        <p:nvSpPr>
          <p:cNvPr id="21507" name="Rectangle 3"/>
          <p:cNvSpPr>
            <a:spLocks noGrp="1" noChangeArrowheads="1"/>
          </p:cNvSpPr>
          <p:nvPr>
            <p:ph type="body" idx="1"/>
          </p:nvPr>
        </p:nvSpPr>
        <p:spPr>
          <a:xfrm>
            <a:off x="720725" y="1641475"/>
            <a:ext cx="7772400" cy="1100138"/>
          </a:xfrm>
          <a:noFill/>
          <a:ln/>
        </p:spPr>
        <p:txBody>
          <a:bodyPr lIns="92075" tIns="46038" rIns="92075" bIns="46038"/>
          <a:lstStyle/>
          <a:p>
            <a:r>
              <a:rPr lang="en-US" sz="2800"/>
              <a:t>A client wishes to invest $750,000 in the following bonds.</a:t>
            </a:r>
          </a:p>
        </p:txBody>
      </p:sp>
      <p:grpSp>
        <p:nvGrpSpPr>
          <p:cNvPr id="21511" name="Group 7"/>
          <p:cNvGrpSpPr>
            <a:grpSpLocks/>
          </p:cNvGrpSpPr>
          <p:nvPr/>
        </p:nvGrpSpPr>
        <p:grpSpPr bwMode="auto">
          <a:xfrm>
            <a:off x="660400" y="2965450"/>
            <a:ext cx="7874000" cy="3130550"/>
            <a:chOff x="416" y="1440"/>
            <a:chExt cx="4960" cy="1972"/>
          </a:xfrm>
        </p:grpSpPr>
        <p:sp>
          <p:nvSpPr>
            <p:cNvPr id="21508" name="Rectangle 4"/>
            <p:cNvSpPr>
              <a:spLocks noChangeArrowheads="1"/>
            </p:cNvSpPr>
            <p:nvPr/>
          </p:nvSpPr>
          <p:spPr bwMode="auto">
            <a:xfrm>
              <a:off x="416" y="1440"/>
              <a:ext cx="4960" cy="1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40000"/>
                </a:lnSpc>
                <a:spcBef>
                  <a:spcPct val="50000"/>
                </a:spcBef>
                <a:tabLst>
                  <a:tab pos="3878263" algn="ctr"/>
                  <a:tab pos="5205413" algn="ctr"/>
                  <a:tab pos="6735763" algn="ctr"/>
                </a:tabLst>
              </a:pPr>
              <a:r>
                <a:rPr lang="en-US" sz="2000" b="1"/>
                <a:t>		Years to</a:t>
              </a:r>
            </a:p>
            <a:p>
              <a:pPr eaLnBrk="0" hangingPunct="0">
                <a:lnSpc>
                  <a:spcPct val="40000"/>
                </a:lnSpc>
                <a:spcBef>
                  <a:spcPct val="50000"/>
                </a:spcBef>
                <a:tabLst>
                  <a:tab pos="3878263" algn="ctr"/>
                  <a:tab pos="5205413" algn="ctr"/>
                  <a:tab pos="6735763" algn="ctr"/>
                </a:tabLst>
              </a:pPr>
              <a:r>
                <a:rPr lang="en-US" sz="2000" b="1"/>
                <a:t>Company	Return 	 Maturity	Rating</a:t>
              </a:r>
            </a:p>
            <a:p>
              <a:pPr eaLnBrk="0" hangingPunct="0">
                <a:lnSpc>
                  <a:spcPct val="90000"/>
                </a:lnSpc>
                <a:spcBef>
                  <a:spcPct val="50000"/>
                </a:spcBef>
                <a:tabLst>
                  <a:tab pos="3878263" algn="ctr"/>
                  <a:tab pos="5205413" algn="ctr"/>
                  <a:tab pos="6735763" algn="ctr"/>
                </a:tabLst>
              </a:pPr>
              <a:r>
                <a:rPr lang="en-US" sz="2000" b="1"/>
                <a:t>Acme Chemical	8.65%	11	1-Excellent</a:t>
              </a:r>
            </a:p>
            <a:p>
              <a:pPr eaLnBrk="0" hangingPunct="0">
                <a:lnSpc>
                  <a:spcPct val="90000"/>
                </a:lnSpc>
                <a:spcBef>
                  <a:spcPct val="50000"/>
                </a:spcBef>
                <a:tabLst>
                  <a:tab pos="3878263" algn="ctr"/>
                  <a:tab pos="5205413" algn="ctr"/>
                  <a:tab pos="6735763" algn="ctr"/>
                </a:tabLst>
              </a:pPr>
              <a:r>
                <a:rPr lang="en-US" sz="2000" b="1"/>
                <a:t>DynaStar	9.50%	10	3-Good</a:t>
              </a:r>
            </a:p>
            <a:p>
              <a:pPr eaLnBrk="0" hangingPunct="0">
                <a:lnSpc>
                  <a:spcPct val="90000"/>
                </a:lnSpc>
                <a:spcBef>
                  <a:spcPct val="50000"/>
                </a:spcBef>
                <a:tabLst>
                  <a:tab pos="3878263" algn="ctr"/>
                  <a:tab pos="5205413" algn="ctr"/>
                  <a:tab pos="6735763" algn="ctr"/>
                </a:tabLst>
              </a:pPr>
              <a:r>
                <a:rPr lang="en-US" sz="2000" b="1"/>
                <a:t>Eagle Vision	10.00%	6	4-Fair</a:t>
              </a:r>
            </a:p>
            <a:p>
              <a:pPr eaLnBrk="0" hangingPunct="0">
                <a:lnSpc>
                  <a:spcPct val="90000"/>
                </a:lnSpc>
                <a:spcBef>
                  <a:spcPct val="50000"/>
                </a:spcBef>
                <a:tabLst>
                  <a:tab pos="3878263" algn="ctr"/>
                  <a:tab pos="5205413" algn="ctr"/>
                  <a:tab pos="6735763" algn="ctr"/>
                </a:tabLst>
              </a:pPr>
              <a:r>
                <a:rPr lang="en-US" sz="2000" b="1"/>
                <a:t>Micro Modeling	8.75%	10	1-Excellent</a:t>
              </a:r>
            </a:p>
            <a:p>
              <a:pPr eaLnBrk="0" hangingPunct="0">
                <a:lnSpc>
                  <a:spcPct val="90000"/>
                </a:lnSpc>
                <a:spcBef>
                  <a:spcPct val="50000"/>
                </a:spcBef>
                <a:tabLst>
                  <a:tab pos="3878263" algn="ctr"/>
                  <a:tab pos="5205413" algn="ctr"/>
                  <a:tab pos="6735763" algn="ctr"/>
                </a:tabLst>
              </a:pPr>
              <a:r>
                <a:rPr lang="en-US" sz="2000" b="1"/>
                <a:t>OptiPro	9.25%	7	3-Good</a:t>
              </a:r>
              <a:endParaRPr lang="en-US" sz="2000"/>
            </a:p>
            <a:p>
              <a:pPr eaLnBrk="0" hangingPunct="0">
                <a:spcBef>
                  <a:spcPct val="50000"/>
                </a:spcBef>
                <a:tabLst>
                  <a:tab pos="3878263" algn="ctr"/>
                  <a:tab pos="5205413" algn="ctr"/>
                  <a:tab pos="6735763" algn="ctr"/>
                </a:tabLst>
              </a:pPr>
              <a:r>
                <a:rPr lang="en-US" sz="2000" b="1"/>
                <a:t>Sabre Systems	9.00%	13	2-Very Good</a:t>
              </a:r>
            </a:p>
          </p:txBody>
        </p:sp>
        <p:sp>
          <p:nvSpPr>
            <p:cNvPr id="21509" name="Line 5"/>
            <p:cNvSpPr>
              <a:spLocks noChangeShapeType="1"/>
            </p:cNvSpPr>
            <p:nvPr/>
          </p:nvSpPr>
          <p:spPr bwMode="auto">
            <a:xfrm>
              <a:off x="459" y="1764"/>
              <a:ext cx="4789"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0" name="Line 6"/>
            <p:cNvSpPr>
              <a:spLocks noChangeShapeType="1"/>
            </p:cNvSpPr>
            <p:nvPr/>
          </p:nvSpPr>
          <p:spPr bwMode="auto">
            <a:xfrm>
              <a:off x="457" y="3412"/>
              <a:ext cx="4855"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p:spPr>
        <p:txBody>
          <a:bodyPr lIns="92075" tIns="46038" rIns="92075" bIns="46038"/>
          <a:lstStyle/>
          <a:p>
            <a:r>
              <a:rPr lang="en-US" i="1">
                <a:solidFill>
                  <a:schemeClr val="hlink"/>
                </a:solidFill>
              </a:rPr>
              <a:t>Investment Restrictions</a:t>
            </a:r>
          </a:p>
        </p:txBody>
      </p:sp>
      <p:sp>
        <p:nvSpPr>
          <p:cNvPr id="22531" name="Rectangle 3"/>
          <p:cNvSpPr>
            <a:spLocks noGrp="1" noChangeArrowheads="1"/>
          </p:cNvSpPr>
          <p:nvPr>
            <p:ph type="body" idx="1"/>
          </p:nvPr>
        </p:nvSpPr>
        <p:spPr>
          <a:noFill/>
          <a:ln/>
        </p:spPr>
        <p:txBody>
          <a:bodyPr lIns="92075" tIns="46038" rIns="92075" bIns="46038"/>
          <a:lstStyle/>
          <a:p>
            <a:r>
              <a:rPr lang="en-US"/>
              <a:t>No more than 25% can be invested in any single company.</a:t>
            </a:r>
          </a:p>
          <a:p>
            <a:r>
              <a:rPr lang="en-US"/>
              <a:t>At least 50% should be invested in long-term bonds (maturing in 10+ years).</a:t>
            </a:r>
          </a:p>
          <a:p>
            <a:r>
              <a:rPr lang="en-US"/>
              <a:t>No more than 35% can be invested in DynaStar, Eagle Vision, and OptiPro.</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5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25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253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11B8B21-16BF-CB4F-A1B1-98A544036115}" type="slidenum">
              <a:rPr lang="zh-TW" altLang="en-US"/>
              <a:pPr/>
              <a:t>6</a:t>
            </a:fld>
            <a:endParaRPr lang="zh-TW" altLang="en-US"/>
          </a:p>
        </p:txBody>
      </p:sp>
      <p:sp>
        <p:nvSpPr>
          <p:cNvPr id="14338" name="Rectangle 2"/>
          <p:cNvSpPr>
            <a:spLocks noGrp="1" noChangeArrowheads="1"/>
          </p:cNvSpPr>
          <p:nvPr>
            <p:ph type="title"/>
          </p:nvPr>
        </p:nvSpPr>
        <p:spPr>
          <a:xfrm>
            <a:off x="190500" y="838200"/>
            <a:ext cx="8763000" cy="1143000"/>
          </a:xfrm>
          <a:noFill/>
          <a:ln/>
        </p:spPr>
        <p:txBody>
          <a:bodyPr/>
          <a:lstStyle/>
          <a:p>
            <a:pPr algn="ctr" eaLnBrk="0" hangingPunct="0"/>
            <a:r>
              <a:rPr lang="en-US" altLang="zh-TW" sz="3600">
                <a:ea typeface="新細明體" charset="0"/>
                <a:cs typeface="新細明體" charset="0"/>
              </a:rPr>
              <a:t>The Galaxy Industries Production Problem – </a:t>
            </a:r>
            <a:br>
              <a:rPr lang="en-US" altLang="zh-TW" sz="3600">
                <a:ea typeface="新細明體" charset="0"/>
                <a:cs typeface="新細明體" charset="0"/>
              </a:rPr>
            </a:br>
            <a:r>
              <a:rPr lang="en-US" altLang="zh-TW" sz="3600">
                <a:ea typeface="新細明體" charset="0"/>
                <a:cs typeface="新細明體" charset="0"/>
              </a:rPr>
              <a:t>A Prototype Example</a:t>
            </a:r>
          </a:p>
        </p:txBody>
      </p:sp>
      <p:sp>
        <p:nvSpPr>
          <p:cNvPr id="14339" name="Rectangle 3"/>
          <p:cNvSpPr>
            <a:spLocks noGrp="1" noChangeArrowheads="1"/>
          </p:cNvSpPr>
          <p:nvPr>
            <p:ph type="body" idx="1"/>
          </p:nvPr>
        </p:nvSpPr>
        <p:spPr>
          <a:xfrm>
            <a:off x="876300" y="2514600"/>
            <a:ext cx="7734300" cy="4114800"/>
          </a:xfrm>
          <a:noFill/>
          <a:ln/>
        </p:spPr>
        <p:txBody>
          <a:bodyPr/>
          <a:lstStyle/>
          <a:p>
            <a:pPr eaLnBrk="0" hangingPunct="0"/>
            <a:r>
              <a:rPr lang="en-US" altLang="zh-TW">
                <a:ea typeface="新細明體" charset="0"/>
                <a:cs typeface="新細明體" charset="0"/>
              </a:rPr>
              <a:t>Galaxy manufactures two toy doll models:</a:t>
            </a:r>
          </a:p>
          <a:p>
            <a:pPr lvl="1" eaLnBrk="0" hangingPunct="0"/>
            <a:r>
              <a:rPr lang="en-US" altLang="zh-TW">
                <a:ea typeface="新細明體" charset="0"/>
                <a:cs typeface="新細明體" charset="0"/>
              </a:rPr>
              <a:t>Space Ray. </a:t>
            </a:r>
          </a:p>
          <a:p>
            <a:pPr lvl="1" eaLnBrk="0" hangingPunct="0"/>
            <a:r>
              <a:rPr lang="en-US" altLang="zh-TW">
                <a:ea typeface="新細明體" charset="0"/>
                <a:cs typeface="新細明體" charset="0"/>
              </a:rPr>
              <a:t>Zapper. </a:t>
            </a:r>
          </a:p>
          <a:p>
            <a:pPr eaLnBrk="0" hangingPunct="0"/>
            <a:r>
              <a:rPr lang="en-US" altLang="zh-TW">
                <a:ea typeface="新細明體" charset="0"/>
                <a:cs typeface="新細明體" charset="0"/>
              </a:rPr>
              <a:t> Resources are limited to</a:t>
            </a:r>
          </a:p>
          <a:p>
            <a:pPr lvl="1" eaLnBrk="0" hangingPunct="0"/>
            <a:r>
              <a:rPr lang="en-US" altLang="zh-TW">
                <a:ea typeface="新細明體" charset="0"/>
                <a:cs typeface="新細明體" charset="0"/>
              </a:rPr>
              <a:t>1000 pounds of special plastic.</a:t>
            </a:r>
          </a:p>
          <a:p>
            <a:pPr lvl="1" eaLnBrk="0" hangingPunct="0"/>
            <a:r>
              <a:rPr lang="en-US" altLang="zh-TW">
                <a:ea typeface="新細明體" charset="0"/>
                <a:cs typeface="新細明體" charset="0"/>
              </a:rPr>
              <a:t>40 hours of production time per week.</a:t>
            </a:r>
          </a:p>
        </p:txBody>
      </p:sp>
    </p:spTree>
    <p:extLst>
      <p:ext uri="{BB962C8B-B14F-4D97-AF65-F5344CB8AC3E}">
        <p14:creationId xmlns:p14="http://schemas.microsoft.com/office/powerpoint/2010/main" val="3663140434"/>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anim calcmode="lin" valueType="num">
                                      <p:cBhvr additive="base">
                                        <p:cTn id="11" dur="5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4339">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1" fill="hold" grpId="0" nodeType="with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anim calcmode="lin" valueType="num">
                                      <p:cBhvr additive="base">
                                        <p:cTn id="15" dur="5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4339">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1" fill="hold" grpId="0" nodeType="clickEffect">
                                  <p:stCondLst>
                                    <p:cond delay="0"/>
                                  </p:stCondLst>
                                  <p:childTnLst>
                                    <p:set>
                                      <p:cBhvr>
                                        <p:cTn id="20" dur="1" fill="hold">
                                          <p:stCondLst>
                                            <p:cond delay="0"/>
                                          </p:stCondLst>
                                        </p:cTn>
                                        <p:tgtEl>
                                          <p:spTgt spid="14339">
                                            <p:txEl>
                                              <p:pRg st="3" end="3"/>
                                            </p:txEl>
                                          </p:spTgt>
                                        </p:tgtEl>
                                        <p:attrNameLst>
                                          <p:attrName>style.visibility</p:attrName>
                                        </p:attrNameLst>
                                      </p:cBhvr>
                                      <p:to>
                                        <p:strVal val="visible"/>
                                      </p:to>
                                    </p:set>
                                    <p:anim calcmode="lin" valueType="num">
                                      <p:cBhvr additive="base">
                                        <p:cTn id="21" dur="5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4339">
                                            <p:txEl>
                                              <p:pRg st="3" end="3"/>
                                            </p:txEl>
                                          </p:spTgt>
                                        </p:tgtEl>
                                        <p:attrNameLst>
                                          <p:attrName>ppt_y</p:attrName>
                                        </p:attrNameLst>
                                      </p:cBhvr>
                                      <p:tavLst>
                                        <p:tav tm="0">
                                          <p:val>
                                            <p:strVal val="0-#ppt_h/2"/>
                                          </p:val>
                                        </p:tav>
                                        <p:tav tm="100000">
                                          <p:val>
                                            <p:strVal val="#ppt_y"/>
                                          </p:val>
                                        </p:tav>
                                      </p:tavLst>
                                    </p:anim>
                                  </p:childTnLst>
                                </p:cTn>
                              </p:par>
                              <p:par>
                                <p:cTn id="23" presetID="2" presetClass="entr" presetSubtype="1" fill="hold" grpId="0" nodeType="with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anim calcmode="lin" valueType="num">
                                      <p:cBhvr additive="base">
                                        <p:cTn id="25" dur="5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339">
                                            <p:txEl>
                                              <p:pRg st="4" end="4"/>
                                            </p:txEl>
                                          </p:spTgt>
                                        </p:tgtEl>
                                        <p:attrNameLst>
                                          <p:attrName>ppt_y</p:attrName>
                                        </p:attrNameLst>
                                      </p:cBhvr>
                                      <p:tavLst>
                                        <p:tav tm="0">
                                          <p:val>
                                            <p:strVal val="0-#ppt_h/2"/>
                                          </p:val>
                                        </p:tav>
                                        <p:tav tm="100000">
                                          <p:val>
                                            <p:strVal val="#ppt_y"/>
                                          </p:val>
                                        </p:tav>
                                      </p:tavLst>
                                    </p:anim>
                                  </p:childTnLst>
                                </p:cTn>
                              </p:par>
                              <p:par>
                                <p:cTn id="27" presetID="2" presetClass="entr" presetSubtype="1" fill="hold" grpId="0" nodeType="withEffect">
                                  <p:stCondLst>
                                    <p:cond delay="0"/>
                                  </p:stCondLst>
                                  <p:childTnLst>
                                    <p:set>
                                      <p:cBhvr>
                                        <p:cTn id="28" dur="1" fill="hold">
                                          <p:stCondLst>
                                            <p:cond delay="0"/>
                                          </p:stCondLst>
                                        </p:cTn>
                                        <p:tgtEl>
                                          <p:spTgt spid="14339">
                                            <p:txEl>
                                              <p:pRg st="5" end="5"/>
                                            </p:txEl>
                                          </p:spTgt>
                                        </p:tgtEl>
                                        <p:attrNameLst>
                                          <p:attrName>style.visibility</p:attrName>
                                        </p:attrNameLst>
                                      </p:cBhvr>
                                      <p:to>
                                        <p:strVal val="visible"/>
                                      </p:to>
                                    </p:set>
                                    <p:anim calcmode="lin" valueType="num">
                                      <p:cBhvr additive="base">
                                        <p:cTn id="29" dur="5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4339">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p:spPr>
        <p:txBody>
          <a:bodyPr lIns="92075" tIns="46038" rIns="92075" bIns="46038"/>
          <a:lstStyle/>
          <a:p>
            <a:r>
              <a:rPr lang="en-US" i="1">
                <a:solidFill>
                  <a:schemeClr val="hlink"/>
                </a:solidFill>
              </a:rPr>
              <a:t>Defining the Decision Variables</a:t>
            </a:r>
          </a:p>
        </p:txBody>
      </p:sp>
      <p:sp>
        <p:nvSpPr>
          <p:cNvPr id="24579" name="Rectangle 3"/>
          <p:cNvSpPr>
            <a:spLocks noChangeArrowheads="1"/>
          </p:cNvSpPr>
          <p:nvPr/>
        </p:nvSpPr>
        <p:spPr bwMode="auto">
          <a:xfrm>
            <a:off x="762000" y="2057400"/>
            <a:ext cx="7821613" cy="318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130000"/>
              </a:lnSpc>
            </a:pPr>
            <a:r>
              <a:rPr lang="en-US" sz="2600">
                <a:latin typeface="Tahoma" pitchFamily="34" charset="0"/>
              </a:rPr>
              <a:t>X</a:t>
            </a:r>
            <a:r>
              <a:rPr lang="en-US" sz="2600" baseline="-25000">
                <a:latin typeface="Tahoma" pitchFamily="34" charset="0"/>
              </a:rPr>
              <a:t>1</a:t>
            </a:r>
            <a:r>
              <a:rPr lang="en-US" sz="2600">
                <a:latin typeface="Tahoma" pitchFamily="34" charset="0"/>
              </a:rPr>
              <a:t> = amount of money to invest in Acme Chemical</a:t>
            </a:r>
          </a:p>
          <a:p>
            <a:pPr eaLnBrk="0" hangingPunct="0">
              <a:lnSpc>
                <a:spcPct val="130000"/>
              </a:lnSpc>
            </a:pPr>
            <a:r>
              <a:rPr lang="en-US" sz="2600">
                <a:latin typeface="Tahoma" pitchFamily="34" charset="0"/>
              </a:rPr>
              <a:t>X</a:t>
            </a:r>
            <a:r>
              <a:rPr lang="en-US" sz="2600" baseline="-25000">
                <a:latin typeface="Tahoma" pitchFamily="34" charset="0"/>
              </a:rPr>
              <a:t>2</a:t>
            </a:r>
            <a:r>
              <a:rPr lang="en-US" sz="2600">
                <a:latin typeface="Tahoma" pitchFamily="34" charset="0"/>
              </a:rPr>
              <a:t> = amount of money to invest in DynaStar</a:t>
            </a:r>
          </a:p>
          <a:p>
            <a:pPr eaLnBrk="0" hangingPunct="0">
              <a:lnSpc>
                <a:spcPct val="130000"/>
              </a:lnSpc>
            </a:pPr>
            <a:r>
              <a:rPr lang="en-US" sz="2600">
                <a:latin typeface="Tahoma" pitchFamily="34" charset="0"/>
              </a:rPr>
              <a:t>X</a:t>
            </a:r>
            <a:r>
              <a:rPr lang="en-US" sz="2600" baseline="-25000">
                <a:latin typeface="Tahoma" pitchFamily="34" charset="0"/>
              </a:rPr>
              <a:t>3</a:t>
            </a:r>
            <a:r>
              <a:rPr lang="en-US" sz="2600">
                <a:latin typeface="Tahoma" pitchFamily="34" charset="0"/>
              </a:rPr>
              <a:t> = amount of money to invest in Eagle Vision</a:t>
            </a:r>
          </a:p>
          <a:p>
            <a:pPr eaLnBrk="0" hangingPunct="0">
              <a:lnSpc>
                <a:spcPct val="130000"/>
              </a:lnSpc>
            </a:pPr>
            <a:r>
              <a:rPr lang="en-US" sz="2600">
                <a:latin typeface="Tahoma" pitchFamily="34" charset="0"/>
              </a:rPr>
              <a:t>X</a:t>
            </a:r>
            <a:r>
              <a:rPr lang="en-US" sz="2600" baseline="-25000">
                <a:latin typeface="Tahoma" pitchFamily="34" charset="0"/>
              </a:rPr>
              <a:t>4</a:t>
            </a:r>
            <a:r>
              <a:rPr lang="en-US" sz="2600">
                <a:latin typeface="Tahoma" pitchFamily="34" charset="0"/>
              </a:rPr>
              <a:t> = amount of money to invest in MicroModeling</a:t>
            </a:r>
          </a:p>
          <a:p>
            <a:pPr eaLnBrk="0" hangingPunct="0">
              <a:lnSpc>
                <a:spcPct val="130000"/>
              </a:lnSpc>
            </a:pPr>
            <a:r>
              <a:rPr lang="en-US" sz="2600">
                <a:latin typeface="Tahoma" pitchFamily="34" charset="0"/>
              </a:rPr>
              <a:t>X</a:t>
            </a:r>
            <a:r>
              <a:rPr lang="en-US" sz="2600" baseline="-25000">
                <a:latin typeface="Tahoma" pitchFamily="34" charset="0"/>
              </a:rPr>
              <a:t>5</a:t>
            </a:r>
            <a:r>
              <a:rPr lang="en-US" sz="2600">
                <a:latin typeface="Tahoma" pitchFamily="34" charset="0"/>
              </a:rPr>
              <a:t> = amount of money to invest in OptiPro</a:t>
            </a:r>
          </a:p>
          <a:p>
            <a:pPr eaLnBrk="0" hangingPunct="0">
              <a:lnSpc>
                <a:spcPct val="130000"/>
              </a:lnSpc>
            </a:pPr>
            <a:r>
              <a:rPr lang="en-US" sz="2600">
                <a:latin typeface="Tahoma" pitchFamily="34" charset="0"/>
              </a:rPr>
              <a:t>X</a:t>
            </a:r>
            <a:r>
              <a:rPr lang="en-US" sz="2600" baseline="-25000">
                <a:latin typeface="Tahoma" pitchFamily="34" charset="0"/>
              </a:rPr>
              <a:t>6</a:t>
            </a:r>
            <a:r>
              <a:rPr lang="en-US" sz="2600">
                <a:latin typeface="Tahoma" pitchFamily="34" charset="0"/>
              </a:rPr>
              <a:t> = amount of money to invest in Sabre Systems</a:t>
            </a:r>
          </a:p>
        </p:txBody>
      </p:sp>
    </p:spTree>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lIns="92075" tIns="46038" rIns="92075" bIns="46038"/>
          <a:lstStyle/>
          <a:p>
            <a:r>
              <a:rPr lang="en-US" i="1">
                <a:solidFill>
                  <a:schemeClr val="hlink"/>
                </a:solidFill>
              </a:rPr>
              <a:t>Defining the Objective Function</a:t>
            </a:r>
          </a:p>
        </p:txBody>
      </p:sp>
      <p:sp>
        <p:nvSpPr>
          <p:cNvPr id="25603" name="Rectangle 3"/>
          <p:cNvSpPr>
            <a:spLocks noChangeArrowheads="1"/>
          </p:cNvSpPr>
          <p:nvPr/>
        </p:nvSpPr>
        <p:spPr bwMode="auto">
          <a:xfrm>
            <a:off x="388938" y="1627188"/>
            <a:ext cx="8502650" cy="195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eaLnBrk="0" hangingPunct="0">
              <a:lnSpc>
                <a:spcPct val="65000"/>
              </a:lnSpc>
              <a:spcBef>
                <a:spcPct val="50000"/>
              </a:spcBef>
            </a:pPr>
            <a:r>
              <a:rPr lang="en-US" sz="3200">
                <a:latin typeface="Tahoma" pitchFamily="34" charset="0"/>
              </a:rPr>
              <a:t>Maximize the total </a:t>
            </a:r>
          </a:p>
          <a:p>
            <a:pPr algn="ctr" eaLnBrk="0" hangingPunct="0">
              <a:lnSpc>
                <a:spcPct val="65000"/>
              </a:lnSpc>
              <a:spcBef>
                <a:spcPct val="50000"/>
              </a:spcBef>
            </a:pPr>
            <a:r>
              <a:rPr lang="en-US" sz="3200">
                <a:latin typeface="Tahoma" pitchFamily="34" charset="0"/>
              </a:rPr>
              <a:t>annual investment return:</a:t>
            </a:r>
          </a:p>
          <a:p>
            <a:pPr algn="ctr" eaLnBrk="0" hangingPunct="0">
              <a:lnSpc>
                <a:spcPct val="60000"/>
              </a:lnSpc>
              <a:spcBef>
                <a:spcPct val="30000"/>
              </a:spcBef>
            </a:pPr>
            <a:endParaRPr lang="en-US" sz="3200">
              <a:latin typeface="Tahoma" pitchFamily="34" charset="0"/>
            </a:endParaRPr>
          </a:p>
          <a:p>
            <a:pPr algn="ctr" eaLnBrk="0" hangingPunct="0">
              <a:spcBef>
                <a:spcPct val="50000"/>
              </a:spcBef>
            </a:pPr>
            <a:r>
              <a:rPr lang="en-US" sz="2400">
                <a:latin typeface="Tahoma" pitchFamily="34" charset="0"/>
              </a:rPr>
              <a:t>MAX: .0865X</a:t>
            </a:r>
            <a:r>
              <a:rPr lang="en-US" sz="2400" baseline="-25000">
                <a:latin typeface="Tahoma" pitchFamily="34" charset="0"/>
              </a:rPr>
              <a:t>1</a:t>
            </a:r>
            <a:r>
              <a:rPr lang="en-US" sz="2400">
                <a:latin typeface="Tahoma" pitchFamily="34" charset="0"/>
              </a:rPr>
              <a:t>+ .095X</a:t>
            </a:r>
            <a:r>
              <a:rPr lang="en-US" sz="2400" baseline="-25000">
                <a:latin typeface="Tahoma" pitchFamily="34" charset="0"/>
              </a:rPr>
              <a:t>2</a:t>
            </a:r>
            <a:r>
              <a:rPr lang="en-US" sz="2400">
                <a:latin typeface="Tahoma" pitchFamily="34" charset="0"/>
              </a:rPr>
              <a:t>+ .10X</a:t>
            </a:r>
            <a:r>
              <a:rPr lang="en-US" sz="2400" baseline="-25000">
                <a:latin typeface="Tahoma" pitchFamily="34" charset="0"/>
              </a:rPr>
              <a:t>3</a:t>
            </a:r>
            <a:r>
              <a:rPr lang="en-US" sz="2400">
                <a:latin typeface="Tahoma" pitchFamily="34" charset="0"/>
              </a:rPr>
              <a:t>+ .0875X</a:t>
            </a:r>
            <a:r>
              <a:rPr lang="en-US" sz="2400" baseline="-25000">
                <a:latin typeface="Tahoma" pitchFamily="34" charset="0"/>
              </a:rPr>
              <a:t>4</a:t>
            </a:r>
            <a:r>
              <a:rPr lang="en-US" sz="2400">
                <a:latin typeface="Tahoma" pitchFamily="34" charset="0"/>
              </a:rPr>
              <a:t>+ .0925X</a:t>
            </a:r>
            <a:r>
              <a:rPr lang="en-US" sz="2400" baseline="-25000">
                <a:latin typeface="Tahoma" pitchFamily="34" charset="0"/>
              </a:rPr>
              <a:t>5</a:t>
            </a:r>
            <a:r>
              <a:rPr lang="en-US" sz="2400">
                <a:latin typeface="Tahoma" pitchFamily="34" charset="0"/>
              </a:rPr>
              <a:t>+ .09X</a:t>
            </a:r>
            <a:r>
              <a:rPr lang="en-US" sz="2400" baseline="-25000">
                <a:latin typeface="Tahoma" pitchFamily="34" charset="0"/>
              </a:rPr>
              <a:t>6</a:t>
            </a:r>
          </a:p>
        </p:txBody>
      </p:sp>
    </p:spTree>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17538" y="341313"/>
            <a:ext cx="7772400" cy="722312"/>
          </a:xfrm>
          <a:noFill/>
          <a:ln/>
        </p:spPr>
        <p:txBody>
          <a:bodyPr lIns="92075" tIns="46038" rIns="92075" bIns="46038"/>
          <a:lstStyle/>
          <a:p>
            <a:r>
              <a:rPr lang="en-US" i="1">
                <a:solidFill>
                  <a:schemeClr val="hlink"/>
                </a:solidFill>
              </a:rPr>
              <a:t>Defining the Constraints</a:t>
            </a:r>
          </a:p>
        </p:txBody>
      </p:sp>
      <p:sp>
        <p:nvSpPr>
          <p:cNvPr id="26627" name="Rectangle 3"/>
          <p:cNvSpPr>
            <a:spLocks noGrp="1" noChangeArrowheads="1"/>
          </p:cNvSpPr>
          <p:nvPr>
            <p:ph type="body" idx="1"/>
          </p:nvPr>
        </p:nvSpPr>
        <p:spPr>
          <a:xfrm>
            <a:off x="457200" y="1143000"/>
            <a:ext cx="8553450" cy="5337175"/>
          </a:xfrm>
          <a:noFill/>
          <a:ln/>
        </p:spPr>
        <p:txBody>
          <a:bodyPr lIns="92075" tIns="46038" rIns="92075" bIns="46038"/>
          <a:lstStyle/>
          <a:p>
            <a:pPr>
              <a:lnSpc>
                <a:spcPct val="110000"/>
              </a:lnSpc>
              <a:spcBef>
                <a:spcPct val="0"/>
              </a:spcBef>
            </a:pPr>
            <a:r>
              <a:rPr lang="en-US" sz="2800"/>
              <a:t>Total amount is invested</a:t>
            </a:r>
          </a:p>
          <a:p>
            <a:pPr lvl="1">
              <a:lnSpc>
                <a:spcPct val="110000"/>
              </a:lnSpc>
              <a:buFontTx/>
              <a:buNone/>
            </a:pPr>
            <a:r>
              <a:rPr lang="en-US" sz="2400"/>
              <a:t>X</a:t>
            </a:r>
            <a:r>
              <a:rPr lang="en-US" sz="2400" baseline="-25000"/>
              <a:t>1</a:t>
            </a:r>
            <a:r>
              <a:rPr lang="en-US" sz="2400"/>
              <a:t> + X</a:t>
            </a:r>
            <a:r>
              <a:rPr lang="en-US" sz="2400" baseline="-25000"/>
              <a:t>2</a:t>
            </a:r>
            <a:r>
              <a:rPr lang="en-US" sz="2400"/>
              <a:t> + X</a:t>
            </a:r>
            <a:r>
              <a:rPr lang="en-US" sz="2400" baseline="-25000"/>
              <a:t>3</a:t>
            </a:r>
            <a:r>
              <a:rPr lang="en-US" sz="2400"/>
              <a:t> + X</a:t>
            </a:r>
            <a:r>
              <a:rPr lang="en-US" sz="2400" baseline="-25000"/>
              <a:t>4</a:t>
            </a:r>
            <a:r>
              <a:rPr lang="en-US" sz="2400"/>
              <a:t> + X</a:t>
            </a:r>
            <a:r>
              <a:rPr lang="en-US" sz="2400" baseline="-25000"/>
              <a:t>5</a:t>
            </a:r>
            <a:r>
              <a:rPr lang="en-US" sz="2400"/>
              <a:t> + X</a:t>
            </a:r>
            <a:r>
              <a:rPr lang="en-US" sz="2400" baseline="-25000"/>
              <a:t>6</a:t>
            </a:r>
            <a:r>
              <a:rPr lang="en-US" sz="2400"/>
              <a:t>  = 750,000 </a:t>
            </a:r>
          </a:p>
          <a:p>
            <a:pPr>
              <a:lnSpc>
                <a:spcPct val="110000"/>
              </a:lnSpc>
              <a:spcBef>
                <a:spcPct val="0"/>
              </a:spcBef>
            </a:pPr>
            <a:r>
              <a:rPr lang="en-US" sz="2800"/>
              <a:t>No more than 25% in any one investment</a:t>
            </a:r>
            <a:endParaRPr lang="en-US" sz="2400">
              <a:latin typeface="Times New Roman" pitchFamily="18" charset="0"/>
            </a:endParaRPr>
          </a:p>
          <a:p>
            <a:pPr lvl="1">
              <a:lnSpc>
                <a:spcPct val="110000"/>
              </a:lnSpc>
              <a:buFontTx/>
              <a:buNone/>
            </a:pPr>
            <a:r>
              <a:rPr lang="en-US" sz="2400"/>
              <a:t>X</a:t>
            </a:r>
            <a:r>
              <a:rPr lang="en-US" sz="2400" i="1" baseline="-25000">
                <a:latin typeface="Times New Roman" pitchFamily="18" charset="0"/>
              </a:rPr>
              <a:t>i</a:t>
            </a:r>
            <a:r>
              <a:rPr lang="en-US" sz="2400"/>
              <a:t> &lt;= 187,500,  for all </a:t>
            </a:r>
            <a:r>
              <a:rPr lang="en-US" sz="2400" b="1" i="1">
                <a:latin typeface="Times New Roman" pitchFamily="18" charset="0"/>
              </a:rPr>
              <a:t>i</a:t>
            </a:r>
            <a:r>
              <a:rPr lang="en-US" sz="2400" b="1" i="1"/>
              <a:t> </a:t>
            </a:r>
            <a:endParaRPr lang="en-US" sz="2400"/>
          </a:p>
          <a:p>
            <a:pPr>
              <a:lnSpc>
                <a:spcPct val="110000"/>
              </a:lnSpc>
              <a:spcBef>
                <a:spcPct val="0"/>
              </a:spcBef>
            </a:pPr>
            <a:r>
              <a:rPr lang="en-US" sz="2800"/>
              <a:t>50% long term investment restriction.</a:t>
            </a:r>
          </a:p>
          <a:p>
            <a:pPr lvl="1">
              <a:lnSpc>
                <a:spcPct val="110000"/>
              </a:lnSpc>
              <a:buFontTx/>
              <a:buNone/>
            </a:pPr>
            <a:r>
              <a:rPr lang="en-US"/>
              <a:t>X</a:t>
            </a:r>
            <a:r>
              <a:rPr lang="en-US" baseline="-25000"/>
              <a:t>1</a:t>
            </a:r>
            <a:r>
              <a:rPr lang="en-US"/>
              <a:t> + X</a:t>
            </a:r>
            <a:r>
              <a:rPr lang="en-US" baseline="-25000"/>
              <a:t>2</a:t>
            </a:r>
            <a:r>
              <a:rPr lang="en-US"/>
              <a:t> + X</a:t>
            </a:r>
            <a:r>
              <a:rPr lang="en-US" baseline="-25000"/>
              <a:t>4</a:t>
            </a:r>
            <a:r>
              <a:rPr lang="en-US"/>
              <a:t> + X</a:t>
            </a:r>
            <a:r>
              <a:rPr lang="en-US" baseline="-25000"/>
              <a:t>6</a:t>
            </a:r>
            <a:r>
              <a:rPr lang="en-US"/>
              <a:t> &gt;= 375,000</a:t>
            </a:r>
          </a:p>
          <a:p>
            <a:r>
              <a:rPr lang="en-US" sz="2800"/>
              <a:t>35% Restriction on DynaStar, Eagle Vision, and OptiPro.</a:t>
            </a:r>
          </a:p>
          <a:p>
            <a:pPr lvl="1">
              <a:buFontTx/>
              <a:buNone/>
            </a:pPr>
            <a:r>
              <a:rPr lang="en-US" sz="2400"/>
              <a:t>X</a:t>
            </a:r>
            <a:r>
              <a:rPr lang="en-US" sz="2400" baseline="-25000"/>
              <a:t>2</a:t>
            </a:r>
            <a:r>
              <a:rPr lang="en-US" sz="2400"/>
              <a:t> + X</a:t>
            </a:r>
            <a:r>
              <a:rPr lang="en-US" sz="2400" baseline="-25000"/>
              <a:t>3</a:t>
            </a:r>
            <a:r>
              <a:rPr lang="en-US" sz="2400"/>
              <a:t> + X</a:t>
            </a:r>
            <a:r>
              <a:rPr lang="en-US" sz="2400" baseline="-25000"/>
              <a:t>5</a:t>
            </a:r>
            <a:r>
              <a:rPr lang="en-US" sz="2400"/>
              <a:t>  &lt;= 262,500</a:t>
            </a:r>
          </a:p>
          <a:p>
            <a:r>
              <a:rPr lang="en-US" sz="2800"/>
              <a:t>Nonnegativity conditions</a:t>
            </a:r>
          </a:p>
          <a:p>
            <a:pPr lvl="1">
              <a:lnSpc>
                <a:spcPct val="110000"/>
              </a:lnSpc>
              <a:buFontTx/>
              <a:buNone/>
            </a:pPr>
            <a:r>
              <a:rPr lang="en-US" sz="2400"/>
              <a:t>X</a:t>
            </a:r>
            <a:r>
              <a:rPr lang="en-US" sz="2400" i="1" baseline="-25000">
                <a:latin typeface="Times New Roman" pitchFamily="18" charset="0"/>
              </a:rPr>
              <a:t>i</a:t>
            </a:r>
            <a:r>
              <a:rPr lang="en-US" sz="2400"/>
              <a:t> &gt;= 0  for all </a:t>
            </a:r>
            <a:r>
              <a:rPr lang="en-US" sz="2400" b="1" i="1">
                <a:latin typeface="Times New Roman" pitchFamily="18" charset="0"/>
              </a:rPr>
              <a:t>i</a:t>
            </a:r>
            <a:r>
              <a:rPr lang="en-US" sz="2400" b="1" i="1"/>
              <a:t>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6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26627">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2662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2662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662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26627">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26627">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26627">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6627">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499"/>
                                          </p:stCondLst>
                                        </p:cTn>
                                        <p:tgtEl>
                                          <p:spTgt spid="2662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377825"/>
            <a:ext cx="8229600" cy="855663"/>
          </a:xfrm>
          <a:noFill/>
          <a:ln/>
        </p:spPr>
        <p:txBody>
          <a:bodyPr lIns="92075" tIns="46038" rIns="92075" bIns="46038"/>
          <a:lstStyle/>
          <a:p>
            <a:pPr>
              <a:lnSpc>
                <a:spcPct val="80000"/>
              </a:lnSpc>
            </a:pPr>
            <a:r>
              <a:rPr lang="en-US" sz="4000" i="1">
                <a:solidFill>
                  <a:schemeClr val="hlink"/>
                </a:solidFill>
              </a:rPr>
              <a:t>A Transportation Problem: Tropicsun</a:t>
            </a:r>
          </a:p>
        </p:txBody>
      </p:sp>
      <p:grpSp>
        <p:nvGrpSpPr>
          <p:cNvPr id="33843" name="Group 51"/>
          <p:cNvGrpSpPr>
            <a:grpSpLocks/>
          </p:cNvGrpSpPr>
          <p:nvPr/>
        </p:nvGrpSpPr>
        <p:grpSpPr bwMode="auto">
          <a:xfrm>
            <a:off x="919163" y="1295400"/>
            <a:ext cx="7310437" cy="4991100"/>
            <a:chOff x="732" y="707"/>
            <a:chExt cx="4605" cy="3144"/>
          </a:xfrm>
        </p:grpSpPr>
        <p:sp>
          <p:nvSpPr>
            <p:cNvPr id="33795" name="Freeform 3"/>
            <p:cNvSpPr>
              <a:spLocks/>
            </p:cNvSpPr>
            <p:nvPr/>
          </p:nvSpPr>
          <p:spPr bwMode="auto">
            <a:xfrm>
              <a:off x="1484" y="1171"/>
              <a:ext cx="616" cy="607"/>
            </a:xfrm>
            <a:custGeom>
              <a:avLst/>
              <a:gdLst>
                <a:gd name="T0" fmla="*/ 615 w 616"/>
                <a:gd name="T1" fmla="*/ 303 h 607"/>
                <a:gd name="T2" fmla="*/ 609 w 616"/>
                <a:gd name="T3" fmla="*/ 242 h 607"/>
                <a:gd name="T4" fmla="*/ 591 w 616"/>
                <a:gd name="T5" fmla="*/ 185 h 607"/>
                <a:gd name="T6" fmla="*/ 563 w 616"/>
                <a:gd name="T7" fmla="*/ 134 h 607"/>
                <a:gd name="T8" fmla="*/ 525 w 616"/>
                <a:gd name="T9" fmla="*/ 89 h 607"/>
                <a:gd name="T10" fmla="*/ 480 w 616"/>
                <a:gd name="T11" fmla="*/ 52 h 607"/>
                <a:gd name="T12" fmla="*/ 427 w 616"/>
                <a:gd name="T13" fmla="*/ 24 h 607"/>
                <a:gd name="T14" fmla="*/ 370 w 616"/>
                <a:gd name="T15" fmla="*/ 6 h 607"/>
                <a:gd name="T16" fmla="*/ 308 w 616"/>
                <a:gd name="T17" fmla="*/ 0 h 607"/>
                <a:gd name="T18" fmla="*/ 245 w 616"/>
                <a:gd name="T19" fmla="*/ 6 h 607"/>
                <a:gd name="T20" fmla="*/ 188 w 616"/>
                <a:gd name="T21" fmla="*/ 24 h 607"/>
                <a:gd name="T22" fmla="*/ 136 w 616"/>
                <a:gd name="T23" fmla="*/ 52 h 607"/>
                <a:gd name="T24" fmla="*/ 90 w 616"/>
                <a:gd name="T25" fmla="*/ 89 h 607"/>
                <a:gd name="T26" fmla="*/ 53 w 616"/>
                <a:gd name="T27" fmla="*/ 134 h 607"/>
                <a:gd name="T28" fmla="*/ 24 w 616"/>
                <a:gd name="T29" fmla="*/ 185 h 607"/>
                <a:gd name="T30" fmla="*/ 6 w 616"/>
                <a:gd name="T31" fmla="*/ 242 h 607"/>
                <a:gd name="T32" fmla="*/ 0 w 616"/>
                <a:gd name="T33" fmla="*/ 303 h 607"/>
                <a:gd name="T34" fmla="*/ 6 w 616"/>
                <a:gd name="T35" fmla="*/ 364 h 607"/>
                <a:gd name="T36" fmla="*/ 24 w 616"/>
                <a:gd name="T37" fmla="*/ 421 h 607"/>
                <a:gd name="T38" fmla="*/ 53 w 616"/>
                <a:gd name="T39" fmla="*/ 472 h 607"/>
                <a:gd name="T40" fmla="*/ 90 w 616"/>
                <a:gd name="T41" fmla="*/ 517 h 607"/>
                <a:gd name="T42" fmla="*/ 136 w 616"/>
                <a:gd name="T43" fmla="*/ 554 h 607"/>
                <a:gd name="T44" fmla="*/ 188 w 616"/>
                <a:gd name="T45" fmla="*/ 582 h 607"/>
                <a:gd name="T46" fmla="*/ 245 w 616"/>
                <a:gd name="T47" fmla="*/ 600 h 607"/>
                <a:gd name="T48" fmla="*/ 308 w 616"/>
                <a:gd name="T49" fmla="*/ 606 h 607"/>
                <a:gd name="T50" fmla="*/ 370 w 616"/>
                <a:gd name="T51" fmla="*/ 600 h 607"/>
                <a:gd name="T52" fmla="*/ 427 w 616"/>
                <a:gd name="T53" fmla="*/ 582 h 607"/>
                <a:gd name="T54" fmla="*/ 480 w 616"/>
                <a:gd name="T55" fmla="*/ 554 h 607"/>
                <a:gd name="T56" fmla="*/ 525 w 616"/>
                <a:gd name="T57" fmla="*/ 517 h 607"/>
                <a:gd name="T58" fmla="*/ 563 w 616"/>
                <a:gd name="T59" fmla="*/ 472 h 607"/>
                <a:gd name="T60" fmla="*/ 591 w 616"/>
                <a:gd name="T61" fmla="*/ 421 h 607"/>
                <a:gd name="T62" fmla="*/ 609 w 616"/>
                <a:gd name="T63" fmla="*/ 364 h 607"/>
                <a:gd name="T64" fmla="*/ 615 w 616"/>
                <a:gd name="T65" fmla="*/ 303 h 607"/>
                <a:gd name="T66" fmla="*/ 615 w 616"/>
                <a:gd name="T67" fmla="*/ 303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6" h="607">
                  <a:moveTo>
                    <a:pt x="615" y="303"/>
                  </a:moveTo>
                  <a:lnTo>
                    <a:pt x="609" y="242"/>
                  </a:lnTo>
                  <a:lnTo>
                    <a:pt x="591" y="185"/>
                  </a:lnTo>
                  <a:lnTo>
                    <a:pt x="563" y="134"/>
                  </a:lnTo>
                  <a:lnTo>
                    <a:pt x="525" y="89"/>
                  </a:lnTo>
                  <a:lnTo>
                    <a:pt x="480" y="52"/>
                  </a:lnTo>
                  <a:lnTo>
                    <a:pt x="427" y="24"/>
                  </a:lnTo>
                  <a:lnTo>
                    <a:pt x="370" y="6"/>
                  </a:lnTo>
                  <a:lnTo>
                    <a:pt x="308" y="0"/>
                  </a:lnTo>
                  <a:lnTo>
                    <a:pt x="245" y="6"/>
                  </a:lnTo>
                  <a:lnTo>
                    <a:pt x="188" y="24"/>
                  </a:lnTo>
                  <a:lnTo>
                    <a:pt x="136" y="52"/>
                  </a:lnTo>
                  <a:lnTo>
                    <a:pt x="90" y="89"/>
                  </a:lnTo>
                  <a:lnTo>
                    <a:pt x="53" y="134"/>
                  </a:lnTo>
                  <a:lnTo>
                    <a:pt x="24" y="185"/>
                  </a:lnTo>
                  <a:lnTo>
                    <a:pt x="6" y="242"/>
                  </a:lnTo>
                  <a:lnTo>
                    <a:pt x="0" y="303"/>
                  </a:lnTo>
                  <a:lnTo>
                    <a:pt x="6" y="364"/>
                  </a:lnTo>
                  <a:lnTo>
                    <a:pt x="24" y="421"/>
                  </a:lnTo>
                  <a:lnTo>
                    <a:pt x="53" y="472"/>
                  </a:lnTo>
                  <a:lnTo>
                    <a:pt x="90" y="517"/>
                  </a:lnTo>
                  <a:lnTo>
                    <a:pt x="136" y="554"/>
                  </a:lnTo>
                  <a:lnTo>
                    <a:pt x="188" y="582"/>
                  </a:lnTo>
                  <a:lnTo>
                    <a:pt x="245" y="600"/>
                  </a:lnTo>
                  <a:lnTo>
                    <a:pt x="308" y="606"/>
                  </a:lnTo>
                  <a:lnTo>
                    <a:pt x="370" y="600"/>
                  </a:lnTo>
                  <a:lnTo>
                    <a:pt x="427" y="582"/>
                  </a:lnTo>
                  <a:lnTo>
                    <a:pt x="480" y="554"/>
                  </a:lnTo>
                  <a:lnTo>
                    <a:pt x="525" y="517"/>
                  </a:lnTo>
                  <a:lnTo>
                    <a:pt x="563" y="472"/>
                  </a:lnTo>
                  <a:lnTo>
                    <a:pt x="591" y="421"/>
                  </a:lnTo>
                  <a:lnTo>
                    <a:pt x="609" y="364"/>
                  </a:lnTo>
                  <a:lnTo>
                    <a:pt x="615" y="303"/>
                  </a:lnTo>
                  <a:lnTo>
                    <a:pt x="615" y="303"/>
                  </a:lnTo>
                </a:path>
              </a:pathLst>
            </a:custGeom>
            <a:noFill/>
            <a:ln w="25400" cap="rnd" cmpd="sng">
              <a:solidFill>
                <a:srgbClr val="FFFFF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796" name="Rectangle 4"/>
            <p:cNvSpPr>
              <a:spLocks noChangeArrowheads="1"/>
            </p:cNvSpPr>
            <p:nvPr/>
          </p:nvSpPr>
          <p:spPr bwMode="auto">
            <a:xfrm>
              <a:off x="1503" y="1273"/>
              <a:ext cx="56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Mt. Dora</a:t>
              </a:r>
            </a:p>
          </p:txBody>
        </p:sp>
        <p:sp>
          <p:nvSpPr>
            <p:cNvPr id="33797" name="Rectangle 5"/>
            <p:cNvSpPr>
              <a:spLocks noChangeArrowheads="1"/>
            </p:cNvSpPr>
            <p:nvPr/>
          </p:nvSpPr>
          <p:spPr bwMode="auto">
            <a:xfrm>
              <a:off x="1665" y="1446"/>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600" b="1"/>
                <a:t>1</a:t>
              </a:r>
            </a:p>
          </p:txBody>
        </p:sp>
        <p:sp>
          <p:nvSpPr>
            <p:cNvPr id="33798" name="Freeform 6"/>
            <p:cNvSpPr>
              <a:spLocks/>
            </p:cNvSpPr>
            <p:nvPr/>
          </p:nvSpPr>
          <p:spPr bwMode="auto">
            <a:xfrm>
              <a:off x="1484" y="2181"/>
              <a:ext cx="616" cy="607"/>
            </a:xfrm>
            <a:custGeom>
              <a:avLst/>
              <a:gdLst>
                <a:gd name="T0" fmla="*/ 615 w 616"/>
                <a:gd name="T1" fmla="*/ 303 h 607"/>
                <a:gd name="T2" fmla="*/ 609 w 616"/>
                <a:gd name="T3" fmla="*/ 242 h 607"/>
                <a:gd name="T4" fmla="*/ 591 w 616"/>
                <a:gd name="T5" fmla="*/ 185 h 607"/>
                <a:gd name="T6" fmla="*/ 563 w 616"/>
                <a:gd name="T7" fmla="*/ 134 h 607"/>
                <a:gd name="T8" fmla="*/ 525 w 616"/>
                <a:gd name="T9" fmla="*/ 89 h 607"/>
                <a:gd name="T10" fmla="*/ 480 w 616"/>
                <a:gd name="T11" fmla="*/ 52 h 607"/>
                <a:gd name="T12" fmla="*/ 427 w 616"/>
                <a:gd name="T13" fmla="*/ 24 h 607"/>
                <a:gd name="T14" fmla="*/ 370 w 616"/>
                <a:gd name="T15" fmla="*/ 6 h 607"/>
                <a:gd name="T16" fmla="*/ 308 w 616"/>
                <a:gd name="T17" fmla="*/ 0 h 607"/>
                <a:gd name="T18" fmla="*/ 245 w 616"/>
                <a:gd name="T19" fmla="*/ 6 h 607"/>
                <a:gd name="T20" fmla="*/ 188 w 616"/>
                <a:gd name="T21" fmla="*/ 24 h 607"/>
                <a:gd name="T22" fmla="*/ 136 w 616"/>
                <a:gd name="T23" fmla="*/ 52 h 607"/>
                <a:gd name="T24" fmla="*/ 90 w 616"/>
                <a:gd name="T25" fmla="*/ 89 h 607"/>
                <a:gd name="T26" fmla="*/ 53 w 616"/>
                <a:gd name="T27" fmla="*/ 134 h 607"/>
                <a:gd name="T28" fmla="*/ 24 w 616"/>
                <a:gd name="T29" fmla="*/ 185 h 607"/>
                <a:gd name="T30" fmla="*/ 6 w 616"/>
                <a:gd name="T31" fmla="*/ 242 h 607"/>
                <a:gd name="T32" fmla="*/ 0 w 616"/>
                <a:gd name="T33" fmla="*/ 303 h 607"/>
                <a:gd name="T34" fmla="*/ 6 w 616"/>
                <a:gd name="T35" fmla="*/ 364 h 607"/>
                <a:gd name="T36" fmla="*/ 24 w 616"/>
                <a:gd name="T37" fmla="*/ 421 h 607"/>
                <a:gd name="T38" fmla="*/ 53 w 616"/>
                <a:gd name="T39" fmla="*/ 472 h 607"/>
                <a:gd name="T40" fmla="*/ 90 w 616"/>
                <a:gd name="T41" fmla="*/ 517 h 607"/>
                <a:gd name="T42" fmla="*/ 136 w 616"/>
                <a:gd name="T43" fmla="*/ 554 h 607"/>
                <a:gd name="T44" fmla="*/ 188 w 616"/>
                <a:gd name="T45" fmla="*/ 582 h 607"/>
                <a:gd name="T46" fmla="*/ 245 w 616"/>
                <a:gd name="T47" fmla="*/ 599 h 607"/>
                <a:gd name="T48" fmla="*/ 308 w 616"/>
                <a:gd name="T49" fmla="*/ 606 h 607"/>
                <a:gd name="T50" fmla="*/ 370 w 616"/>
                <a:gd name="T51" fmla="*/ 599 h 607"/>
                <a:gd name="T52" fmla="*/ 427 w 616"/>
                <a:gd name="T53" fmla="*/ 582 h 607"/>
                <a:gd name="T54" fmla="*/ 480 w 616"/>
                <a:gd name="T55" fmla="*/ 554 h 607"/>
                <a:gd name="T56" fmla="*/ 525 w 616"/>
                <a:gd name="T57" fmla="*/ 517 h 607"/>
                <a:gd name="T58" fmla="*/ 563 w 616"/>
                <a:gd name="T59" fmla="*/ 472 h 607"/>
                <a:gd name="T60" fmla="*/ 591 w 616"/>
                <a:gd name="T61" fmla="*/ 421 h 607"/>
                <a:gd name="T62" fmla="*/ 609 w 616"/>
                <a:gd name="T63" fmla="*/ 364 h 607"/>
                <a:gd name="T64" fmla="*/ 615 w 616"/>
                <a:gd name="T65" fmla="*/ 303 h 607"/>
                <a:gd name="T66" fmla="*/ 615 w 616"/>
                <a:gd name="T67" fmla="*/ 303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6" h="607">
                  <a:moveTo>
                    <a:pt x="615" y="303"/>
                  </a:moveTo>
                  <a:lnTo>
                    <a:pt x="609" y="242"/>
                  </a:lnTo>
                  <a:lnTo>
                    <a:pt x="591" y="185"/>
                  </a:lnTo>
                  <a:lnTo>
                    <a:pt x="563" y="134"/>
                  </a:lnTo>
                  <a:lnTo>
                    <a:pt x="525" y="89"/>
                  </a:lnTo>
                  <a:lnTo>
                    <a:pt x="480" y="52"/>
                  </a:lnTo>
                  <a:lnTo>
                    <a:pt x="427" y="24"/>
                  </a:lnTo>
                  <a:lnTo>
                    <a:pt x="370" y="6"/>
                  </a:lnTo>
                  <a:lnTo>
                    <a:pt x="308" y="0"/>
                  </a:lnTo>
                  <a:lnTo>
                    <a:pt x="245" y="6"/>
                  </a:lnTo>
                  <a:lnTo>
                    <a:pt x="188" y="24"/>
                  </a:lnTo>
                  <a:lnTo>
                    <a:pt x="136" y="52"/>
                  </a:lnTo>
                  <a:lnTo>
                    <a:pt x="90" y="89"/>
                  </a:lnTo>
                  <a:lnTo>
                    <a:pt x="53" y="134"/>
                  </a:lnTo>
                  <a:lnTo>
                    <a:pt x="24" y="185"/>
                  </a:lnTo>
                  <a:lnTo>
                    <a:pt x="6" y="242"/>
                  </a:lnTo>
                  <a:lnTo>
                    <a:pt x="0" y="303"/>
                  </a:lnTo>
                  <a:lnTo>
                    <a:pt x="6" y="364"/>
                  </a:lnTo>
                  <a:lnTo>
                    <a:pt x="24" y="421"/>
                  </a:lnTo>
                  <a:lnTo>
                    <a:pt x="53" y="472"/>
                  </a:lnTo>
                  <a:lnTo>
                    <a:pt x="90" y="517"/>
                  </a:lnTo>
                  <a:lnTo>
                    <a:pt x="136" y="554"/>
                  </a:lnTo>
                  <a:lnTo>
                    <a:pt x="188" y="582"/>
                  </a:lnTo>
                  <a:lnTo>
                    <a:pt x="245" y="599"/>
                  </a:lnTo>
                  <a:lnTo>
                    <a:pt x="308" y="606"/>
                  </a:lnTo>
                  <a:lnTo>
                    <a:pt x="370" y="599"/>
                  </a:lnTo>
                  <a:lnTo>
                    <a:pt x="427" y="582"/>
                  </a:lnTo>
                  <a:lnTo>
                    <a:pt x="480" y="554"/>
                  </a:lnTo>
                  <a:lnTo>
                    <a:pt x="525" y="517"/>
                  </a:lnTo>
                  <a:lnTo>
                    <a:pt x="563" y="472"/>
                  </a:lnTo>
                  <a:lnTo>
                    <a:pt x="591" y="421"/>
                  </a:lnTo>
                  <a:lnTo>
                    <a:pt x="609" y="364"/>
                  </a:lnTo>
                  <a:lnTo>
                    <a:pt x="615" y="303"/>
                  </a:lnTo>
                  <a:lnTo>
                    <a:pt x="615" y="303"/>
                  </a:lnTo>
                </a:path>
              </a:pathLst>
            </a:custGeom>
            <a:noFill/>
            <a:ln w="25400" cap="rnd" cmpd="sng">
              <a:solidFill>
                <a:srgbClr val="FFFFF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799" name="Rectangle 7"/>
            <p:cNvSpPr>
              <a:spLocks noChangeArrowheads="1"/>
            </p:cNvSpPr>
            <p:nvPr/>
          </p:nvSpPr>
          <p:spPr bwMode="auto">
            <a:xfrm>
              <a:off x="1568" y="2289"/>
              <a:ext cx="45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Eustis</a:t>
              </a:r>
            </a:p>
          </p:txBody>
        </p:sp>
        <p:sp>
          <p:nvSpPr>
            <p:cNvPr id="33800" name="Rectangle 8"/>
            <p:cNvSpPr>
              <a:spLocks noChangeArrowheads="1"/>
            </p:cNvSpPr>
            <p:nvPr/>
          </p:nvSpPr>
          <p:spPr bwMode="auto">
            <a:xfrm>
              <a:off x="1666" y="2456"/>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600" b="1"/>
                <a:t>2</a:t>
              </a:r>
            </a:p>
          </p:txBody>
        </p:sp>
        <p:sp>
          <p:nvSpPr>
            <p:cNvPr id="33801" name="Freeform 9"/>
            <p:cNvSpPr>
              <a:spLocks/>
            </p:cNvSpPr>
            <p:nvPr/>
          </p:nvSpPr>
          <p:spPr bwMode="auto">
            <a:xfrm>
              <a:off x="1466" y="3243"/>
              <a:ext cx="617" cy="607"/>
            </a:xfrm>
            <a:custGeom>
              <a:avLst/>
              <a:gdLst>
                <a:gd name="T0" fmla="*/ 616 w 617"/>
                <a:gd name="T1" fmla="*/ 303 h 607"/>
                <a:gd name="T2" fmla="*/ 609 w 617"/>
                <a:gd name="T3" fmla="*/ 242 h 607"/>
                <a:gd name="T4" fmla="*/ 591 w 617"/>
                <a:gd name="T5" fmla="*/ 185 h 607"/>
                <a:gd name="T6" fmla="*/ 563 w 617"/>
                <a:gd name="T7" fmla="*/ 134 h 607"/>
                <a:gd name="T8" fmla="*/ 525 w 617"/>
                <a:gd name="T9" fmla="*/ 89 h 607"/>
                <a:gd name="T10" fmla="*/ 480 w 617"/>
                <a:gd name="T11" fmla="*/ 52 h 607"/>
                <a:gd name="T12" fmla="*/ 428 w 617"/>
                <a:gd name="T13" fmla="*/ 24 h 607"/>
                <a:gd name="T14" fmla="*/ 370 w 617"/>
                <a:gd name="T15" fmla="*/ 6 h 607"/>
                <a:gd name="T16" fmla="*/ 308 w 617"/>
                <a:gd name="T17" fmla="*/ 0 h 607"/>
                <a:gd name="T18" fmla="*/ 246 w 617"/>
                <a:gd name="T19" fmla="*/ 6 h 607"/>
                <a:gd name="T20" fmla="*/ 188 w 617"/>
                <a:gd name="T21" fmla="*/ 24 h 607"/>
                <a:gd name="T22" fmla="*/ 136 w 617"/>
                <a:gd name="T23" fmla="*/ 52 h 607"/>
                <a:gd name="T24" fmla="*/ 90 w 617"/>
                <a:gd name="T25" fmla="*/ 89 h 607"/>
                <a:gd name="T26" fmla="*/ 53 w 617"/>
                <a:gd name="T27" fmla="*/ 134 h 607"/>
                <a:gd name="T28" fmla="*/ 24 w 617"/>
                <a:gd name="T29" fmla="*/ 185 h 607"/>
                <a:gd name="T30" fmla="*/ 6 w 617"/>
                <a:gd name="T31" fmla="*/ 242 h 607"/>
                <a:gd name="T32" fmla="*/ 0 w 617"/>
                <a:gd name="T33" fmla="*/ 303 h 607"/>
                <a:gd name="T34" fmla="*/ 6 w 617"/>
                <a:gd name="T35" fmla="*/ 364 h 607"/>
                <a:gd name="T36" fmla="*/ 24 w 617"/>
                <a:gd name="T37" fmla="*/ 421 h 607"/>
                <a:gd name="T38" fmla="*/ 53 w 617"/>
                <a:gd name="T39" fmla="*/ 472 h 607"/>
                <a:gd name="T40" fmla="*/ 90 w 617"/>
                <a:gd name="T41" fmla="*/ 517 h 607"/>
                <a:gd name="T42" fmla="*/ 136 w 617"/>
                <a:gd name="T43" fmla="*/ 554 h 607"/>
                <a:gd name="T44" fmla="*/ 188 w 617"/>
                <a:gd name="T45" fmla="*/ 582 h 607"/>
                <a:gd name="T46" fmla="*/ 246 w 617"/>
                <a:gd name="T47" fmla="*/ 600 h 607"/>
                <a:gd name="T48" fmla="*/ 308 w 617"/>
                <a:gd name="T49" fmla="*/ 606 h 607"/>
                <a:gd name="T50" fmla="*/ 370 w 617"/>
                <a:gd name="T51" fmla="*/ 600 h 607"/>
                <a:gd name="T52" fmla="*/ 428 w 617"/>
                <a:gd name="T53" fmla="*/ 582 h 607"/>
                <a:gd name="T54" fmla="*/ 480 w 617"/>
                <a:gd name="T55" fmla="*/ 554 h 607"/>
                <a:gd name="T56" fmla="*/ 525 w 617"/>
                <a:gd name="T57" fmla="*/ 517 h 607"/>
                <a:gd name="T58" fmla="*/ 563 w 617"/>
                <a:gd name="T59" fmla="*/ 472 h 607"/>
                <a:gd name="T60" fmla="*/ 591 w 617"/>
                <a:gd name="T61" fmla="*/ 421 h 607"/>
                <a:gd name="T62" fmla="*/ 609 w 617"/>
                <a:gd name="T63" fmla="*/ 364 h 607"/>
                <a:gd name="T64" fmla="*/ 616 w 617"/>
                <a:gd name="T65" fmla="*/ 303 h 607"/>
                <a:gd name="T66" fmla="*/ 616 w 617"/>
                <a:gd name="T67" fmla="*/ 303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7" h="607">
                  <a:moveTo>
                    <a:pt x="616" y="303"/>
                  </a:moveTo>
                  <a:lnTo>
                    <a:pt x="609" y="242"/>
                  </a:lnTo>
                  <a:lnTo>
                    <a:pt x="591" y="185"/>
                  </a:lnTo>
                  <a:lnTo>
                    <a:pt x="563" y="134"/>
                  </a:lnTo>
                  <a:lnTo>
                    <a:pt x="525" y="89"/>
                  </a:lnTo>
                  <a:lnTo>
                    <a:pt x="480" y="52"/>
                  </a:lnTo>
                  <a:lnTo>
                    <a:pt x="428" y="24"/>
                  </a:lnTo>
                  <a:lnTo>
                    <a:pt x="370" y="6"/>
                  </a:lnTo>
                  <a:lnTo>
                    <a:pt x="308" y="0"/>
                  </a:lnTo>
                  <a:lnTo>
                    <a:pt x="246" y="6"/>
                  </a:lnTo>
                  <a:lnTo>
                    <a:pt x="188" y="24"/>
                  </a:lnTo>
                  <a:lnTo>
                    <a:pt x="136" y="52"/>
                  </a:lnTo>
                  <a:lnTo>
                    <a:pt x="90" y="89"/>
                  </a:lnTo>
                  <a:lnTo>
                    <a:pt x="53" y="134"/>
                  </a:lnTo>
                  <a:lnTo>
                    <a:pt x="24" y="185"/>
                  </a:lnTo>
                  <a:lnTo>
                    <a:pt x="6" y="242"/>
                  </a:lnTo>
                  <a:lnTo>
                    <a:pt x="0" y="303"/>
                  </a:lnTo>
                  <a:lnTo>
                    <a:pt x="6" y="364"/>
                  </a:lnTo>
                  <a:lnTo>
                    <a:pt x="24" y="421"/>
                  </a:lnTo>
                  <a:lnTo>
                    <a:pt x="53" y="472"/>
                  </a:lnTo>
                  <a:lnTo>
                    <a:pt x="90" y="517"/>
                  </a:lnTo>
                  <a:lnTo>
                    <a:pt x="136" y="554"/>
                  </a:lnTo>
                  <a:lnTo>
                    <a:pt x="188" y="582"/>
                  </a:lnTo>
                  <a:lnTo>
                    <a:pt x="246" y="600"/>
                  </a:lnTo>
                  <a:lnTo>
                    <a:pt x="308" y="606"/>
                  </a:lnTo>
                  <a:lnTo>
                    <a:pt x="370" y="600"/>
                  </a:lnTo>
                  <a:lnTo>
                    <a:pt x="428" y="582"/>
                  </a:lnTo>
                  <a:lnTo>
                    <a:pt x="480" y="554"/>
                  </a:lnTo>
                  <a:lnTo>
                    <a:pt x="525" y="517"/>
                  </a:lnTo>
                  <a:lnTo>
                    <a:pt x="563" y="472"/>
                  </a:lnTo>
                  <a:lnTo>
                    <a:pt x="591" y="421"/>
                  </a:lnTo>
                  <a:lnTo>
                    <a:pt x="609" y="364"/>
                  </a:lnTo>
                  <a:lnTo>
                    <a:pt x="616" y="303"/>
                  </a:lnTo>
                  <a:lnTo>
                    <a:pt x="616" y="303"/>
                  </a:lnTo>
                </a:path>
              </a:pathLst>
            </a:custGeom>
            <a:noFill/>
            <a:ln w="25400" cap="rnd" cmpd="sng">
              <a:solidFill>
                <a:srgbClr val="FFFFF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802" name="Rectangle 10"/>
            <p:cNvSpPr>
              <a:spLocks noChangeArrowheads="1"/>
            </p:cNvSpPr>
            <p:nvPr/>
          </p:nvSpPr>
          <p:spPr bwMode="auto">
            <a:xfrm>
              <a:off x="1480" y="3351"/>
              <a:ext cx="572"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300" b="1"/>
                <a:t>Clermont</a:t>
              </a:r>
            </a:p>
          </p:txBody>
        </p:sp>
        <p:sp>
          <p:nvSpPr>
            <p:cNvPr id="33803" name="Rectangle 11"/>
            <p:cNvSpPr>
              <a:spLocks noChangeArrowheads="1"/>
            </p:cNvSpPr>
            <p:nvPr/>
          </p:nvSpPr>
          <p:spPr bwMode="auto">
            <a:xfrm>
              <a:off x="1653" y="3513"/>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600" b="1"/>
                <a:t>3</a:t>
              </a:r>
            </a:p>
          </p:txBody>
        </p:sp>
        <p:sp>
          <p:nvSpPr>
            <p:cNvPr id="33804" name="Freeform 12"/>
            <p:cNvSpPr>
              <a:spLocks/>
            </p:cNvSpPr>
            <p:nvPr/>
          </p:nvSpPr>
          <p:spPr bwMode="auto">
            <a:xfrm>
              <a:off x="3999" y="1172"/>
              <a:ext cx="616" cy="606"/>
            </a:xfrm>
            <a:custGeom>
              <a:avLst/>
              <a:gdLst>
                <a:gd name="T0" fmla="*/ 615 w 616"/>
                <a:gd name="T1" fmla="*/ 303 h 606"/>
                <a:gd name="T2" fmla="*/ 609 w 616"/>
                <a:gd name="T3" fmla="*/ 241 h 606"/>
                <a:gd name="T4" fmla="*/ 591 w 616"/>
                <a:gd name="T5" fmla="*/ 184 h 606"/>
                <a:gd name="T6" fmla="*/ 562 w 616"/>
                <a:gd name="T7" fmla="*/ 133 h 606"/>
                <a:gd name="T8" fmla="*/ 525 w 616"/>
                <a:gd name="T9" fmla="*/ 88 h 606"/>
                <a:gd name="T10" fmla="*/ 479 w 616"/>
                <a:gd name="T11" fmla="*/ 51 h 606"/>
                <a:gd name="T12" fmla="*/ 427 w 616"/>
                <a:gd name="T13" fmla="*/ 23 h 606"/>
                <a:gd name="T14" fmla="*/ 369 w 616"/>
                <a:gd name="T15" fmla="*/ 6 h 606"/>
                <a:gd name="T16" fmla="*/ 308 w 616"/>
                <a:gd name="T17" fmla="*/ 0 h 606"/>
                <a:gd name="T18" fmla="*/ 245 w 616"/>
                <a:gd name="T19" fmla="*/ 6 h 606"/>
                <a:gd name="T20" fmla="*/ 188 w 616"/>
                <a:gd name="T21" fmla="*/ 23 h 606"/>
                <a:gd name="T22" fmla="*/ 135 w 616"/>
                <a:gd name="T23" fmla="*/ 51 h 606"/>
                <a:gd name="T24" fmla="*/ 90 w 616"/>
                <a:gd name="T25" fmla="*/ 88 h 606"/>
                <a:gd name="T26" fmla="*/ 52 w 616"/>
                <a:gd name="T27" fmla="*/ 133 h 606"/>
                <a:gd name="T28" fmla="*/ 24 w 616"/>
                <a:gd name="T29" fmla="*/ 184 h 606"/>
                <a:gd name="T30" fmla="*/ 6 w 616"/>
                <a:gd name="T31" fmla="*/ 241 h 606"/>
                <a:gd name="T32" fmla="*/ 0 w 616"/>
                <a:gd name="T33" fmla="*/ 303 h 606"/>
                <a:gd name="T34" fmla="*/ 6 w 616"/>
                <a:gd name="T35" fmla="*/ 363 h 606"/>
                <a:gd name="T36" fmla="*/ 24 w 616"/>
                <a:gd name="T37" fmla="*/ 420 h 606"/>
                <a:gd name="T38" fmla="*/ 52 w 616"/>
                <a:gd name="T39" fmla="*/ 472 h 606"/>
                <a:gd name="T40" fmla="*/ 90 w 616"/>
                <a:gd name="T41" fmla="*/ 517 h 606"/>
                <a:gd name="T42" fmla="*/ 135 w 616"/>
                <a:gd name="T43" fmla="*/ 553 h 606"/>
                <a:gd name="T44" fmla="*/ 188 w 616"/>
                <a:gd name="T45" fmla="*/ 581 h 606"/>
                <a:gd name="T46" fmla="*/ 245 w 616"/>
                <a:gd name="T47" fmla="*/ 599 h 606"/>
                <a:gd name="T48" fmla="*/ 308 w 616"/>
                <a:gd name="T49" fmla="*/ 605 h 606"/>
                <a:gd name="T50" fmla="*/ 369 w 616"/>
                <a:gd name="T51" fmla="*/ 599 h 606"/>
                <a:gd name="T52" fmla="*/ 427 w 616"/>
                <a:gd name="T53" fmla="*/ 581 h 606"/>
                <a:gd name="T54" fmla="*/ 479 w 616"/>
                <a:gd name="T55" fmla="*/ 553 h 606"/>
                <a:gd name="T56" fmla="*/ 525 w 616"/>
                <a:gd name="T57" fmla="*/ 517 h 606"/>
                <a:gd name="T58" fmla="*/ 562 w 616"/>
                <a:gd name="T59" fmla="*/ 472 h 606"/>
                <a:gd name="T60" fmla="*/ 591 w 616"/>
                <a:gd name="T61" fmla="*/ 420 h 606"/>
                <a:gd name="T62" fmla="*/ 609 w 616"/>
                <a:gd name="T63" fmla="*/ 363 h 606"/>
                <a:gd name="T64" fmla="*/ 615 w 616"/>
                <a:gd name="T65" fmla="*/ 303 h 606"/>
                <a:gd name="T66" fmla="*/ 615 w 616"/>
                <a:gd name="T67" fmla="*/ 303 h 6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6" h="606">
                  <a:moveTo>
                    <a:pt x="615" y="303"/>
                  </a:moveTo>
                  <a:lnTo>
                    <a:pt x="609" y="241"/>
                  </a:lnTo>
                  <a:lnTo>
                    <a:pt x="591" y="184"/>
                  </a:lnTo>
                  <a:lnTo>
                    <a:pt x="562" y="133"/>
                  </a:lnTo>
                  <a:lnTo>
                    <a:pt x="525" y="88"/>
                  </a:lnTo>
                  <a:lnTo>
                    <a:pt x="479" y="51"/>
                  </a:lnTo>
                  <a:lnTo>
                    <a:pt x="427" y="23"/>
                  </a:lnTo>
                  <a:lnTo>
                    <a:pt x="369" y="6"/>
                  </a:lnTo>
                  <a:lnTo>
                    <a:pt x="308" y="0"/>
                  </a:lnTo>
                  <a:lnTo>
                    <a:pt x="245" y="6"/>
                  </a:lnTo>
                  <a:lnTo>
                    <a:pt x="188" y="23"/>
                  </a:lnTo>
                  <a:lnTo>
                    <a:pt x="135" y="51"/>
                  </a:lnTo>
                  <a:lnTo>
                    <a:pt x="90" y="88"/>
                  </a:lnTo>
                  <a:lnTo>
                    <a:pt x="52" y="133"/>
                  </a:lnTo>
                  <a:lnTo>
                    <a:pt x="24" y="184"/>
                  </a:lnTo>
                  <a:lnTo>
                    <a:pt x="6" y="241"/>
                  </a:lnTo>
                  <a:lnTo>
                    <a:pt x="0" y="303"/>
                  </a:lnTo>
                  <a:lnTo>
                    <a:pt x="6" y="363"/>
                  </a:lnTo>
                  <a:lnTo>
                    <a:pt x="24" y="420"/>
                  </a:lnTo>
                  <a:lnTo>
                    <a:pt x="52" y="472"/>
                  </a:lnTo>
                  <a:lnTo>
                    <a:pt x="90" y="517"/>
                  </a:lnTo>
                  <a:lnTo>
                    <a:pt x="135" y="553"/>
                  </a:lnTo>
                  <a:lnTo>
                    <a:pt x="188" y="581"/>
                  </a:lnTo>
                  <a:lnTo>
                    <a:pt x="245" y="599"/>
                  </a:lnTo>
                  <a:lnTo>
                    <a:pt x="308" y="605"/>
                  </a:lnTo>
                  <a:lnTo>
                    <a:pt x="369" y="599"/>
                  </a:lnTo>
                  <a:lnTo>
                    <a:pt x="427" y="581"/>
                  </a:lnTo>
                  <a:lnTo>
                    <a:pt x="479" y="553"/>
                  </a:lnTo>
                  <a:lnTo>
                    <a:pt x="525" y="517"/>
                  </a:lnTo>
                  <a:lnTo>
                    <a:pt x="562" y="472"/>
                  </a:lnTo>
                  <a:lnTo>
                    <a:pt x="591" y="420"/>
                  </a:lnTo>
                  <a:lnTo>
                    <a:pt x="609" y="363"/>
                  </a:lnTo>
                  <a:lnTo>
                    <a:pt x="615" y="303"/>
                  </a:lnTo>
                  <a:lnTo>
                    <a:pt x="615" y="303"/>
                  </a:lnTo>
                </a:path>
              </a:pathLst>
            </a:custGeom>
            <a:noFill/>
            <a:ln w="25400" cap="rnd" cmpd="sng">
              <a:solidFill>
                <a:srgbClr val="FFFFF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805" name="Rectangle 13"/>
            <p:cNvSpPr>
              <a:spLocks noChangeArrowheads="1"/>
            </p:cNvSpPr>
            <p:nvPr/>
          </p:nvSpPr>
          <p:spPr bwMode="auto">
            <a:xfrm>
              <a:off x="4101" y="1279"/>
              <a:ext cx="42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Ocala</a:t>
              </a:r>
            </a:p>
          </p:txBody>
        </p:sp>
        <p:sp>
          <p:nvSpPr>
            <p:cNvPr id="33806" name="Rectangle 14"/>
            <p:cNvSpPr>
              <a:spLocks noChangeArrowheads="1"/>
            </p:cNvSpPr>
            <p:nvPr/>
          </p:nvSpPr>
          <p:spPr bwMode="auto">
            <a:xfrm>
              <a:off x="4181" y="1447"/>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600" b="1"/>
                <a:t>4</a:t>
              </a:r>
            </a:p>
          </p:txBody>
        </p:sp>
        <p:sp>
          <p:nvSpPr>
            <p:cNvPr id="33807" name="Freeform 15"/>
            <p:cNvSpPr>
              <a:spLocks/>
            </p:cNvSpPr>
            <p:nvPr/>
          </p:nvSpPr>
          <p:spPr bwMode="auto">
            <a:xfrm>
              <a:off x="3999" y="2181"/>
              <a:ext cx="616" cy="607"/>
            </a:xfrm>
            <a:custGeom>
              <a:avLst/>
              <a:gdLst>
                <a:gd name="T0" fmla="*/ 615 w 616"/>
                <a:gd name="T1" fmla="*/ 303 h 607"/>
                <a:gd name="T2" fmla="*/ 609 w 616"/>
                <a:gd name="T3" fmla="*/ 242 h 607"/>
                <a:gd name="T4" fmla="*/ 591 w 616"/>
                <a:gd name="T5" fmla="*/ 185 h 607"/>
                <a:gd name="T6" fmla="*/ 562 w 616"/>
                <a:gd name="T7" fmla="*/ 134 h 607"/>
                <a:gd name="T8" fmla="*/ 525 w 616"/>
                <a:gd name="T9" fmla="*/ 89 h 607"/>
                <a:gd name="T10" fmla="*/ 479 w 616"/>
                <a:gd name="T11" fmla="*/ 52 h 607"/>
                <a:gd name="T12" fmla="*/ 427 w 616"/>
                <a:gd name="T13" fmla="*/ 24 h 607"/>
                <a:gd name="T14" fmla="*/ 369 w 616"/>
                <a:gd name="T15" fmla="*/ 6 h 607"/>
                <a:gd name="T16" fmla="*/ 308 w 616"/>
                <a:gd name="T17" fmla="*/ 0 h 607"/>
                <a:gd name="T18" fmla="*/ 245 w 616"/>
                <a:gd name="T19" fmla="*/ 6 h 607"/>
                <a:gd name="T20" fmla="*/ 188 w 616"/>
                <a:gd name="T21" fmla="*/ 24 h 607"/>
                <a:gd name="T22" fmla="*/ 135 w 616"/>
                <a:gd name="T23" fmla="*/ 52 h 607"/>
                <a:gd name="T24" fmla="*/ 90 w 616"/>
                <a:gd name="T25" fmla="*/ 89 h 607"/>
                <a:gd name="T26" fmla="*/ 52 w 616"/>
                <a:gd name="T27" fmla="*/ 134 h 607"/>
                <a:gd name="T28" fmla="*/ 24 w 616"/>
                <a:gd name="T29" fmla="*/ 185 h 607"/>
                <a:gd name="T30" fmla="*/ 6 w 616"/>
                <a:gd name="T31" fmla="*/ 242 h 607"/>
                <a:gd name="T32" fmla="*/ 0 w 616"/>
                <a:gd name="T33" fmla="*/ 303 h 607"/>
                <a:gd name="T34" fmla="*/ 6 w 616"/>
                <a:gd name="T35" fmla="*/ 364 h 607"/>
                <a:gd name="T36" fmla="*/ 24 w 616"/>
                <a:gd name="T37" fmla="*/ 421 h 607"/>
                <a:gd name="T38" fmla="*/ 52 w 616"/>
                <a:gd name="T39" fmla="*/ 472 h 607"/>
                <a:gd name="T40" fmla="*/ 90 w 616"/>
                <a:gd name="T41" fmla="*/ 517 h 607"/>
                <a:gd name="T42" fmla="*/ 135 w 616"/>
                <a:gd name="T43" fmla="*/ 554 h 607"/>
                <a:gd name="T44" fmla="*/ 188 w 616"/>
                <a:gd name="T45" fmla="*/ 582 h 607"/>
                <a:gd name="T46" fmla="*/ 245 w 616"/>
                <a:gd name="T47" fmla="*/ 600 h 607"/>
                <a:gd name="T48" fmla="*/ 308 w 616"/>
                <a:gd name="T49" fmla="*/ 606 h 607"/>
                <a:gd name="T50" fmla="*/ 369 w 616"/>
                <a:gd name="T51" fmla="*/ 600 h 607"/>
                <a:gd name="T52" fmla="*/ 427 w 616"/>
                <a:gd name="T53" fmla="*/ 582 h 607"/>
                <a:gd name="T54" fmla="*/ 479 w 616"/>
                <a:gd name="T55" fmla="*/ 554 h 607"/>
                <a:gd name="T56" fmla="*/ 525 w 616"/>
                <a:gd name="T57" fmla="*/ 517 h 607"/>
                <a:gd name="T58" fmla="*/ 562 w 616"/>
                <a:gd name="T59" fmla="*/ 472 h 607"/>
                <a:gd name="T60" fmla="*/ 591 w 616"/>
                <a:gd name="T61" fmla="*/ 421 h 607"/>
                <a:gd name="T62" fmla="*/ 609 w 616"/>
                <a:gd name="T63" fmla="*/ 364 h 607"/>
                <a:gd name="T64" fmla="*/ 615 w 616"/>
                <a:gd name="T65" fmla="*/ 303 h 607"/>
                <a:gd name="T66" fmla="*/ 615 w 616"/>
                <a:gd name="T67" fmla="*/ 303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6" h="607">
                  <a:moveTo>
                    <a:pt x="615" y="303"/>
                  </a:moveTo>
                  <a:lnTo>
                    <a:pt x="609" y="242"/>
                  </a:lnTo>
                  <a:lnTo>
                    <a:pt x="591" y="185"/>
                  </a:lnTo>
                  <a:lnTo>
                    <a:pt x="562" y="134"/>
                  </a:lnTo>
                  <a:lnTo>
                    <a:pt x="525" y="89"/>
                  </a:lnTo>
                  <a:lnTo>
                    <a:pt x="479" y="52"/>
                  </a:lnTo>
                  <a:lnTo>
                    <a:pt x="427" y="24"/>
                  </a:lnTo>
                  <a:lnTo>
                    <a:pt x="369" y="6"/>
                  </a:lnTo>
                  <a:lnTo>
                    <a:pt x="308" y="0"/>
                  </a:lnTo>
                  <a:lnTo>
                    <a:pt x="245" y="6"/>
                  </a:lnTo>
                  <a:lnTo>
                    <a:pt x="188" y="24"/>
                  </a:lnTo>
                  <a:lnTo>
                    <a:pt x="135" y="52"/>
                  </a:lnTo>
                  <a:lnTo>
                    <a:pt x="90" y="89"/>
                  </a:lnTo>
                  <a:lnTo>
                    <a:pt x="52" y="134"/>
                  </a:lnTo>
                  <a:lnTo>
                    <a:pt x="24" y="185"/>
                  </a:lnTo>
                  <a:lnTo>
                    <a:pt x="6" y="242"/>
                  </a:lnTo>
                  <a:lnTo>
                    <a:pt x="0" y="303"/>
                  </a:lnTo>
                  <a:lnTo>
                    <a:pt x="6" y="364"/>
                  </a:lnTo>
                  <a:lnTo>
                    <a:pt x="24" y="421"/>
                  </a:lnTo>
                  <a:lnTo>
                    <a:pt x="52" y="472"/>
                  </a:lnTo>
                  <a:lnTo>
                    <a:pt x="90" y="517"/>
                  </a:lnTo>
                  <a:lnTo>
                    <a:pt x="135" y="554"/>
                  </a:lnTo>
                  <a:lnTo>
                    <a:pt x="188" y="582"/>
                  </a:lnTo>
                  <a:lnTo>
                    <a:pt x="245" y="600"/>
                  </a:lnTo>
                  <a:lnTo>
                    <a:pt x="308" y="606"/>
                  </a:lnTo>
                  <a:lnTo>
                    <a:pt x="369" y="600"/>
                  </a:lnTo>
                  <a:lnTo>
                    <a:pt x="427" y="582"/>
                  </a:lnTo>
                  <a:lnTo>
                    <a:pt x="479" y="554"/>
                  </a:lnTo>
                  <a:lnTo>
                    <a:pt x="525" y="517"/>
                  </a:lnTo>
                  <a:lnTo>
                    <a:pt x="562" y="472"/>
                  </a:lnTo>
                  <a:lnTo>
                    <a:pt x="591" y="421"/>
                  </a:lnTo>
                  <a:lnTo>
                    <a:pt x="609" y="364"/>
                  </a:lnTo>
                  <a:lnTo>
                    <a:pt x="615" y="303"/>
                  </a:lnTo>
                  <a:lnTo>
                    <a:pt x="615" y="303"/>
                  </a:lnTo>
                </a:path>
              </a:pathLst>
            </a:custGeom>
            <a:noFill/>
            <a:ln w="25400" cap="rnd" cmpd="sng">
              <a:solidFill>
                <a:srgbClr val="FFFFF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808" name="Rectangle 16"/>
            <p:cNvSpPr>
              <a:spLocks noChangeArrowheads="1"/>
            </p:cNvSpPr>
            <p:nvPr/>
          </p:nvSpPr>
          <p:spPr bwMode="auto">
            <a:xfrm>
              <a:off x="4083" y="2289"/>
              <a:ext cx="515"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300" b="1"/>
                <a:t>Orlando</a:t>
              </a:r>
            </a:p>
          </p:txBody>
        </p:sp>
        <p:sp>
          <p:nvSpPr>
            <p:cNvPr id="33809" name="Rectangle 17"/>
            <p:cNvSpPr>
              <a:spLocks noChangeArrowheads="1"/>
            </p:cNvSpPr>
            <p:nvPr/>
          </p:nvSpPr>
          <p:spPr bwMode="auto">
            <a:xfrm>
              <a:off x="4181" y="2456"/>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600" b="1"/>
                <a:t>5</a:t>
              </a:r>
            </a:p>
          </p:txBody>
        </p:sp>
        <p:sp>
          <p:nvSpPr>
            <p:cNvPr id="33810" name="Freeform 18"/>
            <p:cNvSpPr>
              <a:spLocks/>
            </p:cNvSpPr>
            <p:nvPr/>
          </p:nvSpPr>
          <p:spPr bwMode="auto">
            <a:xfrm>
              <a:off x="3981" y="3244"/>
              <a:ext cx="617" cy="607"/>
            </a:xfrm>
            <a:custGeom>
              <a:avLst/>
              <a:gdLst>
                <a:gd name="T0" fmla="*/ 616 w 617"/>
                <a:gd name="T1" fmla="*/ 303 h 607"/>
                <a:gd name="T2" fmla="*/ 609 w 617"/>
                <a:gd name="T3" fmla="*/ 242 h 607"/>
                <a:gd name="T4" fmla="*/ 591 w 617"/>
                <a:gd name="T5" fmla="*/ 185 h 607"/>
                <a:gd name="T6" fmla="*/ 563 w 617"/>
                <a:gd name="T7" fmla="*/ 133 h 607"/>
                <a:gd name="T8" fmla="*/ 525 w 617"/>
                <a:gd name="T9" fmla="*/ 88 h 607"/>
                <a:gd name="T10" fmla="*/ 480 w 617"/>
                <a:gd name="T11" fmla="*/ 51 h 607"/>
                <a:gd name="T12" fmla="*/ 428 w 617"/>
                <a:gd name="T13" fmla="*/ 23 h 607"/>
                <a:gd name="T14" fmla="*/ 370 w 617"/>
                <a:gd name="T15" fmla="*/ 6 h 607"/>
                <a:gd name="T16" fmla="*/ 308 w 617"/>
                <a:gd name="T17" fmla="*/ 0 h 607"/>
                <a:gd name="T18" fmla="*/ 246 w 617"/>
                <a:gd name="T19" fmla="*/ 6 h 607"/>
                <a:gd name="T20" fmla="*/ 188 w 617"/>
                <a:gd name="T21" fmla="*/ 23 h 607"/>
                <a:gd name="T22" fmla="*/ 136 w 617"/>
                <a:gd name="T23" fmla="*/ 51 h 607"/>
                <a:gd name="T24" fmla="*/ 90 w 617"/>
                <a:gd name="T25" fmla="*/ 88 h 607"/>
                <a:gd name="T26" fmla="*/ 53 w 617"/>
                <a:gd name="T27" fmla="*/ 133 h 607"/>
                <a:gd name="T28" fmla="*/ 24 w 617"/>
                <a:gd name="T29" fmla="*/ 185 h 607"/>
                <a:gd name="T30" fmla="*/ 6 w 617"/>
                <a:gd name="T31" fmla="*/ 242 h 607"/>
                <a:gd name="T32" fmla="*/ 0 w 617"/>
                <a:gd name="T33" fmla="*/ 303 h 607"/>
                <a:gd name="T34" fmla="*/ 6 w 617"/>
                <a:gd name="T35" fmla="*/ 363 h 607"/>
                <a:gd name="T36" fmla="*/ 24 w 617"/>
                <a:gd name="T37" fmla="*/ 420 h 607"/>
                <a:gd name="T38" fmla="*/ 53 w 617"/>
                <a:gd name="T39" fmla="*/ 472 h 607"/>
                <a:gd name="T40" fmla="*/ 90 w 617"/>
                <a:gd name="T41" fmla="*/ 517 h 607"/>
                <a:gd name="T42" fmla="*/ 136 w 617"/>
                <a:gd name="T43" fmla="*/ 553 h 607"/>
                <a:gd name="T44" fmla="*/ 188 w 617"/>
                <a:gd name="T45" fmla="*/ 582 h 607"/>
                <a:gd name="T46" fmla="*/ 246 w 617"/>
                <a:gd name="T47" fmla="*/ 599 h 607"/>
                <a:gd name="T48" fmla="*/ 308 w 617"/>
                <a:gd name="T49" fmla="*/ 606 h 607"/>
                <a:gd name="T50" fmla="*/ 370 w 617"/>
                <a:gd name="T51" fmla="*/ 599 h 607"/>
                <a:gd name="T52" fmla="*/ 428 w 617"/>
                <a:gd name="T53" fmla="*/ 582 h 607"/>
                <a:gd name="T54" fmla="*/ 480 w 617"/>
                <a:gd name="T55" fmla="*/ 553 h 607"/>
                <a:gd name="T56" fmla="*/ 525 w 617"/>
                <a:gd name="T57" fmla="*/ 517 h 607"/>
                <a:gd name="T58" fmla="*/ 563 w 617"/>
                <a:gd name="T59" fmla="*/ 472 h 607"/>
                <a:gd name="T60" fmla="*/ 591 w 617"/>
                <a:gd name="T61" fmla="*/ 420 h 607"/>
                <a:gd name="T62" fmla="*/ 609 w 617"/>
                <a:gd name="T63" fmla="*/ 363 h 607"/>
                <a:gd name="T64" fmla="*/ 616 w 617"/>
                <a:gd name="T65" fmla="*/ 303 h 607"/>
                <a:gd name="T66" fmla="*/ 616 w 617"/>
                <a:gd name="T67" fmla="*/ 303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7" h="607">
                  <a:moveTo>
                    <a:pt x="616" y="303"/>
                  </a:moveTo>
                  <a:lnTo>
                    <a:pt x="609" y="242"/>
                  </a:lnTo>
                  <a:lnTo>
                    <a:pt x="591" y="185"/>
                  </a:lnTo>
                  <a:lnTo>
                    <a:pt x="563" y="133"/>
                  </a:lnTo>
                  <a:lnTo>
                    <a:pt x="525" y="88"/>
                  </a:lnTo>
                  <a:lnTo>
                    <a:pt x="480" y="51"/>
                  </a:lnTo>
                  <a:lnTo>
                    <a:pt x="428" y="23"/>
                  </a:lnTo>
                  <a:lnTo>
                    <a:pt x="370" y="6"/>
                  </a:lnTo>
                  <a:lnTo>
                    <a:pt x="308" y="0"/>
                  </a:lnTo>
                  <a:lnTo>
                    <a:pt x="246" y="6"/>
                  </a:lnTo>
                  <a:lnTo>
                    <a:pt x="188" y="23"/>
                  </a:lnTo>
                  <a:lnTo>
                    <a:pt x="136" y="51"/>
                  </a:lnTo>
                  <a:lnTo>
                    <a:pt x="90" y="88"/>
                  </a:lnTo>
                  <a:lnTo>
                    <a:pt x="53" y="133"/>
                  </a:lnTo>
                  <a:lnTo>
                    <a:pt x="24" y="185"/>
                  </a:lnTo>
                  <a:lnTo>
                    <a:pt x="6" y="242"/>
                  </a:lnTo>
                  <a:lnTo>
                    <a:pt x="0" y="303"/>
                  </a:lnTo>
                  <a:lnTo>
                    <a:pt x="6" y="363"/>
                  </a:lnTo>
                  <a:lnTo>
                    <a:pt x="24" y="420"/>
                  </a:lnTo>
                  <a:lnTo>
                    <a:pt x="53" y="472"/>
                  </a:lnTo>
                  <a:lnTo>
                    <a:pt x="90" y="517"/>
                  </a:lnTo>
                  <a:lnTo>
                    <a:pt x="136" y="553"/>
                  </a:lnTo>
                  <a:lnTo>
                    <a:pt x="188" y="582"/>
                  </a:lnTo>
                  <a:lnTo>
                    <a:pt x="246" y="599"/>
                  </a:lnTo>
                  <a:lnTo>
                    <a:pt x="308" y="606"/>
                  </a:lnTo>
                  <a:lnTo>
                    <a:pt x="370" y="599"/>
                  </a:lnTo>
                  <a:lnTo>
                    <a:pt x="428" y="582"/>
                  </a:lnTo>
                  <a:lnTo>
                    <a:pt x="480" y="553"/>
                  </a:lnTo>
                  <a:lnTo>
                    <a:pt x="525" y="517"/>
                  </a:lnTo>
                  <a:lnTo>
                    <a:pt x="563" y="472"/>
                  </a:lnTo>
                  <a:lnTo>
                    <a:pt x="591" y="420"/>
                  </a:lnTo>
                  <a:lnTo>
                    <a:pt x="609" y="363"/>
                  </a:lnTo>
                  <a:lnTo>
                    <a:pt x="616" y="303"/>
                  </a:lnTo>
                  <a:lnTo>
                    <a:pt x="616" y="303"/>
                  </a:lnTo>
                </a:path>
              </a:pathLst>
            </a:custGeom>
            <a:noFill/>
            <a:ln w="25400" cap="rnd" cmpd="sng">
              <a:solidFill>
                <a:srgbClr val="FFFFF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811" name="Rectangle 19"/>
            <p:cNvSpPr>
              <a:spLocks noChangeArrowheads="1"/>
            </p:cNvSpPr>
            <p:nvPr/>
          </p:nvSpPr>
          <p:spPr bwMode="auto">
            <a:xfrm>
              <a:off x="3995" y="3351"/>
              <a:ext cx="5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300" b="1"/>
                <a:t>Leesburg</a:t>
              </a:r>
            </a:p>
          </p:txBody>
        </p:sp>
        <p:sp>
          <p:nvSpPr>
            <p:cNvPr id="33812" name="Rectangle 20"/>
            <p:cNvSpPr>
              <a:spLocks noChangeArrowheads="1"/>
            </p:cNvSpPr>
            <p:nvPr/>
          </p:nvSpPr>
          <p:spPr bwMode="auto">
            <a:xfrm>
              <a:off x="4163" y="3519"/>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600" b="1"/>
                <a:t>6</a:t>
              </a:r>
            </a:p>
          </p:txBody>
        </p:sp>
        <p:sp>
          <p:nvSpPr>
            <p:cNvPr id="33813" name="Line 21"/>
            <p:cNvSpPr>
              <a:spLocks noChangeShapeType="1"/>
            </p:cNvSpPr>
            <p:nvPr/>
          </p:nvSpPr>
          <p:spPr bwMode="auto">
            <a:xfrm>
              <a:off x="2099" y="1452"/>
              <a:ext cx="1797" cy="0"/>
            </a:xfrm>
            <a:prstGeom prst="line">
              <a:avLst/>
            </a:prstGeom>
            <a:noFill/>
            <a:ln w="12700">
              <a:solidFill>
                <a:srgbClr val="FFFF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4" name="Line 22"/>
            <p:cNvSpPr>
              <a:spLocks noChangeShapeType="1"/>
            </p:cNvSpPr>
            <p:nvPr/>
          </p:nvSpPr>
          <p:spPr bwMode="auto">
            <a:xfrm>
              <a:off x="2099" y="1443"/>
              <a:ext cx="1775" cy="920"/>
            </a:xfrm>
            <a:prstGeom prst="line">
              <a:avLst/>
            </a:prstGeom>
            <a:noFill/>
            <a:ln w="12700">
              <a:solidFill>
                <a:srgbClr val="FFFF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5" name="Line 23"/>
            <p:cNvSpPr>
              <a:spLocks noChangeShapeType="1"/>
            </p:cNvSpPr>
            <p:nvPr/>
          </p:nvSpPr>
          <p:spPr bwMode="auto">
            <a:xfrm>
              <a:off x="2099" y="1452"/>
              <a:ext cx="1842" cy="1906"/>
            </a:xfrm>
            <a:prstGeom prst="line">
              <a:avLst/>
            </a:prstGeom>
            <a:noFill/>
            <a:ln w="12700">
              <a:solidFill>
                <a:srgbClr val="FFFF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6" name="Line 24"/>
            <p:cNvSpPr>
              <a:spLocks noChangeShapeType="1"/>
            </p:cNvSpPr>
            <p:nvPr/>
          </p:nvSpPr>
          <p:spPr bwMode="auto">
            <a:xfrm flipV="1">
              <a:off x="2099" y="1575"/>
              <a:ext cx="1784" cy="903"/>
            </a:xfrm>
            <a:prstGeom prst="line">
              <a:avLst/>
            </a:prstGeom>
            <a:noFill/>
            <a:ln w="12700">
              <a:solidFill>
                <a:srgbClr val="FFFF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7" name="Line 25"/>
            <p:cNvSpPr>
              <a:spLocks noChangeShapeType="1"/>
            </p:cNvSpPr>
            <p:nvPr/>
          </p:nvSpPr>
          <p:spPr bwMode="auto">
            <a:xfrm>
              <a:off x="2099" y="2470"/>
              <a:ext cx="1736" cy="0"/>
            </a:xfrm>
            <a:prstGeom prst="line">
              <a:avLst/>
            </a:prstGeom>
            <a:noFill/>
            <a:ln w="12700">
              <a:solidFill>
                <a:srgbClr val="FFFF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8" name="Line 26"/>
            <p:cNvSpPr>
              <a:spLocks noChangeShapeType="1"/>
            </p:cNvSpPr>
            <p:nvPr/>
          </p:nvSpPr>
          <p:spPr bwMode="auto">
            <a:xfrm>
              <a:off x="2108" y="2470"/>
              <a:ext cx="1767" cy="954"/>
            </a:xfrm>
            <a:prstGeom prst="line">
              <a:avLst/>
            </a:prstGeom>
            <a:noFill/>
            <a:ln w="12700">
              <a:solidFill>
                <a:srgbClr val="FFFF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9" name="Line 27"/>
            <p:cNvSpPr>
              <a:spLocks noChangeShapeType="1"/>
            </p:cNvSpPr>
            <p:nvPr/>
          </p:nvSpPr>
          <p:spPr bwMode="auto">
            <a:xfrm>
              <a:off x="2091" y="3541"/>
              <a:ext cx="1761" cy="8"/>
            </a:xfrm>
            <a:prstGeom prst="line">
              <a:avLst/>
            </a:prstGeom>
            <a:noFill/>
            <a:ln w="12700">
              <a:solidFill>
                <a:srgbClr val="FFFF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0" name="Line 28"/>
            <p:cNvSpPr>
              <a:spLocks noChangeShapeType="1"/>
            </p:cNvSpPr>
            <p:nvPr/>
          </p:nvSpPr>
          <p:spPr bwMode="auto">
            <a:xfrm flipV="1">
              <a:off x="2082" y="2586"/>
              <a:ext cx="1757" cy="946"/>
            </a:xfrm>
            <a:prstGeom prst="line">
              <a:avLst/>
            </a:prstGeom>
            <a:noFill/>
            <a:ln w="12700">
              <a:solidFill>
                <a:srgbClr val="FFFF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1" name="Line 29"/>
            <p:cNvSpPr>
              <a:spLocks noChangeShapeType="1"/>
            </p:cNvSpPr>
            <p:nvPr/>
          </p:nvSpPr>
          <p:spPr bwMode="auto">
            <a:xfrm flipV="1">
              <a:off x="2082" y="1692"/>
              <a:ext cx="1817" cy="1840"/>
            </a:xfrm>
            <a:prstGeom prst="line">
              <a:avLst/>
            </a:prstGeom>
            <a:noFill/>
            <a:ln w="12700">
              <a:solidFill>
                <a:srgbClr val="FFFF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2" name="Rectangle 30"/>
            <p:cNvSpPr>
              <a:spLocks noChangeArrowheads="1"/>
            </p:cNvSpPr>
            <p:nvPr/>
          </p:nvSpPr>
          <p:spPr bwMode="auto">
            <a:xfrm>
              <a:off x="2372" y="922"/>
              <a:ext cx="1243"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500" b="1"/>
                <a:t>Distances (in miles)</a:t>
              </a:r>
            </a:p>
          </p:txBody>
        </p:sp>
        <p:sp>
          <p:nvSpPr>
            <p:cNvPr id="33823" name="Rectangle 31"/>
            <p:cNvSpPr>
              <a:spLocks noChangeArrowheads="1"/>
            </p:cNvSpPr>
            <p:nvPr/>
          </p:nvSpPr>
          <p:spPr bwMode="auto">
            <a:xfrm>
              <a:off x="4610" y="1040"/>
              <a:ext cx="616"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500" b="1"/>
                <a:t>Capacity</a:t>
              </a:r>
            </a:p>
          </p:txBody>
        </p:sp>
        <p:sp>
          <p:nvSpPr>
            <p:cNvPr id="33824" name="Rectangle 32"/>
            <p:cNvSpPr>
              <a:spLocks noChangeArrowheads="1"/>
            </p:cNvSpPr>
            <p:nvPr/>
          </p:nvSpPr>
          <p:spPr bwMode="auto">
            <a:xfrm>
              <a:off x="760" y="1014"/>
              <a:ext cx="516"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500" b="1"/>
                <a:t>Supply</a:t>
              </a:r>
            </a:p>
          </p:txBody>
        </p:sp>
        <p:sp>
          <p:nvSpPr>
            <p:cNvPr id="33825" name="Rectangle 33"/>
            <p:cNvSpPr>
              <a:spLocks noChangeArrowheads="1"/>
            </p:cNvSpPr>
            <p:nvPr/>
          </p:nvSpPr>
          <p:spPr bwMode="auto">
            <a:xfrm>
              <a:off x="732" y="1392"/>
              <a:ext cx="550"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500" b="1"/>
                <a:t>275,000</a:t>
              </a:r>
            </a:p>
          </p:txBody>
        </p:sp>
        <p:sp>
          <p:nvSpPr>
            <p:cNvPr id="33826" name="Rectangle 34"/>
            <p:cNvSpPr>
              <a:spLocks noChangeArrowheads="1"/>
            </p:cNvSpPr>
            <p:nvPr/>
          </p:nvSpPr>
          <p:spPr bwMode="auto">
            <a:xfrm>
              <a:off x="759" y="2357"/>
              <a:ext cx="550"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500" b="1"/>
                <a:t>400,000</a:t>
              </a:r>
            </a:p>
          </p:txBody>
        </p:sp>
        <p:sp>
          <p:nvSpPr>
            <p:cNvPr id="33827" name="Rectangle 35"/>
            <p:cNvSpPr>
              <a:spLocks noChangeArrowheads="1"/>
            </p:cNvSpPr>
            <p:nvPr/>
          </p:nvSpPr>
          <p:spPr bwMode="auto">
            <a:xfrm>
              <a:off x="768" y="3454"/>
              <a:ext cx="550"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500" b="1"/>
                <a:t>300,000</a:t>
              </a:r>
            </a:p>
          </p:txBody>
        </p:sp>
        <p:sp>
          <p:nvSpPr>
            <p:cNvPr id="33828" name="Rectangle 36"/>
            <p:cNvSpPr>
              <a:spLocks noChangeArrowheads="1"/>
            </p:cNvSpPr>
            <p:nvPr/>
          </p:nvSpPr>
          <p:spPr bwMode="auto">
            <a:xfrm>
              <a:off x="4787" y="3437"/>
              <a:ext cx="550"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500" b="1"/>
                <a:t>225,000</a:t>
              </a:r>
            </a:p>
          </p:txBody>
        </p:sp>
        <p:sp>
          <p:nvSpPr>
            <p:cNvPr id="33829" name="Rectangle 37"/>
            <p:cNvSpPr>
              <a:spLocks noChangeArrowheads="1"/>
            </p:cNvSpPr>
            <p:nvPr/>
          </p:nvSpPr>
          <p:spPr bwMode="auto">
            <a:xfrm>
              <a:off x="4718" y="2340"/>
              <a:ext cx="550"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500" b="1"/>
                <a:t>600,000</a:t>
              </a:r>
            </a:p>
          </p:txBody>
        </p:sp>
        <p:sp>
          <p:nvSpPr>
            <p:cNvPr id="33830" name="Rectangle 38"/>
            <p:cNvSpPr>
              <a:spLocks noChangeArrowheads="1"/>
            </p:cNvSpPr>
            <p:nvPr/>
          </p:nvSpPr>
          <p:spPr bwMode="auto">
            <a:xfrm>
              <a:off x="4692" y="1348"/>
              <a:ext cx="550"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500" b="1"/>
                <a:t>200,000</a:t>
              </a:r>
            </a:p>
          </p:txBody>
        </p:sp>
        <p:sp>
          <p:nvSpPr>
            <p:cNvPr id="33831" name="Rectangle 39"/>
            <p:cNvSpPr>
              <a:spLocks noChangeArrowheads="1"/>
            </p:cNvSpPr>
            <p:nvPr/>
          </p:nvSpPr>
          <p:spPr bwMode="auto">
            <a:xfrm>
              <a:off x="1452" y="882"/>
              <a:ext cx="6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b="1"/>
                <a:t>Groves</a:t>
              </a:r>
            </a:p>
          </p:txBody>
        </p:sp>
        <p:sp>
          <p:nvSpPr>
            <p:cNvPr id="33832" name="Rectangle 40"/>
            <p:cNvSpPr>
              <a:spLocks noChangeArrowheads="1"/>
            </p:cNvSpPr>
            <p:nvPr/>
          </p:nvSpPr>
          <p:spPr bwMode="auto">
            <a:xfrm>
              <a:off x="3845" y="707"/>
              <a:ext cx="10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b="1"/>
                <a:t>Processing </a:t>
              </a:r>
            </a:p>
          </p:txBody>
        </p:sp>
        <p:sp>
          <p:nvSpPr>
            <p:cNvPr id="33833" name="Rectangle 41"/>
            <p:cNvSpPr>
              <a:spLocks noChangeArrowheads="1"/>
            </p:cNvSpPr>
            <p:nvPr/>
          </p:nvSpPr>
          <p:spPr bwMode="auto">
            <a:xfrm>
              <a:off x="3845" y="875"/>
              <a:ext cx="7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b="1"/>
                <a:t>    Plants</a:t>
              </a:r>
            </a:p>
          </p:txBody>
        </p:sp>
        <p:sp>
          <p:nvSpPr>
            <p:cNvPr id="33834" name="Rectangle 42"/>
            <p:cNvSpPr>
              <a:spLocks noChangeArrowheads="1"/>
            </p:cNvSpPr>
            <p:nvPr/>
          </p:nvSpPr>
          <p:spPr bwMode="auto">
            <a:xfrm>
              <a:off x="2361" y="1236"/>
              <a:ext cx="24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21</a:t>
              </a:r>
            </a:p>
          </p:txBody>
        </p:sp>
        <p:sp>
          <p:nvSpPr>
            <p:cNvPr id="33835" name="Rectangle 43"/>
            <p:cNvSpPr>
              <a:spLocks noChangeArrowheads="1"/>
            </p:cNvSpPr>
            <p:nvPr/>
          </p:nvSpPr>
          <p:spPr bwMode="auto">
            <a:xfrm>
              <a:off x="2441" y="1456"/>
              <a:ext cx="24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50</a:t>
              </a:r>
            </a:p>
          </p:txBody>
        </p:sp>
        <p:sp>
          <p:nvSpPr>
            <p:cNvPr id="33836" name="Rectangle 44"/>
            <p:cNvSpPr>
              <a:spLocks noChangeArrowheads="1"/>
            </p:cNvSpPr>
            <p:nvPr/>
          </p:nvSpPr>
          <p:spPr bwMode="auto">
            <a:xfrm>
              <a:off x="2170" y="1728"/>
              <a:ext cx="24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40</a:t>
              </a:r>
            </a:p>
          </p:txBody>
        </p:sp>
        <p:sp>
          <p:nvSpPr>
            <p:cNvPr id="33837" name="Rectangle 45"/>
            <p:cNvSpPr>
              <a:spLocks noChangeArrowheads="1"/>
            </p:cNvSpPr>
            <p:nvPr/>
          </p:nvSpPr>
          <p:spPr bwMode="auto">
            <a:xfrm>
              <a:off x="2181" y="2140"/>
              <a:ext cx="24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35</a:t>
              </a:r>
            </a:p>
          </p:txBody>
        </p:sp>
        <p:sp>
          <p:nvSpPr>
            <p:cNvPr id="33838" name="Rectangle 46"/>
            <p:cNvSpPr>
              <a:spLocks noChangeArrowheads="1"/>
            </p:cNvSpPr>
            <p:nvPr/>
          </p:nvSpPr>
          <p:spPr bwMode="auto">
            <a:xfrm>
              <a:off x="2402" y="2272"/>
              <a:ext cx="24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30</a:t>
              </a:r>
            </a:p>
          </p:txBody>
        </p:sp>
        <p:sp>
          <p:nvSpPr>
            <p:cNvPr id="33839" name="Rectangle 47"/>
            <p:cNvSpPr>
              <a:spLocks noChangeArrowheads="1"/>
            </p:cNvSpPr>
            <p:nvPr/>
          </p:nvSpPr>
          <p:spPr bwMode="auto">
            <a:xfrm>
              <a:off x="2132" y="2580"/>
              <a:ext cx="24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22</a:t>
              </a:r>
            </a:p>
          </p:txBody>
        </p:sp>
        <p:sp>
          <p:nvSpPr>
            <p:cNvPr id="33840" name="Rectangle 48"/>
            <p:cNvSpPr>
              <a:spLocks noChangeArrowheads="1"/>
            </p:cNvSpPr>
            <p:nvPr/>
          </p:nvSpPr>
          <p:spPr bwMode="auto">
            <a:xfrm>
              <a:off x="2089" y="3115"/>
              <a:ext cx="24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55</a:t>
              </a:r>
            </a:p>
          </p:txBody>
        </p:sp>
        <p:sp>
          <p:nvSpPr>
            <p:cNvPr id="33841" name="Rectangle 49"/>
            <p:cNvSpPr>
              <a:spLocks noChangeArrowheads="1"/>
            </p:cNvSpPr>
            <p:nvPr/>
          </p:nvSpPr>
          <p:spPr bwMode="auto">
            <a:xfrm>
              <a:off x="2136" y="3572"/>
              <a:ext cx="24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25</a:t>
              </a:r>
            </a:p>
          </p:txBody>
        </p:sp>
        <p:sp>
          <p:nvSpPr>
            <p:cNvPr id="33842" name="Rectangle 50"/>
            <p:cNvSpPr>
              <a:spLocks noChangeArrowheads="1"/>
            </p:cNvSpPr>
            <p:nvPr/>
          </p:nvSpPr>
          <p:spPr bwMode="auto">
            <a:xfrm>
              <a:off x="2350" y="3343"/>
              <a:ext cx="24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a:t>20</a:t>
              </a:r>
            </a:p>
          </p:txBody>
        </p:sp>
      </p:grpSp>
    </p:spTree>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228600"/>
            <a:ext cx="7772400" cy="990600"/>
          </a:xfrm>
          <a:noFill/>
          <a:ln/>
        </p:spPr>
        <p:txBody>
          <a:bodyPr lIns="92075" tIns="46038" rIns="92075" bIns="46038"/>
          <a:lstStyle/>
          <a:p>
            <a:r>
              <a:rPr lang="en-US" i="1">
                <a:solidFill>
                  <a:schemeClr val="hlink"/>
                </a:solidFill>
              </a:rPr>
              <a:t>Defining the Decision Variables</a:t>
            </a:r>
          </a:p>
        </p:txBody>
      </p:sp>
      <p:sp>
        <p:nvSpPr>
          <p:cNvPr id="34819" name="Rectangle 3"/>
          <p:cNvSpPr>
            <a:spLocks noChangeArrowheads="1"/>
          </p:cNvSpPr>
          <p:nvPr/>
        </p:nvSpPr>
        <p:spPr bwMode="auto">
          <a:xfrm>
            <a:off x="381000" y="1193800"/>
            <a:ext cx="8469313" cy="474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130000"/>
              </a:lnSpc>
            </a:pPr>
            <a:r>
              <a:rPr lang="en-US" sz="2400">
                <a:latin typeface="Tahoma" pitchFamily="34" charset="0"/>
              </a:rPr>
              <a:t>X</a:t>
            </a:r>
            <a:r>
              <a:rPr lang="en-US" sz="2400" i="1" baseline="-25000">
                <a:latin typeface="Times New Roman" pitchFamily="18" charset="0"/>
              </a:rPr>
              <a:t>ij</a:t>
            </a:r>
            <a:r>
              <a:rPr lang="en-US" sz="2400">
                <a:latin typeface="Times New Roman" pitchFamily="18" charset="0"/>
              </a:rPr>
              <a:t> </a:t>
            </a:r>
            <a:r>
              <a:rPr lang="en-US" sz="2400">
                <a:latin typeface="Tahoma" pitchFamily="34" charset="0"/>
              </a:rPr>
              <a:t>= # of bushels shipped from node </a:t>
            </a:r>
            <a:r>
              <a:rPr lang="en-US" sz="2400" i="1">
                <a:latin typeface="Times New Roman" pitchFamily="18" charset="0"/>
              </a:rPr>
              <a:t>i</a:t>
            </a:r>
            <a:r>
              <a:rPr lang="en-US" sz="2400">
                <a:latin typeface="Times New Roman" pitchFamily="18" charset="0"/>
              </a:rPr>
              <a:t> </a:t>
            </a:r>
            <a:r>
              <a:rPr lang="en-US" sz="2400">
                <a:latin typeface="Tahoma" pitchFamily="34" charset="0"/>
              </a:rPr>
              <a:t>to node </a:t>
            </a:r>
            <a:r>
              <a:rPr lang="en-US" sz="2400" i="1">
                <a:latin typeface="Times New Roman" pitchFamily="18" charset="0"/>
              </a:rPr>
              <a:t>j</a:t>
            </a:r>
          </a:p>
          <a:p>
            <a:pPr eaLnBrk="0" hangingPunct="0">
              <a:lnSpc>
                <a:spcPct val="30000"/>
              </a:lnSpc>
            </a:pPr>
            <a:endParaRPr lang="en-US" sz="2000">
              <a:latin typeface="Times New Roman" pitchFamily="18" charset="0"/>
            </a:endParaRPr>
          </a:p>
          <a:p>
            <a:pPr eaLnBrk="0" hangingPunct="0">
              <a:lnSpc>
                <a:spcPct val="130000"/>
              </a:lnSpc>
            </a:pPr>
            <a:r>
              <a:rPr lang="en-US" sz="2000">
                <a:latin typeface="Tahoma" pitchFamily="34" charset="0"/>
              </a:rPr>
              <a:t>Specifically, the nine decision variables are:</a:t>
            </a:r>
          </a:p>
          <a:p>
            <a:pPr eaLnBrk="0" hangingPunct="0">
              <a:lnSpc>
                <a:spcPct val="40000"/>
              </a:lnSpc>
            </a:pPr>
            <a:endParaRPr lang="en-US" sz="2000">
              <a:latin typeface="Tahoma" pitchFamily="34" charset="0"/>
            </a:endParaRPr>
          </a:p>
          <a:p>
            <a:pPr eaLnBrk="0" hangingPunct="0">
              <a:lnSpc>
                <a:spcPct val="130000"/>
              </a:lnSpc>
            </a:pPr>
            <a:r>
              <a:rPr lang="en-US" sz="2000">
                <a:latin typeface="Tahoma" pitchFamily="34" charset="0"/>
              </a:rPr>
              <a:t>X</a:t>
            </a:r>
            <a:r>
              <a:rPr lang="en-US" sz="2000" baseline="-25000">
                <a:latin typeface="Tahoma" pitchFamily="34" charset="0"/>
              </a:rPr>
              <a:t>14</a:t>
            </a:r>
            <a:r>
              <a:rPr lang="en-US" sz="2000">
                <a:latin typeface="Tahoma" pitchFamily="34" charset="0"/>
              </a:rPr>
              <a:t> = # of bushels shipped from Mt. Dora (node 1) to Ocala (node 4)	</a:t>
            </a:r>
          </a:p>
          <a:p>
            <a:pPr eaLnBrk="0" hangingPunct="0">
              <a:lnSpc>
                <a:spcPct val="130000"/>
              </a:lnSpc>
            </a:pPr>
            <a:r>
              <a:rPr lang="en-US" sz="2000">
                <a:latin typeface="Tahoma" pitchFamily="34" charset="0"/>
              </a:rPr>
              <a:t>X</a:t>
            </a:r>
            <a:r>
              <a:rPr lang="en-US" sz="2000" baseline="-25000">
                <a:latin typeface="Tahoma" pitchFamily="34" charset="0"/>
              </a:rPr>
              <a:t>15 </a:t>
            </a:r>
            <a:r>
              <a:rPr lang="en-US" sz="2000">
                <a:latin typeface="Tahoma" pitchFamily="34" charset="0"/>
              </a:rPr>
              <a:t>= # of bushels shipped from Mt. Dora (node 1) to Orlando (node 5)</a:t>
            </a:r>
          </a:p>
          <a:p>
            <a:pPr eaLnBrk="0" hangingPunct="0">
              <a:lnSpc>
                <a:spcPct val="130000"/>
              </a:lnSpc>
            </a:pPr>
            <a:r>
              <a:rPr lang="en-US" sz="2000">
                <a:latin typeface="Tahoma" pitchFamily="34" charset="0"/>
              </a:rPr>
              <a:t>X</a:t>
            </a:r>
            <a:r>
              <a:rPr lang="en-US" sz="2000" baseline="-25000">
                <a:latin typeface="Tahoma" pitchFamily="34" charset="0"/>
              </a:rPr>
              <a:t>16</a:t>
            </a:r>
            <a:r>
              <a:rPr lang="en-US" sz="2000">
                <a:latin typeface="Tahoma" pitchFamily="34" charset="0"/>
              </a:rPr>
              <a:t> = # of bushels shipped from Mt. Dora (node 1) to Leesburg (node 6)</a:t>
            </a:r>
          </a:p>
          <a:p>
            <a:pPr eaLnBrk="0" hangingPunct="0">
              <a:lnSpc>
                <a:spcPct val="130000"/>
              </a:lnSpc>
            </a:pPr>
            <a:r>
              <a:rPr lang="en-US" sz="2000">
                <a:latin typeface="Tahoma" pitchFamily="34" charset="0"/>
              </a:rPr>
              <a:t>X</a:t>
            </a:r>
            <a:r>
              <a:rPr lang="en-US" sz="2000" baseline="-25000">
                <a:latin typeface="Tahoma" pitchFamily="34" charset="0"/>
              </a:rPr>
              <a:t>24</a:t>
            </a:r>
            <a:r>
              <a:rPr lang="en-US" sz="2000">
                <a:latin typeface="Tahoma" pitchFamily="34" charset="0"/>
              </a:rPr>
              <a:t> = # of bushels shipped from Eustis (node 2) to Ocala (node 4)</a:t>
            </a:r>
          </a:p>
          <a:p>
            <a:pPr eaLnBrk="0" hangingPunct="0">
              <a:lnSpc>
                <a:spcPct val="130000"/>
              </a:lnSpc>
            </a:pPr>
            <a:r>
              <a:rPr lang="en-US" sz="2000">
                <a:latin typeface="Tahoma" pitchFamily="34" charset="0"/>
              </a:rPr>
              <a:t>X</a:t>
            </a:r>
            <a:r>
              <a:rPr lang="en-US" sz="2000" baseline="-25000">
                <a:latin typeface="Tahoma" pitchFamily="34" charset="0"/>
              </a:rPr>
              <a:t>25</a:t>
            </a:r>
            <a:r>
              <a:rPr lang="en-US" sz="2000">
                <a:latin typeface="Tahoma" pitchFamily="34" charset="0"/>
              </a:rPr>
              <a:t> = # of bushels shipped from Eustis (node 2) to Orlando (node 5)</a:t>
            </a:r>
          </a:p>
          <a:p>
            <a:pPr eaLnBrk="0" hangingPunct="0">
              <a:lnSpc>
                <a:spcPct val="130000"/>
              </a:lnSpc>
            </a:pPr>
            <a:r>
              <a:rPr lang="en-US" sz="2000">
                <a:latin typeface="Tahoma" pitchFamily="34" charset="0"/>
              </a:rPr>
              <a:t>X</a:t>
            </a:r>
            <a:r>
              <a:rPr lang="en-US" sz="2000" baseline="-25000">
                <a:latin typeface="Tahoma" pitchFamily="34" charset="0"/>
              </a:rPr>
              <a:t>26</a:t>
            </a:r>
            <a:r>
              <a:rPr lang="en-US" sz="2000">
                <a:latin typeface="Tahoma" pitchFamily="34" charset="0"/>
              </a:rPr>
              <a:t> = # of bushels shipped from Eustis (node 2) to Leesburg (node 6)</a:t>
            </a:r>
          </a:p>
          <a:p>
            <a:pPr eaLnBrk="0" hangingPunct="0">
              <a:lnSpc>
                <a:spcPct val="130000"/>
              </a:lnSpc>
            </a:pPr>
            <a:r>
              <a:rPr lang="en-US" sz="2000">
                <a:latin typeface="Tahoma" pitchFamily="34" charset="0"/>
              </a:rPr>
              <a:t>X</a:t>
            </a:r>
            <a:r>
              <a:rPr lang="en-US" sz="2000" baseline="-25000">
                <a:latin typeface="Tahoma" pitchFamily="34" charset="0"/>
              </a:rPr>
              <a:t>34</a:t>
            </a:r>
            <a:r>
              <a:rPr lang="en-US" sz="2000">
                <a:latin typeface="Tahoma" pitchFamily="34" charset="0"/>
              </a:rPr>
              <a:t> = # of bushels shipped from Clermont (node 3) to Ocala (node 4)</a:t>
            </a:r>
          </a:p>
          <a:p>
            <a:pPr eaLnBrk="0" hangingPunct="0">
              <a:lnSpc>
                <a:spcPct val="130000"/>
              </a:lnSpc>
            </a:pPr>
            <a:r>
              <a:rPr lang="en-US" sz="2000">
                <a:latin typeface="Tahoma" pitchFamily="34" charset="0"/>
              </a:rPr>
              <a:t>X</a:t>
            </a:r>
            <a:r>
              <a:rPr lang="en-US" sz="2000" baseline="-25000">
                <a:latin typeface="Tahoma" pitchFamily="34" charset="0"/>
              </a:rPr>
              <a:t>35</a:t>
            </a:r>
            <a:r>
              <a:rPr lang="en-US" sz="2000">
                <a:latin typeface="Tahoma" pitchFamily="34" charset="0"/>
              </a:rPr>
              <a:t> = # of bushels shipped from Clermont (node 3) to Orlando (node 5)</a:t>
            </a:r>
          </a:p>
          <a:p>
            <a:pPr eaLnBrk="0" hangingPunct="0">
              <a:lnSpc>
                <a:spcPct val="130000"/>
              </a:lnSpc>
            </a:pPr>
            <a:r>
              <a:rPr lang="en-US" sz="2000">
                <a:latin typeface="Tahoma" pitchFamily="34" charset="0"/>
              </a:rPr>
              <a:t>X</a:t>
            </a:r>
            <a:r>
              <a:rPr lang="en-US" sz="2000" baseline="-25000">
                <a:latin typeface="Tahoma" pitchFamily="34" charset="0"/>
              </a:rPr>
              <a:t>36</a:t>
            </a:r>
            <a:r>
              <a:rPr lang="en-US" sz="2000">
                <a:latin typeface="Tahoma" pitchFamily="34" charset="0"/>
              </a:rPr>
              <a:t> = # of bushels shipped from Clermont (node 3) to Leesburg (node 6)</a:t>
            </a:r>
          </a:p>
        </p:txBody>
      </p:sp>
    </p:spTree>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p:spPr>
        <p:txBody>
          <a:bodyPr lIns="92075" tIns="46038" rIns="92075" bIns="46038"/>
          <a:lstStyle/>
          <a:p>
            <a:r>
              <a:rPr lang="en-US" i="1">
                <a:solidFill>
                  <a:schemeClr val="hlink"/>
                </a:solidFill>
              </a:rPr>
              <a:t>Defining the Objective Function</a:t>
            </a:r>
          </a:p>
        </p:txBody>
      </p:sp>
      <p:sp>
        <p:nvSpPr>
          <p:cNvPr id="35843" name="Rectangle 3"/>
          <p:cNvSpPr>
            <a:spLocks noChangeArrowheads="1"/>
          </p:cNvSpPr>
          <p:nvPr/>
        </p:nvSpPr>
        <p:spPr bwMode="auto">
          <a:xfrm>
            <a:off x="354013" y="1728788"/>
            <a:ext cx="7977187" cy="2649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919163" indent="-919163" algn="ctr" eaLnBrk="0" hangingPunct="0">
              <a:lnSpc>
                <a:spcPct val="130000"/>
              </a:lnSpc>
              <a:spcBef>
                <a:spcPct val="50000"/>
              </a:spcBef>
              <a:tabLst>
                <a:tab pos="1836738" algn="l"/>
              </a:tabLst>
            </a:pPr>
            <a:r>
              <a:rPr lang="en-US" sz="3200">
                <a:latin typeface="Tahoma" pitchFamily="34" charset="0"/>
              </a:rPr>
              <a:t>Minimize the total number of bushel-miles.</a:t>
            </a:r>
            <a:endParaRPr lang="en-US" sz="2800">
              <a:latin typeface="Tahoma" pitchFamily="34" charset="0"/>
            </a:endParaRPr>
          </a:p>
          <a:p>
            <a:pPr marL="919163" indent="-919163" eaLnBrk="0" hangingPunct="0">
              <a:spcBef>
                <a:spcPct val="50000"/>
              </a:spcBef>
              <a:tabLst>
                <a:tab pos="1836738" algn="l"/>
              </a:tabLst>
            </a:pPr>
            <a:r>
              <a:rPr lang="en-US" sz="2400">
                <a:latin typeface="Tahoma" pitchFamily="34" charset="0"/>
              </a:rPr>
              <a:t>		</a:t>
            </a:r>
            <a:r>
              <a:rPr lang="en-US" sz="2800">
                <a:latin typeface="Tahoma" pitchFamily="34" charset="0"/>
              </a:rPr>
              <a:t>MIN:	21X</a:t>
            </a:r>
            <a:r>
              <a:rPr lang="en-US" sz="2800" baseline="-25000">
                <a:latin typeface="Tahoma" pitchFamily="34" charset="0"/>
              </a:rPr>
              <a:t>14</a:t>
            </a:r>
            <a:r>
              <a:rPr lang="en-US" sz="2800">
                <a:latin typeface="Tahoma" pitchFamily="34" charset="0"/>
              </a:rPr>
              <a:t> + 50X</a:t>
            </a:r>
            <a:r>
              <a:rPr lang="en-US" sz="2800" baseline="-25000">
                <a:latin typeface="Tahoma" pitchFamily="34" charset="0"/>
              </a:rPr>
              <a:t>15</a:t>
            </a:r>
            <a:r>
              <a:rPr lang="en-US" sz="2800">
                <a:latin typeface="Tahoma" pitchFamily="34" charset="0"/>
              </a:rPr>
              <a:t> + 40X</a:t>
            </a:r>
            <a:r>
              <a:rPr lang="en-US" sz="2800" baseline="-25000">
                <a:latin typeface="Tahoma" pitchFamily="34" charset="0"/>
              </a:rPr>
              <a:t>16</a:t>
            </a:r>
            <a:r>
              <a:rPr lang="en-US" sz="2800">
                <a:latin typeface="Tahoma" pitchFamily="34" charset="0"/>
              </a:rPr>
              <a:t> +</a:t>
            </a:r>
          </a:p>
          <a:p>
            <a:pPr marL="919163" indent="-919163" eaLnBrk="0" hangingPunct="0">
              <a:spcBef>
                <a:spcPct val="50000"/>
              </a:spcBef>
              <a:tabLst>
                <a:tab pos="1836738" algn="l"/>
              </a:tabLst>
            </a:pPr>
            <a:r>
              <a:rPr lang="en-US" sz="2800">
                <a:latin typeface="Tahoma" pitchFamily="34" charset="0"/>
              </a:rPr>
              <a:t>			35X</a:t>
            </a:r>
            <a:r>
              <a:rPr lang="en-US" sz="2800" baseline="-25000">
                <a:latin typeface="Tahoma" pitchFamily="34" charset="0"/>
              </a:rPr>
              <a:t>24</a:t>
            </a:r>
            <a:r>
              <a:rPr lang="en-US" sz="2800">
                <a:latin typeface="Tahoma" pitchFamily="34" charset="0"/>
              </a:rPr>
              <a:t> + 30X</a:t>
            </a:r>
            <a:r>
              <a:rPr lang="en-US" sz="2800" baseline="-25000">
                <a:latin typeface="Tahoma" pitchFamily="34" charset="0"/>
              </a:rPr>
              <a:t>25</a:t>
            </a:r>
            <a:r>
              <a:rPr lang="en-US" sz="2800">
                <a:latin typeface="Tahoma" pitchFamily="34" charset="0"/>
              </a:rPr>
              <a:t> + 22X</a:t>
            </a:r>
            <a:r>
              <a:rPr lang="en-US" sz="2800" baseline="-25000">
                <a:latin typeface="Tahoma" pitchFamily="34" charset="0"/>
              </a:rPr>
              <a:t>26</a:t>
            </a:r>
            <a:r>
              <a:rPr lang="en-US" sz="2800">
                <a:latin typeface="Tahoma" pitchFamily="34" charset="0"/>
              </a:rPr>
              <a:t> + </a:t>
            </a:r>
          </a:p>
          <a:p>
            <a:pPr marL="919163" indent="-919163" eaLnBrk="0" hangingPunct="0">
              <a:spcBef>
                <a:spcPct val="50000"/>
              </a:spcBef>
              <a:tabLst>
                <a:tab pos="1836738" algn="l"/>
              </a:tabLst>
            </a:pPr>
            <a:r>
              <a:rPr lang="en-US" sz="2800">
                <a:latin typeface="Tahoma" pitchFamily="34" charset="0"/>
              </a:rPr>
              <a:t>			55X</a:t>
            </a:r>
            <a:r>
              <a:rPr lang="en-US" sz="2800" baseline="-25000">
                <a:latin typeface="Tahoma" pitchFamily="34" charset="0"/>
              </a:rPr>
              <a:t>34</a:t>
            </a:r>
            <a:r>
              <a:rPr lang="en-US" sz="2800">
                <a:latin typeface="Tahoma" pitchFamily="34" charset="0"/>
              </a:rPr>
              <a:t> + 20X</a:t>
            </a:r>
            <a:r>
              <a:rPr lang="en-US" sz="2800" baseline="-25000">
                <a:latin typeface="Tahoma" pitchFamily="34" charset="0"/>
              </a:rPr>
              <a:t>35</a:t>
            </a:r>
            <a:r>
              <a:rPr lang="en-US" sz="2800">
                <a:latin typeface="Tahoma" pitchFamily="34" charset="0"/>
              </a:rPr>
              <a:t> + 25X</a:t>
            </a:r>
            <a:r>
              <a:rPr lang="en-US" sz="2800" baseline="-25000">
                <a:latin typeface="Tahoma" pitchFamily="34" charset="0"/>
              </a:rPr>
              <a:t>36</a:t>
            </a:r>
          </a:p>
        </p:txBody>
      </p:sp>
    </p:spTree>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17538" y="341313"/>
            <a:ext cx="7772400" cy="722312"/>
          </a:xfrm>
          <a:noFill/>
          <a:ln/>
        </p:spPr>
        <p:txBody>
          <a:bodyPr lIns="92075" tIns="46038" rIns="92075" bIns="46038"/>
          <a:lstStyle/>
          <a:p>
            <a:r>
              <a:rPr lang="en-US" i="1">
                <a:solidFill>
                  <a:schemeClr val="hlink"/>
                </a:solidFill>
              </a:rPr>
              <a:t>Defining the Constraints</a:t>
            </a:r>
          </a:p>
        </p:txBody>
      </p:sp>
      <p:sp>
        <p:nvSpPr>
          <p:cNvPr id="36867" name="Rectangle 3"/>
          <p:cNvSpPr>
            <a:spLocks noGrp="1" noChangeArrowheads="1"/>
          </p:cNvSpPr>
          <p:nvPr>
            <p:ph type="body" idx="1"/>
          </p:nvPr>
        </p:nvSpPr>
        <p:spPr>
          <a:xfrm>
            <a:off x="685800" y="1295400"/>
            <a:ext cx="6429375" cy="4945063"/>
          </a:xfrm>
          <a:noFill/>
          <a:ln/>
        </p:spPr>
        <p:txBody>
          <a:bodyPr lIns="92075" tIns="46038" rIns="92075" bIns="46038"/>
          <a:lstStyle/>
          <a:p>
            <a:pPr>
              <a:lnSpc>
                <a:spcPct val="110000"/>
              </a:lnSpc>
              <a:spcBef>
                <a:spcPct val="0"/>
              </a:spcBef>
            </a:pPr>
            <a:r>
              <a:rPr lang="en-US" sz="2800"/>
              <a:t>Capacity constraints</a:t>
            </a:r>
          </a:p>
          <a:p>
            <a:pPr lvl="1" indent="-284163">
              <a:buFontTx/>
              <a:buNone/>
            </a:pPr>
            <a:r>
              <a:rPr lang="en-US" sz="2400"/>
              <a:t>X</a:t>
            </a:r>
            <a:r>
              <a:rPr lang="en-US" sz="2400" baseline="-25000"/>
              <a:t>14</a:t>
            </a:r>
            <a:r>
              <a:rPr lang="en-US" sz="2400"/>
              <a:t> + X</a:t>
            </a:r>
            <a:r>
              <a:rPr lang="en-US" sz="2400" baseline="-25000"/>
              <a:t>24</a:t>
            </a:r>
            <a:r>
              <a:rPr lang="en-US" sz="2400"/>
              <a:t> + X</a:t>
            </a:r>
            <a:r>
              <a:rPr lang="en-US" sz="2400" baseline="-25000"/>
              <a:t>34</a:t>
            </a:r>
            <a:r>
              <a:rPr lang="en-US" sz="2400"/>
              <a:t> &lt;= 200,000	} Ocala</a:t>
            </a:r>
          </a:p>
          <a:p>
            <a:pPr lvl="1" indent="-284163">
              <a:buFontTx/>
              <a:buNone/>
            </a:pPr>
            <a:r>
              <a:rPr lang="en-US" sz="2400"/>
              <a:t>X</a:t>
            </a:r>
            <a:r>
              <a:rPr lang="en-US" sz="2400" baseline="-25000"/>
              <a:t>15</a:t>
            </a:r>
            <a:r>
              <a:rPr lang="en-US" sz="2400"/>
              <a:t> + X</a:t>
            </a:r>
            <a:r>
              <a:rPr lang="en-US" sz="2400" baseline="-25000"/>
              <a:t>25</a:t>
            </a:r>
            <a:r>
              <a:rPr lang="en-US" sz="2400"/>
              <a:t> + X</a:t>
            </a:r>
            <a:r>
              <a:rPr lang="en-US" sz="2400" baseline="-25000"/>
              <a:t>35</a:t>
            </a:r>
            <a:r>
              <a:rPr lang="en-US" sz="2400"/>
              <a:t> &lt;= 600,000	} Orlando</a:t>
            </a:r>
          </a:p>
          <a:p>
            <a:pPr lvl="1" indent="-284163">
              <a:buFontTx/>
              <a:buNone/>
            </a:pPr>
            <a:r>
              <a:rPr lang="en-US" sz="2400"/>
              <a:t>X</a:t>
            </a:r>
            <a:r>
              <a:rPr lang="en-US" sz="2400" baseline="-25000"/>
              <a:t>16</a:t>
            </a:r>
            <a:r>
              <a:rPr lang="en-US" sz="2400"/>
              <a:t> + X</a:t>
            </a:r>
            <a:r>
              <a:rPr lang="en-US" sz="2400" baseline="-25000"/>
              <a:t>26</a:t>
            </a:r>
            <a:r>
              <a:rPr lang="en-US" sz="2400"/>
              <a:t> + X</a:t>
            </a:r>
            <a:r>
              <a:rPr lang="en-US" sz="2400" baseline="-25000"/>
              <a:t>36</a:t>
            </a:r>
            <a:r>
              <a:rPr lang="en-US" sz="2400"/>
              <a:t> &lt;= 225,000	} Leesburg</a:t>
            </a:r>
          </a:p>
          <a:p>
            <a:pPr>
              <a:lnSpc>
                <a:spcPct val="140000"/>
              </a:lnSpc>
              <a:spcBef>
                <a:spcPct val="0"/>
              </a:spcBef>
            </a:pPr>
            <a:r>
              <a:rPr lang="en-US" sz="2800"/>
              <a:t>Supply constraints</a:t>
            </a:r>
            <a:endParaRPr lang="en-US" sz="2400"/>
          </a:p>
          <a:p>
            <a:pPr lvl="1" indent="-284163">
              <a:buFontTx/>
              <a:buNone/>
            </a:pPr>
            <a:r>
              <a:rPr lang="en-US" sz="2400"/>
              <a:t>X</a:t>
            </a:r>
            <a:r>
              <a:rPr lang="en-US" sz="2400" baseline="-25000"/>
              <a:t>14</a:t>
            </a:r>
            <a:r>
              <a:rPr lang="en-US" sz="2400"/>
              <a:t> + X</a:t>
            </a:r>
            <a:r>
              <a:rPr lang="en-US" sz="2400" baseline="-25000"/>
              <a:t>15</a:t>
            </a:r>
            <a:r>
              <a:rPr lang="en-US" sz="2400"/>
              <a:t> + X</a:t>
            </a:r>
            <a:r>
              <a:rPr lang="en-US" sz="2400" baseline="-25000"/>
              <a:t>16</a:t>
            </a:r>
            <a:r>
              <a:rPr lang="en-US" sz="2400"/>
              <a:t> = 275,000	} Mt. Dora</a:t>
            </a:r>
          </a:p>
          <a:p>
            <a:pPr lvl="1" indent="-284163">
              <a:buFontTx/>
              <a:buNone/>
            </a:pPr>
            <a:r>
              <a:rPr lang="en-US" sz="2400"/>
              <a:t>X</a:t>
            </a:r>
            <a:r>
              <a:rPr lang="en-US" sz="2400" baseline="-25000"/>
              <a:t>24</a:t>
            </a:r>
            <a:r>
              <a:rPr lang="en-US" sz="2400"/>
              <a:t> + X</a:t>
            </a:r>
            <a:r>
              <a:rPr lang="en-US" sz="2400" baseline="-25000"/>
              <a:t>25</a:t>
            </a:r>
            <a:r>
              <a:rPr lang="en-US" sz="2400"/>
              <a:t> + X</a:t>
            </a:r>
            <a:r>
              <a:rPr lang="en-US" sz="2400" baseline="-25000"/>
              <a:t>26</a:t>
            </a:r>
            <a:r>
              <a:rPr lang="en-US" sz="2400"/>
              <a:t> = 400,000	} Eustis</a:t>
            </a:r>
          </a:p>
          <a:p>
            <a:pPr lvl="1" indent="-284163">
              <a:buFontTx/>
              <a:buNone/>
            </a:pPr>
            <a:r>
              <a:rPr lang="en-US" sz="2400"/>
              <a:t>X</a:t>
            </a:r>
            <a:r>
              <a:rPr lang="en-US" sz="2400" baseline="-25000"/>
              <a:t>34</a:t>
            </a:r>
            <a:r>
              <a:rPr lang="en-US" sz="2400"/>
              <a:t> + X</a:t>
            </a:r>
            <a:r>
              <a:rPr lang="en-US" sz="2400" baseline="-25000"/>
              <a:t>35</a:t>
            </a:r>
            <a:r>
              <a:rPr lang="en-US" sz="2400"/>
              <a:t> + X</a:t>
            </a:r>
            <a:r>
              <a:rPr lang="en-US" sz="2400" baseline="-25000"/>
              <a:t>36</a:t>
            </a:r>
            <a:r>
              <a:rPr lang="en-US" sz="2400"/>
              <a:t> = 300,000	} Clermont</a:t>
            </a:r>
          </a:p>
          <a:p>
            <a:r>
              <a:rPr lang="en-US" sz="2800"/>
              <a:t>Nonnegativity conditions</a:t>
            </a:r>
          </a:p>
          <a:p>
            <a:pPr lvl="1" indent="-284163">
              <a:lnSpc>
                <a:spcPct val="70000"/>
              </a:lnSpc>
              <a:buFontTx/>
              <a:buNone/>
            </a:pPr>
            <a:r>
              <a:rPr lang="en-US" sz="2400"/>
              <a:t>X</a:t>
            </a:r>
            <a:r>
              <a:rPr lang="en-US" sz="2400" i="1" baseline="-25000">
                <a:latin typeface="Times New Roman" pitchFamily="18" charset="0"/>
              </a:rPr>
              <a:t>ij</a:t>
            </a:r>
            <a:r>
              <a:rPr lang="en-US" sz="2400">
                <a:latin typeface="Times New Roman" pitchFamily="18" charset="0"/>
              </a:rPr>
              <a:t> </a:t>
            </a:r>
            <a:r>
              <a:rPr lang="en-US" sz="2400"/>
              <a:t>&gt;= 0  for all </a:t>
            </a:r>
            <a:r>
              <a:rPr lang="en-US" sz="2400" i="1">
                <a:latin typeface="Times New Roman" pitchFamily="18" charset="0"/>
              </a:rPr>
              <a:t>i</a:t>
            </a:r>
            <a:r>
              <a:rPr lang="en-US" sz="2400" i="1"/>
              <a:t> </a:t>
            </a:r>
            <a:r>
              <a:rPr lang="en-US" sz="2400"/>
              <a:t>and</a:t>
            </a:r>
            <a:r>
              <a:rPr lang="en-US" sz="2400" i="1"/>
              <a:t> </a:t>
            </a:r>
            <a:r>
              <a:rPr lang="en-US" sz="2400" i="1">
                <a:latin typeface="Times New Roman" pitchFamily="18" charset="0"/>
              </a:rPr>
              <a:t>j</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86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686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686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6867">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686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3686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3686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36867">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6867">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3686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a:ln/>
        </p:spPr>
        <p:txBody>
          <a:bodyPr lIns="92075" tIns="46038" rIns="92075" bIns="46038"/>
          <a:lstStyle/>
          <a:p>
            <a:r>
              <a:rPr lang="en-US" i="1">
                <a:solidFill>
                  <a:schemeClr val="hlink"/>
                </a:solidFill>
              </a:rPr>
              <a:t>Implementing the Model</a:t>
            </a:r>
          </a:p>
        </p:txBody>
      </p:sp>
      <p:sp>
        <p:nvSpPr>
          <p:cNvPr id="37891" name="Rectangle 3"/>
          <p:cNvSpPr>
            <a:spLocks noGrp="1" noChangeArrowheads="1"/>
          </p:cNvSpPr>
          <p:nvPr>
            <p:ph type="body" idx="1"/>
          </p:nvPr>
        </p:nvSpPr>
        <p:spPr>
          <a:xfrm>
            <a:off x="457200" y="1600200"/>
            <a:ext cx="8229600" cy="868363"/>
          </a:xfrm>
          <a:noFill/>
          <a:ln/>
        </p:spPr>
        <p:txBody>
          <a:bodyPr lIns="92075" tIns="46038" rIns="92075" bIns="46038"/>
          <a:lstStyle/>
          <a:p>
            <a:pPr algn="ctr">
              <a:buFont typeface="Wingdings" pitchFamily="2" charset="2"/>
              <a:buNone/>
            </a:pPr>
            <a:r>
              <a:rPr lang="en-US" dirty="0"/>
              <a:t>See file </a:t>
            </a:r>
            <a:r>
              <a:rPr lang="en-US" dirty="0" smtClean="0">
                <a:hlinkClick r:id="rId3" action="ppaction://hlinkfile"/>
              </a:rPr>
              <a:t>Fig3-26.xlsm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33400" y="377825"/>
            <a:ext cx="8059738" cy="838200"/>
          </a:xfrm>
          <a:noFill/>
          <a:ln/>
        </p:spPr>
        <p:txBody>
          <a:bodyPr lIns="92075" tIns="46038" rIns="92075" bIns="46038"/>
          <a:lstStyle/>
          <a:p>
            <a:pPr>
              <a:lnSpc>
                <a:spcPct val="80000"/>
              </a:lnSpc>
            </a:pPr>
            <a:r>
              <a:rPr lang="en-US" sz="4000" i="1">
                <a:solidFill>
                  <a:schemeClr val="hlink"/>
                </a:solidFill>
              </a:rPr>
              <a:t>A Blending Problem:</a:t>
            </a:r>
            <a:br>
              <a:rPr lang="en-US" sz="4000" i="1">
                <a:solidFill>
                  <a:schemeClr val="hlink"/>
                </a:solidFill>
              </a:rPr>
            </a:br>
            <a:r>
              <a:rPr lang="en-US" sz="4000" i="1">
                <a:solidFill>
                  <a:schemeClr val="hlink"/>
                </a:solidFill>
              </a:rPr>
              <a:t>The Agri-Pro Company</a:t>
            </a:r>
          </a:p>
        </p:txBody>
      </p:sp>
      <p:sp>
        <p:nvSpPr>
          <p:cNvPr id="38915" name="Rectangle 3"/>
          <p:cNvSpPr>
            <a:spLocks noGrp="1" noChangeArrowheads="1"/>
          </p:cNvSpPr>
          <p:nvPr>
            <p:ph type="body" idx="1"/>
          </p:nvPr>
        </p:nvSpPr>
        <p:spPr>
          <a:xfrm>
            <a:off x="315913" y="1239838"/>
            <a:ext cx="8758237" cy="1900237"/>
          </a:xfrm>
          <a:noFill/>
          <a:ln/>
        </p:spPr>
        <p:txBody>
          <a:bodyPr lIns="92075" tIns="46038" rIns="92075" bIns="46038"/>
          <a:lstStyle/>
          <a:p>
            <a:r>
              <a:rPr lang="en-US" sz="2800"/>
              <a:t>Agri-Pro has received an order for 8,000 pounds of chicken feed to be mixed from the following feeds.</a:t>
            </a:r>
          </a:p>
        </p:txBody>
      </p:sp>
      <p:grpSp>
        <p:nvGrpSpPr>
          <p:cNvPr id="38919" name="Group 7"/>
          <p:cNvGrpSpPr>
            <a:grpSpLocks/>
          </p:cNvGrpSpPr>
          <p:nvPr/>
        </p:nvGrpSpPr>
        <p:grpSpPr bwMode="auto">
          <a:xfrm>
            <a:off x="642938" y="2293938"/>
            <a:ext cx="7993062" cy="2524125"/>
            <a:chOff x="405" y="1445"/>
            <a:chExt cx="5035" cy="1590"/>
          </a:xfrm>
        </p:grpSpPr>
        <p:sp>
          <p:nvSpPr>
            <p:cNvPr id="38916" name="Rectangle 4"/>
            <p:cNvSpPr>
              <a:spLocks noChangeArrowheads="1"/>
            </p:cNvSpPr>
            <p:nvPr/>
          </p:nvSpPr>
          <p:spPr bwMode="auto">
            <a:xfrm>
              <a:off x="458" y="1690"/>
              <a:ext cx="4779" cy="1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110000"/>
                </a:lnSpc>
                <a:spcBef>
                  <a:spcPct val="50000"/>
                </a:spcBef>
                <a:tabLst>
                  <a:tab pos="2738438" algn="ctr"/>
                  <a:tab pos="4116388" algn="ctr"/>
                  <a:tab pos="5494338" algn="ctr"/>
                  <a:tab pos="6854825" algn="ctr"/>
                </a:tabLst>
              </a:pPr>
              <a:r>
                <a:rPr lang="en-US" sz="2000" b="1"/>
                <a:t>Nutrient	Feed 1	Feed 2 	 Feed 3	Feed 4</a:t>
              </a:r>
            </a:p>
            <a:p>
              <a:pPr eaLnBrk="0" hangingPunct="0">
                <a:lnSpc>
                  <a:spcPct val="90000"/>
                </a:lnSpc>
                <a:spcBef>
                  <a:spcPct val="50000"/>
                </a:spcBef>
                <a:tabLst>
                  <a:tab pos="2738438" algn="ctr"/>
                  <a:tab pos="4116388" algn="ctr"/>
                  <a:tab pos="5494338" algn="ctr"/>
                  <a:tab pos="6854825" algn="ctr"/>
                </a:tabLst>
              </a:pPr>
              <a:r>
                <a:rPr lang="en-US" sz="2000" b="1"/>
                <a:t>Corn	30%	5%	20%	10%</a:t>
              </a:r>
            </a:p>
            <a:p>
              <a:pPr eaLnBrk="0" hangingPunct="0">
                <a:lnSpc>
                  <a:spcPct val="90000"/>
                </a:lnSpc>
                <a:spcBef>
                  <a:spcPct val="50000"/>
                </a:spcBef>
                <a:tabLst>
                  <a:tab pos="2738438" algn="ctr"/>
                  <a:tab pos="4116388" algn="ctr"/>
                  <a:tab pos="5494338" algn="ctr"/>
                  <a:tab pos="6854825" algn="ctr"/>
                </a:tabLst>
              </a:pPr>
              <a:r>
                <a:rPr lang="en-US" sz="2000" b="1"/>
                <a:t>Grain	10%	3%	15%	10%</a:t>
              </a:r>
            </a:p>
            <a:p>
              <a:pPr eaLnBrk="0" hangingPunct="0">
                <a:lnSpc>
                  <a:spcPct val="90000"/>
                </a:lnSpc>
                <a:spcBef>
                  <a:spcPct val="50000"/>
                </a:spcBef>
                <a:tabLst>
                  <a:tab pos="2738438" algn="ctr"/>
                  <a:tab pos="4116388" algn="ctr"/>
                  <a:tab pos="5494338" algn="ctr"/>
                  <a:tab pos="6854825" algn="ctr"/>
                </a:tabLst>
              </a:pPr>
              <a:r>
                <a:rPr lang="en-US" sz="2000" b="1"/>
                <a:t>Minerals	20%	20%	20%	30%</a:t>
              </a:r>
            </a:p>
            <a:p>
              <a:pPr eaLnBrk="0" hangingPunct="0">
                <a:lnSpc>
                  <a:spcPct val="90000"/>
                </a:lnSpc>
                <a:spcBef>
                  <a:spcPct val="50000"/>
                </a:spcBef>
                <a:tabLst>
                  <a:tab pos="2738438" algn="ctr"/>
                  <a:tab pos="4116388" algn="ctr"/>
                  <a:tab pos="5494338" algn="ctr"/>
                  <a:tab pos="6854825" algn="ctr"/>
                </a:tabLst>
              </a:pPr>
              <a:r>
                <a:rPr lang="en-US" sz="2000" b="1"/>
                <a:t>Cost per pound	$0.25	$0.30	$0.32	$0.15</a:t>
              </a:r>
            </a:p>
          </p:txBody>
        </p:sp>
        <p:sp>
          <p:nvSpPr>
            <p:cNvPr id="38917" name="Line 5"/>
            <p:cNvSpPr>
              <a:spLocks noChangeShapeType="1"/>
            </p:cNvSpPr>
            <p:nvPr/>
          </p:nvSpPr>
          <p:spPr bwMode="auto">
            <a:xfrm>
              <a:off x="489" y="1935"/>
              <a:ext cx="4662"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18" name="Rectangle 6"/>
            <p:cNvSpPr>
              <a:spLocks noChangeArrowheads="1"/>
            </p:cNvSpPr>
            <p:nvPr/>
          </p:nvSpPr>
          <p:spPr bwMode="auto">
            <a:xfrm>
              <a:off x="405" y="1445"/>
              <a:ext cx="503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tabLst>
                  <a:tab pos="4694238" algn="ctr"/>
                </a:tabLst>
              </a:pPr>
              <a:r>
                <a:rPr lang="en-US" sz="2000" b="1"/>
                <a:t>	Percent of Nutrient in</a:t>
              </a:r>
            </a:p>
          </p:txBody>
        </p:sp>
      </p:grpSp>
      <p:sp>
        <p:nvSpPr>
          <p:cNvPr id="38920" name="Rectangle 8"/>
          <p:cNvSpPr>
            <a:spLocks noChangeArrowheads="1"/>
          </p:cNvSpPr>
          <p:nvPr/>
        </p:nvSpPr>
        <p:spPr bwMode="auto">
          <a:xfrm>
            <a:off x="304800" y="5065713"/>
            <a:ext cx="8758238" cy="1031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spcBef>
                <a:spcPct val="20000"/>
              </a:spcBef>
              <a:buClr>
                <a:schemeClr val="hlink"/>
              </a:buClr>
              <a:buFont typeface="Wingdings" pitchFamily="2" charset="2"/>
              <a:buChar char="§"/>
            </a:pPr>
            <a:r>
              <a:rPr lang="en-US" sz="2800">
                <a:latin typeface="Tahoma" pitchFamily="34" charset="0"/>
              </a:rPr>
              <a:t>The order must contain at least 20% corn, 15% grain, and 15% minerals.</a:t>
            </a:r>
          </a:p>
        </p:txBody>
      </p:sp>
    </p:spTree>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noFill/>
          <a:ln/>
        </p:spPr>
        <p:txBody>
          <a:bodyPr lIns="92075" tIns="46038" rIns="92075" bIns="46038"/>
          <a:lstStyle/>
          <a:p>
            <a:r>
              <a:rPr lang="en-US" i="1">
                <a:solidFill>
                  <a:schemeClr val="hlink"/>
                </a:solidFill>
              </a:rPr>
              <a:t>Defining the Decision Variables</a:t>
            </a:r>
          </a:p>
        </p:txBody>
      </p:sp>
      <p:sp>
        <p:nvSpPr>
          <p:cNvPr id="39939" name="Rectangle 3"/>
          <p:cNvSpPr>
            <a:spLocks noChangeArrowheads="1"/>
          </p:cNvSpPr>
          <p:nvPr/>
        </p:nvSpPr>
        <p:spPr bwMode="auto">
          <a:xfrm>
            <a:off x="1828800" y="1905000"/>
            <a:ext cx="5811838"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150000"/>
              </a:lnSpc>
            </a:pPr>
            <a:r>
              <a:rPr lang="en-US" sz="2400">
                <a:latin typeface="Tahoma" pitchFamily="34" charset="0"/>
              </a:rPr>
              <a:t>X</a:t>
            </a:r>
            <a:r>
              <a:rPr lang="en-US" sz="2400" baseline="-25000">
                <a:latin typeface="Tahoma" pitchFamily="34" charset="0"/>
              </a:rPr>
              <a:t>1</a:t>
            </a:r>
            <a:r>
              <a:rPr lang="en-US" sz="2400">
                <a:latin typeface="Tahoma" pitchFamily="34" charset="0"/>
              </a:rPr>
              <a:t> = pounds of feed 1 to use in the mix</a:t>
            </a:r>
          </a:p>
          <a:p>
            <a:pPr eaLnBrk="0" hangingPunct="0">
              <a:lnSpc>
                <a:spcPct val="150000"/>
              </a:lnSpc>
            </a:pPr>
            <a:r>
              <a:rPr lang="en-US" sz="2400">
                <a:latin typeface="Tahoma" pitchFamily="34" charset="0"/>
              </a:rPr>
              <a:t>X</a:t>
            </a:r>
            <a:r>
              <a:rPr lang="en-US" sz="2400" baseline="-25000">
                <a:latin typeface="Tahoma" pitchFamily="34" charset="0"/>
              </a:rPr>
              <a:t>2</a:t>
            </a:r>
            <a:r>
              <a:rPr lang="en-US" sz="2400">
                <a:latin typeface="Tahoma" pitchFamily="34" charset="0"/>
              </a:rPr>
              <a:t> = pounds of feed 2 to use in the mix</a:t>
            </a:r>
          </a:p>
          <a:p>
            <a:pPr eaLnBrk="0" hangingPunct="0">
              <a:lnSpc>
                <a:spcPct val="150000"/>
              </a:lnSpc>
            </a:pPr>
            <a:r>
              <a:rPr lang="en-US" sz="2400">
                <a:latin typeface="Tahoma" pitchFamily="34" charset="0"/>
              </a:rPr>
              <a:t>X</a:t>
            </a:r>
            <a:r>
              <a:rPr lang="en-US" sz="2400" baseline="-25000">
                <a:latin typeface="Tahoma" pitchFamily="34" charset="0"/>
              </a:rPr>
              <a:t>3</a:t>
            </a:r>
            <a:r>
              <a:rPr lang="en-US" sz="2400">
                <a:latin typeface="Tahoma" pitchFamily="34" charset="0"/>
              </a:rPr>
              <a:t> = pounds of feed 3 to use in the mix</a:t>
            </a:r>
          </a:p>
          <a:p>
            <a:pPr eaLnBrk="0" hangingPunct="0">
              <a:lnSpc>
                <a:spcPct val="150000"/>
              </a:lnSpc>
            </a:pPr>
            <a:r>
              <a:rPr lang="en-US" sz="2400">
                <a:latin typeface="Tahoma" pitchFamily="34" charset="0"/>
              </a:rPr>
              <a:t>X</a:t>
            </a:r>
            <a:r>
              <a:rPr lang="en-US" sz="2400" baseline="-25000">
                <a:latin typeface="Tahoma" pitchFamily="34" charset="0"/>
              </a:rPr>
              <a:t>4</a:t>
            </a:r>
            <a:r>
              <a:rPr lang="en-US" sz="2400">
                <a:latin typeface="Tahoma" pitchFamily="34" charset="0"/>
              </a:rPr>
              <a:t> = pounds of feed 4 to use in the mix</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9346337-4389-0C4B-8CA9-E69CC232090C}" type="slidenum">
              <a:rPr lang="zh-TW" altLang="en-US"/>
              <a:pPr/>
              <a:t>7</a:t>
            </a:fld>
            <a:endParaRPr lang="zh-TW" altLang="en-US"/>
          </a:p>
        </p:txBody>
      </p:sp>
      <p:sp>
        <p:nvSpPr>
          <p:cNvPr id="16386" name="Rectangle 2"/>
          <p:cNvSpPr>
            <a:spLocks noGrp="1" noChangeArrowheads="1"/>
          </p:cNvSpPr>
          <p:nvPr>
            <p:ph type="body" idx="1"/>
          </p:nvPr>
        </p:nvSpPr>
        <p:spPr>
          <a:xfrm>
            <a:off x="685800" y="2252663"/>
            <a:ext cx="7772400" cy="2147887"/>
          </a:xfrm>
          <a:noFill/>
          <a:ln/>
        </p:spPr>
        <p:txBody>
          <a:bodyPr/>
          <a:lstStyle/>
          <a:p>
            <a:pPr eaLnBrk="0" hangingPunct="0"/>
            <a:r>
              <a:rPr lang="en-US" altLang="zh-TW" sz="2400" dirty="0">
                <a:ea typeface="新細明體" charset="0"/>
                <a:cs typeface="新細明體" charset="0"/>
              </a:rPr>
              <a:t>Marketing requirement</a:t>
            </a:r>
          </a:p>
          <a:p>
            <a:pPr lvl="1" eaLnBrk="0" hangingPunct="0"/>
            <a:r>
              <a:rPr lang="en-US" altLang="zh-TW" sz="2400" dirty="0">
                <a:ea typeface="新細明體" charset="0"/>
                <a:cs typeface="新細明體" charset="0"/>
              </a:rPr>
              <a:t>Total production cannot exceed 700 dozens.</a:t>
            </a:r>
          </a:p>
          <a:p>
            <a:pPr lvl="1" eaLnBrk="0" hangingPunct="0">
              <a:lnSpc>
                <a:spcPct val="120000"/>
              </a:lnSpc>
            </a:pPr>
            <a:r>
              <a:rPr lang="en-US" altLang="zh-TW" sz="2400" dirty="0">
                <a:ea typeface="新細明體" charset="0"/>
                <a:cs typeface="新細明體" charset="0"/>
              </a:rPr>
              <a:t>Number of dozens of Space Rays cannot exceed  number of dozens of Zappers by more than 350.</a:t>
            </a:r>
          </a:p>
        </p:txBody>
      </p:sp>
      <p:sp>
        <p:nvSpPr>
          <p:cNvPr id="16388" name="Rectangle 4"/>
          <p:cNvSpPr>
            <a:spLocks noChangeArrowheads="1"/>
          </p:cNvSpPr>
          <p:nvPr/>
        </p:nvSpPr>
        <p:spPr bwMode="auto">
          <a:xfrm>
            <a:off x="685800" y="4176713"/>
            <a:ext cx="7772400" cy="2376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eaLnBrk="0" hangingPunct="0">
              <a:lnSpc>
                <a:spcPct val="130000"/>
              </a:lnSpc>
              <a:spcBef>
                <a:spcPct val="20000"/>
              </a:spcBef>
              <a:buFontTx/>
              <a:buChar char="•"/>
            </a:pPr>
            <a:r>
              <a:rPr lang="en-US" altLang="zh-TW" sz="2400" dirty="0">
                <a:solidFill>
                  <a:srgbClr val="FFFFFF"/>
                </a:solidFill>
                <a:ea typeface="新細明體" charset="0"/>
                <a:cs typeface="新細明體" charset="0"/>
              </a:rPr>
              <a:t>Technological input</a:t>
            </a:r>
          </a:p>
          <a:p>
            <a:pPr marL="742950" lvl="1" indent="-285750" eaLnBrk="0" hangingPunct="0">
              <a:spcBef>
                <a:spcPct val="20000"/>
              </a:spcBef>
              <a:buFontTx/>
              <a:buChar char="–"/>
            </a:pPr>
            <a:r>
              <a:rPr lang="en-US" altLang="zh-TW" sz="2000" dirty="0">
                <a:solidFill>
                  <a:srgbClr val="FFFFFF"/>
                </a:solidFill>
                <a:ea typeface="新細明體" charset="0"/>
                <a:cs typeface="新細明體" charset="0"/>
              </a:rPr>
              <a:t>Space Rays requires 2 pounds of plastic and </a:t>
            </a:r>
          </a:p>
          <a:p>
            <a:pPr marL="742950" lvl="1" indent="-285750" eaLnBrk="0" hangingPunct="0">
              <a:spcBef>
                <a:spcPct val="20000"/>
              </a:spcBef>
            </a:pPr>
            <a:r>
              <a:rPr lang="en-US" altLang="zh-TW" sz="2000" dirty="0">
                <a:solidFill>
                  <a:srgbClr val="FFFFFF"/>
                </a:solidFill>
                <a:ea typeface="新細明體" charset="0"/>
                <a:cs typeface="新細明體" charset="0"/>
              </a:rPr>
              <a:t>    3 minutes of labor per dozen.</a:t>
            </a:r>
          </a:p>
          <a:p>
            <a:pPr marL="742950" lvl="1" indent="-285750" eaLnBrk="0" hangingPunct="0">
              <a:spcBef>
                <a:spcPct val="20000"/>
              </a:spcBef>
              <a:buFontTx/>
              <a:buChar char="–"/>
            </a:pPr>
            <a:r>
              <a:rPr lang="en-US" altLang="zh-TW" sz="2000" dirty="0">
                <a:solidFill>
                  <a:srgbClr val="FFFFFF"/>
                </a:solidFill>
                <a:ea typeface="新細明體" charset="0"/>
                <a:cs typeface="新細明體" charset="0"/>
              </a:rPr>
              <a:t> Zappers requires 1 pound of plastic and </a:t>
            </a:r>
          </a:p>
          <a:p>
            <a:pPr marL="742950" lvl="1" indent="-285750" eaLnBrk="0" hangingPunct="0">
              <a:spcBef>
                <a:spcPct val="20000"/>
              </a:spcBef>
            </a:pPr>
            <a:r>
              <a:rPr lang="en-US" altLang="zh-TW" sz="2000" dirty="0">
                <a:solidFill>
                  <a:srgbClr val="FFFFFF"/>
                </a:solidFill>
                <a:ea typeface="新細明體" charset="0"/>
                <a:cs typeface="新細明體" charset="0"/>
              </a:rPr>
              <a:t>    4 minutes of labor per dozen.</a:t>
            </a:r>
          </a:p>
        </p:txBody>
      </p:sp>
      <p:sp>
        <p:nvSpPr>
          <p:cNvPr id="16390" name="Rectangle 6"/>
          <p:cNvSpPr>
            <a:spLocks noGrp="1" noChangeArrowheads="1"/>
          </p:cNvSpPr>
          <p:nvPr>
            <p:ph type="title"/>
          </p:nvPr>
        </p:nvSpPr>
        <p:spPr>
          <a:xfrm>
            <a:off x="190500" y="838200"/>
            <a:ext cx="8763000" cy="1143000"/>
          </a:xfrm>
          <a:noFill/>
          <a:ln/>
          <a:extLst>
            <a:ext uri="{909E8E84-426E-40dd-AFC4-6F175D3DCCD1}">
              <a14:hiddenFill xmlns:a14="http://schemas.microsoft.com/office/drawing/2010/main">
                <a:solidFill>
                  <a:schemeClr val="accent1"/>
                </a:solidFill>
              </a14:hiddenFill>
            </a:ext>
          </a:extLst>
        </p:spPr>
        <p:txBody>
          <a:bodyPr/>
          <a:lstStyle/>
          <a:p>
            <a:pPr algn="ctr" eaLnBrk="0" hangingPunct="0"/>
            <a:r>
              <a:rPr lang="en-US" altLang="zh-TW" sz="3600">
                <a:ea typeface="新細明體" charset="0"/>
                <a:cs typeface="新細明體" charset="0"/>
              </a:rPr>
              <a:t>The Galaxy Industries Production Problem – </a:t>
            </a:r>
            <a:br>
              <a:rPr lang="en-US" altLang="zh-TW" sz="3600">
                <a:ea typeface="新細明體" charset="0"/>
                <a:cs typeface="新細明體" charset="0"/>
              </a:rPr>
            </a:br>
            <a:r>
              <a:rPr lang="en-US" altLang="zh-TW" sz="3600">
                <a:ea typeface="新細明體" charset="0"/>
                <a:cs typeface="新細明體" charset="0"/>
              </a:rPr>
              <a:t>A Prototype Example</a:t>
            </a:r>
          </a:p>
        </p:txBody>
      </p:sp>
    </p:spTree>
    <p:extLst>
      <p:ext uri="{BB962C8B-B14F-4D97-AF65-F5344CB8AC3E}">
        <p14:creationId xmlns:p14="http://schemas.microsoft.com/office/powerpoint/2010/main" val="1472559940"/>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blinds(horizontal)">
                                      <p:cBhvr>
                                        <p:cTn id="7" dur="500"/>
                                        <p:tgtEl>
                                          <p:spTgt spid="16386">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6386">
                                            <p:txEl>
                                              <p:pRg st="1" end="1"/>
                                            </p:txEl>
                                          </p:spTgt>
                                        </p:tgtEl>
                                        <p:attrNameLst>
                                          <p:attrName>style.visibility</p:attrName>
                                        </p:attrNameLst>
                                      </p:cBhvr>
                                      <p:to>
                                        <p:strVal val="visible"/>
                                      </p:to>
                                    </p:set>
                                    <p:animEffect transition="in" filter="blinds(horizontal)">
                                      <p:cBhvr>
                                        <p:cTn id="10" dur="500"/>
                                        <p:tgtEl>
                                          <p:spTgt spid="16386">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6386">
                                            <p:txEl>
                                              <p:pRg st="2" end="2"/>
                                            </p:txEl>
                                          </p:spTgt>
                                        </p:tgtEl>
                                        <p:attrNameLst>
                                          <p:attrName>style.visibility</p:attrName>
                                        </p:attrNameLst>
                                      </p:cBhvr>
                                      <p:to>
                                        <p:strVal val="visible"/>
                                      </p:to>
                                    </p:set>
                                    <p:animEffect transition="in" filter="blinds(horizontal)">
                                      <p:cBhvr>
                                        <p:cTn id="13" dur="500"/>
                                        <p:tgtEl>
                                          <p:spTgt spid="16386">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6388">
                                            <p:txEl>
                                              <p:pRg st="0" end="0"/>
                                            </p:txEl>
                                          </p:spTgt>
                                        </p:tgtEl>
                                        <p:attrNameLst>
                                          <p:attrName>style.visibility</p:attrName>
                                        </p:attrNameLst>
                                      </p:cBhvr>
                                      <p:to>
                                        <p:strVal val="visible"/>
                                      </p:to>
                                    </p:set>
                                    <p:animEffect transition="in" filter="blinds(horizontal)">
                                      <p:cBhvr>
                                        <p:cTn id="18" dur="500"/>
                                        <p:tgtEl>
                                          <p:spTgt spid="16388">
                                            <p:txEl>
                                              <p:pRg st="0" end="0"/>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6388">
                                            <p:txEl>
                                              <p:pRg st="1" end="1"/>
                                            </p:txEl>
                                          </p:spTgt>
                                        </p:tgtEl>
                                        <p:attrNameLst>
                                          <p:attrName>style.visibility</p:attrName>
                                        </p:attrNameLst>
                                      </p:cBhvr>
                                      <p:to>
                                        <p:strVal val="visible"/>
                                      </p:to>
                                    </p:set>
                                    <p:animEffect transition="in" filter="blinds(horizontal)">
                                      <p:cBhvr>
                                        <p:cTn id="21" dur="500"/>
                                        <p:tgtEl>
                                          <p:spTgt spid="16388">
                                            <p:txEl>
                                              <p:pRg st="1" end="1"/>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16388">
                                            <p:txEl>
                                              <p:pRg st="2" end="2"/>
                                            </p:txEl>
                                          </p:spTgt>
                                        </p:tgtEl>
                                        <p:attrNameLst>
                                          <p:attrName>style.visibility</p:attrName>
                                        </p:attrNameLst>
                                      </p:cBhvr>
                                      <p:to>
                                        <p:strVal val="visible"/>
                                      </p:to>
                                    </p:set>
                                    <p:animEffect transition="in" filter="blinds(horizontal)">
                                      <p:cBhvr>
                                        <p:cTn id="24" dur="500"/>
                                        <p:tgtEl>
                                          <p:spTgt spid="16388">
                                            <p:txEl>
                                              <p:pRg st="2" end="2"/>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16388">
                                            <p:txEl>
                                              <p:pRg st="3" end="3"/>
                                            </p:txEl>
                                          </p:spTgt>
                                        </p:tgtEl>
                                        <p:attrNameLst>
                                          <p:attrName>style.visibility</p:attrName>
                                        </p:attrNameLst>
                                      </p:cBhvr>
                                      <p:to>
                                        <p:strVal val="visible"/>
                                      </p:to>
                                    </p:set>
                                    <p:animEffect transition="in" filter="blinds(horizontal)">
                                      <p:cBhvr>
                                        <p:cTn id="27" dur="500"/>
                                        <p:tgtEl>
                                          <p:spTgt spid="16388">
                                            <p:txEl>
                                              <p:pRg st="3" end="3"/>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6388">
                                            <p:txEl>
                                              <p:pRg st="4" end="4"/>
                                            </p:txEl>
                                          </p:spTgt>
                                        </p:tgtEl>
                                        <p:attrNameLst>
                                          <p:attrName>style.visibility</p:attrName>
                                        </p:attrNameLst>
                                      </p:cBhvr>
                                      <p:to>
                                        <p:strVal val="visible"/>
                                      </p:to>
                                    </p:set>
                                    <p:animEffect transition="in" filter="blinds(horizontal)">
                                      <p:cBhvr>
                                        <p:cTn id="30" dur="500"/>
                                        <p:tgtEl>
                                          <p:spTgt spid="1638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autoUpdateAnimBg="0" advAuto="0"/>
      <p:bldP spid="16388" grpId="0" build="p"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p:spPr>
        <p:txBody>
          <a:bodyPr lIns="92075" tIns="46038" rIns="92075" bIns="46038"/>
          <a:lstStyle/>
          <a:p>
            <a:r>
              <a:rPr lang="en-US" i="1">
                <a:solidFill>
                  <a:schemeClr val="hlink"/>
                </a:solidFill>
              </a:rPr>
              <a:t>Defining the Objective Function</a:t>
            </a:r>
          </a:p>
        </p:txBody>
      </p:sp>
      <p:sp>
        <p:nvSpPr>
          <p:cNvPr id="40963" name="Rectangle 3"/>
          <p:cNvSpPr>
            <a:spLocks noChangeArrowheads="1"/>
          </p:cNvSpPr>
          <p:nvPr/>
        </p:nvSpPr>
        <p:spPr bwMode="auto">
          <a:xfrm>
            <a:off x="354013" y="1728788"/>
            <a:ext cx="7977187" cy="160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919163" indent="-919163" algn="ctr" eaLnBrk="0" hangingPunct="0">
              <a:lnSpc>
                <a:spcPct val="130000"/>
              </a:lnSpc>
              <a:spcBef>
                <a:spcPct val="50000"/>
              </a:spcBef>
              <a:tabLst>
                <a:tab pos="1836738" algn="l"/>
              </a:tabLst>
            </a:pPr>
            <a:r>
              <a:rPr lang="en-US" sz="3200">
                <a:latin typeface="Tahoma" pitchFamily="34" charset="0"/>
              </a:rPr>
              <a:t>Minimize the total cost of filling the order.</a:t>
            </a:r>
            <a:endParaRPr lang="en-US" sz="2800">
              <a:latin typeface="Tahoma" pitchFamily="34" charset="0"/>
            </a:endParaRPr>
          </a:p>
          <a:p>
            <a:pPr marL="919163" indent="-919163" algn="ctr" eaLnBrk="0" hangingPunct="0">
              <a:lnSpc>
                <a:spcPct val="130000"/>
              </a:lnSpc>
              <a:spcBef>
                <a:spcPct val="50000"/>
              </a:spcBef>
              <a:tabLst>
                <a:tab pos="1836738" algn="l"/>
              </a:tabLst>
            </a:pPr>
            <a:r>
              <a:rPr lang="en-US" sz="3200">
                <a:latin typeface="Tahoma" pitchFamily="34" charset="0"/>
              </a:rPr>
              <a:t>MIN:	   0.25X</a:t>
            </a:r>
            <a:r>
              <a:rPr lang="en-US" sz="3200" baseline="-25000">
                <a:latin typeface="Tahoma" pitchFamily="34" charset="0"/>
              </a:rPr>
              <a:t>1</a:t>
            </a:r>
            <a:r>
              <a:rPr lang="en-US" sz="3200">
                <a:latin typeface="Tahoma" pitchFamily="34" charset="0"/>
              </a:rPr>
              <a:t> + 0.30X</a:t>
            </a:r>
            <a:r>
              <a:rPr lang="en-US" sz="3200" baseline="-25000">
                <a:latin typeface="Tahoma" pitchFamily="34" charset="0"/>
              </a:rPr>
              <a:t>2</a:t>
            </a:r>
            <a:r>
              <a:rPr lang="en-US" sz="3200">
                <a:latin typeface="Tahoma" pitchFamily="34" charset="0"/>
              </a:rPr>
              <a:t> + 0.32X</a:t>
            </a:r>
            <a:r>
              <a:rPr lang="en-US" sz="3200" baseline="-25000">
                <a:latin typeface="Tahoma" pitchFamily="34" charset="0"/>
              </a:rPr>
              <a:t>3</a:t>
            </a:r>
            <a:r>
              <a:rPr lang="en-US" sz="3200">
                <a:latin typeface="Tahoma" pitchFamily="34" charset="0"/>
              </a:rPr>
              <a:t> + 0.15X</a:t>
            </a:r>
            <a:r>
              <a:rPr lang="en-US" sz="3200" baseline="-25000">
                <a:latin typeface="Tahoma" pitchFamily="34" charset="0"/>
              </a:rPr>
              <a:t>4</a:t>
            </a:r>
          </a:p>
        </p:txBody>
      </p:sp>
    </p:spTree>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17538" y="417513"/>
            <a:ext cx="7772400" cy="722312"/>
          </a:xfrm>
          <a:noFill/>
          <a:ln/>
        </p:spPr>
        <p:txBody>
          <a:bodyPr lIns="92075" tIns="46038" rIns="92075" bIns="46038"/>
          <a:lstStyle/>
          <a:p>
            <a:r>
              <a:rPr lang="en-US" i="1">
                <a:solidFill>
                  <a:schemeClr val="hlink"/>
                </a:solidFill>
              </a:rPr>
              <a:t>Defining the Constraints</a:t>
            </a:r>
          </a:p>
        </p:txBody>
      </p:sp>
      <p:sp>
        <p:nvSpPr>
          <p:cNvPr id="41987" name="Rectangle 3"/>
          <p:cNvSpPr>
            <a:spLocks noGrp="1" noChangeArrowheads="1"/>
          </p:cNvSpPr>
          <p:nvPr>
            <p:ph type="body" idx="1"/>
          </p:nvPr>
        </p:nvSpPr>
        <p:spPr>
          <a:xfrm>
            <a:off x="533400" y="1455738"/>
            <a:ext cx="8077200" cy="4945062"/>
          </a:xfrm>
          <a:noFill/>
          <a:ln/>
        </p:spPr>
        <p:txBody>
          <a:bodyPr lIns="92075" tIns="46038" rIns="92075" bIns="46038"/>
          <a:lstStyle/>
          <a:p>
            <a:pPr>
              <a:lnSpc>
                <a:spcPct val="110000"/>
              </a:lnSpc>
              <a:spcBef>
                <a:spcPct val="0"/>
              </a:spcBef>
            </a:pPr>
            <a:r>
              <a:rPr lang="en-US" sz="2800"/>
              <a:t>Produce 8,000 pounds of feed</a:t>
            </a:r>
          </a:p>
          <a:p>
            <a:pPr lvl="1" indent="-284163">
              <a:buFontTx/>
              <a:buNone/>
            </a:pPr>
            <a:r>
              <a:rPr lang="en-US" sz="2400"/>
              <a:t>X</a:t>
            </a:r>
            <a:r>
              <a:rPr lang="en-US" sz="2400" baseline="-25000"/>
              <a:t>1</a:t>
            </a:r>
            <a:r>
              <a:rPr lang="en-US" sz="2400"/>
              <a:t> + X</a:t>
            </a:r>
            <a:r>
              <a:rPr lang="en-US" sz="2400" baseline="-25000"/>
              <a:t>2</a:t>
            </a:r>
            <a:r>
              <a:rPr lang="en-US" sz="2400"/>
              <a:t> + X</a:t>
            </a:r>
            <a:r>
              <a:rPr lang="en-US" sz="2400" baseline="-25000"/>
              <a:t>3</a:t>
            </a:r>
            <a:r>
              <a:rPr lang="en-US" sz="2400"/>
              <a:t> + X</a:t>
            </a:r>
            <a:r>
              <a:rPr lang="en-US" sz="2400" baseline="-25000"/>
              <a:t>4</a:t>
            </a:r>
            <a:r>
              <a:rPr lang="en-US" sz="2400"/>
              <a:t> = 8,000</a:t>
            </a:r>
          </a:p>
          <a:p>
            <a:r>
              <a:rPr lang="en-US" sz="2800"/>
              <a:t>Mix consists of  at least 20% corn </a:t>
            </a:r>
            <a:endParaRPr lang="en-US"/>
          </a:p>
          <a:p>
            <a:pPr lvl="1" indent="-284163">
              <a:buFontTx/>
              <a:buNone/>
            </a:pPr>
            <a:r>
              <a:rPr lang="en-US" sz="2400"/>
              <a:t>(0.3X</a:t>
            </a:r>
            <a:r>
              <a:rPr lang="en-US" sz="2400" baseline="-25000"/>
              <a:t>1</a:t>
            </a:r>
            <a:r>
              <a:rPr lang="en-US" sz="2400"/>
              <a:t> + 0.5X</a:t>
            </a:r>
            <a:r>
              <a:rPr lang="en-US" sz="2400" baseline="-25000"/>
              <a:t>2</a:t>
            </a:r>
            <a:r>
              <a:rPr lang="en-US" sz="2400"/>
              <a:t> + 0.2X</a:t>
            </a:r>
            <a:r>
              <a:rPr lang="en-US" sz="2400" baseline="-25000"/>
              <a:t>3</a:t>
            </a:r>
            <a:r>
              <a:rPr lang="en-US" sz="2400"/>
              <a:t> + 0.1X</a:t>
            </a:r>
            <a:r>
              <a:rPr lang="en-US" sz="2400" baseline="-25000"/>
              <a:t>4</a:t>
            </a:r>
            <a:r>
              <a:rPr lang="en-US" sz="2400"/>
              <a:t>)/8000 &gt;= 0.2</a:t>
            </a:r>
          </a:p>
          <a:p>
            <a:r>
              <a:rPr lang="en-US" sz="2800"/>
              <a:t>Mix consists of  at least 15% grain</a:t>
            </a:r>
            <a:endParaRPr lang="en-US"/>
          </a:p>
          <a:p>
            <a:pPr lvl="1" indent="-284163">
              <a:buFontTx/>
              <a:buNone/>
            </a:pPr>
            <a:r>
              <a:rPr lang="en-US" sz="2400"/>
              <a:t>(0.1X</a:t>
            </a:r>
            <a:r>
              <a:rPr lang="en-US" sz="2400" baseline="-25000"/>
              <a:t>1</a:t>
            </a:r>
            <a:r>
              <a:rPr lang="en-US" sz="2400"/>
              <a:t> + 0.3X</a:t>
            </a:r>
            <a:r>
              <a:rPr lang="en-US" sz="2400" baseline="-25000"/>
              <a:t>2</a:t>
            </a:r>
            <a:r>
              <a:rPr lang="en-US" sz="2400"/>
              <a:t> + 0.15X</a:t>
            </a:r>
            <a:r>
              <a:rPr lang="en-US" sz="2400" baseline="-25000"/>
              <a:t>3</a:t>
            </a:r>
            <a:r>
              <a:rPr lang="en-US" sz="2400"/>
              <a:t> + 0.1X</a:t>
            </a:r>
            <a:r>
              <a:rPr lang="en-US" sz="2400" baseline="-25000"/>
              <a:t>4</a:t>
            </a:r>
            <a:r>
              <a:rPr lang="en-US" sz="2400"/>
              <a:t>)/8000 &gt;= 0.15</a:t>
            </a:r>
          </a:p>
          <a:p>
            <a:r>
              <a:rPr lang="en-US" sz="2800"/>
              <a:t>Mix consists of  at least 15% minerals</a:t>
            </a:r>
          </a:p>
          <a:p>
            <a:pPr lvl="1" indent="-284163">
              <a:buFontTx/>
              <a:buNone/>
            </a:pPr>
            <a:r>
              <a:rPr lang="en-US" sz="2400"/>
              <a:t>(0.2X</a:t>
            </a:r>
            <a:r>
              <a:rPr lang="en-US" sz="2400" baseline="-25000"/>
              <a:t>1</a:t>
            </a:r>
            <a:r>
              <a:rPr lang="en-US" sz="2400"/>
              <a:t> + 0.2X</a:t>
            </a:r>
            <a:r>
              <a:rPr lang="en-US" sz="2400" baseline="-25000"/>
              <a:t>2</a:t>
            </a:r>
            <a:r>
              <a:rPr lang="en-US" sz="2400"/>
              <a:t> + 0.2X</a:t>
            </a:r>
            <a:r>
              <a:rPr lang="en-US" sz="2400" baseline="-25000"/>
              <a:t>3</a:t>
            </a:r>
            <a:r>
              <a:rPr lang="en-US" sz="2400"/>
              <a:t> + 0.3X</a:t>
            </a:r>
            <a:r>
              <a:rPr lang="en-US" sz="2400" baseline="-25000"/>
              <a:t>4</a:t>
            </a:r>
            <a:r>
              <a:rPr lang="en-US" sz="2400"/>
              <a:t>)/8000 &gt;= 0.15</a:t>
            </a:r>
          </a:p>
          <a:p>
            <a:r>
              <a:rPr lang="en-US" sz="2800"/>
              <a:t>Nonnegativity conditions</a:t>
            </a:r>
          </a:p>
          <a:p>
            <a:pPr lvl="1" indent="-284163">
              <a:buFontTx/>
              <a:buNone/>
            </a:pPr>
            <a:r>
              <a:rPr lang="en-US" sz="2400"/>
              <a:t>X</a:t>
            </a:r>
            <a:r>
              <a:rPr lang="en-US" sz="2400" baseline="-25000"/>
              <a:t>1</a:t>
            </a:r>
            <a:r>
              <a:rPr lang="en-US" sz="2400"/>
              <a:t>, X</a:t>
            </a:r>
            <a:r>
              <a:rPr lang="en-US" sz="2400" baseline="-25000"/>
              <a:t>2</a:t>
            </a:r>
            <a:r>
              <a:rPr lang="en-US" sz="2400"/>
              <a:t>, X</a:t>
            </a:r>
            <a:r>
              <a:rPr lang="en-US" sz="2400" baseline="-25000"/>
              <a:t>3</a:t>
            </a:r>
            <a:r>
              <a:rPr lang="en-US" sz="2400"/>
              <a:t>, X</a:t>
            </a:r>
            <a:r>
              <a:rPr lang="en-US" sz="2400" baseline="-25000"/>
              <a:t>4 </a:t>
            </a:r>
            <a:r>
              <a:rPr lang="en-US" sz="2400"/>
              <a:t> &gt;= 0</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9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41987">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4198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4198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198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41987">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41987">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41987">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1987">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499"/>
                                          </p:stCondLst>
                                        </p:cTn>
                                        <p:tgtEl>
                                          <p:spTgt spid="419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377825"/>
            <a:ext cx="7772400" cy="522288"/>
          </a:xfrm>
          <a:noFill/>
          <a:ln/>
        </p:spPr>
        <p:txBody>
          <a:bodyPr lIns="92075" tIns="46038" rIns="92075" bIns="46038"/>
          <a:lstStyle/>
          <a:p>
            <a:r>
              <a:rPr lang="en-US" sz="4000" i="1">
                <a:solidFill>
                  <a:schemeClr val="hlink"/>
                </a:solidFill>
              </a:rPr>
              <a:t>A Comment About Scaling</a:t>
            </a:r>
          </a:p>
        </p:txBody>
      </p:sp>
      <p:sp>
        <p:nvSpPr>
          <p:cNvPr id="43011" name="Rectangle 3"/>
          <p:cNvSpPr>
            <a:spLocks noGrp="1" noChangeArrowheads="1"/>
          </p:cNvSpPr>
          <p:nvPr>
            <p:ph type="body" idx="1"/>
          </p:nvPr>
        </p:nvSpPr>
        <p:spPr>
          <a:xfrm>
            <a:off x="381000" y="1071563"/>
            <a:ext cx="8229600" cy="5557837"/>
          </a:xfrm>
          <a:noFill/>
          <a:ln/>
        </p:spPr>
        <p:txBody>
          <a:bodyPr lIns="92075" tIns="46038" rIns="92075" bIns="46038"/>
          <a:lstStyle/>
          <a:p>
            <a:r>
              <a:rPr lang="en-US" sz="2800"/>
              <a:t>Notice the coefficient for X</a:t>
            </a:r>
            <a:r>
              <a:rPr lang="en-US" sz="2800" baseline="-25000"/>
              <a:t>2</a:t>
            </a:r>
            <a:r>
              <a:rPr lang="en-US" sz="2800"/>
              <a:t> in the ‘corn’ constraint is 0.05/8000 = 0.00000625</a:t>
            </a:r>
          </a:p>
          <a:p>
            <a:r>
              <a:rPr lang="en-US" sz="2800"/>
              <a:t>As Solver runs, intermediate calculations are made that make coefficients larger or smaller.</a:t>
            </a:r>
          </a:p>
          <a:p>
            <a:r>
              <a:rPr lang="en-US" sz="2800"/>
              <a:t>Storage problems may force the computer to use approximations of the actual numbers.</a:t>
            </a:r>
          </a:p>
          <a:p>
            <a:r>
              <a:rPr lang="en-US" sz="2800"/>
              <a:t>Such ‘scaling’ problems sometimes prevents Solver from being able to solve the problem accurately.</a:t>
            </a:r>
          </a:p>
          <a:p>
            <a:r>
              <a:rPr lang="en-US" sz="2800"/>
              <a:t>Most problems can be formulated in a way to minimize scaling errors...</a:t>
            </a:r>
          </a:p>
        </p:txBody>
      </p:sp>
    </p:spTree>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a:ln/>
        </p:spPr>
        <p:txBody>
          <a:bodyPr lIns="92075" tIns="46038" rIns="92075" bIns="46038"/>
          <a:lstStyle/>
          <a:p>
            <a:r>
              <a:rPr lang="en-US" i="1">
                <a:solidFill>
                  <a:schemeClr val="hlink"/>
                </a:solidFill>
              </a:rPr>
              <a:t>Re-Defining the Decision Variables</a:t>
            </a:r>
          </a:p>
        </p:txBody>
      </p:sp>
      <p:sp>
        <p:nvSpPr>
          <p:cNvPr id="44035" name="Rectangle 3"/>
          <p:cNvSpPr>
            <a:spLocks noChangeArrowheads="1"/>
          </p:cNvSpPr>
          <p:nvPr/>
        </p:nvSpPr>
        <p:spPr bwMode="auto">
          <a:xfrm>
            <a:off x="533400" y="1524000"/>
            <a:ext cx="80010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150000"/>
              </a:lnSpc>
            </a:pPr>
            <a:r>
              <a:rPr lang="en-US" sz="2400">
                <a:latin typeface="Tahoma" pitchFamily="34" charset="0"/>
              </a:rPr>
              <a:t>X</a:t>
            </a:r>
            <a:r>
              <a:rPr lang="en-US" sz="2400" baseline="-25000">
                <a:latin typeface="Tahoma" pitchFamily="34" charset="0"/>
              </a:rPr>
              <a:t>1</a:t>
            </a:r>
            <a:r>
              <a:rPr lang="en-US" sz="2400">
                <a:latin typeface="Tahoma" pitchFamily="34" charset="0"/>
              </a:rPr>
              <a:t> = </a:t>
            </a:r>
            <a:r>
              <a:rPr lang="en-US" sz="2400" b="1" i="1">
                <a:latin typeface="Tahoma" pitchFamily="34" charset="0"/>
              </a:rPr>
              <a:t>thousands of pounds</a:t>
            </a:r>
            <a:r>
              <a:rPr lang="en-US" sz="2400">
                <a:latin typeface="Tahoma" pitchFamily="34" charset="0"/>
              </a:rPr>
              <a:t> of feed 1 to use in the mix</a:t>
            </a:r>
          </a:p>
          <a:p>
            <a:pPr eaLnBrk="0" hangingPunct="0">
              <a:lnSpc>
                <a:spcPct val="150000"/>
              </a:lnSpc>
            </a:pPr>
            <a:r>
              <a:rPr lang="en-US" sz="2400">
                <a:latin typeface="Tahoma" pitchFamily="34" charset="0"/>
              </a:rPr>
              <a:t>X</a:t>
            </a:r>
            <a:r>
              <a:rPr lang="en-US" sz="2400" baseline="-25000">
                <a:latin typeface="Tahoma" pitchFamily="34" charset="0"/>
              </a:rPr>
              <a:t>2</a:t>
            </a:r>
            <a:r>
              <a:rPr lang="en-US" sz="2400">
                <a:latin typeface="Tahoma" pitchFamily="34" charset="0"/>
              </a:rPr>
              <a:t> = </a:t>
            </a:r>
            <a:r>
              <a:rPr lang="en-US" sz="2400" b="1" i="1">
                <a:latin typeface="Tahoma" pitchFamily="34" charset="0"/>
              </a:rPr>
              <a:t>thousands of pounds</a:t>
            </a:r>
            <a:r>
              <a:rPr lang="en-US" sz="2400">
                <a:latin typeface="Tahoma" pitchFamily="34" charset="0"/>
              </a:rPr>
              <a:t> of feed 2 to use in the mix</a:t>
            </a:r>
          </a:p>
          <a:p>
            <a:pPr eaLnBrk="0" hangingPunct="0">
              <a:lnSpc>
                <a:spcPct val="150000"/>
              </a:lnSpc>
            </a:pPr>
            <a:r>
              <a:rPr lang="en-US" sz="2400">
                <a:latin typeface="Tahoma" pitchFamily="34" charset="0"/>
              </a:rPr>
              <a:t>X</a:t>
            </a:r>
            <a:r>
              <a:rPr lang="en-US" sz="2400" baseline="-25000">
                <a:latin typeface="Tahoma" pitchFamily="34" charset="0"/>
              </a:rPr>
              <a:t>3</a:t>
            </a:r>
            <a:r>
              <a:rPr lang="en-US" sz="2400">
                <a:latin typeface="Tahoma" pitchFamily="34" charset="0"/>
              </a:rPr>
              <a:t> = </a:t>
            </a:r>
            <a:r>
              <a:rPr lang="en-US" sz="2400" b="1" i="1">
                <a:latin typeface="Tahoma" pitchFamily="34" charset="0"/>
              </a:rPr>
              <a:t>thousands of pounds</a:t>
            </a:r>
            <a:r>
              <a:rPr lang="en-US" sz="2400">
                <a:latin typeface="Tahoma" pitchFamily="34" charset="0"/>
              </a:rPr>
              <a:t> of feed 3 to use in the mix</a:t>
            </a:r>
          </a:p>
          <a:p>
            <a:pPr eaLnBrk="0" hangingPunct="0">
              <a:lnSpc>
                <a:spcPct val="150000"/>
              </a:lnSpc>
            </a:pPr>
            <a:r>
              <a:rPr lang="en-US" sz="2400">
                <a:latin typeface="Tahoma" pitchFamily="34" charset="0"/>
              </a:rPr>
              <a:t>X</a:t>
            </a:r>
            <a:r>
              <a:rPr lang="en-US" sz="2400" baseline="-25000">
                <a:latin typeface="Tahoma" pitchFamily="34" charset="0"/>
              </a:rPr>
              <a:t>4</a:t>
            </a:r>
            <a:r>
              <a:rPr lang="en-US" sz="2400">
                <a:latin typeface="Tahoma" pitchFamily="34" charset="0"/>
              </a:rPr>
              <a:t> = </a:t>
            </a:r>
            <a:r>
              <a:rPr lang="en-US" sz="2400" b="1" i="1">
                <a:latin typeface="Tahoma" pitchFamily="34" charset="0"/>
              </a:rPr>
              <a:t>thousands of pounds</a:t>
            </a:r>
            <a:r>
              <a:rPr lang="en-US" sz="2400">
                <a:latin typeface="Tahoma" pitchFamily="34" charset="0"/>
              </a:rPr>
              <a:t> of feed 4 to use in the mix</a:t>
            </a:r>
          </a:p>
        </p:txBody>
      </p:sp>
    </p:spTree>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p:spPr>
        <p:txBody>
          <a:bodyPr lIns="92075" tIns="46038" rIns="92075" bIns="46038"/>
          <a:lstStyle/>
          <a:p>
            <a:r>
              <a:rPr lang="en-US" i="1">
                <a:solidFill>
                  <a:schemeClr val="hlink"/>
                </a:solidFill>
              </a:rPr>
              <a:t>Re-Defining the </a:t>
            </a:r>
            <a:br>
              <a:rPr lang="en-US" i="1">
                <a:solidFill>
                  <a:schemeClr val="hlink"/>
                </a:solidFill>
              </a:rPr>
            </a:br>
            <a:r>
              <a:rPr lang="en-US" i="1">
                <a:solidFill>
                  <a:schemeClr val="hlink"/>
                </a:solidFill>
              </a:rPr>
              <a:t>Objective Function</a:t>
            </a:r>
          </a:p>
        </p:txBody>
      </p:sp>
      <p:sp>
        <p:nvSpPr>
          <p:cNvPr id="45059" name="Rectangle 3"/>
          <p:cNvSpPr>
            <a:spLocks noChangeArrowheads="1"/>
          </p:cNvSpPr>
          <p:nvPr/>
        </p:nvSpPr>
        <p:spPr bwMode="auto">
          <a:xfrm>
            <a:off x="354013" y="1728788"/>
            <a:ext cx="7977187" cy="160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919163" indent="-919163" algn="ctr" eaLnBrk="0" hangingPunct="0">
              <a:lnSpc>
                <a:spcPct val="130000"/>
              </a:lnSpc>
              <a:spcBef>
                <a:spcPct val="50000"/>
              </a:spcBef>
              <a:tabLst>
                <a:tab pos="1836738" algn="l"/>
              </a:tabLst>
            </a:pPr>
            <a:r>
              <a:rPr lang="en-US" sz="3200">
                <a:latin typeface="Tahoma" pitchFamily="34" charset="0"/>
              </a:rPr>
              <a:t>Minimize the total cost of filling the order.</a:t>
            </a:r>
            <a:endParaRPr lang="en-US" sz="2800">
              <a:latin typeface="Tahoma" pitchFamily="34" charset="0"/>
            </a:endParaRPr>
          </a:p>
          <a:p>
            <a:pPr marL="919163" indent="-919163" algn="ctr" eaLnBrk="0" hangingPunct="0">
              <a:lnSpc>
                <a:spcPct val="130000"/>
              </a:lnSpc>
              <a:spcBef>
                <a:spcPct val="50000"/>
              </a:spcBef>
              <a:tabLst>
                <a:tab pos="1836738" algn="l"/>
              </a:tabLst>
            </a:pPr>
            <a:r>
              <a:rPr lang="en-US" sz="3200">
                <a:latin typeface="Tahoma" pitchFamily="34" charset="0"/>
              </a:rPr>
              <a:t>MIN:	   250X</a:t>
            </a:r>
            <a:r>
              <a:rPr lang="en-US" sz="3200" baseline="-25000">
                <a:latin typeface="Tahoma" pitchFamily="34" charset="0"/>
              </a:rPr>
              <a:t>1</a:t>
            </a:r>
            <a:r>
              <a:rPr lang="en-US" sz="3200">
                <a:latin typeface="Tahoma" pitchFamily="34" charset="0"/>
              </a:rPr>
              <a:t> + 300X</a:t>
            </a:r>
            <a:r>
              <a:rPr lang="en-US" sz="3200" baseline="-25000">
                <a:latin typeface="Tahoma" pitchFamily="34" charset="0"/>
              </a:rPr>
              <a:t>2</a:t>
            </a:r>
            <a:r>
              <a:rPr lang="en-US" sz="3200">
                <a:latin typeface="Tahoma" pitchFamily="34" charset="0"/>
              </a:rPr>
              <a:t> + 320X</a:t>
            </a:r>
            <a:r>
              <a:rPr lang="en-US" sz="3200" baseline="-25000">
                <a:latin typeface="Tahoma" pitchFamily="34" charset="0"/>
              </a:rPr>
              <a:t>3</a:t>
            </a:r>
            <a:r>
              <a:rPr lang="en-US" sz="3200">
                <a:latin typeface="Tahoma" pitchFamily="34" charset="0"/>
              </a:rPr>
              <a:t> + 150X</a:t>
            </a:r>
            <a:r>
              <a:rPr lang="en-US" sz="3200" baseline="-25000">
                <a:latin typeface="Tahoma" pitchFamily="34" charset="0"/>
              </a:rPr>
              <a:t>4</a:t>
            </a:r>
          </a:p>
        </p:txBody>
      </p:sp>
    </p:spTree>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09600" y="606425"/>
            <a:ext cx="7772400" cy="722313"/>
          </a:xfrm>
          <a:noFill/>
          <a:ln/>
        </p:spPr>
        <p:txBody>
          <a:bodyPr lIns="92075" tIns="46038" rIns="92075" bIns="46038"/>
          <a:lstStyle/>
          <a:p>
            <a:r>
              <a:rPr lang="en-US" i="1">
                <a:solidFill>
                  <a:schemeClr val="hlink"/>
                </a:solidFill>
              </a:rPr>
              <a:t>Re-Defining the Constraints</a:t>
            </a:r>
          </a:p>
        </p:txBody>
      </p:sp>
      <p:sp>
        <p:nvSpPr>
          <p:cNvPr id="46083" name="Rectangle 3"/>
          <p:cNvSpPr>
            <a:spLocks noGrp="1" noChangeArrowheads="1"/>
          </p:cNvSpPr>
          <p:nvPr>
            <p:ph type="body" idx="1"/>
          </p:nvPr>
        </p:nvSpPr>
        <p:spPr>
          <a:xfrm>
            <a:off x="533400" y="1447800"/>
            <a:ext cx="6927850" cy="4945063"/>
          </a:xfrm>
          <a:noFill/>
          <a:ln/>
        </p:spPr>
        <p:txBody>
          <a:bodyPr lIns="92075" tIns="46038" rIns="92075" bIns="46038"/>
          <a:lstStyle/>
          <a:p>
            <a:pPr>
              <a:lnSpc>
                <a:spcPct val="110000"/>
              </a:lnSpc>
              <a:spcBef>
                <a:spcPct val="0"/>
              </a:spcBef>
            </a:pPr>
            <a:r>
              <a:rPr lang="en-US" sz="2800"/>
              <a:t>Produce 8,000 pounds of feed</a:t>
            </a:r>
          </a:p>
          <a:p>
            <a:pPr lvl="1" indent="-284163">
              <a:buFontTx/>
              <a:buNone/>
            </a:pPr>
            <a:r>
              <a:rPr lang="en-US" sz="2400"/>
              <a:t>X</a:t>
            </a:r>
            <a:r>
              <a:rPr lang="en-US" sz="2400" baseline="-25000"/>
              <a:t>1</a:t>
            </a:r>
            <a:r>
              <a:rPr lang="en-US" sz="2400"/>
              <a:t> + X</a:t>
            </a:r>
            <a:r>
              <a:rPr lang="en-US" sz="2400" baseline="-25000"/>
              <a:t>2</a:t>
            </a:r>
            <a:r>
              <a:rPr lang="en-US" sz="2400"/>
              <a:t> + X</a:t>
            </a:r>
            <a:r>
              <a:rPr lang="en-US" sz="2400" baseline="-25000"/>
              <a:t>3</a:t>
            </a:r>
            <a:r>
              <a:rPr lang="en-US" sz="2400"/>
              <a:t> + X</a:t>
            </a:r>
            <a:r>
              <a:rPr lang="en-US" sz="2400" baseline="-25000"/>
              <a:t>4</a:t>
            </a:r>
            <a:r>
              <a:rPr lang="en-US" sz="2400"/>
              <a:t> = 8</a:t>
            </a:r>
          </a:p>
          <a:p>
            <a:r>
              <a:rPr lang="en-US" sz="2800"/>
              <a:t>Mix consists of  at least 20% corn </a:t>
            </a:r>
            <a:endParaRPr lang="en-US"/>
          </a:p>
          <a:p>
            <a:pPr lvl="1" indent="-284163">
              <a:buFontTx/>
              <a:buNone/>
            </a:pPr>
            <a:r>
              <a:rPr lang="en-US" sz="2400"/>
              <a:t>(0.3X</a:t>
            </a:r>
            <a:r>
              <a:rPr lang="en-US" sz="2400" baseline="-25000"/>
              <a:t>1</a:t>
            </a:r>
            <a:r>
              <a:rPr lang="en-US" sz="2400"/>
              <a:t> + 0.5X</a:t>
            </a:r>
            <a:r>
              <a:rPr lang="en-US" sz="2400" baseline="-25000"/>
              <a:t>2</a:t>
            </a:r>
            <a:r>
              <a:rPr lang="en-US" sz="2400"/>
              <a:t> + 0.2X</a:t>
            </a:r>
            <a:r>
              <a:rPr lang="en-US" sz="2400" baseline="-25000"/>
              <a:t>3</a:t>
            </a:r>
            <a:r>
              <a:rPr lang="en-US" sz="2400"/>
              <a:t> + 0.1X</a:t>
            </a:r>
            <a:r>
              <a:rPr lang="en-US" sz="2400" baseline="-25000"/>
              <a:t>4</a:t>
            </a:r>
            <a:r>
              <a:rPr lang="en-US" sz="2400"/>
              <a:t>)/8 &gt;= 0.2</a:t>
            </a:r>
          </a:p>
          <a:p>
            <a:r>
              <a:rPr lang="en-US" sz="2800"/>
              <a:t>Mix consists of  at least 15% grain</a:t>
            </a:r>
            <a:endParaRPr lang="en-US"/>
          </a:p>
          <a:p>
            <a:pPr lvl="1" indent="-284163">
              <a:buFontTx/>
              <a:buNone/>
            </a:pPr>
            <a:r>
              <a:rPr lang="en-US" sz="2400"/>
              <a:t>(0.1X</a:t>
            </a:r>
            <a:r>
              <a:rPr lang="en-US" sz="2400" baseline="-25000"/>
              <a:t>1</a:t>
            </a:r>
            <a:r>
              <a:rPr lang="en-US" sz="2400"/>
              <a:t> + 0.3X</a:t>
            </a:r>
            <a:r>
              <a:rPr lang="en-US" sz="2400" baseline="-25000"/>
              <a:t>2</a:t>
            </a:r>
            <a:r>
              <a:rPr lang="en-US" sz="2400"/>
              <a:t> + 0.15X</a:t>
            </a:r>
            <a:r>
              <a:rPr lang="en-US" sz="2400" baseline="-25000"/>
              <a:t>3</a:t>
            </a:r>
            <a:r>
              <a:rPr lang="en-US" sz="2400"/>
              <a:t> + 0.1X</a:t>
            </a:r>
            <a:r>
              <a:rPr lang="en-US" sz="2400" baseline="-25000"/>
              <a:t>4</a:t>
            </a:r>
            <a:r>
              <a:rPr lang="en-US" sz="2400"/>
              <a:t>)/8 &gt;= 0.15</a:t>
            </a:r>
          </a:p>
          <a:p>
            <a:r>
              <a:rPr lang="en-US" sz="2800"/>
              <a:t>Mix consists of  at least 15% minerals</a:t>
            </a:r>
          </a:p>
          <a:p>
            <a:pPr lvl="1" indent="-284163">
              <a:buFontTx/>
              <a:buNone/>
            </a:pPr>
            <a:r>
              <a:rPr lang="en-US" sz="2400"/>
              <a:t>(0.2X</a:t>
            </a:r>
            <a:r>
              <a:rPr lang="en-US" sz="2400" baseline="-25000"/>
              <a:t>1</a:t>
            </a:r>
            <a:r>
              <a:rPr lang="en-US" sz="2400"/>
              <a:t> + 0.2X</a:t>
            </a:r>
            <a:r>
              <a:rPr lang="en-US" sz="2400" baseline="-25000"/>
              <a:t>2</a:t>
            </a:r>
            <a:r>
              <a:rPr lang="en-US" sz="2400"/>
              <a:t> + 0.2X</a:t>
            </a:r>
            <a:r>
              <a:rPr lang="en-US" sz="2400" baseline="-25000"/>
              <a:t>3</a:t>
            </a:r>
            <a:r>
              <a:rPr lang="en-US" sz="2400"/>
              <a:t> + 0.3X</a:t>
            </a:r>
            <a:r>
              <a:rPr lang="en-US" sz="2400" baseline="-25000"/>
              <a:t>4</a:t>
            </a:r>
            <a:r>
              <a:rPr lang="en-US" sz="2400"/>
              <a:t>)/8 &gt;= 0.15</a:t>
            </a:r>
          </a:p>
          <a:p>
            <a:r>
              <a:rPr lang="en-US" sz="2800"/>
              <a:t>Nonnegativity conditions</a:t>
            </a:r>
          </a:p>
          <a:p>
            <a:pPr lvl="1" indent="-284163">
              <a:buFontTx/>
              <a:buNone/>
            </a:pPr>
            <a:r>
              <a:rPr lang="en-US" sz="2400"/>
              <a:t>X</a:t>
            </a:r>
            <a:r>
              <a:rPr lang="en-US" sz="2400" baseline="-25000"/>
              <a:t>1</a:t>
            </a:r>
            <a:r>
              <a:rPr lang="en-US" sz="2400"/>
              <a:t>, X</a:t>
            </a:r>
            <a:r>
              <a:rPr lang="en-US" sz="2400" baseline="-25000"/>
              <a:t>2</a:t>
            </a:r>
            <a:r>
              <a:rPr lang="en-US" sz="2400"/>
              <a:t>, X</a:t>
            </a:r>
            <a:r>
              <a:rPr lang="en-US" sz="2400" baseline="-25000"/>
              <a:t>3</a:t>
            </a:r>
            <a:r>
              <a:rPr lang="en-US" sz="2400"/>
              <a:t>, X</a:t>
            </a:r>
            <a:r>
              <a:rPr lang="en-US" sz="2400" baseline="-25000"/>
              <a:t>4 </a:t>
            </a:r>
            <a:r>
              <a:rPr lang="en-US" sz="2400"/>
              <a:t> &gt;= 0</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608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4608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4608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4608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608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46083">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4608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46083">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608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499"/>
                                          </p:stCondLst>
                                        </p:cTn>
                                        <p:tgtEl>
                                          <p:spTgt spid="4608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74638"/>
            <a:ext cx="8229600" cy="603250"/>
          </a:xfrm>
          <a:noFill/>
          <a:ln/>
        </p:spPr>
        <p:txBody>
          <a:bodyPr lIns="92075" tIns="46038" rIns="92075" bIns="46038"/>
          <a:lstStyle/>
          <a:p>
            <a:r>
              <a:rPr lang="en-US" sz="4000" i="1">
                <a:solidFill>
                  <a:schemeClr val="hlink"/>
                </a:solidFill>
              </a:rPr>
              <a:t>Scaling: Before and After</a:t>
            </a:r>
          </a:p>
        </p:txBody>
      </p:sp>
      <p:sp>
        <p:nvSpPr>
          <p:cNvPr id="47107" name="Rectangle 3"/>
          <p:cNvSpPr>
            <a:spLocks noGrp="1" noChangeArrowheads="1"/>
          </p:cNvSpPr>
          <p:nvPr>
            <p:ph type="body" idx="1"/>
          </p:nvPr>
        </p:nvSpPr>
        <p:spPr>
          <a:xfrm>
            <a:off x="609600" y="1219200"/>
            <a:ext cx="8153400" cy="3987800"/>
          </a:xfrm>
          <a:noFill/>
          <a:ln/>
        </p:spPr>
        <p:txBody>
          <a:bodyPr lIns="92075" tIns="46038" rIns="92075" bIns="46038"/>
          <a:lstStyle/>
          <a:p>
            <a:r>
              <a:rPr lang="en-US"/>
              <a:t>Before:</a:t>
            </a:r>
          </a:p>
          <a:p>
            <a:pPr lvl="1"/>
            <a:r>
              <a:rPr lang="en-US"/>
              <a:t>Largest constraint coefficient was 8,000</a:t>
            </a:r>
          </a:p>
          <a:p>
            <a:pPr lvl="1"/>
            <a:r>
              <a:rPr lang="en-US"/>
              <a:t>Smallest constraint coefficient was </a:t>
            </a:r>
          </a:p>
          <a:p>
            <a:pPr lvl="1">
              <a:buFontTx/>
              <a:buNone/>
            </a:pPr>
            <a:r>
              <a:rPr lang="en-US"/>
              <a:t>    0.05/8 = 0.00000625.</a:t>
            </a:r>
          </a:p>
          <a:p>
            <a:r>
              <a:rPr lang="en-US"/>
              <a:t>After: </a:t>
            </a:r>
          </a:p>
          <a:p>
            <a:pPr lvl="1"/>
            <a:r>
              <a:rPr lang="en-US"/>
              <a:t>Largest constraint coefficient is 8</a:t>
            </a:r>
          </a:p>
          <a:p>
            <a:pPr lvl="1"/>
            <a:r>
              <a:rPr lang="en-US"/>
              <a:t>Smallest constraint coefficient is </a:t>
            </a:r>
          </a:p>
          <a:p>
            <a:pPr lvl="1">
              <a:buFontTx/>
              <a:buNone/>
            </a:pPr>
            <a:r>
              <a:rPr lang="en-US"/>
              <a:t>	0.05/8 = 0.00625.</a:t>
            </a:r>
          </a:p>
          <a:p>
            <a:r>
              <a:rPr lang="en-US"/>
              <a:t>The problem is now more evenly scaled!</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71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4710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4710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47107">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4710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4710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4710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47107">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710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noFill/>
          <a:ln/>
        </p:spPr>
        <p:txBody>
          <a:bodyPr lIns="92075" tIns="46038" rIns="92075" bIns="46038"/>
          <a:lstStyle/>
          <a:p>
            <a:r>
              <a:rPr lang="en-US" i="1">
                <a:solidFill>
                  <a:schemeClr val="hlink"/>
                </a:solidFill>
              </a:rPr>
              <a:t>Implementing the Model</a:t>
            </a:r>
          </a:p>
        </p:txBody>
      </p:sp>
      <p:sp>
        <p:nvSpPr>
          <p:cNvPr id="50179" name="Rectangle 3"/>
          <p:cNvSpPr>
            <a:spLocks noGrp="1" noChangeArrowheads="1"/>
          </p:cNvSpPr>
          <p:nvPr>
            <p:ph type="body" idx="1"/>
          </p:nvPr>
        </p:nvSpPr>
        <p:spPr>
          <a:xfrm>
            <a:off x="457200" y="1600200"/>
            <a:ext cx="8229600" cy="868363"/>
          </a:xfrm>
          <a:noFill/>
          <a:ln/>
        </p:spPr>
        <p:txBody>
          <a:bodyPr lIns="92075" tIns="46038" rIns="92075" bIns="46038"/>
          <a:lstStyle/>
          <a:p>
            <a:pPr algn="ctr">
              <a:buFont typeface="Wingdings" pitchFamily="2" charset="2"/>
              <a:buNone/>
            </a:pPr>
            <a:r>
              <a:rPr lang="en-US" dirty="0"/>
              <a:t>See file </a:t>
            </a:r>
            <a:r>
              <a:rPr lang="en-US" dirty="0" smtClean="0">
                <a:hlinkClick r:id="rId3" action="ppaction://hlinkfile"/>
              </a:rPr>
              <a:t>Fig3-30.xlsm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68338" y="185738"/>
            <a:ext cx="7772400" cy="1109662"/>
          </a:xfrm>
          <a:noFill/>
          <a:ln/>
        </p:spPr>
        <p:txBody>
          <a:bodyPr lIns="92075" tIns="46038" rIns="92075" bIns="46038"/>
          <a:lstStyle/>
          <a:p>
            <a:pPr>
              <a:lnSpc>
                <a:spcPct val="80000"/>
              </a:lnSpc>
            </a:pPr>
            <a:r>
              <a:rPr lang="en-US" sz="4000" i="1">
                <a:solidFill>
                  <a:schemeClr val="hlink"/>
                </a:solidFill>
              </a:rPr>
              <a:t>A Production Planning Problem:</a:t>
            </a:r>
            <a:br>
              <a:rPr lang="en-US" sz="4000" i="1">
                <a:solidFill>
                  <a:schemeClr val="hlink"/>
                </a:solidFill>
              </a:rPr>
            </a:br>
            <a:r>
              <a:rPr lang="en-US" sz="4000" i="1">
                <a:solidFill>
                  <a:schemeClr val="hlink"/>
                </a:solidFill>
              </a:rPr>
              <a:t>The Upton Corporation</a:t>
            </a:r>
          </a:p>
        </p:txBody>
      </p:sp>
      <p:sp>
        <p:nvSpPr>
          <p:cNvPr id="51203" name="Rectangle 3"/>
          <p:cNvSpPr>
            <a:spLocks noGrp="1" noChangeArrowheads="1"/>
          </p:cNvSpPr>
          <p:nvPr>
            <p:ph type="body" idx="1"/>
          </p:nvPr>
        </p:nvSpPr>
        <p:spPr>
          <a:xfrm>
            <a:off x="303213" y="1384300"/>
            <a:ext cx="8758237" cy="901700"/>
          </a:xfrm>
          <a:noFill/>
          <a:ln/>
        </p:spPr>
        <p:txBody>
          <a:bodyPr lIns="92075" tIns="46038" rIns="92075" bIns="46038"/>
          <a:lstStyle/>
          <a:p>
            <a:r>
              <a:rPr lang="en-US" sz="2400"/>
              <a:t>Upton is planning the production of their heavy-duty air compressors for the next 6 months.</a:t>
            </a:r>
          </a:p>
        </p:txBody>
      </p:sp>
      <p:sp>
        <p:nvSpPr>
          <p:cNvPr id="51208" name="Rectangle 8"/>
          <p:cNvSpPr>
            <a:spLocks noChangeArrowheads="1"/>
          </p:cNvSpPr>
          <p:nvPr/>
        </p:nvSpPr>
        <p:spPr bwMode="auto">
          <a:xfrm>
            <a:off x="330200" y="4699000"/>
            <a:ext cx="7899400" cy="185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spcBef>
                <a:spcPct val="20000"/>
              </a:spcBef>
              <a:buClr>
                <a:schemeClr val="accent1"/>
              </a:buClr>
              <a:buFontTx/>
              <a:buChar char="•"/>
            </a:pPr>
            <a:r>
              <a:rPr lang="en-US" sz="2400">
                <a:latin typeface="Tahoma" pitchFamily="34" charset="0"/>
              </a:rPr>
              <a:t>Beginning inventory = 2,750 units </a:t>
            </a:r>
          </a:p>
          <a:p>
            <a:pPr marL="342900" indent="-342900">
              <a:spcBef>
                <a:spcPct val="20000"/>
              </a:spcBef>
              <a:buClr>
                <a:schemeClr val="accent1"/>
              </a:buClr>
              <a:buFontTx/>
              <a:buChar char="•"/>
            </a:pPr>
            <a:r>
              <a:rPr lang="en-US" sz="2400">
                <a:latin typeface="Tahoma" pitchFamily="34" charset="0"/>
              </a:rPr>
              <a:t>Safety stock = 1,500 units</a:t>
            </a:r>
          </a:p>
          <a:p>
            <a:pPr marL="342900" indent="-342900">
              <a:spcBef>
                <a:spcPct val="20000"/>
              </a:spcBef>
              <a:buClr>
                <a:schemeClr val="accent1"/>
              </a:buClr>
              <a:buFontTx/>
              <a:buChar char="•"/>
            </a:pPr>
            <a:r>
              <a:rPr lang="en-US" sz="2400">
                <a:latin typeface="Tahoma" pitchFamily="34" charset="0"/>
              </a:rPr>
              <a:t>Unit carrying cost = 1.5% of unit production cost</a:t>
            </a:r>
          </a:p>
          <a:p>
            <a:pPr marL="342900" indent="-342900">
              <a:spcBef>
                <a:spcPct val="20000"/>
              </a:spcBef>
              <a:buClr>
                <a:schemeClr val="accent1"/>
              </a:buClr>
              <a:buFontTx/>
              <a:buChar char="•"/>
            </a:pPr>
            <a:r>
              <a:rPr lang="en-US" sz="2400">
                <a:latin typeface="Tahoma" pitchFamily="34" charset="0"/>
              </a:rPr>
              <a:t>Maximum warehouse capacity = 6,000 units</a:t>
            </a:r>
          </a:p>
        </p:txBody>
      </p:sp>
      <p:grpSp>
        <p:nvGrpSpPr>
          <p:cNvPr id="51211" name="Group 11"/>
          <p:cNvGrpSpPr>
            <a:grpSpLocks/>
          </p:cNvGrpSpPr>
          <p:nvPr/>
        </p:nvGrpSpPr>
        <p:grpSpPr bwMode="auto">
          <a:xfrm>
            <a:off x="381000" y="2209800"/>
            <a:ext cx="8753475" cy="2378075"/>
            <a:chOff x="240" y="1430"/>
            <a:chExt cx="5514" cy="1498"/>
          </a:xfrm>
        </p:grpSpPr>
        <p:sp>
          <p:nvSpPr>
            <p:cNvPr id="51204" name="Rectangle 4"/>
            <p:cNvSpPr>
              <a:spLocks noChangeArrowheads="1"/>
            </p:cNvSpPr>
            <p:nvPr/>
          </p:nvSpPr>
          <p:spPr bwMode="auto">
            <a:xfrm>
              <a:off x="240" y="1583"/>
              <a:ext cx="5514" cy="1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110000"/>
                </a:lnSpc>
                <a:spcBef>
                  <a:spcPct val="50000"/>
                </a:spcBef>
                <a:tabLst>
                  <a:tab pos="3141663" algn="ctr"/>
                  <a:tab pos="4110038" algn="ctr"/>
                  <a:tab pos="5029200" algn="ctr"/>
                  <a:tab pos="5999163" algn="ctr"/>
                  <a:tab pos="6851650" algn="ctr"/>
                  <a:tab pos="7837488" algn="ctr"/>
                </a:tabLst>
              </a:pPr>
              <a:r>
                <a:rPr lang="en-US" sz="2000">
                  <a:latin typeface="Tahoma" pitchFamily="34" charset="0"/>
                </a:rPr>
                <a:t>	1	2 	 3	4	5	6</a:t>
              </a:r>
            </a:p>
            <a:p>
              <a:pPr eaLnBrk="0" hangingPunct="0">
                <a:lnSpc>
                  <a:spcPct val="90000"/>
                </a:lnSpc>
                <a:spcBef>
                  <a:spcPct val="50000"/>
                </a:spcBef>
                <a:tabLst>
                  <a:tab pos="3141663" algn="ctr"/>
                  <a:tab pos="4110038" algn="ctr"/>
                  <a:tab pos="5029200" algn="ctr"/>
                  <a:tab pos="5999163" algn="ctr"/>
                  <a:tab pos="6851650" algn="ctr"/>
                  <a:tab pos="7837488" algn="ctr"/>
                </a:tabLst>
              </a:pPr>
              <a:r>
                <a:rPr lang="en-US" sz="2000">
                  <a:latin typeface="Tahoma" pitchFamily="34" charset="0"/>
                </a:rPr>
                <a:t>Unit Production Cost	$240	$250	$265	$285	$280	$260</a:t>
              </a:r>
            </a:p>
            <a:p>
              <a:pPr eaLnBrk="0" hangingPunct="0">
                <a:lnSpc>
                  <a:spcPct val="90000"/>
                </a:lnSpc>
                <a:spcBef>
                  <a:spcPct val="50000"/>
                </a:spcBef>
                <a:tabLst>
                  <a:tab pos="3141663" algn="ctr"/>
                  <a:tab pos="4110038" algn="ctr"/>
                  <a:tab pos="5029200" algn="ctr"/>
                  <a:tab pos="5999163" algn="ctr"/>
                  <a:tab pos="6851650" algn="ctr"/>
                  <a:tab pos="7837488" algn="ctr"/>
                </a:tabLst>
              </a:pPr>
              <a:r>
                <a:rPr lang="en-US" sz="2000">
                  <a:latin typeface="Tahoma" pitchFamily="34" charset="0"/>
                </a:rPr>
                <a:t>Units Demanded	1,000	4,500	6,000	5,500	3,500	4,000</a:t>
              </a:r>
            </a:p>
            <a:p>
              <a:pPr eaLnBrk="0" hangingPunct="0">
                <a:lnSpc>
                  <a:spcPct val="90000"/>
                </a:lnSpc>
                <a:spcBef>
                  <a:spcPct val="50000"/>
                </a:spcBef>
                <a:tabLst>
                  <a:tab pos="3141663" algn="ctr"/>
                  <a:tab pos="4110038" algn="ctr"/>
                  <a:tab pos="5029200" algn="ctr"/>
                  <a:tab pos="5999163" algn="ctr"/>
                  <a:tab pos="6851650" algn="ctr"/>
                  <a:tab pos="7837488" algn="ctr"/>
                </a:tabLst>
              </a:pPr>
              <a:r>
                <a:rPr lang="en-US" sz="2000">
                  <a:latin typeface="Tahoma" pitchFamily="34" charset="0"/>
                </a:rPr>
                <a:t>Maximum Production	4,000	3,500	4,000	4,500	4,000	3,500</a:t>
              </a:r>
            </a:p>
            <a:p>
              <a:pPr eaLnBrk="0" hangingPunct="0">
                <a:lnSpc>
                  <a:spcPct val="90000"/>
                </a:lnSpc>
                <a:spcBef>
                  <a:spcPct val="50000"/>
                </a:spcBef>
                <a:tabLst>
                  <a:tab pos="3141663" algn="ctr"/>
                  <a:tab pos="4110038" algn="ctr"/>
                  <a:tab pos="5029200" algn="ctr"/>
                  <a:tab pos="5999163" algn="ctr"/>
                  <a:tab pos="6851650" algn="ctr"/>
                  <a:tab pos="7837488" algn="ctr"/>
                </a:tabLst>
              </a:pPr>
              <a:r>
                <a:rPr lang="en-US" sz="2000">
                  <a:latin typeface="Tahoma" pitchFamily="34" charset="0"/>
                </a:rPr>
                <a:t>Minimum Production	2,000	1,750	2,000	2,250	2,000	1,750</a:t>
              </a:r>
            </a:p>
          </p:txBody>
        </p:sp>
        <p:sp>
          <p:nvSpPr>
            <p:cNvPr id="51206" name="Rectangle 6"/>
            <p:cNvSpPr>
              <a:spLocks noChangeArrowheads="1"/>
            </p:cNvSpPr>
            <p:nvPr/>
          </p:nvSpPr>
          <p:spPr bwMode="auto">
            <a:xfrm>
              <a:off x="522" y="1430"/>
              <a:ext cx="503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tabLst>
                  <a:tab pos="5080000" algn="ctr"/>
                </a:tabLst>
              </a:pPr>
              <a:r>
                <a:rPr lang="en-US" sz="2000" b="1"/>
                <a:t>	</a:t>
              </a:r>
              <a:r>
                <a:rPr lang="en-US" sz="2000"/>
                <a:t>Month</a:t>
              </a:r>
            </a:p>
          </p:txBody>
        </p:sp>
        <p:sp>
          <p:nvSpPr>
            <p:cNvPr id="51209" name="Line 9"/>
            <p:cNvSpPr>
              <a:spLocks noChangeShapeType="1"/>
            </p:cNvSpPr>
            <p:nvPr/>
          </p:nvSpPr>
          <p:spPr bwMode="auto">
            <a:xfrm>
              <a:off x="288" y="2928"/>
              <a:ext cx="5184" cy="0"/>
            </a:xfrm>
            <a:prstGeom prst="line">
              <a:avLst/>
            </a:prstGeom>
            <a:noFill/>
            <a:ln w="952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1210" name="Line 10"/>
            <p:cNvSpPr>
              <a:spLocks noChangeShapeType="1"/>
            </p:cNvSpPr>
            <p:nvPr/>
          </p:nvSpPr>
          <p:spPr bwMode="auto">
            <a:xfrm>
              <a:off x="288" y="1872"/>
              <a:ext cx="5184" cy="0"/>
            </a:xfrm>
            <a:prstGeom prst="line">
              <a:avLst/>
            </a:prstGeom>
            <a:noFill/>
            <a:ln w="952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Tree>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74638"/>
            <a:ext cx="8229600" cy="808037"/>
          </a:xfrm>
          <a:noFill/>
          <a:ln/>
        </p:spPr>
        <p:txBody>
          <a:bodyPr lIns="92075" tIns="46038" rIns="92075" bIns="46038"/>
          <a:lstStyle/>
          <a:p>
            <a:r>
              <a:rPr lang="en-US" i="1">
                <a:solidFill>
                  <a:schemeClr val="hlink"/>
                </a:solidFill>
              </a:rPr>
              <a:t>Defining the Decision Variables</a:t>
            </a:r>
          </a:p>
        </p:txBody>
      </p:sp>
      <p:sp>
        <p:nvSpPr>
          <p:cNvPr id="52227" name="Rectangle 3"/>
          <p:cNvSpPr>
            <a:spLocks noChangeArrowheads="1"/>
          </p:cNvSpPr>
          <p:nvPr/>
        </p:nvSpPr>
        <p:spPr bwMode="auto">
          <a:xfrm>
            <a:off x="304800" y="1524000"/>
            <a:ext cx="8839200" cy="192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752475" indent="-752475" eaLnBrk="0" hangingPunct="0">
              <a:lnSpc>
                <a:spcPct val="110000"/>
              </a:lnSpc>
            </a:pPr>
            <a:r>
              <a:rPr lang="en-US" sz="2800" dirty="0">
                <a:latin typeface="Tahoma" pitchFamily="34" charset="0"/>
              </a:rPr>
              <a:t>P</a:t>
            </a:r>
            <a:r>
              <a:rPr lang="en-US" sz="2800" i="1" baseline="-25000" dirty="0">
                <a:latin typeface="Times New Roman" pitchFamily="18" charset="0"/>
              </a:rPr>
              <a:t>i</a:t>
            </a:r>
            <a:r>
              <a:rPr lang="en-US" sz="2800" dirty="0">
                <a:latin typeface="Tahoma" pitchFamily="34" charset="0"/>
              </a:rPr>
              <a:t> = number of units to produce in month </a:t>
            </a:r>
            <a:r>
              <a:rPr lang="en-US" sz="2800" i="1" dirty="0">
                <a:latin typeface="Times New Roman" pitchFamily="18" charset="0"/>
              </a:rPr>
              <a:t>i,</a:t>
            </a:r>
            <a:r>
              <a:rPr lang="en-US" sz="2800" i="1" dirty="0">
                <a:latin typeface="Tahoma" pitchFamily="34" charset="0"/>
              </a:rPr>
              <a:t> </a:t>
            </a:r>
            <a:r>
              <a:rPr lang="en-US" sz="2800" i="1" dirty="0">
                <a:latin typeface="Times New Roman" pitchFamily="18" charset="0"/>
              </a:rPr>
              <a:t>i</a:t>
            </a:r>
            <a:r>
              <a:rPr lang="en-US" sz="2800" dirty="0">
                <a:latin typeface="Tahoma" pitchFamily="34" charset="0"/>
              </a:rPr>
              <a:t>=1 to 6</a:t>
            </a:r>
          </a:p>
          <a:p>
            <a:pPr marL="752475" indent="-752475" eaLnBrk="0" hangingPunct="0">
              <a:lnSpc>
                <a:spcPct val="110000"/>
              </a:lnSpc>
            </a:pPr>
            <a:endParaRPr lang="en-US" sz="2800" i="1" dirty="0">
              <a:latin typeface="Tahoma" pitchFamily="34" charset="0"/>
            </a:endParaRPr>
          </a:p>
          <a:p>
            <a:pPr marL="752475" indent="-752475" eaLnBrk="0" hangingPunct="0">
              <a:lnSpc>
                <a:spcPct val="110000"/>
              </a:lnSpc>
            </a:pPr>
            <a:r>
              <a:rPr lang="en-US" sz="2800" dirty="0">
                <a:latin typeface="Tahoma" pitchFamily="34" charset="0"/>
              </a:rPr>
              <a:t>B</a:t>
            </a:r>
            <a:r>
              <a:rPr lang="en-US" sz="2800" i="1" baseline="-25000" dirty="0">
                <a:latin typeface="Times New Roman" pitchFamily="18" charset="0"/>
              </a:rPr>
              <a:t>i</a:t>
            </a:r>
            <a:r>
              <a:rPr lang="en-US" sz="2800" dirty="0">
                <a:latin typeface="Times New Roman" pitchFamily="18" charset="0"/>
              </a:rPr>
              <a:t> </a:t>
            </a:r>
            <a:r>
              <a:rPr lang="en-US" sz="2800" dirty="0">
                <a:latin typeface="Tahoma" pitchFamily="34" charset="0"/>
              </a:rPr>
              <a:t>= beginning inventory month </a:t>
            </a:r>
            <a:r>
              <a:rPr lang="en-US" sz="2800" i="1" dirty="0">
                <a:latin typeface="Times New Roman" pitchFamily="18" charset="0"/>
              </a:rPr>
              <a:t>i,</a:t>
            </a:r>
            <a:r>
              <a:rPr lang="en-US" sz="2800" i="1" dirty="0">
                <a:latin typeface="Tahoma" pitchFamily="34" charset="0"/>
              </a:rPr>
              <a:t>  </a:t>
            </a:r>
            <a:r>
              <a:rPr lang="en-US" sz="2800" i="1" dirty="0">
                <a:latin typeface="Times New Roman" pitchFamily="18" charset="0"/>
              </a:rPr>
              <a:t>i</a:t>
            </a:r>
            <a:r>
              <a:rPr lang="en-US" sz="2800" dirty="0">
                <a:latin typeface="Tahoma" pitchFamily="34" charset="0"/>
              </a:rPr>
              <a:t>=1 to 6</a:t>
            </a:r>
          </a:p>
          <a:p>
            <a:pPr marL="752475" indent="-752475" eaLnBrk="0" hangingPunct="0"/>
            <a:endParaRPr lang="en-US" sz="2800" dirty="0">
              <a:latin typeface="Tahom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283C8BE0-D855-834D-A213-254F7DA37503}" type="slidenum">
              <a:rPr lang="zh-TW" altLang="en-US"/>
              <a:pPr/>
              <a:t>8</a:t>
            </a:fld>
            <a:endParaRPr lang="zh-TW" altLang="en-US"/>
          </a:p>
        </p:txBody>
      </p:sp>
      <p:sp>
        <p:nvSpPr>
          <p:cNvPr id="18434" name="Rectangle 2"/>
          <p:cNvSpPr>
            <a:spLocks noGrp="1" noChangeArrowheads="1"/>
          </p:cNvSpPr>
          <p:nvPr>
            <p:ph type="body" idx="1"/>
          </p:nvPr>
        </p:nvSpPr>
        <p:spPr>
          <a:xfrm>
            <a:off x="685800" y="2209800"/>
            <a:ext cx="8001000" cy="2286000"/>
          </a:xfrm>
          <a:noFill/>
          <a:ln/>
        </p:spPr>
        <p:txBody>
          <a:bodyPr/>
          <a:lstStyle/>
          <a:p>
            <a:pPr eaLnBrk="0" hangingPunct="0">
              <a:lnSpc>
                <a:spcPct val="70000"/>
              </a:lnSpc>
            </a:pPr>
            <a:r>
              <a:rPr lang="zh-TW" altLang="en-US" sz="2400" dirty="0">
                <a:ea typeface="新細明體" charset="0"/>
                <a:cs typeface="新細明體" charset="0"/>
              </a:rPr>
              <a:t> </a:t>
            </a:r>
            <a:r>
              <a:rPr lang="en-US" altLang="zh-TW" sz="2400" dirty="0">
                <a:ea typeface="新細明體" charset="0"/>
                <a:cs typeface="新細明體" charset="0"/>
              </a:rPr>
              <a:t>The current production plan calls for: </a:t>
            </a:r>
          </a:p>
          <a:p>
            <a:pPr lvl="1" eaLnBrk="0" hangingPunct="0"/>
            <a:r>
              <a:rPr lang="en-US" altLang="zh-TW" sz="2000" dirty="0">
                <a:ea typeface="新細明體" charset="0"/>
                <a:cs typeface="新細明體" charset="0"/>
              </a:rPr>
              <a:t>Producing as much as possible of the more profitable product, Space Ray ($8 profit per dozen).</a:t>
            </a:r>
          </a:p>
          <a:p>
            <a:pPr lvl="1" eaLnBrk="0" hangingPunct="0"/>
            <a:r>
              <a:rPr lang="en-US" altLang="zh-TW" sz="2000" dirty="0">
                <a:ea typeface="新細明體" charset="0"/>
                <a:cs typeface="新細明體" charset="0"/>
              </a:rPr>
              <a:t>Use resources left over to produce Zappers ($5 profit  </a:t>
            </a:r>
          </a:p>
          <a:p>
            <a:pPr lvl="1" eaLnBrk="0" hangingPunct="0">
              <a:buFontTx/>
              <a:buNone/>
            </a:pPr>
            <a:r>
              <a:rPr lang="en-US" altLang="zh-TW" sz="2000" dirty="0">
                <a:ea typeface="新細明體" charset="0"/>
                <a:cs typeface="新細明體" charset="0"/>
              </a:rPr>
              <a:t>	per dozen), while remaining within the marketing guidelines.</a:t>
            </a:r>
          </a:p>
        </p:txBody>
      </p:sp>
      <p:sp>
        <p:nvSpPr>
          <p:cNvPr id="18435" name="Rectangle 3"/>
          <p:cNvSpPr>
            <a:spLocks noChangeArrowheads="1"/>
          </p:cNvSpPr>
          <p:nvPr/>
        </p:nvSpPr>
        <p:spPr bwMode="auto">
          <a:xfrm>
            <a:off x="762000" y="4495800"/>
            <a:ext cx="80010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eaLnBrk="0" hangingPunct="0">
              <a:lnSpc>
                <a:spcPct val="70000"/>
              </a:lnSpc>
              <a:spcBef>
                <a:spcPct val="20000"/>
              </a:spcBef>
              <a:buFontTx/>
              <a:buChar char="•"/>
              <a:tabLst>
                <a:tab pos="1493838" algn="l"/>
                <a:tab pos="3025775" algn="l"/>
              </a:tabLst>
            </a:pPr>
            <a:r>
              <a:rPr lang="en-US" altLang="zh-TW" sz="2800" dirty="0">
                <a:solidFill>
                  <a:srgbClr val="FFFFFF"/>
                </a:solidFill>
                <a:ea typeface="新細明體" charset="0"/>
                <a:cs typeface="新細明體" charset="0"/>
              </a:rPr>
              <a:t>The current production plan consists of:</a:t>
            </a:r>
          </a:p>
          <a:p>
            <a:pPr marL="342900" indent="-342900" eaLnBrk="0" hangingPunct="0">
              <a:lnSpc>
                <a:spcPct val="20000"/>
              </a:lnSpc>
              <a:spcBef>
                <a:spcPct val="20000"/>
              </a:spcBef>
              <a:tabLst>
                <a:tab pos="1493838" algn="l"/>
                <a:tab pos="3025775" algn="l"/>
              </a:tabLst>
            </a:pPr>
            <a:endParaRPr lang="en-US" altLang="zh-TW" sz="2800" dirty="0">
              <a:solidFill>
                <a:srgbClr val="FFFFFF"/>
              </a:solidFill>
              <a:ea typeface="新細明體" charset="0"/>
              <a:cs typeface="新細明體" charset="0"/>
            </a:endParaRPr>
          </a:p>
          <a:p>
            <a:pPr marL="342900" indent="-342900" eaLnBrk="0" hangingPunct="0">
              <a:lnSpc>
                <a:spcPct val="70000"/>
              </a:lnSpc>
              <a:spcBef>
                <a:spcPct val="20000"/>
              </a:spcBef>
              <a:tabLst>
                <a:tab pos="1493838" algn="l"/>
                <a:tab pos="3025775" algn="l"/>
              </a:tabLst>
            </a:pPr>
            <a:r>
              <a:rPr lang="en-US" altLang="zh-TW" sz="2800" dirty="0">
                <a:solidFill>
                  <a:srgbClr val="FFFFFF"/>
                </a:solidFill>
                <a:ea typeface="新細明體" charset="0"/>
                <a:cs typeface="新細明體" charset="0"/>
              </a:rPr>
              <a:t>		</a:t>
            </a:r>
            <a:r>
              <a:rPr lang="en-US" altLang="zh-TW" sz="2400" dirty="0">
                <a:solidFill>
                  <a:srgbClr val="FFFFFF"/>
                </a:solidFill>
                <a:ea typeface="新細明體" charset="0"/>
                <a:cs typeface="新細明體" charset="0"/>
              </a:rPr>
              <a:t>Space Rays  = 450 dozen</a:t>
            </a:r>
          </a:p>
          <a:p>
            <a:pPr marL="342900" indent="-342900" eaLnBrk="0" hangingPunct="0">
              <a:lnSpc>
                <a:spcPct val="70000"/>
              </a:lnSpc>
              <a:spcBef>
                <a:spcPct val="20000"/>
              </a:spcBef>
              <a:tabLst>
                <a:tab pos="1493838" algn="l"/>
                <a:tab pos="3025775" algn="l"/>
              </a:tabLst>
            </a:pPr>
            <a:r>
              <a:rPr lang="en-US" altLang="zh-TW" sz="2400" dirty="0">
                <a:solidFill>
                  <a:srgbClr val="FFFFFF"/>
                </a:solidFill>
                <a:ea typeface="新細明體" charset="0"/>
                <a:cs typeface="新細明體" charset="0"/>
              </a:rPr>
              <a:t>		Zapper         	= 100 dozen</a:t>
            </a:r>
          </a:p>
          <a:p>
            <a:pPr marL="342900" indent="-342900" eaLnBrk="0" hangingPunct="0">
              <a:lnSpc>
                <a:spcPct val="90000"/>
              </a:lnSpc>
              <a:spcBef>
                <a:spcPct val="20000"/>
              </a:spcBef>
              <a:tabLst>
                <a:tab pos="1493838" algn="l"/>
                <a:tab pos="3025775" algn="l"/>
              </a:tabLst>
            </a:pPr>
            <a:r>
              <a:rPr lang="en-US" altLang="zh-TW" sz="2400" dirty="0">
                <a:solidFill>
                  <a:srgbClr val="FFFFFF"/>
                </a:solidFill>
                <a:ea typeface="新細明體" charset="0"/>
                <a:cs typeface="新細明體" charset="0"/>
              </a:rPr>
              <a:t>		Profit        	= $4100 per week</a:t>
            </a:r>
          </a:p>
        </p:txBody>
      </p:sp>
      <p:sp>
        <p:nvSpPr>
          <p:cNvPr id="18438" name="Rectangle 6"/>
          <p:cNvSpPr>
            <a:spLocks noGrp="1" noChangeArrowheads="1"/>
          </p:cNvSpPr>
          <p:nvPr>
            <p:ph type="title"/>
          </p:nvPr>
        </p:nvSpPr>
        <p:spPr>
          <a:xfrm>
            <a:off x="190500" y="838200"/>
            <a:ext cx="8763000" cy="1143000"/>
          </a:xfrm>
          <a:noFill/>
          <a:ln/>
          <a:extLst>
            <a:ext uri="{909E8E84-426E-40dd-AFC4-6F175D3DCCD1}">
              <a14:hiddenFill xmlns:a14="http://schemas.microsoft.com/office/drawing/2010/main">
                <a:solidFill>
                  <a:schemeClr val="accent1"/>
                </a:solidFill>
              </a14:hiddenFill>
            </a:ext>
          </a:extLst>
        </p:spPr>
        <p:txBody>
          <a:bodyPr/>
          <a:lstStyle/>
          <a:p>
            <a:pPr algn="ctr" eaLnBrk="0" hangingPunct="0"/>
            <a:r>
              <a:rPr lang="en-US" altLang="zh-TW" sz="3600">
                <a:ea typeface="新細明體" charset="0"/>
                <a:cs typeface="新細明體" charset="0"/>
              </a:rPr>
              <a:t>The Galaxy Industries Production Problem –</a:t>
            </a:r>
            <a:br>
              <a:rPr lang="en-US" altLang="zh-TW" sz="3600">
                <a:ea typeface="新細明體" charset="0"/>
                <a:cs typeface="新細明體" charset="0"/>
              </a:rPr>
            </a:br>
            <a:r>
              <a:rPr lang="en-US" altLang="zh-TW" sz="3600">
                <a:ea typeface="新細明體" charset="0"/>
                <a:cs typeface="新細明體" charset="0"/>
              </a:rPr>
              <a:t> A Prototype Example</a:t>
            </a:r>
          </a:p>
        </p:txBody>
      </p:sp>
      <p:grpSp>
        <p:nvGrpSpPr>
          <p:cNvPr id="18441" name="Group 9"/>
          <p:cNvGrpSpPr>
            <a:grpSpLocks/>
          </p:cNvGrpSpPr>
          <p:nvPr/>
        </p:nvGrpSpPr>
        <p:grpSpPr bwMode="auto">
          <a:xfrm>
            <a:off x="4876800" y="4953000"/>
            <a:ext cx="2459038" cy="879475"/>
            <a:chOff x="3072" y="3382"/>
            <a:chExt cx="1549" cy="554"/>
          </a:xfrm>
        </p:grpSpPr>
        <p:sp>
          <p:nvSpPr>
            <p:cNvPr id="18439" name="Text Box 7"/>
            <p:cNvSpPr txBox="1">
              <a:spLocks noChangeArrowheads="1"/>
            </p:cNvSpPr>
            <p:nvPr/>
          </p:nvSpPr>
          <p:spPr bwMode="auto">
            <a:xfrm>
              <a:off x="3686" y="3382"/>
              <a:ext cx="93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zh-TW" altLang="en-US">
                  <a:ea typeface="新細明體" charset="0"/>
                  <a:cs typeface="新細明體" charset="0"/>
                </a:rPr>
                <a:t>8(450) + 5(100)</a:t>
              </a:r>
            </a:p>
          </p:txBody>
        </p:sp>
        <p:sp>
          <p:nvSpPr>
            <p:cNvPr id="18440" name="Line 8"/>
            <p:cNvSpPr>
              <a:spLocks noChangeShapeType="1"/>
            </p:cNvSpPr>
            <p:nvPr/>
          </p:nvSpPr>
          <p:spPr bwMode="auto">
            <a:xfrm flipH="1">
              <a:off x="3072" y="3600"/>
              <a:ext cx="1008" cy="336"/>
            </a:xfrm>
            <a:prstGeom prst="line">
              <a:avLst/>
            </a:prstGeom>
            <a:noFill/>
            <a:ln w="12700">
              <a:solidFill>
                <a:schemeClr val="accent2"/>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Tree>
    <p:extLst>
      <p:ext uri="{BB962C8B-B14F-4D97-AF65-F5344CB8AC3E}">
        <p14:creationId xmlns:p14="http://schemas.microsoft.com/office/powerpoint/2010/main" val="2663434354"/>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 calcmode="lin" valueType="num">
                                      <p:cBhvr additive="base">
                                        <p:cTn id="7" dur="500" fill="hold"/>
                                        <p:tgtEl>
                                          <p:spTgt spid="1843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4">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18434">
                                            <p:txEl>
                                              <p:pRg st="1" end="1"/>
                                            </p:txEl>
                                          </p:spTgt>
                                        </p:tgtEl>
                                        <p:attrNameLst>
                                          <p:attrName>style.visibility</p:attrName>
                                        </p:attrNameLst>
                                      </p:cBhvr>
                                      <p:to>
                                        <p:strVal val="visible"/>
                                      </p:to>
                                    </p:set>
                                    <p:anim calcmode="lin" valueType="num">
                                      <p:cBhvr additive="base">
                                        <p:cTn id="11" dur="500" fill="hold"/>
                                        <p:tgtEl>
                                          <p:spTgt spid="1843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8434">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1" fill="hold" grpId="0" nodeType="withEffect">
                                  <p:stCondLst>
                                    <p:cond delay="0"/>
                                  </p:stCondLst>
                                  <p:childTnLst>
                                    <p:set>
                                      <p:cBhvr>
                                        <p:cTn id="14" dur="1" fill="hold">
                                          <p:stCondLst>
                                            <p:cond delay="0"/>
                                          </p:stCondLst>
                                        </p:cTn>
                                        <p:tgtEl>
                                          <p:spTgt spid="18434">
                                            <p:txEl>
                                              <p:pRg st="2" end="2"/>
                                            </p:txEl>
                                          </p:spTgt>
                                        </p:tgtEl>
                                        <p:attrNameLst>
                                          <p:attrName>style.visibility</p:attrName>
                                        </p:attrNameLst>
                                      </p:cBhvr>
                                      <p:to>
                                        <p:strVal val="visible"/>
                                      </p:to>
                                    </p:set>
                                    <p:anim calcmode="lin" valueType="num">
                                      <p:cBhvr additive="base">
                                        <p:cTn id="15" dur="500" fill="hold"/>
                                        <p:tgtEl>
                                          <p:spTgt spid="1843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8434">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1" fill="hold" grpId="0" nodeType="withEffect">
                                  <p:stCondLst>
                                    <p:cond delay="0"/>
                                  </p:stCondLst>
                                  <p:childTnLst>
                                    <p:set>
                                      <p:cBhvr>
                                        <p:cTn id="18" dur="1" fill="hold">
                                          <p:stCondLst>
                                            <p:cond delay="0"/>
                                          </p:stCondLst>
                                        </p:cTn>
                                        <p:tgtEl>
                                          <p:spTgt spid="18434">
                                            <p:txEl>
                                              <p:pRg st="3" end="3"/>
                                            </p:txEl>
                                          </p:spTgt>
                                        </p:tgtEl>
                                        <p:attrNameLst>
                                          <p:attrName>style.visibility</p:attrName>
                                        </p:attrNameLst>
                                      </p:cBhvr>
                                      <p:to>
                                        <p:strVal val="visible"/>
                                      </p:to>
                                    </p:set>
                                    <p:anim calcmode="lin" valueType="num">
                                      <p:cBhvr additive="base">
                                        <p:cTn id="19" dur="500" fill="hold"/>
                                        <p:tgtEl>
                                          <p:spTgt spid="1843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4">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18435">
                                            <p:txEl>
                                              <p:pRg st="0" end="0"/>
                                            </p:txEl>
                                          </p:spTgt>
                                        </p:tgtEl>
                                        <p:attrNameLst>
                                          <p:attrName>style.visibility</p:attrName>
                                        </p:attrNameLst>
                                      </p:cBhvr>
                                      <p:to>
                                        <p:strVal val="visible"/>
                                      </p:to>
                                    </p:set>
                                    <p:anim calcmode="lin" valueType="num">
                                      <p:cBhvr additive="base">
                                        <p:cTn id="25" dur="5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43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18435">
                                            <p:txEl>
                                              <p:pRg st="2" end="2"/>
                                            </p:txEl>
                                          </p:spTgt>
                                        </p:tgtEl>
                                        <p:attrNameLst>
                                          <p:attrName>style.visibility</p:attrName>
                                        </p:attrNameLst>
                                      </p:cBhvr>
                                      <p:to>
                                        <p:strVal val="visible"/>
                                      </p:to>
                                    </p:set>
                                    <p:anim calcmode="lin" valueType="num">
                                      <p:cBhvr additive="base">
                                        <p:cTn id="31" dur="5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43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18435">
                                            <p:txEl>
                                              <p:pRg st="3" end="3"/>
                                            </p:txEl>
                                          </p:spTgt>
                                        </p:tgtEl>
                                        <p:attrNameLst>
                                          <p:attrName>style.visibility</p:attrName>
                                        </p:attrNameLst>
                                      </p:cBhvr>
                                      <p:to>
                                        <p:strVal val="visible"/>
                                      </p:to>
                                    </p:set>
                                    <p:anim calcmode="lin" valueType="num">
                                      <p:cBhvr additive="base">
                                        <p:cTn id="37" dur="5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435">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1" fill="hold" grpId="0" nodeType="clickEffect">
                                  <p:stCondLst>
                                    <p:cond delay="0"/>
                                  </p:stCondLst>
                                  <p:childTnLst>
                                    <p:set>
                                      <p:cBhvr>
                                        <p:cTn id="42" dur="1" fill="hold">
                                          <p:stCondLst>
                                            <p:cond delay="0"/>
                                          </p:stCondLst>
                                        </p:cTn>
                                        <p:tgtEl>
                                          <p:spTgt spid="18435">
                                            <p:txEl>
                                              <p:pRg st="4" end="4"/>
                                            </p:txEl>
                                          </p:spTgt>
                                        </p:tgtEl>
                                        <p:attrNameLst>
                                          <p:attrName>style.visibility</p:attrName>
                                        </p:attrNameLst>
                                      </p:cBhvr>
                                      <p:to>
                                        <p:strVal val="visible"/>
                                      </p:to>
                                    </p:set>
                                    <p:anim calcmode="lin" valueType="num">
                                      <p:cBhvr additive="base">
                                        <p:cTn id="43" dur="500" fill="hold"/>
                                        <p:tgtEl>
                                          <p:spTgt spid="18435">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435">
                                            <p:txEl>
                                              <p:pRg st="4" end="4"/>
                                            </p:txEl>
                                          </p:spTgt>
                                        </p:tgtEl>
                                        <p:attrNameLst>
                                          <p:attrName>ppt_y</p:attrName>
                                        </p:attrNameLst>
                                      </p:cBhvr>
                                      <p:tavLst>
                                        <p:tav tm="0">
                                          <p:val>
                                            <p:strVal val="0-#ppt_h/2"/>
                                          </p:val>
                                        </p:tav>
                                        <p:tav tm="100000">
                                          <p:val>
                                            <p:strVal val="#ppt_y"/>
                                          </p:val>
                                        </p:tav>
                                      </p:tavLst>
                                    </p:anim>
                                  </p:childTnLst>
                                </p:cTn>
                              </p:par>
                            </p:childTnLst>
                          </p:cTn>
                        </p:par>
                        <p:par>
                          <p:cTn id="45" fill="hold" nodeType="afterGroup">
                            <p:stCondLst>
                              <p:cond delay="500"/>
                            </p:stCondLst>
                            <p:childTnLst>
                              <p:par>
                                <p:cTn id="46" presetID="1" presetClass="entr" presetSubtype="0" fill="hold" nodeType="afterEffect">
                                  <p:stCondLst>
                                    <p:cond delay="0"/>
                                  </p:stCondLst>
                                  <p:childTnLst>
                                    <p:set>
                                      <p:cBhvr>
                                        <p:cTn id="47" dur="1" fill="hold">
                                          <p:stCondLst>
                                            <p:cond delay="499"/>
                                          </p:stCondLst>
                                        </p:cTn>
                                        <p:tgtEl>
                                          <p:spTgt spid="18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autoUpdateAnimBg="0" advAuto="0"/>
      <p:bldP spid="18435" grpId="0" build="p"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noFill/>
          <a:ln/>
        </p:spPr>
        <p:txBody>
          <a:bodyPr lIns="92075" tIns="46038" rIns="92075" bIns="46038"/>
          <a:lstStyle/>
          <a:p>
            <a:r>
              <a:rPr lang="en-US" i="1">
                <a:solidFill>
                  <a:schemeClr val="hlink"/>
                </a:solidFill>
              </a:rPr>
              <a:t>Defining the Objective Function</a:t>
            </a:r>
          </a:p>
        </p:txBody>
      </p:sp>
      <p:sp>
        <p:nvSpPr>
          <p:cNvPr id="53251" name="Rectangle 3"/>
          <p:cNvSpPr>
            <a:spLocks noChangeArrowheads="1"/>
          </p:cNvSpPr>
          <p:nvPr/>
        </p:nvSpPr>
        <p:spPr bwMode="auto">
          <a:xfrm>
            <a:off x="381000" y="1728788"/>
            <a:ext cx="8534400" cy="3462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919163" indent="-919163" algn="ctr" eaLnBrk="0" hangingPunct="0">
              <a:lnSpc>
                <a:spcPct val="50000"/>
              </a:lnSpc>
              <a:spcBef>
                <a:spcPct val="50000"/>
              </a:spcBef>
              <a:tabLst>
                <a:tab pos="1836738" algn="l"/>
              </a:tabLst>
            </a:pPr>
            <a:r>
              <a:rPr lang="en-US" sz="3200">
                <a:latin typeface="Tahoma" pitchFamily="34" charset="0"/>
              </a:rPr>
              <a:t>Minimize the total cost production </a:t>
            </a:r>
          </a:p>
          <a:p>
            <a:pPr marL="919163" indent="-919163" algn="ctr" eaLnBrk="0" hangingPunct="0">
              <a:lnSpc>
                <a:spcPct val="50000"/>
              </a:lnSpc>
              <a:spcBef>
                <a:spcPct val="50000"/>
              </a:spcBef>
              <a:tabLst>
                <a:tab pos="1836738" algn="l"/>
              </a:tabLst>
            </a:pPr>
            <a:r>
              <a:rPr lang="en-US" sz="3200">
                <a:latin typeface="Tahoma" pitchFamily="34" charset="0"/>
              </a:rPr>
              <a:t>&amp; inventory costs.</a:t>
            </a:r>
            <a:endParaRPr lang="en-US" sz="2800">
              <a:latin typeface="Tahoma" pitchFamily="34" charset="0"/>
            </a:endParaRPr>
          </a:p>
          <a:p>
            <a:pPr marL="919163" indent="-919163" eaLnBrk="0" hangingPunct="0">
              <a:lnSpc>
                <a:spcPct val="130000"/>
              </a:lnSpc>
              <a:spcBef>
                <a:spcPct val="50000"/>
              </a:spcBef>
              <a:tabLst>
                <a:tab pos="1836738" algn="l"/>
              </a:tabLst>
            </a:pPr>
            <a:r>
              <a:rPr lang="en-US" sz="2800">
                <a:latin typeface="Tahoma" pitchFamily="34" charset="0"/>
              </a:rPr>
              <a:t>MIN</a:t>
            </a:r>
            <a:r>
              <a:rPr lang="en-US" sz="3600">
                <a:latin typeface="Tahoma" pitchFamily="34" charset="0"/>
              </a:rPr>
              <a:t>:	</a:t>
            </a:r>
            <a:r>
              <a:rPr lang="en-US" sz="2800">
                <a:latin typeface="Tahoma" pitchFamily="34" charset="0"/>
              </a:rPr>
              <a:t>240P</a:t>
            </a:r>
            <a:r>
              <a:rPr lang="en-US" sz="2800" baseline="-25000">
                <a:latin typeface="Tahoma" pitchFamily="34" charset="0"/>
              </a:rPr>
              <a:t>1</a:t>
            </a:r>
            <a:r>
              <a:rPr lang="en-US" sz="2800">
                <a:latin typeface="Tahoma" pitchFamily="34" charset="0"/>
              </a:rPr>
              <a:t>+250P</a:t>
            </a:r>
            <a:r>
              <a:rPr lang="en-US" sz="2800" baseline="-25000">
                <a:latin typeface="Tahoma" pitchFamily="34" charset="0"/>
              </a:rPr>
              <a:t>2</a:t>
            </a:r>
            <a:r>
              <a:rPr lang="en-US" sz="2800">
                <a:latin typeface="Tahoma" pitchFamily="34" charset="0"/>
              </a:rPr>
              <a:t>+265P</a:t>
            </a:r>
            <a:r>
              <a:rPr lang="en-US" sz="2800" baseline="-25000">
                <a:latin typeface="Tahoma" pitchFamily="34" charset="0"/>
              </a:rPr>
              <a:t>3</a:t>
            </a:r>
            <a:r>
              <a:rPr lang="en-US" sz="2800">
                <a:latin typeface="Tahoma" pitchFamily="34" charset="0"/>
              </a:rPr>
              <a:t>+285P</a:t>
            </a:r>
            <a:r>
              <a:rPr lang="en-US" sz="2800" baseline="-25000">
                <a:latin typeface="Tahoma" pitchFamily="34" charset="0"/>
              </a:rPr>
              <a:t>4</a:t>
            </a:r>
            <a:r>
              <a:rPr lang="en-US" sz="2800">
                <a:latin typeface="Tahoma" pitchFamily="34" charset="0"/>
              </a:rPr>
              <a:t>+280P</a:t>
            </a:r>
            <a:r>
              <a:rPr lang="en-US" sz="2800" baseline="-25000">
                <a:latin typeface="Tahoma" pitchFamily="34" charset="0"/>
              </a:rPr>
              <a:t>5</a:t>
            </a:r>
            <a:r>
              <a:rPr lang="en-US" sz="2800">
                <a:latin typeface="Tahoma" pitchFamily="34" charset="0"/>
              </a:rPr>
              <a:t>+260P</a:t>
            </a:r>
            <a:r>
              <a:rPr lang="en-US" sz="2800" baseline="-25000">
                <a:latin typeface="Tahoma" pitchFamily="34" charset="0"/>
              </a:rPr>
              <a:t>6</a:t>
            </a:r>
          </a:p>
          <a:p>
            <a:pPr marL="919163" indent="-919163" eaLnBrk="0" hangingPunct="0">
              <a:spcBef>
                <a:spcPct val="50000"/>
              </a:spcBef>
              <a:tabLst>
                <a:tab pos="1836738" algn="l"/>
              </a:tabLst>
            </a:pPr>
            <a:r>
              <a:rPr lang="en-US" sz="2800">
                <a:latin typeface="Tahoma" pitchFamily="34" charset="0"/>
              </a:rPr>
              <a:t>   + 3.6(B</a:t>
            </a:r>
            <a:r>
              <a:rPr lang="en-US" sz="2800" baseline="-25000">
                <a:latin typeface="Tahoma" pitchFamily="34" charset="0"/>
              </a:rPr>
              <a:t>1</a:t>
            </a:r>
            <a:r>
              <a:rPr lang="en-US" sz="2800">
                <a:latin typeface="Tahoma" pitchFamily="34" charset="0"/>
              </a:rPr>
              <a:t>+B</a:t>
            </a:r>
            <a:r>
              <a:rPr lang="en-US" sz="2800" baseline="-25000">
                <a:latin typeface="Tahoma" pitchFamily="34" charset="0"/>
              </a:rPr>
              <a:t>2</a:t>
            </a:r>
            <a:r>
              <a:rPr lang="en-US" sz="2800">
                <a:latin typeface="Tahoma" pitchFamily="34" charset="0"/>
              </a:rPr>
              <a:t>)/2 + 3.75(B</a:t>
            </a:r>
            <a:r>
              <a:rPr lang="en-US" sz="2800" baseline="-25000">
                <a:latin typeface="Tahoma" pitchFamily="34" charset="0"/>
              </a:rPr>
              <a:t>2</a:t>
            </a:r>
            <a:r>
              <a:rPr lang="en-US" sz="2800">
                <a:latin typeface="Tahoma" pitchFamily="34" charset="0"/>
              </a:rPr>
              <a:t>+B</a:t>
            </a:r>
            <a:r>
              <a:rPr lang="en-US" sz="2800" baseline="-25000">
                <a:latin typeface="Tahoma" pitchFamily="34" charset="0"/>
              </a:rPr>
              <a:t>3</a:t>
            </a:r>
            <a:r>
              <a:rPr lang="en-US" sz="2800">
                <a:latin typeface="Tahoma" pitchFamily="34" charset="0"/>
              </a:rPr>
              <a:t>)/2 + 3.98(B</a:t>
            </a:r>
            <a:r>
              <a:rPr lang="en-US" sz="2800" baseline="-25000">
                <a:latin typeface="Tahoma" pitchFamily="34" charset="0"/>
              </a:rPr>
              <a:t>3</a:t>
            </a:r>
            <a:r>
              <a:rPr lang="en-US" sz="2800">
                <a:latin typeface="Tahoma" pitchFamily="34" charset="0"/>
              </a:rPr>
              <a:t>+B</a:t>
            </a:r>
            <a:r>
              <a:rPr lang="en-US" sz="2800" baseline="-25000">
                <a:latin typeface="Tahoma" pitchFamily="34" charset="0"/>
              </a:rPr>
              <a:t>4</a:t>
            </a:r>
            <a:r>
              <a:rPr lang="en-US" sz="2800">
                <a:latin typeface="Tahoma" pitchFamily="34" charset="0"/>
              </a:rPr>
              <a:t>)/2 </a:t>
            </a:r>
          </a:p>
          <a:p>
            <a:pPr marL="919163" indent="-919163" eaLnBrk="0" hangingPunct="0">
              <a:spcBef>
                <a:spcPct val="50000"/>
              </a:spcBef>
              <a:tabLst>
                <a:tab pos="1836738" algn="l"/>
              </a:tabLst>
            </a:pPr>
            <a:r>
              <a:rPr lang="en-US" sz="2800">
                <a:latin typeface="Tahoma" pitchFamily="34" charset="0"/>
              </a:rPr>
              <a:t>   + 4.28(B</a:t>
            </a:r>
            <a:r>
              <a:rPr lang="en-US" sz="2800" baseline="-25000">
                <a:latin typeface="Tahoma" pitchFamily="34" charset="0"/>
              </a:rPr>
              <a:t>4</a:t>
            </a:r>
            <a:r>
              <a:rPr lang="en-US" sz="2800">
                <a:latin typeface="Tahoma" pitchFamily="34" charset="0"/>
              </a:rPr>
              <a:t>+B</a:t>
            </a:r>
            <a:r>
              <a:rPr lang="en-US" sz="2800" baseline="-25000">
                <a:latin typeface="Tahoma" pitchFamily="34" charset="0"/>
              </a:rPr>
              <a:t>5</a:t>
            </a:r>
            <a:r>
              <a:rPr lang="en-US" sz="2800">
                <a:latin typeface="Tahoma" pitchFamily="34" charset="0"/>
              </a:rPr>
              <a:t>)/2 + 4.20(B</a:t>
            </a:r>
            <a:r>
              <a:rPr lang="en-US" sz="2800" baseline="-25000">
                <a:latin typeface="Tahoma" pitchFamily="34" charset="0"/>
              </a:rPr>
              <a:t>5</a:t>
            </a:r>
            <a:r>
              <a:rPr lang="en-US" sz="2800">
                <a:latin typeface="Tahoma" pitchFamily="34" charset="0"/>
              </a:rPr>
              <a:t>+ B</a:t>
            </a:r>
            <a:r>
              <a:rPr lang="en-US" sz="2800" baseline="-25000">
                <a:latin typeface="Tahoma" pitchFamily="34" charset="0"/>
              </a:rPr>
              <a:t>6</a:t>
            </a:r>
            <a:r>
              <a:rPr lang="en-US" sz="2800">
                <a:latin typeface="Tahoma" pitchFamily="34" charset="0"/>
              </a:rPr>
              <a:t>)/2 + 3.9(B</a:t>
            </a:r>
            <a:r>
              <a:rPr lang="en-US" sz="2800" baseline="-25000">
                <a:latin typeface="Tahoma" pitchFamily="34" charset="0"/>
              </a:rPr>
              <a:t>6</a:t>
            </a:r>
            <a:r>
              <a:rPr lang="en-US" sz="2800">
                <a:latin typeface="Tahoma" pitchFamily="34" charset="0"/>
              </a:rPr>
              <a:t>+B</a:t>
            </a:r>
            <a:r>
              <a:rPr lang="en-US" sz="2800" baseline="-25000">
                <a:latin typeface="Tahoma" pitchFamily="34" charset="0"/>
              </a:rPr>
              <a:t>7</a:t>
            </a:r>
            <a:r>
              <a:rPr lang="en-US" sz="2800">
                <a:latin typeface="Tahoma" pitchFamily="34" charset="0"/>
              </a:rPr>
              <a:t>)/2</a:t>
            </a:r>
            <a:r>
              <a:rPr lang="en-US" sz="2400">
                <a:latin typeface="Tahoma" pitchFamily="34" charset="0"/>
              </a:rPr>
              <a:t> </a:t>
            </a:r>
          </a:p>
          <a:p>
            <a:pPr marL="919163" indent="-919163" eaLnBrk="0" hangingPunct="0">
              <a:lnSpc>
                <a:spcPct val="50000"/>
              </a:lnSpc>
              <a:spcBef>
                <a:spcPct val="50000"/>
              </a:spcBef>
              <a:tabLst>
                <a:tab pos="1836738" algn="l"/>
              </a:tabLst>
            </a:pPr>
            <a:endParaRPr lang="en-US" sz="2400">
              <a:latin typeface="Tahoma" pitchFamily="34" charset="0"/>
            </a:endParaRPr>
          </a:p>
        </p:txBody>
      </p:sp>
      <p:sp>
        <p:nvSpPr>
          <p:cNvPr id="53252" name="Text Box 4"/>
          <p:cNvSpPr txBox="1">
            <a:spLocks noChangeArrowheads="1"/>
          </p:cNvSpPr>
          <p:nvPr/>
        </p:nvSpPr>
        <p:spPr bwMode="auto">
          <a:xfrm>
            <a:off x="762000" y="5349875"/>
            <a:ext cx="7543800" cy="82232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a:solidFill>
                  <a:schemeClr val="bg1"/>
                </a:solidFill>
                <a:latin typeface="Tahoma" pitchFamily="34" charset="0"/>
              </a:rPr>
              <a:t>Note: The beginning inventory in any month is the same as the ending inventory in the previous month.</a:t>
            </a:r>
          </a:p>
        </p:txBody>
      </p:sp>
    </p:spTree>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09600" y="454025"/>
            <a:ext cx="7772400" cy="676275"/>
          </a:xfrm>
          <a:noFill/>
          <a:ln/>
        </p:spPr>
        <p:txBody>
          <a:bodyPr lIns="92075" tIns="46038" rIns="92075" bIns="46038"/>
          <a:lstStyle/>
          <a:p>
            <a:r>
              <a:rPr lang="en-US" sz="4000" i="1">
                <a:solidFill>
                  <a:schemeClr val="hlink"/>
                </a:solidFill>
              </a:rPr>
              <a:t>Defining the Constraints - I</a:t>
            </a:r>
          </a:p>
        </p:txBody>
      </p:sp>
      <p:sp>
        <p:nvSpPr>
          <p:cNvPr id="54275" name="Rectangle 3"/>
          <p:cNvSpPr>
            <a:spLocks noGrp="1" noChangeArrowheads="1"/>
          </p:cNvSpPr>
          <p:nvPr>
            <p:ph type="body" idx="1"/>
          </p:nvPr>
        </p:nvSpPr>
        <p:spPr>
          <a:xfrm>
            <a:off x="609600" y="1524000"/>
            <a:ext cx="7848600" cy="4419600"/>
          </a:xfrm>
          <a:noFill/>
          <a:ln/>
        </p:spPr>
        <p:txBody>
          <a:bodyPr lIns="92075" tIns="46038" rIns="92075" bIns="46038"/>
          <a:lstStyle/>
          <a:p>
            <a:pPr>
              <a:lnSpc>
                <a:spcPct val="105000"/>
              </a:lnSpc>
              <a:spcBef>
                <a:spcPct val="0"/>
              </a:spcBef>
            </a:pPr>
            <a:r>
              <a:rPr lang="en-US"/>
              <a:t>Production levels</a:t>
            </a:r>
          </a:p>
          <a:p>
            <a:pPr>
              <a:lnSpc>
                <a:spcPct val="105000"/>
              </a:lnSpc>
              <a:buFont typeface="Wingdings" pitchFamily="2" charset="2"/>
              <a:buNone/>
            </a:pPr>
            <a:r>
              <a:rPr lang="en-US"/>
              <a:t>		2,000 &lt;= P</a:t>
            </a:r>
            <a:r>
              <a:rPr lang="en-US" baseline="-25000"/>
              <a:t>1</a:t>
            </a:r>
            <a:r>
              <a:rPr lang="en-US"/>
              <a:t> &lt;= 4,000 } month 1</a:t>
            </a:r>
          </a:p>
          <a:p>
            <a:pPr>
              <a:lnSpc>
                <a:spcPct val="105000"/>
              </a:lnSpc>
              <a:buFont typeface="Wingdings" pitchFamily="2" charset="2"/>
              <a:buNone/>
            </a:pPr>
            <a:r>
              <a:rPr lang="en-US"/>
              <a:t>		1,750 &lt;= P</a:t>
            </a:r>
            <a:r>
              <a:rPr lang="en-US" baseline="-25000"/>
              <a:t>2</a:t>
            </a:r>
            <a:r>
              <a:rPr lang="en-US"/>
              <a:t> &lt;= 3,500 } month 2</a:t>
            </a:r>
          </a:p>
          <a:p>
            <a:pPr>
              <a:lnSpc>
                <a:spcPct val="105000"/>
              </a:lnSpc>
              <a:buFont typeface="Wingdings" pitchFamily="2" charset="2"/>
              <a:buNone/>
            </a:pPr>
            <a:r>
              <a:rPr lang="en-US"/>
              <a:t>		2,000 &lt;= P</a:t>
            </a:r>
            <a:r>
              <a:rPr lang="en-US" baseline="-25000"/>
              <a:t>3</a:t>
            </a:r>
            <a:r>
              <a:rPr lang="en-US"/>
              <a:t> &lt;= 4,000 } month 3</a:t>
            </a:r>
          </a:p>
          <a:p>
            <a:pPr>
              <a:lnSpc>
                <a:spcPct val="105000"/>
              </a:lnSpc>
              <a:buFont typeface="Wingdings" pitchFamily="2" charset="2"/>
              <a:buNone/>
            </a:pPr>
            <a:r>
              <a:rPr lang="en-US"/>
              <a:t>		2,250 &lt;= P</a:t>
            </a:r>
            <a:r>
              <a:rPr lang="en-US" baseline="-25000"/>
              <a:t>4</a:t>
            </a:r>
            <a:r>
              <a:rPr lang="en-US"/>
              <a:t> &lt;= 4,500 } month 4</a:t>
            </a:r>
          </a:p>
          <a:p>
            <a:pPr>
              <a:lnSpc>
                <a:spcPct val="105000"/>
              </a:lnSpc>
              <a:buFont typeface="Wingdings" pitchFamily="2" charset="2"/>
              <a:buNone/>
            </a:pPr>
            <a:r>
              <a:rPr lang="en-US"/>
              <a:t>		2,000 &lt;= P</a:t>
            </a:r>
            <a:r>
              <a:rPr lang="en-US" baseline="-25000"/>
              <a:t>5</a:t>
            </a:r>
            <a:r>
              <a:rPr lang="en-US"/>
              <a:t> &lt;= 4,000 } month 5</a:t>
            </a:r>
          </a:p>
          <a:p>
            <a:pPr>
              <a:lnSpc>
                <a:spcPct val="105000"/>
              </a:lnSpc>
              <a:buFont typeface="Wingdings" pitchFamily="2" charset="2"/>
              <a:buNone/>
            </a:pPr>
            <a:r>
              <a:rPr lang="en-US"/>
              <a:t>		1,750 &lt;= P</a:t>
            </a:r>
            <a:r>
              <a:rPr lang="en-US" baseline="-25000"/>
              <a:t>6</a:t>
            </a:r>
            <a:r>
              <a:rPr lang="en-US"/>
              <a:t> &lt;= 3,500 } month 6</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54275">
                                            <p:txEl>
                                              <p:pRg st="0" end="0"/>
                                            </p:txEl>
                                          </p:spTgt>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54275">
                                            <p:txEl>
                                              <p:pRg st="1" end="1"/>
                                            </p:txEl>
                                          </p:spTgt>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54275">
                                            <p:txEl>
                                              <p:pRg st="2" end="2"/>
                                            </p:txEl>
                                          </p:spTgt>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54275">
                                            <p:txEl>
                                              <p:pRg st="3" end="3"/>
                                            </p:txEl>
                                          </p:spTgt>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grpId="0" nodeType="afterEffect">
                                  <p:stCondLst>
                                    <p:cond delay="0"/>
                                  </p:stCondLst>
                                  <p:childTnLst>
                                    <p:set>
                                      <p:cBhvr>
                                        <p:cTn id="18" dur="1" fill="hold">
                                          <p:stCondLst>
                                            <p:cond delay="499"/>
                                          </p:stCondLst>
                                        </p:cTn>
                                        <p:tgtEl>
                                          <p:spTgt spid="54275">
                                            <p:txEl>
                                              <p:pRg st="4" end="4"/>
                                            </p:txEl>
                                          </p:spTgt>
                                        </p:tgtEl>
                                        <p:attrNameLst>
                                          <p:attrName>style.visibility</p:attrName>
                                        </p:attrNameLst>
                                      </p:cBhvr>
                                      <p:to>
                                        <p:strVal val="visible"/>
                                      </p:to>
                                    </p:set>
                                  </p:childTnLst>
                                </p:cTn>
                              </p:par>
                            </p:childTnLst>
                          </p:cTn>
                        </p:par>
                        <p:par>
                          <p:cTn id="19" fill="hold" nodeType="afterGroup">
                            <p:stCondLst>
                              <p:cond delay="2500"/>
                            </p:stCondLst>
                            <p:childTnLst>
                              <p:par>
                                <p:cTn id="20" presetID="1" presetClass="entr" presetSubtype="0" fill="hold" grpId="0" nodeType="afterEffect">
                                  <p:stCondLst>
                                    <p:cond delay="0"/>
                                  </p:stCondLst>
                                  <p:childTnLst>
                                    <p:set>
                                      <p:cBhvr>
                                        <p:cTn id="21" dur="1" fill="hold">
                                          <p:stCondLst>
                                            <p:cond delay="499"/>
                                          </p:stCondLst>
                                        </p:cTn>
                                        <p:tgtEl>
                                          <p:spTgt spid="54275">
                                            <p:txEl>
                                              <p:pRg st="5" end="5"/>
                                            </p:txEl>
                                          </p:spTgt>
                                        </p:tgtEl>
                                        <p:attrNameLst>
                                          <p:attrName>style.visibility</p:attrName>
                                        </p:attrNameLst>
                                      </p:cBhvr>
                                      <p:to>
                                        <p:strVal val="visible"/>
                                      </p:to>
                                    </p:set>
                                  </p:childTnLst>
                                </p:cTn>
                              </p:par>
                            </p:childTnLst>
                          </p:cTn>
                        </p:par>
                        <p:par>
                          <p:cTn id="22" fill="hold" nodeType="afterGroup">
                            <p:stCondLst>
                              <p:cond delay="3000"/>
                            </p:stCondLst>
                            <p:childTnLst>
                              <p:par>
                                <p:cTn id="23" presetID="1" presetClass="entr" presetSubtype="0" fill="hold" grpId="0" nodeType="afterEffect">
                                  <p:stCondLst>
                                    <p:cond delay="0"/>
                                  </p:stCondLst>
                                  <p:childTnLst>
                                    <p:set>
                                      <p:cBhvr>
                                        <p:cTn id="24" dur="1" fill="hold">
                                          <p:stCondLst>
                                            <p:cond delay="499"/>
                                          </p:stCondLst>
                                        </p:cTn>
                                        <p:tgtEl>
                                          <p:spTgt spid="5427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autoUpdateAnimBg="0"/>
    </p:bldLst>
  </p:timing>
</p:sld>
</file>

<file path=ppt/slides/slide8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609600" y="454025"/>
            <a:ext cx="7772400" cy="676275"/>
          </a:xfrm>
          <a:noFill/>
          <a:ln/>
        </p:spPr>
        <p:txBody>
          <a:bodyPr lIns="92075" tIns="46038" rIns="92075" bIns="46038"/>
          <a:lstStyle/>
          <a:p>
            <a:r>
              <a:rPr lang="en-US" sz="4000" i="1">
                <a:solidFill>
                  <a:schemeClr val="hlink"/>
                </a:solidFill>
              </a:rPr>
              <a:t>Defining the Constraints - II</a:t>
            </a:r>
          </a:p>
        </p:txBody>
      </p:sp>
      <p:sp>
        <p:nvSpPr>
          <p:cNvPr id="87043" name="Rectangle 3"/>
          <p:cNvSpPr>
            <a:spLocks noGrp="1" noChangeArrowheads="1"/>
          </p:cNvSpPr>
          <p:nvPr>
            <p:ph type="body" idx="1"/>
          </p:nvPr>
        </p:nvSpPr>
        <p:spPr>
          <a:xfrm>
            <a:off x="457200" y="1524000"/>
            <a:ext cx="8382000" cy="4419600"/>
          </a:xfrm>
          <a:noFill/>
          <a:ln/>
        </p:spPr>
        <p:txBody>
          <a:bodyPr lIns="92075" tIns="46038" rIns="92075" bIns="46038"/>
          <a:lstStyle/>
          <a:p>
            <a:r>
              <a:rPr lang="en-US"/>
              <a:t>Ending Inventory (EI = BI + P - D)</a:t>
            </a:r>
          </a:p>
          <a:p>
            <a:pPr algn="ctr">
              <a:lnSpc>
                <a:spcPct val="110000"/>
              </a:lnSpc>
              <a:buFont typeface="Wingdings" pitchFamily="2" charset="2"/>
              <a:buNone/>
            </a:pPr>
            <a:r>
              <a:rPr lang="en-US" sz="3000"/>
              <a:t>1,500 </a:t>
            </a:r>
            <a:r>
              <a:rPr lang="en-US" sz="3000" u="sng"/>
              <a:t>&lt;</a:t>
            </a:r>
            <a:r>
              <a:rPr lang="en-US" sz="3000"/>
              <a:t>  B</a:t>
            </a:r>
            <a:r>
              <a:rPr lang="en-US" sz="3000" baseline="-25000"/>
              <a:t>1 </a:t>
            </a:r>
            <a:r>
              <a:rPr lang="en-US" sz="3000"/>
              <a:t>+ P</a:t>
            </a:r>
            <a:r>
              <a:rPr lang="en-US" sz="3000" baseline="-25000"/>
              <a:t>1 </a:t>
            </a:r>
            <a:r>
              <a:rPr lang="en-US" sz="3000"/>
              <a:t>- 1,000 </a:t>
            </a:r>
            <a:r>
              <a:rPr lang="en-US" sz="3000" u="sng"/>
              <a:t>&lt;</a:t>
            </a:r>
            <a:r>
              <a:rPr lang="en-US" sz="3000"/>
              <a:t> 6,000 } month 1</a:t>
            </a:r>
          </a:p>
          <a:p>
            <a:pPr algn="ctr">
              <a:lnSpc>
                <a:spcPct val="110000"/>
              </a:lnSpc>
              <a:buFont typeface="Wingdings" pitchFamily="2" charset="2"/>
              <a:buNone/>
            </a:pPr>
            <a:r>
              <a:rPr lang="en-US" sz="3000"/>
              <a:t>1,500 </a:t>
            </a:r>
            <a:r>
              <a:rPr lang="en-US" sz="3000" u="sng"/>
              <a:t>&lt;</a:t>
            </a:r>
            <a:r>
              <a:rPr lang="en-US" sz="3000"/>
              <a:t>  B</a:t>
            </a:r>
            <a:r>
              <a:rPr lang="en-US" sz="3000" baseline="-25000"/>
              <a:t>2 </a:t>
            </a:r>
            <a:r>
              <a:rPr lang="en-US" sz="3000"/>
              <a:t>+ P</a:t>
            </a:r>
            <a:r>
              <a:rPr lang="en-US" sz="3000" baseline="-25000"/>
              <a:t>2 </a:t>
            </a:r>
            <a:r>
              <a:rPr lang="en-US" sz="3000"/>
              <a:t>- 4,500 </a:t>
            </a:r>
            <a:r>
              <a:rPr lang="en-US" sz="3000" u="sng"/>
              <a:t>&lt;</a:t>
            </a:r>
            <a:r>
              <a:rPr lang="en-US" sz="3000"/>
              <a:t> 6,000 } month 2</a:t>
            </a:r>
          </a:p>
          <a:p>
            <a:pPr algn="ctr">
              <a:lnSpc>
                <a:spcPct val="110000"/>
              </a:lnSpc>
              <a:buFont typeface="Wingdings" pitchFamily="2" charset="2"/>
              <a:buNone/>
            </a:pPr>
            <a:r>
              <a:rPr lang="en-US" sz="3000"/>
              <a:t>1,500 </a:t>
            </a:r>
            <a:r>
              <a:rPr lang="en-US" sz="3000" u="sng"/>
              <a:t>&lt;</a:t>
            </a:r>
            <a:r>
              <a:rPr lang="en-US" sz="3000"/>
              <a:t>  B</a:t>
            </a:r>
            <a:r>
              <a:rPr lang="en-US" sz="3000" baseline="-25000"/>
              <a:t>3 </a:t>
            </a:r>
            <a:r>
              <a:rPr lang="en-US" sz="3000"/>
              <a:t>+ P</a:t>
            </a:r>
            <a:r>
              <a:rPr lang="en-US" sz="3000" baseline="-25000"/>
              <a:t>3 </a:t>
            </a:r>
            <a:r>
              <a:rPr lang="en-US" sz="3000"/>
              <a:t>- 6,000 </a:t>
            </a:r>
            <a:r>
              <a:rPr lang="en-US" sz="3000" u="sng"/>
              <a:t>&lt;</a:t>
            </a:r>
            <a:r>
              <a:rPr lang="en-US" sz="3000"/>
              <a:t> 6,000 } month 3</a:t>
            </a:r>
          </a:p>
          <a:p>
            <a:pPr algn="ctr">
              <a:lnSpc>
                <a:spcPct val="110000"/>
              </a:lnSpc>
              <a:buFont typeface="Wingdings" pitchFamily="2" charset="2"/>
              <a:buNone/>
            </a:pPr>
            <a:r>
              <a:rPr lang="en-US" sz="3000"/>
              <a:t>1,500 </a:t>
            </a:r>
            <a:r>
              <a:rPr lang="en-US" sz="3000" u="sng"/>
              <a:t>&lt;</a:t>
            </a:r>
            <a:r>
              <a:rPr lang="en-US" sz="3000"/>
              <a:t>  B</a:t>
            </a:r>
            <a:r>
              <a:rPr lang="en-US" sz="3000" baseline="-25000"/>
              <a:t>4 </a:t>
            </a:r>
            <a:r>
              <a:rPr lang="en-US" sz="3000"/>
              <a:t>+ P</a:t>
            </a:r>
            <a:r>
              <a:rPr lang="en-US" sz="3000" baseline="-25000"/>
              <a:t>4 </a:t>
            </a:r>
            <a:r>
              <a:rPr lang="en-US" sz="3000"/>
              <a:t>- 5,500 </a:t>
            </a:r>
            <a:r>
              <a:rPr lang="en-US" sz="3000" u="sng"/>
              <a:t>&lt;</a:t>
            </a:r>
            <a:r>
              <a:rPr lang="en-US" sz="3000"/>
              <a:t> 6,000 } month 4</a:t>
            </a:r>
          </a:p>
          <a:p>
            <a:pPr algn="ctr">
              <a:lnSpc>
                <a:spcPct val="110000"/>
              </a:lnSpc>
              <a:buFont typeface="Wingdings" pitchFamily="2" charset="2"/>
              <a:buNone/>
            </a:pPr>
            <a:r>
              <a:rPr lang="en-US" sz="3000"/>
              <a:t>1,500 </a:t>
            </a:r>
            <a:r>
              <a:rPr lang="en-US" sz="3000" u="sng"/>
              <a:t>&lt;</a:t>
            </a:r>
            <a:r>
              <a:rPr lang="en-US" sz="3000"/>
              <a:t>  B</a:t>
            </a:r>
            <a:r>
              <a:rPr lang="en-US" sz="3000" baseline="-25000"/>
              <a:t>5 </a:t>
            </a:r>
            <a:r>
              <a:rPr lang="en-US" sz="3000"/>
              <a:t>+ P</a:t>
            </a:r>
            <a:r>
              <a:rPr lang="en-US" sz="3000" baseline="-25000"/>
              <a:t>5 </a:t>
            </a:r>
            <a:r>
              <a:rPr lang="en-US" sz="3000"/>
              <a:t>- 3,500 </a:t>
            </a:r>
            <a:r>
              <a:rPr lang="en-US" sz="3000" u="sng"/>
              <a:t>&lt;</a:t>
            </a:r>
            <a:r>
              <a:rPr lang="en-US" sz="3000"/>
              <a:t> 6,000 } month 5</a:t>
            </a:r>
          </a:p>
          <a:p>
            <a:pPr algn="ctr">
              <a:lnSpc>
                <a:spcPct val="110000"/>
              </a:lnSpc>
              <a:buFont typeface="Wingdings" pitchFamily="2" charset="2"/>
              <a:buNone/>
            </a:pPr>
            <a:r>
              <a:rPr lang="en-US" sz="3000"/>
              <a:t>1,500 </a:t>
            </a:r>
            <a:r>
              <a:rPr lang="en-US" sz="3000" u="sng"/>
              <a:t>&lt;</a:t>
            </a:r>
            <a:r>
              <a:rPr lang="en-US" sz="3000"/>
              <a:t>  B</a:t>
            </a:r>
            <a:r>
              <a:rPr lang="en-US" sz="3000" baseline="-25000"/>
              <a:t>6 </a:t>
            </a:r>
            <a:r>
              <a:rPr lang="en-US" sz="3000"/>
              <a:t>+ P</a:t>
            </a:r>
            <a:r>
              <a:rPr lang="en-US" sz="3000" baseline="-25000"/>
              <a:t>6 </a:t>
            </a:r>
            <a:r>
              <a:rPr lang="en-US" sz="3000"/>
              <a:t>- 4,000 </a:t>
            </a:r>
            <a:r>
              <a:rPr lang="en-US" sz="3000" u="sng"/>
              <a:t>&lt;</a:t>
            </a:r>
            <a:r>
              <a:rPr lang="en-US" sz="3000"/>
              <a:t> 6,000 } month 6</a:t>
            </a:r>
          </a:p>
          <a:p>
            <a:pPr>
              <a:buFont typeface="Wingdings" pitchFamily="2" charset="2"/>
              <a:buNone/>
            </a:pPr>
            <a:endParaRPr lang="en-US" sz="300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87043">
                                            <p:txEl>
                                              <p:pRg st="0" end="0"/>
                                            </p:txEl>
                                          </p:spTgt>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87043">
                                            <p:txEl>
                                              <p:pRg st="1" end="1"/>
                                            </p:txEl>
                                          </p:spTgt>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87043">
                                            <p:txEl>
                                              <p:pRg st="2" end="2"/>
                                            </p:txEl>
                                          </p:spTgt>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87043">
                                            <p:txEl>
                                              <p:pRg st="3" end="3"/>
                                            </p:txEl>
                                          </p:spTgt>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grpId="0" nodeType="afterEffect">
                                  <p:stCondLst>
                                    <p:cond delay="0"/>
                                  </p:stCondLst>
                                  <p:childTnLst>
                                    <p:set>
                                      <p:cBhvr>
                                        <p:cTn id="18" dur="1" fill="hold">
                                          <p:stCondLst>
                                            <p:cond delay="499"/>
                                          </p:stCondLst>
                                        </p:cTn>
                                        <p:tgtEl>
                                          <p:spTgt spid="87043">
                                            <p:txEl>
                                              <p:pRg st="4" end="4"/>
                                            </p:txEl>
                                          </p:spTgt>
                                        </p:tgtEl>
                                        <p:attrNameLst>
                                          <p:attrName>style.visibility</p:attrName>
                                        </p:attrNameLst>
                                      </p:cBhvr>
                                      <p:to>
                                        <p:strVal val="visible"/>
                                      </p:to>
                                    </p:set>
                                  </p:childTnLst>
                                </p:cTn>
                              </p:par>
                            </p:childTnLst>
                          </p:cTn>
                        </p:par>
                        <p:par>
                          <p:cTn id="19" fill="hold" nodeType="afterGroup">
                            <p:stCondLst>
                              <p:cond delay="2500"/>
                            </p:stCondLst>
                            <p:childTnLst>
                              <p:par>
                                <p:cTn id="20" presetID="1" presetClass="entr" presetSubtype="0" fill="hold" grpId="0" nodeType="afterEffect">
                                  <p:stCondLst>
                                    <p:cond delay="0"/>
                                  </p:stCondLst>
                                  <p:childTnLst>
                                    <p:set>
                                      <p:cBhvr>
                                        <p:cTn id="21" dur="1" fill="hold">
                                          <p:stCondLst>
                                            <p:cond delay="499"/>
                                          </p:stCondLst>
                                        </p:cTn>
                                        <p:tgtEl>
                                          <p:spTgt spid="87043">
                                            <p:txEl>
                                              <p:pRg st="5" end="5"/>
                                            </p:txEl>
                                          </p:spTgt>
                                        </p:tgtEl>
                                        <p:attrNameLst>
                                          <p:attrName>style.visibility</p:attrName>
                                        </p:attrNameLst>
                                      </p:cBhvr>
                                      <p:to>
                                        <p:strVal val="visible"/>
                                      </p:to>
                                    </p:set>
                                  </p:childTnLst>
                                </p:cTn>
                              </p:par>
                            </p:childTnLst>
                          </p:cTn>
                        </p:par>
                        <p:par>
                          <p:cTn id="22" fill="hold" nodeType="afterGroup">
                            <p:stCondLst>
                              <p:cond delay="3000"/>
                            </p:stCondLst>
                            <p:childTnLst>
                              <p:par>
                                <p:cTn id="23" presetID="1" presetClass="entr" presetSubtype="0" fill="hold" grpId="0" nodeType="afterEffect">
                                  <p:stCondLst>
                                    <p:cond delay="0"/>
                                  </p:stCondLst>
                                  <p:childTnLst>
                                    <p:set>
                                      <p:cBhvr>
                                        <p:cTn id="24" dur="1" fill="hold">
                                          <p:stCondLst>
                                            <p:cond delay="499"/>
                                          </p:stCondLst>
                                        </p:cTn>
                                        <p:tgtEl>
                                          <p:spTgt spid="870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Lst>
  </p:timing>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69925" y="169863"/>
            <a:ext cx="7772400" cy="809625"/>
          </a:xfrm>
          <a:noFill/>
          <a:ln/>
        </p:spPr>
        <p:txBody>
          <a:bodyPr lIns="92075" tIns="46038" rIns="92075" bIns="46038"/>
          <a:lstStyle/>
          <a:p>
            <a:r>
              <a:rPr lang="en-US" sz="4000" i="1">
                <a:solidFill>
                  <a:schemeClr val="hlink"/>
                </a:solidFill>
              </a:rPr>
              <a:t>Defining the Constraints - III</a:t>
            </a:r>
            <a:endParaRPr lang="en-US" sz="1600" i="1">
              <a:solidFill>
                <a:schemeClr val="hlink"/>
              </a:solidFill>
            </a:endParaRPr>
          </a:p>
        </p:txBody>
      </p:sp>
      <p:sp>
        <p:nvSpPr>
          <p:cNvPr id="55299" name="Rectangle 3"/>
          <p:cNvSpPr>
            <a:spLocks noGrp="1" noChangeArrowheads="1"/>
          </p:cNvSpPr>
          <p:nvPr>
            <p:ph type="body" idx="1"/>
          </p:nvPr>
        </p:nvSpPr>
        <p:spPr>
          <a:xfrm>
            <a:off x="838200" y="914400"/>
            <a:ext cx="6858000" cy="3887788"/>
          </a:xfrm>
          <a:noFill/>
          <a:ln/>
        </p:spPr>
        <p:txBody>
          <a:bodyPr lIns="92075" tIns="46038" rIns="92075" bIns="46038"/>
          <a:lstStyle/>
          <a:p>
            <a:r>
              <a:rPr lang="en-US"/>
              <a:t>Beginning Balances</a:t>
            </a:r>
          </a:p>
          <a:p>
            <a:pPr>
              <a:buFont typeface="Wingdings" pitchFamily="2" charset="2"/>
              <a:buNone/>
            </a:pPr>
            <a:r>
              <a:rPr lang="en-US">
                <a:latin typeface="Times New Roman" pitchFamily="18" charset="0"/>
              </a:rPr>
              <a:t>		B</a:t>
            </a:r>
            <a:r>
              <a:rPr lang="en-US" baseline="-25000">
                <a:latin typeface="Times New Roman" pitchFamily="18" charset="0"/>
              </a:rPr>
              <a:t>1</a:t>
            </a:r>
            <a:r>
              <a:rPr lang="en-US">
                <a:latin typeface="Times New Roman" pitchFamily="18" charset="0"/>
              </a:rPr>
              <a:t> = 2750</a:t>
            </a:r>
          </a:p>
          <a:p>
            <a:pPr>
              <a:buFont typeface="Wingdings" pitchFamily="2" charset="2"/>
              <a:buNone/>
            </a:pPr>
            <a:r>
              <a:rPr lang="en-US">
                <a:latin typeface="Times New Roman" pitchFamily="18" charset="0"/>
              </a:rPr>
              <a:t>		B</a:t>
            </a:r>
            <a:r>
              <a:rPr lang="en-US" baseline="-25000">
                <a:latin typeface="Times New Roman" pitchFamily="18" charset="0"/>
              </a:rPr>
              <a:t>2</a:t>
            </a:r>
            <a:r>
              <a:rPr lang="en-US">
                <a:latin typeface="Times New Roman" pitchFamily="18" charset="0"/>
              </a:rPr>
              <a:t> = B</a:t>
            </a:r>
            <a:r>
              <a:rPr lang="en-US" baseline="-25000">
                <a:latin typeface="Times New Roman" pitchFamily="18" charset="0"/>
              </a:rPr>
              <a:t>1</a:t>
            </a:r>
            <a:r>
              <a:rPr lang="en-US">
                <a:latin typeface="Times New Roman" pitchFamily="18" charset="0"/>
              </a:rPr>
              <a:t> + P</a:t>
            </a:r>
            <a:r>
              <a:rPr lang="en-US" baseline="-25000">
                <a:latin typeface="Times New Roman" pitchFamily="18" charset="0"/>
              </a:rPr>
              <a:t>1</a:t>
            </a:r>
            <a:r>
              <a:rPr lang="en-US">
                <a:latin typeface="Times New Roman" pitchFamily="18" charset="0"/>
              </a:rPr>
              <a:t> - 1,000</a:t>
            </a:r>
          </a:p>
          <a:p>
            <a:pPr>
              <a:buFont typeface="Wingdings" pitchFamily="2" charset="2"/>
              <a:buNone/>
            </a:pPr>
            <a:r>
              <a:rPr lang="en-US">
                <a:latin typeface="Times New Roman" pitchFamily="18" charset="0"/>
              </a:rPr>
              <a:t>		B</a:t>
            </a:r>
            <a:r>
              <a:rPr lang="en-US" baseline="-25000">
                <a:latin typeface="Times New Roman" pitchFamily="18" charset="0"/>
              </a:rPr>
              <a:t>3</a:t>
            </a:r>
            <a:r>
              <a:rPr lang="en-US">
                <a:latin typeface="Times New Roman" pitchFamily="18" charset="0"/>
              </a:rPr>
              <a:t> = B</a:t>
            </a:r>
            <a:r>
              <a:rPr lang="en-US" baseline="-25000">
                <a:latin typeface="Times New Roman" pitchFamily="18" charset="0"/>
              </a:rPr>
              <a:t>2</a:t>
            </a:r>
            <a:r>
              <a:rPr lang="en-US">
                <a:latin typeface="Times New Roman" pitchFamily="18" charset="0"/>
              </a:rPr>
              <a:t> + P</a:t>
            </a:r>
            <a:r>
              <a:rPr lang="en-US" baseline="-25000">
                <a:latin typeface="Times New Roman" pitchFamily="18" charset="0"/>
              </a:rPr>
              <a:t>2</a:t>
            </a:r>
            <a:r>
              <a:rPr lang="en-US">
                <a:latin typeface="Times New Roman" pitchFamily="18" charset="0"/>
              </a:rPr>
              <a:t> - 4,500</a:t>
            </a:r>
          </a:p>
          <a:p>
            <a:pPr>
              <a:buFont typeface="Wingdings" pitchFamily="2" charset="2"/>
              <a:buNone/>
            </a:pPr>
            <a:r>
              <a:rPr lang="en-US">
                <a:latin typeface="Times New Roman" pitchFamily="18" charset="0"/>
              </a:rPr>
              <a:t>		B</a:t>
            </a:r>
            <a:r>
              <a:rPr lang="en-US" baseline="-25000">
                <a:latin typeface="Times New Roman" pitchFamily="18" charset="0"/>
              </a:rPr>
              <a:t>4</a:t>
            </a:r>
            <a:r>
              <a:rPr lang="en-US">
                <a:latin typeface="Times New Roman" pitchFamily="18" charset="0"/>
              </a:rPr>
              <a:t> = B</a:t>
            </a:r>
            <a:r>
              <a:rPr lang="en-US" baseline="-25000">
                <a:latin typeface="Times New Roman" pitchFamily="18" charset="0"/>
              </a:rPr>
              <a:t>3</a:t>
            </a:r>
            <a:r>
              <a:rPr lang="en-US">
                <a:latin typeface="Times New Roman" pitchFamily="18" charset="0"/>
              </a:rPr>
              <a:t> + P</a:t>
            </a:r>
            <a:r>
              <a:rPr lang="en-US" baseline="-25000">
                <a:latin typeface="Times New Roman" pitchFamily="18" charset="0"/>
              </a:rPr>
              <a:t>3</a:t>
            </a:r>
            <a:r>
              <a:rPr lang="en-US">
                <a:latin typeface="Times New Roman" pitchFamily="18" charset="0"/>
              </a:rPr>
              <a:t> - 6,000</a:t>
            </a:r>
          </a:p>
          <a:p>
            <a:pPr>
              <a:buFont typeface="Wingdings" pitchFamily="2" charset="2"/>
              <a:buNone/>
            </a:pPr>
            <a:r>
              <a:rPr lang="en-US">
                <a:latin typeface="Times New Roman" pitchFamily="18" charset="0"/>
              </a:rPr>
              <a:t>		B</a:t>
            </a:r>
            <a:r>
              <a:rPr lang="en-US" baseline="-25000">
                <a:latin typeface="Times New Roman" pitchFamily="18" charset="0"/>
              </a:rPr>
              <a:t>5</a:t>
            </a:r>
            <a:r>
              <a:rPr lang="en-US">
                <a:latin typeface="Times New Roman" pitchFamily="18" charset="0"/>
              </a:rPr>
              <a:t> = B</a:t>
            </a:r>
            <a:r>
              <a:rPr lang="en-US" baseline="-25000">
                <a:latin typeface="Times New Roman" pitchFamily="18" charset="0"/>
              </a:rPr>
              <a:t>4</a:t>
            </a:r>
            <a:r>
              <a:rPr lang="en-US">
                <a:latin typeface="Times New Roman" pitchFamily="18" charset="0"/>
              </a:rPr>
              <a:t> + P</a:t>
            </a:r>
            <a:r>
              <a:rPr lang="en-US" baseline="-25000">
                <a:latin typeface="Times New Roman" pitchFamily="18" charset="0"/>
              </a:rPr>
              <a:t>4</a:t>
            </a:r>
            <a:r>
              <a:rPr lang="en-US">
                <a:latin typeface="Times New Roman" pitchFamily="18" charset="0"/>
              </a:rPr>
              <a:t> - 5,500</a:t>
            </a:r>
          </a:p>
          <a:p>
            <a:pPr>
              <a:buFont typeface="Wingdings" pitchFamily="2" charset="2"/>
              <a:buNone/>
            </a:pPr>
            <a:r>
              <a:rPr lang="en-US">
                <a:latin typeface="Times New Roman" pitchFamily="18" charset="0"/>
              </a:rPr>
              <a:t>		B</a:t>
            </a:r>
            <a:r>
              <a:rPr lang="en-US" baseline="-25000">
                <a:latin typeface="Times New Roman" pitchFamily="18" charset="0"/>
              </a:rPr>
              <a:t>6</a:t>
            </a:r>
            <a:r>
              <a:rPr lang="en-US">
                <a:latin typeface="Times New Roman" pitchFamily="18" charset="0"/>
              </a:rPr>
              <a:t> = B</a:t>
            </a:r>
            <a:r>
              <a:rPr lang="en-US" baseline="-25000">
                <a:latin typeface="Times New Roman" pitchFamily="18" charset="0"/>
              </a:rPr>
              <a:t>5</a:t>
            </a:r>
            <a:r>
              <a:rPr lang="en-US">
                <a:latin typeface="Times New Roman" pitchFamily="18" charset="0"/>
              </a:rPr>
              <a:t> + P</a:t>
            </a:r>
            <a:r>
              <a:rPr lang="en-US" baseline="-25000">
                <a:latin typeface="Times New Roman" pitchFamily="18" charset="0"/>
              </a:rPr>
              <a:t>5</a:t>
            </a:r>
            <a:r>
              <a:rPr lang="en-US">
                <a:latin typeface="Times New Roman" pitchFamily="18" charset="0"/>
              </a:rPr>
              <a:t> - 3,500</a:t>
            </a:r>
          </a:p>
          <a:p>
            <a:pPr>
              <a:buFont typeface="Wingdings" pitchFamily="2" charset="2"/>
              <a:buNone/>
            </a:pPr>
            <a:r>
              <a:rPr lang="en-US">
                <a:latin typeface="Times New Roman" pitchFamily="18" charset="0"/>
              </a:rPr>
              <a:t>		B</a:t>
            </a:r>
            <a:r>
              <a:rPr lang="en-US" baseline="-25000">
                <a:latin typeface="Times New Roman" pitchFamily="18" charset="0"/>
              </a:rPr>
              <a:t>7</a:t>
            </a:r>
            <a:r>
              <a:rPr lang="en-US">
                <a:latin typeface="Times New Roman" pitchFamily="18" charset="0"/>
              </a:rPr>
              <a:t> = B</a:t>
            </a:r>
            <a:r>
              <a:rPr lang="en-US" baseline="-25000">
                <a:latin typeface="Times New Roman" pitchFamily="18" charset="0"/>
              </a:rPr>
              <a:t>6</a:t>
            </a:r>
            <a:r>
              <a:rPr lang="en-US">
                <a:latin typeface="Times New Roman" pitchFamily="18" charset="0"/>
              </a:rPr>
              <a:t> + P</a:t>
            </a:r>
            <a:r>
              <a:rPr lang="en-US" baseline="-25000">
                <a:latin typeface="Times New Roman" pitchFamily="18" charset="0"/>
              </a:rPr>
              <a:t>6</a:t>
            </a:r>
            <a:r>
              <a:rPr lang="en-US">
                <a:latin typeface="Times New Roman" pitchFamily="18" charset="0"/>
              </a:rPr>
              <a:t> - 4,000</a:t>
            </a:r>
          </a:p>
          <a:p>
            <a:pPr>
              <a:buFont typeface="Wingdings" pitchFamily="2" charset="2"/>
              <a:buNone/>
            </a:pPr>
            <a:endParaRPr lang="en-US">
              <a:latin typeface="Times New Roman" pitchFamily="18" charset="0"/>
            </a:endParaRPr>
          </a:p>
        </p:txBody>
      </p:sp>
      <p:sp>
        <p:nvSpPr>
          <p:cNvPr id="55300" name="Rectangle 4"/>
          <p:cNvSpPr>
            <a:spLocks noChangeArrowheads="1"/>
          </p:cNvSpPr>
          <p:nvPr/>
        </p:nvSpPr>
        <p:spPr bwMode="auto">
          <a:xfrm>
            <a:off x="6019800" y="1981200"/>
            <a:ext cx="2514600" cy="301307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sz="2400">
                <a:solidFill>
                  <a:schemeClr val="bg1"/>
                </a:solidFill>
                <a:latin typeface="Tahoma" pitchFamily="34" charset="0"/>
              </a:rPr>
              <a:t>Notice that the B</a:t>
            </a:r>
            <a:r>
              <a:rPr lang="en-US" sz="2400" i="1" baseline="-25000">
                <a:solidFill>
                  <a:schemeClr val="bg1"/>
                </a:solidFill>
                <a:latin typeface="Times New Roman" pitchFamily="18" charset="0"/>
              </a:rPr>
              <a:t>i</a:t>
            </a:r>
            <a:r>
              <a:rPr lang="en-US" sz="2400">
                <a:solidFill>
                  <a:schemeClr val="bg1"/>
                </a:solidFill>
                <a:latin typeface="Tahoma" pitchFamily="34" charset="0"/>
              </a:rPr>
              <a:t> can be computed directly from the P</a:t>
            </a:r>
            <a:r>
              <a:rPr lang="en-US" sz="2400" i="1" baseline="-25000">
                <a:solidFill>
                  <a:schemeClr val="bg1"/>
                </a:solidFill>
                <a:latin typeface="Times New Roman" pitchFamily="18" charset="0"/>
              </a:rPr>
              <a:t>i</a:t>
            </a:r>
            <a:r>
              <a:rPr lang="en-US" sz="2400" i="1">
                <a:solidFill>
                  <a:schemeClr val="bg1"/>
                </a:solidFill>
                <a:latin typeface="Tahoma" pitchFamily="34" charset="0"/>
              </a:rPr>
              <a:t>.  </a:t>
            </a:r>
            <a:r>
              <a:rPr lang="en-US" sz="2400">
                <a:solidFill>
                  <a:schemeClr val="bg1"/>
                </a:solidFill>
                <a:latin typeface="Tahoma" pitchFamily="34" charset="0"/>
              </a:rPr>
              <a:t>Therefore, only the P</a:t>
            </a:r>
            <a:r>
              <a:rPr lang="en-US" sz="2400" i="1" baseline="-25000">
                <a:solidFill>
                  <a:schemeClr val="bg1"/>
                </a:solidFill>
                <a:latin typeface="Times New Roman" pitchFamily="18" charset="0"/>
              </a:rPr>
              <a:t>i</a:t>
            </a:r>
            <a:r>
              <a:rPr lang="en-US" sz="2400" i="1">
                <a:solidFill>
                  <a:schemeClr val="bg1"/>
                </a:solidFill>
                <a:latin typeface="Tahoma" pitchFamily="34" charset="0"/>
              </a:rPr>
              <a:t> </a:t>
            </a:r>
            <a:r>
              <a:rPr lang="en-US" sz="2400">
                <a:solidFill>
                  <a:schemeClr val="bg1"/>
                </a:solidFill>
                <a:latin typeface="Tahoma" pitchFamily="34" charset="0"/>
              </a:rPr>
              <a:t>need to be identified as changing cells.</a:t>
            </a:r>
            <a:r>
              <a:rPr lang="en-US" sz="2400" i="1">
                <a:solidFill>
                  <a:schemeClr val="bg1"/>
                </a:solidFill>
                <a:latin typeface="Tahoma" pitchFamily="34" charset="0"/>
              </a:rPr>
              <a:t>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wipe(down)">
                                      <p:cBhvr>
                                        <p:cTn id="7" dur="500"/>
                                        <p:tgtEl>
                                          <p:spTgt spid="55299">
                                            <p:txEl>
                                              <p:pRg st="0" end="0"/>
                                            </p:txEl>
                                          </p:spTgt>
                                        </p:tgtEl>
                                      </p:cBhvr>
                                    </p:animEffect>
                                  </p:childTnLst>
                                </p:cTn>
                              </p:par>
                            </p:childTnLst>
                          </p:cTn>
                        </p:par>
                        <p:par>
                          <p:cTn id="8" fill="hold" nodeType="afterGroup">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5299">
                                            <p:txEl>
                                              <p:pRg st="1" end="1"/>
                                            </p:txEl>
                                          </p:spTgt>
                                        </p:tgtEl>
                                        <p:attrNameLst>
                                          <p:attrName>style.visibility</p:attrName>
                                        </p:attrNameLst>
                                      </p:cBhvr>
                                      <p:to>
                                        <p:strVal val="visible"/>
                                      </p:to>
                                    </p:set>
                                    <p:animEffect transition="in" filter="wipe(down)">
                                      <p:cBhvr>
                                        <p:cTn id="11" dur="500"/>
                                        <p:tgtEl>
                                          <p:spTgt spid="55299">
                                            <p:txEl>
                                              <p:pRg st="1" end="1"/>
                                            </p:txEl>
                                          </p:spTgt>
                                        </p:tgtEl>
                                      </p:cBhvr>
                                    </p:animEffect>
                                  </p:childTnLst>
                                </p:cTn>
                              </p:par>
                            </p:childTnLst>
                          </p:cTn>
                        </p:par>
                        <p:par>
                          <p:cTn id="12" fill="hold" nodeType="afterGroup">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55299">
                                            <p:txEl>
                                              <p:pRg st="2" end="2"/>
                                            </p:txEl>
                                          </p:spTgt>
                                        </p:tgtEl>
                                        <p:attrNameLst>
                                          <p:attrName>style.visibility</p:attrName>
                                        </p:attrNameLst>
                                      </p:cBhvr>
                                      <p:to>
                                        <p:strVal val="visible"/>
                                      </p:to>
                                    </p:set>
                                    <p:animEffect transition="in" filter="wipe(down)">
                                      <p:cBhvr>
                                        <p:cTn id="15" dur="500"/>
                                        <p:tgtEl>
                                          <p:spTgt spid="55299">
                                            <p:txEl>
                                              <p:pRg st="2" end="2"/>
                                            </p:txEl>
                                          </p:spTgt>
                                        </p:tgtEl>
                                      </p:cBhvr>
                                    </p:animEffect>
                                  </p:childTnLst>
                                </p:cTn>
                              </p:par>
                            </p:childTnLst>
                          </p:cTn>
                        </p:par>
                        <p:par>
                          <p:cTn id="16" fill="hold" nodeType="afterGroup">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55299">
                                            <p:txEl>
                                              <p:pRg st="3" end="3"/>
                                            </p:txEl>
                                          </p:spTgt>
                                        </p:tgtEl>
                                        <p:attrNameLst>
                                          <p:attrName>style.visibility</p:attrName>
                                        </p:attrNameLst>
                                      </p:cBhvr>
                                      <p:to>
                                        <p:strVal val="visible"/>
                                      </p:to>
                                    </p:set>
                                    <p:animEffect transition="in" filter="wipe(down)">
                                      <p:cBhvr>
                                        <p:cTn id="19" dur="500"/>
                                        <p:tgtEl>
                                          <p:spTgt spid="55299">
                                            <p:txEl>
                                              <p:pRg st="3" end="3"/>
                                            </p:txEl>
                                          </p:spTgt>
                                        </p:tgtEl>
                                      </p:cBhvr>
                                    </p:animEffect>
                                  </p:childTnLst>
                                </p:cTn>
                              </p:par>
                            </p:childTnLst>
                          </p:cTn>
                        </p:par>
                        <p:par>
                          <p:cTn id="20" fill="hold" nodeType="afterGroup">
                            <p:stCondLst>
                              <p:cond delay="2000"/>
                            </p:stCondLst>
                            <p:childTnLst>
                              <p:par>
                                <p:cTn id="21" presetID="22" presetClass="entr" presetSubtype="4" fill="hold" grpId="0" nodeType="afterEffect">
                                  <p:stCondLst>
                                    <p:cond delay="0"/>
                                  </p:stCondLst>
                                  <p:childTnLst>
                                    <p:set>
                                      <p:cBhvr>
                                        <p:cTn id="22" dur="1" fill="hold">
                                          <p:stCondLst>
                                            <p:cond delay="0"/>
                                          </p:stCondLst>
                                        </p:cTn>
                                        <p:tgtEl>
                                          <p:spTgt spid="55299">
                                            <p:txEl>
                                              <p:pRg st="4" end="4"/>
                                            </p:txEl>
                                          </p:spTgt>
                                        </p:tgtEl>
                                        <p:attrNameLst>
                                          <p:attrName>style.visibility</p:attrName>
                                        </p:attrNameLst>
                                      </p:cBhvr>
                                      <p:to>
                                        <p:strVal val="visible"/>
                                      </p:to>
                                    </p:set>
                                    <p:animEffect transition="in" filter="wipe(down)">
                                      <p:cBhvr>
                                        <p:cTn id="23" dur="500"/>
                                        <p:tgtEl>
                                          <p:spTgt spid="55299">
                                            <p:txEl>
                                              <p:pRg st="4" end="4"/>
                                            </p:txEl>
                                          </p:spTgt>
                                        </p:tgtEl>
                                      </p:cBhvr>
                                    </p:animEffect>
                                  </p:childTnLst>
                                </p:cTn>
                              </p:par>
                            </p:childTnLst>
                          </p:cTn>
                        </p:par>
                        <p:par>
                          <p:cTn id="24" fill="hold" nodeType="afterGroup">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55299">
                                            <p:txEl>
                                              <p:pRg st="5" end="5"/>
                                            </p:txEl>
                                          </p:spTgt>
                                        </p:tgtEl>
                                        <p:attrNameLst>
                                          <p:attrName>style.visibility</p:attrName>
                                        </p:attrNameLst>
                                      </p:cBhvr>
                                      <p:to>
                                        <p:strVal val="visible"/>
                                      </p:to>
                                    </p:set>
                                    <p:animEffect transition="in" filter="wipe(down)">
                                      <p:cBhvr>
                                        <p:cTn id="27" dur="500"/>
                                        <p:tgtEl>
                                          <p:spTgt spid="55299">
                                            <p:txEl>
                                              <p:pRg st="5" end="5"/>
                                            </p:txEl>
                                          </p:spTgt>
                                        </p:tgtEl>
                                      </p:cBhvr>
                                    </p:animEffect>
                                  </p:childTnLst>
                                </p:cTn>
                              </p:par>
                            </p:childTnLst>
                          </p:cTn>
                        </p:par>
                        <p:par>
                          <p:cTn id="28" fill="hold" nodeType="afterGroup">
                            <p:stCondLst>
                              <p:cond delay="3000"/>
                            </p:stCondLst>
                            <p:childTnLst>
                              <p:par>
                                <p:cTn id="29" presetID="22" presetClass="entr" presetSubtype="4" fill="hold" grpId="0" nodeType="afterEffect">
                                  <p:stCondLst>
                                    <p:cond delay="0"/>
                                  </p:stCondLst>
                                  <p:childTnLst>
                                    <p:set>
                                      <p:cBhvr>
                                        <p:cTn id="30" dur="1" fill="hold">
                                          <p:stCondLst>
                                            <p:cond delay="0"/>
                                          </p:stCondLst>
                                        </p:cTn>
                                        <p:tgtEl>
                                          <p:spTgt spid="55299">
                                            <p:txEl>
                                              <p:pRg st="6" end="6"/>
                                            </p:txEl>
                                          </p:spTgt>
                                        </p:tgtEl>
                                        <p:attrNameLst>
                                          <p:attrName>style.visibility</p:attrName>
                                        </p:attrNameLst>
                                      </p:cBhvr>
                                      <p:to>
                                        <p:strVal val="visible"/>
                                      </p:to>
                                    </p:set>
                                    <p:animEffect transition="in" filter="wipe(down)">
                                      <p:cBhvr>
                                        <p:cTn id="31" dur="500"/>
                                        <p:tgtEl>
                                          <p:spTgt spid="55299">
                                            <p:txEl>
                                              <p:pRg st="6" end="6"/>
                                            </p:txEl>
                                          </p:spTgt>
                                        </p:tgtEl>
                                      </p:cBhvr>
                                    </p:animEffect>
                                  </p:childTnLst>
                                </p:cTn>
                              </p:par>
                            </p:childTnLst>
                          </p:cTn>
                        </p:par>
                        <p:par>
                          <p:cTn id="32" fill="hold" nodeType="afterGroup">
                            <p:stCondLst>
                              <p:cond delay="3500"/>
                            </p:stCondLst>
                            <p:childTnLst>
                              <p:par>
                                <p:cTn id="33" presetID="22" presetClass="entr" presetSubtype="4" fill="hold" grpId="0" nodeType="afterEffect">
                                  <p:stCondLst>
                                    <p:cond delay="0"/>
                                  </p:stCondLst>
                                  <p:childTnLst>
                                    <p:set>
                                      <p:cBhvr>
                                        <p:cTn id="34" dur="1" fill="hold">
                                          <p:stCondLst>
                                            <p:cond delay="0"/>
                                          </p:stCondLst>
                                        </p:cTn>
                                        <p:tgtEl>
                                          <p:spTgt spid="55299">
                                            <p:txEl>
                                              <p:pRg st="7" end="7"/>
                                            </p:txEl>
                                          </p:spTgt>
                                        </p:tgtEl>
                                        <p:attrNameLst>
                                          <p:attrName>style.visibility</p:attrName>
                                        </p:attrNameLst>
                                      </p:cBhvr>
                                      <p:to>
                                        <p:strVal val="visible"/>
                                      </p:to>
                                    </p:set>
                                    <p:animEffect transition="in" filter="wipe(down)">
                                      <p:cBhvr>
                                        <p:cTn id="35" dur="500"/>
                                        <p:tgtEl>
                                          <p:spTgt spid="55299">
                                            <p:txEl>
                                              <p:pRg st="7" end="7"/>
                                            </p:txEl>
                                          </p:spTgt>
                                        </p:tgtEl>
                                      </p:cBhvr>
                                    </p:animEffect>
                                  </p:childTnLst>
                                </p:cTn>
                              </p:par>
                            </p:childTnLst>
                          </p:cTn>
                        </p:par>
                        <p:par>
                          <p:cTn id="36" fill="hold" nodeType="afterGroup">
                            <p:stCondLst>
                              <p:cond delay="4000"/>
                            </p:stCondLst>
                            <p:childTnLst>
                              <p:par>
                                <p:cTn id="37" presetID="2" presetClass="entr" presetSubtype="4" fill="hold" grpId="0" nodeType="afterEffect">
                                  <p:stCondLst>
                                    <p:cond delay="0"/>
                                  </p:stCondLst>
                                  <p:childTnLst>
                                    <p:set>
                                      <p:cBhvr>
                                        <p:cTn id="38" dur="1" fill="hold">
                                          <p:stCondLst>
                                            <p:cond delay="0"/>
                                          </p:stCondLst>
                                        </p:cTn>
                                        <p:tgtEl>
                                          <p:spTgt spid="55300"/>
                                        </p:tgtEl>
                                        <p:attrNameLst>
                                          <p:attrName>style.visibility</p:attrName>
                                        </p:attrNameLst>
                                      </p:cBhvr>
                                      <p:to>
                                        <p:strVal val="visible"/>
                                      </p:to>
                                    </p:set>
                                    <p:anim calcmode="lin" valueType="num">
                                      <p:cBhvr additive="base">
                                        <p:cTn id="39" dur="500" fill="hold"/>
                                        <p:tgtEl>
                                          <p:spTgt spid="55300"/>
                                        </p:tgtEl>
                                        <p:attrNameLst>
                                          <p:attrName>ppt_x</p:attrName>
                                        </p:attrNameLst>
                                      </p:cBhvr>
                                      <p:tavLst>
                                        <p:tav tm="0">
                                          <p:val>
                                            <p:strVal val="#ppt_x"/>
                                          </p:val>
                                        </p:tav>
                                        <p:tav tm="100000">
                                          <p:val>
                                            <p:strVal val="#ppt_x"/>
                                          </p:val>
                                        </p:tav>
                                      </p:tavLst>
                                    </p:anim>
                                    <p:anim calcmode="lin" valueType="num">
                                      <p:cBhvr additive="base">
                                        <p:cTn id="40" dur="500" fill="hold"/>
                                        <p:tgtEl>
                                          <p:spTgt spid="5530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uiExpand="1" build="p"/>
      <p:bldP spid="55300" grpId="0" animBg="1"/>
    </p:bldLst>
  </p:timing>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noFill/>
          <a:ln/>
        </p:spPr>
        <p:txBody>
          <a:bodyPr lIns="92075" tIns="46038" rIns="92075" bIns="46038"/>
          <a:lstStyle/>
          <a:p>
            <a:r>
              <a:rPr lang="en-US" i="1">
                <a:solidFill>
                  <a:schemeClr val="hlink"/>
                </a:solidFill>
              </a:rPr>
              <a:t>Implementing the Model</a:t>
            </a:r>
          </a:p>
        </p:txBody>
      </p:sp>
      <p:sp>
        <p:nvSpPr>
          <p:cNvPr id="56323" name="Rectangle 3"/>
          <p:cNvSpPr>
            <a:spLocks noGrp="1" noChangeArrowheads="1"/>
          </p:cNvSpPr>
          <p:nvPr>
            <p:ph type="body" idx="1"/>
          </p:nvPr>
        </p:nvSpPr>
        <p:spPr>
          <a:xfrm>
            <a:off x="457200" y="1600200"/>
            <a:ext cx="8229600" cy="868363"/>
          </a:xfrm>
          <a:noFill/>
          <a:ln/>
        </p:spPr>
        <p:txBody>
          <a:bodyPr lIns="92075" tIns="46038" rIns="92075" bIns="46038"/>
          <a:lstStyle/>
          <a:p>
            <a:pPr algn="ctr">
              <a:buFont typeface="Wingdings" pitchFamily="2" charset="2"/>
              <a:buNone/>
            </a:pPr>
            <a:r>
              <a:rPr lang="en-US" dirty="0"/>
              <a:t>See file </a:t>
            </a:r>
            <a:r>
              <a:rPr lang="en-US" dirty="0" smtClean="0">
                <a:hlinkClick r:id="rId3" action="ppaction://hlinkfile"/>
              </a:rPr>
              <a:t>Fig3-33.xlsm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68338" y="414338"/>
            <a:ext cx="7772400" cy="1109662"/>
          </a:xfrm>
          <a:noFill/>
          <a:ln/>
        </p:spPr>
        <p:txBody>
          <a:bodyPr lIns="92075" tIns="46038" rIns="92075" bIns="46038"/>
          <a:lstStyle/>
          <a:p>
            <a:pPr>
              <a:lnSpc>
                <a:spcPct val="80000"/>
              </a:lnSpc>
            </a:pPr>
            <a:r>
              <a:rPr lang="en-US" sz="4000" i="1">
                <a:solidFill>
                  <a:schemeClr val="hlink"/>
                </a:solidFill>
              </a:rPr>
              <a:t>A Multi-Period Cash Flow Problem:</a:t>
            </a:r>
            <a:br>
              <a:rPr lang="en-US" sz="4000" i="1">
                <a:solidFill>
                  <a:schemeClr val="hlink"/>
                </a:solidFill>
              </a:rPr>
            </a:br>
            <a:r>
              <a:rPr lang="en-US" sz="4000" i="1">
                <a:solidFill>
                  <a:schemeClr val="hlink"/>
                </a:solidFill>
              </a:rPr>
              <a:t>The Taco-Viva Sinking Fund - I</a:t>
            </a:r>
          </a:p>
        </p:txBody>
      </p:sp>
      <p:sp>
        <p:nvSpPr>
          <p:cNvPr id="57347" name="Rectangle 3"/>
          <p:cNvSpPr>
            <a:spLocks noGrp="1" noChangeArrowheads="1"/>
          </p:cNvSpPr>
          <p:nvPr>
            <p:ph type="body" idx="1"/>
          </p:nvPr>
        </p:nvSpPr>
        <p:spPr>
          <a:xfrm>
            <a:off x="303213" y="1727200"/>
            <a:ext cx="8307387" cy="2540000"/>
          </a:xfrm>
          <a:noFill/>
          <a:ln/>
        </p:spPr>
        <p:txBody>
          <a:bodyPr lIns="92075" tIns="46038" rIns="92075" bIns="46038"/>
          <a:lstStyle/>
          <a:p>
            <a:r>
              <a:rPr lang="en-US" sz="2400"/>
              <a:t>Taco-Viva needs a sinking fund to pay $800,000 in building costs for a new restaurant in the next 6 months. </a:t>
            </a:r>
          </a:p>
          <a:p>
            <a:r>
              <a:rPr lang="en-US" sz="2400"/>
              <a:t> Payments of $250,000 are due at the end of months 2 and 4, and a final payment of $300,000 is due at the end of month 6.</a:t>
            </a:r>
          </a:p>
          <a:p>
            <a:r>
              <a:rPr lang="en-US" sz="2400"/>
              <a:t>The following investments may be used.</a:t>
            </a:r>
          </a:p>
        </p:txBody>
      </p:sp>
      <p:grpSp>
        <p:nvGrpSpPr>
          <p:cNvPr id="57350" name="Group 6"/>
          <p:cNvGrpSpPr>
            <a:grpSpLocks/>
          </p:cNvGrpSpPr>
          <p:nvPr/>
        </p:nvGrpSpPr>
        <p:grpSpPr bwMode="auto">
          <a:xfrm>
            <a:off x="195263" y="4343400"/>
            <a:ext cx="8920162" cy="2224088"/>
            <a:chOff x="123" y="2566"/>
            <a:chExt cx="5619" cy="1401"/>
          </a:xfrm>
        </p:grpSpPr>
        <p:sp>
          <p:nvSpPr>
            <p:cNvPr id="57348" name="Rectangle 4"/>
            <p:cNvSpPr>
              <a:spLocks noChangeArrowheads="1"/>
            </p:cNvSpPr>
            <p:nvPr/>
          </p:nvSpPr>
          <p:spPr bwMode="auto">
            <a:xfrm>
              <a:off x="123" y="2566"/>
              <a:ext cx="5619" cy="1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80000"/>
                </a:lnSpc>
                <a:spcBef>
                  <a:spcPct val="50000"/>
                </a:spcBef>
                <a:tabLst>
                  <a:tab pos="685800" algn="ctr"/>
                  <a:tab pos="2740025" algn="ctr"/>
                  <a:tab pos="5197475" algn="ctr"/>
                  <a:tab pos="7535863" algn="ctr"/>
                </a:tabLst>
              </a:pPr>
              <a:r>
                <a:rPr lang="en-US" sz="2000" b="1"/>
                <a:t>Investment	Available in Month	Months to Maturity	Yield at Maturity</a:t>
              </a:r>
            </a:p>
            <a:p>
              <a:pPr eaLnBrk="0" hangingPunct="0">
                <a:lnSpc>
                  <a:spcPct val="70000"/>
                </a:lnSpc>
                <a:spcBef>
                  <a:spcPct val="50000"/>
                </a:spcBef>
                <a:tabLst>
                  <a:tab pos="685800" algn="ctr"/>
                  <a:tab pos="2740025" algn="ctr"/>
                  <a:tab pos="5197475" algn="ctr"/>
                  <a:tab pos="7535863" algn="ctr"/>
                </a:tabLst>
              </a:pPr>
              <a:r>
                <a:rPr lang="en-US" sz="2000" b="1"/>
                <a:t>	A	1, 2, 3, 4, 5, 6	1	1.8%</a:t>
              </a:r>
            </a:p>
            <a:p>
              <a:pPr eaLnBrk="0" hangingPunct="0">
                <a:lnSpc>
                  <a:spcPct val="70000"/>
                </a:lnSpc>
                <a:spcBef>
                  <a:spcPct val="50000"/>
                </a:spcBef>
                <a:tabLst>
                  <a:tab pos="685800" algn="ctr"/>
                  <a:tab pos="2740025" algn="ctr"/>
                  <a:tab pos="5197475" algn="ctr"/>
                  <a:tab pos="7535863" algn="ctr"/>
                </a:tabLst>
              </a:pPr>
              <a:r>
                <a:rPr lang="en-US" sz="2000" b="1"/>
                <a:t>	B	1, 3, 5	2	3.5%</a:t>
              </a:r>
            </a:p>
            <a:p>
              <a:pPr eaLnBrk="0" hangingPunct="0">
                <a:lnSpc>
                  <a:spcPct val="70000"/>
                </a:lnSpc>
                <a:spcBef>
                  <a:spcPct val="50000"/>
                </a:spcBef>
                <a:tabLst>
                  <a:tab pos="685800" algn="ctr"/>
                  <a:tab pos="2740025" algn="ctr"/>
                  <a:tab pos="5197475" algn="ctr"/>
                  <a:tab pos="7535863" algn="ctr"/>
                </a:tabLst>
              </a:pPr>
              <a:r>
                <a:rPr lang="en-US" sz="2000" b="1"/>
                <a:t>	C	1, 4	3	5.8%</a:t>
              </a:r>
            </a:p>
            <a:p>
              <a:pPr eaLnBrk="0" hangingPunct="0">
                <a:lnSpc>
                  <a:spcPct val="70000"/>
                </a:lnSpc>
                <a:spcBef>
                  <a:spcPct val="50000"/>
                </a:spcBef>
                <a:tabLst>
                  <a:tab pos="685800" algn="ctr"/>
                  <a:tab pos="2740025" algn="ctr"/>
                  <a:tab pos="5197475" algn="ctr"/>
                  <a:tab pos="7535863" algn="ctr"/>
                </a:tabLst>
              </a:pPr>
              <a:r>
                <a:rPr lang="en-US" sz="2000" b="1"/>
                <a:t>	D	1	6	11.0%</a:t>
              </a:r>
            </a:p>
            <a:p>
              <a:pPr eaLnBrk="0" hangingPunct="0">
                <a:lnSpc>
                  <a:spcPct val="90000"/>
                </a:lnSpc>
                <a:spcBef>
                  <a:spcPct val="50000"/>
                </a:spcBef>
                <a:tabLst>
                  <a:tab pos="685800" algn="ctr"/>
                  <a:tab pos="2740025" algn="ctr"/>
                  <a:tab pos="5197475" algn="ctr"/>
                  <a:tab pos="7535863" algn="ctr"/>
                </a:tabLst>
              </a:pPr>
              <a:endParaRPr lang="en-US" sz="2000" b="1"/>
            </a:p>
          </p:txBody>
        </p:sp>
        <p:sp>
          <p:nvSpPr>
            <p:cNvPr id="57349" name="Line 5"/>
            <p:cNvSpPr>
              <a:spLocks noChangeShapeType="1"/>
            </p:cNvSpPr>
            <p:nvPr/>
          </p:nvSpPr>
          <p:spPr bwMode="auto">
            <a:xfrm flipV="1">
              <a:off x="154" y="2756"/>
              <a:ext cx="5416" cy="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7351" name="Rectangle 7"/>
          <p:cNvSpPr>
            <a:spLocks noChangeArrowheads="1"/>
          </p:cNvSpPr>
          <p:nvPr/>
        </p:nvSpPr>
        <p:spPr bwMode="auto">
          <a:xfrm>
            <a:off x="254000" y="4699000"/>
            <a:ext cx="8758238" cy="185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762000" y="327025"/>
            <a:ext cx="7772400" cy="660400"/>
          </a:xfrm>
          <a:noFill/>
          <a:ln/>
        </p:spPr>
        <p:txBody>
          <a:bodyPr lIns="92075" tIns="46038" rIns="92075" bIns="46038"/>
          <a:lstStyle/>
          <a:p>
            <a:r>
              <a:rPr lang="en-US" sz="3800" i="1" dirty="0">
                <a:solidFill>
                  <a:schemeClr val="hlink"/>
                </a:solidFill>
              </a:rPr>
              <a:t>Summary of Possible Cash Flows</a:t>
            </a:r>
          </a:p>
        </p:txBody>
      </p:sp>
      <p:grpSp>
        <p:nvGrpSpPr>
          <p:cNvPr id="58375" name="Group 7"/>
          <p:cNvGrpSpPr>
            <a:grpSpLocks/>
          </p:cNvGrpSpPr>
          <p:nvPr/>
        </p:nvGrpSpPr>
        <p:grpSpPr bwMode="auto">
          <a:xfrm>
            <a:off x="228600" y="1143000"/>
            <a:ext cx="8837613" cy="5360988"/>
            <a:chOff x="165" y="487"/>
            <a:chExt cx="5567" cy="3377"/>
          </a:xfrm>
        </p:grpSpPr>
        <p:sp>
          <p:nvSpPr>
            <p:cNvPr id="58371" name="Rectangle 3"/>
            <p:cNvSpPr>
              <a:spLocks noChangeArrowheads="1"/>
            </p:cNvSpPr>
            <p:nvPr/>
          </p:nvSpPr>
          <p:spPr bwMode="auto">
            <a:xfrm>
              <a:off x="165" y="711"/>
              <a:ext cx="5567" cy="3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400" b="1" dirty="0">
                  <a:latin typeface="Times New Roman" pitchFamily="18" charset="0"/>
                </a:rPr>
                <a:t>	</a:t>
              </a:r>
              <a:r>
                <a:rPr lang="en-US" sz="2300" b="1" dirty="0">
                  <a:latin typeface="Times New Roman" pitchFamily="18" charset="0"/>
                </a:rPr>
                <a:t>Investment	1	2	3	4	5	6	7</a:t>
              </a:r>
            </a:p>
            <a:p>
              <a:pPr defTabSz="919163" eaLnBrk="0" hangingPunct="0">
                <a:lnSpc>
                  <a:spcPct val="12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A</a:t>
              </a:r>
              <a:r>
                <a:rPr lang="en-US" sz="2300" b="1" baseline="-25000" dirty="0">
                  <a:latin typeface="Times New Roman" pitchFamily="18" charset="0"/>
                </a:rPr>
                <a:t>1</a:t>
              </a:r>
              <a:r>
                <a:rPr lang="en-US" sz="2300" b="1" dirty="0">
                  <a:latin typeface="Times New Roman" pitchFamily="18" charset="0"/>
                </a:rPr>
                <a:t>	-1	1.018						</a:t>
              </a: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B</a:t>
              </a:r>
              <a:r>
                <a:rPr lang="en-US" sz="2300" b="1" baseline="-25000" dirty="0">
                  <a:latin typeface="Times New Roman" pitchFamily="18" charset="0"/>
                </a:rPr>
                <a:t>1</a:t>
              </a:r>
              <a:r>
                <a:rPr lang="en-US" sz="2300" b="1" dirty="0">
                  <a:latin typeface="Times New Roman" pitchFamily="18" charset="0"/>
                </a:rPr>
                <a:t>	-1	&lt;</a:t>
              </a:r>
              <a:r>
                <a:rPr lang="en-US" sz="2300" b="1" baseline="38000" dirty="0">
                  <a:latin typeface="Times New Roman" pitchFamily="18" charset="0"/>
                </a:rPr>
                <a:t>_____</a:t>
              </a:r>
              <a:r>
                <a:rPr lang="en-US" sz="2300" b="1" dirty="0">
                  <a:latin typeface="Times New Roman" pitchFamily="18" charset="0"/>
                </a:rPr>
                <a:t>&gt;	1.035					</a:t>
              </a: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C</a:t>
              </a:r>
              <a:r>
                <a:rPr lang="en-US" sz="2300" b="1" baseline="-25000" dirty="0">
                  <a:latin typeface="Times New Roman" pitchFamily="18" charset="0"/>
                </a:rPr>
                <a:t>1</a:t>
              </a:r>
              <a:r>
                <a:rPr lang="en-US" sz="2300" b="1" dirty="0">
                  <a:latin typeface="Times New Roman" pitchFamily="18" charset="0"/>
                </a:rPr>
                <a:t>	-1	 &lt;</a:t>
              </a:r>
              <a:r>
                <a:rPr lang="en-US" sz="2300" b="1" baseline="38000" dirty="0">
                  <a:latin typeface="Times New Roman" pitchFamily="18" charset="0"/>
                </a:rPr>
                <a:t>_____</a:t>
              </a:r>
              <a:r>
                <a:rPr lang="en-US" sz="2300" b="1" dirty="0">
                  <a:latin typeface="Times New Roman" pitchFamily="18" charset="0"/>
                </a:rPr>
                <a:t>&gt;	&lt;</a:t>
              </a:r>
              <a:r>
                <a:rPr lang="en-US" sz="2300" b="1" baseline="38000" dirty="0">
                  <a:latin typeface="Times New Roman" pitchFamily="18" charset="0"/>
                </a:rPr>
                <a:t>_____</a:t>
              </a:r>
              <a:r>
                <a:rPr lang="en-US" sz="2300" b="1" dirty="0">
                  <a:latin typeface="Times New Roman" pitchFamily="18" charset="0"/>
                </a:rPr>
                <a:t>&gt;	 1.058				</a:t>
              </a: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D</a:t>
              </a:r>
              <a:r>
                <a:rPr lang="en-US" sz="2300" b="1" baseline="-25000" dirty="0">
                  <a:latin typeface="Times New Roman" pitchFamily="18" charset="0"/>
                </a:rPr>
                <a:t>1</a:t>
              </a:r>
              <a:r>
                <a:rPr lang="en-US" sz="2300" b="1" dirty="0">
                  <a:latin typeface="Times New Roman" pitchFamily="18" charset="0"/>
                </a:rPr>
                <a:t>	-1	 &lt;</a:t>
              </a:r>
              <a:r>
                <a:rPr lang="en-US" sz="2300" b="1" baseline="38000" dirty="0">
                  <a:latin typeface="Times New Roman" pitchFamily="18" charset="0"/>
                </a:rPr>
                <a:t>_____</a:t>
              </a:r>
              <a:r>
                <a:rPr lang="en-US" sz="2300" b="1" dirty="0">
                  <a:latin typeface="Times New Roman" pitchFamily="18" charset="0"/>
                </a:rPr>
                <a:t>&gt;	 &lt;</a:t>
              </a:r>
              <a:r>
                <a:rPr lang="en-US" sz="2300" b="1" baseline="38000" dirty="0">
                  <a:latin typeface="Times New Roman" pitchFamily="18" charset="0"/>
                </a:rPr>
                <a:t>_____</a:t>
              </a:r>
              <a:r>
                <a:rPr lang="en-US" sz="2300" b="1" dirty="0">
                  <a:latin typeface="Times New Roman" pitchFamily="18" charset="0"/>
                </a:rPr>
                <a:t>&gt;	 &lt;</a:t>
              </a:r>
              <a:r>
                <a:rPr lang="en-US" sz="2300" b="1" baseline="38000" dirty="0">
                  <a:latin typeface="Times New Roman" pitchFamily="18" charset="0"/>
                </a:rPr>
                <a:t>_____</a:t>
              </a:r>
              <a:r>
                <a:rPr lang="en-US" sz="2300" b="1" dirty="0">
                  <a:latin typeface="Times New Roman" pitchFamily="18" charset="0"/>
                </a:rPr>
                <a:t>&gt;	 &lt;</a:t>
              </a:r>
              <a:r>
                <a:rPr lang="en-US" sz="2300" b="1" baseline="38000" dirty="0">
                  <a:latin typeface="Times New Roman" pitchFamily="18" charset="0"/>
                </a:rPr>
                <a:t>_____</a:t>
              </a:r>
              <a:r>
                <a:rPr lang="en-US" sz="2300" b="1" dirty="0">
                  <a:latin typeface="Times New Roman" pitchFamily="18" charset="0"/>
                </a:rPr>
                <a:t>&gt;	 &lt;</a:t>
              </a:r>
              <a:r>
                <a:rPr lang="en-US" sz="2300" b="1" baseline="38000" dirty="0">
                  <a:latin typeface="Times New Roman" pitchFamily="18" charset="0"/>
                </a:rPr>
                <a:t>_____</a:t>
              </a:r>
              <a:r>
                <a:rPr lang="en-US" sz="2300" b="1" dirty="0">
                  <a:latin typeface="Times New Roman" pitchFamily="18" charset="0"/>
                </a:rPr>
                <a:t>&gt;	 </a:t>
              </a:r>
              <a:r>
                <a:rPr lang="en-US" sz="2300" b="1" dirty="0" smtClean="0">
                  <a:latin typeface="Times New Roman" pitchFamily="18" charset="0"/>
                </a:rPr>
                <a:t>1.11</a:t>
              </a:r>
              <a:endParaRPr lang="en-US" sz="2300" b="1" dirty="0">
                <a:latin typeface="Times New Roman" pitchFamily="18" charset="0"/>
              </a:endParaRP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A</a:t>
              </a:r>
              <a:r>
                <a:rPr lang="en-US" sz="2300" b="1" baseline="-25000" dirty="0">
                  <a:latin typeface="Times New Roman" pitchFamily="18" charset="0"/>
                </a:rPr>
                <a:t>2</a:t>
              </a:r>
              <a:r>
                <a:rPr lang="en-US" sz="2300" b="1" dirty="0">
                  <a:latin typeface="Times New Roman" pitchFamily="18" charset="0"/>
                </a:rPr>
                <a:t>		-1	1.018					</a:t>
              </a: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A</a:t>
              </a:r>
              <a:r>
                <a:rPr lang="en-US" sz="2300" b="1" baseline="-25000" dirty="0">
                  <a:latin typeface="Times New Roman" pitchFamily="18" charset="0"/>
                </a:rPr>
                <a:t>3</a:t>
              </a:r>
              <a:r>
                <a:rPr lang="en-US" sz="2300" b="1" dirty="0">
                  <a:latin typeface="Times New Roman" pitchFamily="18" charset="0"/>
                </a:rPr>
                <a:t>			-1	1.018				</a:t>
              </a: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B</a:t>
              </a:r>
              <a:r>
                <a:rPr lang="en-US" sz="2300" b="1" baseline="-25000" dirty="0">
                  <a:latin typeface="Times New Roman" pitchFamily="18" charset="0"/>
                </a:rPr>
                <a:t>3</a:t>
              </a:r>
              <a:r>
                <a:rPr lang="en-US" sz="2300" b="1" dirty="0">
                  <a:latin typeface="Times New Roman" pitchFamily="18" charset="0"/>
                </a:rPr>
                <a:t>			-1	 &lt;</a:t>
              </a:r>
              <a:r>
                <a:rPr lang="en-US" sz="2300" b="1" baseline="38000" dirty="0">
                  <a:latin typeface="Times New Roman" pitchFamily="18" charset="0"/>
                </a:rPr>
                <a:t>_____</a:t>
              </a:r>
              <a:r>
                <a:rPr lang="en-US" sz="2300" b="1" dirty="0">
                  <a:latin typeface="Times New Roman" pitchFamily="18" charset="0"/>
                </a:rPr>
                <a:t>&gt;	 1.035			</a:t>
              </a: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A</a:t>
              </a:r>
              <a:r>
                <a:rPr lang="en-US" sz="2300" b="1" baseline="-25000" dirty="0">
                  <a:latin typeface="Times New Roman" pitchFamily="18" charset="0"/>
                </a:rPr>
                <a:t>4</a:t>
              </a:r>
              <a:r>
                <a:rPr lang="en-US" sz="2300" b="1" dirty="0">
                  <a:latin typeface="Times New Roman" pitchFamily="18" charset="0"/>
                </a:rPr>
                <a:t>				-1	1.018			</a:t>
              </a: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C</a:t>
              </a:r>
              <a:r>
                <a:rPr lang="en-US" sz="2300" b="1" baseline="-25000" dirty="0">
                  <a:latin typeface="Times New Roman" pitchFamily="18" charset="0"/>
                </a:rPr>
                <a:t>4</a:t>
              </a:r>
              <a:r>
                <a:rPr lang="en-US" sz="2300" b="1" dirty="0">
                  <a:latin typeface="Times New Roman" pitchFamily="18" charset="0"/>
                </a:rPr>
                <a:t>				-1	 &lt;</a:t>
              </a:r>
              <a:r>
                <a:rPr lang="en-US" sz="2300" b="1" baseline="38000" dirty="0">
                  <a:latin typeface="Times New Roman" pitchFamily="18" charset="0"/>
                </a:rPr>
                <a:t>_____</a:t>
              </a:r>
              <a:r>
                <a:rPr lang="en-US" sz="2300" b="1" dirty="0">
                  <a:latin typeface="Times New Roman" pitchFamily="18" charset="0"/>
                </a:rPr>
                <a:t>&gt;	 &lt;</a:t>
              </a:r>
              <a:r>
                <a:rPr lang="en-US" sz="2300" b="1" baseline="38000" dirty="0">
                  <a:latin typeface="Times New Roman" pitchFamily="18" charset="0"/>
                </a:rPr>
                <a:t>_____</a:t>
              </a:r>
              <a:r>
                <a:rPr lang="en-US" sz="2300" b="1" dirty="0">
                  <a:latin typeface="Times New Roman" pitchFamily="18" charset="0"/>
                </a:rPr>
                <a:t>&gt;	 </a:t>
              </a:r>
              <a:r>
                <a:rPr lang="en-US" sz="2300" b="1" dirty="0" smtClean="0">
                  <a:latin typeface="Times New Roman" pitchFamily="18" charset="0"/>
                </a:rPr>
                <a:t>1.058</a:t>
              </a:r>
              <a:endParaRPr lang="en-US" sz="2300" b="1" dirty="0">
                <a:latin typeface="Times New Roman" pitchFamily="18" charset="0"/>
              </a:endParaRP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A</a:t>
              </a:r>
              <a:r>
                <a:rPr lang="en-US" sz="2300" b="1" baseline="-25000" dirty="0">
                  <a:latin typeface="Times New Roman" pitchFamily="18" charset="0"/>
                </a:rPr>
                <a:t>5</a:t>
              </a:r>
              <a:r>
                <a:rPr lang="en-US" sz="2300" b="1" dirty="0">
                  <a:latin typeface="Times New Roman" pitchFamily="18" charset="0"/>
                </a:rPr>
                <a:t>					-1	1.018		</a:t>
              </a: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B</a:t>
              </a:r>
              <a:r>
                <a:rPr lang="en-US" sz="2300" b="1" baseline="-25000" dirty="0">
                  <a:latin typeface="Times New Roman" pitchFamily="18" charset="0"/>
                </a:rPr>
                <a:t>5</a:t>
              </a:r>
              <a:r>
                <a:rPr lang="en-US" sz="2300" b="1" dirty="0">
                  <a:latin typeface="Times New Roman" pitchFamily="18" charset="0"/>
                </a:rPr>
                <a:t>					-1	 &lt;</a:t>
              </a:r>
              <a:r>
                <a:rPr lang="en-US" sz="2300" b="1" baseline="38000" dirty="0">
                  <a:latin typeface="Times New Roman" pitchFamily="18" charset="0"/>
                </a:rPr>
                <a:t>_____</a:t>
              </a:r>
              <a:r>
                <a:rPr lang="en-US" sz="2300" b="1" dirty="0">
                  <a:latin typeface="Times New Roman" pitchFamily="18" charset="0"/>
                </a:rPr>
                <a:t>&gt;	 </a:t>
              </a:r>
              <a:r>
                <a:rPr lang="en-US" sz="2300" b="1" dirty="0" smtClean="0">
                  <a:latin typeface="Times New Roman" pitchFamily="18" charset="0"/>
                </a:rPr>
                <a:t>1.035</a:t>
              </a:r>
              <a:endParaRPr lang="en-US" sz="2300" b="1" dirty="0">
                <a:latin typeface="Times New Roman" pitchFamily="18" charset="0"/>
              </a:endParaRP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A</a:t>
              </a:r>
              <a:r>
                <a:rPr lang="en-US" sz="2300" b="1" baseline="-25000" dirty="0">
                  <a:latin typeface="Times New Roman" pitchFamily="18" charset="0"/>
                </a:rPr>
                <a:t>6</a:t>
              </a:r>
              <a:r>
                <a:rPr lang="en-US" sz="2300" b="1" dirty="0">
                  <a:latin typeface="Times New Roman" pitchFamily="18" charset="0"/>
                </a:rPr>
                <a:t>						-1	1.018	</a:t>
              </a:r>
              <a:r>
                <a:rPr lang="en-US" sz="2300" b="1" dirty="0" err="1" smtClean="0">
                  <a:latin typeface="Times New Roman" pitchFamily="18" charset="0"/>
                </a:rPr>
                <a:t>Req’d</a:t>
              </a:r>
              <a:r>
                <a:rPr lang="en-US" sz="2300" b="1" dirty="0" smtClean="0">
                  <a:latin typeface="Times New Roman" pitchFamily="18" charset="0"/>
                </a:rPr>
                <a:t> </a:t>
              </a:r>
              <a:r>
                <a:rPr lang="en-US" sz="2300" b="1" dirty="0">
                  <a:latin typeface="Times New Roman" pitchFamily="18" charset="0"/>
                </a:rPr>
                <a:t>Payments 	$0	$0	$250	</a:t>
              </a:r>
              <a:r>
                <a:rPr lang="en-US" sz="2400" b="1" dirty="0">
                  <a:latin typeface="Times New Roman" pitchFamily="18" charset="0"/>
                </a:rPr>
                <a:t>$0	$250	$0	$300</a:t>
              </a:r>
              <a:endParaRPr lang="en-US" sz="2300" b="1" dirty="0">
                <a:latin typeface="Times New Roman" pitchFamily="18" charset="0"/>
              </a:endParaRPr>
            </a:p>
            <a:p>
              <a:pPr defTabSz="919163" eaLnBrk="0" hangingPunct="0">
                <a:lnSpc>
                  <a:spcPct val="90000"/>
                </a:lnSpc>
                <a:tabLst>
                  <a:tab pos="919163" algn="ctr"/>
                  <a:tab pos="2339975" algn="ctr"/>
                  <a:tab pos="3259138" algn="ctr"/>
                  <a:tab pos="4178300" algn="ctr"/>
                  <a:tab pos="5080000" algn="ctr"/>
                  <a:tab pos="5999163" algn="ctr"/>
                  <a:tab pos="6918325" algn="ctr"/>
                  <a:tab pos="7837488" algn="ctr"/>
                </a:tabLst>
              </a:pPr>
              <a:r>
                <a:rPr lang="en-US" sz="2300" b="1" dirty="0">
                  <a:latin typeface="Times New Roman" pitchFamily="18" charset="0"/>
                </a:rPr>
                <a:t>	(in $1,000s)	</a:t>
              </a:r>
            </a:p>
          </p:txBody>
        </p:sp>
        <p:sp>
          <p:nvSpPr>
            <p:cNvPr id="58372" name="Line 4"/>
            <p:cNvSpPr>
              <a:spLocks noChangeShapeType="1"/>
            </p:cNvSpPr>
            <p:nvPr/>
          </p:nvSpPr>
          <p:spPr bwMode="auto">
            <a:xfrm>
              <a:off x="312" y="949"/>
              <a:ext cx="5209"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73" name="Line 5"/>
            <p:cNvSpPr>
              <a:spLocks noChangeShapeType="1"/>
            </p:cNvSpPr>
            <p:nvPr/>
          </p:nvSpPr>
          <p:spPr bwMode="auto">
            <a:xfrm>
              <a:off x="229" y="3414"/>
              <a:ext cx="5209"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74" name="Rectangle 6"/>
            <p:cNvSpPr>
              <a:spLocks noChangeArrowheads="1"/>
            </p:cNvSpPr>
            <p:nvPr/>
          </p:nvSpPr>
          <p:spPr bwMode="auto">
            <a:xfrm>
              <a:off x="450" y="487"/>
              <a:ext cx="527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tabLst>
                  <a:tab pos="1487488" algn="l"/>
                </a:tabLst>
              </a:pPr>
              <a:r>
                <a:rPr lang="en-US" sz="2400"/>
                <a:t>	</a:t>
              </a:r>
              <a:r>
                <a:rPr lang="en-US" sz="2400">
                  <a:latin typeface="Times New Roman" pitchFamily="18" charset="0"/>
                </a:rPr>
                <a:t>Cash Inflow/Outflow at the Beginning of Month</a:t>
              </a:r>
            </a:p>
          </p:txBody>
        </p:sp>
      </p:grpSp>
    </p:spTree>
  </p:cSld>
  <p:clrMapOvr>
    <a:masterClrMapping/>
  </p:clrMapOvr>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274638"/>
            <a:ext cx="8229600" cy="808037"/>
          </a:xfrm>
          <a:noFill/>
          <a:ln/>
        </p:spPr>
        <p:txBody>
          <a:bodyPr lIns="92075" tIns="46038" rIns="92075" bIns="46038"/>
          <a:lstStyle/>
          <a:p>
            <a:r>
              <a:rPr lang="en-US" i="1">
                <a:solidFill>
                  <a:schemeClr val="hlink"/>
                </a:solidFill>
              </a:rPr>
              <a:t>Defining the Decision Variables</a:t>
            </a:r>
          </a:p>
        </p:txBody>
      </p:sp>
      <p:sp>
        <p:nvSpPr>
          <p:cNvPr id="59395" name="Rectangle 3"/>
          <p:cNvSpPr>
            <a:spLocks noChangeArrowheads="1"/>
          </p:cNvSpPr>
          <p:nvPr/>
        </p:nvSpPr>
        <p:spPr bwMode="auto">
          <a:xfrm>
            <a:off x="396875" y="1444625"/>
            <a:ext cx="8670925" cy="419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635000" indent="-635000" eaLnBrk="0" hangingPunct="0">
              <a:lnSpc>
                <a:spcPct val="120000"/>
              </a:lnSpc>
            </a:pPr>
            <a:r>
              <a:rPr lang="en-US" sz="2800">
                <a:latin typeface="Tahoma" pitchFamily="34" charset="0"/>
              </a:rPr>
              <a:t>A</a:t>
            </a:r>
            <a:r>
              <a:rPr lang="en-US" sz="2800" i="1" baseline="-25000">
                <a:latin typeface="Times New Roman" pitchFamily="18" charset="0"/>
              </a:rPr>
              <a:t>i</a:t>
            </a:r>
            <a:r>
              <a:rPr lang="en-US" sz="2800">
                <a:latin typeface="Times New Roman" pitchFamily="18" charset="0"/>
              </a:rPr>
              <a:t> </a:t>
            </a:r>
            <a:r>
              <a:rPr lang="en-US" sz="2800">
                <a:latin typeface="Tahoma" pitchFamily="34" charset="0"/>
              </a:rPr>
              <a:t>= amount (in $1,000s) placed in investment A at the beginning of month </a:t>
            </a:r>
            <a:r>
              <a:rPr lang="en-US" sz="2800" i="1">
                <a:latin typeface="Times New Roman" pitchFamily="18" charset="0"/>
              </a:rPr>
              <a:t>i</a:t>
            </a:r>
            <a:r>
              <a:rPr lang="en-US" sz="2800">
                <a:latin typeface="Tahoma" pitchFamily="34" charset="0"/>
              </a:rPr>
              <a:t>=1, 2, 3, 4, 5, 6</a:t>
            </a:r>
          </a:p>
          <a:p>
            <a:pPr marL="635000" indent="-635000" eaLnBrk="0" hangingPunct="0">
              <a:lnSpc>
                <a:spcPct val="120000"/>
              </a:lnSpc>
            </a:pPr>
            <a:r>
              <a:rPr lang="en-US" sz="2800">
                <a:latin typeface="Tahoma" pitchFamily="34" charset="0"/>
              </a:rPr>
              <a:t>B</a:t>
            </a:r>
            <a:r>
              <a:rPr lang="en-US" sz="2800" i="1" baseline="-25000">
                <a:latin typeface="Times New Roman" pitchFamily="18" charset="0"/>
              </a:rPr>
              <a:t>i</a:t>
            </a:r>
            <a:r>
              <a:rPr lang="en-US" sz="2800">
                <a:latin typeface="Times New Roman" pitchFamily="18" charset="0"/>
              </a:rPr>
              <a:t> </a:t>
            </a:r>
            <a:r>
              <a:rPr lang="en-US" sz="2800">
                <a:latin typeface="Tahoma" pitchFamily="34" charset="0"/>
              </a:rPr>
              <a:t>= amount (in $1,000s) placed in investment B at the beginning of month </a:t>
            </a:r>
            <a:r>
              <a:rPr lang="en-US" sz="2800" i="1">
                <a:latin typeface="Times New Roman" pitchFamily="18" charset="0"/>
              </a:rPr>
              <a:t>i</a:t>
            </a:r>
            <a:r>
              <a:rPr lang="en-US" sz="2800">
                <a:latin typeface="Tahoma" pitchFamily="34" charset="0"/>
              </a:rPr>
              <a:t>=1, 3, 5</a:t>
            </a:r>
          </a:p>
          <a:p>
            <a:pPr marL="635000" indent="-635000" eaLnBrk="0" hangingPunct="0">
              <a:lnSpc>
                <a:spcPct val="120000"/>
              </a:lnSpc>
            </a:pPr>
            <a:r>
              <a:rPr lang="en-US" sz="2800">
                <a:latin typeface="Tahoma" pitchFamily="34" charset="0"/>
              </a:rPr>
              <a:t>C</a:t>
            </a:r>
            <a:r>
              <a:rPr lang="en-US" sz="2800" i="1" baseline="-25000">
                <a:latin typeface="Times New Roman" pitchFamily="18" charset="0"/>
              </a:rPr>
              <a:t>i</a:t>
            </a:r>
            <a:r>
              <a:rPr lang="en-US" sz="2800">
                <a:latin typeface="Times New Roman" pitchFamily="18" charset="0"/>
              </a:rPr>
              <a:t> </a:t>
            </a:r>
            <a:r>
              <a:rPr lang="en-US" sz="2800">
                <a:latin typeface="Tahoma" pitchFamily="34" charset="0"/>
              </a:rPr>
              <a:t>= amount (in $1,000s) placed in investment C at the beginning of month </a:t>
            </a:r>
            <a:r>
              <a:rPr lang="en-US" sz="2800" i="1">
                <a:latin typeface="Times New Roman" pitchFamily="18" charset="0"/>
              </a:rPr>
              <a:t>i</a:t>
            </a:r>
            <a:r>
              <a:rPr lang="en-US" sz="2800">
                <a:latin typeface="Tahoma" pitchFamily="34" charset="0"/>
              </a:rPr>
              <a:t>=1, 4</a:t>
            </a:r>
          </a:p>
          <a:p>
            <a:pPr marL="635000" indent="-635000" eaLnBrk="0" hangingPunct="0">
              <a:lnSpc>
                <a:spcPct val="120000"/>
              </a:lnSpc>
            </a:pPr>
            <a:r>
              <a:rPr lang="en-US" sz="2800">
                <a:latin typeface="Tahoma" pitchFamily="34" charset="0"/>
              </a:rPr>
              <a:t>D</a:t>
            </a:r>
            <a:r>
              <a:rPr lang="en-US" sz="2800" i="1" baseline="-25000">
                <a:latin typeface="Times New Roman" pitchFamily="18" charset="0"/>
              </a:rPr>
              <a:t>i</a:t>
            </a:r>
            <a:r>
              <a:rPr lang="en-US" sz="2800">
                <a:latin typeface="Times New Roman" pitchFamily="18" charset="0"/>
              </a:rPr>
              <a:t> </a:t>
            </a:r>
            <a:r>
              <a:rPr lang="en-US" sz="2800">
                <a:latin typeface="Tahoma" pitchFamily="34" charset="0"/>
              </a:rPr>
              <a:t>= amount (in $1,000s) placed in investment D at the beginning of month </a:t>
            </a:r>
            <a:r>
              <a:rPr lang="en-US" sz="2800" i="1">
                <a:latin typeface="Times New Roman" pitchFamily="18" charset="0"/>
              </a:rPr>
              <a:t>i</a:t>
            </a:r>
            <a:r>
              <a:rPr lang="en-US" sz="2800">
                <a:latin typeface="Tahoma" pitchFamily="34" charset="0"/>
              </a:rPr>
              <a:t>=1</a:t>
            </a:r>
          </a:p>
        </p:txBody>
      </p:sp>
    </p:spTree>
  </p:cSld>
  <p:clrMapOvr>
    <a:masterClrMapping/>
  </p:clrMapOvr>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noFill/>
          <a:ln/>
        </p:spPr>
        <p:txBody>
          <a:bodyPr lIns="92075" tIns="46038" rIns="92075" bIns="46038"/>
          <a:lstStyle/>
          <a:p>
            <a:r>
              <a:rPr lang="en-US" i="1">
                <a:solidFill>
                  <a:schemeClr val="hlink"/>
                </a:solidFill>
              </a:rPr>
              <a:t>Defining the Objective Function</a:t>
            </a:r>
          </a:p>
        </p:txBody>
      </p:sp>
      <p:sp>
        <p:nvSpPr>
          <p:cNvPr id="60419" name="Rectangle 3"/>
          <p:cNvSpPr>
            <a:spLocks noChangeArrowheads="1"/>
          </p:cNvSpPr>
          <p:nvPr/>
        </p:nvSpPr>
        <p:spPr bwMode="auto">
          <a:xfrm>
            <a:off x="128588" y="1728788"/>
            <a:ext cx="9013825"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919163" indent="-919163" algn="ctr" eaLnBrk="0" hangingPunct="0">
              <a:lnSpc>
                <a:spcPct val="130000"/>
              </a:lnSpc>
              <a:spcBef>
                <a:spcPct val="50000"/>
              </a:spcBef>
              <a:tabLst>
                <a:tab pos="1836738" algn="l"/>
              </a:tabLst>
            </a:pPr>
            <a:r>
              <a:rPr lang="en-US" sz="3200">
                <a:latin typeface="Tahoma" pitchFamily="34" charset="0"/>
              </a:rPr>
              <a:t>Minimize the total cash invested in month 1.</a:t>
            </a:r>
            <a:endParaRPr lang="en-US" sz="2800">
              <a:latin typeface="Tahoma" pitchFamily="34" charset="0"/>
            </a:endParaRPr>
          </a:p>
          <a:p>
            <a:pPr marL="919163" indent="-919163" algn="ctr" eaLnBrk="0" hangingPunct="0">
              <a:lnSpc>
                <a:spcPct val="130000"/>
              </a:lnSpc>
              <a:spcBef>
                <a:spcPct val="50000"/>
              </a:spcBef>
              <a:tabLst>
                <a:tab pos="1836738" algn="l"/>
              </a:tabLst>
            </a:pPr>
            <a:r>
              <a:rPr lang="en-US" sz="3600">
                <a:latin typeface="Tahoma" pitchFamily="34" charset="0"/>
              </a:rPr>
              <a:t>MIN: A</a:t>
            </a:r>
            <a:r>
              <a:rPr lang="en-US" sz="3600" baseline="-25000">
                <a:latin typeface="Tahoma" pitchFamily="34" charset="0"/>
              </a:rPr>
              <a:t>1</a:t>
            </a:r>
            <a:r>
              <a:rPr lang="en-US" sz="3600">
                <a:latin typeface="Tahoma" pitchFamily="34" charset="0"/>
              </a:rPr>
              <a:t> + B</a:t>
            </a:r>
            <a:r>
              <a:rPr lang="en-US" sz="3600" baseline="-25000">
                <a:latin typeface="Tahoma" pitchFamily="34" charset="0"/>
              </a:rPr>
              <a:t>1</a:t>
            </a:r>
            <a:r>
              <a:rPr lang="en-US" sz="3600">
                <a:latin typeface="Tahoma" pitchFamily="34" charset="0"/>
              </a:rPr>
              <a:t> + C</a:t>
            </a:r>
            <a:r>
              <a:rPr lang="en-US" sz="3600" baseline="-25000">
                <a:latin typeface="Tahoma" pitchFamily="34" charset="0"/>
              </a:rPr>
              <a:t>1</a:t>
            </a:r>
            <a:r>
              <a:rPr lang="en-US" sz="3600">
                <a:latin typeface="Tahoma" pitchFamily="34" charset="0"/>
              </a:rPr>
              <a:t> + D</a:t>
            </a:r>
            <a:r>
              <a:rPr lang="en-US" sz="3600" baseline="-25000">
                <a:latin typeface="Tahoma" pitchFamily="34" charset="0"/>
              </a:rPr>
              <a:t>1</a:t>
            </a:r>
          </a:p>
        </p:txBody>
      </p:sp>
    </p:spTree>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17538" y="387350"/>
            <a:ext cx="7772400" cy="676275"/>
          </a:xfrm>
          <a:noFill/>
          <a:ln/>
        </p:spPr>
        <p:txBody>
          <a:bodyPr lIns="92075" tIns="46038" rIns="92075" bIns="46038"/>
          <a:lstStyle/>
          <a:p>
            <a:r>
              <a:rPr lang="en-US" sz="4000" i="1">
                <a:solidFill>
                  <a:schemeClr val="hlink"/>
                </a:solidFill>
              </a:rPr>
              <a:t>Defining the Constraints</a:t>
            </a:r>
          </a:p>
        </p:txBody>
      </p:sp>
      <p:sp>
        <p:nvSpPr>
          <p:cNvPr id="61443" name="Rectangle 3"/>
          <p:cNvSpPr>
            <a:spLocks noGrp="1" noChangeArrowheads="1"/>
          </p:cNvSpPr>
          <p:nvPr>
            <p:ph type="body" idx="1"/>
          </p:nvPr>
        </p:nvSpPr>
        <p:spPr>
          <a:xfrm>
            <a:off x="304800" y="1143000"/>
            <a:ext cx="8534400" cy="4652963"/>
          </a:xfrm>
          <a:ln/>
        </p:spPr>
        <p:txBody>
          <a:bodyPr lIns="92075" tIns="46038" rIns="92075" bIns="46038"/>
          <a:lstStyle/>
          <a:p>
            <a:r>
              <a:rPr lang="en-US" sz="2800"/>
              <a:t>Cash Flow Constraints</a:t>
            </a:r>
          </a:p>
          <a:p>
            <a:pPr lvl="1">
              <a:buFontTx/>
              <a:buNone/>
            </a:pPr>
            <a:r>
              <a:rPr lang="en-US" sz="2400"/>
              <a:t>1.018A</a:t>
            </a:r>
            <a:r>
              <a:rPr lang="en-US" sz="2400" baseline="-25000"/>
              <a:t>1</a:t>
            </a:r>
            <a:r>
              <a:rPr lang="en-US" sz="2400"/>
              <a:t> – 1A</a:t>
            </a:r>
            <a:r>
              <a:rPr lang="en-US" sz="2400" baseline="-25000"/>
              <a:t>2</a:t>
            </a:r>
            <a:r>
              <a:rPr lang="en-US" sz="2400"/>
              <a:t> =  0 			 } month 2</a:t>
            </a:r>
          </a:p>
          <a:p>
            <a:pPr lvl="1">
              <a:buFontTx/>
              <a:buNone/>
            </a:pPr>
            <a:r>
              <a:rPr lang="en-US" sz="2400"/>
              <a:t>1.035B</a:t>
            </a:r>
            <a:r>
              <a:rPr lang="en-US" sz="2400" baseline="-25000"/>
              <a:t>1</a:t>
            </a:r>
            <a:r>
              <a:rPr lang="en-US" sz="2400"/>
              <a:t> + 1.018A</a:t>
            </a:r>
            <a:r>
              <a:rPr lang="en-US" sz="2400" baseline="-25000"/>
              <a:t>2</a:t>
            </a:r>
            <a:r>
              <a:rPr lang="en-US" sz="2400"/>
              <a:t> – 1A</a:t>
            </a:r>
            <a:r>
              <a:rPr lang="en-US" sz="2400" baseline="-25000"/>
              <a:t>3</a:t>
            </a:r>
            <a:r>
              <a:rPr lang="en-US" sz="2400"/>
              <a:t> – 1B</a:t>
            </a:r>
            <a:r>
              <a:rPr lang="en-US" sz="2400" baseline="-25000"/>
              <a:t>3</a:t>
            </a:r>
            <a:r>
              <a:rPr lang="en-US" sz="2400"/>
              <a:t> = 250 } month 3</a:t>
            </a:r>
          </a:p>
          <a:p>
            <a:pPr lvl="1">
              <a:buFontTx/>
              <a:buNone/>
            </a:pPr>
            <a:r>
              <a:rPr lang="en-US" sz="2400"/>
              <a:t>1.058C</a:t>
            </a:r>
            <a:r>
              <a:rPr lang="en-US" sz="2400" baseline="-25000"/>
              <a:t>1</a:t>
            </a:r>
            <a:r>
              <a:rPr lang="en-US" sz="2400"/>
              <a:t> + 1.018A</a:t>
            </a:r>
            <a:r>
              <a:rPr lang="en-US" sz="2400" baseline="-25000"/>
              <a:t>3</a:t>
            </a:r>
            <a:r>
              <a:rPr lang="en-US" sz="2400"/>
              <a:t> – 1A</a:t>
            </a:r>
            <a:r>
              <a:rPr lang="en-US" sz="2400" baseline="-25000"/>
              <a:t>4</a:t>
            </a:r>
            <a:r>
              <a:rPr lang="en-US" sz="2400"/>
              <a:t> – 1C</a:t>
            </a:r>
            <a:r>
              <a:rPr lang="en-US" sz="2400" baseline="-25000"/>
              <a:t>4</a:t>
            </a:r>
            <a:r>
              <a:rPr lang="en-US" sz="2400"/>
              <a:t> =  0 	 } month 4</a:t>
            </a:r>
          </a:p>
          <a:p>
            <a:pPr lvl="1">
              <a:buFontTx/>
              <a:buNone/>
            </a:pPr>
            <a:r>
              <a:rPr lang="en-US" sz="2400"/>
              <a:t>1.035B</a:t>
            </a:r>
            <a:r>
              <a:rPr lang="en-US" sz="2400" baseline="-25000"/>
              <a:t>3</a:t>
            </a:r>
            <a:r>
              <a:rPr lang="en-US" sz="2400"/>
              <a:t> + 1.018A</a:t>
            </a:r>
            <a:r>
              <a:rPr lang="en-US" sz="2400" baseline="-25000"/>
              <a:t>4</a:t>
            </a:r>
            <a:r>
              <a:rPr lang="en-US" sz="2400"/>
              <a:t> – 1A</a:t>
            </a:r>
            <a:r>
              <a:rPr lang="en-US" sz="2400" baseline="-25000"/>
              <a:t>5</a:t>
            </a:r>
            <a:r>
              <a:rPr lang="en-US" sz="2400"/>
              <a:t> – 1B</a:t>
            </a:r>
            <a:r>
              <a:rPr lang="en-US" sz="2400" baseline="-25000"/>
              <a:t>5</a:t>
            </a:r>
            <a:r>
              <a:rPr lang="en-US" sz="2400"/>
              <a:t> = 250 } month 5</a:t>
            </a:r>
          </a:p>
          <a:p>
            <a:pPr lvl="1">
              <a:buFontTx/>
              <a:buNone/>
            </a:pPr>
            <a:r>
              <a:rPr lang="en-US" sz="2400"/>
              <a:t>1.018A</a:t>
            </a:r>
            <a:r>
              <a:rPr lang="en-US" sz="2400" baseline="-25000"/>
              <a:t>5</a:t>
            </a:r>
            <a:r>
              <a:rPr lang="en-US" sz="2400"/>
              <a:t> –1A</a:t>
            </a:r>
            <a:r>
              <a:rPr lang="en-US" sz="2400" baseline="-25000"/>
              <a:t>6</a:t>
            </a:r>
            <a:r>
              <a:rPr lang="en-US" sz="2400"/>
              <a:t> =  0 			 } month 6</a:t>
            </a:r>
          </a:p>
          <a:p>
            <a:pPr lvl="1">
              <a:buFontTx/>
              <a:buNone/>
            </a:pPr>
            <a:r>
              <a:rPr lang="en-US" sz="2400"/>
              <a:t>1.11D</a:t>
            </a:r>
            <a:r>
              <a:rPr lang="en-US" sz="2400" baseline="-25000"/>
              <a:t>1</a:t>
            </a:r>
            <a:r>
              <a:rPr lang="en-US" sz="2400"/>
              <a:t> + 1.058C</a:t>
            </a:r>
            <a:r>
              <a:rPr lang="en-US" sz="2400" baseline="-25000"/>
              <a:t>4</a:t>
            </a:r>
            <a:r>
              <a:rPr lang="en-US" sz="2400"/>
              <a:t> + 1.035B</a:t>
            </a:r>
            <a:r>
              <a:rPr lang="en-US" sz="2400" baseline="-25000"/>
              <a:t>5</a:t>
            </a:r>
            <a:r>
              <a:rPr lang="en-US" sz="2400"/>
              <a:t> + 1.018A</a:t>
            </a:r>
            <a:r>
              <a:rPr lang="en-US" sz="2400" baseline="-25000"/>
              <a:t>6</a:t>
            </a:r>
            <a:r>
              <a:rPr lang="en-US" sz="2400"/>
              <a:t> = 300 } month 7</a:t>
            </a:r>
          </a:p>
          <a:p>
            <a:r>
              <a:rPr lang="en-US" sz="2800"/>
              <a:t>Nonnegativity Conditions</a:t>
            </a:r>
            <a:endParaRPr lang="en-US" sz="3600"/>
          </a:p>
          <a:p>
            <a:pPr lvl="1">
              <a:buFontTx/>
              <a:buNone/>
            </a:pPr>
            <a:r>
              <a:rPr lang="en-US" sz="2400"/>
              <a:t>A</a:t>
            </a:r>
            <a:r>
              <a:rPr lang="en-US" sz="2400" i="1" baseline="-25000">
                <a:latin typeface="Times New Roman" pitchFamily="18" charset="0"/>
              </a:rPr>
              <a:t>i</a:t>
            </a:r>
            <a:r>
              <a:rPr lang="en-US" sz="2400"/>
              <a:t>, B</a:t>
            </a:r>
            <a:r>
              <a:rPr lang="en-US" sz="2400" i="1" baseline="-25000">
                <a:latin typeface="Times New Roman" pitchFamily="18" charset="0"/>
              </a:rPr>
              <a:t>i</a:t>
            </a:r>
            <a:r>
              <a:rPr lang="en-US" sz="2400"/>
              <a:t>, C</a:t>
            </a:r>
            <a:r>
              <a:rPr lang="en-US" sz="2400" i="1" baseline="-25000">
                <a:latin typeface="Times New Roman" pitchFamily="18" charset="0"/>
              </a:rPr>
              <a:t>i</a:t>
            </a:r>
            <a:r>
              <a:rPr lang="en-US" sz="2400"/>
              <a:t>, D</a:t>
            </a:r>
            <a:r>
              <a:rPr lang="en-US" sz="2400" i="1" baseline="-25000">
                <a:latin typeface="Times New Roman" pitchFamily="18" charset="0"/>
              </a:rPr>
              <a:t>i</a:t>
            </a:r>
            <a:r>
              <a:rPr lang="en-US" sz="2400" i="1" baseline="-25000"/>
              <a:t> </a:t>
            </a:r>
            <a:r>
              <a:rPr lang="en-US" sz="2400"/>
              <a:t>&gt;=  0, for all </a:t>
            </a:r>
            <a:r>
              <a:rPr lang="en-US" sz="2400" i="1">
                <a:latin typeface="Times New Roman" pitchFamily="18" charset="0"/>
              </a:rPr>
              <a:t>i</a:t>
            </a:r>
            <a:r>
              <a:rPr lang="en-US" sz="2400" i="1"/>
              <a:t> </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p:txBody>
          <a:bodyPr/>
          <a:lstStyle/>
          <a:p>
            <a:fld id="{29B81970-AE99-6B47-B2E5-DB10279B33F5}" type="slidenum">
              <a:rPr lang="zh-TW" altLang="en-US"/>
              <a:pPr/>
              <a:t>9</a:t>
            </a:fld>
            <a:endParaRPr lang="zh-TW" altLang="en-US"/>
          </a:p>
        </p:txBody>
      </p:sp>
      <p:sp>
        <p:nvSpPr>
          <p:cNvPr id="22530" name="Rectangle 2"/>
          <p:cNvSpPr>
            <a:spLocks noChangeArrowheads="1"/>
          </p:cNvSpPr>
          <p:nvPr/>
        </p:nvSpPr>
        <p:spPr bwMode="auto">
          <a:xfrm>
            <a:off x="838200" y="1066800"/>
            <a:ext cx="7696200" cy="4191000"/>
          </a:xfrm>
          <a:prstGeom prst="rect">
            <a:avLst/>
          </a:prstGeom>
          <a:solidFill>
            <a:srgbClr val="33CCCC"/>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indent="454025" defTabSz="890588" eaLnBrk="0" hangingPunct="0">
              <a:lnSpc>
                <a:spcPct val="90000"/>
              </a:lnSpc>
              <a:spcBef>
                <a:spcPct val="20000"/>
              </a:spcBef>
              <a:tabLst>
                <a:tab pos="627063" algn="l"/>
              </a:tabLst>
            </a:pPr>
            <a:r>
              <a:rPr lang="zh-TW" altLang="en-US" sz="3600" b="1" dirty="0">
                <a:solidFill>
                  <a:schemeClr val="tx1"/>
                </a:solidFill>
                <a:ea typeface="新細明體" charset="0"/>
                <a:cs typeface="新細明體" charset="0"/>
              </a:rPr>
              <a:t>	</a:t>
            </a:r>
            <a:r>
              <a:rPr lang="en-US" altLang="zh-TW" sz="3600" dirty="0">
                <a:solidFill>
                  <a:schemeClr val="tx1"/>
                </a:solidFill>
                <a:ea typeface="新細明體" charset="0"/>
                <a:cs typeface="新細明體" charset="0"/>
              </a:rPr>
              <a:t>A linear programming model </a:t>
            </a:r>
          </a:p>
          <a:p>
            <a:pPr indent="454025" defTabSz="890588" eaLnBrk="0" hangingPunct="0">
              <a:lnSpc>
                <a:spcPct val="90000"/>
              </a:lnSpc>
              <a:spcBef>
                <a:spcPct val="20000"/>
              </a:spcBef>
              <a:tabLst>
                <a:tab pos="627063" algn="l"/>
              </a:tabLst>
            </a:pPr>
            <a:r>
              <a:rPr lang="en-US" altLang="zh-TW" sz="3600" dirty="0">
                <a:solidFill>
                  <a:schemeClr val="tx1"/>
                </a:solidFill>
                <a:ea typeface="新細明體" charset="0"/>
                <a:cs typeface="新細明體" charset="0"/>
              </a:rPr>
              <a:t>	can provide an insight and an </a:t>
            </a:r>
          </a:p>
          <a:p>
            <a:pPr indent="454025" defTabSz="890588" eaLnBrk="0" hangingPunct="0">
              <a:lnSpc>
                <a:spcPct val="90000"/>
              </a:lnSpc>
              <a:spcBef>
                <a:spcPct val="20000"/>
              </a:spcBef>
              <a:tabLst>
                <a:tab pos="627063" algn="l"/>
              </a:tabLst>
            </a:pPr>
            <a:r>
              <a:rPr lang="en-US" altLang="zh-TW" sz="3600" dirty="0">
                <a:solidFill>
                  <a:schemeClr val="tx1"/>
                </a:solidFill>
                <a:ea typeface="新細明體" charset="0"/>
                <a:cs typeface="新細明體" charset="0"/>
              </a:rPr>
              <a:t>	intelligent solution to this problem.</a:t>
            </a:r>
            <a:endParaRPr lang="en-US" altLang="zh-TW" sz="3600" dirty="0">
              <a:effectLst>
                <a:outerShdw blurRad="38100" dist="38100" dir="2700000" algn="tl">
                  <a:srgbClr val="000000"/>
                </a:outerShdw>
              </a:effectLst>
              <a:ea typeface="新細明體" charset="0"/>
              <a:cs typeface="新細明體" charset="0"/>
            </a:endParaRPr>
          </a:p>
        </p:txBody>
      </p:sp>
    </p:spTree>
    <p:extLst>
      <p:ext uri="{BB962C8B-B14F-4D97-AF65-F5344CB8AC3E}">
        <p14:creationId xmlns:p14="http://schemas.microsoft.com/office/powerpoint/2010/main" val="3011528562"/>
      </p:ext>
    </p:extLst>
  </p:cSld>
  <p:clrMapOvr>
    <a:masterClrMapping/>
  </p:clrMapOvr>
  <p:transition xmlns:p14="http://schemas.microsoft.com/office/powerpoint/2010/main" spd="med">
    <p:zoom/>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box(out)">
                                      <p:cBhvr>
                                        <p:cTn id="7" dur="500"/>
                                        <p:tgtEl>
                                          <p:spTgt spid="22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nimBg="1" autoUpdateAnimBg="0"/>
    </p:bldLst>
  </p:timing>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noFill/>
          <a:ln/>
        </p:spPr>
        <p:txBody>
          <a:bodyPr lIns="92075" tIns="46038" rIns="92075" bIns="46038"/>
          <a:lstStyle/>
          <a:p>
            <a:r>
              <a:rPr lang="en-US" i="1">
                <a:solidFill>
                  <a:schemeClr val="hlink"/>
                </a:solidFill>
              </a:rPr>
              <a:t>Implementing the Model</a:t>
            </a:r>
          </a:p>
        </p:txBody>
      </p:sp>
      <p:sp>
        <p:nvSpPr>
          <p:cNvPr id="62467" name="Rectangle 3"/>
          <p:cNvSpPr>
            <a:spLocks noGrp="1" noChangeArrowheads="1"/>
          </p:cNvSpPr>
          <p:nvPr>
            <p:ph type="body" idx="1"/>
          </p:nvPr>
        </p:nvSpPr>
        <p:spPr>
          <a:xfrm>
            <a:off x="457200" y="1600200"/>
            <a:ext cx="8229600" cy="868363"/>
          </a:xfrm>
          <a:noFill/>
          <a:ln/>
        </p:spPr>
        <p:txBody>
          <a:bodyPr lIns="92075" tIns="46038" rIns="92075" bIns="46038"/>
          <a:lstStyle/>
          <a:p>
            <a:pPr algn="ctr">
              <a:buFont typeface="Wingdings" pitchFamily="2" charset="2"/>
              <a:buNone/>
            </a:pPr>
            <a:r>
              <a:rPr lang="en-US" dirty="0"/>
              <a:t>See file </a:t>
            </a:r>
            <a:r>
              <a:rPr lang="en-US" dirty="0" smtClean="0">
                <a:hlinkClick r:id="rId3" action="ppaction://hlinkfile"/>
              </a:rPr>
              <a:t>Fig3-37.xlsm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68338" y="228600"/>
            <a:ext cx="7772400" cy="1109663"/>
          </a:xfrm>
          <a:noFill/>
          <a:ln/>
        </p:spPr>
        <p:txBody>
          <a:bodyPr lIns="92075" tIns="46038" rIns="92075" bIns="46038"/>
          <a:lstStyle/>
          <a:p>
            <a:pPr>
              <a:lnSpc>
                <a:spcPct val="80000"/>
              </a:lnSpc>
            </a:pPr>
            <a:r>
              <a:rPr lang="en-US" sz="4000" i="1">
                <a:solidFill>
                  <a:schemeClr val="hlink"/>
                </a:solidFill>
              </a:rPr>
              <a:t>Risk Management:</a:t>
            </a:r>
            <a:br>
              <a:rPr lang="en-US" sz="4000" i="1">
                <a:solidFill>
                  <a:schemeClr val="hlink"/>
                </a:solidFill>
              </a:rPr>
            </a:br>
            <a:r>
              <a:rPr lang="en-US" sz="4000" i="1">
                <a:solidFill>
                  <a:schemeClr val="hlink"/>
                </a:solidFill>
              </a:rPr>
              <a:t>The Taco-Viva Sinking Fund - II</a:t>
            </a:r>
          </a:p>
        </p:txBody>
      </p:sp>
      <p:sp>
        <p:nvSpPr>
          <p:cNvPr id="63491" name="Rectangle 3"/>
          <p:cNvSpPr>
            <a:spLocks noGrp="1" noChangeArrowheads="1"/>
          </p:cNvSpPr>
          <p:nvPr>
            <p:ph type="body" idx="1"/>
          </p:nvPr>
        </p:nvSpPr>
        <p:spPr>
          <a:xfrm>
            <a:off x="303213" y="1390650"/>
            <a:ext cx="8758237" cy="819150"/>
          </a:xfrm>
          <a:noFill/>
          <a:ln/>
        </p:spPr>
        <p:txBody>
          <a:bodyPr lIns="92075" tIns="46038" rIns="92075" bIns="46038"/>
          <a:lstStyle/>
          <a:p>
            <a:r>
              <a:rPr lang="en-US" sz="2400"/>
              <a:t>Assume the CFO has assigned the following risk ratings to each investment on a scale from 1 to 10 (10 = max risk)</a:t>
            </a:r>
          </a:p>
        </p:txBody>
      </p:sp>
      <p:sp>
        <p:nvSpPr>
          <p:cNvPr id="63492" name="Rectangle 4"/>
          <p:cNvSpPr>
            <a:spLocks noChangeArrowheads="1"/>
          </p:cNvSpPr>
          <p:nvPr/>
        </p:nvSpPr>
        <p:spPr bwMode="auto">
          <a:xfrm>
            <a:off x="2667000" y="2514600"/>
            <a:ext cx="3640138" cy="1862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80000"/>
              </a:lnSpc>
              <a:spcBef>
                <a:spcPct val="50000"/>
              </a:spcBef>
              <a:tabLst>
                <a:tab pos="685800" algn="ctr"/>
                <a:tab pos="2740025" algn="ctr"/>
                <a:tab pos="5197475" algn="ctr"/>
                <a:tab pos="7535863" algn="ctr"/>
              </a:tabLst>
            </a:pPr>
            <a:r>
              <a:rPr lang="en-US" sz="2000" b="1"/>
              <a:t>Investment	Risk Rating	</a:t>
            </a:r>
          </a:p>
          <a:p>
            <a:pPr eaLnBrk="0" hangingPunct="0">
              <a:lnSpc>
                <a:spcPct val="40000"/>
              </a:lnSpc>
              <a:spcBef>
                <a:spcPct val="50000"/>
              </a:spcBef>
              <a:tabLst>
                <a:tab pos="685800" algn="ctr"/>
                <a:tab pos="2740025" algn="ctr"/>
                <a:tab pos="5197475" algn="ctr"/>
                <a:tab pos="7535863" algn="ctr"/>
              </a:tabLst>
            </a:pPr>
            <a:r>
              <a:rPr lang="en-US" sz="2000" b="1"/>
              <a:t>	A	1	</a:t>
            </a:r>
          </a:p>
          <a:p>
            <a:pPr eaLnBrk="0" hangingPunct="0">
              <a:lnSpc>
                <a:spcPct val="40000"/>
              </a:lnSpc>
              <a:spcBef>
                <a:spcPct val="50000"/>
              </a:spcBef>
              <a:tabLst>
                <a:tab pos="685800" algn="ctr"/>
                <a:tab pos="2740025" algn="ctr"/>
                <a:tab pos="5197475" algn="ctr"/>
                <a:tab pos="7535863" algn="ctr"/>
              </a:tabLst>
            </a:pPr>
            <a:r>
              <a:rPr lang="en-US" sz="2000" b="1"/>
              <a:t>	B	3	</a:t>
            </a:r>
          </a:p>
          <a:p>
            <a:pPr eaLnBrk="0" hangingPunct="0">
              <a:lnSpc>
                <a:spcPct val="40000"/>
              </a:lnSpc>
              <a:spcBef>
                <a:spcPct val="50000"/>
              </a:spcBef>
              <a:tabLst>
                <a:tab pos="685800" algn="ctr"/>
                <a:tab pos="2740025" algn="ctr"/>
                <a:tab pos="5197475" algn="ctr"/>
                <a:tab pos="7535863" algn="ctr"/>
              </a:tabLst>
            </a:pPr>
            <a:r>
              <a:rPr lang="en-US" sz="2000" b="1"/>
              <a:t>	C	8	</a:t>
            </a:r>
          </a:p>
          <a:p>
            <a:pPr eaLnBrk="0" hangingPunct="0">
              <a:lnSpc>
                <a:spcPct val="40000"/>
              </a:lnSpc>
              <a:spcBef>
                <a:spcPct val="50000"/>
              </a:spcBef>
              <a:tabLst>
                <a:tab pos="685800" algn="ctr"/>
                <a:tab pos="2740025" algn="ctr"/>
                <a:tab pos="5197475" algn="ctr"/>
                <a:tab pos="7535863" algn="ctr"/>
              </a:tabLst>
            </a:pPr>
            <a:r>
              <a:rPr lang="en-US" sz="2000" b="1"/>
              <a:t>	D	6	</a:t>
            </a:r>
          </a:p>
          <a:p>
            <a:pPr eaLnBrk="0" hangingPunct="0">
              <a:lnSpc>
                <a:spcPct val="90000"/>
              </a:lnSpc>
              <a:spcBef>
                <a:spcPct val="50000"/>
              </a:spcBef>
              <a:tabLst>
                <a:tab pos="685800" algn="ctr"/>
                <a:tab pos="2740025" algn="ctr"/>
                <a:tab pos="5197475" algn="ctr"/>
                <a:tab pos="7535863" algn="ctr"/>
              </a:tabLst>
            </a:pPr>
            <a:endParaRPr lang="en-US" sz="2000" b="1"/>
          </a:p>
        </p:txBody>
      </p:sp>
      <p:sp>
        <p:nvSpPr>
          <p:cNvPr id="63493" name="Line 5"/>
          <p:cNvSpPr>
            <a:spLocks noChangeShapeType="1"/>
          </p:cNvSpPr>
          <p:nvPr/>
        </p:nvSpPr>
        <p:spPr bwMode="auto">
          <a:xfrm>
            <a:off x="2647950" y="2840038"/>
            <a:ext cx="3676650"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495" name="Rectangle 7"/>
          <p:cNvSpPr>
            <a:spLocks noChangeArrowheads="1"/>
          </p:cNvSpPr>
          <p:nvPr/>
        </p:nvSpPr>
        <p:spPr bwMode="auto">
          <a:xfrm>
            <a:off x="307975" y="4333875"/>
            <a:ext cx="8758238"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spcBef>
                <a:spcPct val="20000"/>
              </a:spcBef>
              <a:buClr>
                <a:schemeClr val="hlink"/>
              </a:buClr>
              <a:buFont typeface="Wingdings" pitchFamily="2" charset="2"/>
              <a:buChar char="§"/>
            </a:pPr>
            <a:r>
              <a:rPr lang="en-US" sz="2400">
                <a:latin typeface="Tahoma" pitchFamily="34" charset="0"/>
              </a:rPr>
              <a:t>The CFO wants the weighted average risk to not exceed 5.</a:t>
            </a:r>
          </a:p>
        </p:txBody>
      </p:sp>
    </p:spTree>
  </p:cSld>
  <p:clrMapOvr>
    <a:masterClrMapping/>
  </p:clrMapOvr>
  <p:timing>
    <p:tnLst>
      <p:par>
        <p:cTn xmlns:p14="http://schemas.microsoft.com/office/powerpoint/2010/mai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609600" y="377825"/>
            <a:ext cx="7772400" cy="676275"/>
          </a:xfrm>
          <a:noFill/>
          <a:ln/>
        </p:spPr>
        <p:txBody>
          <a:bodyPr lIns="92075" tIns="46038" rIns="92075" bIns="46038"/>
          <a:lstStyle/>
          <a:p>
            <a:r>
              <a:rPr lang="en-US" sz="4000" i="1">
                <a:solidFill>
                  <a:schemeClr val="hlink"/>
                </a:solidFill>
              </a:rPr>
              <a:t>Defining the Constraints</a:t>
            </a:r>
          </a:p>
        </p:txBody>
      </p:sp>
      <p:sp>
        <p:nvSpPr>
          <p:cNvPr id="64515" name="Rectangle 3"/>
          <p:cNvSpPr>
            <a:spLocks noGrp="1" noChangeArrowheads="1"/>
          </p:cNvSpPr>
          <p:nvPr>
            <p:ph type="body" idx="1"/>
          </p:nvPr>
        </p:nvSpPr>
        <p:spPr>
          <a:xfrm>
            <a:off x="903288" y="1014413"/>
            <a:ext cx="4354512" cy="509587"/>
          </a:xfrm>
          <a:ln/>
        </p:spPr>
        <p:txBody>
          <a:bodyPr lIns="92075" tIns="46038" rIns="92075" bIns="46038"/>
          <a:lstStyle/>
          <a:p>
            <a:r>
              <a:rPr lang="en-US" sz="2800"/>
              <a:t>Risk Constraints</a:t>
            </a:r>
          </a:p>
          <a:p>
            <a:pPr>
              <a:buFont typeface="Wingdings" pitchFamily="2" charset="2"/>
              <a:buNone/>
            </a:pPr>
            <a:r>
              <a:rPr lang="en-US" sz="2400" i="1">
                <a:latin typeface="Times New Roman" pitchFamily="18" charset="0"/>
              </a:rPr>
              <a:t>		 </a:t>
            </a:r>
          </a:p>
        </p:txBody>
      </p:sp>
      <p:grpSp>
        <p:nvGrpSpPr>
          <p:cNvPr id="64519" name="Group 7"/>
          <p:cNvGrpSpPr>
            <a:grpSpLocks/>
          </p:cNvGrpSpPr>
          <p:nvPr/>
        </p:nvGrpSpPr>
        <p:grpSpPr bwMode="auto">
          <a:xfrm>
            <a:off x="1498600" y="1531938"/>
            <a:ext cx="5278438" cy="754062"/>
            <a:chOff x="944" y="750"/>
            <a:chExt cx="3325" cy="475"/>
          </a:xfrm>
        </p:grpSpPr>
        <p:sp>
          <p:nvSpPr>
            <p:cNvPr id="64516" name="Rectangle 4"/>
            <p:cNvSpPr>
              <a:spLocks noChangeArrowheads="1"/>
            </p:cNvSpPr>
            <p:nvPr/>
          </p:nvSpPr>
          <p:spPr bwMode="auto">
            <a:xfrm>
              <a:off x="944" y="750"/>
              <a:ext cx="3325" cy="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a:t>1A</a:t>
              </a:r>
              <a:r>
                <a:rPr lang="en-US" baseline="-25000"/>
                <a:t>1</a:t>
              </a:r>
              <a:r>
                <a:rPr lang="en-US"/>
                <a:t> + 3B</a:t>
              </a:r>
              <a:r>
                <a:rPr lang="en-US" baseline="-25000"/>
                <a:t>1</a:t>
              </a:r>
              <a:r>
                <a:rPr lang="en-US"/>
                <a:t> + 8C</a:t>
              </a:r>
              <a:r>
                <a:rPr lang="en-US" baseline="-25000"/>
                <a:t>1</a:t>
              </a:r>
              <a:r>
                <a:rPr lang="en-US"/>
                <a:t> + 6D</a:t>
              </a:r>
              <a:r>
                <a:rPr lang="en-US" baseline="-25000"/>
                <a:t>1</a:t>
              </a:r>
              <a:endParaRPr lang="en-US"/>
            </a:p>
            <a:p>
              <a:pPr eaLnBrk="0" hangingPunct="0">
                <a:lnSpc>
                  <a:spcPct val="20000"/>
                </a:lnSpc>
                <a:spcBef>
                  <a:spcPct val="50000"/>
                </a:spcBef>
              </a:pPr>
              <a:r>
                <a:rPr lang="en-US"/>
                <a:t>			</a:t>
              </a:r>
              <a:r>
                <a:rPr lang="en-US" u="sng"/>
                <a:t>&lt;</a:t>
              </a:r>
              <a:r>
                <a:rPr lang="en-US"/>
                <a:t> 5</a:t>
              </a:r>
            </a:p>
            <a:p>
              <a:pPr eaLnBrk="0" hangingPunct="0">
                <a:lnSpc>
                  <a:spcPct val="20000"/>
                </a:lnSpc>
                <a:spcBef>
                  <a:spcPct val="50000"/>
                </a:spcBef>
              </a:pPr>
              <a:r>
                <a:rPr lang="en-US"/>
                <a:t>   A</a:t>
              </a:r>
              <a:r>
                <a:rPr lang="en-US" baseline="-25000"/>
                <a:t>1</a:t>
              </a:r>
              <a:r>
                <a:rPr lang="en-US"/>
                <a:t> + B</a:t>
              </a:r>
              <a:r>
                <a:rPr lang="en-US" baseline="-25000"/>
                <a:t>1</a:t>
              </a:r>
              <a:r>
                <a:rPr lang="en-US"/>
                <a:t> + C</a:t>
              </a:r>
              <a:r>
                <a:rPr lang="en-US" baseline="-25000"/>
                <a:t>1</a:t>
              </a:r>
              <a:r>
                <a:rPr lang="en-US"/>
                <a:t> + D</a:t>
              </a:r>
              <a:r>
                <a:rPr lang="en-US" baseline="-25000"/>
                <a:t>1</a:t>
              </a:r>
            </a:p>
          </p:txBody>
        </p:sp>
        <p:sp>
          <p:nvSpPr>
            <p:cNvPr id="64517" name="Line 5"/>
            <p:cNvSpPr>
              <a:spLocks noChangeShapeType="1"/>
            </p:cNvSpPr>
            <p:nvPr/>
          </p:nvSpPr>
          <p:spPr bwMode="auto">
            <a:xfrm flipV="1">
              <a:off x="996" y="1012"/>
              <a:ext cx="1547" cy="1"/>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18" name="Rectangle 6"/>
            <p:cNvSpPr>
              <a:spLocks noChangeArrowheads="1"/>
            </p:cNvSpPr>
            <p:nvPr/>
          </p:nvSpPr>
          <p:spPr bwMode="auto">
            <a:xfrm>
              <a:off x="3132" y="876"/>
              <a:ext cx="92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sz="2000"/>
                <a:t>} month 1</a:t>
              </a:r>
            </a:p>
          </p:txBody>
        </p:sp>
      </p:grpSp>
      <p:grpSp>
        <p:nvGrpSpPr>
          <p:cNvPr id="64523" name="Group 11"/>
          <p:cNvGrpSpPr>
            <a:grpSpLocks/>
          </p:cNvGrpSpPr>
          <p:nvPr/>
        </p:nvGrpSpPr>
        <p:grpSpPr bwMode="auto">
          <a:xfrm>
            <a:off x="1516063" y="2370138"/>
            <a:ext cx="5278437" cy="754062"/>
            <a:chOff x="955" y="1299"/>
            <a:chExt cx="3325" cy="475"/>
          </a:xfrm>
        </p:grpSpPr>
        <p:sp>
          <p:nvSpPr>
            <p:cNvPr id="64520" name="Rectangle 8"/>
            <p:cNvSpPr>
              <a:spLocks noChangeArrowheads="1"/>
            </p:cNvSpPr>
            <p:nvPr/>
          </p:nvSpPr>
          <p:spPr bwMode="auto">
            <a:xfrm>
              <a:off x="955" y="1299"/>
              <a:ext cx="3325" cy="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a:t>1A</a:t>
              </a:r>
              <a:r>
                <a:rPr lang="en-US" baseline="-25000"/>
                <a:t>2</a:t>
              </a:r>
              <a:r>
                <a:rPr lang="en-US"/>
                <a:t> + 3B</a:t>
              </a:r>
              <a:r>
                <a:rPr lang="en-US" baseline="-25000"/>
                <a:t>1</a:t>
              </a:r>
              <a:r>
                <a:rPr lang="en-US"/>
                <a:t> + 8C</a:t>
              </a:r>
              <a:r>
                <a:rPr lang="en-US" baseline="-25000"/>
                <a:t>1</a:t>
              </a:r>
              <a:r>
                <a:rPr lang="en-US"/>
                <a:t> + 6D</a:t>
              </a:r>
              <a:r>
                <a:rPr lang="en-US" baseline="-25000"/>
                <a:t>1</a:t>
              </a:r>
              <a:endParaRPr lang="en-US"/>
            </a:p>
            <a:p>
              <a:pPr eaLnBrk="0" hangingPunct="0">
                <a:lnSpc>
                  <a:spcPct val="20000"/>
                </a:lnSpc>
                <a:spcBef>
                  <a:spcPct val="50000"/>
                </a:spcBef>
              </a:pPr>
              <a:r>
                <a:rPr lang="en-US"/>
                <a:t>			</a:t>
              </a:r>
              <a:r>
                <a:rPr lang="en-US" u="sng"/>
                <a:t>&lt;</a:t>
              </a:r>
              <a:r>
                <a:rPr lang="en-US"/>
                <a:t> 5</a:t>
              </a:r>
            </a:p>
            <a:p>
              <a:pPr eaLnBrk="0" hangingPunct="0">
                <a:lnSpc>
                  <a:spcPct val="20000"/>
                </a:lnSpc>
                <a:spcBef>
                  <a:spcPct val="50000"/>
                </a:spcBef>
              </a:pPr>
              <a:r>
                <a:rPr lang="en-US"/>
                <a:t>   A</a:t>
              </a:r>
              <a:r>
                <a:rPr lang="en-US" baseline="-25000"/>
                <a:t>2</a:t>
              </a:r>
              <a:r>
                <a:rPr lang="en-US"/>
                <a:t> + B</a:t>
              </a:r>
              <a:r>
                <a:rPr lang="en-US" baseline="-25000"/>
                <a:t>1</a:t>
              </a:r>
              <a:r>
                <a:rPr lang="en-US"/>
                <a:t> + C</a:t>
              </a:r>
              <a:r>
                <a:rPr lang="en-US" baseline="-25000"/>
                <a:t>1</a:t>
              </a:r>
              <a:r>
                <a:rPr lang="en-US"/>
                <a:t> + D</a:t>
              </a:r>
              <a:r>
                <a:rPr lang="en-US" baseline="-25000"/>
                <a:t>1</a:t>
              </a:r>
            </a:p>
          </p:txBody>
        </p:sp>
        <p:sp>
          <p:nvSpPr>
            <p:cNvPr id="64521" name="Line 9"/>
            <p:cNvSpPr>
              <a:spLocks noChangeShapeType="1"/>
            </p:cNvSpPr>
            <p:nvPr/>
          </p:nvSpPr>
          <p:spPr bwMode="auto">
            <a:xfrm flipV="1">
              <a:off x="1007" y="1561"/>
              <a:ext cx="1547" cy="1"/>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22" name="Rectangle 10"/>
            <p:cNvSpPr>
              <a:spLocks noChangeArrowheads="1"/>
            </p:cNvSpPr>
            <p:nvPr/>
          </p:nvSpPr>
          <p:spPr bwMode="auto">
            <a:xfrm>
              <a:off x="3143" y="1425"/>
              <a:ext cx="92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sz="2000"/>
                <a:t>} month 2</a:t>
              </a:r>
            </a:p>
          </p:txBody>
        </p:sp>
      </p:grpSp>
      <p:grpSp>
        <p:nvGrpSpPr>
          <p:cNvPr id="64527" name="Group 15"/>
          <p:cNvGrpSpPr>
            <a:grpSpLocks/>
          </p:cNvGrpSpPr>
          <p:nvPr/>
        </p:nvGrpSpPr>
        <p:grpSpPr bwMode="auto">
          <a:xfrm>
            <a:off x="1550988" y="3208338"/>
            <a:ext cx="5278437" cy="754062"/>
            <a:chOff x="977" y="1846"/>
            <a:chExt cx="3325" cy="475"/>
          </a:xfrm>
        </p:grpSpPr>
        <p:sp>
          <p:nvSpPr>
            <p:cNvPr id="64524" name="Rectangle 12"/>
            <p:cNvSpPr>
              <a:spLocks noChangeArrowheads="1"/>
            </p:cNvSpPr>
            <p:nvPr/>
          </p:nvSpPr>
          <p:spPr bwMode="auto">
            <a:xfrm>
              <a:off x="977" y="1846"/>
              <a:ext cx="3325" cy="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a:t>1A</a:t>
              </a:r>
              <a:r>
                <a:rPr lang="en-US" baseline="-25000"/>
                <a:t>3</a:t>
              </a:r>
              <a:r>
                <a:rPr lang="en-US"/>
                <a:t> + 3B</a:t>
              </a:r>
              <a:r>
                <a:rPr lang="en-US" baseline="-25000"/>
                <a:t>3</a:t>
              </a:r>
              <a:r>
                <a:rPr lang="en-US"/>
                <a:t> + 8C</a:t>
              </a:r>
              <a:r>
                <a:rPr lang="en-US" baseline="-25000"/>
                <a:t>1</a:t>
              </a:r>
              <a:r>
                <a:rPr lang="en-US"/>
                <a:t> + 6D</a:t>
              </a:r>
              <a:r>
                <a:rPr lang="en-US" baseline="-25000"/>
                <a:t>1</a:t>
              </a:r>
              <a:endParaRPr lang="en-US"/>
            </a:p>
            <a:p>
              <a:pPr eaLnBrk="0" hangingPunct="0">
                <a:lnSpc>
                  <a:spcPct val="20000"/>
                </a:lnSpc>
                <a:spcBef>
                  <a:spcPct val="50000"/>
                </a:spcBef>
              </a:pPr>
              <a:r>
                <a:rPr lang="en-US"/>
                <a:t>			</a:t>
              </a:r>
              <a:r>
                <a:rPr lang="en-US" u="sng">
                  <a:latin typeface="Tahoma" pitchFamily="34" charset="0"/>
                </a:rPr>
                <a:t>&lt;</a:t>
              </a:r>
              <a:r>
                <a:rPr lang="en-US">
                  <a:latin typeface="Tahoma" pitchFamily="34" charset="0"/>
                </a:rPr>
                <a:t> 5</a:t>
              </a:r>
            </a:p>
            <a:p>
              <a:pPr eaLnBrk="0" hangingPunct="0">
                <a:lnSpc>
                  <a:spcPct val="20000"/>
                </a:lnSpc>
                <a:spcBef>
                  <a:spcPct val="50000"/>
                </a:spcBef>
              </a:pPr>
              <a:r>
                <a:rPr lang="en-US"/>
                <a:t>   A</a:t>
              </a:r>
              <a:r>
                <a:rPr lang="en-US" baseline="-25000"/>
                <a:t>3</a:t>
              </a:r>
              <a:r>
                <a:rPr lang="en-US"/>
                <a:t> + B</a:t>
              </a:r>
              <a:r>
                <a:rPr lang="en-US" baseline="-25000"/>
                <a:t>3</a:t>
              </a:r>
              <a:r>
                <a:rPr lang="en-US"/>
                <a:t> + C</a:t>
              </a:r>
              <a:r>
                <a:rPr lang="en-US" baseline="-25000"/>
                <a:t>1</a:t>
              </a:r>
              <a:r>
                <a:rPr lang="en-US"/>
                <a:t> + D</a:t>
              </a:r>
              <a:r>
                <a:rPr lang="en-US" baseline="-25000"/>
                <a:t>1</a:t>
              </a:r>
            </a:p>
          </p:txBody>
        </p:sp>
        <p:sp>
          <p:nvSpPr>
            <p:cNvPr id="64525" name="Line 13"/>
            <p:cNvSpPr>
              <a:spLocks noChangeShapeType="1"/>
            </p:cNvSpPr>
            <p:nvPr/>
          </p:nvSpPr>
          <p:spPr bwMode="auto">
            <a:xfrm flipV="1">
              <a:off x="1029" y="2108"/>
              <a:ext cx="1547" cy="1"/>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26" name="Rectangle 14"/>
            <p:cNvSpPr>
              <a:spLocks noChangeArrowheads="1"/>
            </p:cNvSpPr>
            <p:nvPr/>
          </p:nvSpPr>
          <p:spPr bwMode="auto">
            <a:xfrm>
              <a:off x="3165" y="1972"/>
              <a:ext cx="92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sz="2000"/>
                <a:t>} month 3</a:t>
              </a:r>
            </a:p>
          </p:txBody>
        </p:sp>
      </p:grpSp>
      <p:grpSp>
        <p:nvGrpSpPr>
          <p:cNvPr id="64531" name="Group 19"/>
          <p:cNvGrpSpPr>
            <a:grpSpLocks/>
          </p:cNvGrpSpPr>
          <p:nvPr/>
        </p:nvGrpSpPr>
        <p:grpSpPr bwMode="auto">
          <a:xfrm>
            <a:off x="1550988" y="4046538"/>
            <a:ext cx="5278437" cy="754062"/>
            <a:chOff x="977" y="2393"/>
            <a:chExt cx="3325" cy="475"/>
          </a:xfrm>
        </p:grpSpPr>
        <p:sp>
          <p:nvSpPr>
            <p:cNvPr id="64528" name="Rectangle 16"/>
            <p:cNvSpPr>
              <a:spLocks noChangeArrowheads="1"/>
            </p:cNvSpPr>
            <p:nvPr/>
          </p:nvSpPr>
          <p:spPr bwMode="auto">
            <a:xfrm>
              <a:off x="977" y="2393"/>
              <a:ext cx="3325" cy="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a:t>1A</a:t>
              </a:r>
              <a:r>
                <a:rPr lang="en-US" baseline="-25000"/>
                <a:t>4</a:t>
              </a:r>
              <a:r>
                <a:rPr lang="en-US"/>
                <a:t> + 3B</a:t>
              </a:r>
              <a:r>
                <a:rPr lang="en-US" baseline="-25000"/>
                <a:t>3</a:t>
              </a:r>
              <a:r>
                <a:rPr lang="en-US"/>
                <a:t> + 8C</a:t>
              </a:r>
              <a:r>
                <a:rPr lang="en-US" baseline="-25000"/>
                <a:t>4</a:t>
              </a:r>
              <a:r>
                <a:rPr lang="en-US"/>
                <a:t> + 6D</a:t>
              </a:r>
              <a:r>
                <a:rPr lang="en-US" baseline="-25000"/>
                <a:t>1</a:t>
              </a:r>
              <a:endParaRPr lang="en-US"/>
            </a:p>
            <a:p>
              <a:pPr eaLnBrk="0" hangingPunct="0">
                <a:lnSpc>
                  <a:spcPct val="20000"/>
                </a:lnSpc>
                <a:spcBef>
                  <a:spcPct val="50000"/>
                </a:spcBef>
              </a:pPr>
              <a:r>
                <a:rPr lang="en-US"/>
                <a:t>			</a:t>
              </a:r>
              <a:r>
                <a:rPr lang="en-US" u="sng">
                  <a:latin typeface="Tahoma" pitchFamily="34" charset="0"/>
                </a:rPr>
                <a:t>&lt;</a:t>
              </a:r>
              <a:r>
                <a:rPr lang="en-US">
                  <a:latin typeface="Tahoma" pitchFamily="34" charset="0"/>
                </a:rPr>
                <a:t> 5</a:t>
              </a:r>
            </a:p>
            <a:p>
              <a:pPr eaLnBrk="0" hangingPunct="0">
                <a:lnSpc>
                  <a:spcPct val="20000"/>
                </a:lnSpc>
                <a:spcBef>
                  <a:spcPct val="50000"/>
                </a:spcBef>
              </a:pPr>
              <a:r>
                <a:rPr lang="en-US"/>
                <a:t>   A</a:t>
              </a:r>
              <a:r>
                <a:rPr lang="en-US" baseline="-25000"/>
                <a:t>4</a:t>
              </a:r>
              <a:r>
                <a:rPr lang="en-US"/>
                <a:t> + B</a:t>
              </a:r>
              <a:r>
                <a:rPr lang="en-US" baseline="-25000"/>
                <a:t>3</a:t>
              </a:r>
              <a:r>
                <a:rPr lang="en-US"/>
                <a:t> + C</a:t>
              </a:r>
              <a:r>
                <a:rPr lang="en-US" baseline="-25000"/>
                <a:t>4</a:t>
              </a:r>
              <a:r>
                <a:rPr lang="en-US"/>
                <a:t> + D</a:t>
              </a:r>
              <a:r>
                <a:rPr lang="en-US" baseline="-25000"/>
                <a:t>1</a:t>
              </a:r>
            </a:p>
          </p:txBody>
        </p:sp>
        <p:sp>
          <p:nvSpPr>
            <p:cNvPr id="64529" name="Line 17"/>
            <p:cNvSpPr>
              <a:spLocks noChangeShapeType="1"/>
            </p:cNvSpPr>
            <p:nvPr/>
          </p:nvSpPr>
          <p:spPr bwMode="auto">
            <a:xfrm flipV="1">
              <a:off x="1029" y="2655"/>
              <a:ext cx="1547" cy="1"/>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30" name="Rectangle 18"/>
            <p:cNvSpPr>
              <a:spLocks noChangeArrowheads="1"/>
            </p:cNvSpPr>
            <p:nvPr/>
          </p:nvSpPr>
          <p:spPr bwMode="auto">
            <a:xfrm>
              <a:off x="3165" y="2519"/>
              <a:ext cx="92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sz="2000"/>
                <a:t>} month 4</a:t>
              </a:r>
            </a:p>
          </p:txBody>
        </p:sp>
      </p:grpSp>
      <p:grpSp>
        <p:nvGrpSpPr>
          <p:cNvPr id="64535" name="Group 23"/>
          <p:cNvGrpSpPr>
            <a:grpSpLocks/>
          </p:cNvGrpSpPr>
          <p:nvPr/>
        </p:nvGrpSpPr>
        <p:grpSpPr bwMode="auto">
          <a:xfrm>
            <a:off x="1584325" y="4884738"/>
            <a:ext cx="5278438" cy="754062"/>
            <a:chOff x="998" y="2920"/>
            <a:chExt cx="3325" cy="475"/>
          </a:xfrm>
        </p:grpSpPr>
        <p:sp>
          <p:nvSpPr>
            <p:cNvPr id="64532" name="Rectangle 20"/>
            <p:cNvSpPr>
              <a:spLocks noChangeArrowheads="1"/>
            </p:cNvSpPr>
            <p:nvPr/>
          </p:nvSpPr>
          <p:spPr bwMode="auto">
            <a:xfrm>
              <a:off x="998" y="2920"/>
              <a:ext cx="3325" cy="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a:t>1A</a:t>
              </a:r>
              <a:r>
                <a:rPr lang="en-US" baseline="-25000"/>
                <a:t>5</a:t>
              </a:r>
              <a:r>
                <a:rPr lang="en-US"/>
                <a:t> + 3B</a:t>
              </a:r>
              <a:r>
                <a:rPr lang="en-US" baseline="-25000"/>
                <a:t>5</a:t>
              </a:r>
              <a:r>
                <a:rPr lang="en-US"/>
                <a:t> + 8C</a:t>
              </a:r>
              <a:r>
                <a:rPr lang="en-US" baseline="-25000"/>
                <a:t>4</a:t>
              </a:r>
              <a:r>
                <a:rPr lang="en-US"/>
                <a:t> + 6D</a:t>
              </a:r>
              <a:r>
                <a:rPr lang="en-US" baseline="-25000"/>
                <a:t>1</a:t>
              </a:r>
              <a:endParaRPr lang="en-US"/>
            </a:p>
            <a:p>
              <a:pPr eaLnBrk="0" hangingPunct="0">
                <a:lnSpc>
                  <a:spcPct val="20000"/>
                </a:lnSpc>
                <a:spcBef>
                  <a:spcPct val="50000"/>
                </a:spcBef>
              </a:pPr>
              <a:r>
                <a:rPr lang="en-US"/>
                <a:t>			</a:t>
              </a:r>
              <a:r>
                <a:rPr lang="en-US" u="sng">
                  <a:latin typeface="Tahoma" pitchFamily="34" charset="0"/>
                </a:rPr>
                <a:t>&lt;</a:t>
              </a:r>
              <a:r>
                <a:rPr lang="en-US">
                  <a:latin typeface="Tahoma" pitchFamily="34" charset="0"/>
                </a:rPr>
                <a:t> 5</a:t>
              </a:r>
            </a:p>
            <a:p>
              <a:pPr eaLnBrk="0" hangingPunct="0">
                <a:lnSpc>
                  <a:spcPct val="20000"/>
                </a:lnSpc>
                <a:spcBef>
                  <a:spcPct val="50000"/>
                </a:spcBef>
              </a:pPr>
              <a:r>
                <a:rPr lang="en-US"/>
                <a:t>   A</a:t>
              </a:r>
              <a:r>
                <a:rPr lang="en-US" baseline="-25000"/>
                <a:t>5 </a:t>
              </a:r>
              <a:r>
                <a:rPr lang="en-US"/>
                <a:t>+ B</a:t>
              </a:r>
              <a:r>
                <a:rPr lang="en-US" baseline="-25000"/>
                <a:t>5</a:t>
              </a:r>
              <a:r>
                <a:rPr lang="en-US"/>
                <a:t> + C</a:t>
              </a:r>
              <a:r>
                <a:rPr lang="en-US" baseline="-25000"/>
                <a:t>4</a:t>
              </a:r>
              <a:r>
                <a:rPr lang="en-US"/>
                <a:t> + D</a:t>
              </a:r>
              <a:r>
                <a:rPr lang="en-US" baseline="-25000"/>
                <a:t>1</a:t>
              </a:r>
            </a:p>
          </p:txBody>
        </p:sp>
        <p:sp>
          <p:nvSpPr>
            <p:cNvPr id="64533" name="Line 21"/>
            <p:cNvSpPr>
              <a:spLocks noChangeShapeType="1"/>
            </p:cNvSpPr>
            <p:nvPr/>
          </p:nvSpPr>
          <p:spPr bwMode="auto">
            <a:xfrm flipV="1">
              <a:off x="1050" y="3182"/>
              <a:ext cx="1547" cy="1"/>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34" name="Rectangle 22"/>
            <p:cNvSpPr>
              <a:spLocks noChangeArrowheads="1"/>
            </p:cNvSpPr>
            <p:nvPr/>
          </p:nvSpPr>
          <p:spPr bwMode="auto">
            <a:xfrm>
              <a:off x="3186" y="3046"/>
              <a:ext cx="92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sz="2000"/>
                <a:t>} month 5</a:t>
              </a:r>
            </a:p>
          </p:txBody>
        </p:sp>
      </p:grpSp>
      <p:grpSp>
        <p:nvGrpSpPr>
          <p:cNvPr id="64539" name="Group 27"/>
          <p:cNvGrpSpPr>
            <a:grpSpLocks/>
          </p:cNvGrpSpPr>
          <p:nvPr/>
        </p:nvGrpSpPr>
        <p:grpSpPr bwMode="auto">
          <a:xfrm>
            <a:off x="1535113" y="5722938"/>
            <a:ext cx="5278437" cy="754062"/>
            <a:chOff x="967" y="3489"/>
            <a:chExt cx="3325" cy="475"/>
          </a:xfrm>
        </p:grpSpPr>
        <p:sp>
          <p:nvSpPr>
            <p:cNvPr id="64536" name="Rectangle 24"/>
            <p:cNvSpPr>
              <a:spLocks noChangeArrowheads="1"/>
            </p:cNvSpPr>
            <p:nvPr/>
          </p:nvSpPr>
          <p:spPr bwMode="auto">
            <a:xfrm>
              <a:off x="967" y="3489"/>
              <a:ext cx="3325" cy="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a:t>1A</a:t>
              </a:r>
              <a:r>
                <a:rPr lang="en-US" baseline="-25000"/>
                <a:t>6</a:t>
              </a:r>
              <a:r>
                <a:rPr lang="en-US"/>
                <a:t> + 3B</a:t>
              </a:r>
              <a:r>
                <a:rPr lang="en-US" baseline="-25000"/>
                <a:t>5</a:t>
              </a:r>
              <a:r>
                <a:rPr lang="en-US"/>
                <a:t> + 8C</a:t>
              </a:r>
              <a:r>
                <a:rPr lang="en-US" baseline="-25000"/>
                <a:t>4</a:t>
              </a:r>
              <a:r>
                <a:rPr lang="en-US"/>
                <a:t> + 6D</a:t>
              </a:r>
              <a:r>
                <a:rPr lang="en-US" baseline="-25000"/>
                <a:t>1</a:t>
              </a:r>
              <a:endParaRPr lang="en-US"/>
            </a:p>
            <a:p>
              <a:pPr eaLnBrk="0" hangingPunct="0">
                <a:lnSpc>
                  <a:spcPct val="20000"/>
                </a:lnSpc>
                <a:spcBef>
                  <a:spcPct val="50000"/>
                </a:spcBef>
              </a:pPr>
              <a:r>
                <a:rPr lang="en-US"/>
                <a:t>			</a:t>
              </a:r>
              <a:r>
                <a:rPr lang="en-US" u="sng">
                  <a:latin typeface="Tahoma" pitchFamily="34" charset="0"/>
                </a:rPr>
                <a:t>&lt;</a:t>
              </a:r>
              <a:r>
                <a:rPr lang="en-US">
                  <a:latin typeface="Tahoma" pitchFamily="34" charset="0"/>
                </a:rPr>
                <a:t> 5</a:t>
              </a:r>
            </a:p>
            <a:p>
              <a:pPr eaLnBrk="0" hangingPunct="0">
                <a:lnSpc>
                  <a:spcPct val="20000"/>
                </a:lnSpc>
                <a:spcBef>
                  <a:spcPct val="50000"/>
                </a:spcBef>
              </a:pPr>
              <a:r>
                <a:rPr lang="en-US"/>
                <a:t>   A</a:t>
              </a:r>
              <a:r>
                <a:rPr lang="en-US" baseline="-25000"/>
                <a:t>6</a:t>
              </a:r>
              <a:r>
                <a:rPr lang="en-US"/>
                <a:t> + B</a:t>
              </a:r>
              <a:r>
                <a:rPr lang="en-US" baseline="-25000"/>
                <a:t>5</a:t>
              </a:r>
              <a:r>
                <a:rPr lang="en-US"/>
                <a:t> + C</a:t>
              </a:r>
              <a:r>
                <a:rPr lang="en-US" baseline="-25000"/>
                <a:t>4</a:t>
              </a:r>
              <a:r>
                <a:rPr lang="en-US"/>
                <a:t> + D</a:t>
              </a:r>
              <a:r>
                <a:rPr lang="en-US" baseline="-25000"/>
                <a:t>1</a:t>
              </a:r>
            </a:p>
          </p:txBody>
        </p:sp>
        <p:sp>
          <p:nvSpPr>
            <p:cNvPr id="64537" name="Line 25"/>
            <p:cNvSpPr>
              <a:spLocks noChangeShapeType="1"/>
            </p:cNvSpPr>
            <p:nvPr/>
          </p:nvSpPr>
          <p:spPr bwMode="auto">
            <a:xfrm flipV="1">
              <a:off x="1019" y="3751"/>
              <a:ext cx="1547" cy="1"/>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38" name="Rectangle 26"/>
            <p:cNvSpPr>
              <a:spLocks noChangeArrowheads="1"/>
            </p:cNvSpPr>
            <p:nvPr/>
          </p:nvSpPr>
          <p:spPr bwMode="auto">
            <a:xfrm>
              <a:off x="3155" y="3615"/>
              <a:ext cx="92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sz="2000"/>
                <a:t>} month 6</a:t>
              </a:r>
            </a:p>
          </p:txBody>
        </p:sp>
      </p:grpSp>
    </p:spTree>
  </p:cSld>
  <p:clrMapOvr>
    <a:masterClrMapping/>
  </p:clrMapOvr>
  <p:timing>
    <p:tnLst>
      <p:par>
        <p:cTn xmlns:p14="http://schemas.microsoft.com/office/powerpoint/2010/mai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46050" y="381000"/>
            <a:ext cx="8616950" cy="660400"/>
          </a:xfrm>
          <a:noFill/>
          <a:ln/>
        </p:spPr>
        <p:txBody>
          <a:bodyPr lIns="92075" tIns="46038" rIns="92075" bIns="46038"/>
          <a:lstStyle/>
          <a:p>
            <a:r>
              <a:rPr lang="en-US" sz="4000" i="1" dirty="0">
                <a:solidFill>
                  <a:schemeClr val="hlink"/>
                </a:solidFill>
              </a:rPr>
              <a:t>An Alternate Version </a:t>
            </a:r>
            <a:r>
              <a:rPr lang="en-US" sz="4000" i="1" dirty="0" smtClean="0">
                <a:solidFill>
                  <a:schemeClr val="hlink"/>
                </a:solidFill>
              </a:rPr>
              <a:t>of </a:t>
            </a:r>
            <a:br>
              <a:rPr lang="en-US" sz="4000" i="1" dirty="0" smtClean="0">
                <a:solidFill>
                  <a:schemeClr val="hlink"/>
                </a:solidFill>
              </a:rPr>
            </a:br>
            <a:r>
              <a:rPr lang="en-US" sz="4000" i="1" dirty="0" smtClean="0">
                <a:solidFill>
                  <a:schemeClr val="hlink"/>
                </a:solidFill>
              </a:rPr>
              <a:t>the </a:t>
            </a:r>
            <a:r>
              <a:rPr lang="en-US" sz="4000" i="1" dirty="0">
                <a:solidFill>
                  <a:schemeClr val="hlink"/>
                </a:solidFill>
              </a:rPr>
              <a:t>Risk Constraints</a:t>
            </a:r>
          </a:p>
        </p:txBody>
      </p:sp>
      <p:sp>
        <p:nvSpPr>
          <p:cNvPr id="65539" name="Rectangle 3"/>
          <p:cNvSpPr>
            <a:spLocks noGrp="1" noChangeArrowheads="1"/>
          </p:cNvSpPr>
          <p:nvPr>
            <p:ph type="body" idx="1"/>
          </p:nvPr>
        </p:nvSpPr>
        <p:spPr>
          <a:xfrm>
            <a:off x="304800" y="1371600"/>
            <a:ext cx="5943600" cy="4152900"/>
          </a:xfrm>
          <a:noFill/>
          <a:ln/>
        </p:spPr>
        <p:txBody>
          <a:bodyPr lIns="92075" tIns="46038" rIns="92075" bIns="46038"/>
          <a:lstStyle/>
          <a:p>
            <a:pPr>
              <a:spcAft>
                <a:spcPct val="48000"/>
              </a:spcAft>
            </a:pPr>
            <a:r>
              <a:rPr lang="en-US" sz="2400"/>
              <a:t>Equivalent Risk Constraints</a:t>
            </a:r>
          </a:p>
          <a:p>
            <a:pPr>
              <a:spcAft>
                <a:spcPct val="48000"/>
              </a:spcAft>
              <a:buFont typeface="Wingdings" pitchFamily="2" charset="2"/>
              <a:buNone/>
            </a:pPr>
            <a:r>
              <a:rPr lang="en-US" sz="2400"/>
              <a:t>	-4A</a:t>
            </a:r>
            <a:r>
              <a:rPr lang="en-US" sz="2400" baseline="-25000"/>
              <a:t>1</a:t>
            </a:r>
            <a:r>
              <a:rPr lang="en-US" sz="2400"/>
              <a:t> – 2B</a:t>
            </a:r>
            <a:r>
              <a:rPr lang="en-US" sz="2400" baseline="-25000"/>
              <a:t>1</a:t>
            </a:r>
            <a:r>
              <a:rPr lang="en-US" sz="2400"/>
              <a:t> + 3C</a:t>
            </a:r>
            <a:r>
              <a:rPr lang="en-US" sz="2400" baseline="-25000"/>
              <a:t>1</a:t>
            </a:r>
            <a:r>
              <a:rPr lang="en-US" sz="2400"/>
              <a:t> + 1D</a:t>
            </a:r>
            <a:r>
              <a:rPr lang="en-US" sz="2400" baseline="-25000"/>
              <a:t>1</a:t>
            </a:r>
            <a:r>
              <a:rPr lang="en-US" sz="2400"/>
              <a:t>  </a:t>
            </a:r>
            <a:r>
              <a:rPr lang="en-US" sz="2400" u="sng"/>
              <a:t>&lt;</a:t>
            </a:r>
            <a:r>
              <a:rPr lang="en-US" sz="2400"/>
              <a:t> 0 } month 1</a:t>
            </a:r>
          </a:p>
          <a:p>
            <a:pPr>
              <a:spcAft>
                <a:spcPct val="48000"/>
              </a:spcAft>
              <a:buFont typeface="Wingdings" pitchFamily="2" charset="2"/>
              <a:buNone/>
            </a:pPr>
            <a:r>
              <a:rPr lang="en-US" sz="2400"/>
              <a:t>	-2B</a:t>
            </a:r>
            <a:r>
              <a:rPr lang="en-US" sz="2400" baseline="-25000"/>
              <a:t>1</a:t>
            </a:r>
            <a:r>
              <a:rPr lang="en-US" sz="2400"/>
              <a:t> + 3C</a:t>
            </a:r>
            <a:r>
              <a:rPr lang="en-US" sz="2400" baseline="-25000"/>
              <a:t>1</a:t>
            </a:r>
            <a:r>
              <a:rPr lang="en-US" sz="2400"/>
              <a:t> + 1D</a:t>
            </a:r>
            <a:r>
              <a:rPr lang="en-US" sz="2400" baseline="-25000"/>
              <a:t>1</a:t>
            </a:r>
            <a:r>
              <a:rPr lang="en-US" sz="2400"/>
              <a:t> – 4A</a:t>
            </a:r>
            <a:r>
              <a:rPr lang="en-US" sz="2400" baseline="-25000"/>
              <a:t>2</a:t>
            </a:r>
            <a:r>
              <a:rPr lang="en-US" sz="2400"/>
              <a:t>  </a:t>
            </a:r>
            <a:r>
              <a:rPr lang="en-US" sz="2400" u="sng"/>
              <a:t>&lt;</a:t>
            </a:r>
            <a:r>
              <a:rPr lang="en-US" sz="2400"/>
              <a:t> 0 } month 2</a:t>
            </a:r>
          </a:p>
          <a:p>
            <a:pPr>
              <a:spcAft>
                <a:spcPct val="48000"/>
              </a:spcAft>
              <a:buFont typeface="Wingdings" pitchFamily="2" charset="2"/>
              <a:buNone/>
            </a:pPr>
            <a:r>
              <a:rPr lang="en-US" sz="2400"/>
              <a:t>	3C</a:t>
            </a:r>
            <a:r>
              <a:rPr lang="en-US" sz="2400" baseline="-25000"/>
              <a:t>1</a:t>
            </a:r>
            <a:r>
              <a:rPr lang="en-US" sz="2400"/>
              <a:t> + 1D</a:t>
            </a:r>
            <a:r>
              <a:rPr lang="en-US" sz="2400" baseline="-25000"/>
              <a:t>1</a:t>
            </a:r>
            <a:r>
              <a:rPr lang="en-US" sz="2400"/>
              <a:t> – 4A</a:t>
            </a:r>
            <a:r>
              <a:rPr lang="en-US" sz="2400" baseline="-25000"/>
              <a:t>3</a:t>
            </a:r>
            <a:r>
              <a:rPr lang="en-US" sz="2400"/>
              <a:t> – 2B</a:t>
            </a:r>
            <a:r>
              <a:rPr lang="en-US" sz="2400" baseline="-25000"/>
              <a:t>3</a:t>
            </a:r>
            <a:r>
              <a:rPr lang="en-US" sz="2400"/>
              <a:t>   </a:t>
            </a:r>
            <a:r>
              <a:rPr lang="en-US" sz="2400" u="sng"/>
              <a:t>&lt;</a:t>
            </a:r>
            <a:r>
              <a:rPr lang="en-US" sz="2400"/>
              <a:t> 0 } month 3</a:t>
            </a:r>
          </a:p>
          <a:p>
            <a:pPr>
              <a:spcAft>
                <a:spcPct val="48000"/>
              </a:spcAft>
              <a:buFont typeface="Wingdings" pitchFamily="2" charset="2"/>
              <a:buNone/>
            </a:pPr>
            <a:r>
              <a:rPr lang="en-US" sz="2400"/>
              <a:t>	1D</a:t>
            </a:r>
            <a:r>
              <a:rPr lang="en-US" sz="2400" baseline="-25000"/>
              <a:t>1</a:t>
            </a:r>
            <a:r>
              <a:rPr lang="en-US" sz="2400"/>
              <a:t> – 2B</a:t>
            </a:r>
            <a:r>
              <a:rPr lang="en-US" sz="2400" baseline="-25000"/>
              <a:t>3</a:t>
            </a:r>
            <a:r>
              <a:rPr lang="en-US" sz="2400"/>
              <a:t> – 4A</a:t>
            </a:r>
            <a:r>
              <a:rPr lang="en-US" sz="2400" baseline="-25000"/>
              <a:t>4</a:t>
            </a:r>
            <a:r>
              <a:rPr lang="en-US" sz="2400"/>
              <a:t> + 3C</a:t>
            </a:r>
            <a:r>
              <a:rPr lang="en-US" sz="2400" baseline="-25000"/>
              <a:t>4</a:t>
            </a:r>
            <a:r>
              <a:rPr lang="en-US" sz="2400"/>
              <a:t>   </a:t>
            </a:r>
            <a:r>
              <a:rPr lang="en-US" sz="2400" u="sng"/>
              <a:t>&lt;</a:t>
            </a:r>
            <a:r>
              <a:rPr lang="en-US" sz="2400"/>
              <a:t> 0 } month 4</a:t>
            </a:r>
          </a:p>
          <a:p>
            <a:pPr>
              <a:spcAft>
                <a:spcPct val="48000"/>
              </a:spcAft>
              <a:buFont typeface="Wingdings" pitchFamily="2" charset="2"/>
              <a:buNone/>
            </a:pPr>
            <a:r>
              <a:rPr lang="en-US" sz="2400"/>
              <a:t>	1D</a:t>
            </a:r>
            <a:r>
              <a:rPr lang="en-US" sz="2400" baseline="-25000"/>
              <a:t>1</a:t>
            </a:r>
            <a:r>
              <a:rPr lang="en-US" sz="2400"/>
              <a:t> + 3C</a:t>
            </a:r>
            <a:r>
              <a:rPr lang="en-US" sz="2400" baseline="-25000"/>
              <a:t>4</a:t>
            </a:r>
            <a:r>
              <a:rPr lang="en-US" sz="2400"/>
              <a:t> – 4A</a:t>
            </a:r>
            <a:r>
              <a:rPr lang="en-US" sz="2400" baseline="-25000"/>
              <a:t>5</a:t>
            </a:r>
            <a:r>
              <a:rPr lang="en-US" sz="2400"/>
              <a:t> – 2B</a:t>
            </a:r>
            <a:r>
              <a:rPr lang="en-US" sz="2400" baseline="-25000"/>
              <a:t>5</a:t>
            </a:r>
            <a:r>
              <a:rPr lang="en-US" sz="2400"/>
              <a:t>   </a:t>
            </a:r>
            <a:r>
              <a:rPr lang="en-US" sz="2400" u="sng"/>
              <a:t>&lt;</a:t>
            </a:r>
            <a:r>
              <a:rPr lang="en-US" sz="2400"/>
              <a:t> 0 } month 5</a:t>
            </a:r>
          </a:p>
          <a:p>
            <a:pPr>
              <a:spcAft>
                <a:spcPct val="48000"/>
              </a:spcAft>
              <a:buFont typeface="Wingdings" pitchFamily="2" charset="2"/>
              <a:buNone/>
            </a:pPr>
            <a:r>
              <a:rPr lang="en-US" sz="2400"/>
              <a:t>	1D</a:t>
            </a:r>
            <a:r>
              <a:rPr lang="en-US" sz="2400" baseline="-25000"/>
              <a:t>1</a:t>
            </a:r>
            <a:r>
              <a:rPr lang="en-US" sz="2400"/>
              <a:t> + 3C</a:t>
            </a:r>
            <a:r>
              <a:rPr lang="en-US" sz="2400" baseline="-25000"/>
              <a:t>4</a:t>
            </a:r>
            <a:r>
              <a:rPr lang="en-US" sz="2400"/>
              <a:t> – 2B</a:t>
            </a:r>
            <a:r>
              <a:rPr lang="en-US" sz="2400" baseline="-25000"/>
              <a:t>5</a:t>
            </a:r>
            <a:r>
              <a:rPr lang="en-US" sz="2400"/>
              <a:t> – 4A</a:t>
            </a:r>
            <a:r>
              <a:rPr lang="en-US" sz="2400" baseline="-25000"/>
              <a:t>6</a:t>
            </a:r>
            <a:r>
              <a:rPr lang="en-US" sz="2400"/>
              <a:t>   </a:t>
            </a:r>
            <a:r>
              <a:rPr lang="en-US" sz="2400" u="sng"/>
              <a:t>&lt;</a:t>
            </a:r>
            <a:r>
              <a:rPr lang="en-US" sz="2400"/>
              <a:t> 0 } month 6</a:t>
            </a:r>
          </a:p>
        </p:txBody>
      </p:sp>
      <p:sp>
        <p:nvSpPr>
          <p:cNvPr id="65540" name="Rectangle 4"/>
          <p:cNvSpPr>
            <a:spLocks noChangeArrowheads="1"/>
          </p:cNvSpPr>
          <p:nvPr/>
        </p:nvSpPr>
        <p:spPr bwMode="auto">
          <a:xfrm>
            <a:off x="6400800" y="2667000"/>
            <a:ext cx="2286000" cy="253047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50000"/>
              </a:spcBef>
            </a:pPr>
            <a:r>
              <a:rPr lang="en-US" sz="2000">
                <a:solidFill>
                  <a:schemeClr val="bg1"/>
                </a:solidFill>
                <a:latin typeface="Tahoma" pitchFamily="34" charset="0"/>
              </a:rPr>
              <a:t>Note that each coefficient is equal to the risk factor for the investment minus 5 (the max. allowable weighted average risk).</a:t>
            </a:r>
          </a:p>
        </p:txBody>
      </p:sp>
    </p:spTree>
  </p:cSld>
  <p:clrMapOvr>
    <a:masterClrMapping/>
  </p:clrMapOvr>
  <p:timing>
    <p:tnLst>
      <p:par>
        <p:cTn xmlns:p14="http://schemas.microsoft.com/office/powerpoint/2010/mai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noFill/>
          <a:ln/>
        </p:spPr>
        <p:txBody>
          <a:bodyPr lIns="92075" tIns="46038" rIns="92075" bIns="46038"/>
          <a:lstStyle/>
          <a:p>
            <a:r>
              <a:rPr lang="en-US" i="1">
                <a:solidFill>
                  <a:schemeClr val="hlink"/>
                </a:solidFill>
              </a:rPr>
              <a:t>Implementing the Model</a:t>
            </a:r>
          </a:p>
        </p:txBody>
      </p:sp>
      <p:sp>
        <p:nvSpPr>
          <p:cNvPr id="66563" name="Rectangle 3"/>
          <p:cNvSpPr>
            <a:spLocks noGrp="1" noChangeArrowheads="1"/>
          </p:cNvSpPr>
          <p:nvPr>
            <p:ph type="body" idx="1"/>
          </p:nvPr>
        </p:nvSpPr>
        <p:spPr>
          <a:xfrm>
            <a:off x="457200" y="1600200"/>
            <a:ext cx="8229600" cy="868363"/>
          </a:xfrm>
          <a:noFill/>
          <a:ln/>
        </p:spPr>
        <p:txBody>
          <a:bodyPr lIns="92075" tIns="46038" rIns="92075" bIns="46038"/>
          <a:lstStyle/>
          <a:p>
            <a:pPr algn="ctr">
              <a:buFont typeface="Wingdings" pitchFamily="2" charset="2"/>
              <a:buNone/>
            </a:pPr>
            <a:r>
              <a:rPr lang="en-US" dirty="0"/>
              <a:t>See file </a:t>
            </a:r>
            <a:r>
              <a:rPr lang="en-US" dirty="0" smtClean="0">
                <a:hlinkClick r:id="rId3" action="ppaction://hlinkfile"/>
              </a:rPr>
              <a:t>Fig3-40.xlsm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304800" y="338138"/>
            <a:ext cx="8305800" cy="1109662"/>
          </a:xfrm>
          <a:noFill/>
          <a:ln/>
        </p:spPr>
        <p:txBody>
          <a:bodyPr lIns="92075" tIns="46038" rIns="92075" bIns="46038"/>
          <a:lstStyle/>
          <a:p>
            <a:pPr>
              <a:lnSpc>
                <a:spcPct val="80000"/>
              </a:lnSpc>
            </a:pPr>
            <a:r>
              <a:rPr lang="en-US" sz="4000" i="1">
                <a:solidFill>
                  <a:schemeClr val="hlink"/>
                </a:solidFill>
              </a:rPr>
              <a:t>Data Envelopment Analysis (DEA):</a:t>
            </a:r>
            <a:br>
              <a:rPr lang="en-US" sz="4000" i="1">
                <a:solidFill>
                  <a:schemeClr val="hlink"/>
                </a:solidFill>
              </a:rPr>
            </a:br>
            <a:r>
              <a:rPr lang="en-US" sz="4000" i="1">
                <a:solidFill>
                  <a:schemeClr val="hlink"/>
                </a:solidFill>
              </a:rPr>
              <a:t>Steak &amp; Burger</a:t>
            </a:r>
          </a:p>
        </p:txBody>
      </p:sp>
      <p:sp>
        <p:nvSpPr>
          <p:cNvPr id="69635" name="Rectangle 3"/>
          <p:cNvSpPr>
            <a:spLocks noGrp="1" noChangeArrowheads="1"/>
          </p:cNvSpPr>
          <p:nvPr>
            <p:ph type="body" idx="1"/>
          </p:nvPr>
        </p:nvSpPr>
        <p:spPr>
          <a:xfrm>
            <a:off x="303213" y="1447800"/>
            <a:ext cx="8758237" cy="2540000"/>
          </a:xfrm>
          <a:noFill/>
          <a:ln/>
        </p:spPr>
        <p:txBody>
          <a:bodyPr lIns="92075" tIns="46038" rIns="92075" bIns="46038"/>
          <a:lstStyle/>
          <a:p>
            <a:r>
              <a:rPr lang="en-US" sz="2400"/>
              <a:t>Steak &amp; Burger needs to evaluate the performance (efficiency) of 12 units. </a:t>
            </a:r>
          </a:p>
          <a:p>
            <a:r>
              <a:rPr lang="en-US" sz="2400"/>
              <a:t>Outputs for each unit (</a:t>
            </a:r>
            <a:r>
              <a:rPr lang="en-US" sz="2400" i="1"/>
              <a:t>O</a:t>
            </a:r>
            <a:r>
              <a:rPr lang="en-US" sz="2400" i="1" baseline="-25000">
                <a:latin typeface="Times New Roman" pitchFamily="18" charset="0"/>
              </a:rPr>
              <a:t>ij</a:t>
            </a:r>
            <a:r>
              <a:rPr lang="en-US" sz="2400"/>
              <a:t>) include measures of: Profit, Customer Satisfaction, and Cleanliness</a:t>
            </a:r>
          </a:p>
          <a:p>
            <a:r>
              <a:rPr lang="en-US" sz="2400"/>
              <a:t>Inputs for each unit (</a:t>
            </a:r>
            <a:r>
              <a:rPr lang="en-US" sz="2400" i="1"/>
              <a:t>I</a:t>
            </a:r>
            <a:r>
              <a:rPr lang="en-US" sz="2400" i="1" baseline="-25000">
                <a:latin typeface="Times New Roman" pitchFamily="18" charset="0"/>
              </a:rPr>
              <a:t>ij</a:t>
            </a:r>
            <a:r>
              <a:rPr lang="en-US" sz="2400"/>
              <a:t>) include: Labor Hours, and  Operating Costs</a:t>
            </a:r>
          </a:p>
          <a:p>
            <a:r>
              <a:rPr lang="en-US" sz="2400"/>
              <a:t>The “Efficiency” of unit  </a:t>
            </a:r>
            <a:r>
              <a:rPr lang="en-US" sz="2400" i="1">
                <a:latin typeface="Times New Roman" pitchFamily="18" charset="0"/>
              </a:rPr>
              <a:t>i</a:t>
            </a:r>
            <a:r>
              <a:rPr lang="en-US" sz="2400">
                <a:latin typeface="Times New Roman" pitchFamily="18" charset="0"/>
              </a:rPr>
              <a:t> </a:t>
            </a:r>
            <a:r>
              <a:rPr lang="en-US" sz="2400"/>
              <a:t> is defined as follows:</a:t>
            </a:r>
          </a:p>
          <a:p>
            <a:pPr>
              <a:buFont typeface="Wingdings" pitchFamily="2" charset="2"/>
              <a:buNone/>
            </a:pPr>
            <a:endParaRPr lang="en-US" sz="2400"/>
          </a:p>
        </p:txBody>
      </p:sp>
      <p:sp>
        <p:nvSpPr>
          <p:cNvPr id="69639" name="Rectangle 7"/>
          <p:cNvSpPr>
            <a:spLocks noChangeArrowheads="1"/>
          </p:cNvSpPr>
          <p:nvPr/>
        </p:nvSpPr>
        <p:spPr bwMode="auto">
          <a:xfrm>
            <a:off x="254000" y="4699000"/>
            <a:ext cx="8758238" cy="185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69636" name="Group 4"/>
          <p:cNvGrpSpPr>
            <a:grpSpLocks/>
          </p:cNvGrpSpPr>
          <p:nvPr/>
        </p:nvGrpSpPr>
        <p:grpSpPr bwMode="auto">
          <a:xfrm>
            <a:off x="1371600" y="4814888"/>
            <a:ext cx="4419600" cy="366712"/>
            <a:chOff x="123" y="2566"/>
            <a:chExt cx="5619" cy="231"/>
          </a:xfrm>
        </p:grpSpPr>
        <p:sp>
          <p:nvSpPr>
            <p:cNvPr id="69637" name="Rectangle 5"/>
            <p:cNvSpPr>
              <a:spLocks noChangeArrowheads="1"/>
            </p:cNvSpPr>
            <p:nvPr/>
          </p:nvSpPr>
          <p:spPr bwMode="auto">
            <a:xfrm>
              <a:off x="123" y="2566"/>
              <a:ext cx="561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tabLst>
                  <a:tab pos="685800" algn="ctr"/>
                  <a:tab pos="2740025" algn="ctr"/>
                  <a:tab pos="5197475" algn="ctr"/>
                  <a:tab pos="7535863" algn="ctr"/>
                </a:tabLst>
              </a:pPr>
              <a:endParaRPr lang="en-US" sz="2000" b="1"/>
            </a:p>
          </p:txBody>
        </p:sp>
        <p:sp>
          <p:nvSpPr>
            <p:cNvPr id="69638" name="Line 6"/>
            <p:cNvSpPr>
              <a:spLocks noChangeShapeType="1"/>
            </p:cNvSpPr>
            <p:nvPr/>
          </p:nvSpPr>
          <p:spPr bwMode="auto">
            <a:xfrm flipV="1">
              <a:off x="154" y="2756"/>
              <a:ext cx="5416" cy="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9641" name="Text Box 9"/>
          <p:cNvSpPr txBox="1">
            <a:spLocks noChangeArrowheads="1"/>
          </p:cNvSpPr>
          <p:nvPr/>
        </p:nvSpPr>
        <p:spPr bwMode="auto">
          <a:xfrm>
            <a:off x="1295400" y="4572000"/>
            <a:ext cx="441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2400">
                <a:latin typeface="Times New Roman" pitchFamily="18" charset="0"/>
              </a:rPr>
              <a:t>Weighted sum of unit </a:t>
            </a:r>
            <a:r>
              <a:rPr lang="en-US" sz="2400" i="1">
                <a:latin typeface="Times New Roman" pitchFamily="18" charset="0"/>
              </a:rPr>
              <a:t>i</a:t>
            </a:r>
            <a:r>
              <a:rPr lang="en-US" sz="2400">
                <a:latin typeface="Times New Roman" pitchFamily="18" charset="0"/>
              </a:rPr>
              <a:t>’s outputs</a:t>
            </a:r>
          </a:p>
        </p:txBody>
      </p:sp>
      <p:sp>
        <p:nvSpPr>
          <p:cNvPr id="69642" name="Text Box 10"/>
          <p:cNvSpPr txBox="1">
            <a:spLocks noChangeArrowheads="1"/>
          </p:cNvSpPr>
          <p:nvPr/>
        </p:nvSpPr>
        <p:spPr bwMode="auto">
          <a:xfrm>
            <a:off x="1295400" y="5105400"/>
            <a:ext cx="441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2400">
                <a:latin typeface="Times New Roman" pitchFamily="18" charset="0"/>
              </a:rPr>
              <a:t>Weighted sum of unit </a:t>
            </a:r>
            <a:r>
              <a:rPr lang="en-US" sz="2400" i="1">
                <a:latin typeface="Times New Roman" pitchFamily="18" charset="0"/>
              </a:rPr>
              <a:t>i</a:t>
            </a:r>
            <a:r>
              <a:rPr lang="en-US" sz="2400">
                <a:latin typeface="Times New Roman" pitchFamily="18" charset="0"/>
              </a:rPr>
              <a:t>’s inputs</a:t>
            </a:r>
          </a:p>
        </p:txBody>
      </p:sp>
      <p:sp>
        <p:nvSpPr>
          <p:cNvPr id="69643" name="Text Box 11"/>
          <p:cNvSpPr txBox="1">
            <a:spLocks noChangeArrowheads="1"/>
          </p:cNvSpPr>
          <p:nvPr/>
        </p:nvSpPr>
        <p:spPr bwMode="auto">
          <a:xfrm>
            <a:off x="5867400" y="4876800"/>
            <a:ext cx="38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a:t>=</a:t>
            </a:r>
          </a:p>
        </p:txBody>
      </p:sp>
      <p:pic>
        <p:nvPicPr>
          <p:cNvPr id="69645"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4267200"/>
            <a:ext cx="1150938"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xmlns:p14="http://schemas.microsoft.com/office/powerpoint/2010/mai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274638"/>
            <a:ext cx="8229600" cy="808037"/>
          </a:xfrm>
          <a:noFill/>
          <a:ln/>
        </p:spPr>
        <p:txBody>
          <a:bodyPr lIns="92075" tIns="46038" rIns="92075" bIns="46038"/>
          <a:lstStyle/>
          <a:p>
            <a:r>
              <a:rPr lang="en-US" i="1">
                <a:solidFill>
                  <a:schemeClr val="hlink"/>
                </a:solidFill>
              </a:rPr>
              <a:t>Defining the Decision Variables</a:t>
            </a:r>
          </a:p>
        </p:txBody>
      </p:sp>
      <p:sp>
        <p:nvSpPr>
          <p:cNvPr id="70659" name="Rectangle 3"/>
          <p:cNvSpPr>
            <a:spLocks noChangeArrowheads="1"/>
          </p:cNvSpPr>
          <p:nvPr/>
        </p:nvSpPr>
        <p:spPr bwMode="auto">
          <a:xfrm>
            <a:off x="1524000" y="1447800"/>
            <a:ext cx="60960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635000" indent="-635000" algn="ctr" eaLnBrk="0" hangingPunct="0">
              <a:lnSpc>
                <a:spcPct val="120000"/>
              </a:lnSpc>
            </a:pPr>
            <a:r>
              <a:rPr lang="en-US" sz="2800">
                <a:latin typeface="Tahoma" pitchFamily="34" charset="0"/>
              </a:rPr>
              <a:t>w</a:t>
            </a:r>
            <a:r>
              <a:rPr lang="en-US" sz="2800" i="1" baseline="-25000">
                <a:latin typeface="Times New Roman" pitchFamily="18" charset="0"/>
              </a:rPr>
              <a:t>j</a:t>
            </a:r>
            <a:r>
              <a:rPr lang="en-US" sz="2800">
                <a:latin typeface="Times New Roman" pitchFamily="18" charset="0"/>
              </a:rPr>
              <a:t> </a:t>
            </a:r>
            <a:r>
              <a:rPr lang="en-US" sz="2800">
                <a:latin typeface="Tahoma" pitchFamily="34" charset="0"/>
              </a:rPr>
              <a:t>= weight assigned to output </a:t>
            </a:r>
            <a:r>
              <a:rPr lang="en-US" sz="2800" i="1">
                <a:latin typeface="Times New Roman" pitchFamily="18" charset="0"/>
              </a:rPr>
              <a:t>j</a:t>
            </a:r>
            <a:r>
              <a:rPr lang="en-US" sz="2800">
                <a:latin typeface="Times New Roman" pitchFamily="18" charset="0"/>
              </a:rPr>
              <a:t> </a:t>
            </a:r>
          </a:p>
          <a:p>
            <a:pPr marL="635000" indent="-635000" algn="ctr" eaLnBrk="0" hangingPunct="0">
              <a:lnSpc>
                <a:spcPct val="120000"/>
              </a:lnSpc>
            </a:pPr>
            <a:r>
              <a:rPr lang="en-US" sz="2800">
                <a:latin typeface="Tahoma" pitchFamily="34" charset="0"/>
              </a:rPr>
              <a:t>v</a:t>
            </a:r>
            <a:r>
              <a:rPr lang="en-US" sz="2800" i="1" baseline="-25000">
                <a:latin typeface="Times New Roman" pitchFamily="18" charset="0"/>
              </a:rPr>
              <a:t>j</a:t>
            </a:r>
            <a:r>
              <a:rPr lang="en-US" sz="2800">
                <a:latin typeface="Tahoma" pitchFamily="34" charset="0"/>
              </a:rPr>
              <a:t> = weight assigned to input </a:t>
            </a:r>
            <a:r>
              <a:rPr lang="en-US" sz="2800" i="1">
                <a:latin typeface="Times New Roman" pitchFamily="18" charset="0"/>
              </a:rPr>
              <a:t>j</a:t>
            </a:r>
            <a:endParaRPr lang="en-US" sz="2800">
              <a:latin typeface="Times New Roman" pitchFamily="18" charset="0"/>
            </a:endParaRPr>
          </a:p>
        </p:txBody>
      </p:sp>
      <p:sp>
        <p:nvSpPr>
          <p:cNvPr id="70660" name="Text Box 4"/>
          <p:cNvSpPr txBox="1">
            <a:spLocks noChangeArrowheads="1"/>
          </p:cNvSpPr>
          <p:nvPr/>
        </p:nvSpPr>
        <p:spPr bwMode="auto">
          <a:xfrm>
            <a:off x="609600" y="3124200"/>
            <a:ext cx="7696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sz="2400">
                <a:latin typeface="Tahoma" pitchFamily="34" charset="0"/>
              </a:rPr>
              <a:t>A separate LP is solved for each unit, allowing each unit to select the best possible weights for itself.</a:t>
            </a:r>
          </a:p>
        </p:txBody>
      </p:sp>
    </p:spTree>
  </p:cSld>
  <p:clrMapOvr>
    <a:masterClrMapping/>
  </p:clrMapOvr>
  <p:timing>
    <p:tnLst>
      <p:par>
        <p:cTn xmlns:p14="http://schemas.microsoft.com/office/powerpoint/2010/mai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noFill/>
          <a:ln/>
        </p:spPr>
        <p:txBody>
          <a:bodyPr lIns="92075" tIns="46038" rIns="92075" bIns="46038"/>
          <a:lstStyle/>
          <a:p>
            <a:r>
              <a:rPr lang="en-US" i="1">
                <a:solidFill>
                  <a:schemeClr val="hlink"/>
                </a:solidFill>
              </a:rPr>
              <a:t>Defining the Objective Function</a:t>
            </a:r>
          </a:p>
        </p:txBody>
      </p:sp>
      <p:sp>
        <p:nvSpPr>
          <p:cNvPr id="71683" name="Rectangle 3"/>
          <p:cNvSpPr>
            <a:spLocks noChangeArrowheads="1"/>
          </p:cNvSpPr>
          <p:nvPr/>
        </p:nvSpPr>
        <p:spPr bwMode="auto">
          <a:xfrm>
            <a:off x="128588" y="1728788"/>
            <a:ext cx="9013825" cy="725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919163" indent="-919163" algn="ctr" eaLnBrk="0" hangingPunct="0">
              <a:lnSpc>
                <a:spcPct val="130000"/>
              </a:lnSpc>
              <a:spcBef>
                <a:spcPct val="50000"/>
              </a:spcBef>
              <a:tabLst>
                <a:tab pos="1836738" algn="l"/>
              </a:tabLst>
            </a:pPr>
            <a:r>
              <a:rPr lang="en-US" sz="3200">
                <a:latin typeface="Tahoma" pitchFamily="34" charset="0"/>
              </a:rPr>
              <a:t>Maximize the weighted output for unit </a:t>
            </a:r>
            <a:r>
              <a:rPr lang="en-US" sz="3200" i="1">
                <a:latin typeface="Times New Roman" pitchFamily="18" charset="0"/>
              </a:rPr>
              <a:t>i</a:t>
            </a:r>
            <a:r>
              <a:rPr lang="en-US" sz="3200">
                <a:latin typeface="Tahoma" pitchFamily="34" charset="0"/>
              </a:rPr>
              <a:t> :</a:t>
            </a:r>
            <a:endParaRPr lang="en-US" sz="2800">
              <a:latin typeface="Tahoma" pitchFamily="34" charset="0"/>
            </a:endParaRPr>
          </a:p>
        </p:txBody>
      </p:sp>
      <p:grpSp>
        <p:nvGrpSpPr>
          <p:cNvPr id="71688" name="Group 8"/>
          <p:cNvGrpSpPr>
            <a:grpSpLocks/>
          </p:cNvGrpSpPr>
          <p:nvPr/>
        </p:nvGrpSpPr>
        <p:grpSpPr bwMode="auto">
          <a:xfrm>
            <a:off x="2895600" y="3048000"/>
            <a:ext cx="2895600" cy="1057275"/>
            <a:chOff x="1824" y="1920"/>
            <a:chExt cx="1824" cy="666"/>
          </a:xfrm>
        </p:grpSpPr>
        <p:pic>
          <p:nvPicPr>
            <p:cNvPr id="7168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2" y="1920"/>
              <a:ext cx="816" cy="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686" name="Text Box 6"/>
            <p:cNvSpPr txBox="1">
              <a:spLocks noChangeArrowheads="1"/>
            </p:cNvSpPr>
            <p:nvPr/>
          </p:nvSpPr>
          <p:spPr bwMode="auto">
            <a:xfrm>
              <a:off x="1824" y="2016"/>
              <a:ext cx="1152" cy="4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130000"/>
                </a:lnSpc>
                <a:spcBef>
                  <a:spcPct val="50000"/>
                </a:spcBef>
              </a:pPr>
              <a:r>
                <a:rPr lang="en-US" sz="3200">
                  <a:latin typeface="Tahoma" pitchFamily="34" charset="0"/>
                </a:rPr>
                <a:t>MAX:</a:t>
              </a:r>
            </a:p>
          </p:txBody>
        </p:sp>
      </p:grpSp>
    </p:spTree>
  </p:cSld>
  <p:clrMapOvr>
    <a:masterClrMapping/>
  </p:clrMapOvr>
  <p:timing>
    <p:tnLst>
      <p:par>
        <p:cTn xmlns:p14="http://schemas.microsoft.com/office/powerpoint/2010/mai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530225"/>
            <a:ext cx="7772400" cy="676275"/>
          </a:xfrm>
          <a:noFill/>
          <a:ln/>
        </p:spPr>
        <p:txBody>
          <a:bodyPr lIns="92075" tIns="46038" rIns="92075" bIns="46038"/>
          <a:lstStyle/>
          <a:p>
            <a:r>
              <a:rPr lang="en-US" sz="4000" i="1">
                <a:solidFill>
                  <a:schemeClr val="hlink"/>
                </a:solidFill>
              </a:rPr>
              <a:t>Defining the Constraints</a:t>
            </a:r>
          </a:p>
        </p:txBody>
      </p:sp>
      <p:sp>
        <p:nvSpPr>
          <p:cNvPr id="72707" name="Rectangle 3"/>
          <p:cNvSpPr>
            <a:spLocks noGrp="1" noChangeArrowheads="1"/>
          </p:cNvSpPr>
          <p:nvPr>
            <p:ph type="body" idx="1"/>
          </p:nvPr>
        </p:nvSpPr>
        <p:spPr>
          <a:xfrm>
            <a:off x="457200" y="1214438"/>
            <a:ext cx="7929563" cy="4652962"/>
          </a:xfrm>
          <a:ln/>
        </p:spPr>
        <p:txBody>
          <a:bodyPr lIns="92075" tIns="46038" rIns="92075" bIns="46038"/>
          <a:lstStyle/>
          <a:p>
            <a:r>
              <a:rPr lang="en-US" sz="2800"/>
              <a:t>Efficiency cannot exceed 100% for any unit</a:t>
            </a:r>
          </a:p>
          <a:p>
            <a:pPr lvl="1">
              <a:buFontTx/>
              <a:buNone/>
            </a:pPr>
            <a:endParaRPr lang="en-US" sz="2400"/>
          </a:p>
          <a:p>
            <a:pPr lvl="1">
              <a:buFontTx/>
              <a:buNone/>
            </a:pPr>
            <a:endParaRPr lang="en-US" sz="2400">
              <a:latin typeface="Times New Roman" pitchFamily="18" charset="0"/>
            </a:endParaRPr>
          </a:p>
          <a:p>
            <a:pPr lvl="1">
              <a:buFontTx/>
              <a:buNone/>
            </a:pPr>
            <a:endParaRPr lang="en-US" sz="2400">
              <a:latin typeface="Times New Roman" pitchFamily="18" charset="0"/>
            </a:endParaRPr>
          </a:p>
          <a:p>
            <a:r>
              <a:rPr lang="en-US" sz="2800"/>
              <a:t>Sum of weighted inputs for unit </a:t>
            </a:r>
            <a:r>
              <a:rPr lang="en-US" sz="2800" i="1">
                <a:latin typeface="Times New Roman" pitchFamily="18" charset="0"/>
              </a:rPr>
              <a:t>i</a:t>
            </a:r>
            <a:r>
              <a:rPr lang="en-US" sz="2800">
                <a:latin typeface="Times New Roman" pitchFamily="18" charset="0"/>
              </a:rPr>
              <a:t> </a:t>
            </a:r>
            <a:r>
              <a:rPr lang="en-US" sz="2800"/>
              <a:t>must equal 1</a:t>
            </a:r>
          </a:p>
          <a:p>
            <a:pPr lvl="1">
              <a:buFontTx/>
              <a:buNone/>
            </a:pPr>
            <a:endParaRPr lang="en-US" sz="2400"/>
          </a:p>
          <a:p>
            <a:pPr lvl="1">
              <a:buFontTx/>
              <a:buNone/>
            </a:pPr>
            <a:endParaRPr lang="en-US" sz="2400">
              <a:latin typeface="Times New Roman" pitchFamily="18" charset="0"/>
            </a:endParaRPr>
          </a:p>
          <a:p>
            <a:pPr lvl="1">
              <a:buFontTx/>
              <a:buNone/>
            </a:pPr>
            <a:endParaRPr lang="en-US" sz="2400">
              <a:latin typeface="Times New Roman" pitchFamily="18" charset="0"/>
            </a:endParaRPr>
          </a:p>
          <a:p>
            <a:r>
              <a:rPr lang="en-US" sz="2800"/>
              <a:t>Nonnegativity Conditions</a:t>
            </a:r>
            <a:endParaRPr lang="en-US" sz="3600"/>
          </a:p>
          <a:p>
            <a:pPr lvl="1">
              <a:buFontTx/>
              <a:buNone/>
            </a:pPr>
            <a:r>
              <a:rPr lang="en-US" sz="2400">
                <a:latin typeface="Times New Roman" pitchFamily="18" charset="0"/>
              </a:rPr>
              <a:t>w</a:t>
            </a:r>
            <a:r>
              <a:rPr lang="en-US" sz="2400" i="1" baseline="-25000">
                <a:latin typeface="Times New Roman" pitchFamily="18" charset="0"/>
              </a:rPr>
              <a:t>j</a:t>
            </a:r>
            <a:r>
              <a:rPr lang="en-US" sz="2400">
                <a:latin typeface="Times New Roman" pitchFamily="18" charset="0"/>
              </a:rPr>
              <a:t>, v</a:t>
            </a:r>
            <a:r>
              <a:rPr lang="en-US" sz="2400" i="1" baseline="-25000">
                <a:latin typeface="Times New Roman" pitchFamily="18" charset="0"/>
              </a:rPr>
              <a:t>j</a:t>
            </a:r>
            <a:r>
              <a:rPr lang="en-US" sz="2400">
                <a:latin typeface="Times New Roman" pitchFamily="18" charset="0"/>
              </a:rPr>
              <a:t> </a:t>
            </a:r>
            <a:r>
              <a:rPr lang="en-US" sz="2400" i="1" baseline="-25000">
                <a:latin typeface="Times New Roman" pitchFamily="18" charset="0"/>
              </a:rPr>
              <a:t> </a:t>
            </a:r>
            <a:r>
              <a:rPr lang="en-US" sz="2400">
                <a:latin typeface="Times New Roman" pitchFamily="18" charset="0"/>
              </a:rPr>
              <a:t>&gt;=  0, for all </a:t>
            </a:r>
            <a:r>
              <a:rPr lang="en-US" sz="2400" i="1">
                <a:latin typeface="Times New Roman" pitchFamily="18" charset="0"/>
              </a:rPr>
              <a:t>j </a:t>
            </a:r>
          </a:p>
        </p:txBody>
      </p:sp>
      <p:pic>
        <p:nvPicPr>
          <p:cNvPr id="7270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600200"/>
            <a:ext cx="7239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71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3352800"/>
            <a:ext cx="1905000" cy="1258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xmlns:p14="http://schemas.microsoft.com/office/powerpoint/2010/mai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57200" y="274638"/>
            <a:ext cx="8229600" cy="808037"/>
          </a:xfrm>
          <a:noFill/>
          <a:ln/>
        </p:spPr>
        <p:txBody>
          <a:bodyPr lIns="92075" tIns="46038" rIns="92075" bIns="46038"/>
          <a:lstStyle/>
          <a:p>
            <a:r>
              <a:rPr lang="en-US" i="1">
                <a:solidFill>
                  <a:schemeClr val="hlink"/>
                </a:solidFill>
              </a:rPr>
              <a:t>Important Point</a:t>
            </a:r>
          </a:p>
        </p:txBody>
      </p:sp>
      <p:sp>
        <p:nvSpPr>
          <p:cNvPr id="73732" name="Text Box 4"/>
          <p:cNvSpPr txBox="1">
            <a:spLocks noChangeArrowheads="1"/>
          </p:cNvSpPr>
          <p:nvPr/>
        </p:nvSpPr>
        <p:spPr bwMode="auto">
          <a:xfrm>
            <a:off x="457200" y="2057400"/>
            <a:ext cx="7696200" cy="205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115000"/>
              </a:lnSpc>
              <a:spcBef>
                <a:spcPct val="50000"/>
              </a:spcBef>
            </a:pPr>
            <a:r>
              <a:rPr lang="en-US" sz="2800"/>
              <a:t>When using DEA, output variables should be expressed on a scale where “more is better” and input variables should be expressed on a scale where “less is better”.</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SMDA5">
  <a:themeElements>
    <a:clrScheme name="SMDA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SMDA5">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SMDA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MDA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MDA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MDA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MDA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MDA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MDA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MDA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MDA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MDA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MDA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MDA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SMDA5</Template>
  <TotalTime>1326</TotalTime>
  <Words>3914</Words>
  <Application>Microsoft Macintosh PowerPoint</Application>
  <PresentationFormat>On-screen Show (4:3)</PresentationFormat>
  <Paragraphs>884</Paragraphs>
  <Slides>103</Slides>
  <Notes>83</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103</vt:i4>
      </vt:variant>
    </vt:vector>
  </HeadingPairs>
  <TitlesOfParts>
    <vt:vector size="107" baseType="lpstr">
      <vt:lpstr>SMDA5</vt:lpstr>
      <vt:lpstr>ClipArt</vt:lpstr>
      <vt:lpstr>Bitmap Image</vt:lpstr>
      <vt:lpstr>Microsoft Equation</vt:lpstr>
      <vt:lpstr>Modeling and Solving LP Problems in a Spreadsheet</vt:lpstr>
      <vt:lpstr>Introduction to Linear Programming</vt:lpstr>
      <vt:lpstr>Introduction to Linear Programming</vt:lpstr>
      <vt:lpstr>Introduction to Linear Programming</vt:lpstr>
      <vt:lpstr>Introduction to Linear Programming</vt:lpstr>
      <vt:lpstr>The Galaxy Industries Production Problem –  A Prototype Example</vt:lpstr>
      <vt:lpstr>The Galaxy Industries Production Problem –  A Prototype Example</vt:lpstr>
      <vt:lpstr>The Galaxy Industries Production Problem –  A Prototype Example</vt:lpstr>
      <vt:lpstr>PowerPoint Presentation</vt:lpstr>
      <vt:lpstr>The Galaxy Linear Programming Model</vt:lpstr>
      <vt:lpstr>The Galaxy Linear Programming Model</vt:lpstr>
      <vt:lpstr>The Graphical Analysis of Linear     Programming</vt:lpstr>
      <vt:lpstr>PowerPoint Presentation</vt:lpstr>
      <vt:lpstr>Graphical Analysis – the Feasible Region</vt:lpstr>
      <vt:lpstr>Graphical Analysis – the Feasible Region</vt:lpstr>
      <vt:lpstr>Graphical Analysis – the Feasible Region</vt:lpstr>
      <vt:lpstr>Solving Graphically for an Optimal Solution</vt:lpstr>
      <vt:lpstr>The search for an optimal solution</vt:lpstr>
      <vt:lpstr>   Summary of the optimal solution </vt:lpstr>
      <vt:lpstr>Extreme points and optimal solutions</vt:lpstr>
      <vt:lpstr>Multiple optimal solutions</vt:lpstr>
      <vt:lpstr>2.4  The Role of Sensitivity Analysis    of the Optimal Solution </vt:lpstr>
      <vt:lpstr>Sensitivity Analysis of  Objective Function Coefficients.</vt:lpstr>
      <vt:lpstr>Sensitivity Analysis of  Objective Function Coefficients.</vt:lpstr>
      <vt:lpstr>Sensitivity Analysis of  Objective Function Coefficients.</vt:lpstr>
      <vt:lpstr>PowerPoint Presentation</vt:lpstr>
      <vt:lpstr>Sensitivity Analysis of  Right-Hand Side Values</vt:lpstr>
      <vt:lpstr>Sensitivity Analysis of  Right-Hand Side Values</vt:lpstr>
      <vt:lpstr>Shadow Prices</vt:lpstr>
      <vt:lpstr>Shadow Price – graphical demonstration</vt:lpstr>
      <vt:lpstr>Range of Feasibility</vt:lpstr>
      <vt:lpstr>Range of Feasibility</vt:lpstr>
      <vt:lpstr>Range of Feasibility</vt:lpstr>
      <vt:lpstr>Range of Feasibility</vt:lpstr>
      <vt:lpstr>The correct interpretation of shadow prices </vt:lpstr>
      <vt:lpstr>Other Post - Optimality Changes </vt:lpstr>
      <vt:lpstr>Infeasible Model</vt:lpstr>
      <vt:lpstr>Solver – Infeasible Model</vt:lpstr>
      <vt:lpstr>Unbounded solution</vt:lpstr>
      <vt:lpstr>Solver – An Alternate Optimal Solution</vt:lpstr>
      <vt:lpstr>Solver – An Alternate Optimal Solution</vt:lpstr>
      <vt:lpstr>Cost Minimization Diet Problem  </vt:lpstr>
      <vt:lpstr>Cost Minimization Diet Problem  </vt:lpstr>
      <vt:lpstr>The Diet Problem - Graphical solution </vt:lpstr>
      <vt:lpstr>Cost Minimization Diet Problem  </vt:lpstr>
      <vt:lpstr>Computer Solution of Linear Programs With Any Number of Decision Variables</vt:lpstr>
      <vt:lpstr>The Steps in Implementing an LP Model in a Spreadsheet</vt:lpstr>
      <vt:lpstr> Let’s Implement a Model for the  Blue Ridge Hot Tubs Example...</vt:lpstr>
      <vt:lpstr>How Solver Views the Model</vt:lpstr>
      <vt:lpstr>Let’s go back to Excel and see how “Solver” works...</vt:lpstr>
      <vt:lpstr>Goals For Spreadsheet Design</vt:lpstr>
      <vt:lpstr>Spreadsheet Design Guidelines - I</vt:lpstr>
      <vt:lpstr>Spreadsheet Design Guidelines - II</vt:lpstr>
      <vt:lpstr>Make vs. Buy Decisions: The Electro-Poly Corporation</vt:lpstr>
      <vt:lpstr>Defining the Decision Variables</vt:lpstr>
      <vt:lpstr>Defining the Objective Function</vt:lpstr>
      <vt:lpstr>Defining the Constraints</vt:lpstr>
      <vt:lpstr>An Investment Problem: Retirement Planning Services, Inc.</vt:lpstr>
      <vt:lpstr>Investment Restrictions</vt:lpstr>
      <vt:lpstr>Defining the Decision Variables</vt:lpstr>
      <vt:lpstr>Defining the Objective Function</vt:lpstr>
      <vt:lpstr>Defining the Constraints</vt:lpstr>
      <vt:lpstr>A Transportation Problem: Tropicsun</vt:lpstr>
      <vt:lpstr>Defining the Decision Variables</vt:lpstr>
      <vt:lpstr>Defining the Objective Function</vt:lpstr>
      <vt:lpstr>Defining the Constraints</vt:lpstr>
      <vt:lpstr>Implementing the Model</vt:lpstr>
      <vt:lpstr>A Blending Problem: The Agri-Pro Company</vt:lpstr>
      <vt:lpstr>Defining the Decision Variables</vt:lpstr>
      <vt:lpstr>Defining the Objective Function</vt:lpstr>
      <vt:lpstr>Defining the Constraints</vt:lpstr>
      <vt:lpstr>A Comment About Scaling</vt:lpstr>
      <vt:lpstr>Re-Defining the Decision Variables</vt:lpstr>
      <vt:lpstr>Re-Defining the  Objective Function</vt:lpstr>
      <vt:lpstr>Re-Defining the Constraints</vt:lpstr>
      <vt:lpstr>Scaling: Before and After</vt:lpstr>
      <vt:lpstr>Implementing the Model</vt:lpstr>
      <vt:lpstr>A Production Planning Problem: The Upton Corporation</vt:lpstr>
      <vt:lpstr>Defining the Decision Variables</vt:lpstr>
      <vt:lpstr>Defining the Objective Function</vt:lpstr>
      <vt:lpstr>Defining the Constraints - I</vt:lpstr>
      <vt:lpstr>Defining the Constraints - II</vt:lpstr>
      <vt:lpstr>Defining the Constraints - III</vt:lpstr>
      <vt:lpstr>Implementing the Model</vt:lpstr>
      <vt:lpstr>A Multi-Period Cash Flow Problem: The Taco-Viva Sinking Fund - I</vt:lpstr>
      <vt:lpstr>Summary of Possible Cash Flows</vt:lpstr>
      <vt:lpstr>Defining the Decision Variables</vt:lpstr>
      <vt:lpstr>Defining the Objective Function</vt:lpstr>
      <vt:lpstr>Defining the Constraints</vt:lpstr>
      <vt:lpstr>Implementing the Model</vt:lpstr>
      <vt:lpstr>Risk Management: The Taco-Viva Sinking Fund - II</vt:lpstr>
      <vt:lpstr>Defining the Constraints</vt:lpstr>
      <vt:lpstr>An Alternate Version of  the Risk Constraints</vt:lpstr>
      <vt:lpstr>Implementing the Model</vt:lpstr>
      <vt:lpstr>Data Envelopment Analysis (DEA): Steak &amp; Burger</vt:lpstr>
      <vt:lpstr>Defining the Decision Variables</vt:lpstr>
      <vt:lpstr>Defining the Objective Function</vt:lpstr>
      <vt:lpstr>Defining the Constraints</vt:lpstr>
      <vt:lpstr>Important Point</vt:lpstr>
      <vt:lpstr>Implementing the Model</vt:lpstr>
      <vt:lpstr>Psi Functions</vt:lpstr>
      <vt:lpstr>Analyzing The Solution</vt:lpstr>
      <vt:lpstr>End of Lecture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Spreadsheet Modeling &amp; Decision Analysis:</dc:title>
  <dc:creator>Cliff Ragsdale</dc:creator>
  <cp:lastModifiedBy>Ivan Guardiola</cp:lastModifiedBy>
  <cp:revision>135</cp:revision>
  <dcterms:created xsi:type="dcterms:W3CDTF">1995-06-17T23:31:02Z</dcterms:created>
  <dcterms:modified xsi:type="dcterms:W3CDTF">2012-08-29T16:40:24Z</dcterms:modified>
</cp:coreProperties>
</file>