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xls" ContentType="application/vnd.ms-excel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notesSlides/notesSlide9.xml" ContentType="application/vnd.openxmlformats-officedocument.presentationml.notesSlide+xml"/>
  <Override PartName="/ppt/embeddings/oleObject9.bin" ContentType="application/vnd.openxmlformats-officedocument.oleObject"/>
  <Override PartName="/ppt/notesSlides/notesSlide10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1.xml" ContentType="application/vnd.openxmlformats-officedocument.presentationml.notesSlide+xml"/>
  <Override PartName="/ppt/embeddings/oleObject12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16.bin" ContentType="application/vnd.openxmlformats-officedocument.oleObject"/>
  <Override PartName="/ppt/notesSlides/notesSlide34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99" r:id="rId7"/>
    <p:sldId id="30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314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D711C74-5C7B-7440-8F64-25E21BE3573E}" type="datetimeFigureOut">
              <a:rPr lang="en-US"/>
              <a:pPr>
                <a:defRPr/>
              </a:pPr>
              <a:t>1/16/12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2CBA3FDF-ABDC-7B4F-B5A1-1CAE72D37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7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6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53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44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71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66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42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9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5A212C-3BD0-A248-9226-0AD00D84350F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Table 17.1  Penalty weights that measure the relative seriousness of missing the goals for the Dewright Company problem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E8D152-2A52-0540-ADB5-AFED4FC7AD22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Table 17.2  Contribution to the goals per unit rate of production of each product for the Dewright Co. problem.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07D544-C2CB-724E-8EC6-2E63C7A3A752}" type="slidenum">
              <a:rPr lang="en-US" sz="1200"/>
              <a:pPr eaLnBrk="1" hangingPunct="1"/>
              <a:t>47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17.1  A spreadsheet model for the Dewright Co. weighted goal-programming problem formulated as a linear programming problem, where the changing cells Units Produced (C12:E12) show the optimal production rates and the changing cells Deviations (J6:K8) show the optimal amounts over and under the goals. The target cell Weighted Sum of Deviations (M13) gives the resulting weighted sum of deviations from the goals.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E078E8-F792-844E-A275-2978520152E8}" type="slidenum">
              <a:rPr lang="en-US" sz="1200"/>
              <a:pPr eaLnBrk="1" hangingPunct="1"/>
              <a:t>55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17.2  A spreadsheet model formulated as a linear programming model for the first step of the Dewright Co. preemptive goal-programming problem. Since Priority 1 is to minimize the deviation under Goal 1, the target cell is Under Goal 1 (K6) for this step. The changing cells Units Produced (C12:E12) show the resulting production rates and the other changing cells Deviations (J6:K8) show the resulting amounts over and under the goals after running the Solver. Since Priority 2 is to minimize Under Goal 2 (K7), which already has a value of 0, the procedure will bypass step 2 and go directly to step 3.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4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EBB5C2-57A9-0946-A78D-269613897CE9}" type="slidenum">
              <a:rPr lang="en-US" sz="1200"/>
              <a:pPr eaLnBrk="1" hangingPunct="1"/>
              <a:t>56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17.3  The revision of the spreadsheet model in Figure 17.2 needed to perform step 3 of the preemptive goal-programming procedure. Since Priority 3 is to minimize the deviation over Goal 3, the target cell is Over Goal 3 (J8) for this step. Constraints that Under Goal 1 (K6) = 0 and Under Goal 2 (K7) = 0 also have been added to the model. The changing cells show the results after clicking on the Solve button.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4B8EEE-ABE4-1C4E-A74E-7995161DB742}" type="slidenum">
              <a:rPr lang="en-US" sz="1200"/>
              <a:pPr eaLnBrk="1" hangingPunct="1"/>
              <a:t>57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Figure 17.4  The revision of the spreadsheet model in Figure 17.3 needed to perform step 4 of the preemptive goal-programming procedure. Since Priority 4 is to minimize the deviation over Goal 2, the target cell is Over Goal 2 (J7) for this step. One more constraint, Over Goal 3 (J8) = 0, also has been added to the model. Since this is the final step, the changing cells show the optimal solution obtained for Dewright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Calibri" charset="0"/>
              </a:rPr>
              <a:t>s preemptive goal-programming problem by clicking on the Solve button.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1B7C50-7F6A-774D-BBF2-FE458CD93383}" type="slidenum">
              <a:rPr lang="en-US" sz="1200"/>
              <a:pPr eaLnBrk="1" hangingPunct="1"/>
              <a:t>58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04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2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30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58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1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20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9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227BA-3076-429D-9206-CB9ED782EC68}" type="slidenum">
              <a:rPr lang="en-US"/>
              <a:pPr/>
              <a:t>28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4" y="692107"/>
            <a:ext cx="4587875" cy="3416387"/>
          </a:xfrm>
          <a:ln cap="flat"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8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2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58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595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52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68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38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209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1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02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5064" y="692107"/>
            <a:ext cx="4587875" cy="3416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53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29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DDE6-5E43-4ECC-95CC-35B3FC0BFE2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1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099690-1844-C949-A63F-2E64F9CC8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0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E8F27-A20C-E648-B1DC-A28C91F5C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8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98332-ED0E-134D-9D49-6CB4DA6CD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4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0" y="6400800"/>
            <a:ext cx="31242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The McGraw-Hill Companies, Inc.,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400800"/>
            <a:ext cx="9144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17.</a:t>
            </a:r>
            <a:fld id="{47A99403-9254-2245-A7A0-2DDA1ABBB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0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4A441-36C0-EE42-BD2F-35413B15E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2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8BDC4-59D3-F54A-BA47-34AE0260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F51FC-3207-6943-A4F9-E409B564E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5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05BAA-6350-A94D-8357-1858BADA9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4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756D-80E5-8D46-A74C-EA7711219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84230-3D47-5E46-97C3-65CA32AF5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9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6226-EF6B-C040-B676-6222D187A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28A8-588D-D849-997C-A631D3983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4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cs typeface="+mn-cs"/>
              </a:defRPr>
            </a:lvl1pPr>
          </a:lstStyle>
          <a:p>
            <a:pPr>
              <a:defRPr/>
            </a:pPr>
            <a:fld id="{B9E84197-00C5-9240-AC4D-EB46634F7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Fig7-1.xlsm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1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Fig7-8.xlsm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Fig7-14.xlsm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Goal, Weighted Goal, and Preemptive Programming 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Ivan G. Guardiola </a:t>
            </a:r>
            <a:r>
              <a:rPr lang="en-US" dirty="0" err="1" smtClean="0">
                <a:cs typeface="+mn-cs"/>
              </a:rPr>
              <a:t>Ph.D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Goal Programming Terms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Decision Variables are the same as those in LP  formulations (represent products, hours worked)</a:t>
            </a:r>
            <a:endParaRPr lang="en-US" i="1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Deviational Variables represent overachieving or underachieving the desired level of each goal</a:t>
            </a:r>
          </a:p>
          <a:p>
            <a:pPr lvl="1" eaLnBrk="1" hangingPunct="1">
              <a:defRPr/>
            </a:pPr>
            <a:r>
              <a:rPr lang="en-US" smtClean="0"/>
              <a:t>d+    Represents overachieving level of the goal </a:t>
            </a:r>
          </a:p>
          <a:p>
            <a:pPr lvl="1" eaLnBrk="1" hangingPunct="1">
              <a:defRPr/>
            </a:pPr>
            <a:r>
              <a:rPr lang="en-US" smtClean="0"/>
              <a:t>d-    Represents underachieving level of the goal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Economic Constraints</a:t>
            </a:r>
          </a:p>
          <a:p>
            <a:pPr lvl="1" eaLnBrk="1" hangingPunct="1">
              <a:defRPr/>
            </a:pPr>
            <a:r>
              <a:rPr lang="en-US" smtClean="0"/>
              <a:t>Stated as &lt;=, &gt;=, or = </a:t>
            </a:r>
          </a:p>
          <a:p>
            <a:pPr lvl="1" eaLnBrk="1" hangingPunct="1">
              <a:defRPr/>
            </a:pPr>
            <a:r>
              <a:rPr lang="en-US" smtClean="0"/>
              <a:t>Linear  (stated in terms of decision variables)</a:t>
            </a:r>
          </a:p>
          <a:p>
            <a:pPr lvl="1" eaLnBrk="1" hangingPunct="1">
              <a:defRPr/>
            </a:pPr>
            <a:r>
              <a:rPr lang="en-US" smtClean="0"/>
              <a:t>Example: 3x + 2y &lt;= 50 hours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Goal Constraints </a:t>
            </a:r>
          </a:p>
          <a:p>
            <a:pPr lvl="1" eaLnBrk="1" hangingPunct="1">
              <a:defRPr/>
            </a:pPr>
            <a:r>
              <a:rPr lang="en-US" smtClean="0"/>
              <a:t>General form of goal constraint: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buFont typeface="Wingdings" charset="0"/>
              <a:buNone/>
              <a:defRPr/>
            </a:pPr>
            <a:r>
              <a:rPr lang="en-US" smtClean="0"/>
              <a:t>                       </a:t>
            </a:r>
            <a:r>
              <a:rPr lang="en-US" sz="3000" smtClean="0"/>
              <a:t>- d</a:t>
            </a:r>
            <a:r>
              <a:rPr lang="en-US" sz="3000" baseline="30000" smtClean="0"/>
              <a:t>+</a:t>
            </a:r>
            <a:r>
              <a:rPr lang="en-US" sz="3000" smtClean="0"/>
              <a:t>   + d</a:t>
            </a:r>
            <a:r>
              <a:rPr lang="en-US" sz="3000" baseline="30000" smtClean="0"/>
              <a:t>-</a:t>
            </a:r>
            <a:r>
              <a:rPr lang="en-US" sz="3000" smtClean="0"/>
              <a:t>    =</a:t>
            </a:r>
            <a:r>
              <a:rPr lang="en-US" smtClean="0"/>
              <a:t>  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Goal Programming Constraints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19200" y="50292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Decision </a:t>
            </a:r>
          </a:p>
          <a:p>
            <a:pPr algn="ctr">
              <a:defRPr/>
            </a:pPr>
            <a:r>
              <a:rPr lang="en-US">
                <a:cs typeface="+mn-cs"/>
              </a:rPr>
              <a:t>Variables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943600" y="50292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Desired Goal </a:t>
            </a:r>
          </a:p>
          <a:p>
            <a:pPr algn="ctr">
              <a:defRPr/>
            </a:pPr>
            <a:r>
              <a:rPr lang="en-US">
                <a:cs typeface="+mn-cs"/>
              </a:rPr>
              <a:t>Level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Goal Programming Example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Microcom is a growth oriented firm which establishes monthly performance goals for its sales force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Microcom determines that the sales force has a maximum available hours per month for visits of 640 hours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Further, it is estimated that each visit to a potential new client requires 3 hours and each visit to a current client requires 2 hours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Goal Programming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Microcom establishes two goals for the coming month:</a:t>
            </a:r>
          </a:p>
          <a:p>
            <a:pPr lvl="1" eaLnBrk="1" hangingPunct="1">
              <a:defRPr/>
            </a:pPr>
            <a:r>
              <a:rPr lang="en-US" smtClean="0"/>
              <a:t>Contact at least 200 current clients</a:t>
            </a:r>
          </a:p>
          <a:p>
            <a:pPr lvl="1" eaLnBrk="1" hangingPunct="1">
              <a:defRPr/>
            </a:pPr>
            <a:r>
              <a:rPr lang="en-US" smtClean="0"/>
              <a:t>Contact at least 120 new clients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Overachieving either goal will not be penalized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Goal Programming 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defRPr/>
            </a:pPr>
            <a:r>
              <a:rPr lang="en-US" sz="3400" smtClean="0">
                <a:cs typeface="+mn-cs"/>
              </a:rPr>
              <a:t>Steps Required:</a:t>
            </a:r>
          </a:p>
          <a:p>
            <a:pPr marL="839788" lvl="1" indent="-495300" eaLnBrk="1" hangingPunct="1">
              <a:buSzTx/>
              <a:buFont typeface="Wingdings" charset="0"/>
              <a:buAutoNum type="arabicPeriod"/>
              <a:defRPr/>
            </a:pPr>
            <a:r>
              <a:rPr lang="en-US" smtClean="0"/>
              <a:t>Define the decision variables</a:t>
            </a:r>
          </a:p>
          <a:p>
            <a:pPr marL="839788" lvl="1" indent="-495300" eaLnBrk="1" hangingPunct="1">
              <a:buSzTx/>
              <a:buFont typeface="Wingdings" charset="0"/>
              <a:buAutoNum type="arabicPeriod"/>
              <a:defRPr/>
            </a:pPr>
            <a:r>
              <a:rPr lang="en-US" smtClean="0"/>
              <a:t>Define the goals and deviational variables</a:t>
            </a:r>
          </a:p>
          <a:p>
            <a:pPr marL="839788" lvl="1" indent="-495300" eaLnBrk="1" hangingPunct="1">
              <a:buSzTx/>
              <a:buFont typeface="Wingdings" charset="0"/>
              <a:buAutoNum type="arabicPeriod"/>
              <a:defRPr/>
            </a:pPr>
            <a:r>
              <a:rPr lang="en-US" smtClean="0"/>
              <a:t>Formulate the GP Model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Parameters:</a:t>
            </a:r>
          </a:p>
          <a:p>
            <a:pPr marL="1370013" lvl="3" indent="-381000" eaLnBrk="1" hangingPunct="1">
              <a:buSzTx/>
              <a:defRPr/>
            </a:pPr>
            <a:r>
              <a:rPr lang="en-US" smtClean="0"/>
              <a:t>Economic Constraints</a:t>
            </a:r>
          </a:p>
          <a:p>
            <a:pPr marL="1370013" lvl="3" indent="-381000" eaLnBrk="1" hangingPunct="1">
              <a:buSzTx/>
              <a:defRPr/>
            </a:pPr>
            <a:r>
              <a:rPr lang="en-US" smtClean="0"/>
              <a:t>Goal Constraints</a:t>
            </a:r>
          </a:p>
          <a:p>
            <a:pPr marL="1370013" lvl="3" indent="-381000" eaLnBrk="1" hangingPunct="1">
              <a:buSzTx/>
              <a:defRPr/>
            </a:pPr>
            <a:r>
              <a:rPr lang="en-US" smtClean="0"/>
              <a:t>Objective Function</a:t>
            </a:r>
          </a:p>
          <a:p>
            <a:pPr marL="839788" lvl="1" indent="-495300" eaLnBrk="1" hangingPunct="1">
              <a:buSzTx/>
              <a:buFont typeface="Wingdings" charset="0"/>
              <a:buAutoNum type="arabicPeriod"/>
              <a:defRPr/>
            </a:pPr>
            <a:r>
              <a:rPr lang="en-US" smtClean="0"/>
              <a:t>Solve the GP using the graphical approach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Goal Programming Example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Step 1:  Define the decision variables:</a:t>
            </a:r>
          </a:p>
          <a:p>
            <a:pPr lvl="1" eaLnBrk="1" hangingPunct="1">
              <a:defRPr/>
            </a:pPr>
            <a:r>
              <a:rPr lang="en-US" smtClean="0"/>
              <a:t>X1 = the number of current clients visited</a:t>
            </a:r>
          </a:p>
          <a:p>
            <a:pPr lvl="1" eaLnBrk="1" hangingPunct="1">
              <a:defRPr/>
            </a:pPr>
            <a:r>
              <a:rPr lang="en-US" smtClean="0"/>
              <a:t>X2 = the number of  new clients visited</a:t>
            </a:r>
          </a:p>
          <a:p>
            <a:pPr lvl="1" eaLnBrk="1" hangingPunct="1">
              <a:buFont typeface="Wingdings" charset="0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Step 2: Define the goals:</a:t>
            </a:r>
          </a:p>
          <a:p>
            <a:pPr lvl="1" eaLnBrk="1" hangingPunct="1">
              <a:defRPr/>
            </a:pPr>
            <a:r>
              <a:rPr lang="en-US" smtClean="0"/>
              <a:t>Goal 1 – Contact 200 current clients</a:t>
            </a:r>
          </a:p>
          <a:p>
            <a:pPr lvl="1" eaLnBrk="1" hangingPunct="1">
              <a:defRPr/>
            </a:pPr>
            <a:r>
              <a:rPr lang="en-US" smtClean="0"/>
              <a:t>Goal 2 – Contact 120 new clients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Goal Programming Example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Step 3: Define the deviational variables</a:t>
            </a:r>
          </a:p>
          <a:p>
            <a:pPr lvl="1" eaLnBrk="1" hangingPunct="1">
              <a:defRPr/>
            </a:pPr>
            <a:r>
              <a:rPr lang="en-US" smtClean="0"/>
              <a:t>d1+ = the number of current clients visited in excess of the goal of 200</a:t>
            </a:r>
          </a:p>
          <a:p>
            <a:pPr lvl="1" eaLnBrk="1" hangingPunct="1">
              <a:defRPr/>
            </a:pPr>
            <a:r>
              <a:rPr lang="en-US" smtClean="0"/>
              <a:t>d1- = the number of current clients visited less than the goal of 200</a:t>
            </a:r>
          </a:p>
          <a:p>
            <a:pPr lvl="1" eaLnBrk="1" hangingPunct="1">
              <a:defRPr/>
            </a:pPr>
            <a:r>
              <a:rPr lang="en-US" smtClean="0"/>
              <a:t>d2+ = the number of new clients visited in excess of the goal of 120</a:t>
            </a:r>
          </a:p>
          <a:p>
            <a:pPr lvl="1" eaLnBrk="1" hangingPunct="1">
              <a:defRPr/>
            </a:pPr>
            <a:r>
              <a:rPr lang="en-US" smtClean="0"/>
              <a:t>d2- = the number of new clients visited less than the goal of 120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Goal Programming 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Formulate the GP Model: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Economic Constraints:</a:t>
            </a:r>
          </a:p>
          <a:p>
            <a:pPr lvl="1" eaLnBrk="1" hangingPunct="1">
              <a:defRPr/>
            </a:pPr>
            <a:r>
              <a:rPr lang="en-US" smtClean="0"/>
              <a:t>2X1 + 3X2 &lt;= 640    (note: can be &lt;, =, &gt;)</a:t>
            </a:r>
          </a:p>
          <a:p>
            <a:pPr lvl="1" eaLnBrk="1" hangingPunct="1">
              <a:defRPr/>
            </a:pPr>
            <a:r>
              <a:rPr lang="en-US" smtClean="0"/>
              <a:t>X1,  X2  =&gt;  0</a:t>
            </a:r>
          </a:p>
          <a:p>
            <a:pPr lvl="1" eaLnBrk="1" hangingPunct="1">
              <a:defRPr/>
            </a:pPr>
            <a:r>
              <a:rPr lang="en-US" smtClean="0"/>
              <a:t>d1+, d1-, d2+, d2- =&gt;  0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Goal Constraints:</a:t>
            </a:r>
          </a:p>
          <a:p>
            <a:pPr lvl="1" eaLnBrk="1" hangingPunct="1">
              <a:defRPr/>
            </a:pPr>
            <a:r>
              <a:rPr lang="en-US" smtClean="0"/>
              <a:t>Current Clients: X1 + d1- - d1+ = 200</a:t>
            </a:r>
          </a:p>
          <a:p>
            <a:pPr lvl="1" eaLnBrk="1" hangingPunct="1">
              <a:defRPr/>
            </a:pPr>
            <a:r>
              <a:rPr lang="en-US" smtClean="0"/>
              <a:t>New Clients: X2 + d2- - d2+ = 120</a:t>
            </a:r>
          </a:p>
        </p:txBody>
      </p:sp>
      <p:sp>
        <p:nvSpPr>
          <p:cNvPr id="22532" name="AutoShape 4"/>
          <p:cNvSpPr>
            <a:spLocks/>
          </p:cNvSpPr>
          <p:nvPr/>
        </p:nvSpPr>
        <p:spPr bwMode="auto">
          <a:xfrm>
            <a:off x="7162800" y="4724400"/>
            <a:ext cx="304800" cy="1143000"/>
          </a:xfrm>
          <a:prstGeom prst="righ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527925" y="5119688"/>
            <a:ext cx="1257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Must be =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Goal Programming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WebNet establishes two goals for the coming month:</a:t>
            </a:r>
          </a:p>
          <a:p>
            <a:pPr lvl="1" eaLnBrk="1" hangingPunct="1">
              <a:defRPr/>
            </a:pPr>
            <a:r>
              <a:rPr lang="en-US" smtClean="0"/>
              <a:t>Contact at least 200 current clients</a:t>
            </a:r>
          </a:p>
          <a:p>
            <a:pPr lvl="1" eaLnBrk="1" hangingPunct="1">
              <a:defRPr/>
            </a:pPr>
            <a:r>
              <a:rPr lang="en-US" smtClean="0"/>
              <a:t>Contact at least 120 new clients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Overachieving either goal will not be penalized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Goal Programming Example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Objective Function:</a:t>
            </a:r>
          </a:p>
          <a:p>
            <a:pPr lvl="1" eaLnBrk="1" hangingPunct="1">
              <a:defRPr/>
            </a:pPr>
            <a:r>
              <a:rPr lang="en-US" smtClean="0"/>
              <a:t>Minimize Weighted Deviations</a:t>
            </a:r>
          </a:p>
          <a:p>
            <a:pPr lvl="1" eaLnBrk="1" hangingPunct="1">
              <a:defRPr/>
            </a:pPr>
            <a:r>
              <a:rPr lang="en-US" smtClean="0"/>
              <a:t>Minimize Z = d1</a:t>
            </a:r>
            <a:r>
              <a:rPr lang="en-US" baseline="30000" smtClean="0"/>
              <a:t>- </a:t>
            </a:r>
            <a:r>
              <a:rPr lang="en-US" smtClean="0"/>
              <a:t>+ d2</a:t>
            </a:r>
            <a:r>
              <a:rPr lang="en-US" baseline="30000" smtClean="0"/>
              <a:t>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What is Goal Programming?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Mathematical model similar to Linear Programming, however it allows for multiple goals to be satisfied at the same time. 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Allows for the multiple goals to be prioritized and weighted to account for the DM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s utility for meeting the various goals.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Goal Programming 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Complete formulation:</a:t>
            </a:r>
          </a:p>
          <a:p>
            <a:pPr lvl="1" eaLnBrk="1" hangingPunct="1">
              <a:defRPr/>
            </a:pPr>
            <a:r>
              <a:rPr lang="en-US" smtClean="0"/>
              <a:t>Minimize Z = d1</a:t>
            </a:r>
            <a:r>
              <a:rPr lang="en-US" baseline="30000" smtClean="0"/>
              <a:t>- </a:t>
            </a:r>
            <a:r>
              <a:rPr lang="en-US" smtClean="0"/>
              <a:t>+ d2</a:t>
            </a:r>
            <a:r>
              <a:rPr lang="en-US" baseline="30000" smtClean="0"/>
              <a:t>-</a:t>
            </a:r>
          </a:p>
          <a:p>
            <a:pPr lvl="1" eaLnBrk="1" hangingPunct="1">
              <a:defRPr/>
            </a:pPr>
            <a:r>
              <a:rPr lang="en-US" smtClean="0"/>
              <a:t>Subject to:</a:t>
            </a:r>
          </a:p>
          <a:p>
            <a:pPr lvl="2" eaLnBrk="1" hangingPunct="1">
              <a:defRPr/>
            </a:pPr>
            <a:r>
              <a:rPr lang="en-US" sz="2600" smtClean="0"/>
              <a:t>2X1 + 3X2 &lt;= 640</a:t>
            </a:r>
          </a:p>
          <a:p>
            <a:pPr lvl="2" eaLnBrk="1" hangingPunct="1">
              <a:defRPr/>
            </a:pPr>
            <a:r>
              <a:rPr lang="en-US" sz="2600" smtClean="0"/>
              <a:t>X1 + d1</a:t>
            </a:r>
            <a:r>
              <a:rPr lang="en-US" sz="2600" baseline="30000" smtClean="0"/>
              <a:t>-</a:t>
            </a:r>
            <a:r>
              <a:rPr lang="en-US" sz="2600" smtClean="0"/>
              <a:t> - d1</a:t>
            </a:r>
            <a:r>
              <a:rPr lang="en-US" sz="2600" baseline="30000" smtClean="0"/>
              <a:t>+</a:t>
            </a:r>
            <a:r>
              <a:rPr lang="en-US" sz="2600" smtClean="0"/>
              <a:t> = 200</a:t>
            </a:r>
          </a:p>
          <a:p>
            <a:pPr lvl="2" eaLnBrk="1" hangingPunct="1">
              <a:defRPr/>
            </a:pPr>
            <a:r>
              <a:rPr lang="en-US" sz="2600" smtClean="0"/>
              <a:t>X2 + d2</a:t>
            </a:r>
            <a:r>
              <a:rPr lang="en-US" sz="2600" baseline="30000" smtClean="0"/>
              <a:t>-</a:t>
            </a:r>
            <a:r>
              <a:rPr lang="en-US" sz="2600" smtClean="0"/>
              <a:t> - d2</a:t>
            </a:r>
            <a:r>
              <a:rPr lang="en-US" sz="2600" baseline="30000" smtClean="0"/>
              <a:t>+</a:t>
            </a:r>
            <a:r>
              <a:rPr lang="en-US" sz="2600" smtClean="0"/>
              <a:t> = 120</a:t>
            </a:r>
          </a:p>
          <a:p>
            <a:pPr lvl="2" eaLnBrk="1" hangingPunct="1">
              <a:defRPr/>
            </a:pPr>
            <a:r>
              <a:rPr lang="en-US" sz="2600" smtClean="0"/>
              <a:t>X1,  X2  =&gt;  0</a:t>
            </a:r>
          </a:p>
          <a:p>
            <a:pPr lvl="2" eaLnBrk="1" hangingPunct="1">
              <a:defRPr/>
            </a:pPr>
            <a:r>
              <a:rPr lang="en-US" sz="2600" smtClean="0"/>
              <a:t>d1</a:t>
            </a:r>
            <a:r>
              <a:rPr lang="en-US" sz="2600" baseline="30000" smtClean="0"/>
              <a:t>+</a:t>
            </a:r>
            <a:r>
              <a:rPr lang="en-US" sz="2600" smtClean="0"/>
              <a:t>, d1</a:t>
            </a:r>
            <a:r>
              <a:rPr lang="en-US" sz="2600" baseline="30000" smtClean="0"/>
              <a:t>-</a:t>
            </a:r>
            <a:r>
              <a:rPr lang="en-US" sz="2600" smtClean="0"/>
              <a:t>, d2</a:t>
            </a:r>
            <a:r>
              <a:rPr lang="en-US" sz="2600" baseline="30000" smtClean="0"/>
              <a:t>+</a:t>
            </a:r>
            <a:r>
              <a:rPr lang="en-US" sz="2600" smtClean="0"/>
              <a:t>, d2</a:t>
            </a:r>
            <a:r>
              <a:rPr lang="en-US" sz="2600" baseline="30000" smtClean="0"/>
              <a:t>-</a:t>
            </a:r>
            <a:r>
              <a:rPr lang="en-US" sz="2600" smtClean="0"/>
              <a:t> =&gt;  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Goal Programming Example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Graph constraint:</a:t>
            </a:r>
          </a:p>
          <a:p>
            <a:pPr lvl="1" eaLnBrk="1" hangingPunct="1">
              <a:defRPr/>
            </a:pPr>
            <a:r>
              <a:rPr lang="en-US" sz="3000" smtClean="0"/>
              <a:t>2X1 + 3X2  =  640</a:t>
            </a:r>
          </a:p>
          <a:p>
            <a:pPr lvl="2" eaLnBrk="1" hangingPunct="1">
              <a:defRPr/>
            </a:pPr>
            <a:r>
              <a:rPr lang="en-US" sz="2700" smtClean="0"/>
              <a:t>If X1 = 0, X2 = 213</a:t>
            </a:r>
          </a:p>
          <a:p>
            <a:pPr lvl="2" eaLnBrk="1" hangingPunct="1">
              <a:defRPr/>
            </a:pPr>
            <a:r>
              <a:rPr lang="en-US" sz="2700" smtClean="0"/>
              <a:t>If X2 = 0, X1 = 320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Plot points (0, 213) and (320, 0)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Graphical Solution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676400" y="5943600"/>
            <a:ext cx="579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2057400" y="1828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2819400" y="5867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632200" y="5867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4445000" y="5867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rot="-5400000">
            <a:off x="2019300" y="26289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rot="-5400000">
            <a:off x="2019300" y="34417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rot="-5400000">
            <a:off x="2019300" y="42545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rot="-5400000">
            <a:off x="2019300" y="50673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676400" y="6019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0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438400" y="6019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50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124200" y="6019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100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962400" y="6019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150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800600" y="6019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200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1447800" y="4953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50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12954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100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1295400" y="3276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150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12954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200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1447800" y="1676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X</a:t>
            </a:r>
            <a:r>
              <a:rPr lang="en-US" sz="2400" b="1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1671638" y="2224088"/>
            <a:ext cx="5338762" cy="3795712"/>
          </a:xfrm>
          <a:prstGeom prst="line">
            <a:avLst/>
          </a:prstGeom>
          <a:noFill/>
          <a:ln w="38100">
            <a:solidFill>
              <a:srgbClr val="FF66CC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 rot="2228513">
            <a:off x="3048000" y="3581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2X</a:t>
            </a:r>
            <a:r>
              <a:rPr lang="en-US" sz="2400" b="1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1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 + 3X</a:t>
            </a:r>
            <a:r>
              <a:rPr lang="en-US" sz="2400" b="1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2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  = 640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5562600" y="6019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250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6324600" y="6019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300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7010400" y="6019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350</a:t>
            </a:r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5121275" y="5867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7315200" y="5867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6653213" y="5867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5891213" y="5867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1928813" y="2193925"/>
            <a:ext cx="1195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(0,213)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6553200" y="5486400"/>
            <a:ext cx="1195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(320,0)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7620000" y="5715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X</a:t>
            </a:r>
            <a:r>
              <a:rPr lang="en-US" sz="2400" b="1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Goal Programming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n-cs"/>
              </a:rPr>
              <a:t>Graph deviation lines</a:t>
            </a:r>
          </a:p>
          <a:p>
            <a:pPr lvl="1" eaLnBrk="1" hangingPunct="1">
              <a:defRPr/>
            </a:pPr>
            <a:r>
              <a:rPr lang="en-US" sz="2900" smtClean="0"/>
              <a:t>X1 + d1</a:t>
            </a:r>
            <a:r>
              <a:rPr lang="en-US" sz="2900" baseline="30000" smtClean="0"/>
              <a:t>-</a:t>
            </a:r>
            <a:r>
              <a:rPr lang="en-US" sz="2900" smtClean="0"/>
              <a:t> - d1</a:t>
            </a:r>
            <a:r>
              <a:rPr lang="en-US" sz="2900" baseline="30000" smtClean="0"/>
              <a:t>+</a:t>
            </a:r>
            <a:r>
              <a:rPr lang="en-US" sz="2900" smtClean="0"/>
              <a:t> = 200 (Goal 1)</a:t>
            </a:r>
          </a:p>
          <a:p>
            <a:pPr lvl="1" eaLnBrk="1" hangingPunct="1">
              <a:defRPr/>
            </a:pPr>
            <a:r>
              <a:rPr lang="en-US" sz="2900" smtClean="0"/>
              <a:t>X2 + d2</a:t>
            </a:r>
            <a:r>
              <a:rPr lang="en-US" sz="2900" baseline="30000" smtClean="0"/>
              <a:t>-</a:t>
            </a:r>
            <a:r>
              <a:rPr lang="en-US" sz="2900" smtClean="0"/>
              <a:t> - d2</a:t>
            </a:r>
            <a:r>
              <a:rPr lang="en-US" sz="2900" baseline="30000" smtClean="0"/>
              <a:t>+</a:t>
            </a:r>
            <a:r>
              <a:rPr lang="en-US" sz="2900" smtClean="0"/>
              <a:t> = 120 (Goal 2)</a:t>
            </a:r>
          </a:p>
          <a:p>
            <a:pPr eaLnBrk="1" hangingPunct="1">
              <a:defRPr/>
            </a:pPr>
            <a:r>
              <a:rPr lang="en-US" sz="3300" smtClean="0">
                <a:cs typeface="+mn-cs"/>
              </a:rPr>
              <a:t>Plot lines for X1 = 200, X2 = 120</a:t>
            </a: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Goal Programming Example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676400" y="5943600"/>
            <a:ext cx="579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2057400" y="18288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2819400" y="5867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3632200" y="5867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4445000" y="5867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rot="-5400000">
            <a:off x="2019300" y="26289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rot="-5400000">
            <a:off x="2019300" y="34417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rot="-5400000">
            <a:off x="2019300" y="42545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rot="-5400000">
            <a:off x="2019300" y="50673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676400" y="6019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0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438400" y="6019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50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3124200" y="6019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100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962400" y="6019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150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4800600" y="6019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200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1447800" y="4953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50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12954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100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295400" y="3276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150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2954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200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7391400" y="5715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X</a:t>
            </a:r>
            <a:r>
              <a:rPr lang="en-US" sz="2400" b="1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1447800" y="1676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X</a:t>
            </a:r>
            <a:r>
              <a:rPr lang="en-US" sz="2400" b="1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5105400" y="2209800"/>
            <a:ext cx="20638" cy="388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4545013" y="1847850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Goal 1</a:t>
            </a:r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H="1">
            <a:off x="4246563" y="2667000"/>
            <a:ext cx="8572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5122863" y="2820988"/>
            <a:ext cx="9525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4414838" y="2614613"/>
            <a:ext cx="61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d</a:t>
            </a:r>
            <a:r>
              <a:rPr lang="en-US" sz="2400" b="1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1</a:t>
            </a:r>
            <a:r>
              <a:rPr lang="en-US" sz="2400" b="1" baseline="30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-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5238750" y="2770188"/>
            <a:ext cx="61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d</a:t>
            </a:r>
            <a:r>
              <a:rPr lang="en-US" sz="2400" b="1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1</a:t>
            </a:r>
            <a:r>
              <a:rPr lang="en-US" sz="2400" b="1" baseline="30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+</a:t>
            </a:r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1579563" y="4051300"/>
            <a:ext cx="491331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6553200" y="3733800"/>
            <a:ext cx="1100138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Goal 2</a:t>
            </a:r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 flipV="1">
            <a:off x="5832475" y="3287713"/>
            <a:ext cx="0" cy="74612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lg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6002338" y="4056063"/>
            <a:ext cx="0" cy="74612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lg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5878513" y="3379788"/>
            <a:ext cx="598487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d</a:t>
            </a:r>
            <a:r>
              <a:rPr lang="en-US" sz="2400" b="1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2</a:t>
            </a:r>
            <a:r>
              <a:rPr lang="en-US" sz="2400" b="1" baseline="30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+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6030913" y="4148138"/>
            <a:ext cx="598487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d</a:t>
            </a:r>
            <a:r>
              <a:rPr lang="en-US" sz="2400" b="1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2</a:t>
            </a:r>
            <a:r>
              <a:rPr lang="en-US" sz="2400" b="1" baseline="40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-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2971800" y="4038600"/>
            <a:ext cx="1195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(140,120)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3833813" y="4648200"/>
            <a:ext cx="1195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(200,80)</a:t>
            </a:r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1671638" y="2224088"/>
            <a:ext cx="5338762" cy="3795712"/>
          </a:xfrm>
          <a:prstGeom prst="line">
            <a:avLst/>
          </a:prstGeom>
          <a:noFill/>
          <a:ln w="38100">
            <a:solidFill>
              <a:srgbClr val="FF66CC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 rot="2228513">
            <a:off x="1944688" y="276225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2X</a:t>
            </a:r>
            <a:r>
              <a:rPr lang="en-US" sz="2400" b="1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1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 + 3X</a:t>
            </a:r>
            <a:r>
              <a:rPr lang="en-US" sz="2400" b="1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2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 &lt; = 640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5562600" y="6019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250</a:t>
            </a: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6324600" y="6019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300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7010400" y="6019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350</a:t>
            </a:r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5121275" y="5867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7315200" y="5867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6653213" y="5867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>
            <a:off x="5891213" y="5867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862013" y="2193925"/>
            <a:ext cx="1195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(0,213)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6553200" y="5486400"/>
            <a:ext cx="1195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+mn-cs"/>
              </a:rPr>
              <a:t>(320,0)</a:t>
            </a:r>
          </a:p>
        </p:txBody>
      </p:sp>
      <p:sp>
        <p:nvSpPr>
          <p:cNvPr id="29745" name="Oval 49"/>
          <p:cNvSpPr>
            <a:spLocks noChangeArrowheads="1"/>
          </p:cNvSpPr>
          <p:nvPr/>
        </p:nvSpPr>
        <p:spPr bwMode="auto">
          <a:xfrm>
            <a:off x="4876800" y="44196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746" name="Oval 50"/>
          <p:cNvSpPr>
            <a:spLocks noChangeArrowheads="1"/>
          </p:cNvSpPr>
          <p:nvPr/>
        </p:nvSpPr>
        <p:spPr bwMode="auto">
          <a:xfrm>
            <a:off x="4038600" y="38100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2" grpId="0" autoUpdateAnimBg="0"/>
      <p:bldP spid="29733" grpId="0" autoUpdateAnimBg="0"/>
      <p:bldP spid="29745" grpId="0" animBg="1"/>
      <p:bldP spid="297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Solving Graphical Goal Programming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Want to Minimize  d1</a:t>
            </a:r>
            <a:r>
              <a:rPr lang="en-US" baseline="30000" smtClean="0">
                <a:cs typeface="+mn-cs"/>
              </a:rPr>
              <a:t>-</a:t>
            </a:r>
            <a:r>
              <a:rPr lang="en-US" smtClean="0">
                <a:cs typeface="+mn-cs"/>
              </a:rPr>
              <a:t>  +  d2</a:t>
            </a:r>
            <a:r>
              <a:rPr lang="en-US" baseline="30000" smtClean="0">
                <a:cs typeface="+mn-cs"/>
              </a:rPr>
              <a:t>-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So we evaluate each of the candidate solution points: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85800" y="3544888"/>
            <a:ext cx="31242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For point  (140, 120)</a:t>
            </a:r>
          </a:p>
          <a:p>
            <a:pPr algn="ctr">
              <a:defRPr/>
            </a:pPr>
            <a:r>
              <a:rPr lang="en-US" sz="2400">
                <a:cs typeface="+mn-cs"/>
              </a:rPr>
              <a:t>d1</a:t>
            </a:r>
            <a:r>
              <a:rPr lang="en-US" sz="2400" baseline="30000">
                <a:cs typeface="+mn-cs"/>
              </a:rPr>
              <a:t>-</a:t>
            </a:r>
            <a:r>
              <a:rPr lang="en-US" sz="2400">
                <a:cs typeface="+mn-cs"/>
              </a:rPr>
              <a:t> = 60   and  d2</a:t>
            </a:r>
            <a:r>
              <a:rPr lang="en-US" sz="2400" baseline="30000">
                <a:cs typeface="+mn-cs"/>
              </a:rPr>
              <a:t>-</a:t>
            </a:r>
            <a:r>
              <a:rPr lang="en-US" sz="2400">
                <a:cs typeface="+mn-cs"/>
              </a:rPr>
              <a:t> = 0</a:t>
            </a:r>
          </a:p>
          <a:p>
            <a:pPr algn="ctr">
              <a:defRPr/>
            </a:pPr>
            <a:r>
              <a:rPr lang="en-US" sz="2400">
                <a:cs typeface="+mn-cs"/>
              </a:rPr>
              <a:t>Z =  60 + 0  =  60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181600" y="3544888"/>
            <a:ext cx="31242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For point  (200, 80)</a:t>
            </a:r>
          </a:p>
          <a:p>
            <a:pPr algn="ctr">
              <a:defRPr/>
            </a:pPr>
            <a:r>
              <a:rPr lang="en-US" sz="2400">
                <a:cs typeface="+mn-cs"/>
              </a:rPr>
              <a:t>d1</a:t>
            </a:r>
            <a:r>
              <a:rPr lang="en-US" sz="2400" baseline="30000">
                <a:cs typeface="+mn-cs"/>
              </a:rPr>
              <a:t>-</a:t>
            </a:r>
            <a:r>
              <a:rPr lang="en-US" sz="2400">
                <a:cs typeface="+mn-cs"/>
              </a:rPr>
              <a:t> =  0  and  d2</a:t>
            </a:r>
            <a:r>
              <a:rPr lang="en-US" sz="2400" baseline="30000">
                <a:cs typeface="+mn-cs"/>
              </a:rPr>
              <a:t>- </a:t>
            </a:r>
            <a:r>
              <a:rPr lang="en-US" sz="2400">
                <a:cs typeface="+mn-cs"/>
              </a:rPr>
              <a:t>= 40</a:t>
            </a:r>
          </a:p>
          <a:p>
            <a:pPr algn="ctr">
              <a:defRPr/>
            </a:pPr>
            <a:r>
              <a:rPr lang="en-US" sz="2400">
                <a:cs typeface="+mn-cs"/>
              </a:rPr>
              <a:t>Z =  0 + 40  = 40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 rot="1409009">
            <a:off x="7239000" y="3011488"/>
            <a:ext cx="8382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283450" y="2605088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Optimal Point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048000" y="5943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1200" dirty="0">
                <a:cs typeface="+mn-cs"/>
              </a:rPr>
              <a:t>Contact at least 200 current clients</a:t>
            </a:r>
          </a:p>
          <a:p>
            <a:pPr lvl="1">
              <a:defRPr/>
            </a:pPr>
            <a:r>
              <a:rPr lang="en-US" sz="1200" dirty="0">
                <a:cs typeface="+mn-cs"/>
              </a:rPr>
              <a:t>Contact at least 120 new clients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Goal Programming Solution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X1 = 200	Goal 1 achieved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X2 = 80		Goal 2 not achieved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d1+ = 0		d2+ = 0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d1- = 0		d2- = 40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Z = 40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do this in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watch this carefully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16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84455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3200" i="1">
                <a:solidFill>
                  <a:schemeClr val="hlink"/>
                </a:solidFill>
              </a:rPr>
              <a:t>A Goal Programming Example:</a:t>
            </a:r>
            <a:br>
              <a:rPr lang="en-US" sz="3200" i="1">
                <a:solidFill>
                  <a:schemeClr val="hlink"/>
                </a:solidFill>
              </a:rPr>
            </a:br>
            <a:r>
              <a:rPr lang="en-US" sz="3200" i="1">
                <a:solidFill>
                  <a:schemeClr val="hlink"/>
                </a:solidFill>
              </a:rPr>
              <a:t>Myrtle Beach Hotel Expansion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1155700"/>
            <a:ext cx="8545512" cy="1816100"/>
          </a:xfrm>
          <a:noFill/>
          <a:ln/>
        </p:spPr>
        <p:txBody>
          <a:bodyPr lIns="92075" tIns="46038" rIns="92075" bIns="46038"/>
          <a:lstStyle/>
          <a:p>
            <a:r>
              <a:rPr lang="en-US" sz="2800"/>
              <a:t>Davis McKeown wants to expand the convention center at his hotel in Myrtle Beach, SC.</a:t>
            </a:r>
          </a:p>
          <a:p>
            <a:r>
              <a:rPr lang="en-US" sz="2800"/>
              <a:t>The types of conference rooms being considered are: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36550" y="4660900"/>
            <a:ext cx="82740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/>
              <a:t>Davis would like to add 5 small, 10 medium and 15 large conference rooms.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/>
              <a:t>He also wants the total expansion to be 25,000 square feet and to limit the cost to $1,000,000.  </a:t>
            </a:r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1766888" y="2763838"/>
            <a:ext cx="5832475" cy="1808162"/>
            <a:chOff x="1113" y="1774"/>
            <a:chExt cx="3674" cy="1139"/>
          </a:xfrm>
        </p:grpSpPr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1113" y="1774"/>
              <a:ext cx="3674" cy="1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  <a:tabLst>
                  <a:tab pos="2517775" algn="ctr"/>
                  <a:tab pos="4575175" algn="ctr"/>
                </a:tabLst>
              </a:pPr>
              <a:r>
                <a:rPr lang="en-US" sz="2400">
                  <a:latin typeface="Tahoma" pitchFamily="34" charset="0"/>
                </a:rPr>
                <a:t>	Size (sq ft)	Unit Cost	</a:t>
              </a:r>
            </a:p>
            <a:p>
              <a:pPr eaLnBrk="0" hangingPunct="0">
                <a:lnSpc>
                  <a:spcPct val="80000"/>
                </a:lnSpc>
                <a:spcBef>
                  <a:spcPct val="50000"/>
                </a:spcBef>
                <a:tabLst>
                  <a:tab pos="2517775" algn="ctr"/>
                  <a:tab pos="4575175" algn="ctr"/>
                </a:tabLst>
              </a:pPr>
              <a:r>
                <a:rPr lang="en-US" sz="2400">
                  <a:latin typeface="Tahoma" pitchFamily="34" charset="0"/>
                </a:rPr>
                <a:t>Small	400	$18,000</a:t>
              </a:r>
            </a:p>
            <a:p>
              <a:pPr eaLnBrk="0" hangingPunct="0">
                <a:lnSpc>
                  <a:spcPct val="80000"/>
                </a:lnSpc>
                <a:spcBef>
                  <a:spcPct val="50000"/>
                </a:spcBef>
                <a:tabLst>
                  <a:tab pos="2517775" algn="ctr"/>
                  <a:tab pos="4575175" algn="ctr"/>
                </a:tabLst>
              </a:pPr>
              <a:r>
                <a:rPr lang="en-US" sz="2400">
                  <a:latin typeface="Tahoma" pitchFamily="34" charset="0"/>
                </a:rPr>
                <a:t>Medium	750	$33,000</a:t>
              </a:r>
            </a:p>
            <a:p>
              <a:pPr eaLnBrk="0" hangingPunct="0">
                <a:lnSpc>
                  <a:spcPct val="80000"/>
                </a:lnSpc>
                <a:spcBef>
                  <a:spcPct val="50000"/>
                </a:spcBef>
                <a:tabLst>
                  <a:tab pos="2517775" algn="ctr"/>
                  <a:tab pos="4575175" algn="ctr"/>
                </a:tabLst>
              </a:pPr>
              <a:r>
                <a:rPr lang="en-US" sz="2400">
                  <a:latin typeface="Tahoma" pitchFamily="34" charset="0"/>
                </a:rPr>
                <a:t>Large	1,050	$45,150	</a:t>
              </a:r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1152" y="2016"/>
              <a:ext cx="34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66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  <p:bldP spid="922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4025"/>
            <a:ext cx="7772400" cy="715963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4000" i="1">
                <a:solidFill>
                  <a:schemeClr val="hlink"/>
                </a:solidFill>
              </a:rPr>
              <a:t>Defining the Decision Variables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71600" y="1447800"/>
            <a:ext cx="6208713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X</a:t>
            </a:r>
            <a:r>
              <a:rPr lang="en-US" sz="2800" baseline="-25000">
                <a:latin typeface="Tahoma" pitchFamily="34" charset="0"/>
              </a:rPr>
              <a:t>1</a:t>
            </a:r>
            <a:r>
              <a:rPr lang="en-US" sz="2800">
                <a:latin typeface="Tahoma" pitchFamily="34" charset="0"/>
              </a:rPr>
              <a:t> = number of small rooms to add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X</a:t>
            </a:r>
            <a:r>
              <a:rPr lang="en-US" sz="2800" baseline="-25000">
                <a:latin typeface="Tahoma" pitchFamily="34" charset="0"/>
              </a:rPr>
              <a:t>2</a:t>
            </a:r>
            <a:r>
              <a:rPr lang="en-US" sz="2800">
                <a:latin typeface="Tahoma" pitchFamily="34" charset="0"/>
              </a:rPr>
              <a:t> = number of medium rooms to add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X</a:t>
            </a:r>
            <a:r>
              <a:rPr lang="en-US" sz="2800" baseline="-25000">
                <a:latin typeface="Tahoma" pitchFamily="34" charset="0"/>
              </a:rPr>
              <a:t>3</a:t>
            </a:r>
            <a:r>
              <a:rPr lang="en-US" sz="2800">
                <a:latin typeface="Tahoma" pitchFamily="34" charset="0"/>
              </a:rPr>
              <a:t> = number of large rooms to add</a:t>
            </a:r>
          </a:p>
        </p:txBody>
      </p:sp>
    </p:spTree>
    <p:extLst>
      <p:ext uri="{BB962C8B-B14F-4D97-AF65-F5344CB8AC3E}">
        <p14:creationId xmlns:p14="http://schemas.microsoft.com/office/powerpoint/2010/main" val="325773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Assumptions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Similar to LP:</a:t>
            </a:r>
          </a:p>
          <a:p>
            <a:pPr lvl="1" eaLnBrk="1" hangingPunct="1">
              <a:defRPr/>
            </a:pPr>
            <a:r>
              <a:rPr lang="en-US" smtClean="0"/>
              <a:t>Non-negative variables</a:t>
            </a:r>
          </a:p>
          <a:p>
            <a:pPr lvl="1" eaLnBrk="1" hangingPunct="1">
              <a:defRPr/>
            </a:pPr>
            <a:r>
              <a:rPr lang="en-US" smtClean="0"/>
              <a:t>Conditions of certainty</a:t>
            </a:r>
          </a:p>
          <a:p>
            <a:pPr lvl="1" eaLnBrk="1" hangingPunct="1">
              <a:defRPr/>
            </a:pPr>
            <a:r>
              <a:rPr lang="en-US" smtClean="0"/>
              <a:t>Variables are independent</a:t>
            </a:r>
          </a:p>
          <a:p>
            <a:pPr lvl="1" eaLnBrk="1" hangingPunct="1">
              <a:defRPr/>
            </a:pPr>
            <a:r>
              <a:rPr lang="en-US" smtClean="0"/>
              <a:t>Limited resources</a:t>
            </a:r>
          </a:p>
          <a:p>
            <a:pPr lvl="1" eaLnBrk="1" hangingPunct="1">
              <a:defRPr/>
            </a:pPr>
            <a:r>
              <a:rPr lang="en-US" smtClean="0"/>
              <a:t>Deterministic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2475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Defining the Goals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485900"/>
            <a:ext cx="8537575" cy="4152900"/>
          </a:xfrm>
          <a:noFill/>
          <a:ln/>
        </p:spPr>
        <p:txBody>
          <a:bodyPr lIns="92075" tIns="46038" rIns="92075" bIns="46038"/>
          <a:lstStyle/>
          <a:p>
            <a:pPr marL="223838" indent="-223838">
              <a:tabLst>
                <a:tab pos="1320800" algn="l"/>
              </a:tabLst>
            </a:pPr>
            <a:r>
              <a:rPr lang="en-US" sz="2500"/>
              <a:t>Goal 1: The expansion should include </a:t>
            </a:r>
            <a:r>
              <a:rPr lang="en-US" sz="2500" i="1"/>
              <a:t>approximately</a:t>
            </a:r>
            <a:r>
              <a:rPr lang="en-US" sz="2500"/>
              <a:t> 5 	small conference rooms.</a:t>
            </a:r>
          </a:p>
          <a:p>
            <a:pPr marL="223838" indent="-223838">
              <a:tabLst>
                <a:tab pos="1320800" algn="l"/>
              </a:tabLst>
            </a:pPr>
            <a:r>
              <a:rPr lang="en-US" sz="2500"/>
              <a:t>Goal 2: The expansion should include </a:t>
            </a:r>
            <a:r>
              <a:rPr lang="en-US" sz="2500" i="1"/>
              <a:t>approximately</a:t>
            </a:r>
            <a:r>
              <a:rPr lang="en-US" sz="2500"/>
              <a:t> 10 	medium conference rooms.</a:t>
            </a:r>
          </a:p>
          <a:p>
            <a:pPr marL="223838" indent="-223838">
              <a:tabLst>
                <a:tab pos="1320800" algn="l"/>
              </a:tabLst>
            </a:pPr>
            <a:r>
              <a:rPr lang="en-US" sz="2500"/>
              <a:t>Goal 3: The expansion should include </a:t>
            </a:r>
            <a:r>
              <a:rPr lang="en-US" sz="2500" i="1"/>
              <a:t>approximately</a:t>
            </a:r>
            <a:r>
              <a:rPr lang="en-US" sz="2500"/>
              <a:t> 15 	large conference rooms.</a:t>
            </a:r>
          </a:p>
          <a:p>
            <a:pPr marL="223838" indent="-223838">
              <a:tabLst>
                <a:tab pos="1320800" algn="l"/>
              </a:tabLst>
            </a:pPr>
            <a:r>
              <a:rPr lang="en-US" sz="2500"/>
              <a:t>Goal 4: The expansion should consist of </a:t>
            </a:r>
            <a:r>
              <a:rPr lang="en-US" sz="2500" i="1"/>
              <a:t>approximately</a:t>
            </a:r>
            <a:r>
              <a:rPr lang="en-US" sz="2500"/>
              <a:t> 	25,000 square feet.</a:t>
            </a:r>
          </a:p>
          <a:p>
            <a:pPr marL="223838" indent="-223838">
              <a:tabLst>
                <a:tab pos="1320800" algn="l"/>
              </a:tabLst>
            </a:pPr>
            <a:r>
              <a:rPr lang="en-US" sz="2500"/>
              <a:t>Goal 5: The expansion should cost </a:t>
            </a:r>
            <a:r>
              <a:rPr lang="en-US" sz="2500" i="1"/>
              <a:t>approximately</a:t>
            </a:r>
            <a:r>
              <a:rPr lang="en-US" sz="2500"/>
              <a:t> 	$1,000,000.</a:t>
            </a:r>
          </a:p>
        </p:txBody>
      </p:sp>
    </p:spTree>
    <p:extLst>
      <p:ext uri="{BB962C8B-B14F-4D97-AF65-F5344CB8AC3E}">
        <p14:creationId xmlns:p14="http://schemas.microsoft.com/office/powerpoint/2010/main" val="322811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8975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tx1"/>
                </a:solidFill>
              </a:rPr>
              <a:t>Defining the Goal Constraints-I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0638" y="1185863"/>
            <a:ext cx="4119562" cy="677862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Small Rooms</a:t>
            </a:r>
          </a:p>
        </p:txBody>
      </p:sp>
      <p:graphicFrame>
        <p:nvGraphicFramePr>
          <p:cNvPr id="1331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220630"/>
              </p:ext>
            </p:extLst>
          </p:nvPr>
        </p:nvGraphicFramePr>
        <p:xfrm>
          <a:off x="3438525" y="1744663"/>
          <a:ext cx="282575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" name="Equation" r:id="rId4" imgW="965200" imgH="228600" progId="Equation.3">
                  <p:embed/>
                </p:oleObj>
              </mc:Choice>
              <mc:Fallback>
                <p:oleObj name="Equation" r:id="rId4" imgW="965200" imgH="228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1744663"/>
                        <a:ext cx="2825750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41588" y="2478088"/>
            <a:ext cx="398621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3200">
                <a:latin typeface="Tahoma" pitchFamily="34" charset="0"/>
              </a:rPr>
              <a:t>Medium Rooms</a:t>
            </a:r>
          </a:p>
        </p:txBody>
      </p:sp>
      <p:graphicFrame>
        <p:nvGraphicFramePr>
          <p:cNvPr id="13318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14841"/>
              </p:ext>
            </p:extLst>
          </p:nvPr>
        </p:nvGraphicFramePr>
        <p:xfrm>
          <a:off x="3341688" y="3054350"/>
          <a:ext cx="30861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3" name="Equation" r:id="rId6" imgW="1054100" imgH="228600" progId="Equation.3">
                  <p:embed/>
                </p:oleObj>
              </mc:Choice>
              <mc:Fallback>
                <p:oleObj name="Equation" r:id="rId6" imgW="1054100" imgH="228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3054350"/>
                        <a:ext cx="30861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524125" y="3803650"/>
            <a:ext cx="3935413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3200">
                <a:latin typeface="Tahoma" pitchFamily="34" charset="0"/>
              </a:rPr>
              <a:t>Large Rooms</a:t>
            </a:r>
          </a:p>
        </p:txBody>
      </p:sp>
      <p:graphicFrame>
        <p:nvGraphicFramePr>
          <p:cNvPr id="13320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490009"/>
              </p:ext>
            </p:extLst>
          </p:nvPr>
        </p:nvGraphicFramePr>
        <p:xfrm>
          <a:off x="3333750" y="4360863"/>
          <a:ext cx="32496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4" name="Equation" r:id="rId8" imgW="1041400" imgH="241300" progId="Equation.3">
                  <p:embed/>
                </p:oleObj>
              </mc:Choice>
              <mc:Fallback>
                <p:oleObj name="Equation" r:id="rId8" imgW="1041400" imgH="241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4360863"/>
                        <a:ext cx="324961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57030"/>
              </p:ext>
            </p:extLst>
          </p:nvPr>
        </p:nvGraphicFramePr>
        <p:xfrm>
          <a:off x="3368675" y="5468938"/>
          <a:ext cx="208756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5" name="Equation" r:id="rId10" imgW="609600" imgH="241300" progId="Equation.3">
                  <p:embed/>
                </p:oleObj>
              </mc:Choice>
              <mc:Fallback>
                <p:oleObj name="Equation" r:id="rId10" imgW="609600" imgH="241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5468938"/>
                        <a:ext cx="2087563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905125" y="5111750"/>
            <a:ext cx="2447925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63084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4025"/>
            <a:ext cx="7772400" cy="749300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Defining the Goal Constraints-II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588" y="1252538"/>
            <a:ext cx="5969000" cy="593725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Total Expansion</a:t>
            </a:r>
          </a:p>
        </p:txBody>
      </p:sp>
      <p:graphicFrame>
        <p:nvGraphicFramePr>
          <p:cNvPr id="1434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855903"/>
              </p:ext>
            </p:extLst>
          </p:nvPr>
        </p:nvGraphicFramePr>
        <p:xfrm>
          <a:off x="985838" y="1903413"/>
          <a:ext cx="77184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Equation" r:id="rId4" imgW="2730500" imgH="241300" progId="Equation.3">
                  <p:embed/>
                </p:oleObj>
              </mc:Choice>
              <mc:Fallback>
                <p:oleObj name="Equation" r:id="rId4" imgW="2730500" imgH="241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1903413"/>
                        <a:ext cx="771842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796925" y="2662239"/>
            <a:ext cx="7229475" cy="1331913"/>
            <a:chOff x="502" y="1677"/>
            <a:chExt cx="4554" cy="839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502" y="1677"/>
              <a:ext cx="3760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</a:pPr>
              <a:r>
                <a:rPr lang="en-US" sz="3200">
                  <a:latin typeface="Tahoma" pitchFamily="34" charset="0"/>
                </a:rPr>
                <a:t>Total Cost (in $1,000s)</a:t>
              </a:r>
            </a:p>
          </p:txBody>
        </p:sp>
        <p:graphicFrame>
          <p:nvGraphicFramePr>
            <p:cNvPr id="14342" name="Objec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61953299"/>
                </p:ext>
              </p:extLst>
            </p:nvPr>
          </p:nvGraphicFramePr>
          <p:xfrm>
            <a:off x="675" y="2098"/>
            <a:ext cx="4381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44" name="Equation" r:id="rId6" imgW="2463800" imgH="241300" progId="Equation.3">
                    <p:embed/>
                  </p:oleObj>
                </mc:Choice>
                <mc:Fallback>
                  <p:oleObj name="Equation" r:id="rId6" imgW="2463800" imgH="2413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" y="2098"/>
                          <a:ext cx="4381" cy="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344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869687"/>
              </p:ext>
            </p:extLst>
          </p:nvPr>
        </p:nvGraphicFramePr>
        <p:xfrm>
          <a:off x="1582738" y="4584700"/>
          <a:ext cx="20875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5" name="Equation" r:id="rId8" imgW="609600" imgH="241300" progId="Equation.3">
                  <p:embed/>
                </p:oleObj>
              </mc:Choice>
              <mc:Fallback>
                <p:oleObj name="Equation" r:id="rId8" imgW="609600" imgH="241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4584700"/>
                        <a:ext cx="208756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119188" y="4227513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223015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GP Objective Functions</a:t>
            </a:r>
            <a:r>
              <a:rPr lang="en-US" sz="4000" i="1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89913" cy="3733800"/>
          </a:xfrm>
          <a:noFill/>
          <a:ln/>
        </p:spPr>
        <p:txBody>
          <a:bodyPr lIns="92075" tIns="46038" rIns="92075" bIns="46038"/>
          <a:lstStyle/>
          <a:p>
            <a:pPr eaLnBrk="0" hangingPunct="0"/>
            <a:r>
              <a:rPr lang="en-US" dirty="0"/>
              <a:t>There are numerous objective functions we could formulate for a GP problem.</a:t>
            </a:r>
          </a:p>
          <a:p>
            <a:pPr eaLnBrk="0" hangingPunct="0"/>
            <a:r>
              <a:rPr lang="en-US" dirty="0"/>
              <a:t>Minimize the sum of the deviations:</a:t>
            </a:r>
          </a:p>
          <a:p>
            <a:pPr lvl="1">
              <a:buFontTx/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1536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424822"/>
              </p:ext>
            </p:extLst>
          </p:nvPr>
        </p:nvGraphicFramePr>
        <p:xfrm>
          <a:off x="2890838" y="3035300"/>
          <a:ext cx="24701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Equation" r:id="rId4" imgW="1092200" imgH="368300" progId="Equation.3">
                  <p:embed/>
                </p:oleObj>
              </mc:Choice>
              <mc:Fallback>
                <p:oleObj name="Equation" r:id="rId4" imgW="1092200" imgH="368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3035300"/>
                        <a:ext cx="247015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50875" y="3810000"/>
            <a:ext cx="8001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3200">
                <a:latin typeface="Tahoma" pitchFamily="34" charset="0"/>
              </a:rPr>
              <a:t>Problem: The deviations measure different things, so what does this objective represent?</a:t>
            </a:r>
          </a:p>
        </p:txBody>
      </p:sp>
    </p:spTree>
    <p:extLst>
      <p:ext uri="{BB962C8B-B14F-4D97-AF65-F5344CB8AC3E}">
        <p14:creationId xmlns:p14="http://schemas.microsoft.com/office/powerpoint/2010/main" val="269701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7825"/>
            <a:ext cx="7772400" cy="638175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GP Objective Functions </a:t>
            </a:r>
            <a:r>
              <a:rPr lang="en-US" sz="3200" i="1">
                <a:solidFill>
                  <a:schemeClr val="hlink"/>
                </a:solidFill>
              </a:rPr>
              <a:t>(cont’d)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119188"/>
            <a:ext cx="8375650" cy="1765300"/>
          </a:xfrm>
          <a:noFill/>
          <a:ln/>
        </p:spPr>
        <p:txBody>
          <a:bodyPr lIns="92075" tIns="46038" rIns="92075" bIns="46038"/>
          <a:lstStyle/>
          <a:p>
            <a:r>
              <a:rPr lang="en-US" sz="2800"/>
              <a:t>Minimize the sum of </a:t>
            </a:r>
            <a:r>
              <a:rPr lang="en-US" sz="2800" i="1"/>
              <a:t>percentage</a:t>
            </a:r>
            <a:r>
              <a:rPr lang="en-US" sz="2800"/>
              <a:t> deviations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/>
              <a:t>MIN 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/>
              <a:t>where</a:t>
            </a:r>
            <a:r>
              <a:rPr lang="en-US" i="1">
                <a:latin typeface="Times New Roman" pitchFamily="18" charset="0"/>
              </a:rPr>
              <a:t> t</a:t>
            </a:r>
            <a:r>
              <a:rPr lang="en-US" i="1" baseline="-25000">
                <a:latin typeface="Times New Roman" pitchFamily="18" charset="0"/>
              </a:rPr>
              <a:t>i</a:t>
            </a:r>
            <a:r>
              <a:rPr lang="en-US"/>
              <a:t> represents the target value of goal </a:t>
            </a:r>
            <a:r>
              <a:rPr lang="en-US" i="1">
                <a:latin typeface="Times New Roman" pitchFamily="18" charset="0"/>
              </a:rPr>
              <a:t>i</a:t>
            </a:r>
            <a:r>
              <a:rPr lang="en-US"/>
              <a:t> </a:t>
            </a:r>
          </a:p>
        </p:txBody>
      </p:sp>
      <p:graphicFrame>
        <p:nvGraphicFramePr>
          <p:cNvPr id="1638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169523"/>
              </p:ext>
            </p:extLst>
          </p:nvPr>
        </p:nvGraphicFramePr>
        <p:xfrm>
          <a:off x="1720850" y="1585913"/>
          <a:ext cx="19732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Equation" r:id="rId4" imgW="876300" imgH="431800" progId="Equation.3">
                  <p:embed/>
                </p:oleObj>
              </mc:Choice>
              <mc:Fallback>
                <p:oleObj name="Equation" r:id="rId4" imgW="876300" imgH="4318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585913"/>
                        <a:ext cx="19732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46075" y="2901950"/>
            <a:ext cx="8264525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>
                <a:latin typeface="Tahoma" pitchFamily="34" charset="0"/>
              </a:rPr>
              <a:t>Problem: Suppose the first goal is underachieved by 1 small room and the fifth goal is overachieved by $20,000.</a:t>
            </a:r>
            <a:r>
              <a:rPr lang="en-US" sz="2800"/>
              <a:t> 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/>
              <a:t>We underachieve goal 1 by 1/5=20%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/>
              <a:t>We overachieve goal 5 by 20,000/1,000,000= 2%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/>
              <a:t>This implies being $20,000 over budget is just as undesirable as having one too few small rooms.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876800" y="2971800"/>
            <a:ext cx="3276600" cy="1196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tx1"/>
              </a:buClr>
            </a:pPr>
            <a:r>
              <a:rPr lang="en-US" b="1" dirty="0">
                <a:solidFill>
                  <a:srgbClr val="000000"/>
                </a:solidFill>
                <a:latin typeface="Tahoma" pitchFamily="34" charset="0"/>
              </a:rPr>
              <a:t>Is this true? Only the decision maker can say for sure.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3505200" y="3962400"/>
            <a:ext cx="1524000" cy="1295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3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bldLvl="2" autoUpdateAnimBg="0"/>
      <p:bldP spid="16390" grpId="0" animBg="1"/>
      <p:bldP spid="1639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6600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GP Objective Functions </a:t>
            </a:r>
            <a:r>
              <a:rPr lang="en-US" sz="2000" i="1">
                <a:solidFill>
                  <a:schemeClr val="hlink"/>
                </a:solidFill>
              </a:rPr>
              <a:t>(cont’d)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3227388"/>
            <a:ext cx="7237412" cy="887412"/>
          </a:xfrm>
          <a:ln/>
        </p:spPr>
        <p:txBody>
          <a:bodyPr lIns="92075" tIns="46038" rIns="92075" bIns="46038"/>
          <a:lstStyle/>
          <a:p>
            <a:r>
              <a:rPr lang="en-US" sz="2800"/>
              <a:t>Minimize the weighted sum of deviations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/>
              <a:t>MIN </a:t>
            </a:r>
          </a:p>
        </p:txBody>
      </p:sp>
      <p:graphicFrame>
        <p:nvGraphicFramePr>
          <p:cNvPr id="1741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539268"/>
              </p:ext>
            </p:extLst>
          </p:nvPr>
        </p:nvGraphicFramePr>
        <p:xfrm>
          <a:off x="1847850" y="3756025"/>
          <a:ext cx="23939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Equation" r:id="rId4" imgW="1066800" imgH="368300" progId="Equation.3">
                  <p:embed/>
                </p:oleObj>
              </mc:Choice>
              <mc:Fallback>
                <p:oleObj name="Equation" r:id="rId4" imgW="1066800" imgH="368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3756025"/>
                        <a:ext cx="239395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347663" y="4616450"/>
            <a:ext cx="7845425" cy="1211263"/>
            <a:chOff x="219" y="2908"/>
            <a:chExt cx="4942" cy="763"/>
          </a:xfrm>
        </p:grpSpPr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219" y="2908"/>
              <a:ext cx="4942" cy="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</a:pPr>
              <a:r>
                <a:rPr lang="en-US" sz="2800">
                  <a:latin typeface="Tahoma" pitchFamily="34" charset="0"/>
                </a:rPr>
                <a:t>Minimize the weighted sum of % deviations</a:t>
              </a:r>
            </a:p>
            <a:p>
              <a:pPr marL="742950" lvl="1" indent="-285750" eaLnBrk="0" hangingPunct="0">
                <a:lnSpc>
                  <a:spcPct val="120000"/>
                </a:lnSpc>
                <a:spcBef>
                  <a:spcPct val="20000"/>
                </a:spcBef>
              </a:pPr>
              <a:r>
                <a:rPr lang="en-US" sz="2800"/>
                <a:t>MIN </a:t>
              </a:r>
            </a:p>
          </p:txBody>
        </p:sp>
        <p:graphicFrame>
          <p:nvGraphicFramePr>
            <p:cNvPr id="17414" name="Objec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34735475"/>
                </p:ext>
              </p:extLst>
            </p:nvPr>
          </p:nvGraphicFramePr>
          <p:xfrm>
            <a:off x="1127" y="3109"/>
            <a:ext cx="1681" cy="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3" name="Equation" r:id="rId6" imgW="1193800" imgH="431800" progId="Equation.3">
                    <p:embed/>
                  </p:oleObj>
                </mc:Choice>
                <mc:Fallback>
                  <p:oleObj name="Equation" r:id="rId6" imgW="1193800" imgH="4318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7" y="3109"/>
                          <a:ext cx="1681" cy="5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27038" y="1136650"/>
            <a:ext cx="837565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/>
              <a:t>Weights can be used in the previous objectives to allow the decision maker indicate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800"/>
              <a:t>desirable vs. undesirable deviations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800"/>
              <a:t>the relative importance of various goals</a:t>
            </a:r>
          </a:p>
        </p:txBody>
      </p:sp>
    </p:spTree>
    <p:extLst>
      <p:ext uri="{BB962C8B-B14F-4D97-AF65-F5344CB8AC3E}">
        <p14:creationId xmlns:p14="http://schemas.microsoft.com/office/powerpoint/2010/main" val="338324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701675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Defining the Objective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033463"/>
            <a:ext cx="8264525" cy="2905125"/>
          </a:xfrm>
          <a:noFill/>
          <a:ln/>
        </p:spPr>
        <p:txBody>
          <a:bodyPr lIns="92075" tIns="46038" rIns="92075" bIns="46038"/>
          <a:lstStyle/>
          <a:p>
            <a:r>
              <a:rPr lang="en-US" sz="2400"/>
              <a:t>Assume</a:t>
            </a:r>
          </a:p>
          <a:p>
            <a:pPr lvl="1">
              <a:buClr>
                <a:schemeClr val="tx1"/>
              </a:buClr>
            </a:pPr>
            <a:r>
              <a:rPr lang="en-US" sz="2400"/>
              <a:t>It is undesirable to underachieve any of the first three room goals</a:t>
            </a:r>
          </a:p>
          <a:p>
            <a:pPr lvl="1">
              <a:buClr>
                <a:schemeClr val="tx1"/>
              </a:buClr>
            </a:pPr>
            <a:r>
              <a:rPr lang="en-US" sz="2400"/>
              <a:t>It is undesirable to overachieve or underachieve the 25,000 sq ft expansion goal</a:t>
            </a:r>
          </a:p>
          <a:p>
            <a:pPr lvl="1">
              <a:buClr>
                <a:schemeClr val="tx1"/>
              </a:buClr>
            </a:pPr>
            <a:r>
              <a:rPr lang="en-US" sz="2400"/>
              <a:t>It is undesirable to overachieve the $1,000,000 total cost goal</a:t>
            </a:r>
          </a:p>
        </p:txBody>
      </p:sp>
      <p:graphicFrame>
        <p:nvGraphicFramePr>
          <p:cNvPr id="1843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447123"/>
              </p:ext>
            </p:extLst>
          </p:nvPr>
        </p:nvGraphicFramePr>
        <p:xfrm>
          <a:off x="588963" y="4029075"/>
          <a:ext cx="7680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Equation" r:id="rId4" imgW="4102100" imgH="431800" progId="Equation.3">
                  <p:embed/>
                </p:oleObj>
              </mc:Choice>
              <mc:Fallback>
                <p:oleObj name="Equation" r:id="rId4" imgW="4102100" imgH="4318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4029075"/>
                        <a:ext cx="7680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90538" y="5111750"/>
            <a:ext cx="816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Initially, we will assume all the above weights equal 1.</a:t>
            </a:r>
          </a:p>
        </p:txBody>
      </p:sp>
    </p:spTree>
    <p:extLst>
      <p:ext uri="{BB962C8B-B14F-4D97-AF65-F5344CB8AC3E}">
        <p14:creationId xmlns:p14="http://schemas.microsoft.com/office/powerpoint/2010/main" val="351276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Implementing the Model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93750"/>
          </a:xfrm>
          <a:noFill/>
          <a:ln/>
        </p:spPr>
        <p:txBody>
          <a:bodyPr lIns="92075" tIns="46038" rIns="92075" bIns="46038"/>
          <a:lstStyle/>
          <a:p>
            <a:pPr algn="ctr">
              <a:buFont typeface="Wingdings" pitchFamily="2" charset="2"/>
              <a:buNone/>
            </a:pPr>
            <a:r>
              <a:rPr lang="en-US" dirty="0"/>
              <a:t>See file </a:t>
            </a:r>
            <a:r>
              <a:rPr lang="en-US" dirty="0" smtClean="0">
                <a:hlinkClick r:id="rId3" action="ppaction://hlinkfile"/>
              </a:rPr>
              <a:t>Fig7-1.xlsm</a:t>
            </a:r>
            <a:r>
              <a:rPr lang="en-US" dirty="0" smtClean="0"/>
              <a:t> in the text student website </a:t>
            </a:r>
          </a:p>
          <a:p>
            <a:pPr algn="ctr">
              <a:buFont typeface="Wingdings" pitchFamily="2" charset="2"/>
              <a:buNone/>
            </a:pPr>
            <a:endParaRPr lang="en-US" dirty="0"/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We will walk through it 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0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4025"/>
            <a:ext cx="7772400" cy="569913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Comments About GP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984250"/>
            <a:ext cx="7772400" cy="565785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en-US" sz="2800"/>
              <a:t>GP involves making trade-offs among the goals until the most satisfying solution is found.</a:t>
            </a:r>
          </a:p>
          <a:p>
            <a:pPr>
              <a:lnSpc>
                <a:spcPct val="120000"/>
              </a:lnSpc>
            </a:pPr>
            <a:r>
              <a:rPr lang="en-US" sz="2800"/>
              <a:t>GP objective function values should not be compared because the weights are changed in each iteration.  Compare the solutions!</a:t>
            </a:r>
          </a:p>
          <a:p>
            <a:pPr>
              <a:lnSpc>
                <a:spcPct val="120000"/>
              </a:lnSpc>
            </a:pPr>
            <a:r>
              <a:rPr lang="en-US" sz="2800"/>
              <a:t>An arbitrarily large weight will effectively change a soft constraint to a hard constraint.</a:t>
            </a:r>
          </a:p>
          <a:p>
            <a:pPr>
              <a:lnSpc>
                <a:spcPct val="120000"/>
              </a:lnSpc>
            </a:pPr>
            <a:r>
              <a:rPr lang="en-US" sz="2800"/>
              <a:t>Hard constraints can be place on deviational variables.</a:t>
            </a:r>
          </a:p>
        </p:txBody>
      </p:sp>
    </p:spTree>
    <p:extLst>
      <p:ext uri="{BB962C8B-B14F-4D97-AF65-F5344CB8AC3E}">
        <p14:creationId xmlns:p14="http://schemas.microsoft.com/office/powerpoint/2010/main" val="187977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8975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The MiniMax Objective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1344613"/>
            <a:ext cx="7772400" cy="1169987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Can be used to minimize the maximum deviation from any goal.</a:t>
            </a:r>
          </a:p>
        </p:txBody>
      </p: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3733800" y="2743200"/>
            <a:ext cx="2981325" cy="2265363"/>
            <a:chOff x="1944" y="1410"/>
            <a:chExt cx="1878" cy="1427"/>
          </a:xfrm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1944" y="1410"/>
              <a:ext cx="18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/>
                <a:t>MIN:  </a:t>
              </a:r>
              <a:r>
                <a:rPr lang="en-US" sz="2400">
                  <a:latin typeface="Times New Roman" pitchFamily="18" charset="0"/>
                </a:rPr>
                <a:t>Q</a:t>
              </a:r>
            </a:p>
          </p:txBody>
        </p:sp>
        <p:grpSp>
          <p:nvGrpSpPr>
            <p:cNvPr id="21513" name="Group 9"/>
            <p:cNvGrpSpPr>
              <a:grpSpLocks/>
            </p:cNvGrpSpPr>
            <p:nvPr/>
          </p:nvGrpSpPr>
          <p:grpSpPr bwMode="auto">
            <a:xfrm>
              <a:off x="2115" y="1667"/>
              <a:ext cx="705" cy="1170"/>
              <a:chOff x="2115" y="1667"/>
              <a:chExt cx="705" cy="1170"/>
            </a:xfrm>
          </p:grpSpPr>
          <p:graphicFrame>
            <p:nvGraphicFramePr>
              <p:cNvPr id="21509" name="Object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3379407"/>
                  </p:ext>
                </p:extLst>
              </p:nvPr>
            </p:nvGraphicFramePr>
            <p:xfrm>
              <a:off x="2115" y="1667"/>
              <a:ext cx="579" cy="2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63" name="Equation" r:id="rId4" imgW="444500" imgH="228600" progId="Equation.3">
                      <p:embed/>
                    </p:oleObj>
                  </mc:Choice>
                  <mc:Fallback>
                    <p:oleObj name="Equation" r:id="rId4" imgW="444500" imgH="22860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5" y="1667"/>
                            <a:ext cx="579" cy="2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10" name="Object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58679313"/>
                  </p:ext>
                </p:extLst>
              </p:nvPr>
            </p:nvGraphicFramePr>
            <p:xfrm>
              <a:off x="2115" y="1966"/>
              <a:ext cx="579" cy="2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64" name="Equation" r:id="rId6" imgW="444500" imgH="228600" progId="Equation.3">
                      <p:embed/>
                    </p:oleObj>
                  </mc:Choice>
                  <mc:Fallback>
                    <p:oleObj name="Equation" r:id="rId6" imgW="444500" imgH="22860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5" y="1966"/>
                            <a:ext cx="579" cy="2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11" name="Object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9042614"/>
                  </p:ext>
                </p:extLst>
              </p:nvPr>
            </p:nvGraphicFramePr>
            <p:xfrm>
              <a:off x="2115" y="2267"/>
              <a:ext cx="579" cy="2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65" name="Equation" r:id="rId8" imgW="444500" imgH="228600" progId="Equation.3">
                      <p:embed/>
                    </p:oleObj>
                  </mc:Choice>
                  <mc:Fallback>
                    <p:oleObj name="Equation" r:id="rId8" imgW="444500" imgH="22860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5" y="2267"/>
                            <a:ext cx="579" cy="2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12" name="Rectangle 8"/>
              <p:cNvSpPr>
                <a:spLocks noChangeArrowheads="1"/>
              </p:cNvSpPr>
              <p:nvPr/>
            </p:nvSpPr>
            <p:spPr bwMode="auto">
              <a:xfrm>
                <a:off x="2116" y="2587"/>
                <a:ext cx="7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/>
                  <a:t>etc...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093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Components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Economic Constraints</a:t>
            </a:r>
          </a:p>
          <a:p>
            <a:pPr lvl="1" eaLnBrk="1" hangingPunct="1">
              <a:defRPr/>
            </a:pPr>
            <a:r>
              <a:rPr lang="en-US" smtClean="0"/>
              <a:t>Physical</a:t>
            </a:r>
          </a:p>
          <a:p>
            <a:pPr lvl="1" eaLnBrk="1" hangingPunct="1">
              <a:defRPr/>
            </a:pPr>
            <a:r>
              <a:rPr lang="en-US" smtClean="0"/>
              <a:t>Concerned with resources</a:t>
            </a:r>
          </a:p>
          <a:p>
            <a:pPr lvl="1" eaLnBrk="1" hangingPunct="1">
              <a:defRPr/>
            </a:pPr>
            <a:r>
              <a:rPr lang="en-US" smtClean="0"/>
              <a:t>Cannot be violated</a:t>
            </a:r>
          </a:p>
          <a:p>
            <a:pPr lvl="1" eaLnBrk="1" hangingPunct="1">
              <a:defRPr/>
            </a:pPr>
            <a:r>
              <a:rPr lang="en-US" smtClean="0"/>
              <a:t>Example: # of production hours each week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633413"/>
          </a:xfrm>
          <a:noFill/>
          <a:ln/>
        </p:spPr>
        <p:txBody>
          <a:bodyPr lIns="92075" tIns="46038" rIns="92075" bIns="46038"/>
          <a:lstStyle/>
          <a:p>
            <a:r>
              <a:rPr lang="en-US" sz="3600" i="1" dirty="0">
                <a:solidFill>
                  <a:schemeClr val="hlink"/>
                </a:solidFill>
              </a:rPr>
              <a:t>Summary of Goal Programming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49325"/>
            <a:ext cx="8305800" cy="5284788"/>
          </a:xfrm>
          <a:noFill/>
          <a:ln/>
        </p:spPr>
        <p:txBody>
          <a:bodyPr lIns="92075" tIns="46038" rIns="92075" bIns="46038"/>
          <a:lstStyle/>
          <a:p>
            <a:pPr marL="458788" indent="-458788">
              <a:buFont typeface="Wingdings" pitchFamily="2" charset="2"/>
              <a:buNone/>
              <a:tabLst>
                <a:tab pos="238125" algn="r"/>
              </a:tabLst>
            </a:pPr>
            <a:r>
              <a:rPr lang="en-US" sz="2000" dirty="0"/>
              <a:t>	1. 	Identify the decision variables in the problem.</a:t>
            </a:r>
          </a:p>
          <a:p>
            <a:pPr marL="458788" indent="-458788">
              <a:buFont typeface="Wingdings" pitchFamily="2" charset="2"/>
              <a:buNone/>
              <a:tabLst>
                <a:tab pos="238125" algn="r"/>
              </a:tabLst>
            </a:pPr>
            <a:r>
              <a:rPr lang="en-US" sz="2000" dirty="0"/>
              <a:t>	2. 	Identify any hard constraints in the problem and formulate them in the usual way.</a:t>
            </a:r>
          </a:p>
          <a:p>
            <a:pPr marL="458788" indent="-458788">
              <a:buFont typeface="Wingdings" pitchFamily="2" charset="2"/>
              <a:buNone/>
              <a:tabLst>
                <a:tab pos="238125" algn="r"/>
              </a:tabLst>
            </a:pPr>
            <a:r>
              <a:rPr lang="en-US" sz="2000" dirty="0"/>
              <a:t>	3. 	State the goals of the problem along with their target values.</a:t>
            </a:r>
          </a:p>
          <a:p>
            <a:pPr marL="458788" indent="-458788">
              <a:buFont typeface="Wingdings" pitchFamily="2" charset="2"/>
              <a:buNone/>
              <a:tabLst>
                <a:tab pos="238125" algn="r"/>
              </a:tabLst>
            </a:pPr>
            <a:r>
              <a:rPr lang="en-US" sz="2000" dirty="0"/>
              <a:t>	4. 	Create constraints using the decision variables that would achieve the goals exactly.</a:t>
            </a:r>
          </a:p>
          <a:p>
            <a:pPr marL="458788" indent="-458788">
              <a:buFont typeface="Wingdings" pitchFamily="2" charset="2"/>
              <a:buNone/>
              <a:tabLst>
                <a:tab pos="238125" algn="r"/>
              </a:tabLst>
            </a:pPr>
            <a:r>
              <a:rPr lang="en-US" sz="2000" dirty="0"/>
              <a:t>	5. 	Transform the above constraints into goal constraints by including deviational variables.</a:t>
            </a:r>
          </a:p>
          <a:p>
            <a:pPr marL="458788" indent="-458788">
              <a:buFont typeface="Wingdings" pitchFamily="2" charset="2"/>
              <a:buNone/>
              <a:tabLst>
                <a:tab pos="238125" algn="r"/>
              </a:tabLst>
            </a:pPr>
            <a:r>
              <a:rPr lang="en-US" sz="2000" dirty="0"/>
              <a:t>	6. 	Determine which deviational variables represent undesirable deviations from the goals.</a:t>
            </a:r>
          </a:p>
          <a:p>
            <a:pPr marL="458788" indent="-458788">
              <a:buFont typeface="Wingdings" pitchFamily="2" charset="2"/>
              <a:buNone/>
              <a:tabLst>
                <a:tab pos="238125" algn="r"/>
              </a:tabLst>
            </a:pPr>
            <a:r>
              <a:rPr lang="en-US" sz="2000" dirty="0"/>
              <a:t>	7. 	Formulate an objective that penalizes the undesirable deviations.</a:t>
            </a:r>
          </a:p>
          <a:p>
            <a:pPr marL="458788" indent="-458788">
              <a:buFont typeface="Wingdings" pitchFamily="2" charset="2"/>
              <a:buNone/>
              <a:tabLst>
                <a:tab pos="238125" algn="r"/>
              </a:tabLst>
            </a:pPr>
            <a:r>
              <a:rPr lang="en-US" sz="2000" dirty="0"/>
              <a:t>	8. 	Identify appropriate weights for the objective.</a:t>
            </a:r>
          </a:p>
          <a:p>
            <a:pPr marL="458788" indent="-458788">
              <a:buFont typeface="Wingdings" pitchFamily="2" charset="2"/>
              <a:buNone/>
              <a:tabLst>
                <a:tab pos="238125" algn="r"/>
              </a:tabLst>
            </a:pPr>
            <a:r>
              <a:rPr lang="en-US" sz="2000" dirty="0"/>
              <a:t>	9. 	Solve the problem.</a:t>
            </a:r>
          </a:p>
          <a:p>
            <a:pPr marL="458788" indent="-458788">
              <a:buFont typeface="Wingdings" pitchFamily="2" charset="2"/>
              <a:buNone/>
              <a:tabLst>
                <a:tab pos="238125" algn="r"/>
              </a:tabLst>
            </a:pPr>
            <a:r>
              <a:rPr lang="en-US" sz="2000" dirty="0"/>
              <a:t>	10. 	Inspect the solution to the problem.  If the solution is unacceptable, return to step 8 and revise the weights as needed.</a:t>
            </a:r>
          </a:p>
          <a:p>
            <a:pPr marL="458788" indent="-458788">
              <a:buFont typeface="Wingdings" pitchFamily="2" charset="2"/>
              <a:buNone/>
              <a:tabLst>
                <a:tab pos="238125" algn="r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713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Dewright Company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The </a:t>
            </a:r>
            <a:r>
              <a:rPr lang="en-US" sz="2400" dirty="0" err="1" smtClean="0">
                <a:cs typeface="+mn-cs"/>
              </a:rPr>
              <a:t>Dewright</a:t>
            </a:r>
            <a:r>
              <a:rPr lang="en-US" sz="2400" dirty="0" smtClean="0">
                <a:cs typeface="+mn-cs"/>
              </a:rPr>
              <a:t> Company is one of the largest producers of power tools in the United States.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The company is preparing to replace its current product line with the next generation of products—three new power tools.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Management needs to determine the mix of the company</a:t>
            </a:r>
            <a:r>
              <a:rPr lang="ja-JP" altLang="en-US" sz="2400" dirty="0" smtClean="0">
                <a:latin typeface="Arial"/>
                <a:cs typeface="+mn-cs"/>
              </a:rPr>
              <a:t>’</a:t>
            </a:r>
            <a:r>
              <a:rPr lang="en-US" sz="2400" dirty="0" smtClean="0">
                <a:cs typeface="+mn-cs"/>
              </a:rPr>
              <a:t>s three new products to best meet the following three goals:</a:t>
            </a:r>
          </a:p>
          <a:p>
            <a:pPr marL="762000" lvl="1" indent="-304800" eaLnBrk="1" hangingPunct="1">
              <a:buFont typeface="Times" charset="0"/>
              <a:buAutoNum type="arabicPeriod"/>
              <a:defRPr/>
            </a:pPr>
            <a:r>
              <a:rPr lang="en-US" sz="2000" dirty="0" smtClean="0"/>
              <a:t>Achieve a total profit (net present value) of at least $125 million.</a:t>
            </a:r>
          </a:p>
          <a:p>
            <a:pPr marL="762000" lvl="1" indent="-304800" eaLnBrk="1" hangingPunct="1">
              <a:buFont typeface="Times" charset="0"/>
              <a:buAutoNum type="arabicPeriod"/>
              <a:defRPr/>
            </a:pPr>
            <a:r>
              <a:rPr lang="en-US" sz="2000" dirty="0" smtClean="0"/>
              <a:t>Maintain the current employment level of 4,000 employees.</a:t>
            </a:r>
          </a:p>
          <a:p>
            <a:pPr marL="762000" lvl="1" indent="-304800" eaLnBrk="1" hangingPunct="1">
              <a:buFont typeface="Times" charset="0"/>
              <a:buAutoNum type="arabicPeriod"/>
              <a:defRPr/>
            </a:pPr>
            <a:r>
              <a:rPr lang="en-US" sz="2000" dirty="0" smtClean="0"/>
              <a:t>Hold the capital investment down to no more than $55 million.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McGraw-Hill Companies, Inc., 2008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17.</a:t>
            </a:r>
            <a:fld id="{F7CC4AE3-560F-4941-9F01-DA2D9F719BA5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Penalty Weights</a:t>
            </a:r>
          </a:p>
        </p:txBody>
      </p:sp>
      <p:graphicFrame>
        <p:nvGraphicFramePr>
          <p:cNvPr id="902204" name="Group 60"/>
          <p:cNvGraphicFramePr>
            <a:graphicFrameLocks noGrp="1"/>
          </p:cNvGraphicFramePr>
          <p:nvPr>
            <p:ph type="tbl" idx="1"/>
          </p:nvPr>
        </p:nvGraphicFramePr>
        <p:xfrm>
          <a:off x="1295400" y="1768475"/>
          <a:ext cx="6248400" cy="1584816"/>
        </p:xfrm>
        <a:graphic>
          <a:graphicData uri="http://schemas.openxmlformats.org/drawingml/2006/table">
            <a:tbl>
              <a:tblPr/>
              <a:tblGrid>
                <a:gridCol w="1066800"/>
                <a:gridCol w="1828800"/>
                <a:gridCol w="3352800"/>
              </a:tblGrid>
              <a:tr h="335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Goal</a:t>
                      </a:r>
                    </a:p>
                  </a:txBody>
                  <a:tcPr marT="45702" marB="457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Factor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Penalty Weight for Missing Goal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02" marB="4570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Total profit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 (per $1 million under the goal)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02" marB="4570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Employment level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 (per 100 employees under the goal)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</a:b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 (per 100 employees over the goal)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02" marB="4570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Capital investment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 (per $1 million over the goal)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The McGraw-Hill Companies, Inc., 2008</a:t>
            </a:r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17.</a:t>
            </a:r>
            <a:fld id="{4B3C1504-8181-8C46-BA39-17DE5A548C13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Data for Contribution to the Goals</a:t>
            </a:r>
          </a:p>
        </p:txBody>
      </p:sp>
      <p:graphicFrame>
        <p:nvGraphicFramePr>
          <p:cNvPr id="904302" name="Group 110"/>
          <p:cNvGraphicFramePr>
            <a:graphicFrameLocks noGrp="1"/>
          </p:cNvGraphicFramePr>
          <p:nvPr>
            <p:ph type="tbl" idx="1"/>
          </p:nvPr>
        </p:nvGraphicFramePr>
        <p:xfrm>
          <a:off x="609600" y="1905000"/>
          <a:ext cx="7772400" cy="1677990"/>
        </p:xfrm>
        <a:graphic>
          <a:graphicData uri="http://schemas.openxmlformats.org/drawingml/2006/table">
            <a:tbl>
              <a:tblPr/>
              <a:tblGrid>
                <a:gridCol w="3886200"/>
                <a:gridCol w="990600"/>
                <a:gridCol w="990600"/>
                <a:gridCol w="990600"/>
                <a:gridCol w="914400"/>
              </a:tblGrid>
              <a:tr h="335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Unit Contribution of Product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Factor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Goal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Total profit (millions of dollars)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≥ 125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Employment level (hundreds of employees)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= 40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Capital investment (millions of dollars)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≤ 55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Weighted Goal Programming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 common characteristic of many management science models (linear programming, integer programming, nonlinear programming) is that they have a single objective function.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It is not always possible to fit all managerial objectives into a single objective function. Managerial objectives might include:</a:t>
            </a:r>
          </a:p>
          <a:p>
            <a:pPr lvl="1" eaLnBrk="1" hangingPunct="1">
              <a:defRPr/>
            </a:pPr>
            <a:r>
              <a:rPr lang="en-US" sz="1600" dirty="0" smtClean="0"/>
              <a:t>Maintain stable profits.</a:t>
            </a:r>
          </a:p>
          <a:p>
            <a:pPr lvl="1" eaLnBrk="1" hangingPunct="1">
              <a:defRPr/>
            </a:pPr>
            <a:r>
              <a:rPr lang="en-US" sz="1600" dirty="0" smtClean="0"/>
              <a:t>Increase market share.</a:t>
            </a:r>
          </a:p>
          <a:p>
            <a:pPr lvl="1" eaLnBrk="1" hangingPunct="1">
              <a:defRPr/>
            </a:pPr>
            <a:r>
              <a:rPr lang="en-US" sz="1600" dirty="0" smtClean="0"/>
              <a:t>Diversify the product line.</a:t>
            </a:r>
          </a:p>
          <a:p>
            <a:pPr lvl="1" eaLnBrk="1" hangingPunct="1">
              <a:defRPr/>
            </a:pPr>
            <a:r>
              <a:rPr lang="en-US" sz="1600" dirty="0" smtClean="0"/>
              <a:t>Maintain stable prices.</a:t>
            </a:r>
          </a:p>
          <a:p>
            <a:pPr lvl="1" eaLnBrk="1" hangingPunct="1">
              <a:defRPr/>
            </a:pPr>
            <a:r>
              <a:rPr lang="en-US" sz="1600" dirty="0" smtClean="0"/>
              <a:t>Improve worker morale.</a:t>
            </a:r>
          </a:p>
          <a:p>
            <a:pPr lvl="1" eaLnBrk="1" hangingPunct="1">
              <a:defRPr/>
            </a:pPr>
            <a:r>
              <a:rPr lang="en-US" sz="1600" dirty="0" smtClean="0"/>
              <a:t>Maintain family control of the business.</a:t>
            </a:r>
          </a:p>
          <a:p>
            <a:pPr lvl="1" eaLnBrk="1" hangingPunct="1">
              <a:defRPr/>
            </a:pPr>
            <a:r>
              <a:rPr lang="en-US" sz="1600" dirty="0" smtClean="0"/>
              <a:t>Increase company prestige.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Weighted goal programming provides a way of striving toward several objectives simultaneously.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Weighted Goal Programming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077200" cy="42243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With weighted goal programming, the objective is to</a:t>
            </a:r>
          </a:p>
          <a:p>
            <a:pPr lvl="1" eaLnBrk="1" hangingPunct="1">
              <a:defRPr/>
            </a:pPr>
            <a:r>
              <a:rPr lang="en-US" sz="2000" dirty="0" smtClean="0"/>
              <a:t>Minimize </a:t>
            </a:r>
            <a:r>
              <a:rPr lang="en-US" sz="2000" i="1" dirty="0" smtClean="0"/>
              <a:t>W</a:t>
            </a:r>
            <a:r>
              <a:rPr lang="en-US" sz="2000" dirty="0" smtClean="0"/>
              <a:t> = weighted sum of deviations from the goals.</a:t>
            </a:r>
          </a:p>
          <a:p>
            <a:pPr lvl="1" eaLnBrk="1" hangingPunct="1">
              <a:defRPr/>
            </a:pPr>
            <a:r>
              <a:rPr lang="en-US" sz="2000" dirty="0" smtClean="0"/>
              <a:t>The weights are the penalty weights for missing the goal.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Introduce new changing cells, Amount Over and Amount Under, that will measure how much the current solution is over or under each goal.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The Amount Over and Amount Under changing cells are forced to maintain the correct value with the following constraints:</a:t>
            </a:r>
            <a:br>
              <a:rPr lang="en-US" sz="2400" dirty="0" smtClean="0">
                <a:cs typeface="+mn-cs"/>
              </a:rPr>
            </a:br>
            <a:r>
              <a:rPr lang="en-US" sz="2400" dirty="0" smtClean="0">
                <a:cs typeface="+mn-cs"/>
              </a:rPr>
              <a:t>Level Achieved – Amount Over + Amount Under = Goal</a:t>
            </a:r>
            <a:br>
              <a:rPr lang="en-US" sz="2400" dirty="0" smtClean="0">
                <a:cs typeface="+mn-cs"/>
              </a:rPr>
            </a:br>
            <a:endParaRPr lang="en-US" sz="2400" dirty="0" smtClean="0"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j-cs"/>
              </a:rPr>
              <a:t>Weighted Goal Programming Formulation for</a:t>
            </a:r>
            <a:br>
              <a:rPr lang="en-US" sz="2400" smtClean="0">
                <a:cs typeface="+mj-cs"/>
              </a:rPr>
            </a:br>
            <a:r>
              <a:rPr lang="en-US" sz="2400" smtClean="0">
                <a:cs typeface="+mj-cs"/>
              </a:rPr>
              <a:t>the Dewright Co. Problem</a:t>
            </a:r>
            <a:endParaRPr lang="en-US" smtClean="0">
              <a:cs typeface="+mj-cs"/>
            </a:endParaRPr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87680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692150" algn="l"/>
                <a:tab pos="1597025" algn="l"/>
                <a:tab pos="3656013" algn="l"/>
                <a:tab pos="7369175" algn="l"/>
              </a:tabLst>
              <a:defRPr/>
            </a:pPr>
            <a:r>
              <a:rPr lang="en-US" sz="1600" dirty="0" smtClean="0">
                <a:cs typeface="+mn-cs"/>
              </a:rPr>
              <a:t>Let	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i="1" baseline="-25000" dirty="0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Number of units of product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to produce per day  (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1, 2, 3),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Under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Amount under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 (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1, 2, 3),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Over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Amount over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i="1" dirty="0" smtClean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 (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1, 2, 3),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/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Minimize </a:t>
            </a:r>
            <a:r>
              <a:rPr lang="en-US" sz="1600" i="1" dirty="0" smtClean="0">
                <a:cs typeface="+mn-cs"/>
              </a:rPr>
              <a:t>W</a:t>
            </a:r>
            <a:r>
              <a:rPr lang="en-US" sz="1600" dirty="0" smtClean="0">
                <a:cs typeface="+mn-cs"/>
              </a:rPr>
              <a:t> = 5(Under Goal 1) + 2Over Goal 2) + 4 (Under Goal 2) + 3 (Over Goal 3)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subject to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	</a:t>
            </a:r>
            <a:r>
              <a:rPr lang="en-US" sz="1600" u="sng" dirty="0" smtClean="0">
                <a:cs typeface="+mn-cs"/>
              </a:rPr>
              <a:t>Level Achieved	</a:t>
            </a:r>
            <a:r>
              <a:rPr lang="en-US" sz="1600" dirty="0" smtClean="0">
                <a:cs typeface="+mn-cs"/>
              </a:rPr>
              <a:t>                  </a:t>
            </a:r>
            <a:r>
              <a:rPr lang="en-US" sz="1600" u="sng" dirty="0" smtClean="0">
                <a:cs typeface="+mn-cs"/>
              </a:rPr>
              <a:t>Deviations</a:t>
            </a:r>
            <a:r>
              <a:rPr lang="en-US" sz="1600" dirty="0" smtClean="0">
                <a:cs typeface="+mn-cs"/>
              </a:rPr>
              <a:t>	</a:t>
            </a:r>
            <a:r>
              <a:rPr lang="en-US" sz="1600" u="sng" dirty="0" smtClean="0">
                <a:cs typeface="+mn-cs"/>
              </a:rPr>
              <a:t>Goal</a:t>
            </a:r>
            <a:r>
              <a:rPr lang="en-US" sz="1600" dirty="0" smtClean="0">
                <a:cs typeface="+mn-cs"/>
              </a:rPr>
              <a:t/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Goal 1: 	12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1</a:t>
            </a:r>
            <a:r>
              <a:rPr lang="en-US" sz="1600" dirty="0" smtClean="0">
                <a:cs typeface="+mn-cs"/>
              </a:rPr>
              <a:t> + 9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2</a:t>
            </a:r>
            <a:r>
              <a:rPr lang="en-US" sz="1600" dirty="0" smtClean="0">
                <a:cs typeface="+mn-cs"/>
              </a:rPr>
              <a:t> + 15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3 	</a:t>
            </a:r>
            <a:r>
              <a:rPr lang="en-US" sz="1600" dirty="0" smtClean="0">
                <a:cs typeface="+mn-cs"/>
              </a:rPr>
              <a:t>– (Over Goal 1) + (Under Goal 1)   =	125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/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Goal 2:	5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1</a:t>
            </a:r>
            <a:r>
              <a:rPr lang="en-US" sz="1600" dirty="0" smtClean="0">
                <a:cs typeface="+mn-cs"/>
              </a:rPr>
              <a:t> + 3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2</a:t>
            </a:r>
            <a:r>
              <a:rPr lang="en-US" sz="1600" dirty="0" smtClean="0">
                <a:cs typeface="+mn-cs"/>
              </a:rPr>
              <a:t> + 4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3</a:t>
            </a:r>
            <a:r>
              <a:rPr lang="en-US" sz="1600" dirty="0" smtClean="0">
                <a:cs typeface="+mn-cs"/>
              </a:rPr>
              <a:t>	– (Over Goal 2) + (Under Goal 2)   = 	40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/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Goal 3:	5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1</a:t>
            </a:r>
            <a:r>
              <a:rPr lang="en-US" sz="1600" dirty="0" smtClean="0">
                <a:cs typeface="+mn-cs"/>
              </a:rPr>
              <a:t> + 7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2</a:t>
            </a:r>
            <a:r>
              <a:rPr lang="en-US" sz="1600" dirty="0" smtClean="0">
                <a:cs typeface="+mn-cs"/>
              </a:rPr>
              <a:t> + 8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3</a:t>
            </a:r>
            <a:r>
              <a:rPr lang="en-US" sz="1600" dirty="0" smtClean="0">
                <a:cs typeface="+mn-cs"/>
              </a:rPr>
              <a:t>	– (Over Goal 3) + (Under Goal 3)   =	55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/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and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i="1" baseline="-25000" dirty="0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≥ 0,  Under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≥ 0,  Over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≥ 0  (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1, 2, 3)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Weighted Goal Programming Spreadsheet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366713" y="1524000"/>
          <a:ext cx="8410575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Worksheet" r:id="rId4" imgW="10464800" imgH="2336800" progId="Excel.Sheet.8">
                  <p:embed/>
                </p:oleObj>
              </mc:Choice>
              <mc:Fallback>
                <p:oleObj name="Worksheet" r:id="rId4" imgW="10464800" imgH="23368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524000"/>
                        <a:ext cx="8410575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Weighted vs. Preemptive Goal Programming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Weighted goal programming</a:t>
            </a:r>
            <a:r>
              <a:rPr lang="en-US" sz="2400" dirty="0" smtClean="0">
                <a:cs typeface="+mn-cs"/>
              </a:rPr>
              <a:t> is designed for problems where all the goals are quite important, with only modest differences in importance that can be measured by assigning weights to the goals.</a:t>
            </a: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Preemptive goal programming</a:t>
            </a:r>
            <a:r>
              <a:rPr lang="en-US" sz="2400" dirty="0" smtClean="0">
                <a:cs typeface="+mn-cs"/>
              </a:rPr>
              <a:t> is used when there are </a:t>
            </a:r>
            <a:r>
              <a:rPr lang="en-US" sz="2400" i="1" dirty="0" smtClean="0">
                <a:cs typeface="+mn-cs"/>
              </a:rPr>
              <a:t>major</a:t>
            </a:r>
            <a:r>
              <a:rPr lang="en-US" sz="2400" dirty="0" smtClean="0">
                <a:cs typeface="+mn-cs"/>
              </a:rPr>
              <a:t> differences in the importance of the goals.</a:t>
            </a:r>
          </a:p>
          <a:p>
            <a:pPr lvl="1" eaLnBrk="1" hangingPunct="1">
              <a:defRPr/>
            </a:pPr>
            <a:r>
              <a:rPr lang="en-US" sz="2000" dirty="0" smtClean="0"/>
              <a:t>The goals are listed in the order of their importance.</a:t>
            </a:r>
          </a:p>
          <a:p>
            <a:pPr lvl="1" eaLnBrk="1" hangingPunct="1">
              <a:defRPr/>
            </a:pPr>
            <a:r>
              <a:rPr lang="en-US" sz="2000" dirty="0" smtClean="0"/>
              <a:t>It begins by focusing solely on the most important goal.</a:t>
            </a:r>
          </a:p>
          <a:p>
            <a:pPr lvl="1" eaLnBrk="1" hangingPunct="1">
              <a:defRPr/>
            </a:pPr>
            <a:r>
              <a:rPr lang="en-US" sz="2000" dirty="0" smtClean="0"/>
              <a:t>It next does the same for the second most important goal (as is possible without hurting the first goal).</a:t>
            </a:r>
          </a:p>
          <a:p>
            <a:pPr lvl="1" eaLnBrk="1" hangingPunct="1">
              <a:defRPr/>
            </a:pPr>
            <a:r>
              <a:rPr lang="en-US" sz="2000" dirty="0" smtClean="0"/>
              <a:t>It continues the the following goals (as is possible without hurting the previous more important goals).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Preemptive Goal Programming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Introduce new changing cells, Amount Over and Amount Under, that will measure how much the current solution is over or under each goal.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800" dirty="0" smtClean="0">
                <a:cs typeface="+mn-cs"/>
              </a:rPr>
              <a:t>The Amount Over and Amount Under changing cells are forced to maintain the correct value with the following constraints: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	Level Achieved – Amount Over + Amount Under = Goal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800" dirty="0" smtClean="0">
                <a:cs typeface="+mn-cs"/>
              </a:rPr>
              <a:t>Start with the objective of achieving the first goal (or coming as close as possible):</a:t>
            </a:r>
          </a:p>
          <a:p>
            <a:pPr lvl="1" eaLnBrk="1" hangingPunct="1">
              <a:defRPr/>
            </a:pPr>
            <a:r>
              <a:rPr lang="en-US" sz="1600" dirty="0" smtClean="0"/>
              <a:t>Minimize (Amount Over/Under Goal 1)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800" dirty="0" smtClean="0">
                <a:cs typeface="+mn-cs"/>
              </a:rPr>
              <a:t>Continue with the next goal, but constrain the previous goals to not get any worse:</a:t>
            </a:r>
          </a:p>
          <a:p>
            <a:pPr lvl="1" eaLnBrk="1" hangingPunct="1">
              <a:defRPr/>
            </a:pPr>
            <a:r>
              <a:rPr lang="en-US" sz="1600" dirty="0" smtClean="0"/>
              <a:t>Minimize (Amount Over/Under Goal 2)</a:t>
            </a:r>
            <a:br>
              <a:rPr lang="en-US" sz="1600" dirty="0" smtClean="0"/>
            </a:br>
            <a:r>
              <a:rPr lang="en-US" sz="1600" dirty="0" smtClean="0"/>
              <a:t>subject to</a:t>
            </a:r>
            <a:br>
              <a:rPr lang="en-US" sz="1600" dirty="0" smtClean="0"/>
            </a:br>
            <a:r>
              <a:rPr lang="en-US" sz="1600" dirty="0" smtClean="0"/>
              <a:t>	Amount Over/Under Goal 1 = (amount achieved in previous step)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800" dirty="0" smtClean="0">
                <a:cs typeface="+mn-cs"/>
              </a:rPr>
              <a:t>Repeat the previous step for all succeeding goals.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Components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Goal Constraints</a:t>
            </a:r>
          </a:p>
          <a:p>
            <a:pPr lvl="1" eaLnBrk="1" hangingPunct="1">
              <a:defRPr/>
            </a:pPr>
            <a:r>
              <a:rPr lang="en-US" smtClean="0"/>
              <a:t>Variable</a:t>
            </a:r>
          </a:p>
          <a:p>
            <a:pPr lvl="1" eaLnBrk="1" hangingPunct="1">
              <a:defRPr/>
            </a:pPr>
            <a:r>
              <a:rPr lang="en-US" smtClean="0"/>
              <a:t>Concerned with target values</a:t>
            </a:r>
          </a:p>
          <a:p>
            <a:pPr lvl="1" eaLnBrk="1" hangingPunct="1">
              <a:defRPr/>
            </a:pPr>
            <a:r>
              <a:rPr lang="en-US" smtClean="0"/>
              <a:t>Can be changed/modified</a:t>
            </a:r>
          </a:p>
          <a:p>
            <a:pPr lvl="1" eaLnBrk="1" hangingPunct="1">
              <a:defRPr/>
            </a:pPr>
            <a:r>
              <a:rPr lang="en-US" smtClean="0"/>
              <a:t>Example: Desire to achieve a certain level of profit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Preemptive Goal Programming for Dewright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dirty="0" smtClean="0">
                <a:cs typeface="+mn-cs"/>
              </a:rPr>
              <a:t>The goals in the order of importance are:</a:t>
            </a:r>
          </a:p>
          <a:p>
            <a:pPr marL="762000" lvl="1" indent="-304800" eaLnBrk="1" hangingPunct="1">
              <a:buFont typeface="Times" charset="0"/>
              <a:buAutoNum type="arabicPeriod"/>
              <a:defRPr/>
            </a:pPr>
            <a:r>
              <a:rPr lang="en-US" sz="1600" dirty="0" smtClean="0"/>
              <a:t>Achieve a total profit (net present value) of at least $125 million.</a:t>
            </a:r>
          </a:p>
          <a:p>
            <a:pPr marL="762000" lvl="1" indent="-304800" eaLnBrk="1" hangingPunct="1">
              <a:buFont typeface="Times" charset="0"/>
              <a:buAutoNum type="arabicPeriod"/>
              <a:defRPr/>
            </a:pPr>
            <a:r>
              <a:rPr lang="en-US" sz="1600" dirty="0" smtClean="0"/>
              <a:t>Avoid decreasing the employment level below 4,000 employees.</a:t>
            </a:r>
          </a:p>
          <a:p>
            <a:pPr marL="762000" lvl="1" indent="-304800" eaLnBrk="1" hangingPunct="1">
              <a:buFont typeface="Times" charset="0"/>
              <a:buAutoNum type="arabicPeriod"/>
              <a:defRPr/>
            </a:pPr>
            <a:r>
              <a:rPr lang="en-US" sz="1600" dirty="0" smtClean="0"/>
              <a:t>Hold the capital investment down to no more than $55 million.</a:t>
            </a:r>
          </a:p>
          <a:p>
            <a:pPr marL="762000" lvl="1" indent="-304800" eaLnBrk="1" hangingPunct="1">
              <a:buFont typeface="Times" charset="0"/>
              <a:buAutoNum type="arabicPeriod"/>
              <a:defRPr/>
            </a:pPr>
            <a:r>
              <a:rPr lang="en-US" sz="1600" dirty="0" smtClean="0"/>
              <a:t>Avoid increasing the employment level above 4,000 employees.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800" dirty="0" smtClean="0">
                <a:cs typeface="+mn-cs"/>
              </a:rPr>
              <a:t>Start with the objective of achieving the first goal (or coming as close as possible):</a:t>
            </a:r>
          </a:p>
          <a:p>
            <a:pPr marL="762000" lvl="1" indent="-304800" eaLnBrk="1" hangingPunct="1">
              <a:defRPr/>
            </a:pPr>
            <a:r>
              <a:rPr lang="en-US" sz="1600" dirty="0" smtClean="0"/>
              <a:t>Minimize (Under Goal 1)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Then, if for example goal 1 is achieved (i.e., Under Goal 1 = 0), then</a:t>
            </a:r>
          </a:p>
          <a:p>
            <a:pPr marL="762000" lvl="1" indent="-304800" eaLnBrk="1" hangingPunct="1">
              <a:defRPr/>
            </a:pPr>
            <a:r>
              <a:rPr lang="en-US" sz="1600" dirty="0" smtClean="0"/>
              <a:t>Minimize (Under Goal 2)</a:t>
            </a:r>
            <a:br>
              <a:rPr lang="en-US" sz="1600" dirty="0" smtClean="0"/>
            </a:br>
            <a:r>
              <a:rPr lang="en-US" sz="1600" dirty="0" smtClean="0"/>
              <a:t>subject to</a:t>
            </a:r>
            <a:br>
              <a:rPr lang="en-US" sz="1600" dirty="0" smtClean="0"/>
            </a:br>
            <a:r>
              <a:rPr lang="en-US" sz="1600" dirty="0" smtClean="0"/>
              <a:t>	(Under Goal 1) = 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j-cs"/>
              </a:rPr>
              <a:t>Preemptive Goal Programming Formulation for</a:t>
            </a:r>
            <a:br>
              <a:rPr lang="en-US" sz="2400" smtClean="0">
                <a:cs typeface="+mj-cs"/>
              </a:rPr>
            </a:br>
            <a:r>
              <a:rPr lang="en-US" sz="2400" smtClean="0">
                <a:cs typeface="+mj-cs"/>
              </a:rPr>
              <a:t>the Dewright Co. Problem (Step 1)</a:t>
            </a:r>
            <a:endParaRPr lang="en-US" smtClean="0">
              <a:cs typeface="+mj-cs"/>
            </a:endParaRP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7200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692150" algn="l"/>
                <a:tab pos="1597025" algn="l"/>
                <a:tab pos="3656013" algn="l"/>
                <a:tab pos="7369175" algn="l"/>
              </a:tabLst>
              <a:defRPr/>
            </a:pPr>
            <a:r>
              <a:rPr lang="en-US" sz="1600" dirty="0" smtClean="0">
                <a:cs typeface="+mn-cs"/>
              </a:rPr>
              <a:t>Let	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i="1" baseline="-25000" dirty="0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Number of units of product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to produce per day  (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1, 2, 3),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Under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Amount under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 (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1, 2, 3),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Over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Amount over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i="1" dirty="0" smtClean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 (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1, 2, 3),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/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Minimize (Under Goal 1)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subject to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	</a:t>
            </a:r>
            <a:r>
              <a:rPr lang="en-US" sz="1600" u="sng" dirty="0" smtClean="0">
                <a:cs typeface="+mn-cs"/>
              </a:rPr>
              <a:t>Level Achieved	</a:t>
            </a:r>
            <a:r>
              <a:rPr lang="en-US" sz="1600" dirty="0" smtClean="0">
                <a:cs typeface="+mn-cs"/>
              </a:rPr>
              <a:t>                  </a:t>
            </a:r>
            <a:r>
              <a:rPr lang="en-US" sz="1600" u="sng" dirty="0" smtClean="0">
                <a:cs typeface="+mn-cs"/>
              </a:rPr>
              <a:t>Deviations</a:t>
            </a:r>
            <a:r>
              <a:rPr lang="en-US" sz="1600" dirty="0" smtClean="0">
                <a:cs typeface="+mn-cs"/>
              </a:rPr>
              <a:t>	</a:t>
            </a:r>
            <a:r>
              <a:rPr lang="en-US" sz="1600" u="sng" dirty="0" smtClean="0">
                <a:cs typeface="+mn-cs"/>
              </a:rPr>
              <a:t>Goal</a:t>
            </a:r>
            <a:r>
              <a:rPr lang="en-US" sz="1600" dirty="0" smtClean="0">
                <a:cs typeface="+mn-cs"/>
              </a:rPr>
              <a:t/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Goal 1: 	12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1</a:t>
            </a:r>
            <a:r>
              <a:rPr lang="en-US" sz="1600" dirty="0" smtClean="0">
                <a:cs typeface="+mn-cs"/>
              </a:rPr>
              <a:t> + 9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2</a:t>
            </a:r>
            <a:r>
              <a:rPr lang="en-US" sz="1600" dirty="0" smtClean="0">
                <a:cs typeface="+mn-cs"/>
              </a:rPr>
              <a:t> + 15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3 	</a:t>
            </a:r>
            <a:r>
              <a:rPr lang="en-US" sz="1600" dirty="0" smtClean="0">
                <a:cs typeface="+mn-cs"/>
              </a:rPr>
              <a:t>– (Over Goal 1) + (Under Goal 1)   =	125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Goal 2:	5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1</a:t>
            </a:r>
            <a:r>
              <a:rPr lang="en-US" sz="1600" dirty="0" smtClean="0">
                <a:cs typeface="+mn-cs"/>
              </a:rPr>
              <a:t> + 3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2</a:t>
            </a:r>
            <a:r>
              <a:rPr lang="en-US" sz="1600" dirty="0" smtClean="0">
                <a:cs typeface="+mn-cs"/>
              </a:rPr>
              <a:t> + 4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3</a:t>
            </a:r>
            <a:r>
              <a:rPr lang="en-US" sz="1600" dirty="0" smtClean="0">
                <a:cs typeface="+mn-cs"/>
              </a:rPr>
              <a:t>	– (Over Goal 2) + (Under Goal 2)   = 	40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Goal 3:	5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1</a:t>
            </a:r>
            <a:r>
              <a:rPr lang="en-US" sz="1600" dirty="0" smtClean="0">
                <a:cs typeface="+mn-cs"/>
              </a:rPr>
              <a:t> + 7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2</a:t>
            </a:r>
            <a:r>
              <a:rPr lang="en-US" sz="1600" dirty="0" smtClean="0">
                <a:cs typeface="+mn-cs"/>
              </a:rPr>
              <a:t> + 8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3</a:t>
            </a:r>
            <a:r>
              <a:rPr lang="en-US" sz="1600" dirty="0" smtClean="0">
                <a:cs typeface="+mn-cs"/>
              </a:rPr>
              <a:t>	– (Over Goal 3) + (Under Goal 3)   =	55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/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and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i="1" baseline="-25000" dirty="0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≥ 0,  Under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≥ 0,  Over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≥ 0  (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1, 2, 3)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j-cs"/>
              </a:rPr>
              <a:t>Preemptive Goal Programming Formulation for</a:t>
            </a:r>
            <a:br>
              <a:rPr lang="en-US" sz="2400" smtClean="0">
                <a:cs typeface="+mj-cs"/>
              </a:rPr>
            </a:br>
            <a:r>
              <a:rPr lang="en-US" sz="2400" smtClean="0">
                <a:cs typeface="+mj-cs"/>
              </a:rPr>
              <a:t>the Dewright Co. Problem (Step 2)</a:t>
            </a:r>
            <a:endParaRPr lang="en-US" smtClean="0">
              <a:cs typeface="+mj-cs"/>
            </a:endParaRP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7200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692150" algn="l"/>
                <a:tab pos="1597025" algn="l"/>
                <a:tab pos="3656013" algn="l"/>
                <a:tab pos="7369175" algn="l"/>
              </a:tabLst>
              <a:defRPr/>
            </a:pPr>
            <a:r>
              <a:rPr lang="en-US" sz="1600" dirty="0" smtClean="0">
                <a:cs typeface="+mn-cs"/>
              </a:rPr>
              <a:t>Let	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i="1" baseline="-25000" dirty="0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Number of units of product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to produce per day  (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1, 2, 3),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Under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Amount under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 (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1, 2, 3),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Over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Amount over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i="1" dirty="0" smtClean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 (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1, 2, 3),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/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Minimize (Under Goal 2)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subject to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	</a:t>
            </a:r>
            <a:r>
              <a:rPr lang="en-US" sz="1600" u="sng" dirty="0" smtClean="0">
                <a:cs typeface="+mn-cs"/>
              </a:rPr>
              <a:t>Level Achieved	</a:t>
            </a:r>
            <a:r>
              <a:rPr lang="en-US" sz="1600" dirty="0" smtClean="0">
                <a:cs typeface="+mn-cs"/>
              </a:rPr>
              <a:t>                  </a:t>
            </a:r>
            <a:r>
              <a:rPr lang="en-US" sz="1600" u="sng" dirty="0" smtClean="0">
                <a:cs typeface="+mn-cs"/>
              </a:rPr>
              <a:t>Deviations</a:t>
            </a:r>
            <a:r>
              <a:rPr lang="en-US" sz="1600" dirty="0" smtClean="0">
                <a:cs typeface="+mn-cs"/>
              </a:rPr>
              <a:t>	</a:t>
            </a:r>
            <a:r>
              <a:rPr lang="en-US" sz="1600" u="sng" dirty="0" smtClean="0">
                <a:cs typeface="+mn-cs"/>
              </a:rPr>
              <a:t>Goal</a:t>
            </a:r>
            <a:r>
              <a:rPr lang="en-US" sz="1600" dirty="0" smtClean="0">
                <a:cs typeface="+mn-cs"/>
              </a:rPr>
              <a:t/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Goal 1: 	12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1</a:t>
            </a:r>
            <a:r>
              <a:rPr lang="en-US" sz="1600" dirty="0" smtClean="0">
                <a:cs typeface="+mn-cs"/>
              </a:rPr>
              <a:t> + 9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2</a:t>
            </a:r>
            <a:r>
              <a:rPr lang="en-US" sz="1600" dirty="0" smtClean="0">
                <a:cs typeface="+mn-cs"/>
              </a:rPr>
              <a:t> + 15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3 	</a:t>
            </a:r>
            <a:r>
              <a:rPr lang="en-US" sz="1600" dirty="0" smtClean="0">
                <a:cs typeface="+mn-cs"/>
              </a:rPr>
              <a:t>– (Over Goal 1) + (Under Goal 1)   =	125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Goal 2:	5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1</a:t>
            </a:r>
            <a:r>
              <a:rPr lang="en-US" sz="1600" dirty="0" smtClean="0">
                <a:cs typeface="+mn-cs"/>
              </a:rPr>
              <a:t> + 3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2</a:t>
            </a:r>
            <a:r>
              <a:rPr lang="en-US" sz="1600" dirty="0" smtClean="0">
                <a:cs typeface="+mn-cs"/>
              </a:rPr>
              <a:t> + 4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3</a:t>
            </a:r>
            <a:r>
              <a:rPr lang="en-US" sz="1600" dirty="0" smtClean="0">
                <a:cs typeface="+mn-cs"/>
              </a:rPr>
              <a:t>	– (Over Goal 2) + (Under Goal 2)   = 	40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Goal 3:	5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1</a:t>
            </a:r>
            <a:r>
              <a:rPr lang="en-US" sz="1600" dirty="0" smtClean="0">
                <a:cs typeface="+mn-cs"/>
              </a:rPr>
              <a:t> + 7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2</a:t>
            </a:r>
            <a:r>
              <a:rPr lang="en-US" sz="1600" dirty="0" smtClean="0">
                <a:cs typeface="+mn-cs"/>
              </a:rPr>
              <a:t> + 8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3</a:t>
            </a:r>
            <a:r>
              <a:rPr lang="en-US" sz="1600" dirty="0" smtClean="0">
                <a:cs typeface="+mn-cs"/>
              </a:rPr>
              <a:t>	– (Over Goal 3) + (Under Goal 3)   =	55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/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(Under Goal 1) = (Level Achieved in Step 1)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and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i="1" baseline="-25000" dirty="0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≥ 0,  Under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≥ 0,  Over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≥ 0  (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1, 2, 3)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j-cs"/>
              </a:rPr>
              <a:t>Preemptive Goal Programming Formulation for</a:t>
            </a:r>
            <a:br>
              <a:rPr lang="en-US" sz="2400" smtClean="0">
                <a:cs typeface="+mj-cs"/>
              </a:rPr>
            </a:br>
            <a:r>
              <a:rPr lang="en-US" sz="2400" smtClean="0">
                <a:cs typeface="+mj-cs"/>
              </a:rPr>
              <a:t>the Dewright Co. Problem (Step 3)</a:t>
            </a:r>
            <a:endParaRPr lang="en-US" smtClean="0">
              <a:cs typeface="+mj-cs"/>
            </a:endParaRP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7200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692150" algn="l"/>
                <a:tab pos="1597025" algn="l"/>
                <a:tab pos="3656013" algn="l"/>
                <a:tab pos="7369175" algn="l"/>
              </a:tabLst>
              <a:defRPr/>
            </a:pPr>
            <a:r>
              <a:rPr lang="en-US" sz="1400" dirty="0" smtClean="0">
                <a:cs typeface="+mn-cs"/>
              </a:rPr>
              <a:t>Let	</a:t>
            </a:r>
            <a:r>
              <a:rPr lang="en-US" sz="1400" i="1" dirty="0" smtClean="0">
                <a:cs typeface="+mn-cs"/>
              </a:rPr>
              <a:t>P</a:t>
            </a:r>
            <a:r>
              <a:rPr lang="en-US" sz="1400" i="1" baseline="-25000" dirty="0" smtClean="0">
                <a:cs typeface="+mn-cs"/>
              </a:rPr>
              <a:t>i</a:t>
            </a:r>
            <a:r>
              <a:rPr lang="en-US" sz="1400" dirty="0" smtClean="0">
                <a:cs typeface="+mn-cs"/>
              </a:rPr>
              <a:t> = Number of units of product </a:t>
            </a:r>
            <a:r>
              <a:rPr lang="en-US" sz="1400" i="1" dirty="0" err="1" smtClean="0">
                <a:cs typeface="+mn-cs"/>
              </a:rPr>
              <a:t>i</a:t>
            </a:r>
            <a:r>
              <a:rPr lang="en-US" sz="1400" dirty="0" smtClean="0">
                <a:cs typeface="+mn-cs"/>
              </a:rPr>
              <a:t> to produce per day  (</a:t>
            </a:r>
            <a:r>
              <a:rPr lang="en-US" sz="1400" i="1" dirty="0" err="1" smtClean="0">
                <a:cs typeface="+mn-cs"/>
              </a:rPr>
              <a:t>i</a:t>
            </a:r>
            <a:r>
              <a:rPr lang="en-US" sz="1400" dirty="0" smtClean="0">
                <a:cs typeface="+mn-cs"/>
              </a:rPr>
              <a:t> = 1, 2, 3),</a:t>
            </a:r>
            <a:br>
              <a:rPr lang="en-US" sz="1400" dirty="0" smtClean="0">
                <a:cs typeface="+mn-cs"/>
              </a:rPr>
            </a:br>
            <a:r>
              <a:rPr lang="en-US" sz="1400" dirty="0" smtClean="0">
                <a:cs typeface="+mn-cs"/>
              </a:rPr>
              <a:t>	Under Goal </a:t>
            </a:r>
            <a:r>
              <a:rPr lang="en-US" sz="1400" i="1" dirty="0" err="1" smtClean="0">
                <a:cs typeface="+mn-cs"/>
              </a:rPr>
              <a:t>i</a:t>
            </a:r>
            <a:r>
              <a:rPr lang="en-US" sz="1400" dirty="0" smtClean="0">
                <a:cs typeface="+mn-cs"/>
              </a:rPr>
              <a:t> = Amount under goal </a:t>
            </a:r>
            <a:r>
              <a:rPr lang="en-US" sz="1400" i="1" dirty="0" err="1" smtClean="0">
                <a:cs typeface="+mn-cs"/>
              </a:rPr>
              <a:t>i</a:t>
            </a:r>
            <a:r>
              <a:rPr lang="en-US" sz="1400" dirty="0" smtClean="0">
                <a:cs typeface="+mn-cs"/>
              </a:rPr>
              <a:t>  (</a:t>
            </a:r>
            <a:r>
              <a:rPr lang="en-US" sz="1400" i="1" dirty="0" err="1" smtClean="0">
                <a:cs typeface="+mn-cs"/>
              </a:rPr>
              <a:t>i</a:t>
            </a:r>
            <a:r>
              <a:rPr lang="en-US" sz="1400" dirty="0" smtClean="0">
                <a:cs typeface="+mn-cs"/>
              </a:rPr>
              <a:t> = 1, 2, 3),</a:t>
            </a:r>
            <a:br>
              <a:rPr lang="en-US" sz="1400" dirty="0" smtClean="0">
                <a:cs typeface="+mn-cs"/>
              </a:rPr>
            </a:br>
            <a:r>
              <a:rPr lang="en-US" sz="1400" dirty="0" smtClean="0">
                <a:cs typeface="+mn-cs"/>
              </a:rPr>
              <a:t>	Over Goal </a:t>
            </a:r>
            <a:r>
              <a:rPr lang="en-US" sz="1400" i="1" dirty="0" err="1" smtClean="0">
                <a:cs typeface="+mn-cs"/>
              </a:rPr>
              <a:t>i</a:t>
            </a:r>
            <a:r>
              <a:rPr lang="en-US" sz="1400" dirty="0" smtClean="0">
                <a:cs typeface="+mn-cs"/>
              </a:rPr>
              <a:t> = Amount over goal </a:t>
            </a:r>
            <a:r>
              <a:rPr lang="en-US" sz="1400" i="1" dirty="0" err="1" smtClean="0">
                <a:cs typeface="+mn-cs"/>
              </a:rPr>
              <a:t>i</a:t>
            </a:r>
            <a:r>
              <a:rPr lang="en-US" sz="1400" i="1" dirty="0" smtClean="0">
                <a:cs typeface="+mn-cs"/>
              </a:rPr>
              <a:t> </a:t>
            </a:r>
            <a:r>
              <a:rPr lang="en-US" sz="1400" dirty="0" smtClean="0">
                <a:cs typeface="+mn-cs"/>
              </a:rPr>
              <a:t> (</a:t>
            </a:r>
            <a:r>
              <a:rPr lang="en-US" sz="1400" i="1" dirty="0" err="1" smtClean="0">
                <a:cs typeface="+mn-cs"/>
              </a:rPr>
              <a:t>i</a:t>
            </a:r>
            <a:r>
              <a:rPr lang="en-US" sz="1400" dirty="0" smtClean="0">
                <a:cs typeface="+mn-cs"/>
              </a:rPr>
              <a:t> = 1, 2, 3),</a:t>
            </a:r>
            <a:br>
              <a:rPr lang="en-US" sz="1400" dirty="0" smtClean="0">
                <a:cs typeface="+mn-cs"/>
              </a:rPr>
            </a:br>
            <a:r>
              <a:rPr lang="en-US" sz="1400" dirty="0" smtClean="0">
                <a:cs typeface="+mn-cs"/>
              </a:rPr>
              <a:t/>
            </a:r>
            <a:br>
              <a:rPr lang="en-US" sz="1400" dirty="0" smtClean="0">
                <a:cs typeface="+mn-cs"/>
              </a:rPr>
            </a:br>
            <a:r>
              <a:rPr lang="en-US" sz="1400" dirty="0" smtClean="0">
                <a:cs typeface="+mn-cs"/>
              </a:rPr>
              <a:t>Minimize (Over Goal 3)</a:t>
            </a:r>
            <a:br>
              <a:rPr lang="en-US" sz="1400" dirty="0" smtClean="0">
                <a:cs typeface="+mn-cs"/>
              </a:rPr>
            </a:br>
            <a:r>
              <a:rPr lang="en-US" sz="1400" dirty="0" smtClean="0">
                <a:cs typeface="+mn-cs"/>
              </a:rPr>
              <a:t>subject to</a:t>
            </a:r>
            <a:br>
              <a:rPr lang="en-US" sz="1400" dirty="0" smtClean="0">
                <a:cs typeface="+mn-cs"/>
              </a:rPr>
            </a:br>
            <a:r>
              <a:rPr lang="en-US" sz="1400" dirty="0" smtClean="0">
                <a:cs typeface="+mn-cs"/>
              </a:rPr>
              <a:t>		</a:t>
            </a:r>
            <a:r>
              <a:rPr lang="en-US" sz="1400" u="sng" dirty="0" smtClean="0">
                <a:cs typeface="+mn-cs"/>
              </a:rPr>
              <a:t>Level Achieved	</a:t>
            </a:r>
            <a:r>
              <a:rPr lang="en-US" sz="1400" dirty="0" smtClean="0">
                <a:cs typeface="+mn-cs"/>
              </a:rPr>
              <a:t>                  </a:t>
            </a:r>
            <a:r>
              <a:rPr lang="en-US" sz="1400" u="sng" dirty="0" smtClean="0">
                <a:cs typeface="+mn-cs"/>
              </a:rPr>
              <a:t>Deviations</a:t>
            </a:r>
            <a:r>
              <a:rPr lang="en-US" sz="1400" dirty="0" smtClean="0">
                <a:cs typeface="+mn-cs"/>
              </a:rPr>
              <a:t>	</a:t>
            </a:r>
            <a:r>
              <a:rPr lang="en-US" sz="1400" u="sng" dirty="0" smtClean="0">
                <a:cs typeface="+mn-cs"/>
              </a:rPr>
              <a:t>Goal</a:t>
            </a:r>
            <a:r>
              <a:rPr lang="en-US" sz="1400" dirty="0" smtClean="0">
                <a:cs typeface="+mn-cs"/>
              </a:rPr>
              <a:t/>
            </a:r>
            <a:br>
              <a:rPr lang="en-US" sz="1400" dirty="0" smtClean="0">
                <a:cs typeface="+mn-cs"/>
              </a:rPr>
            </a:br>
            <a:r>
              <a:rPr lang="en-US" sz="1400" dirty="0" smtClean="0">
                <a:cs typeface="+mn-cs"/>
              </a:rPr>
              <a:t>	Goal 1: 	12</a:t>
            </a:r>
            <a:r>
              <a:rPr lang="en-US" sz="1400" i="1" dirty="0" smtClean="0">
                <a:cs typeface="+mn-cs"/>
              </a:rPr>
              <a:t>P</a:t>
            </a:r>
            <a:r>
              <a:rPr lang="en-US" sz="1400" baseline="-25000" dirty="0" smtClean="0">
                <a:cs typeface="+mn-cs"/>
              </a:rPr>
              <a:t>1</a:t>
            </a:r>
            <a:r>
              <a:rPr lang="en-US" sz="1400" dirty="0" smtClean="0">
                <a:cs typeface="+mn-cs"/>
              </a:rPr>
              <a:t> + 9</a:t>
            </a:r>
            <a:r>
              <a:rPr lang="en-US" sz="1400" i="1" dirty="0" smtClean="0">
                <a:cs typeface="+mn-cs"/>
              </a:rPr>
              <a:t>P</a:t>
            </a:r>
            <a:r>
              <a:rPr lang="en-US" sz="1400" baseline="-25000" dirty="0" smtClean="0">
                <a:cs typeface="+mn-cs"/>
              </a:rPr>
              <a:t>2</a:t>
            </a:r>
            <a:r>
              <a:rPr lang="en-US" sz="1400" dirty="0" smtClean="0">
                <a:cs typeface="+mn-cs"/>
              </a:rPr>
              <a:t> + 15</a:t>
            </a:r>
            <a:r>
              <a:rPr lang="en-US" sz="1400" i="1" dirty="0" smtClean="0">
                <a:cs typeface="+mn-cs"/>
              </a:rPr>
              <a:t>P</a:t>
            </a:r>
            <a:r>
              <a:rPr lang="en-US" sz="1400" baseline="-25000" dirty="0" smtClean="0">
                <a:cs typeface="+mn-cs"/>
              </a:rPr>
              <a:t>3 	</a:t>
            </a:r>
            <a:r>
              <a:rPr lang="en-US" sz="1400" dirty="0" smtClean="0">
                <a:cs typeface="+mn-cs"/>
              </a:rPr>
              <a:t>– (Over Goal 1) + (Under Goal 1)   =	125</a:t>
            </a:r>
            <a:br>
              <a:rPr lang="en-US" sz="1400" dirty="0" smtClean="0">
                <a:cs typeface="+mn-cs"/>
              </a:rPr>
            </a:br>
            <a:r>
              <a:rPr lang="en-US" sz="1400" dirty="0" smtClean="0">
                <a:cs typeface="+mn-cs"/>
              </a:rPr>
              <a:t>	Goal 2:	5</a:t>
            </a:r>
            <a:r>
              <a:rPr lang="en-US" sz="1400" i="1" dirty="0" smtClean="0">
                <a:cs typeface="+mn-cs"/>
              </a:rPr>
              <a:t>P</a:t>
            </a:r>
            <a:r>
              <a:rPr lang="en-US" sz="1400" baseline="-25000" dirty="0" smtClean="0">
                <a:cs typeface="+mn-cs"/>
              </a:rPr>
              <a:t>1</a:t>
            </a:r>
            <a:r>
              <a:rPr lang="en-US" sz="1400" dirty="0" smtClean="0">
                <a:cs typeface="+mn-cs"/>
              </a:rPr>
              <a:t> + 3</a:t>
            </a:r>
            <a:r>
              <a:rPr lang="en-US" sz="1400" i="1" dirty="0" smtClean="0">
                <a:cs typeface="+mn-cs"/>
              </a:rPr>
              <a:t>P</a:t>
            </a:r>
            <a:r>
              <a:rPr lang="en-US" sz="1400" baseline="-25000" dirty="0" smtClean="0">
                <a:cs typeface="+mn-cs"/>
              </a:rPr>
              <a:t>2</a:t>
            </a:r>
            <a:r>
              <a:rPr lang="en-US" sz="1400" dirty="0" smtClean="0">
                <a:cs typeface="+mn-cs"/>
              </a:rPr>
              <a:t> + 4</a:t>
            </a:r>
            <a:r>
              <a:rPr lang="en-US" sz="1400" i="1" dirty="0" smtClean="0">
                <a:cs typeface="+mn-cs"/>
              </a:rPr>
              <a:t>P</a:t>
            </a:r>
            <a:r>
              <a:rPr lang="en-US" sz="1400" baseline="-25000" dirty="0" smtClean="0">
                <a:cs typeface="+mn-cs"/>
              </a:rPr>
              <a:t>3</a:t>
            </a:r>
            <a:r>
              <a:rPr lang="en-US" sz="1400" dirty="0" smtClean="0">
                <a:cs typeface="+mn-cs"/>
              </a:rPr>
              <a:t>	– (Over Goal 2) + (Under Goal 2)   = 	40</a:t>
            </a:r>
            <a:br>
              <a:rPr lang="en-US" sz="1400" dirty="0" smtClean="0">
                <a:cs typeface="+mn-cs"/>
              </a:rPr>
            </a:br>
            <a:r>
              <a:rPr lang="en-US" sz="1400" dirty="0" smtClean="0">
                <a:cs typeface="+mn-cs"/>
              </a:rPr>
              <a:t>	Goal 3:	5</a:t>
            </a:r>
            <a:r>
              <a:rPr lang="en-US" sz="1400" i="1" dirty="0" smtClean="0">
                <a:cs typeface="+mn-cs"/>
              </a:rPr>
              <a:t>P</a:t>
            </a:r>
            <a:r>
              <a:rPr lang="en-US" sz="1400" baseline="-25000" dirty="0" smtClean="0">
                <a:cs typeface="+mn-cs"/>
              </a:rPr>
              <a:t>1</a:t>
            </a:r>
            <a:r>
              <a:rPr lang="en-US" sz="1400" dirty="0" smtClean="0">
                <a:cs typeface="+mn-cs"/>
              </a:rPr>
              <a:t> + 7</a:t>
            </a:r>
            <a:r>
              <a:rPr lang="en-US" sz="1400" i="1" dirty="0" smtClean="0">
                <a:cs typeface="+mn-cs"/>
              </a:rPr>
              <a:t>P</a:t>
            </a:r>
            <a:r>
              <a:rPr lang="en-US" sz="1400" baseline="-25000" dirty="0" smtClean="0">
                <a:cs typeface="+mn-cs"/>
              </a:rPr>
              <a:t>2</a:t>
            </a:r>
            <a:r>
              <a:rPr lang="en-US" sz="1400" dirty="0" smtClean="0">
                <a:cs typeface="+mn-cs"/>
              </a:rPr>
              <a:t> + 8</a:t>
            </a:r>
            <a:r>
              <a:rPr lang="en-US" sz="1400" i="1" dirty="0" smtClean="0">
                <a:cs typeface="+mn-cs"/>
              </a:rPr>
              <a:t>P</a:t>
            </a:r>
            <a:r>
              <a:rPr lang="en-US" sz="1400" baseline="-25000" dirty="0" smtClean="0">
                <a:cs typeface="+mn-cs"/>
              </a:rPr>
              <a:t>3</a:t>
            </a:r>
            <a:r>
              <a:rPr lang="en-US" sz="1400" dirty="0" smtClean="0">
                <a:cs typeface="+mn-cs"/>
              </a:rPr>
              <a:t>	– (Over Goal 3) + (Under Goal 3)   =	55</a:t>
            </a:r>
            <a:br>
              <a:rPr lang="en-US" sz="1400" dirty="0" smtClean="0">
                <a:cs typeface="+mn-cs"/>
              </a:rPr>
            </a:br>
            <a:r>
              <a:rPr lang="en-US" sz="1400" dirty="0" smtClean="0">
                <a:cs typeface="+mn-cs"/>
              </a:rPr>
              <a:t/>
            </a:r>
            <a:br>
              <a:rPr lang="en-US" sz="1400" dirty="0" smtClean="0">
                <a:cs typeface="+mn-cs"/>
              </a:rPr>
            </a:br>
            <a:r>
              <a:rPr lang="en-US" sz="1400" dirty="0" smtClean="0">
                <a:cs typeface="+mn-cs"/>
              </a:rPr>
              <a:t>	(Under Goal 1) = (Level Achieved in Step 1)</a:t>
            </a:r>
            <a:br>
              <a:rPr lang="en-US" sz="1400" dirty="0" smtClean="0">
                <a:cs typeface="+mn-cs"/>
              </a:rPr>
            </a:br>
            <a:r>
              <a:rPr lang="en-US" sz="1400" dirty="0" smtClean="0">
                <a:cs typeface="+mn-cs"/>
              </a:rPr>
              <a:t>	(Under Goal 2) = (Level Achieved in Step 2)</a:t>
            </a:r>
            <a:br>
              <a:rPr lang="en-US" sz="1400" dirty="0" smtClean="0">
                <a:cs typeface="+mn-cs"/>
              </a:rPr>
            </a:br>
            <a:r>
              <a:rPr lang="en-US" sz="1400" dirty="0" smtClean="0">
                <a:cs typeface="+mn-cs"/>
              </a:rPr>
              <a:t>and</a:t>
            </a:r>
            <a:br>
              <a:rPr lang="en-US" sz="1400" dirty="0" smtClean="0">
                <a:cs typeface="+mn-cs"/>
              </a:rPr>
            </a:br>
            <a:r>
              <a:rPr lang="en-US" sz="1400" dirty="0" smtClean="0">
                <a:cs typeface="+mn-cs"/>
              </a:rPr>
              <a:t>	</a:t>
            </a:r>
            <a:r>
              <a:rPr lang="en-US" sz="1400" i="1" dirty="0" smtClean="0">
                <a:cs typeface="+mn-cs"/>
              </a:rPr>
              <a:t>P</a:t>
            </a:r>
            <a:r>
              <a:rPr lang="en-US" sz="1400" i="1" baseline="-25000" dirty="0" smtClean="0">
                <a:cs typeface="+mn-cs"/>
              </a:rPr>
              <a:t>i</a:t>
            </a:r>
            <a:r>
              <a:rPr lang="en-US" sz="1400" dirty="0" smtClean="0">
                <a:cs typeface="+mn-cs"/>
              </a:rPr>
              <a:t> ≥ 0,  Under Goal </a:t>
            </a:r>
            <a:r>
              <a:rPr lang="en-US" sz="1400" i="1" dirty="0" err="1" smtClean="0">
                <a:cs typeface="+mn-cs"/>
              </a:rPr>
              <a:t>i</a:t>
            </a:r>
            <a:r>
              <a:rPr lang="en-US" sz="1400" dirty="0" smtClean="0">
                <a:cs typeface="+mn-cs"/>
              </a:rPr>
              <a:t> ≥ 0,  Over Goal </a:t>
            </a:r>
            <a:r>
              <a:rPr lang="en-US" sz="1400" i="1" dirty="0" err="1" smtClean="0">
                <a:cs typeface="+mn-cs"/>
              </a:rPr>
              <a:t>i</a:t>
            </a:r>
            <a:r>
              <a:rPr lang="en-US" sz="1400" dirty="0" smtClean="0">
                <a:cs typeface="+mn-cs"/>
              </a:rPr>
              <a:t> ≥ 0  (</a:t>
            </a:r>
            <a:r>
              <a:rPr lang="en-US" sz="1400" i="1" dirty="0" err="1" smtClean="0">
                <a:cs typeface="+mn-cs"/>
              </a:rPr>
              <a:t>i</a:t>
            </a:r>
            <a:r>
              <a:rPr lang="en-US" sz="1400" dirty="0" smtClean="0">
                <a:cs typeface="+mn-cs"/>
              </a:rPr>
              <a:t> = 1, 2, 3)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j-cs"/>
              </a:rPr>
              <a:t>Preemptive Goal Programming Formulation for</a:t>
            </a:r>
            <a:br>
              <a:rPr lang="en-US" sz="2400" smtClean="0">
                <a:cs typeface="+mj-cs"/>
              </a:rPr>
            </a:br>
            <a:r>
              <a:rPr lang="en-US" sz="2400" smtClean="0">
                <a:cs typeface="+mj-cs"/>
              </a:rPr>
              <a:t>the Dewright Co. Problem (Step 4)</a:t>
            </a:r>
            <a:endParaRPr lang="en-US" smtClean="0">
              <a:cs typeface="+mj-cs"/>
            </a:endParaRP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7200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692150" algn="l"/>
                <a:tab pos="1597025" algn="l"/>
                <a:tab pos="3656013" algn="l"/>
                <a:tab pos="7369175" algn="l"/>
              </a:tabLst>
              <a:defRPr/>
            </a:pPr>
            <a:r>
              <a:rPr lang="en-US" sz="1600" dirty="0" smtClean="0">
                <a:cs typeface="+mn-cs"/>
              </a:rPr>
              <a:t>Let	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i="1" baseline="-25000" dirty="0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Number of units of product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to produce per day  (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1, 2, 3),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Under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Amount under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 (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1, 2, 3),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Over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Amount over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i="1" dirty="0" smtClean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 (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1, 2, 3),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/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Minimize (Over Goal 2)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subject to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	</a:t>
            </a:r>
            <a:r>
              <a:rPr lang="en-US" sz="1600" u="sng" dirty="0" smtClean="0">
                <a:cs typeface="+mn-cs"/>
              </a:rPr>
              <a:t>Level Achieved	</a:t>
            </a:r>
            <a:r>
              <a:rPr lang="en-US" sz="1600" dirty="0" smtClean="0">
                <a:cs typeface="+mn-cs"/>
              </a:rPr>
              <a:t>                  </a:t>
            </a:r>
            <a:r>
              <a:rPr lang="en-US" sz="1600" u="sng" dirty="0" smtClean="0">
                <a:cs typeface="+mn-cs"/>
              </a:rPr>
              <a:t>Deviations</a:t>
            </a:r>
            <a:r>
              <a:rPr lang="en-US" sz="1600" dirty="0" smtClean="0">
                <a:cs typeface="+mn-cs"/>
              </a:rPr>
              <a:t>	</a:t>
            </a:r>
            <a:r>
              <a:rPr lang="en-US" sz="1600" u="sng" dirty="0" smtClean="0">
                <a:cs typeface="+mn-cs"/>
              </a:rPr>
              <a:t>Goal</a:t>
            </a:r>
            <a:r>
              <a:rPr lang="en-US" sz="1600" dirty="0" smtClean="0">
                <a:cs typeface="+mn-cs"/>
              </a:rPr>
              <a:t/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Goal 1: 	12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1</a:t>
            </a:r>
            <a:r>
              <a:rPr lang="en-US" sz="1600" dirty="0" smtClean="0">
                <a:cs typeface="+mn-cs"/>
              </a:rPr>
              <a:t> + 9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2</a:t>
            </a:r>
            <a:r>
              <a:rPr lang="en-US" sz="1600" dirty="0" smtClean="0">
                <a:cs typeface="+mn-cs"/>
              </a:rPr>
              <a:t> + 15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3 	</a:t>
            </a:r>
            <a:r>
              <a:rPr lang="en-US" sz="1600" dirty="0" smtClean="0">
                <a:cs typeface="+mn-cs"/>
              </a:rPr>
              <a:t>– (Over Goal 1) + (Under Goal 1)   =	125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Goal 2:	5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1</a:t>
            </a:r>
            <a:r>
              <a:rPr lang="en-US" sz="1600" dirty="0" smtClean="0">
                <a:cs typeface="+mn-cs"/>
              </a:rPr>
              <a:t> + 3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2</a:t>
            </a:r>
            <a:r>
              <a:rPr lang="en-US" sz="1600" dirty="0" smtClean="0">
                <a:cs typeface="+mn-cs"/>
              </a:rPr>
              <a:t> + 4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3</a:t>
            </a:r>
            <a:r>
              <a:rPr lang="en-US" sz="1600" dirty="0" smtClean="0">
                <a:cs typeface="+mn-cs"/>
              </a:rPr>
              <a:t>	– (Over Goal 2) + (Under Goal 2)   = 	40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Goal 3:	5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1</a:t>
            </a:r>
            <a:r>
              <a:rPr lang="en-US" sz="1600" dirty="0" smtClean="0">
                <a:cs typeface="+mn-cs"/>
              </a:rPr>
              <a:t> + 7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2</a:t>
            </a:r>
            <a:r>
              <a:rPr lang="en-US" sz="1600" dirty="0" smtClean="0">
                <a:cs typeface="+mn-cs"/>
              </a:rPr>
              <a:t> + 8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baseline="-25000" dirty="0" smtClean="0">
                <a:cs typeface="+mn-cs"/>
              </a:rPr>
              <a:t>3</a:t>
            </a:r>
            <a:r>
              <a:rPr lang="en-US" sz="1600" dirty="0" smtClean="0">
                <a:cs typeface="+mn-cs"/>
              </a:rPr>
              <a:t>	– (Over Goal 3) + (Under Goal 3)   =	55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/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(Under Goal 1) = (Level Achieved in Step 1)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(Under Goal 2) = (Level Achieved in Step 2)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(Over Goal 3) = (Level Achieved in Step 3)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and</a:t>
            </a:r>
            <a:br>
              <a:rPr lang="en-US" sz="1600" dirty="0" smtClean="0">
                <a:cs typeface="+mn-cs"/>
              </a:rPr>
            </a:br>
            <a:r>
              <a:rPr lang="en-US" sz="1600" dirty="0" smtClean="0">
                <a:cs typeface="+mn-cs"/>
              </a:rPr>
              <a:t>	</a:t>
            </a:r>
            <a:r>
              <a:rPr lang="en-US" sz="1600" i="1" dirty="0" smtClean="0">
                <a:cs typeface="+mn-cs"/>
              </a:rPr>
              <a:t>P</a:t>
            </a:r>
            <a:r>
              <a:rPr lang="en-US" sz="1600" i="1" baseline="-25000" dirty="0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≥ 0,  Under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≥ 0,  Over Goal 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≥ 0  (</a:t>
            </a:r>
            <a:r>
              <a:rPr lang="en-US" sz="1600" i="1" dirty="0" err="1" smtClean="0">
                <a:cs typeface="+mn-cs"/>
              </a:rPr>
              <a:t>i</a:t>
            </a:r>
            <a:r>
              <a:rPr lang="en-US" sz="1600" dirty="0" smtClean="0">
                <a:cs typeface="+mn-cs"/>
              </a:rPr>
              <a:t> = 1, 2, 3)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j-cs"/>
              </a:rPr>
              <a:t>Preemptive Goal Programming Spreadsheet</a:t>
            </a:r>
            <a:br>
              <a:rPr lang="en-US" sz="2400" smtClean="0">
                <a:cs typeface="+mj-cs"/>
              </a:rPr>
            </a:br>
            <a:r>
              <a:rPr lang="en-US" sz="2400" smtClean="0">
                <a:cs typeface="+mj-cs"/>
              </a:rPr>
              <a:t>Step 1: Minimize (Under Goal 1)</a:t>
            </a:r>
            <a:endParaRPr lang="en-US" smtClean="0">
              <a:cs typeface="+mj-cs"/>
            </a:endParaRPr>
          </a:p>
        </p:txBody>
      </p:sp>
      <p:graphicFrame>
        <p:nvGraphicFramePr>
          <p:cNvPr id="45058" name="Object 4"/>
          <p:cNvGraphicFramePr>
            <a:graphicFrameLocks noChangeAspect="1"/>
          </p:cNvGraphicFramePr>
          <p:nvPr/>
        </p:nvGraphicFramePr>
        <p:xfrm>
          <a:off x="136525" y="2057400"/>
          <a:ext cx="8947150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Worksheet" r:id="rId4" imgW="10299700" imgH="2273300" progId="Excel.Sheet.8">
                  <p:embed/>
                </p:oleObj>
              </mc:Choice>
              <mc:Fallback>
                <p:oleObj name="Worksheet" r:id="rId4" imgW="10299700" imgH="22733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2057400"/>
                        <a:ext cx="8947150" cy="196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j-cs"/>
              </a:rPr>
              <a:t>Preemptive Goal Programming Spreadsheet</a:t>
            </a:r>
            <a:br>
              <a:rPr lang="en-US" sz="2400" smtClean="0">
                <a:cs typeface="+mj-cs"/>
              </a:rPr>
            </a:br>
            <a:r>
              <a:rPr lang="en-US" sz="2400" smtClean="0">
                <a:cs typeface="+mj-cs"/>
              </a:rPr>
              <a:t>Step 3: Minimize (Over Goal 3)</a:t>
            </a:r>
            <a:endParaRPr lang="en-US" smtClean="0">
              <a:cs typeface="+mj-cs"/>
            </a:endParaRPr>
          </a:p>
        </p:txBody>
      </p:sp>
      <p:graphicFrame>
        <p:nvGraphicFramePr>
          <p:cNvPr id="47106" name="Object 6"/>
          <p:cNvGraphicFramePr>
            <a:graphicFrameLocks noChangeAspect="1"/>
          </p:cNvGraphicFramePr>
          <p:nvPr/>
        </p:nvGraphicFramePr>
        <p:xfrm>
          <a:off x="136525" y="2057400"/>
          <a:ext cx="887095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Worksheet" r:id="rId4" imgW="10375900" imgH="2273300" progId="Excel.Sheet.8">
                  <p:embed/>
                </p:oleObj>
              </mc:Choice>
              <mc:Fallback>
                <p:oleObj name="Worksheet" r:id="rId4" imgW="10375900" imgH="22733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2057400"/>
                        <a:ext cx="8870950" cy="193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j-cs"/>
              </a:rPr>
              <a:t>Preemptive Goal Programming Spreadsheet</a:t>
            </a:r>
            <a:br>
              <a:rPr lang="en-US" sz="2400" smtClean="0">
                <a:cs typeface="+mj-cs"/>
              </a:rPr>
            </a:br>
            <a:r>
              <a:rPr lang="en-US" sz="2400" smtClean="0">
                <a:cs typeface="+mj-cs"/>
              </a:rPr>
              <a:t>Step 4: Minimize (Over Goal 2)</a:t>
            </a:r>
            <a:endParaRPr lang="en-US" smtClean="0">
              <a:cs typeface="+mj-cs"/>
            </a:endParaRPr>
          </a:p>
        </p:txBody>
      </p:sp>
      <p:graphicFrame>
        <p:nvGraphicFramePr>
          <p:cNvPr id="49154" name="Object 4"/>
          <p:cNvGraphicFramePr>
            <a:graphicFrameLocks noChangeAspect="1"/>
          </p:cNvGraphicFramePr>
          <p:nvPr/>
        </p:nvGraphicFramePr>
        <p:xfrm>
          <a:off x="60325" y="2057400"/>
          <a:ext cx="8948738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Worksheet" r:id="rId4" imgW="10452100" imgH="2425700" progId="Excel.Sheet.8">
                  <p:embed/>
                </p:oleObj>
              </mc:Choice>
              <mc:Fallback>
                <p:oleObj name="Worksheet" r:id="rId4" imgW="10452100" imgH="24257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2057400"/>
                        <a:ext cx="8948738" cy="207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Multi-Objective Decision Making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Many problems have multiple objectives:</a:t>
            </a:r>
          </a:p>
          <a:p>
            <a:pPr lvl="1" eaLnBrk="1" hangingPunct="1">
              <a:defRPr/>
            </a:pPr>
            <a:r>
              <a:rPr lang="en-US" sz="1600" dirty="0" smtClean="0"/>
              <a:t>Planning the national budget</a:t>
            </a:r>
          </a:p>
          <a:p>
            <a:pPr lvl="2" eaLnBrk="1" hangingPunct="1">
              <a:defRPr/>
            </a:pPr>
            <a:r>
              <a:rPr lang="en-US" sz="1400" dirty="0" smtClean="0"/>
              <a:t>save social security, reduce debt, cut taxes, build national defense</a:t>
            </a:r>
          </a:p>
          <a:p>
            <a:pPr lvl="1" eaLnBrk="1" hangingPunct="1">
              <a:defRPr/>
            </a:pPr>
            <a:r>
              <a:rPr lang="en-US" sz="1600" dirty="0" smtClean="0"/>
              <a:t>Admitting students to college</a:t>
            </a:r>
          </a:p>
          <a:p>
            <a:pPr lvl="2" eaLnBrk="1" hangingPunct="1">
              <a:defRPr/>
            </a:pPr>
            <a:r>
              <a:rPr lang="en-US" sz="1400" dirty="0" smtClean="0"/>
              <a:t>high SAT or GMAT, high GPA, diversity</a:t>
            </a:r>
          </a:p>
          <a:p>
            <a:pPr lvl="1" eaLnBrk="1" hangingPunct="1">
              <a:defRPr/>
            </a:pPr>
            <a:r>
              <a:rPr lang="en-US" sz="1600" dirty="0" smtClean="0"/>
              <a:t>Planning an advertising campaign</a:t>
            </a:r>
          </a:p>
          <a:p>
            <a:pPr lvl="2" eaLnBrk="1" hangingPunct="1">
              <a:defRPr/>
            </a:pPr>
            <a:r>
              <a:rPr lang="en-US" sz="1400" dirty="0" smtClean="0"/>
              <a:t>budget, reach, expenses, target groups</a:t>
            </a:r>
          </a:p>
          <a:p>
            <a:pPr lvl="1" eaLnBrk="1" hangingPunct="1">
              <a:defRPr/>
            </a:pPr>
            <a:r>
              <a:rPr lang="en-US" sz="1600" dirty="0" smtClean="0"/>
              <a:t>Choosing taxation levels</a:t>
            </a:r>
          </a:p>
          <a:p>
            <a:pPr lvl="2" eaLnBrk="1" hangingPunct="1">
              <a:defRPr/>
            </a:pPr>
            <a:r>
              <a:rPr lang="en-US" sz="1400" dirty="0" smtClean="0"/>
              <a:t>raise money, minimize tax burden on low-income, minimize flight of business</a:t>
            </a:r>
          </a:p>
          <a:p>
            <a:pPr lvl="1" eaLnBrk="1" hangingPunct="1">
              <a:defRPr/>
            </a:pPr>
            <a:r>
              <a:rPr lang="en-US" sz="1600" dirty="0" smtClean="0"/>
              <a:t>Planning an investment portfolio</a:t>
            </a:r>
          </a:p>
          <a:p>
            <a:pPr lvl="2" eaLnBrk="1" hangingPunct="1">
              <a:defRPr/>
            </a:pPr>
            <a:r>
              <a:rPr lang="en-US" sz="1400" dirty="0" smtClean="0"/>
              <a:t>maximize expected earnings, minimize risk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Techniques</a:t>
            </a:r>
          </a:p>
          <a:p>
            <a:pPr lvl="1" eaLnBrk="1" hangingPunct="1">
              <a:defRPr/>
            </a:pPr>
            <a:r>
              <a:rPr lang="en-US" sz="1600" dirty="0" smtClean="0"/>
              <a:t>Preemptive goal programming</a:t>
            </a:r>
          </a:p>
          <a:p>
            <a:pPr lvl="1" eaLnBrk="1" hangingPunct="1">
              <a:defRPr/>
            </a:pPr>
            <a:r>
              <a:rPr lang="en-US" sz="1600" dirty="0" smtClean="0"/>
              <a:t>Weighted goal programming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633413" y="1447800"/>
            <a:ext cx="7367587" cy="4791075"/>
            <a:chOff x="303" y="528"/>
            <a:chExt cx="4641" cy="3018"/>
          </a:xfrm>
        </p:grpSpPr>
        <p:sp>
          <p:nvSpPr>
            <p:cNvPr id="59395" name="Text Box 3"/>
            <p:cNvSpPr txBox="1">
              <a:spLocks noChangeArrowheads="1"/>
            </p:cNvSpPr>
            <p:nvPr/>
          </p:nvSpPr>
          <p:spPr bwMode="auto">
            <a:xfrm>
              <a:off x="3306" y="2115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</a:t>
              </a:r>
            </a:p>
          </p:txBody>
        </p:sp>
        <p:sp>
          <p:nvSpPr>
            <p:cNvPr id="59396" name="Line 4"/>
            <p:cNvSpPr>
              <a:spLocks noChangeShapeType="1"/>
            </p:cNvSpPr>
            <p:nvPr/>
          </p:nvSpPr>
          <p:spPr bwMode="auto">
            <a:xfrm flipV="1">
              <a:off x="768" y="720"/>
              <a:ext cx="0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97" name="Line 5"/>
            <p:cNvSpPr>
              <a:spLocks noChangeShapeType="1"/>
            </p:cNvSpPr>
            <p:nvPr/>
          </p:nvSpPr>
          <p:spPr bwMode="auto">
            <a:xfrm>
              <a:off x="768" y="3312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98" name="Freeform 6"/>
            <p:cNvSpPr>
              <a:spLocks/>
            </p:cNvSpPr>
            <p:nvPr/>
          </p:nvSpPr>
          <p:spPr bwMode="auto">
            <a:xfrm>
              <a:off x="768" y="1200"/>
              <a:ext cx="3648" cy="2112"/>
            </a:xfrm>
            <a:custGeom>
              <a:avLst/>
              <a:gdLst>
                <a:gd name="T0" fmla="*/ 0 w 3648"/>
                <a:gd name="T1" fmla="*/ 2112 h 2112"/>
                <a:gd name="T2" fmla="*/ 240 w 3648"/>
                <a:gd name="T3" fmla="*/ 1536 h 2112"/>
                <a:gd name="T4" fmla="*/ 816 w 3648"/>
                <a:gd name="T5" fmla="*/ 864 h 2112"/>
                <a:gd name="T6" fmla="*/ 1632 w 3648"/>
                <a:gd name="T7" fmla="*/ 384 h 2112"/>
                <a:gd name="T8" fmla="*/ 2592 w 3648"/>
                <a:gd name="T9" fmla="*/ 96 h 2112"/>
                <a:gd name="T10" fmla="*/ 3648 w 3648"/>
                <a:gd name="T11" fmla="*/ 0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8" h="2112">
                  <a:moveTo>
                    <a:pt x="0" y="2112"/>
                  </a:moveTo>
                  <a:cubicBezTo>
                    <a:pt x="52" y="1928"/>
                    <a:pt x="104" y="1744"/>
                    <a:pt x="240" y="1536"/>
                  </a:cubicBezTo>
                  <a:cubicBezTo>
                    <a:pt x="376" y="1328"/>
                    <a:pt x="584" y="1056"/>
                    <a:pt x="816" y="864"/>
                  </a:cubicBezTo>
                  <a:cubicBezTo>
                    <a:pt x="1048" y="672"/>
                    <a:pt x="1336" y="512"/>
                    <a:pt x="1632" y="384"/>
                  </a:cubicBezTo>
                  <a:cubicBezTo>
                    <a:pt x="1928" y="256"/>
                    <a:pt x="2256" y="160"/>
                    <a:pt x="2592" y="96"/>
                  </a:cubicBezTo>
                  <a:cubicBezTo>
                    <a:pt x="2928" y="32"/>
                    <a:pt x="3472" y="8"/>
                    <a:pt x="364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99" name="Text Box 7"/>
            <p:cNvSpPr txBox="1">
              <a:spLocks noChangeArrowheads="1"/>
            </p:cNvSpPr>
            <p:nvPr/>
          </p:nvSpPr>
          <p:spPr bwMode="auto">
            <a:xfrm>
              <a:off x="3840" y="3315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Toxic Waste</a:t>
              </a:r>
            </a:p>
          </p:txBody>
        </p:sp>
        <p:sp>
          <p:nvSpPr>
            <p:cNvPr id="59400" name="Text Box 8"/>
            <p:cNvSpPr txBox="1">
              <a:spLocks noChangeArrowheads="1"/>
            </p:cNvSpPr>
            <p:nvPr/>
          </p:nvSpPr>
          <p:spPr bwMode="auto">
            <a:xfrm>
              <a:off x="303" y="528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Profit</a:t>
              </a:r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 flipH="1">
              <a:off x="1575" y="2133"/>
              <a:ext cx="17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2" name="Line 10"/>
            <p:cNvSpPr>
              <a:spLocks noChangeShapeType="1"/>
            </p:cNvSpPr>
            <p:nvPr/>
          </p:nvSpPr>
          <p:spPr bwMode="auto">
            <a:xfrm flipV="1">
              <a:off x="3339" y="1344"/>
              <a:ext cx="0" cy="7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03" name="Oval 11"/>
            <p:cNvSpPr>
              <a:spLocks noChangeArrowheads="1"/>
            </p:cNvSpPr>
            <p:nvPr/>
          </p:nvSpPr>
          <p:spPr bwMode="auto">
            <a:xfrm>
              <a:off x="3312" y="21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4" name="Text Box 12"/>
            <p:cNvSpPr txBox="1">
              <a:spLocks noChangeArrowheads="1"/>
            </p:cNvSpPr>
            <p:nvPr/>
          </p:nvSpPr>
          <p:spPr bwMode="auto">
            <a:xfrm>
              <a:off x="3219" y="107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C</a:t>
              </a:r>
            </a:p>
          </p:txBody>
        </p:sp>
        <p:sp>
          <p:nvSpPr>
            <p:cNvPr id="59405" name="Text Box 13"/>
            <p:cNvSpPr txBox="1">
              <a:spLocks noChangeArrowheads="1"/>
            </p:cNvSpPr>
            <p:nvPr/>
          </p:nvSpPr>
          <p:spPr bwMode="auto">
            <a:xfrm>
              <a:off x="1248" y="2013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B</a:t>
              </a:r>
            </a:p>
          </p:txBody>
        </p:sp>
        <p:sp>
          <p:nvSpPr>
            <p:cNvPr id="59406" name="Oval 14"/>
            <p:cNvSpPr>
              <a:spLocks noChangeArrowheads="1"/>
            </p:cNvSpPr>
            <p:nvPr/>
          </p:nvSpPr>
          <p:spPr bwMode="auto">
            <a:xfrm>
              <a:off x="3312" y="127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Oval 15"/>
            <p:cNvSpPr>
              <a:spLocks noChangeArrowheads="1"/>
            </p:cNvSpPr>
            <p:nvPr/>
          </p:nvSpPr>
          <p:spPr bwMode="auto">
            <a:xfrm>
              <a:off x="1482" y="210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76200" y="304800"/>
            <a:ext cx="877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600" i="1">
                <a:solidFill>
                  <a:schemeClr val="hlink"/>
                </a:solidFill>
              </a:rPr>
              <a:t>Trade-offs Between Objectives &amp; Dominated Decision Alternatives</a:t>
            </a:r>
          </a:p>
        </p:txBody>
      </p:sp>
    </p:spTree>
    <p:extLst>
      <p:ext uri="{BB962C8B-B14F-4D97-AF65-F5344CB8AC3E}">
        <p14:creationId xmlns:p14="http://schemas.microsoft.com/office/powerpoint/2010/main" val="53113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6262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Introduction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67713" cy="4911725"/>
          </a:xfrm>
          <a:noFill/>
          <a:ln/>
        </p:spPr>
        <p:txBody>
          <a:bodyPr lIns="92075" tIns="46038" rIns="92075" bIns="46038"/>
          <a:lstStyle/>
          <a:p>
            <a:r>
              <a:rPr lang="en-US" sz="2800"/>
              <a:t>Most of the optimization problems considered to this point have had a single objective.</a:t>
            </a:r>
          </a:p>
          <a:p>
            <a:r>
              <a:rPr lang="en-US" sz="2800"/>
              <a:t>Often, more than one objective can be identified for a given problem.</a:t>
            </a:r>
          </a:p>
          <a:p>
            <a:pPr marL="747713" lvl="1" indent="-290513"/>
            <a:r>
              <a:rPr lang="en-US"/>
              <a:t>Maximize Return or Minimize Risk</a:t>
            </a:r>
          </a:p>
          <a:p>
            <a:pPr marL="747713" lvl="1" indent="-290513"/>
            <a:r>
              <a:rPr lang="en-US"/>
              <a:t>Maximize Profit or Minimize Pollution</a:t>
            </a:r>
          </a:p>
          <a:p>
            <a:r>
              <a:rPr lang="en-US"/>
              <a:t>These objectives often conflict with one another.</a:t>
            </a:r>
          </a:p>
          <a:p>
            <a:r>
              <a:rPr lang="en-US"/>
              <a:t>This chapter describes how to deal with such problems.</a:t>
            </a:r>
          </a:p>
        </p:txBody>
      </p:sp>
    </p:spTree>
    <p:extLst>
      <p:ext uri="{BB962C8B-B14F-4D97-AF65-F5344CB8AC3E}">
        <p14:creationId xmlns:p14="http://schemas.microsoft.com/office/powerpoint/2010/main" val="422302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772525" cy="666750"/>
          </a:xfrm>
          <a:noFill/>
          <a:ln/>
        </p:spPr>
        <p:txBody>
          <a:bodyPr lIns="92075" tIns="46038" rIns="92075" bIns="46038"/>
          <a:lstStyle/>
          <a:p>
            <a:r>
              <a:rPr lang="en-US" sz="3600" i="1">
                <a:solidFill>
                  <a:schemeClr val="hlink"/>
                </a:solidFill>
              </a:rPr>
              <a:t>Multiple Objective Linear Programming (MOLP)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1362075"/>
            <a:ext cx="7772400" cy="4962525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en-US" sz="2800"/>
              <a:t>An MOLP problem is an LP problem with more than one objective function.</a:t>
            </a:r>
          </a:p>
          <a:p>
            <a:pPr>
              <a:lnSpc>
                <a:spcPct val="120000"/>
              </a:lnSpc>
            </a:pPr>
            <a:r>
              <a:rPr lang="en-US" sz="2800"/>
              <a:t>MOLP problems can be viewed as special types of GP problems where we must also determine target values for each goal or objective. </a:t>
            </a:r>
          </a:p>
          <a:p>
            <a:pPr>
              <a:lnSpc>
                <a:spcPct val="120000"/>
              </a:lnSpc>
            </a:pPr>
            <a:r>
              <a:rPr lang="en-US" sz="2800"/>
              <a:t>Analyzing these problems effectively also requires that we use the MiniMax objective described earlier.</a:t>
            </a:r>
          </a:p>
        </p:txBody>
      </p:sp>
    </p:spTree>
    <p:extLst>
      <p:ext uri="{BB962C8B-B14F-4D97-AF65-F5344CB8AC3E}">
        <p14:creationId xmlns:p14="http://schemas.microsoft.com/office/powerpoint/2010/main" val="53978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28600"/>
            <a:ext cx="7772400" cy="7620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3600" i="1">
                <a:solidFill>
                  <a:schemeClr val="hlink"/>
                </a:solidFill>
              </a:rPr>
              <a:t>An MOLP Example:</a:t>
            </a:r>
            <a:br>
              <a:rPr lang="en-US" sz="3600" i="1">
                <a:solidFill>
                  <a:schemeClr val="hlink"/>
                </a:solidFill>
              </a:rPr>
            </a:br>
            <a:r>
              <a:rPr lang="en-US" sz="3600" i="1">
                <a:solidFill>
                  <a:schemeClr val="hlink"/>
                </a:solidFill>
              </a:rPr>
              <a:t>The Blackstone Mining Company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1850" cy="1835150"/>
          </a:xfrm>
          <a:noFill/>
          <a:ln/>
        </p:spPr>
        <p:txBody>
          <a:bodyPr lIns="92075" tIns="46038" rIns="92075" bIns="46038"/>
          <a:lstStyle/>
          <a:p>
            <a:r>
              <a:rPr lang="en-US" sz="2400"/>
              <a:t>Blackstone Mining runs 2 coal mines in Southwest Virginia.</a:t>
            </a:r>
          </a:p>
          <a:p>
            <a:r>
              <a:rPr lang="en-US" sz="2400"/>
              <a:t>Monthly production by a shift of workers at each mine is summarized as follows:</a:t>
            </a:r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839788" y="2820988"/>
            <a:ext cx="7999412" cy="2513012"/>
            <a:chOff x="481" y="1728"/>
            <a:chExt cx="5039" cy="1583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485" y="1728"/>
              <a:ext cx="5035" cy="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  <a:tabLst>
                  <a:tab pos="5033963" algn="ctr"/>
                  <a:tab pos="6854825" algn="ctr"/>
                </a:tabLst>
              </a:pPr>
              <a:r>
                <a:rPr lang="en-US" sz="2200"/>
                <a:t>Type of Coal  	Wythe Mine 	Giles Mine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  <a:tabLst>
                  <a:tab pos="5033963" algn="ctr"/>
                  <a:tab pos="6854825" algn="ctr"/>
                </a:tabLst>
              </a:pPr>
              <a:r>
                <a:rPr lang="en-US" sz="2200"/>
                <a:t>High-grade	12 tons	4 tons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  <a:tabLst>
                  <a:tab pos="5033963" algn="ctr"/>
                  <a:tab pos="6854825" algn="ctr"/>
                </a:tabLst>
              </a:pPr>
              <a:r>
                <a:rPr lang="en-US" sz="2200"/>
                <a:t>Medium-grade	4 tons	4 tons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  <a:tabLst>
                  <a:tab pos="5033963" algn="ctr"/>
                  <a:tab pos="6854825" algn="ctr"/>
                </a:tabLst>
              </a:pPr>
              <a:r>
                <a:rPr lang="en-US" sz="2200"/>
                <a:t>Low-grade	10 tons	20 tons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  <a:tabLst>
                  <a:tab pos="5033963" algn="ctr"/>
                  <a:tab pos="6854825" algn="ctr"/>
                </a:tabLst>
              </a:pPr>
              <a:r>
                <a:rPr lang="en-US" sz="2200"/>
                <a:t>Cost per month	$40,000	$32,000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  <a:tabLst>
                  <a:tab pos="5033963" algn="ctr"/>
                  <a:tab pos="6854825" algn="ctr"/>
                </a:tabLst>
              </a:pPr>
              <a:r>
                <a:rPr lang="en-US" sz="2200"/>
                <a:t>Gallons of toxic water produced	800 	1,250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  <a:tabLst>
                  <a:tab pos="5033963" algn="ctr"/>
                  <a:tab pos="6854825" algn="ctr"/>
                </a:tabLst>
              </a:pPr>
              <a:r>
                <a:rPr lang="en-US" sz="2200"/>
                <a:t>Life-threatening accidents	0.20	0.45</a:t>
              </a:r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481" y="1920"/>
              <a:ext cx="489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15900" y="5995988"/>
            <a:ext cx="8691563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81000" y="5381625"/>
            <a:ext cx="8305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Blackstone needs to produce 48 more tons of high-grade, 28 more tons of medium-grade, and 100 more tons of low-grade coal.</a:t>
            </a:r>
          </a:p>
        </p:txBody>
      </p:sp>
    </p:spTree>
    <p:extLst>
      <p:ext uri="{BB962C8B-B14F-4D97-AF65-F5344CB8AC3E}">
        <p14:creationId xmlns:p14="http://schemas.microsoft.com/office/powerpoint/2010/main" val="144126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4225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Defining the Decision Variables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0200"/>
            <a:ext cx="7878762" cy="2419350"/>
          </a:xfrm>
          <a:noFill/>
          <a:ln/>
        </p:spPr>
        <p:txBody>
          <a:bodyPr lIns="92075" tIns="46038" rIns="92075" bIns="46038"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850900" algn="l"/>
              </a:tabLst>
            </a:pPr>
            <a:r>
              <a:rPr lang="en-US" sz="2800">
                <a:latin typeface="Times New Roman" pitchFamily="18" charset="0"/>
              </a:rPr>
              <a:t> </a:t>
            </a:r>
            <a:r>
              <a:rPr lang="en-US" sz="2800"/>
              <a:t>X</a:t>
            </a:r>
            <a:r>
              <a:rPr lang="en-US" sz="2800" baseline="-25000">
                <a:latin typeface="Times New Roman" pitchFamily="18" charset="0"/>
              </a:rPr>
              <a:t>1</a:t>
            </a:r>
            <a:r>
              <a:rPr lang="en-US" sz="2800"/>
              <a:t> = number of months to schedule an extra 		shift at the Wythe county mine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850900" algn="l"/>
              </a:tabLst>
            </a:pPr>
            <a:endParaRPr lang="en-US" sz="280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850900" algn="l"/>
              </a:tabLst>
            </a:pPr>
            <a:r>
              <a:rPr lang="en-US" sz="2800">
                <a:latin typeface="Times New Roman" pitchFamily="18" charset="0"/>
              </a:rPr>
              <a:t> </a:t>
            </a:r>
            <a:r>
              <a:rPr lang="en-US" sz="2800"/>
              <a:t>X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/>
              <a:t> = number of months to schedule an extra 	shift at the Giles county mine</a:t>
            </a:r>
          </a:p>
          <a:p>
            <a:pPr marL="0" indent="0">
              <a:buFont typeface="Wingdings" pitchFamily="2" charset="2"/>
              <a:buNone/>
              <a:tabLst>
                <a:tab pos="850900" algn="l"/>
              </a:tabLst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8526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3887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Defining the Objective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219075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There are three objectives:</a:t>
            </a:r>
          </a:p>
          <a:p>
            <a:pPr lvl="1">
              <a:buFontTx/>
              <a:buNone/>
            </a:pPr>
            <a:r>
              <a:rPr lang="en-US"/>
              <a:t>Min: $40 X</a:t>
            </a:r>
            <a:r>
              <a:rPr lang="en-US" baseline="-25000"/>
              <a:t>1</a:t>
            </a:r>
            <a:r>
              <a:rPr lang="en-US"/>
              <a:t> + $32 X</a:t>
            </a:r>
            <a:r>
              <a:rPr lang="en-US" baseline="-25000"/>
              <a:t>2</a:t>
            </a:r>
            <a:r>
              <a:rPr lang="en-US"/>
              <a:t>	} Production costs</a:t>
            </a:r>
          </a:p>
          <a:p>
            <a:pPr lvl="1">
              <a:buFontTx/>
              <a:buNone/>
            </a:pPr>
            <a:r>
              <a:rPr lang="en-US"/>
              <a:t>Min: 800 X</a:t>
            </a:r>
            <a:r>
              <a:rPr lang="en-US" baseline="-25000"/>
              <a:t>1</a:t>
            </a:r>
            <a:r>
              <a:rPr lang="en-US"/>
              <a:t> + 1250 X</a:t>
            </a:r>
            <a:r>
              <a:rPr lang="en-US" baseline="-25000"/>
              <a:t>2</a:t>
            </a:r>
            <a:r>
              <a:rPr lang="en-US"/>
              <a:t>	} Toxic water</a:t>
            </a:r>
          </a:p>
          <a:p>
            <a:pPr lvl="1">
              <a:buFontTx/>
              <a:buNone/>
            </a:pPr>
            <a:r>
              <a:rPr lang="en-US"/>
              <a:t>Min: 0.20 X</a:t>
            </a:r>
            <a:r>
              <a:rPr lang="en-US" baseline="-25000"/>
              <a:t>1</a:t>
            </a:r>
            <a:r>
              <a:rPr lang="en-US"/>
              <a:t> + 0.45 X</a:t>
            </a:r>
            <a:r>
              <a:rPr lang="en-US" baseline="-25000"/>
              <a:t>2</a:t>
            </a:r>
            <a:r>
              <a:rPr lang="en-US"/>
              <a:t> 	} Accidents</a:t>
            </a:r>
          </a:p>
        </p:txBody>
      </p:sp>
    </p:spTree>
    <p:extLst>
      <p:ext uri="{BB962C8B-B14F-4D97-AF65-F5344CB8AC3E}">
        <p14:creationId xmlns:p14="http://schemas.microsoft.com/office/powerpoint/2010/main" val="421585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8975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Defining the Constraints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06825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High-grade coal required</a:t>
            </a:r>
          </a:p>
          <a:p>
            <a:pPr lvl="1">
              <a:buFontTx/>
              <a:buNone/>
            </a:pPr>
            <a:r>
              <a:rPr lang="en-US"/>
              <a:t>12 X</a:t>
            </a:r>
            <a:r>
              <a:rPr lang="en-US" baseline="-25000"/>
              <a:t>1</a:t>
            </a:r>
            <a:r>
              <a:rPr lang="en-US"/>
              <a:t> + 4 X</a:t>
            </a:r>
            <a:r>
              <a:rPr lang="en-US" baseline="-25000"/>
              <a:t>2</a:t>
            </a:r>
            <a:r>
              <a:rPr lang="en-US"/>
              <a:t> &gt;= 48</a:t>
            </a:r>
          </a:p>
          <a:p>
            <a:r>
              <a:rPr lang="en-US"/>
              <a:t>Medium-grade coal required</a:t>
            </a:r>
          </a:p>
          <a:p>
            <a:pPr lvl="1">
              <a:buFontTx/>
              <a:buNone/>
            </a:pPr>
            <a:r>
              <a:rPr lang="en-US"/>
              <a:t> 4 X</a:t>
            </a:r>
            <a:r>
              <a:rPr lang="en-US" baseline="-25000"/>
              <a:t>1</a:t>
            </a:r>
            <a:r>
              <a:rPr lang="en-US"/>
              <a:t> + 4 X</a:t>
            </a:r>
            <a:r>
              <a:rPr lang="en-US" baseline="-25000"/>
              <a:t>2</a:t>
            </a:r>
            <a:r>
              <a:rPr lang="en-US"/>
              <a:t> &gt;= 28</a:t>
            </a:r>
          </a:p>
          <a:p>
            <a:r>
              <a:rPr lang="en-US"/>
              <a:t>Low-grade coal required</a:t>
            </a:r>
          </a:p>
          <a:p>
            <a:pPr lvl="1">
              <a:buFontTx/>
              <a:buNone/>
            </a:pPr>
            <a:r>
              <a:rPr lang="en-US"/>
              <a:t>10 X</a:t>
            </a:r>
            <a:r>
              <a:rPr lang="en-US" baseline="-25000"/>
              <a:t>1</a:t>
            </a:r>
            <a:r>
              <a:rPr lang="en-US"/>
              <a:t> + 20 X</a:t>
            </a:r>
            <a:r>
              <a:rPr lang="en-US" baseline="-25000"/>
              <a:t>2</a:t>
            </a:r>
            <a:r>
              <a:rPr lang="en-US"/>
              <a:t> &gt;= 100</a:t>
            </a:r>
          </a:p>
          <a:p>
            <a:r>
              <a:rPr lang="en-US"/>
              <a:t>Nonnegativity conditions</a:t>
            </a:r>
          </a:p>
          <a:p>
            <a:pPr lvl="1">
              <a:buFontTx/>
              <a:buNone/>
            </a:pPr>
            <a:r>
              <a:rPr lang="en-US"/>
              <a:t>X</a:t>
            </a:r>
            <a:r>
              <a:rPr lang="en-US" baseline="-25000"/>
              <a:t>1</a:t>
            </a:r>
            <a:r>
              <a:rPr lang="en-US"/>
              <a:t>, X</a:t>
            </a:r>
            <a:r>
              <a:rPr lang="en-US" baseline="-25000"/>
              <a:t>2</a:t>
            </a:r>
            <a:r>
              <a:rPr lang="en-US"/>
              <a:t> &gt;= 0</a:t>
            </a:r>
          </a:p>
        </p:txBody>
      </p:sp>
    </p:spTree>
    <p:extLst>
      <p:ext uri="{BB962C8B-B14F-4D97-AF65-F5344CB8AC3E}">
        <p14:creationId xmlns:p14="http://schemas.microsoft.com/office/powerpoint/2010/main" val="125820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377825"/>
            <a:ext cx="7772400" cy="533400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Handling Multiple Objectives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505450"/>
          </a:xfrm>
          <a:noFill/>
          <a:ln/>
        </p:spPr>
        <p:txBody>
          <a:bodyPr lIns="92075" tIns="46038" rIns="92075" bIns="46038"/>
          <a:lstStyle/>
          <a:p>
            <a:pPr marL="339725" indent="-339725">
              <a:tabLst>
                <a:tab pos="1598613" algn="l"/>
              </a:tabLst>
            </a:pPr>
            <a:r>
              <a:rPr lang="en-US" sz="2800"/>
              <a:t>If the objectives had target values we could treat them like the following goals:</a:t>
            </a:r>
          </a:p>
          <a:p>
            <a:pPr marL="339725" indent="-339725">
              <a:buFont typeface="Wingdings" pitchFamily="2" charset="2"/>
              <a:buNone/>
              <a:tabLst>
                <a:tab pos="1598613" algn="l"/>
              </a:tabLst>
            </a:pPr>
            <a:r>
              <a:rPr lang="en-US"/>
              <a:t>	</a:t>
            </a:r>
            <a:r>
              <a:rPr lang="en-US" sz="2400"/>
              <a:t>Goal 1: 	The total cost of productions  cost should be 		approximately t</a:t>
            </a:r>
            <a:r>
              <a:rPr lang="en-US" sz="2400" baseline="-25000"/>
              <a:t>1</a:t>
            </a:r>
            <a:r>
              <a:rPr lang="en-US" sz="2400"/>
              <a:t>.</a:t>
            </a:r>
          </a:p>
          <a:p>
            <a:pPr marL="339725" indent="-339725">
              <a:buFont typeface="Wingdings" pitchFamily="2" charset="2"/>
              <a:buNone/>
              <a:tabLst>
                <a:tab pos="1598613" algn="l"/>
              </a:tabLst>
            </a:pPr>
            <a:r>
              <a:rPr lang="en-US" sz="2400"/>
              <a:t>	Goal 2: 	The amount of toxic water produce should be 		approximately t</a:t>
            </a:r>
            <a:r>
              <a:rPr lang="en-US" sz="2400" baseline="-25000"/>
              <a:t>2</a:t>
            </a:r>
            <a:r>
              <a:rPr lang="en-US" sz="2400"/>
              <a:t>.</a:t>
            </a:r>
          </a:p>
          <a:p>
            <a:pPr marL="339725" indent="-339725">
              <a:buFont typeface="Wingdings" pitchFamily="2" charset="2"/>
              <a:buNone/>
              <a:tabLst>
                <a:tab pos="1598613" algn="l"/>
              </a:tabLst>
            </a:pPr>
            <a:r>
              <a:rPr lang="en-US" sz="2400"/>
              <a:t>	Goal 3: 	The number of life-threatening accidents should 	be approximately t</a:t>
            </a:r>
            <a:r>
              <a:rPr lang="en-US" sz="2400" baseline="-25000"/>
              <a:t>3</a:t>
            </a:r>
            <a:r>
              <a:rPr lang="en-US" sz="2400"/>
              <a:t>.</a:t>
            </a:r>
          </a:p>
          <a:p>
            <a:pPr marL="339725" indent="-339725">
              <a:tabLst>
                <a:tab pos="1598613" algn="l"/>
              </a:tabLst>
            </a:pPr>
            <a:r>
              <a:rPr lang="en-US" sz="2800"/>
              <a:t>We can solve 3 separate LP problems, independently optimizing each objective, to find values for </a:t>
            </a:r>
            <a:r>
              <a:rPr lang="en-US" sz="2800">
                <a:latin typeface="Times New Roman" pitchFamily="18" charset="0"/>
              </a:rPr>
              <a:t>t</a:t>
            </a:r>
            <a:r>
              <a:rPr lang="en-US" sz="2800" baseline="-25000"/>
              <a:t>1</a:t>
            </a:r>
            <a:r>
              <a:rPr lang="en-US" sz="2800"/>
              <a:t>, </a:t>
            </a:r>
            <a:r>
              <a:rPr lang="en-US" sz="2800">
                <a:latin typeface="Times New Roman" pitchFamily="18" charset="0"/>
              </a:rPr>
              <a:t>t</a:t>
            </a:r>
            <a:r>
              <a:rPr lang="en-US" sz="2800" baseline="-25000"/>
              <a:t>2</a:t>
            </a:r>
            <a:r>
              <a:rPr lang="en-US" sz="2800"/>
              <a:t> and </a:t>
            </a:r>
            <a:r>
              <a:rPr lang="en-US" sz="2800">
                <a:latin typeface="Times New Roman" pitchFamily="18" charset="0"/>
              </a:rPr>
              <a:t>t</a:t>
            </a:r>
            <a:r>
              <a:rPr lang="en-US" sz="2800" baseline="-25000"/>
              <a:t>3</a:t>
            </a:r>
            <a:r>
              <a:rPr lang="en-US" sz="2800"/>
              <a:t>.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891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Implementing the Model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28675"/>
          </a:xfrm>
          <a:noFill/>
          <a:ln/>
        </p:spPr>
        <p:txBody>
          <a:bodyPr lIns="92075" tIns="46038" rIns="92075" bIns="46038"/>
          <a:lstStyle/>
          <a:p>
            <a:pPr algn="ctr">
              <a:buFont typeface="Wingdings" pitchFamily="2" charset="2"/>
              <a:buNone/>
            </a:pPr>
            <a:r>
              <a:rPr lang="en-US" dirty="0"/>
              <a:t>See file </a:t>
            </a:r>
            <a:r>
              <a:rPr lang="en-US" dirty="0" smtClean="0">
                <a:hlinkClick r:id="rId3" action="ppaction://hlinkfile"/>
              </a:rPr>
              <a:t>Fig7-8.xlsm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6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25"/>
            <a:ext cx="6705600" cy="411163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70000"/>
              </a:lnSpc>
            </a:pPr>
            <a:r>
              <a:rPr lang="en-US" sz="4000" i="1">
                <a:solidFill>
                  <a:schemeClr val="hlink"/>
                </a:solidFill>
              </a:rPr>
              <a:t>Summarizing the Solutions</a:t>
            </a:r>
          </a:p>
        </p:txBody>
      </p:sp>
      <p:sp>
        <p:nvSpPr>
          <p:cNvPr id="30791" name="Rectangle 71"/>
          <p:cNvSpPr>
            <a:spLocks noChangeArrowheads="1"/>
          </p:cNvSpPr>
          <p:nvPr/>
        </p:nvSpPr>
        <p:spPr bwMode="auto">
          <a:xfrm>
            <a:off x="354013" y="5572125"/>
            <a:ext cx="855503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400"/>
          </a:p>
          <a:p>
            <a:pPr eaLnBrk="0" hangingPunct="0">
              <a:spcBef>
                <a:spcPct val="50000"/>
              </a:spcBef>
            </a:pPr>
            <a:endParaRPr lang="en-US" sz="1400"/>
          </a:p>
          <a:p>
            <a:pPr eaLnBrk="0" hangingPunct="0">
              <a:spcBef>
                <a:spcPct val="50000"/>
              </a:spcBef>
            </a:pPr>
            <a:endParaRPr lang="en-US" sz="1400"/>
          </a:p>
          <a:p>
            <a:pPr eaLnBrk="0" hangingPunct="0">
              <a:spcBef>
                <a:spcPct val="50000"/>
              </a:spcBef>
            </a:pPr>
            <a:endParaRPr lang="en-US" sz="1400"/>
          </a:p>
          <a:p>
            <a:pPr eaLnBrk="0" hangingPunct="0">
              <a:spcBef>
                <a:spcPct val="50000"/>
              </a:spcBef>
            </a:pPr>
            <a:endParaRPr lang="en-US" sz="1400"/>
          </a:p>
          <a:p>
            <a:pPr eaLnBrk="0" hangingPunct="0">
              <a:spcBef>
                <a:spcPct val="50000"/>
              </a:spcBef>
            </a:pPr>
            <a:endParaRPr lang="en-US" sz="1400"/>
          </a:p>
          <a:p>
            <a:pPr eaLnBrk="0" hangingPunct="0">
              <a:spcBef>
                <a:spcPct val="50000"/>
              </a:spcBef>
            </a:pPr>
            <a:endParaRPr lang="en-US" sz="1400"/>
          </a:p>
        </p:txBody>
      </p:sp>
      <p:grpSp>
        <p:nvGrpSpPr>
          <p:cNvPr id="30796" name="Group 76"/>
          <p:cNvGrpSpPr>
            <a:grpSpLocks/>
          </p:cNvGrpSpPr>
          <p:nvPr/>
        </p:nvGrpSpPr>
        <p:grpSpPr bwMode="auto">
          <a:xfrm>
            <a:off x="1600200" y="5410200"/>
            <a:ext cx="6224588" cy="1069975"/>
            <a:chOff x="4656" y="1248"/>
            <a:chExt cx="4017" cy="726"/>
          </a:xfrm>
        </p:grpSpPr>
        <p:sp>
          <p:nvSpPr>
            <p:cNvPr id="30792" name="Rectangle 72"/>
            <p:cNvSpPr>
              <a:spLocks noChangeArrowheads="1"/>
            </p:cNvSpPr>
            <p:nvPr/>
          </p:nvSpPr>
          <p:spPr bwMode="auto">
            <a:xfrm>
              <a:off x="4656" y="1248"/>
              <a:ext cx="4017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ct val="50000"/>
                </a:spcBef>
                <a:tabLst>
                  <a:tab pos="577850" algn="ctr"/>
                  <a:tab pos="1717675" algn="ctr"/>
                  <a:tab pos="2449513" algn="ctr"/>
                  <a:tab pos="3197225" algn="ctr"/>
                  <a:tab pos="4286250" algn="ctr"/>
                  <a:tab pos="5494338" algn="ctr"/>
                </a:tabLst>
              </a:pPr>
              <a:r>
                <a:rPr lang="en-US" sz="1600" b="1"/>
                <a:t>	Solution	X</a:t>
              </a:r>
              <a:r>
                <a:rPr lang="en-US" sz="1600" b="1" baseline="-25000"/>
                <a:t>1</a:t>
              </a:r>
              <a:r>
                <a:rPr lang="en-US" sz="1600" b="1"/>
                <a:t>	X</a:t>
              </a:r>
              <a:r>
                <a:rPr lang="en-US" sz="1600" b="1" baseline="-25000"/>
                <a:t>2</a:t>
              </a:r>
              <a:r>
                <a:rPr lang="en-US" sz="1600" b="1"/>
                <a:t>	Cost	Toxic Water	Accidents</a:t>
              </a:r>
            </a:p>
            <a:p>
              <a:pPr eaLnBrk="0" hangingPunct="0">
                <a:lnSpc>
                  <a:spcPct val="80000"/>
                </a:lnSpc>
                <a:spcBef>
                  <a:spcPct val="50000"/>
                </a:spcBef>
                <a:tabLst>
                  <a:tab pos="577850" algn="ctr"/>
                  <a:tab pos="1717675" algn="ctr"/>
                  <a:tab pos="2449513" algn="ctr"/>
                  <a:tab pos="3197225" algn="ctr"/>
                  <a:tab pos="4286250" algn="ctr"/>
                  <a:tab pos="5494338" algn="ctr"/>
                </a:tabLst>
              </a:pPr>
              <a:r>
                <a:rPr lang="en-US" sz="1600" b="1"/>
                <a:t>	1	2.5	4.5	</a:t>
              </a:r>
              <a:r>
                <a:rPr lang="en-US" sz="1600" b="1">
                  <a:solidFill>
                    <a:srgbClr val="00CC00"/>
                  </a:solidFill>
                </a:rPr>
                <a:t>$244</a:t>
              </a:r>
              <a:r>
                <a:rPr lang="en-US" sz="1600" b="1"/>
                <a:t>	7,625	2.53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  <a:tabLst>
                  <a:tab pos="577850" algn="ctr"/>
                  <a:tab pos="1717675" algn="ctr"/>
                  <a:tab pos="2449513" algn="ctr"/>
                  <a:tab pos="3197225" algn="ctr"/>
                  <a:tab pos="4286250" algn="ctr"/>
                  <a:tab pos="5494338" algn="ctr"/>
                </a:tabLst>
              </a:pPr>
              <a:r>
                <a:rPr lang="en-US" sz="1600" b="1"/>
                <a:t>	2	4.0	3.0	$256	</a:t>
              </a:r>
              <a:r>
                <a:rPr lang="en-US" sz="1600" b="1">
                  <a:solidFill>
                    <a:srgbClr val="00CC00"/>
                  </a:solidFill>
                </a:rPr>
                <a:t>6,950</a:t>
              </a:r>
              <a:r>
                <a:rPr lang="en-US" sz="1600" b="1"/>
                <a:t>	2.15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  <a:tabLst>
                  <a:tab pos="577850" algn="ctr"/>
                  <a:tab pos="1717675" algn="ctr"/>
                  <a:tab pos="2449513" algn="ctr"/>
                  <a:tab pos="3197225" algn="ctr"/>
                  <a:tab pos="4286250" algn="ctr"/>
                  <a:tab pos="5494338" algn="ctr"/>
                </a:tabLst>
              </a:pPr>
              <a:r>
                <a:rPr lang="en-US" sz="1600" b="1"/>
                <a:t>	3	10.0	0.0	$400	8,000	</a:t>
              </a:r>
              <a:r>
                <a:rPr lang="en-US" sz="1600" b="1">
                  <a:solidFill>
                    <a:srgbClr val="00CC00"/>
                  </a:solidFill>
                </a:rPr>
                <a:t>2.00</a:t>
              </a:r>
            </a:p>
          </p:txBody>
        </p:sp>
        <p:sp>
          <p:nvSpPr>
            <p:cNvPr id="30793" name="Line 73"/>
            <p:cNvSpPr>
              <a:spLocks noChangeShapeType="1"/>
            </p:cNvSpPr>
            <p:nvPr/>
          </p:nvSpPr>
          <p:spPr bwMode="auto">
            <a:xfrm>
              <a:off x="4773" y="1421"/>
              <a:ext cx="376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95" name="Group 75"/>
          <p:cNvGrpSpPr>
            <a:grpSpLocks/>
          </p:cNvGrpSpPr>
          <p:nvPr/>
        </p:nvGrpSpPr>
        <p:grpSpPr bwMode="auto">
          <a:xfrm>
            <a:off x="2189163" y="685800"/>
            <a:ext cx="4821237" cy="4760913"/>
            <a:chOff x="1311" y="253"/>
            <a:chExt cx="3246" cy="3143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4257" y="3134"/>
              <a:ext cx="30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</a:rPr>
                <a:t>X</a:t>
              </a:r>
              <a:r>
                <a:rPr lang="en-US" sz="2000" baseline="-25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0724" name="Freeform 4" descr="70%"/>
            <p:cNvSpPr>
              <a:spLocks/>
            </p:cNvSpPr>
            <p:nvPr/>
          </p:nvSpPr>
          <p:spPr bwMode="auto">
            <a:xfrm>
              <a:off x="1656" y="576"/>
              <a:ext cx="2610" cy="2492"/>
            </a:xfrm>
            <a:custGeom>
              <a:avLst/>
              <a:gdLst>
                <a:gd name="T0" fmla="*/ 0 w 2610"/>
                <a:gd name="T1" fmla="*/ 0 h 2492"/>
                <a:gd name="T2" fmla="*/ 526 w 2610"/>
                <a:gd name="T3" fmla="*/ 1565 h 2492"/>
                <a:gd name="T4" fmla="*/ 839 w 2610"/>
                <a:gd name="T5" fmla="*/ 1882 h 2492"/>
                <a:gd name="T6" fmla="*/ 2057 w 2610"/>
                <a:gd name="T7" fmla="*/ 2485 h 2492"/>
                <a:gd name="T8" fmla="*/ 2609 w 2610"/>
                <a:gd name="T9" fmla="*/ 2491 h 2492"/>
                <a:gd name="T10" fmla="*/ 2597 w 2610"/>
                <a:gd name="T11" fmla="*/ 0 h 2492"/>
                <a:gd name="T12" fmla="*/ 2597 w 2610"/>
                <a:gd name="T13" fmla="*/ 0 h 2492"/>
                <a:gd name="T14" fmla="*/ 2597 w 2610"/>
                <a:gd name="T15" fmla="*/ 0 h 2492"/>
                <a:gd name="T16" fmla="*/ 0 w 2610"/>
                <a:gd name="T17" fmla="*/ 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0" h="2492">
                  <a:moveTo>
                    <a:pt x="0" y="0"/>
                  </a:moveTo>
                  <a:lnTo>
                    <a:pt x="526" y="1565"/>
                  </a:lnTo>
                  <a:lnTo>
                    <a:pt x="839" y="1882"/>
                  </a:lnTo>
                  <a:lnTo>
                    <a:pt x="2057" y="2485"/>
                  </a:lnTo>
                  <a:lnTo>
                    <a:pt x="2609" y="2491"/>
                  </a:lnTo>
                  <a:lnTo>
                    <a:pt x="2597" y="0"/>
                  </a:lnTo>
                  <a:lnTo>
                    <a:pt x="2597" y="0"/>
                  </a:lnTo>
                  <a:lnTo>
                    <a:pt x="2597" y="0"/>
                  </a:lnTo>
                  <a:lnTo>
                    <a:pt x="0" y="0"/>
                  </a:lnTo>
                </a:path>
              </a:pathLst>
            </a:custGeom>
            <a:pattFill prst="pct70">
              <a:fgClr>
                <a:srgbClr val="3399FF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 flipV="1">
              <a:off x="1652" y="330"/>
              <a:ext cx="1" cy="27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1547" y="2860"/>
              <a:ext cx="1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1547" y="2655"/>
              <a:ext cx="1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1547" y="2450"/>
              <a:ext cx="1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1547" y="2243"/>
              <a:ext cx="1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1547" y="2038"/>
              <a:ext cx="1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1547" y="1833"/>
              <a:ext cx="1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1547" y="1627"/>
              <a:ext cx="1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1547" y="1421"/>
              <a:ext cx="1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1547" y="1215"/>
              <a:ext cx="1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1547" y="1010"/>
              <a:ext cx="1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1544" y="804"/>
              <a:ext cx="1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1550" y="574"/>
              <a:ext cx="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 flipV="1">
              <a:off x="1545" y="3060"/>
              <a:ext cx="2985" cy="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>
              <a:off x="1860" y="3067"/>
              <a:ext cx="0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>
              <a:off x="2066" y="3067"/>
              <a:ext cx="0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>
              <a:off x="2273" y="3067"/>
              <a:ext cx="0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Line 22"/>
            <p:cNvSpPr>
              <a:spLocks noChangeShapeType="1"/>
            </p:cNvSpPr>
            <p:nvPr/>
          </p:nvSpPr>
          <p:spPr bwMode="auto">
            <a:xfrm>
              <a:off x="2480" y="3067"/>
              <a:ext cx="0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Line 23"/>
            <p:cNvSpPr>
              <a:spLocks noChangeShapeType="1"/>
            </p:cNvSpPr>
            <p:nvPr/>
          </p:nvSpPr>
          <p:spPr bwMode="auto">
            <a:xfrm>
              <a:off x="2686" y="3067"/>
              <a:ext cx="0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>
              <a:off x="2894" y="3067"/>
              <a:ext cx="0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>
              <a:off x="3100" y="3067"/>
              <a:ext cx="0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3307" y="3067"/>
              <a:ext cx="0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3514" y="3067"/>
              <a:ext cx="0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>
              <a:off x="3721" y="3067"/>
              <a:ext cx="0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>
              <a:off x="3928" y="3067"/>
              <a:ext cx="0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>
              <a:off x="4134" y="3067"/>
              <a:ext cx="0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4257" y="3134"/>
              <a:ext cx="30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X</a:t>
              </a:r>
              <a:r>
                <a:rPr lang="en-US" sz="2000" b="1" baseline="-25000"/>
                <a:t>1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1410" y="2791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1409" y="2582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2</a:t>
              </a:r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1411" y="2377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3</a:t>
              </a:r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1399" y="2176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4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1410" y="1971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5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1784" y="3168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</a:t>
              </a:r>
            </a:p>
          </p:txBody>
        </p:sp>
        <p:sp>
          <p:nvSpPr>
            <p:cNvPr id="30758" name="Rectangle 38"/>
            <p:cNvSpPr>
              <a:spLocks noChangeArrowheads="1"/>
            </p:cNvSpPr>
            <p:nvPr/>
          </p:nvSpPr>
          <p:spPr bwMode="auto">
            <a:xfrm>
              <a:off x="1411" y="1756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6</a:t>
              </a:r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1406" y="1560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7</a:t>
              </a:r>
            </a:p>
          </p:txBody>
        </p:sp>
        <p:sp>
          <p:nvSpPr>
            <p:cNvPr id="30760" name="Rectangle 40"/>
            <p:cNvSpPr>
              <a:spLocks noChangeArrowheads="1"/>
            </p:cNvSpPr>
            <p:nvPr/>
          </p:nvSpPr>
          <p:spPr bwMode="auto">
            <a:xfrm>
              <a:off x="1395" y="1353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8</a:t>
              </a:r>
            </a:p>
          </p:txBody>
        </p:sp>
        <p:sp>
          <p:nvSpPr>
            <p:cNvPr id="30761" name="Rectangle 41"/>
            <p:cNvSpPr>
              <a:spLocks noChangeArrowheads="1"/>
            </p:cNvSpPr>
            <p:nvPr/>
          </p:nvSpPr>
          <p:spPr bwMode="auto">
            <a:xfrm>
              <a:off x="1397" y="1146"/>
              <a:ext cx="18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9</a:t>
              </a:r>
            </a:p>
          </p:txBody>
        </p:sp>
        <p:sp>
          <p:nvSpPr>
            <p:cNvPr id="30762" name="Rectangle 42"/>
            <p:cNvSpPr>
              <a:spLocks noChangeArrowheads="1"/>
            </p:cNvSpPr>
            <p:nvPr/>
          </p:nvSpPr>
          <p:spPr bwMode="auto">
            <a:xfrm>
              <a:off x="1359" y="939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10</a:t>
              </a:r>
            </a:p>
          </p:txBody>
        </p:sp>
        <p:sp>
          <p:nvSpPr>
            <p:cNvPr id="30763" name="Rectangle 43"/>
            <p:cNvSpPr>
              <a:spLocks noChangeArrowheads="1"/>
            </p:cNvSpPr>
            <p:nvPr/>
          </p:nvSpPr>
          <p:spPr bwMode="auto">
            <a:xfrm>
              <a:off x="1368" y="732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11</a:t>
              </a:r>
            </a:p>
          </p:txBody>
        </p:sp>
        <p:sp>
          <p:nvSpPr>
            <p:cNvPr id="30764" name="Rectangle 44"/>
            <p:cNvSpPr>
              <a:spLocks noChangeArrowheads="1"/>
            </p:cNvSpPr>
            <p:nvPr/>
          </p:nvSpPr>
          <p:spPr bwMode="auto">
            <a:xfrm>
              <a:off x="1371" y="508"/>
              <a:ext cx="24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12</a:t>
              </a:r>
            </a:p>
          </p:txBody>
        </p:sp>
        <p:sp>
          <p:nvSpPr>
            <p:cNvPr id="30765" name="Rectangle 45"/>
            <p:cNvSpPr>
              <a:spLocks noChangeArrowheads="1"/>
            </p:cNvSpPr>
            <p:nvPr/>
          </p:nvSpPr>
          <p:spPr bwMode="auto">
            <a:xfrm>
              <a:off x="1996" y="3168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2</a:t>
              </a:r>
            </a:p>
          </p:txBody>
        </p:sp>
        <p:sp>
          <p:nvSpPr>
            <p:cNvPr id="30766" name="Rectangle 46"/>
            <p:cNvSpPr>
              <a:spLocks noChangeArrowheads="1"/>
            </p:cNvSpPr>
            <p:nvPr/>
          </p:nvSpPr>
          <p:spPr bwMode="auto">
            <a:xfrm>
              <a:off x="2198" y="3169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3</a:t>
              </a:r>
            </a:p>
          </p:txBody>
        </p:sp>
        <p:sp>
          <p:nvSpPr>
            <p:cNvPr id="30767" name="Rectangle 47"/>
            <p:cNvSpPr>
              <a:spLocks noChangeArrowheads="1"/>
            </p:cNvSpPr>
            <p:nvPr/>
          </p:nvSpPr>
          <p:spPr bwMode="auto">
            <a:xfrm>
              <a:off x="2412" y="3169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4</a:t>
              </a:r>
            </a:p>
          </p:txBody>
        </p:sp>
        <p:sp>
          <p:nvSpPr>
            <p:cNvPr id="30768" name="Rectangle 48"/>
            <p:cNvSpPr>
              <a:spLocks noChangeArrowheads="1"/>
            </p:cNvSpPr>
            <p:nvPr/>
          </p:nvSpPr>
          <p:spPr bwMode="auto">
            <a:xfrm>
              <a:off x="2609" y="3170"/>
              <a:ext cx="18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5</a:t>
              </a:r>
            </a:p>
          </p:txBody>
        </p:sp>
        <p:sp>
          <p:nvSpPr>
            <p:cNvPr id="30769" name="Rectangle 49"/>
            <p:cNvSpPr>
              <a:spLocks noChangeArrowheads="1"/>
            </p:cNvSpPr>
            <p:nvPr/>
          </p:nvSpPr>
          <p:spPr bwMode="auto">
            <a:xfrm>
              <a:off x="2822" y="3173"/>
              <a:ext cx="20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6</a:t>
              </a:r>
            </a:p>
          </p:txBody>
        </p:sp>
        <p:sp>
          <p:nvSpPr>
            <p:cNvPr id="30770" name="Rectangle 50"/>
            <p:cNvSpPr>
              <a:spLocks noChangeArrowheads="1"/>
            </p:cNvSpPr>
            <p:nvPr/>
          </p:nvSpPr>
          <p:spPr bwMode="auto">
            <a:xfrm>
              <a:off x="3025" y="3170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7</a:t>
              </a:r>
            </a:p>
          </p:txBody>
        </p:sp>
        <p:sp>
          <p:nvSpPr>
            <p:cNvPr id="30771" name="Rectangle 51"/>
            <p:cNvSpPr>
              <a:spLocks noChangeArrowheads="1"/>
            </p:cNvSpPr>
            <p:nvPr/>
          </p:nvSpPr>
          <p:spPr bwMode="auto">
            <a:xfrm>
              <a:off x="3232" y="3173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8</a:t>
              </a:r>
            </a:p>
          </p:txBody>
        </p:sp>
        <p:sp>
          <p:nvSpPr>
            <p:cNvPr id="30772" name="Rectangle 52"/>
            <p:cNvSpPr>
              <a:spLocks noChangeArrowheads="1"/>
            </p:cNvSpPr>
            <p:nvPr/>
          </p:nvSpPr>
          <p:spPr bwMode="auto">
            <a:xfrm>
              <a:off x="3438" y="3173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9</a:t>
              </a:r>
            </a:p>
          </p:txBody>
        </p:sp>
        <p:sp>
          <p:nvSpPr>
            <p:cNvPr id="30773" name="Rectangle 53"/>
            <p:cNvSpPr>
              <a:spLocks noChangeArrowheads="1"/>
            </p:cNvSpPr>
            <p:nvPr/>
          </p:nvSpPr>
          <p:spPr bwMode="auto">
            <a:xfrm>
              <a:off x="3629" y="3170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10</a:t>
              </a:r>
            </a:p>
          </p:txBody>
        </p:sp>
        <p:sp>
          <p:nvSpPr>
            <p:cNvPr id="30774" name="Rectangle 54"/>
            <p:cNvSpPr>
              <a:spLocks noChangeArrowheads="1"/>
            </p:cNvSpPr>
            <p:nvPr/>
          </p:nvSpPr>
          <p:spPr bwMode="auto">
            <a:xfrm>
              <a:off x="3838" y="3170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11</a:t>
              </a:r>
            </a:p>
          </p:txBody>
        </p:sp>
        <p:sp>
          <p:nvSpPr>
            <p:cNvPr id="30775" name="Rectangle 55"/>
            <p:cNvSpPr>
              <a:spLocks noChangeArrowheads="1"/>
            </p:cNvSpPr>
            <p:nvPr/>
          </p:nvSpPr>
          <p:spPr bwMode="auto">
            <a:xfrm>
              <a:off x="4043" y="3170"/>
              <a:ext cx="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12</a:t>
              </a:r>
            </a:p>
          </p:txBody>
        </p:sp>
        <p:sp>
          <p:nvSpPr>
            <p:cNvPr id="30776" name="Line 56"/>
            <p:cNvSpPr>
              <a:spLocks noChangeShapeType="1"/>
            </p:cNvSpPr>
            <p:nvPr/>
          </p:nvSpPr>
          <p:spPr bwMode="auto">
            <a:xfrm>
              <a:off x="2182" y="2147"/>
              <a:ext cx="306" cy="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7" name="Line 57"/>
            <p:cNvSpPr>
              <a:spLocks noChangeShapeType="1"/>
            </p:cNvSpPr>
            <p:nvPr/>
          </p:nvSpPr>
          <p:spPr bwMode="auto">
            <a:xfrm>
              <a:off x="2482" y="2451"/>
              <a:ext cx="1238" cy="6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8" name="Line 58"/>
            <p:cNvSpPr>
              <a:spLocks noChangeShapeType="1"/>
            </p:cNvSpPr>
            <p:nvPr/>
          </p:nvSpPr>
          <p:spPr bwMode="auto">
            <a:xfrm>
              <a:off x="1653" y="570"/>
              <a:ext cx="521" cy="15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9" name="Line 59"/>
            <p:cNvSpPr>
              <a:spLocks noChangeShapeType="1"/>
            </p:cNvSpPr>
            <p:nvPr/>
          </p:nvSpPr>
          <p:spPr bwMode="auto">
            <a:xfrm>
              <a:off x="2172" y="2127"/>
              <a:ext cx="323" cy="3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0" name="Line 60"/>
            <p:cNvSpPr>
              <a:spLocks noChangeShapeType="1"/>
            </p:cNvSpPr>
            <p:nvPr/>
          </p:nvSpPr>
          <p:spPr bwMode="auto">
            <a:xfrm>
              <a:off x="2495" y="2458"/>
              <a:ext cx="1225" cy="6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1" name="Rectangle 61"/>
            <p:cNvSpPr>
              <a:spLocks noChangeArrowheads="1"/>
            </p:cNvSpPr>
            <p:nvPr/>
          </p:nvSpPr>
          <p:spPr bwMode="auto">
            <a:xfrm>
              <a:off x="2664" y="788"/>
              <a:ext cx="143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Feasible Region</a:t>
              </a:r>
            </a:p>
          </p:txBody>
        </p:sp>
        <p:sp>
          <p:nvSpPr>
            <p:cNvPr id="30782" name="Line 62"/>
            <p:cNvSpPr>
              <a:spLocks noChangeShapeType="1"/>
            </p:cNvSpPr>
            <p:nvPr/>
          </p:nvSpPr>
          <p:spPr bwMode="auto">
            <a:xfrm flipV="1">
              <a:off x="2235" y="1891"/>
              <a:ext cx="168" cy="1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3" name="Line 63"/>
            <p:cNvSpPr>
              <a:spLocks noChangeShapeType="1"/>
            </p:cNvSpPr>
            <p:nvPr/>
          </p:nvSpPr>
          <p:spPr bwMode="auto">
            <a:xfrm flipV="1">
              <a:off x="2539" y="2235"/>
              <a:ext cx="287" cy="1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4" name="Rectangle 64"/>
            <p:cNvSpPr>
              <a:spLocks noChangeArrowheads="1"/>
            </p:cNvSpPr>
            <p:nvPr/>
          </p:nvSpPr>
          <p:spPr bwMode="auto">
            <a:xfrm>
              <a:off x="2390" y="1742"/>
              <a:ext cx="189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1"/>
                <a:t>Solution 1</a:t>
              </a:r>
            </a:p>
            <a:p>
              <a:pPr eaLnBrk="0" hangingPunct="0"/>
              <a:r>
                <a:rPr lang="en-US" sz="1600" b="1"/>
                <a:t>(minimum production cost)</a:t>
              </a:r>
            </a:p>
          </p:txBody>
        </p:sp>
        <p:sp>
          <p:nvSpPr>
            <p:cNvPr id="30785" name="Line 65"/>
            <p:cNvSpPr>
              <a:spLocks noChangeShapeType="1"/>
            </p:cNvSpPr>
            <p:nvPr/>
          </p:nvSpPr>
          <p:spPr bwMode="auto">
            <a:xfrm>
              <a:off x="3009" y="2845"/>
              <a:ext cx="548" cy="1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6" name="Line 66"/>
            <p:cNvSpPr>
              <a:spLocks noChangeShapeType="1"/>
            </p:cNvSpPr>
            <p:nvPr/>
          </p:nvSpPr>
          <p:spPr bwMode="auto">
            <a:xfrm>
              <a:off x="1651" y="3067"/>
              <a:ext cx="0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7" name="Rectangle 67"/>
            <p:cNvSpPr>
              <a:spLocks noChangeArrowheads="1"/>
            </p:cNvSpPr>
            <p:nvPr/>
          </p:nvSpPr>
          <p:spPr bwMode="auto">
            <a:xfrm rot="7500">
              <a:off x="1599" y="3170"/>
              <a:ext cx="12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0</a:t>
              </a:r>
            </a:p>
          </p:txBody>
        </p:sp>
        <p:sp>
          <p:nvSpPr>
            <p:cNvPr id="30788" name="Rectangle 68"/>
            <p:cNvSpPr>
              <a:spLocks noChangeArrowheads="1"/>
            </p:cNvSpPr>
            <p:nvPr/>
          </p:nvSpPr>
          <p:spPr bwMode="auto">
            <a:xfrm>
              <a:off x="1418" y="3000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0</a:t>
              </a:r>
            </a:p>
          </p:txBody>
        </p:sp>
        <p:sp>
          <p:nvSpPr>
            <p:cNvPr id="30789" name="Rectangle 69"/>
            <p:cNvSpPr>
              <a:spLocks noChangeArrowheads="1"/>
            </p:cNvSpPr>
            <p:nvPr/>
          </p:nvSpPr>
          <p:spPr bwMode="auto">
            <a:xfrm>
              <a:off x="2825" y="2066"/>
              <a:ext cx="15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1"/>
                <a:t>Solution 2</a:t>
              </a:r>
            </a:p>
            <a:p>
              <a:pPr eaLnBrk="0" hangingPunct="0"/>
              <a:r>
                <a:rPr lang="en-US" sz="1600" b="1"/>
                <a:t>(minimum toxic water)</a:t>
              </a:r>
            </a:p>
          </p:txBody>
        </p:sp>
        <p:sp>
          <p:nvSpPr>
            <p:cNvPr id="30790" name="Rectangle 70"/>
            <p:cNvSpPr>
              <a:spLocks noChangeArrowheads="1"/>
            </p:cNvSpPr>
            <p:nvPr/>
          </p:nvSpPr>
          <p:spPr bwMode="auto">
            <a:xfrm>
              <a:off x="1675" y="2666"/>
              <a:ext cx="1495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1"/>
                <a:t>Solution 3</a:t>
              </a:r>
            </a:p>
            <a:p>
              <a:pPr eaLnBrk="0" hangingPunct="0"/>
              <a:r>
                <a:rPr lang="en-US" sz="1600" b="1"/>
                <a:t>(minimum accidents)</a:t>
              </a:r>
            </a:p>
          </p:txBody>
        </p:sp>
        <p:sp>
          <p:nvSpPr>
            <p:cNvPr id="30794" name="Rectangle 74"/>
            <p:cNvSpPr>
              <a:spLocks noChangeArrowheads="1"/>
            </p:cNvSpPr>
            <p:nvPr/>
          </p:nvSpPr>
          <p:spPr bwMode="auto">
            <a:xfrm>
              <a:off x="1311" y="253"/>
              <a:ext cx="30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X</a:t>
              </a:r>
              <a:r>
                <a:rPr lang="en-US" sz="2000" b="1" baseline="-2500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72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363538"/>
            <a:ext cx="7772400" cy="700087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Defining The Goals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357313"/>
            <a:ext cx="8401050" cy="3244850"/>
          </a:xfrm>
          <a:noFill/>
          <a:ln/>
        </p:spPr>
        <p:txBody>
          <a:bodyPr lIns="92075" tIns="46038" rIns="92075" bIns="46038"/>
          <a:lstStyle/>
          <a:p>
            <a:pPr marL="339725" indent="-339725">
              <a:tabLst>
                <a:tab pos="1609725" algn="l"/>
              </a:tabLst>
            </a:pPr>
            <a:r>
              <a:rPr lang="en-US" sz="2800"/>
              <a:t>Goal 1: 	The total cost of productions  cost should 	be approximately $244.</a:t>
            </a:r>
          </a:p>
          <a:p>
            <a:pPr marL="339725" indent="-339725">
              <a:tabLst>
                <a:tab pos="1609725" algn="l"/>
              </a:tabLst>
            </a:pPr>
            <a:r>
              <a:rPr lang="en-US" sz="2800"/>
              <a:t>Goal 2: 	The gallons of toxic water produce should 	be approximately 6,950.</a:t>
            </a:r>
          </a:p>
          <a:p>
            <a:pPr marL="339725" indent="-339725">
              <a:tabLst>
                <a:tab pos="1609725" algn="l"/>
              </a:tabLst>
            </a:pPr>
            <a:r>
              <a:rPr lang="en-US" sz="2800"/>
              <a:t>Goal 3: 	The number of life-threatening accidents 	should be approximately 2.0.</a:t>
            </a:r>
          </a:p>
        </p:txBody>
      </p:sp>
    </p:spTree>
    <p:extLst>
      <p:ext uri="{BB962C8B-B14F-4D97-AF65-F5344CB8AC3E}">
        <p14:creationId xmlns:p14="http://schemas.microsoft.com/office/powerpoint/2010/main" val="195065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717550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Defining an Objective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88325" cy="1001713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We can minimize the sum of % deviations as follows:</a:t>
            </a:r>
          </a:p>
        </p:txBody>
      </p:sp>
      <p:graphicFrame>
        <p:nvGraphicFramePr>
          <p:cNvPr id="3277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131875"/>
              </p:ext>
            </p:extLst>
          </p:nvPr>
        </p:nvGraphicFramePr>
        <p:xfrm>
          <a:off x="484188" y="2352675"/>
          <a:ext cx="81216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5778500" imgH="482600" progId="Equation.3">
                  <p:embed/>
                </p:oleObj>
              </mc:Choice>
              <mc:Fallback>
                <p:oleObj name="Equation" r:id="rId4" imgW="5778500" imgH="482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2352675"/>
                        <a:ext cx="812165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3400" y="3429000"/>
            <a:ext cx="8077200" cy="277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3200">
                <a:latin typeface="Tahoma" pitchFamily="34" charset="0"/>
              </a:rPr>
              <a:t>It can be shown that this is just a linear combination of the decision variables.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3200">
                <a:latin typeface="Tahoma" pitchFamily="34" charset="0"/>
              </a:rPr>
              <a:t>As a result, this objective will only generate solutions at corner points of the feasible region </a:t>
            </a:r>
            <a:r>
              <a:rPr lang="en-US" sz="2000">
                <a:latin typeface="Tahoma" pitchFamily="34" charset="0"/>
              </a:rPr>
              <a:t>(no matter what weights are used)</a:t>
            </a:r>
            <a:r>
              <a:rPr lang="en-US" sz="3200"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567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4025"/>
            <a:ext cx="7772400" cy="596900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Goal Programming (GP)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189038"/>
            <a:ext cx="8350250" cy="5821362"/>
          </a:xfrm>
          <a:noFill/>
          <a:ln/>
        </p:spPr>
        <p:txBody>
          <a:bodyPr lIns="92075" tIns="46038" rIns="92075" bIns="46038"/>
          <a:lstStyle/>
          <a:p>
            <a:r>
              <a:rPr lang="en-US" sz="2800"/>
              <a:t>Most LP problems have </a:t>
            </a:r>
            <a:r>
              <a:rPr lang="en-US" sz="2800" b="1" i="1" u="sng"/>
              <a:t>hard constraints</a:t>
            </a:r>
            <a:r>
              <a:rPr lang="en-US" sz="2800"/>
              <a:t> that cannot be violated...</a:t>
            </a:r>
          </a:p>
          <a:p>
            <a:pPr lvl="1"/>
            <a:r>
              <a:rPr lang="en-US" sz="2400"/>
              <a:t>There are 1,566 labor hours available.</a:t>
            </a:r>
          </a:p>
          <a:p>
            <a:pPr lvl="1"/>
            <a:r>
              <a:rPr lang="en-US" sz="2400"/>
              <a:t>There is $850,00 available for projects.</a:t>
            </a:r>
          </a:p>
          <a:p>
            <a:r>
              <a:rPr lang="en-US" sz="2800"/>
              <a:t>In some cases, hard constraints are too restrictive...</a:t>
            </a:r>
          </a:p>
          <a:p>
            <a:pPr lvl="1"/>
            <a:r>
              <a:rPr lang="en-US" sz="2400"/>
              <a:t>You have a maximum price in mind when buying a car (this is your “goal” or target price).</a:t>
            </a:r>
          </a:p>
          <a:p>
            <a:pPr lvl="1"/>
            <a:r>
              <a:rPr lang="en-US" sz="2400"/>
              <a:t>If you can’t buy the car for this price you’ll likely find a way to spend more.</a:t>
            </a:r>
          </a:p>
          <a:p>
            <a:r>
              <a:rPr lang="en-US" sz="2800"/>
              <a:t>We use </a:t>
            </a:r>
            <a:r>
              <a:rPr lang="en-US" sz="2800" b="1" i="1" u="sng"/>
              <a:t>soft constraints</a:t>
            </a:r>
            <a:r>
              <a:rPr lang="en-US" sz="2800"/>
              <a:t> to represent such goals or targets we’d like to achieve.</a:t>
            </a:r>
          </a:p>
        </p:txBody>
      </p:sp>
    </p:spTree>
    <p:extLst>
      <p:ext uri="{BB962C8B-B14F-4D97-AF65-F5344CB8AC3E}">
        <p14:creationId xmlns:p14="http://schemas.microsoft.com/office/powerpoint/2010/main" val="156064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8012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Defining a Better Objective</a:t>
            </a:r>
          </a:p>
        </p:txBody>
      </p:sp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1901825" y="1166813"/>
            <a:ext cx="5168900" cy="3879850"/>
            <a:chOff x="1198" y="735"/>
            <a:chExt cx="3256" cy="2444"/>
          </a:xfrm>
        </p:grpSpPr>
        <p:graphicFrame>
          <p:nvGraphicFramePr>
            <p:cNvPr id="33795" name="Objec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69240415"/>
                </p:ext>
              </p:extLst>
            </p:nvPr>
          </p:nvGraphicFramePr>
          <p:xfrm>
            <a:off x="2206" y="1312"/>
            <a:ext cx="1648" cy="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3" name="Equation" r:id="rId4" imgW="1866900" imgH="482600" progId="Equation.3">
                    <p:embed/>
                  </p:oleObj>
                </mc:Choice>
                <mc:Fallback>
                  <p:oleObj name="Equation" r:id="rId4" imgW="1866900" imgH="482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6" y="1312"/>
                          <a:ext cx="1648" cy="5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796" name="Objec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453680"/>
                </p:ext>
              </p:extLst>
            </p:nvPr>
          </p:nvGraphicFramePr>
          <p:xfrm>
            <a:off x="1966" y="1985"/>
            <a:ext cx="1917" cy="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4" name="Equation" r:id="rId6" imgW="2171700" imgH="482600" progId="Equation.3">
                    <p:embed/>
                  </p:oleObj>
                </mc:Choice>
                <mc:Fallback>
                  <p:oleObj name="Equation" r:id="rId6" imgW="2171700" imgH="482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6" y="1985"/>
                          <a:ext cx="1917" cy="5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797" name="Objec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90054048"/>
                </p:ext>
              </p:extLst>
            </p:nvPr>
          </p:nvGraphicFramePr>
          <p:xfrm>
            <a:off x="2185" y="2638"/>
            <a:ext cx="1714" cy="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5" name="Equation" r:id="rId8" imgW="1943100" imgH="482600" progId="Equation.3">
                    <p:embed/>
                  </p:oleObj>
                </mc:Choice>
                <mc:Fallback>
                  <p:oleObj name="Equation" r:id="rId8" imgW="1943100" imgH="482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5" y="2638"/>
                          <a:ext cx="1714" cy="5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1198" y="982"/>
              <a:ext cx="32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Subject to the additional constraints:</a:t>
              </a:r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1208" y="735"/>
              <a:ext cx="3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/>
                <a:t>MIN: </a:t>
              </a:r>
              <a:r>
                <a:rPr lang="en-US" sz="2400">
                  <a:latin typeface="Times New Roman" pitchFamily="18" charset="0"/>
                </a:rPr>
                <a:t>Q</a:t>
              </a:r>
            </a:p>
          </p:txBody>
        </p:sp>
      </p:grp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46125" y="5468938"/>
            <a:ext cx="7942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288925" indent="-288925" eaLnBrk="0" hangingPunct="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This objective will allow the decision maker to explore non-corner point solutions of the feasible region.</a:t>
            </a:r>
          </a:p>
        </p:txBody>
      </p:sp>
    </p:spTree>
    <p:extLst>
      <p:ext uri="{BB962C8B-B14F-4D97-AF65-F5344CB8AC3E}">
        <p14:creationId xmlns:p14="http://schemas.microsoft.com/office/powerpoint/2010/main" val="77866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8975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Implementing the Model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4213"/>
          </a:xfrm>
          <a:noFill/>
          <a:ln/>
        </p:spPr>
        <p:txBody>
          <a:bodyPr lIns="92075" tIns="46038" rIns="92075" bIns="46038"/>
          <a:lstStyle/>
          <a:p>
            <a:pPr algn="ctr">
              <a:buFont typeface="Wingdings" pitchFamily="2" charset="2"/>
              <a:buNone/>
            </a:pPr>
            <a:r>
              <a:rPr lang="en-US" dirty="0"/>
              <a:t>See file </a:t>
            </a:r>
            <a:r>
              <a:rPr lang="en-US" dirty="0" smtClean="0">
                <a:hlinkClick r:id="rId3" action="ppaction://hlinkfile"/>
              </a:rPr>
              <a:t>Fig7-14.xlsm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0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3" y="228600"/>
            <a:ext cx="7240587" cy="411163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70000"/>
              </a:lnSpc>
            </a:pPr>
            <a:r>
              <a:rPr lang="en-US" sz="4000" i="1">
                <a:solidFill>
                  <a:schemeClr val="hlink"/>
                </a:solidFill>
              </a:rPr>
              <a:t>Possible MiniMax Solutions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54013" y="5572125"/>
            <a:ext cx="855503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400"/>
          </a:p>
          <a:p>
            <a:pPr eaLnBrk="0" hangingPunct="0">
              <a:spcBef>
                <a:spcPct val="50000"/>
              </a:spcBef>
            </a:pPr>
            <a:endParaRPr lang="en-US" sz="1400"/>
          </a:p>
          <a:p>
            <a:pPr eaLnBrk="0" hangingPunct="0">
              <a:spcBef>
                <a:spcPct val="50000"/>
              </a:spcBef>
            </a:pPr>
            <a:endParaRPr lang="en-US" sz="1400"/>
          </a:p>
          <a:p>
            <a:pPr eaLnBrk="0" hangingPunct="0">
              <a:spcBef>
                <a:spcPct val="50000"/>
              </a:spcBef>
            </a:pPr>
            <a:endParaRPr lang="en-US" sz="1400"/>
          </a:p>
          <a:p>
            <a:pPr eaLnBrk="0" hangingPunct="0">
              <a:spcBef>
                <a:spcPct val="50000"/>
              </a:spcBef>
            </a:pPr>
            <a:endParaRPr lang="en-US" sz="1400"/>
          </a:p>
          <a:p>
            <a:pPr eaLnBrk="0" hangingPunct="0">
              <a:spcBef>
                <a:spcPct val="50000"/>
              </a:spcBef>
            </a:pPr>
            <a:endParaRPr lang="en-US" sz="1400"/>
          </a:p>
          <a:p>
            <a:pPr eaLnBrk="0" hangingPunct="0">
              <a:spcBef>
                <a:spcPct val="50000"/>
              </a:spcBef>
            </a:pPr>
            <a:endParaRPr lang="en-US" sz="1400"/>
          </a:p>
        </p:txBody>
      </p:sp>
      <p:grpSp>
        <p:nvGrpSpPr>
          <p:cNvPr id="35913" name="Group 73"/>
          <p:cNvGrpSpPr>
            <a:grpSpLocks/>
          </p:cNvGrpSpPr>
          <p:nvPr/>
        </p:nvGrpSpPr>
        <p:grpSpPr bwMode="auto">
          <a:xfrm>
            <a:off x="1374775" y="677863"/>
            <a:ext cx="6700838" cy="5875337"/>
            <a:chOff x="866" y="339"/>
            <a:chExt cx="4221" cy="3701"/>
          </a:xfrm>
        </p:grpSpPr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4654" y="3736"/>
              <a:ext cx="2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</a:rPr>
                <a:t>X</a:t>
              </a:r>
              <a:r>
                <a:rPr lang="en-US" sz="2000" baseline="-25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4654" y="3736"/>
              <a:ext cx="2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X</a:t>
              </a:r>
              <a:r>
                <a:rPr lang="en-US" sz="2000" b="1" baseline="-25000"/>
                <a:t>1</a:t>
              </a:r>
            </a:p>
          </p:txBody>
        </p:sp>
        <p:sp>
          <p:nvSpPr>
            <p:cNvPr id="35846" name="Freeform 6" descr="70%"/>
            <p:cNvSpPr>
              <a:spLocks/>
            </p:cNvSpPr>
            <p:nvPr/>
          </p:nvSpPr>
          <p:spPr bwMode="auto">
            <a:xfrm>
              <a:off x="1318" y="728"/>
              <a:ext cx="3423" cy="3003"/>
            </a:xfrm>
            <a:custGeom>
              <a:avLst/>
              <a:gdLst>
                <a:gd name="T0" fmla="*/ 0 w 3423"/>
                <a:gd name="T1" fmla="*/ 0 h 3003"/>
                <a:gd name="T2" fmla="*/ 690 w 3423"/>
                <a:gd name="T3" fmla="*/ 1886 h 3003"/>
                <a:gd name="T4" fmla="*/ 1100 w 3423"/>
                <a:gd name="T5" fmla="*/ 2268 h 3003"/>
                <a:gd name="T6" fmla="*/ 2699 w 3423"/>
                <a:gd name="T7" fmla="*/ 2994 h 3003"/>
                <a:gd name="T8" fmla="*/ 3422 w 3423"/>
                <a:gd name="T9" fmla="*/ 3002 h 3003"/>
                <a:gd name="T10" fmla="*/ 3406 w 3423"/>
                <a:gd name="T11" fmla="*/ 0 h 3003"/>
                <a:gd name="T12" fmla="*/ 3406 w 3423"/>
                <a:gd name="T13" fmla="*/ 0 h 3003"/>
                <a:gd name="T14" fmla="*/ 3406 w 3423"/>
                <a:gd name="T15" fmla="*/ 0 h 3003"/>
                <a:gd name="T16" fmla="*/ 0 w 3423"/>
                <a:gd name="T17" fmla="*/ 0 h 3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3" h="3003">
                  <a:moveTo>
                    <a:pt x="0" y="0"/>
                  </a:moveTo>
                  <a:lnTo>
                    <a:pt x="690" y="1886"/>
                  </a:lnTo>
                  <a:lnTo>
                    <a:pt x="1100" y="2268"/>
                  </a:lnTo>
                  <a:lnTo>
                    <a:pt x="2699" y="2994"/>
                  </a:lnTo>
                  <a:lnTo>
                    <a:pt x="3422" y="3002"/>
                  </a:lnTo>
                  <a:lnTo>
                    <a:pt x="3406" y="0"/>
                  </a:lnTo>
                  <a:lnTo>
                    <a:pt x="3406" y="0"/>
                  </a:lnTo>
                  <a:lnTo>
                    <a:pt x="3406" y="0"/>
                  </a:lnTo>
                  <a:lnTo>
                    <a:pt x="0" y="0"/>
                  </a:lnTo>
                </a:path>
              </a:pathLst>
            </a:custGeom>
            <a:pattFill prst="pct70">
              <a:fgClr>
                <a:srgbClr val="3399FF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 flipV="1">
              <a:off x="1314" y="432"/>
              <a:ext cx="1" cy="32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1175" y="3479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1175" y="3233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1175" y="2986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>
              <a:off x="1175" y="2737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>
              <a:off x="1175" y="2490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>
              <a:off x="1175" y="2243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>
              <a:off x="1175" y="1994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1175" y="1746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1175" y="1498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1175" y="1252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>
              <a:off x="1172" y="1003"/>
              <a:ext cx="1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>
              <a:off x="1180" y="726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0" name="Line 20"/>
            <p:cNvSpPr>
              <a:spLocks noChangeShapeType="1"/>
            </p:cNvSpPr>
            <p:nvPr/>
          </p:nvSpPr>
          <p:spPr bwMode="auto">
            <a:xfrm flipV="1">
              <a:off x="1173" y="3722"/>
              <a:ext cx="3914" cy="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>
              <a:off x="1585" y="3730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Line 22"/>
            <p:cNvSpPr>
              <a:spLocks noChangeShapeType="1"/>
            </p:cNvSpPr>
            <p:nvPr/>
          </p:nvSpPr>
          <p:spPr bwMode="auto">
            <a:xfrm>
              <a:off x="1856" y="3730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Line 23"/>
            <p:cNvSpPr>
              <a:spLocks noChangeShapeType="1"/>
            </p:cNvSpPr>
            <p:nvPr/>
          </p:nvSpPr>
          <p:spPr bwMode="auto">
            <a:xfrm>
              <a:off x="2127" y="3730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>
              <a:off x="2399" y="3730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5" name="Line 25"/>
            <p:cNvSpPr>
              <a:spLocks noChangeShapeType="1"/>
            </p:cNvSpPr>
            <p:nvPr/>
          </p:nvSpPr>
          <p:spPr bwMode="auto">
            <a:xfrm>
              <a:off x="2668" y="3730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6" name="Line 26"/>
            <p:cNvSpPr>
              <a:spLocks noChangeShapeType="1"/>
            </p:cNvSpPr>
            <p:nvPr/>
          </p:nvSpPr>
          <p:spPr bwMode="auto">
            <a:xfrm>
              <a:off x="2941" y="3730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>
              <a:off x="3213" y="3730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>
              <a:off x="3484" y="3730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>
              <a:off x="3755" y="3730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>
              <a:off x="4026" y="3730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>
              <a:off x="4298" y="3730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2" name="Line 32"/>
            <p:cNvSpPr>
              <a:spLocks noChangeShapeType="1"/>
            </p:cNvSpPr>
            <p:nvPr/>
          </p:nvSpPr>
          <p:spPr bwMode="auto">
            <a:xfrm>
              <a:off x="4567" y="3730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3" name="Rectangle 33"/>
            <p:cNvSpPr>
              <a:spLocks noChangeArrowheads="1"/>
            </p:cNvSpPr>
            <p:nvPr/>
          </p:nvSpPr>
          <p:spPr bwMode="auto">
            <a:xfrm>
              <a:off x="996" y="3397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</a:t>
              </a:r>
            </a:p>
          </p:txBody>
        </p:sp>
        <p:sp>
          <p:nvSpPr>
            <p:cNvPr id="35874" name="Rectangle 34"/>
            <p:cNvSpPr>
              <a:spLocks noChangeArrowheads="1"/>
            </p:cNvSpPr>
            <p:nvPr/>
          </p:nvSpPr>
          <p:spPr bwMode="auto">
            <a:xfrm>
              <a:off x="995" y="3145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2</a:t>
              </a:r>
            </a:p>
          </p:txBody>
        </p:sp>
        <p:sp>
          <p:nvSpPr>
            <p:cNvPr id="35875" name="Rectangle 35"/>
            <p:cNvSpPr>
              <a:spLocks noChangeArrowheads="1"/>
            </p:cNvSpPr>
            <p:nvPr/>
          </p:nvSpPr>
          <p:spPr bwMode="auto">
            <a:xfrm>
              <a:off x="997" y="2898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3</a:t>
              </a:r>
            </a:p>
          </p:txBody>
        </p:sp>
        <p:sp>
          <p:nvSpPr>
            <p:cNvPr id="35876" name="Rectangle 36"/>
            <p:cNvSpPr>
              <a:spLocks noChangeArrowheads="1"/>
            </p:cNvSpPr>
            <p:nvPr/>
          </p:nvSpPr>
          <p:spPr bwMode="auto">
            <a:xfrm>
              <a:off x="981" y="2656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4</a:t>
              </a:r>
            </a:p>
          </p:txBody>
        </p:sp>
        <p:sp>
          <p:nvSpPr>
            <p:cNvPr id="35877" name="Rectangle 37"/>
            <p:cNvSpPr>
              <a:spLocks noChangeArrowheads="1"/>
            </p:cNvSpPr>
            <p:nvPr/>
          </p:nvSpPr>
          <p:spPr bwMode="auto">
            <a:xfrm>
              <a:off x="996" y="2410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5</a:t>
              </a:r>
            </a:p>
          </p:txBody>
        </p:sp>
        <p:sp>
          <p:nvSpPr>
            <p:cNvPr id="35878" name="Rectangle 38"/>
            <p:cNvSpPr>
              <a:spLocks noChangeArrowheads="1"/>
            </p:cNvSpPr>
            <p:nvPr/>
          </p:nvSpPr>
          <p:spPr bwMode="auto">
            <a:xfrm>
              <a:off x="1486" y="3851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</a:t>
              </a:r>
            </a:p>
          </p:txBody>
        </p:sp>
        <p:sp>
          <p:nvSpPr>
            <p:cNvPr id="35879" name="Rectangle 39"/>
            <p:cNvSpPr>
              <a:spLocks noChangeArrowheads="1"/>
            </p:cNvSpPr>
            <p:nvPr/>
          </p:nvSpPr>
          <p:spPr bwMode="auto">
            <a:xfrm>
              <a:off x="997" y="2150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6</a:t>
              </a:r>
            </a:p>
          </p:txBody>
        </p:sp>
        <p:sp>
          <p:nvSpPr>
            <p:cNvPr id="35880" name="Rectangle 40"/>
            <p:cNvSpPr>
              <a:spLocks noChangeArrowheads="1"/>
            </p:cNvSpPr>
            <p:nvPr/>
          </p:nvSpPr>
          <p:spPr bwMode="auto">
            <a:xfrm>
              <a:off x="990" y="1914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7</a:t>
              </a:r>
            </a:p>
          </p:txBody>
        </p:sp>
        <p:sp>
          <p:nvSpPr>
            <p:cNvPr id="35881" name="Rectangle 41"/>
            <p:cNvSpPr>
              <a:spLocks noChangeArrowheads="1"/>
            </p:cNvSpPr>
            <p:nvPr/>
          </p:nvSpPr>
          <p:spPr bwMode="auto">
            <a:xfrm>
              <a:off x="977" y="1664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8</a:t>
              </a:r>
            </a:p>
          </p:txBody>
        </p:sp>
        <p:sp>
          <p:nvSpPr>
            <p:cNvPr id="35882" name="Rectangle 42"/>
            <p:cNvSpPr>
              <a:spLocks noChangeArrowheads="1"/>
            </p:cNvSpPr>
            <p:nvPr/>
          </p:nvSpPr>
          <p:spPr bwMode="auto">
            <a:xfrm>
              <a:off x="978" y="1415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9</a:t>
              </a:r>
            </a:p>
          </p:txBody>
        </p:sp>
        <p:sp>
          <p:nvSpPr>
            <p:cNvPr id="35883" name="Rectangle 43"/>
            <p:cNvSpPr>
              <a:spLocks noChangeArrowheads="1"/>
            </p:cNvSpPr>
            <p:nvPr/>
          </p:nvSpPr>
          <p:spPr bwMode="auto">
            <a:xfrm>
              <a:off x="929" y="1165"/>
              <a:ext cx="23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10</a:t>
              </a:r>
            </a:p>
          </p:txBody>
        </p:sp>
        <p:sp>
          <p:nvSpPr>
            <p:cNvPr id="35884" name="Rectangle 44"/>
            <p:cNvSpPr>
              <a:spLocks noChangeArrowheads="1"/>
            </p:cNvSpPr>
            <p:nvPr/>
          </p:nvSpPr>
          <p:spPr bwMode="auto">
            <a:xfrm>
              <a:off x="940" y="916"/>
              <a:ext cx="23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11</a:t>
              </a:r>
            </a:p>
          </p:txBody>
        </p:sp>
        <p:sp>
          <p:nvSpPr>
            <p:cNvPr id="35885" name="Rectangle 45"/>
            <p:cNvSpPr>
              <a:spLocks noChangeArrowheads="1"/>
            </p:cNvSpPr>
            <p:nvPr/>
          </p:nvSpPr>
          <p:spPr bwMode="auto">
            <a:xfrm>
              <a:off x="945" y="647"/>
              <a:ext cx="23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12</a:t>
              </a:r>
            </a:p>
          </p:txBody>
        </p:sp>
        <p:sp>
          <p:nvSpPr>
            <p:cNvPr id="35886" name="Rectangle 46"/>
            <p:cNvSpPr>
              <a:spLocks noChangeArrowheads="1"/>
            </p:cNvSpPr>
            <p:nvPr/>
          </p:nvSpPr>
          <p:spPr bwMode="auto">
            <a:xfrm>
              <a:off x="1765" y="3851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2</a:t>
              </a:r>
            </a:p>
          </p:txBody>
        </p:sp>
        <p:sp>
          <p:nvSpPr>
            <p:cNvPr id="35887" name="Rectangle 47"/>
            <p:cNvSpPr>
              <a:spLocks noChangeArrowheads="1"/>
            </p:cNvSpPr>
            <p:nvPr/>
          </p:nvSpPr>
          <p:spPr bwMode="auto">
            <a:xfrm>
              <a:off x="2030" y="3852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3</a:t>
              </a:r>
            </a:p>
          </p:txBody>
        </p:sp>
        <p:sp>
          <p:nvSpPr>
            <p:cNvPr id="35888" name="Rectangle 48"/>
            <p:cNvSpPr>
              <a:spLocks noChangeArrowheads="1"/>
            </p:cNvSpPr>
            <p:nvPr/>
          </p:nvSpPr>
          <p:spPr bwMode="auto">
            <a:xfrm>
              <a:off x="2310" y="3852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4</a:t>
              </a:r>
            </a:p>
          </p:txBody>
        </p:sp>
        <p:sp>
          <p:nvSpPr>
            <p:cNvPr id="35889" name="Rectangle 49"/>
            <p:cNvSpPr>
              <a:spLocks noChangeArrowheads="1"/>
            </p:cNvSpPr>
            <p:nvPr/>
          </p:nvSpPr>
          <p:spPr bwMode="auto">
            <a:xfrm>
              <a:off x="2569" y="3853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5</a:t>
              </a:r>
            </a:p>
          </p:txBody>
        </p:sp>
        <p:sp>
          <p:nvSpPr>
            <p:cNvPr id="35890" name="Rectangle 50"/>
            <p:cNvSpPr>
              <a:spLocks noChangeArrowheads="1"/>
            </p:cNvSpPr>
            <p:nvPr/>
          </p:nvSpPr>
          <p:spPr bwMode="auto">
            <a:xfrm>
              <a:off x="2847" y="3857"/>
              <a:ext cx="267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6</a:t>
              </a:r>
            </a:p>
          </p:txBody>
        </p:sp>
        <p:sp>
          <p:nvSpPr>
            <p:cNvPr id="35891" name="Rectangle 51"/>
            <p:cNvSpPr>
              <a:spLocks noChangeArrowheads="1"/>
            </p:cNvSpPr>
            <p:nvPr/>
          </p:nvSpPr>
          <p:spPr bwMode="auto">
            <a:xfrm>
              <a:off x="3114" y="3853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7</a:t>
              </a:r>
            </a:p>
          </p:txBody>
        </p:sp>
        <p:sp>
          <p:nvSpPr>
            <p:cNvPr id="35892" name="Rectangle 52"/>
            <p:cNvSpPr>
              <a:spLocks noChangeArrowheads="1"/>
            </p:cNvSpPr>
            <p:nvPr/>
          </p:nvSpPr>
          <p:spPr bwMode="auto">
            <a:xfrm>
              <a:off x="3384" y="3856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8</a:t>
              </a:r>
            </a:p>
          </p:txBody>
        </p:sp>
        <p:sp>
          <p:nvSpPr>
            <p:cNvPr id="35893" name="Rectangle 53"/>
            <p:cNvSpPr>
              <a:spLocks noChangeArrowheads="1"/>
            </p:cNvSpPr>
            <p:nvPr/>
          </p:nvSpPr>
          <p:spPr bwMode="auto">
            <a:xfrm>
              <a:off x="3655" y="3857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9</a:t>
              </a:r>
            </a:p>
          </p:txBody>
        </p:sp>
        <p:sp>
          <p:nvSpPr>
            <p:cNvPr id="35894" name="Rectangle 54"/>
            <p:cNvSpPr>
              <a:spLocks noChangeArrowheads="1"/>
            </p:cNvSpPr>
            <p:nvPr/>
          </p:nvSpPr>
          <p:spPr bwMode="auto">
            <a:xfrm>
              <a:off x="3905" y="3853"/>
              <a:ext cx="23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10</a:t>
              </a:r>
            </a:p>
          </p:txBody>
        </p:sp>
        <p:sp>
          <p:nvSpPr>
            <p:cNvPr id="35895" name="Rectangle 55"/>
            <p:cNvSpPr>
              <a:spLocks noChangeArrowheads="1"/>
            </p:cNvSpPr>
            <p:nvPr/>
          </p:nvSpPr>
          <p:spPr bwMode="auto">
            <a:xfrm>
              <a:off x="4179" y="3853"/>
              <a:ext cx="23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11</a:t>
              </a:r>
            </a:p>
          </p:txBody>
        </p:sp>
        <p:sp>
          <p:nvSpPr>
            <p:cNvPr id="35896" name="Rectangle 56"/>
            <p:cNvSpPr>
              <a:spLocks noChangeArrowheads="1"/>
            </p:cNvSpPr>
            <p:nvPr/>
          </p:nvSpPr>
          <p:spPr bwMode="auto">
            <a:xfrm>
              <a:off x="4447" y="3853"/>
              <a:ext cx="23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12</a:t>
              </a:r>
            </a:p>
          </p:txBody>
        </p:sp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2008" y="2621"/>
              <a:ext cx="401" cy="3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8" name="Line 58"/>
            <p:cNvSpPr>
              <a:spLocks noChangeShapeType="1"/>
            </p:cNvSpPr>
            <p:nvPr/>
          </p:nvSpPr>
          <p:spPr bwMode="auto">
            <a:xfrm>
              <a:off x="2401" y="2987"/>
              <a:ext cx="1624" cy="7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9" name="Line 59"/>
            <p:cNvSpPr>
              <a:spLocks noChangeShapeType="1"/>
            </p:cNvSpPr>
            <p:nvPr/>
          </p:nvSpPr>
          <p:spPr bwMode="auto">
            <a:xfrm>
              <a:off x="1315" y="721"/>
              <a:ext cx="683" cy="18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0" name="Line 60"/>
            <p:cNvSpPr>
              <a:spLocks noChangeShapeType="1"/>
            </p:cNvSpPr>
            <p:nvPr/>
          </p:nvSpPr>
          <p:spPr bwMode="auto">
            <a:xfrm>
              <a:off x="1994" y="2596"/>
              <a:ext cx="425" cy="3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1" name="Line 61"/>
            <p:cNvSpPr>
              <a:spLocks noChangeShapeType="1"/>
            </p:cNvSpPr>
            <p:nvPr/>
          </p:nvSpPr>
          <p:spPr bwMode="auto">
            <a:xfrm>
              <a:off x="2419" y="2995"/>
              <a:ext cx="1606" cy="7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2641" y="983"/>
              <a:ext cx="13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Feasible Region</a:t>
              </a:r>
            </a:p>
          </p:txBody>
        </p:sp>
        <p:sp>
          <p:nvSpPr>
            <p:cNvPr id="35903" name="Line 63"/>
            <p:cNvSpPr>
              <a:spLocks noChangeShapeType="1"/>
            </p:cNvSpPr>
            <p:nvPr/>
          </p:nvSpPr>
          <p:spPr bwMode="auto">
            <a:xfrm flipV="1">
              <a:off x="2100" y="2387"/>
              <a:ext cx="220" cy="2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4" name="Line 64"/>
            <p:cNvSpPr>
              <a:spLocks noChangeShapeType="1"/>
            </p:cNvSpPr>
            <p:nvPr/>
          </p:nvSpPr>
          <p:spPr bwMode="auto">
            <a:xfrm flipV="1">
              <a:off x="2572" y="2845"/>
              <a:ext cx="179" cy="1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2344" y="2269"/>
              <a:ext cx="19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b="1"/>
                <a:t>w</a:t>
              </a:r>
              <a:r>
                <a:rPr lang="en-US" sz="1400" b="1" baseline="-25000"/>
                <a:t>1</a:t>
              </a:r>
              <a:r>
                <a:rPr lang="en-US" sz="1400" b="1"/>
                <a:t>=10, w</a:t>
              </a:r>
              <a:r>
                <a:rPr lang="en-US" sz="1400" b="1" baseline="-25000"/>
                <a:t>2</a:t>
              </a:r>
              <a:r>
                <a:rPr lang="en-US" sz="1400" b="1"/>
                <a:t>=1, w</a:t>
              </a:r>
              <a:r>
                <a:rPr lang="en-US" sz="1400" b="1" baseline="-25000"/>
                <a:t>3</a:t>
              </a:r>
              <a:r>
                <a:rPr lang="en-US" sz="1400" b="1"/>
                <a:t>=1, x</a:t>
              </a:r>
              <a:r>
                <a:rPr lang="en-US" sz="1400" b="1" baseline="-25000"/>
                <a:t>1</a:t>
              </a:r>
              <a:r>
                <a:rPr lang="en-US" sz="1400" b="1"/>
                <a:t>=3.08, x</a:t>
              </a:r>
              <a:r>
                <a:rPr lang="en-US" sz="1400" b="1" baseline="-25000"/>
                <a:t>2</a:t>
              </a:r>
              <a:r>
                <a:rPr lang="en-US" sz="1400" b="1"/>
                <a:t>=3.92</a:t>
              </a:r>
            </a:p>
          </p:txBody>
        </p:sp>
        <p:sp>
          <p:nvSpPr>
            <p:cNvPr id="35906" name="Line 66"/>
            <p:cNvSpPr>
              <a:spLocks noChangeShapeType="1"/>
            </p:cNvSpPr>
            <p:nvPr/>
          </p:nvSpPr>
          <p:spPr bwMode="auto">
            <a:xfrm flipV="1">
              <a:off x="2805" y="3370"/>
              <a:ext cx="311" cy="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7" name="Line 67"/>
            <p:cNvSpPr>
              <a:spLocks noChangeShapeType="1"/>
            </p:cNvSpPr>
            <p:nvPr/>
          </p:nvSpPr>
          <p:spPr bwMode="auto">
            <a:xfrm>
              <a:off x="1313" y="3730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 rot="7500">
              <a:off x="1243" y="3853"/>
              <a:ext cx="16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0</a:t>
              </a: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1006" y="3649"/>
              <a:ext cx="1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300" b="1"/>
                <a:t>0</a:t>
              </a: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866" y="339"/>
              <a:ext cx="2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X</a:t>
              </a:r>
              <a:r>
                <a:rPr lang="en-US" sz="2000" b="1" baseline="-25000"/>
                <a:t>2</a:t>
              </a: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2739" y="2739"/>
              <a:ext cx="19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b="1"/>
                <a:t>w</a:t>
              </a:r>
              <a:r>
                <a:rPr lang="en-US" sz="1400" b="1" baseline="-25000"/>
                <a:t>1</a:t>
              </a:r>
              <a:r>
                <a:rPr lang="en-US" sz="1400" b="1"/>
                <a:t>=1, w</a:t>
              </a:r>
              <a:r>
                <a:rPr lang="en-US" sz="1400" b="1" baseline="-25000"/>
                <a:t>2</a:t>
              </a:r>
              <a:r>
                <a:rPr lang="en-US" sz="1400" b="1"/>
                <a:t>=10, w</a:t>
              </a:r>
              <a:r>
                <a:rPr lang="en-US" sz="1400" b="1" baseline="-25000"/>
                <a:t>3</a:t>
              </a:r>
              <a:r>
                <a:rPr lang="en-US" sz="1400" b="1"/>
                <a:t>=1, x</a:t>
              </a:r>
              <a:r>
                <a:rPr lang="en-US" sz="1400" b="1" baseline="-25000"/>
                <a:t>1</a:t>
              </a:r>
              <a:r>
                <a:rPr lang="en-US" sz="1400" b="1"/>
                <a:t>=4.23, x</a:t>
              </a:r>
              <a:r>
                <a:rPr lang="en-US" sz="1400" b="1" baseline="-25000"/>
                <a:t>2</a:t>
              </a:r>
              <a:r>
                <a:rPr lang="en-US" sz="1400" b="1"/>
                <a:t>=2.88</a:t>
              </a: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1324" y="3478"/>
              <a:ext cx="19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b="1"/>
                <a:t>w</a:t>
              </a:r>
              <a:r>
                <a:rPr lang="en-US" sz="1400" b="1" baseline="-25000"/>
                <a:t>1</a:t>
              </a:r>
              <a:r>
                <a:rPr lang="en-US" sz="1400" b="1"/>
                <a:t>=1, w</a:t>
              </a:r>
              <a:r>
                <a:rPr lang="en-US" sz="1400" b="1" baseline="-25000"/>
                <a:t>2</a:t>
              </a:r>
              <a:r>
                <a:rPr lang="en-US" sz="1400" b="1"/>
                <a:t>=1, w</a:t>
              </a:r>
              <a:r>
                <a:rPr lang="en-US" sz="1400" b="1" baseline="-25000"/>
                <a:t>3</a:t>
              </a:r>
              <a:r>
                <a:rPr lang="en-US" sz="1400" b="1"/>
                <a:t>=10, x</a:t>
              </a:r>
              <a:r>
                <a:rPr lang="en-US" sz="1400" b="1" baseline="-25000"/>
                <a:t>1</a:t>
              </a:r>
              <a:r>
                <a:rPr lang="en-US" sz="1400" b="1"/>
                <a:t>=7.14, x</a:t>
              </a:r>
              <a:r>
                <a:rPr lang="en-US" sz="1400" b="1" baseline="-25000"/>
                <a:t>2</a:t>
              </a:r>
              <a:r>
                <a:rPr lang="en-US" sz="1400" b="1"/>
                <a:t>=1.43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224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Comments About MOLP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895350"/>
            <a:ext cx="8051800" cy="565785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110000"/>
              </a:lnSpc>
            </a:pPr>
            <a:r>
              <a:rPr lang="en-US" sz="2800"/>
              <a:t>Solutions obtained using the MiniMax objective are Pareto Optimal.</a:t>
            </a:r>
          </a:p>
          <a:p>
            <a:pPr>
              <a:lnSpc>
                <a:spcPct val="110000"/>
              </a:lnSpc>
            </a:pPr>
            <a:r>
              <a:rPr lang="en-US" sz="2800"/>
              <a:t>Deviational variables and the MiniMax objective are also useful in a variety of situations not involving MOLP or GP.</a:t>
            </a:r>
          </a:p>
          <a:p>
            <a:pPr>
              <a:lnSpc>
                <a:spcPct val="110000"/>
              </a:lnSpc>
            </a:pPr>
            <a:r>
              <a:rPr lang="en-US" sz="2800"/>
              <a:t>For minimization objectives the percentage deviation is: (actual - target)/target</a:t>
            </a:r>
          </a:p>
          <a:p>
            <a:pPr>
              <a:lnSpc>
                <a:spcPct val="110000"/>
              </a:lnSpc>
            </a:pPr>
            <a:r>
              <a:rPr lang="en-US" sz="2800"/>
              <a:t>For maximization objectives the percentage deviation is: (target - actual)/target</a:t>
            </a:r>
          </a:p>
          <a:p>
            <a:pPr>
              <a:lnSpc>
                <a:spcPct val="110000"/>
              </a:lnSpc>
            </a:pPr>
            <a:r>
              <a:rPr lang="en-US" sz="2800"/>
              <a:t>If a target value is zero, use the weighted  deviations rather than weighted % deviations.</a:t>
            </a:r>
          </a:p>
        </p:txBody>
      </p:sp>
    </p:spTree>
    <p:extLst>
      <p:ext uri="{BB962C8B-B14F-4D97-AF65-F5344CB8AC3E}">
        <p14:creationId xmlns:p14="http://schemas.microsoft.com/office/powerpoint/2010/main" val="415176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30213"/>
          </a:xfrm>
          <a:noFill/>
          <a:ln/>
        </p:spPr>
        <p:txBody>
          <a:bodyPr lIns="92075" tIns="46038" rIns="92075" bIns="46038"/>
          <a:lstStyle/>
          <a:p>
            <a:r>
              <a:rPr lang="en-US" sz="4000" i="1">
                <a:solidFill>
                  <a:schemeClr val="hlink"/>
                </a:solidFill>
              </a:rPr>
              <a:t>Summary of MOLP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1150" y="898525"/>
            <a:ext cx="8377238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284163" indent="-284163" eaLnBrk="0" hangingPunct="0">
              <a:lnSpc>
                <a:spcPct val="75000"/>
              </a:lnSpc>
            </a:pPr>
            <a:r>
              <a:rPr lang="en-US" sz="2000">
                <a:latin typeface="Tahoma" pitchFamily="34" charset="0"/>
              </a:rPr>
              <a:t>1. Identify the decision variables in the problem.</a:t>
            </a:r>
          </a:p>
          <a:p>
            <a:pPr marL="284163" indent="-284163" eaLnBrk="0" hangingPunct="0">
              <a:lnSpc>
                <a:spcPct val="75000"/>
              </a:lnSpc>
            </a:pPr>
            <a:endParaRPr lang="en-US" sz="2000">
              <a:latin typeface="Tahoma" pitchFamily="34" charset="0"/>
            </a:endParaRPr>
          </a:p>
          <a:p>
            <a:pPr marL="284163" indent="-284163" eaLnBrk="0" hangingPunct="0">
              <a:lnSpc>
                <a:spcPct val="75000"/>
              </a:lnSpc>
            </a:pPr>
            <a:r>
              <a:rPr lang="en-US" sz="2000">
                <a:latin typeface="Tahoma" pitchFamily="34" charset="0"/>
              </a:rPr>
              <a:t>2. Identify the objectives in the problem and formulate them as usual.</a:t>
            </a:r>
          </a:p>
          <a:p>
            <a:pPr marL="284163" indent="-284163" eaLnBrk="0" hangingPunct="0">
              <a:lnSpc>
                <a:spcPct val="75000"/>
              </a:lnSpc>
            </a:pPr>
            <a:endParaRPr lang="en-US" sz="2000">
              <a:latin typeface="Tahoma" pitchFamily="34" charset="0"/>
            </a:endParaRPr>
          </a:p>
          <a:p>
            <a:pPr marL="284163" indent="-284163" eaLnBrk="0" hangingPunct="0">
              <a:lnSpc>
                <a:spcPct val="75000"/>
              </a:lnSpc>
            </a:pPr>
            <a:r>
              <a:rPr lang="en-US" sz="2000">
                <a:latin typeface="Tahoma" pitchFamily="34" charset="0"/>
              </a:rPr>
              <a:t>3. Identify the constraints in the problem and formulate them as usual.</a:t>
            </a:r>
          </a:p>
          <a:p>
            <a:pPr marL="284163" indent="-284163" eaLnBrk="0" hangingPunct="0">
              <a:lnSpc>
                <a:spcPct val="75000"/>
              </a:lnSpc>
            </a:pPr>
            <a:endParaRPr lang="en-US" sz="2000">
              <a:latin typeface="Tahoma" pitchFamily="34" charset="0"/>
            </a:endParaRPr>
          </a:p>
          <a:p>
            <a:pPr marL="284163" indent="-284163" eaLnBrk="0" hangingPunct="0">
              <a:lnSpc>
                <a:spcPct val="75000"/>
              </a:lnSpc>
            </a:pPr>
            <a:r>
              <a:rPr lang="en-US" sz="2000">
                <a:latin typeface="Tahoma" pitchFamily="34" charset="0"/>
              </a:rPr>
              <a:t>4. Solve the problem once for each of the objectives identified in step 2 to determine the optimal value of each objective.</a:t>
            </a:r>
          </a:p>
          <a:p>
            <a:pPr marL="284163" indent="-284163" eaLnBrk="0" hangingPunct="0">
              <a:lnSpc>
                <a:spcPct val="75000"/>
              </a:lnSpc>
            </a:pPr>
            <a:endParaRPr lang="en-US" sz="2000">
              <a:latin typeface="Tahoma" pitchFamily="34" charset="0"/>
            </a:endParaRPr>
          </a:p>
          <a:p>
            <a:pPr marL="284163" indent="-284163" eaLnBrk="0" hangingPunct="0">
              <a:lnSpc>
                <a:spcPct val="75000"/>
              </a:lnSpc>
            </a:pPr>
            <a:r>
              <a:rPr lang="en-US" sz="2000">
                <a:latin typeface="Tahoma" pitchFamily="34" charset="0"/>
              </a:rPr>
              <a:t>5. Restate the objectives as goals using the optimal objective values identified in step 4 as the target values.</a:t>
            </a:r>
          </a:p>
          <a:p>
            <a:pPr marL="284163" indent="-284163" eaLnBrk="0" hangingPunct="0">
              <a:lnSpc>
                <a:spcPct val="75000"/>
              </a:lnSpc>
            </a:pPr>
            <a:endParaRPr lang="en-US" sz="2000">
              <a:latin typeface="Tahoma" pitchFamily="34" charset="0"/>
            </a:endParaRPr>
          </a:p>
          <a:p>
            <a:pPr marL="284163" indent="-284163" eaLnBrk="0" hangingPunct="0">
              <a:lnSpc>
                <a:spcPct val="75000"/>
              </a:lnSpc>
            </a:pPr>
            <a:r>
              <a:rPr lang="en-US" sz="2000">
                <a:latin typeface="Tahoma" pitchFamily="34" charset="0"/>
              </a:rPr>
              <a:t>6. For each goal, create a deviation function that measures the amount by which any given solution fails to meet the goal (either as an absolute or a percentage).</a:t>
            </a:r>
          </a:p>
          <a:p>
            <a:pPr marL="284163" indent="-284163" eaLnBrk="0" hangingPunct="0">
              <a:lnSpc>
                <a:spcPct val="75000"/>
              </a:lnSpc>
            </a:pPr>
            <a:endParaRPr lang="en-US" sz="2000">
              <a:latin typeface="Tahoma" pitchFamily="34" charset="0"/>
            </a:endParaRPr>
          </a:p>
          <a:p>
            <a:pPr marL="284163" indent="-284163" eaLnBrk="0" hangingPunct="0">
              <a:lnSpc>
                <a:spcPct val="75000"/>
              </a:lnSpc>
            </a:pPr>
            <a:r>
              <a:rPr lang="en-US" sz="2000">
                <a:latin typeface="Tahoma" pitchFamily="34" charset="0"/>
              </a:rPr>
              <a:t>7. For each of the functions identified in step 6, assign a weight to the function and create a constraint that requires the value of the weighted deviation function to be less than the MINIMAX variable Q.</a:t>
            </a:r>
          </a:p>
          <a:p>
            <a:pPr marL="284163" indent="-284163" eaLnBrk="0" hangingPunct="0">
              <a:lnSpc>
                <a:spcPct val="75000"/>
              </a:lnSpc>
            </a:pPr>
            <a:endParaRPr lang="en-US" sz="2000">
              <a:latin typeface="Tahoma" pitchFamily="34" charset="0"/>
            </a:endParaRPr>
          </a:p>
          <a:p>
            <a:pPr marL="284163" indent="-284163" eaLnBrk="0" hangingPunct="0">
              <a:lnSpc>
                <a:spcPct val="75000"/>
              </a:lnSpc>
            </a:pPr>
            <a:r>
              <a:rPr lang="en-US" sz="2000">
                <a:latin typeface="Tahoma" pitchFamily="34" charset="0"/>
              </a:rPr>
              <a:t>8. Solve the resulting problem with the objective of minimizing Q.</a:t>
            </a:r>
          </a:p>
          <a:p>
            <a:pPr marL="284163" indent="-284163" eaLnBrk="0" hangingPunct="0">
              <a:lnSpc>
                <a:spcPct val="75000"/>
              </a:lnSpc>
            </a:pPr>
            <a:endParaRPr lang="en-US" sz="2000">
              <a:latin typeface="Tahoma" pitchFamily="34" charset="0"/>
            </a:endParaRPr>
          </a:p>
          <a:p>
            <a:pPr marL="284163" indent="-284163" eaLnBrk="0" hangingPunct="0">
              <a:lnSpc>
                <a:spcPct val="75000"/>
              </a:lnSpc>
            </a:pPr>
            <a:r>
              <a:rPr lang="en-US" sz="2000">
                <a:latin typeface="Tahoma" pitchFamily="34" charset="0"/>
              </a:rPr>
              <a:t>9. Inspect the solution to the problem.  If the solution is unacceptable, adjust the weights in step 7 and return to step 8.</a:t>
            </a:r>
          </a:p>
        </p:txBody>
      </p:sp>
    </p:spTree>
    <p:extLst>
      <p:ext uri="{BB962C8B-B14F-4D97-AF65-F5344CB8AC3E}">
        <p14:creationId xmlns:p14="http://schemas.microsoft.com/office/powerpoint/2010/main" val="286299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Components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Objective Function</a:t>
            </a:r>
          </a:p>
          <a:p>
            <a:pPr lvl="1" eaLnBrk="1" hangingPunct="1">
              <a:defRPr/>
            </a:pPr>
            <a:r>
              <a:rPr lang="en-US" smtClean="0"/>
              <a:t>Minimizes the sum of the weighted deviations from the target values – this is ALWAYS the objective for Goal Programming</a:t>
            </a:r>
          </a:p>
          <a:p>
            <a:pPr lvl="1" eaLnBrk="1" hangingPunct="1">
              <a:defRPr/>
            </a:pPr>
            <a:r>
              <a:rPr lang="en-US" smtClean="0"/>
              <a:t>Not the same as LP (which was maximize revenue/minimize costs)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Goal Programming Steps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Define decision variables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Define Deviational Variable for each goal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Formulate Constraint Equations</a:t>
            </a:r>
          </a:p>
          <a:p>
            <a:pPr lvl="1" eaLnBrk="1" hangingPunct="1">
              <a:defRPr/>
            </a:pPr>
            <a:r>
              <a:rPr lang="en-US" smtClean="0"/>
              <a:t>Economic constraints</a:t>
            </a:r>
          </a:p>
          <a:p>
            <a:pPr lvl="1" eaLnBrk="1" hangingPunct="1">
              <a:defRPr/>
            </a:pPr>
            <a:r>
              <a:rPr lang="en-US" smtClean="0"/>
              <a:t>Goal constraints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Formulate Objective Function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470</TotalTime>
  <Words>3670</Words>
  <Application>Microsoft Macintosh PowerPoint</Application>
  <PresentationFormat>On-screen Show (4:3)</PresentationFormat>
  <Paragraphs>615</Paragraphs>
  <Slides>74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Network</vt:lpstr>
      <vt:lpstr>Equation</vt:lpstr>
      <vt:lpstr>Worksheet</vt:lpstr>
      <vt:lpstr>Microsoft Equation</vt:lpstr>
      <vt:lpstr>Goal, Weighted Goal, and Preemptive Programming   </vt:lpstr>
      <vt:lpstr>What is Goal Programming?</vt:lpstr>
      <vt:lpstr>Assumptions</vt:lpstr>
      <vt:lpstr>Components</vt:lpstr>
      <vt:lpstr>Components</vt:lpstr>
      <vt:lpstr>Introduction</vt:lpstr>
      <vt:lpstr>Goal Programming (GP)</vt:lpstr>
      <vt:lpstr>Components</vt:lpstr>
      <vt:lpstr>Goal Programming Steps</vt:lpstr>
      <vt:lpstr>Goal Programming Terms</vt:lpstr>
      <vt:lpstr>Goal Programming Constraints</vt:lpstr>
      <vt:lpstr>Goal Programming Example</vt:lpstr>
      <vt:lpstr>Goal Programming Example</vt:lpstr>
      <vt:lpstr>Goal Programming Example</vt:lpstr>
      <vt:lpstr>Goal Programming Example</vt:lpstr>
      <vt:lpstr>Goal Programming Example</vt:lpstr>
      <vt:lpstr>Goal Programming Example</vt:lpstr>
      <vt:lpstr>Goal Programming Example</vt:lpstr>
      <vt:lpstr>Goal Programming Example</vt:lpstr>
      <vt:lpstr>Goal Programming Example</vt:lpstr>
      <vt:lpstr>Goal Programming Example</vt:lpstr>
      <vt:lpstr>Graphical Solution</vt:lpstr>
      <vt:lpstr>Goal Programming Example</vt:lpstr>
      <vt:lpstr>Goal Programming Example</vt:lpstr>
      <vt:lpstr>Solving Graphical Goal Programming</vt:lpstr>
      <vt:lpstr>Goal Programming Solution</vt:lpstr>
      <vt:lpstr>Lets do this in Excel</vt:lpstr>
      <vt:lpstr>A Goal Programming Example: Myrtle Beach Hotel Expansion</vt:lpstr>
      <vt:lpstr>Defining the Decision Variables</vt:lpstr>
      <vt:lpstr>Defining the Goals</vt:lpstr>
      <vt:lpstr>Defining the Goal Constraints-I</vt:lpstr>
      <vt:lpstr>Defining the Goal Constraints-II</vt:lpstr>
      <vt:lpstr>GP Objective Functions </vt:lpstr>
      <vt:lpstr>GP Objective Functions (cont’d)</vt:lpstr>
      <vt:lpstr>GP Objective Functions (cont’d)</vt:lpstr>
      <vt:lpstr>Defining the Objective</vt:lpstr>
      <vt:lpstr>Implementing the Model</vt:lpstr>
      <vt:lpstr>Comments About GP</vt:lpstr>
      <vt:lpstr>The MiniMax Objective</vt:lpstr>
      <vt:lpstr>Summary of Goal Programming</vt:lpstr>
      <vt:lpstr>The Dewright Company</vt:lpstr>
      <vt:lpstr>Penalty Weights</vt:lpstr>
      <vt:lpstr>Data for Contribution to the Goals</vt:lpstr>
      <vt:lpstr>Weighted Goal Programming</vt:lpstr>
      <vt:lpstr>Weighted Goal Programming</vt:lpstr>
      <vt:lpstr>Weighted Goal Programming Formulation for the Dewright Co. Problem</vt:lpstr>
      <vt:lpstr>Weighted Goal Programming Spreadsheet</vt:lpstr>
      <vt:lpstr>Weighted vs. Preemptive Goal Programming</vt:lpstr>
      <vt:lpstr>Preemptive Goal Programming</vt:lpstr>
      <vt:lpstr>Preemptive Goal Programming for Dewright</vt:lpstr>
      <vt:lpstr>Preemptive Goal Programming Formulation for the Dewright Co. Problem (Step 1)</vt:lpstr>
      <vt:lpstr>Preemptive Goal Programming Formulation for the Dewright Co. Problem (Step 2)</vt:lpstr>
      <vt:lpstr>Preemptive Goal Programming Formulation for the Dewright Co. Problem (Step 3)</vt:lpstr>
      <vt:lpstr>Preemptive Goal Programming Formulation for the Dewright Co. Problem (Step 4)</vt:lpstr>
      <vt:lpstr>Preemptive Goal Programming Spreadsheet Step 1: Minimize (Under Goal 1)</vt:lpstr>
      <vt:lpstr>Preemptive Goal Programming Spreadsheet Step 3: Minimize (Over Goal 3)</vt:lpstr>
      <vt:lpstr>Preemptive Goal Programming Spreadsheet Step 4: Minimize (Over Goal 2)</vt:lpstr>
      <vt:lpstr>Multi-Objective Decision Making</vt:lpstr>
      <vt:lpstr>PowerPoint Presentation</vt:lpstr>
      <vt:lpstr>Multiple Objective Linear Programming (MOLP)</vt:lpstr>
      <vt:lpstr>An MOLP Example: The Blackstone Mining Company</vt:lpstr>
      <vt:lpstr>Defining the Decision Variables</vt:lpstr>
      <vt:lpstr>Defining the Objective</vt:lpstr>
      <vt:lpstr>Defining the Constraints</vt:lpstr>
      <vt:lpstr>Handling Multiple Objectives</vt:lpstr>
      <vt:lpstr>Implementing the Model</vt:lpstr>
      <vt:lpstr>Summarizing the Solutions</vt:lpstr>
      <vt:lpstr>Defining The Goals</vt:lpstr>
      <vt:lpstr>Defining an Objective</vt:lpstr>
      <vt:lpstr>Defining a Better Objective</vt:lpstr>
      <vt:lpstr>Implementing the Model</vt:lpstr>
      <vt:lpstr>Possible MiniMax Solutions</vt:lpstr>
      <vt:lpstr>Comments About MOLP</vt:lpstr>
      <vt:lpstr>Summary of MOLP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creator>murphys</dc:creator>
  <cp:lastModifiedBy>Ivan Guardiola</cp:lastModifiedBy>
  <cp:revision>18</cp:revision>
  <dcterms:created xsi:type="dcterms:W3CDTF">2005-03-02T00:09:30Z</dcterms:created>
  <dcterms:modified xsi:type="dcterms:W3CDTF">2012-01-17T04:40:32Z</dcterms:modified>
</cp:coreProperties>
</file>