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85" r:id="rId1"/>
  </p:sldMasterIdLst>
  <p:notesMasterIdLst>
    <p:notesMasterId r:id="rId34"/>
  </p:notesMasterIdLst>
  <p:handoutMasterIdLst>
    <p:handoutMasterId r:id="rId35"/>
  </p:handoutMasterIdLst>
  <p:sldIdLst>
    <p:sldId id="256" r:id="rId2"/>
    <p:sldId id="267" r:id="rId3"/>
    <p:sldId id="333" r:id="rId4"/>
    <p:sldId id="514" r:id="rId5"/>
    <p:sldId id="515" r:id="rId6"/>
    <p:sldId id="511" r:id="rId7"/>
    <p:sldId id="512" r:id="rId8"/>
    <p:sldId id="518" r:id="rId9"/>
    <p:sldId id="457" r:id="rId10"/>
    <p:sldId id="460" r:id="rId11"/>
    <p:sldId id="461" r:id="rId12"/>
    <p:sldId id="462" r:id="rId13"/>
    <p:sldId id="517" r:id="rId14"/>
    <p:sldId id="504" r:id="rId15"/>
    <p:sldId id="506" r:id="rId16"/>
    <p:sldId id="463" r:id="rId17"/>
    <p:sldId id="494" r:id="rId18"/>
    <p:sldId id="464" r:id="rId19"/>
    <p:sldId id="513" r:id="rId20"/>
    <p:sldId id="495" r:id="rId21"/>
    <p:sldId id="465" r:id="rId22"/>
    <p:sldId id="497" r:id="rId23"/>
    <p:sldId id="466" r:id="rId24"/>
    <p:sldId id="496" r:id="rId25"/>
    <p:sldId id="467" r:id="rId26"/>
    <p:sldId id="468" r:id="rId27"/>
    <p:sldId id="498" r:id="rId28"/>
    <p:sldId id="469" r:id="rId29"/>
    <p:sldId id="499" r:id="rId30"/>
    <p:sldId id="470" r:id="rId31"/>
    <p:sldId id="505" r:id="rId32"/>
    <p:sldId id="480" r:id="rId3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5620"/>
    <p:restoredTop sz="85045" autoAdjust="0"/>
  </p:normalViewPr>
  <p:slideViewPr>
    <p:cSldViewPr>
      <p:cViewPr varScale="1">
        <p:scale>
          <a:sx n="78" d="100"/>
          <a:sy n="78" d="100"/>
        </p:scale>
        <p:origin x="-113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495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16EFEFC-E48D-4064-8654-CD7F0B0A09EC}" type="datetimeFigureOut">
              <a:rPr lang="en-US" smtClean="0"/>
              <a:t>9/26/2012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0EED547-3A0C-42B3-B302-9CA885D409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41259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57DF4C8-2B8C-4F1B-837F-A11A1AA7955A}" type="datetimeFigureOut">
              <a:rPr lang="en-US" smtClean="0"/>
              <a:t>9/26/2012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908B1D5-7FFE-4F90-9F67-F32D326842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00997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08B1D5-7FFE-4F90-9F67-F32D32684236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412647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9pPr>
          </a:lstStyle>
          <a:p>
            <a:pPr eaLnBrk="1" hangingPunct="1">
              <a:defRPr/>
            </a:pPr>
            <a:fld id="{D4B480C4-73B0-4709-9990-3938633FB387}" type="slidenum">
              <a:rPr lang="en-US" sz="1200" smtClean="0">
                <a:latin typeface="Times" charset="0"/>
              </a:rPr>
              <a:pPr eaLnBrk="1" hangingPunct="1">
                <a:defRPr/>
              </a:pPr>
              <a:t>16</a:t>
            </a:fld>
            <a:endParaRPr lang="en-US" sz="1200" smtClean="0">
              <a:latin typeface="Times" charset="0"/>
            </a:endParaRPr>
          </a:p>
        </p:txBody>
      </p:sp>
      <p:sp>
        <p:nvSpPr>
          <p:cNvPr id="2058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/>
          </a:extLst>
        </p:spPr>
      </p:sp>
      <p:sp>
        <p:nvSpPr>
          <p:cNvPr id="2058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 smtClean="0">
              <a:ea typeface="ＭＳ Ｐゴシック" charset="0"/>
              <a:cs typeface="+mn-cs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9pPr>
          </a:lstStyle>
          <a:p>
            <a:pPr eaLnBrk="1" hangingPunct="1">
              <a:defRPr/>
            </a:pPr>
            <a:fld id="{D4B480C4-73B0-4709-9990-3938633FB387}" type="slidenum">
              <a:rPr lang="en-US" sz="1200" smtClean="0">
                <a:latin typeface="Times" charset="0"/>
              </a:rPr>
              <a:pPr eaLnBrk="1" hangingPunct="1">
                <a:defRPr/>
              </a:pPr>
              <a:t>17</a:t>
            </a:fld>
            <a:endParaRPr lang="en-US" sz="1200" smtClean="0">
              <a:latin typeface="Times" charset="0"/>
            </a:endParaRPr>
          </a:p>
        </p:txBody>
      </p:sp>
      <p:sp>
        <p:nvSpPr>
          <p:cNvPr id="2058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/>
          </a:extLst>
        </p:spPr>
      </p:sp>
      <p:sp>
        <p:nvSpPr>
          <p:cNvPr id="2058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 smtClean="0">
              <a:ea typeface="ＭＳ Ｐゴシック" charset="0"/>
              <a:cs typeface="+mn-cs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9pPr>
          </a:lstStyle>
          <a:p>
            <a:pPr eaLnBrk="1" hangingPunct="1">
              <a:defRPr/>
            </a:pPr>
            <a:fld id="{810B835E-E145-4045-91D6-9CDBBB69874B}" type="slidenum">
              <a:rPr lang="en-US" sz="1200" smtClean="0">
                <a:latin typeface="Times" charset="0"/>
              </a:rPr>
              <a:pPr eaLnBrk="1" hangingPunct="1">
                <a:defRPr/>
              </a:pPr>
              <a:t>18</a:t>
            </a:fld>
            <a:endParaRPr lang="en-US" sz="1200" smtClean="0">
              <a:latin typeface="Times" charset="0"/>
            </a:endParaRPr>
          </a:p>
        </p:txBody>
      </p:sp>
      <p:sp>
        <p:nvSpPr>
          <p:cNvPr id="2068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/>
          </a:extLst>
        </p:spPr>
      </p:sp>
      <p:sp>
        <p:nvSpPr>
          <p:cNvPr id="2068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There are 2^n possible input combinations for a gate with n inputs, so there </a:t>
            </a:r>
            <a:r>
              <a:rPr lang="en-US" sz="1200" kern="120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are 2^n 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rows in the truth table that describes it.</a:t>
            </a:r>
          </a:p>
          <a:p>
            <a:pPr eaLnBrk="1" hangingPunct="1">
              <a:defRPr/>
            </a:pPr>
            <a:endParaRPr lang="en-US" dirty="0" smtClean="0">
              <a:ea typeface="ＭＳ Ｐゴシック" charset="0"/>
              <a:cs typeface="+mn-cs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9pPr>
          </a:lstStyle>
          <a:p>
            <a:pPr eaLnBrk="1" hangingPunct="1">
              <a:defRPr/>
            </a:pPr>
            <a:fld id="{810B835E-E145-4045-91D6-9CDBBB69874B}" type="slidenum">
              <a:rPr lang="en-US" sz="1200" smtClean="0">
                <a:latin typeface="Times" charset="0"/>
              </a:rPr>
              <a:pPr eaLnBrk="1" hangingPunct="1">
                <a:defRPr/>
              </a:pPr>
              <a:t>20</a:t>
            </a:fld>
            <a:endParaRPr lang="en-US" sz="1200" smtClean="0">
              <a:latin typeface="Times" charset="0"/>
            </a:endParaRPr>
          </a:p>
        </p:txBody>
      </p:sp>
      <p:sp>
        <p:nvSpPr>
          <p:cNvPr id="2068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/>
          </a:extLst>
        </p:spPr>
      </p:sp>
      <p:sp>
        <p:nvSpPr>
          <p:cNvPr id="2068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 smtClean="0">
              <a:ea typeface="ＭＳ Ｐゴシック" charset="0"/>
              <a:cs typeface="+mn-cs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9pPr>
          </a:lstStyle>
          <a:p>
            <a:pPr eaLnBrk="1" hangingPunct="1">
              <a:defRPr/>
            </a:pPr>
            <a:fld id="{89145D39-11DD-4B1D-AE12-5827E2AE875D}" type="slidenum">
              <a:rPr lang="en-US" sz="1200" smtClean="0">
                <a:latin typeface="Times" charset="0"/>
              </a:rPr>
              <a:pPr eaLnBrk="1" hangingPunct="1">
                <a:defRPr/>
              </a:pPr>
              <a:t>21</a:t>
            </a:fld>
            <a:endParaRPr lang="en-US" sz="1200" smtClean="0">
              <a:latin typeface="Times" charset="0"/>
            </a:endParaRPr>
          </a:p>
        </p:txBody>
      </p:sp>
      <p:sp>
        <p:nvSpPr>
          <p:cNvPr id="2078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/>
          </a:extLst>
        </p:spPr>
      </p:sp>
      <p:sp>
        <p:nvSpPr>
          <p:cNvPr id="2078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 smtClean="0">
              <a:ea typeface="ＭＳ Ｐゴシック" charset="0"/>
              <a:cs typeface="+mn-cs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9pPr>
          </a:lstStyle>
          <a:p>
            <a:pPr eaLnBrk="1" hangingPunct="1">
              <a:defRPr/>
            </a:pPr>
            <a:fld id="{494258EE-A9E4-4E07-80FE-09B8D13E4FA1}" type="slidenum">
              <a:rPr lang="en-US" sz="1200" smtClean="0">
                <a:latin typeface="Times" charset="0"/>
              </a:rPr>
              <a:pPr eaLnBrk="1" hangingPunct="1">
                <a:defRPr/>
              </a:pPr>
              <a:t>22</a:t>
            </a:fld>
            <a:endParaRPr lang="en-US" sz="1200" smtClean="0">
              <a:latin typeface="Times" charset="0"/>
            </a:endParaRPr>
          </a:p>
        </p:txBody>
      </p:sp>
      <p:sp>
        <p:nvSpPr>
          <p:cNvPr id="2078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/>
          </a:extLst>
        </p:spPr>
      </p:sp>
      <p:sp>
        <p:nvSpPr>
          <p:cNvPr id="2078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 smtClean="0">
              <a:ea typeface="ＭＳ Ｐゴシック" charset="0"/>
              <a:cs typeface="+mn-cs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9pPr>
          </a:lstStyle>
          <a:p>
            <a:pPr eaLnBrk="1" hangingPunct="1">
              <a:defRPr/>
            </a:pPr>
            <a:fld id="{E16AE9DE-29F4-4797-986F-03B929AAB88B}" type="slidenum">
              <a:rPr lang="en-US" sz="1200" smtClean="0">
                <a:latin typeface="Times" charset="0"/>
              </a:rPr>
              <a:pPr eaLnBrk="1" hangingPunct="1">
                <a:defRPr/>
              </a:pPr>
              <a:t>23</a:t>
            </a:fld>
            <a:endParaRPr lang="en-US" sz="1200" smtClean="0">
              <a:latin typeface="Times" charset="0"/>
            </a:endParaRPr>
          </a:p>
        </p:txBody>
      </p:sp>
      <p:sp>
        <p:nvSpPr>
          <p:cNvPr id="2088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/>
          </a:extLst>
        </p:spPr>
      </p:sp>
      <p:sp>
        <p:nvSpPr>
          <p:cNvPr id="2088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spcBef>
                <a:spcPct val="30000"/>
              </a:spcBef>
              <a:buFontTx/>
              <a:buNone/>
              <a:defRPr/>
            </a:pPr>
            <a:r>
              <a:rPr lang="en-US" dirty="0" smtClean="0">
                <a:ea typeface="+mn-ea"/>
                <a:cs typeface="+mn-cs"/>
              </a:rPr>
              <a:t>Note the difference between the </a:t>
            </a:r>
            <a:r>
              <a:rPr lang="en-US" dirty="0" smtClean="0">
                <a:solidFill>
                  <a:srgbClr val="FFCC99"/>
                </a:solidFill>
                <a:ea typeface="+mn-ea"/>
                <a:cs typeface="+mn-cs"/>
              </a:rPr>
              <a:t>XOR</a:t>
            </a:r>
            <a:r>
              <a:rPr lang="en-US" dirty="0" smtClean="0">
                <a:ea typeface="+mn-ea"/>
                <a:cs typeface="+mn-cs"/>
              </a:rPr>
              <a:t> gate </a:t>
            </a:r>
            <a:br>
              <a:rPr lang="en-US" dirty="0" smtClean="0">
                <a:ea typeface="+mn-ea"/>
                <a:cs typeface="+mn-cs"/>
              </a:rPr>
            </a:br>
            <a:r>
              <a:rPr lang="en-US" dirty="0" smtClean="0">
                <a:ea typeface="+mn-ea"/>
                <a:cs typeface="+mn-cs"/>
              </a:rPr>
              <a:t>and the </a:t>
            </a:r>
            <a:r>
              <a:rPr lang="en-US" dirty="0" smtClean="0">
                <a:solidFill>
                  <a:srgbClr val="33CCCC"/>
                </a:solidFill>
                <a:ea typeface="+mn-ea"/>
                <a:cs typeface="+mn-cs"/>
              </a:rPr>
              <a:t>OR</a:t>
            </a:r>
            <a:r>
              <a:rPr lang="en-US" dirty="0" smtClean="0">
                <a:ea typeface="+mn-ea"/>
                <a:cs typeface="+mn-cs"/>
              </a:rPr>
              <a:t> gate; they differ only in one </a:t>
            </a:r>
            <a:br>
              <a:rPr lang="en-US" dirty="0" smtClean="0">
                <a:ea typeface="+mn-ea"/>
                <a:cs typeface="+mn-cs"/>
              </a:rPr>
            </a:br>
            <a:r>
              <a:rPr lang="en-US" dirty="0" smtClean="0">
                <a:ea typeface="+mn-ea"/>
                <a:cs typeface="+mn-cs"/>
              </a:rPr>
              <a:t>input situation</a:t>
            </a:r>
          </a:p>
          <a:p>
            <a:pPr eaLnBrk="1" hangingPunct="1">
              <a:spcBef>
                <a:spcPct val="30000"/>
              </a:spcBef>
              <a:buFontTx/>
              <a:buNone/>
              <a:defRPr/>
            </a:pPr>
            <a:r>
              <a:rPr lang="en-US" dirty="0" smtClean="0">
                <a:ea typeface="+mn-ea"/>
                <a:cs typeface="+mn-cs"/>
              </a:rPr>
              <a:t>When both input signals are 1, the OR gate produces a 1 and the XOR produces a 0</a:t>
            </a:r>
          </a:p>
          <a:p>
            <a:pPr eaLnBrk="1" hangingPunct="1">
              <a:spcBef>
                <a:spcPct val="30000"/>
              </a:spcBef>
              <a:buFontTx/>
              <a:buNone/>
              <a:defRPr/>
            </a:pPr>
            <a:endParaRPr lang="en-US" dirty="0" smtClean="0">
              <a:ea typeface="+mn-ea"/>
              <a:cs typeface="+mn-cs"/>
            </a:endParaRPr>
          </a:p>
          <a:p>
            <a:pPr eaLnBrk="1" hangingPunct="1">
              <a:spcBef>
                <a:spcPct val="30000"/>
              </a:spcBef>
              <a:buFontTx/>
              <a:buNone/>
              <a:defRPr/>
            </a:pPr>
            <a:r>
              <a:rPr lang="en-US" dirty="0" smtClean="0">
                <a:ea typeface="+mn-ea"/>
                <a:cs typeface="+mn-cs"/>
              </a:rPr>
              <a:t>XOR is called the </a:t>
            </a:r>
            <a:r>
              <a:rPr lang="en-US" i="1" dirty="0" smtClean="0">
                <a:ea typeface="+mn-ea"/>
                <a:cs typeface="+mn-cs"/>
              </a:rPr>
              <a:t>exclusive OR</a:t>
            </a:r>
            <a:endParaRPr lang="en-US" dirty="0" smtClean="0">
              <a:ea typeface="+mn-ea"/>
              <a:cs typeface="+mn-cs"/>
            </a:endParaRPr>
          </a:p>
          <a:p>
            <a:pPr eaLnBrk="1" hangingPunct="1">
              <a:defRPr/>
            </a:pPr>
            <a:endParaRPr lang="en-US" dirty="0" smtClean="0">
              <a:ea typeface="ＭＳ Ｐゴシック" charset="0"/>
              <a:cs typeface="+mn-cs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9pPr>
          </a:lstStyle>
          <a:p>
            <a:pPr eaLnBrk="1" hangingPunct="1">
              <a:defRPr/>
            </a:pPr>
            <a:fld id="{E16AE9DE-29F4-4797-986F-03B929AAB88B}" type="slidenum">
              <a:rPr lang="en-US" sz="1200" smtClean="0">
                <a:latin typeface="Times" charset="0"/>
              </a:rPr>
              <a:pPr eaLnBrk="1" hangingPunct="1">
                <a:defRPr/>
              </a:pPr>
              <a:t>24</a:t>
            </a:fld>
            <a:endParaRPr lang="en-US" sz="1200" smtClean="0">
              <a:latin typeface="Times" charset="0"/>
            </a:endParaRPr>
          </a:p>
        </p:txBody>
      </p:sp>
      <p:sp>
        <p:nvSpPr>
          <p:cNvPr id="2088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/>
          </a:extLst>
        </p:spPr>
      </p:sp>
      <p:sp>
        <p:nvSpPr>
          <p:cNvPr id="2088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 smtClean="0">
              <a:ea typeface="ＭＳ Ｐゴシック" charset="0"/>
              <a:cs typeface="+mn-cs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9pPr>
          </a:lstStyle>
          <a:p>
            <a:pPr eaLnBrk="1" hangingPunct="1">
              <a:defRPr/>
            </a:pPr>
            <a:fld id="{4E395486-B0E0-4273-952D-7ECCB8FE9855}" type="slidenum">
              <a:rPr lang="en-US" sz="1200" smtClean="0">
                <a:latin typeface="Times" charset="0"/>
              </a:rPr>
              <a:pPr eaLnBrk="1" hangingPunct="1">
                <a:defRPr/>
              </a:pPr>
              <a:t>25</a:t>
            </a:fld>
            <a:endParaRPr lang="en-US" sz="1200" smtClean="0">
              <a:latin typeface="Times" charset="0"/>
            </a:endParaRPr>
          </a:p>
        </p:txBody>
      </p:sp>
      <p:sp>
        <p:nvSpPr>
          <p:cNvPr id="2099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/>
          </a:extLst>
        </p:spPr>
      </p:sp>
      <p:sp>
        <p:nvSpPr>
          <p:cNvPr id="2099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 smtClean="0">
              <a:ea typeface="ＭＳ Ｐゴシック" charset="0"/>
              <a:cs typeface="+mn-cs"/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9pPr>
          </a:lstStyle>
          <a:p>
            <a:pPr eaLnBrk="1" hangingPunct="1">
              <a:defRPr/>
            </a:pPr>
            <a:fld id="{2DA4D821-C2E0-410C-A95C-ED377141B99B}" type="slidenum">
              <a:rPr lang="en-US" sz="1200" smtClean="0">
                <a:latin typeface="Times" charset="0"/>
              </a:rPr>
              <a:pPr eaLnBrk="1" hangingPunct="1">
                <a:defRPr/>
              </a:pPr>
              <a:t>26</a:t>
            </a:fld>
            <a:endParaRPr lang="en-US" sz="1200" smtClean="0">
              <a:latin typeface="Times" charset="0"/>
            </a:endParaRPr>
          </a:p>
        </p:txBody>
      </p:sp>
      <p:sp>
        <p:nvSpPr>
          <p:cNvPr id="2109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/>
          </a:extLst>
        </p:spPr>
      </p:sp>
      <p:sp>
        <p:nvSpPr>
          <p:cNvPr id="2109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 smtClean="0">
              <a:ea typeface="ＭＳ Ｐゴシック" charset="0"/>
              <a:cs typeface="+mn-cs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08B1D5-7FFE-4F90-9F67-F32D32684236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9455683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9pPr>
          </a:lstStyle>
          <a:p>
            <a:pPr eaLnBrk="1" hangingPunct="1">
              <a:defRPr/>
            </a:pPr>
            <a:fld id="{2DA4D821-C2E0-410C-A95C-ED377141B99B}" type="slidenum">
              <a:rPr lang="en-US" sz="1200" smtClean="0">
                <a:latin typeface="Times" charset="0"/>
              </a:rPr>
              <a:pPr eaLnBrk="1" hangingPunct="1">
                <a:defRPr/>
              </a:pPr>
              <a:t>27</a:t>
            </a:fld>
            <a:endParaRPr lang="en-US" sz="1200" smtClean="0">
              <a:latin typeface="Times" charset="0"/>
            </a:endParaRPr>
          </a:p>
        </p:txBody>
      </p:sp>
      <p:sp>
        <p:nvSpPr>
          <p:cNvPr id="2109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/>
          </a:extLst>
        </p:spPr>
      </p:sp>
      <p:sp>
        <p:nvSpPr>
          <p:cNvPr id="2109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 smtClean="0">
              <a:ea typeface="ＭＳ Ｐゴシック" charset="0"/>
              <a:cs typeface="+mn-cs"/>
            </a:endParaRPr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9pPr>
          </a:lstStyle>
          <a:p>
            <a:pPr eaLnBrk="1" hangingPunct="1">
              <a:defRPr/>
            </a:pPr>
            <a:fld id="{A953F2BE-4356-4319-A8A9-64A2EFFEDCF3}" type="slidenum">
              <a:rPr lang="en-US" sz="1200" smtClean="0">
                <a:latin typeface="Times" charset="0"/>
              </a:rPr>
              <a:pPr eaLnBrk="1" hangingPunct="1">
                <a:defRPr/>
              </a:pPr>
              <a:t>28</a:t>
            </a:fld>
            <a:endParaRPr lang="en-US" sz="1200" smtClean="0">
              <a:latin typeface="Times" charset="0"/>
            </a:endParaRPr>
          </a:p>
        </p:txBody>
      </p:sp>
      <p:sp>
        <p:nvSpPr>
          <p:cNvPr id="2119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/>
          </a:extLst>
        </p:spPr>
      </p:sp>
      <p:sp>
        <p:nvSpPr>
          <p:cNvPr id="2119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 smtClean="0">
              <a:ea typeface="ＭＳ Ｐゴシック" charset="0"/>
              <a:cs typeface="+mn-cs"/>
            </a:endParaRPr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9pPr>
          </a:lstStyle>
          <a:p>
            <a:pPr eaLnBrk="1" hangingPunct="1">
              <a:defRPr/>
            </a:pPr>
            <a:fld id="{A953F2BE-4356-4319-A8A9-64A2EFFEDCF3}" type="slidenum">
              <a:rPr lang="en-US" sz="1200" smtClean="0">
                <a:latin typeface="Times" charset="0"/>
              </a:rPr>
              <a:pPr eaLnBrk="1" hangingPunct="1">
                <a:defRPr/>
              </a:pPr>
              <a:t>29</a:t>
            </a:fld>
            <a:endParaRPr lang="en-US" sz="1200" smtClean="0">
              <a:latin typeface="Times" charset="0"/>
            </a:endParaRPr>
          </a:p>
        </p:txBody>
      </p:sp>
      <p:sp>
        <p:nvSpPr>
          <p:cNvPr id="2119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/>
          </a:extLst>
        </p:spPr>
      </p:sp>
      <p:sp>
        <p:nvSpPr>
          <p:cNvPr id="2119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 smtClean="0">
              <a:ea typeface="ＭＳ Ｐゴシック" charset="0"/>
              <a:cs typeface="+mn-cs"/>
            </a:endParaRPr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9pPr>
          </a:lstStyle>
          <a:p>
            <a:pPr eaLnBrk="1" hangingPunct="1">
              <a:defRPr/>
            </a:pPr>
            <a:fld id="{D79FF1A9-A680-4998-894F-7B31762D418C}" type="slidenum">
              <a:rPr lang="en-US" sz="1200" smtClean="0">
                <a:latin typeface="Times" charset="0"/>
              </a:rPr>
              <a:pPr eaLnBrk="1" hangingPunct="1">
                <a:defRPr/>
              </a:pPr>
              <a:t>30</a:t>
            </a:fld>
            <a:endParaRPr lang="en-US" sz="1200" smtClean="0">
              <a:latin typeface="Times" charset="0"/>
            </a:endParaRPr>
          </a:p>
        </p:txBody>
      </p:sp>
      <p:sp>
        <p:nvSpPr>
          <p:cNvPr id="2129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/>
          </a:extLst>
        </p:spPr>
      </p:sp>
      <p:sp>
        <p:nvSpPr>
          <p:cNvPr id="2129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 smtClean="0">
              <a:ea typeface="ＭＳ Ｐゴシック" charset="0"/>
              <a:cs typeface="+mn-cs"/>
            </a:endParaRPr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Source:</a:t>
            </a:r>
            <a:r>
              <a:rPr lang="en-US" baseline="0" dirty="0" smtClean="0"/>
              <a:t> https://en.wikipedia.org/wiki/Boolean_algebra_%28logic%29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08B1D5-7FFE-4F90-9F67-F32D32684236}" type="slidenum">
              <a:rPr lang="en-US" smtClean="0"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2909769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9pPr>
          </a:lstStyle>
          <a:p>
            <a:pPr eaLnBrk="1" hangingPunct="1">
              <a:defRPr/>
            </a:pPr>
            <a:fld id="{1795CBC6-C048-493F-BA66-10CA17D4C0A9}" type="slidenum">
              <a:rPr lang="en-US" sz="1200" smtClean="0">
                <a:latin typeface="Times" charset="0"/>
              </a:rPr>
              <a:pPr eaLnBrk="1" hangingPunct="1">
                <a:defRPr/>
              </a:pPr>
              <a:t>32</a:t>
            </a:fld>
            <a:endParaRPr lang="en-US" sz="1200" smtClean="0">
              <a:latin typeface="Times" charset="0"/>
            </a:endParaRPr>
          </a:p>
        </p:txBody>
      </p:sp>
      <p:sp>
        <p:nvSpPr>
          <p:cNvPr id="2222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/>
          </a:extLst>
        </p:spPr>
      </p:sp>
      <p:sp>
        <p:nvSpPr>
          <p:cNvPr id="2222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 smtClean="0">
              <a:ea typeface="ＭＳ Ｐゴシック" charset="0"/>
              <a:cs typeface="+mn-cs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Source: http://programmerryangosling.tumblr.com/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F = 1111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F = 1111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11111111 = 255 (decimal)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08B1D5-7FFE-4F90-9F67-F32D32684236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426925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http://www.w3schools.com/html/html_colornames.asp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08B1D5-7FFE-4F90-9F67-F32D32684236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261756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9pPr>
          </a:lstStyle>
          <a:p>
            <a:pPr eaLnBrk="1" hangingPunct="1">
              <a:defRPr/>
            </a:pPr>
            <a:fld id="{D3CE1209-AAF5-461F-AAA6-B574BAA29547}" type="slidenum">
              <a:rPr lang="en-US" sz="1200" smtClean="0">
                <a:latin typeface="Times" charset="0"/>
              </a:rPr>
              <a:pPr eaLnBrk="1" hangingPunct="1">
                <a:defRPr/>
              </a:pPr>
              <a:t>9</a:t>
            </a:fld>
            <a:endParaRPr lang="en-US" sz="1200" smtClean="0">
              <a:latin typeface="Times" charset="0"/>
            </a:endParaRPr>
          </a:p>
        </p:txBody>
      </p:sp>
      <p:sp>
        <p:nvSpPr>
          <p:cNvPr id="1996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/>
          </a:extLst>
        </p:spPr>
      </p:sp>
      <p:sp>
        <p:nvSpPr>
          <p:cNvPr id="1996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 dirty="0" smtClean="0">
              <a:ea typeface="ＭＳ Ｐゴシック" charset="0"/>
              <a:cs typeface="+mn-cs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9pPr>
          </a:lstStyle>
          <a:p>
            <a:pPr eaLnBrk="1" hangingPunct="1">
              <a:defRPr/>
            </a:pPr>
            <a:fld id="{D178BF46-1DB2-4847-A4BC-D90BC8891080}" type="slidenum">
              <a:rPr lang="en-US" sz="1200" smtClean="0">
                <a:latin typeface="Times" charset="0"/>
              </a:rPr>
              <a:pPr eaLnBrk="1" hangingPunct="1">
                <a:defRPr/>
              </a:pPr>
              <a:t>10</a:t>
            </a:fld>
            <a:endParaRPr lang="en-US" sz="1200" smtClean="0">
              <a:latin typeface="Times" charset="0"/>
            </a:endParaRPr>
          </a:p>
        </p:txBody>
      </p:sp>
      <p:sp>
        <p:nvSpPr>
          <p:cNvPr id="2027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/>
          </a:extLst>
        </p:spPr>
      </p:sp>
      <p:sp>
        <p:nvSpPr>
          <p:cNvPr id="2027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 smtClean="0">
              <a:ea typeface="ＭＳ Ｐゴシック" charset="0"/>
              <a:cs typeface="+mn-cs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9pPr>
          </a:lstStyle>
          <a:p>
            <a:pPr eaLnBrk="1" hangingPunct="1">
              <a:defRPr/>
            </a:pPr>
            <a:fld id="{2F42DC0B-BBE1-4B52-9AF4-C02D27A92101}" type="slidenum">
              <a:rPr lang="en-US" sz="1200" smtClean="0">
                <a:latin typeface="Times" charset="0"/>
              </a:rPr>
              <a:pPr eaLnBrk="1" hangingPunct="1">
                <a:defRPr/>
              </a:pPr>
              <a:t>11</a:t>
            </a:fld>
            <a:endParaRPr lang="en-US" sz="1200" smtClean="0">
              <a:latin typeface="Times" charset="0"/>
            </a:endParaRPr>
          </a:p>
        </p:txBody>
      </p:sp>
      <p:sp>
        <p:nvSpPr>
          <p:cNvPr id="2037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/>
          </a:extLst>
        </p:spPr>
      </p:sp>
      <p:sp>
        <p:nvSpPr>
          <p:cNvPr id="2037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 smtClean="0">
              <a:ea typeface="ＭＳ Ｐゴシック" charset="0"/>
              <a:cs typeface="+mn-cs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9pPr>
          </a:lstStyle>
          <a:p>
            <a:pPr eaLnBrk="1" hangingPunct="1">
              <a:defRPr/>
            </a:pPr>
            <a:fld id="{35C80077-DF7F-45CF-BFED-1525270DE325}" type="slidenum">
              <a:rPr lang="en-US" sz="1200" smtClean="0">
                <a:latin typeface="Times" charset="0"/>
              </a:rPr>
              <a:pPr eaLnBrk="1" hangingPunct="1">
                <a:defRPr/>
              </a:pPr>
              <a:t>12</a:t>
            </a:fld>
            <a:endParaRPr lang="en-US" sz="1200" smtClean="0">
              <a:latin typeface="Times" charset="0"/>
            </a:endParaRPr>
          </a:p>
        </p:txBody>
      </p:sp>
      <p:sp>
        <p:nvSpPr>
          <p:cNvPr id="2048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/>
          </a:extLst>
        </p:spPr>
      </p:sp>
      <p:sp>
        <p:nvSpPr>
          <p:cNvPr id="2048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 smtClean="0">
              <a:ea typeface="ＭＳ Ｐゴシック" charset="0"/>
              <a:cs typeface="+mn-cs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08B1D5-7FFE-4F90-9F67-F32D32684236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98797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1070BC-9FA9-4A07-BC01-CA6CB34F5875}" type="datetimeFigureOut">
              <a:rPr lang="en-US" smtClean="0"/>
              <a:pPr/>
              <a:t>9/26/2012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A57F5C-3398-41C0-B1F2-60ADD8A7CA4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28805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1070BC-9FA9-4A07-BC01-CA6CB34F5875}" type="datetimeFigureOut">
              <a:rPr lang="en-US" smtClean="0"/>
              <a:pPr/>
              <a:t>9/26/2012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A57F5C-3398-41C0-B1F2-60ADD8A7CA4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87001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1070BC-9FA9-4A07-BC01-CA6CB34F5875}" type="datetimeFigureOut">
              <a:rPr lang="en-US" smtClean="0"/>
              <a:pPr/>
              <a:t>9/26/2012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A57F5C-3398-41C0-B1F2-60ADD8A7CA4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31219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1070BC-9FA9-4A07-BC01-CA6CB34F5875}" type="datetimeFigureOut">
              <a:rPr lang="en-US" smtClean="0"/>
              <a:pPr/>
              <a:t>9/26/2012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A57F5C-3398-41C0-B1F2-60ADD8A7CA4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06047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1070BC-9FA9-4A07-BC01-CA6CB34F5875}" type="datetimeFigureOut">
              <a:rPr lang="en-US" smtClean="0"/>
              <a:pPr/>
              <a:t>9/26/2012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A57F5C-3398-41C0-B1F2-60ADD8A7CA4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78016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1070BC-9FA9-4A07-BC01-CA6CB34F5875}" type="datetimeFigureOut">
              <a:rPr lang="en-US" smtClean="0"/>
              <a:pPr/>
              <a:t>9/26/2012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A57F5C-3398-41C0-B1F2-60ADD8A7CA4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50493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1070BC-9FA9-4A07-BC01-CA6CB34F5875}" type="datetimeFigureOut">
              <a:rPr lang="en-US" smtClean="0"/>
              <a:pPr/>
              <a:t>9/26/2012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A57F5C-3398-41C0-B1F2-60ADD8A7CA4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47285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1070BC-9FA9-4A07-BC01-CA6CB34F5875}" type="datetimeFigureOut">
              <a:rPr lang="en-US" smtClean="0"/>
              <a:pPr/>
              <a:t>9/26/2012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A57F5C-3398-41C0-B1F2-60ADD8A7CA4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726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1070BC-9FA9-4A07-BC01-CA6CB34F5875}" type="datetimeFigureOut">
              <a:rPr lang="en-US" smtClean="0"/>
              <a:pPr/>
              <a:t>9/26/2012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A57F5C-3398-41C0-B1F2-60ADD8A7CA4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78556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1070BC-9FA9-4A07-BC01-CA6CB34F5875}" type="datetimeFigureOut">
              <a:rPr lang="en-US" smtClean="0"/>
              <a:pPr/>
              <a:t>9/26/2012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A57F5C-3398-41C0-B1F2-60ADD8A7CA4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84390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1070BC-9FA9-4A07-BC01-CA6CB34F5875}" type="datetimeFigureOut">
              <a:rPr lang="en-US" smtClean="0"/>
              <a:pPr/>
              <a:t>9/26/2012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A57F5C-3398-41C0-B1F2-60ADD8A7CA4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98837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B3C975-F852-40E2-B113-D575BC1C0A2E}" type="datetimeFigureOut">
              <a:rPr lang="en-US" smtClean="0"/>
              <a:t>9/26/2012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A57F5C-3398-41C0-B1F2-60ADD8A7CA4F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Picture 3"/>
          <p:cNvPicPr>
            <a:picLocks noChangeAspect="1" noChangeArrowheads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-11874" y="6400799"/>
            <a:ext cx="1936620" cy="485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xtBox 7"/>
          <p:cNvSpPr txBox="1"/>
          <p:nvPr userDrawn="1"/>
        </p:nvSpPr>
        <p:spPr>
          <a:xfrm>
            <a:off x="7462650" y="6471843"/>
            <a:ext cx="1676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b="1" dirty="0" smtClean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CSIS-110</a:t>
            </a:r>
            <a:endParaRPr lang="en-US" b="1" dirty="0">
              <a:solidFill>
                <a:srgbClr val="0033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7474048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87" r:id="rId2"/>
    <p:sldLayoutId id="2147483688" r:id="rId3"/>
    <p:sldLayoutId id="2147483689" r:id="rId4"/>
    <p:sldLayoutId id="2147483690" r:id="rId5"/>
    <p:sldLayoutId id="2147483691" r:id="rId6"/>
    <p:sldLayoutId id="2147483692" r:id="rId7"/>
    <p:sldLayoutId id="2147483693" r:id="rId8"/>
    <p:sldLayoutId id="2147483694" r:id="rId9"/>
    <p:sldLayoutId id="2147483695" r:id="rId10"/>
    <p:sldLayoutId id="2147483696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jpe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jpe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jpe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4.jpe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jpe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jpe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jpe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jpe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jpe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jpe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0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533400"/>
            <a:ext cx="7772400" cy="207645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CSIS-110</a:t>
            </a:r>
            <a:br>
              <a:rPr lang="en-US" dirty="0" smtClean="0"/>
            </a:br>
            <a:r>
              <a:rPr lang="en-US" dirty="0" smtClean="0"/>
              <a:t>Introduction to </a:t>
            </a:r>
            <a:br>
              <a:rPr lang="en-US" dirty="0" smtClean="0"/>
            </a:br>
            <a:r>
              <a:rPr lang="en-US" dirty="0" smtClean="0"/>
              <a:t>Computer Science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5486401"/>
            <a:ext cx="5468112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3"/>
          <p:cNvSpPr txBox="1">
            <a:spLocks noChangeArrowheads="1"/>
          </p:cNvSpPr>
          <p:nvPr/>
        </p:nvSpPr>
        <p:spPr>
          <a:xfrm>
            <a:off x="228600" y="3200400"/>
            <a:ext cx="3657600" cy="1676400"/>
          </a:xfrm>
          <a:prstGeom prst="rect">
            <a:avLst/>
          </a:prstGeom>
        </p:spPr>
        <p:txBody>
          <a:bodyPr vert="horz" lIns="45720" rIns="45720">
            <a:normAutofit/>
          </a:bodyPr>
          <a:lstStyle>
            <a:lvl1pPr marL="0" marR="64008" indent="0" algn="r" rtl="0" eaLnBrk="1" latinLnBrk="0" hangingPunct="1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None/>
              <a:defRPr kumimoji="0" sz="27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1" latinLnBrk="0" hangingPunct="1">
              <a:spcBef>
                <a:spcPts val="324"/>
              </a:spcBef>
              <a:buClr>
                <a:schemeClr val="accent1"/>
              </a:buClr>
              <a:buFont typeface="Verdana"/>
              <a:buNone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1" latinLnBrk="0" hangingPunct="1">
              <a:spcBef>
                <a:spcPts val="350"/>
              </a:spcBef>
              <a:buClr>
                <a:schemeClr val="accent2"/>
              </a:buClr>
              <a:buSzPct val="100000"/>
              <a:buFont typeface="Wingdings 2"/>
              <a:buNone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None/>
              <a:defRPr kumimoji="0"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None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None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None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None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None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algn="l"/>
            <a:r>
              <a:rPr lang="en-US" dirty="0" smtClean="0">
                <a:ea typeface="ＭＳ Ｐゴシック" pitchFamily="34" charset="-128"/>
              </a:rPr>
              <a:t>Dr. Meg Fryling</a:t>
            </a:r>
          </a:p>
          <a:p>
            <a:pPr algn="l"/>
            <a:r>
              <a:rPr lang="en-US" dirty="0" smtClean="0">
                <a:ea typeface="ＭＳ Ｐゴシック" pitchFamily="34" charset="-128"/>
              </a:rPr>
              <a:t>“Dr. Meg”</a:t>
            </a:r>
          </a:p>
          <a:p>
            <a:pPr algn="l"/>
            <a:r>
              <a:rPr lang="en-US" dirty="0" smtClean="0">
                <a:ea typeface="ＭＳ Ｐゴシック" pitchFamily="34" charset="-128"/>
              </a:rPr>
              <a:t>Fall 2012</a:t>
            </a:r>
          </a:p>
          <a:p>
            <a:endParaRPr lang="en-US" dirty="0" smtClean="0">
              <a:ea typeface="ＭＳ Ｐゴシック" pitchFamily="34" charset="-128"/>
            </a:endParaRPr>
          </a:p>
        </p:txBody>
      </p:sp>
      <p:pic>
        <p:nvPicPr>
          <p:cNvPr id="7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62600" y="3200400"/>
            <a:ext cx="2057400" cy="554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Content Placeholder 2"/>
          <p:cNvSpPr txBox="1">
            <a:spLocks/>
          </p:cNvSpPr>
          <p:nvPr/>
        </p:nvSpPr>
        <p:spPr bwMode="auto">
          <a:xfrm>
            <a:off x="5562600" y="3810000"/>
            <a:ext cx="3048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None/>
            </a:pPr>
            <a:r>
              <a:rPr lang="en-US" sz="2600" dirty="0">
                <a:solidFill>
                  <a:schemeClr val="tx2"/>
                </a:solidFill>
                <a:latin typeface="+mj-lt"/>
              </a:rPr>
              <a:t>@</a:t>
            </a:r>
            <a:r>
              <a:rPr lang="en-US" sz="2600" dirty="0" err="1">
                <a:solidFill>
                  <a:schemeClr val="tx2"/>
                </a:solidFill>
                <a:latin typeface="+mj-lt"/>
              </a:rPr>
              <a:t>SienaDrMeg</a:t>
            </a:r>
            <a:endParaRPr lang="en-US" sz="2600" dirty="0">
              <a:solidFill>
                <a:schemeClr val="tx2"/>
              </a:solidFill>
              <a:latin typeface="+mj-lt"/>
            </a:endParaRPr>
          </a:p>
          <a:p>
            <a:pPr eaLnBrk="1" hangingPunct="1"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None/>
            </a:pPr>
            <a:r>
              <a:rPr lang="en-US" sz="2600" dirty="0">
                <a:solidFill>
                  <a:schemeClr val="tx2"/>
                </a:solidFill>
                <a:latin typeface="+mj-lt"/>
              </a:rPr>
              <a:t>#</a:t>
            </a:r>
            <a:r>
              <a:rPr lang="en-US" sz="2600" dirty="0" smtClean="0">
                <a:solidFill>
                  <a:schemeClr val="tx2"/>
                </a:solidFill>
                <a:latin typeface="+mj-lt"/>
              </a:rPr>
              <a:t>csis110</a:t>
            </a:r>
            <a:endParaRPr lang="en-US" sz="2600" dirty="0">
              <a:solidFill>
                <a:schemeClr val="tx2"/>
              </a:solidFill>
              <a:latin typeface="+mj-lt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9pPr>
          </a:lstStyle>
          <a:p>
            <a:pPr eaLnBrk="1" hangingPunct="1">
              <a:defRPr/>
            </a:pPr>
            <a:fld id="{F08BB041-A3CF-4F95-8076-350C244EA922}" type="slidenum">
              <a:rPr lang="en-US" sz="1400" smtClean="0">
                <a:latin typeface="Arial" pitchFamily="34" charset="0"/>
              </a:rPr>
              <a:pPr eaLnBrk="1" hangingPunct="1">
                <a:defRPr/>
              </a:pPr>
              <a:t>10</a:t>
            </a:fld>
            <a:endParaRPr lang="en-US" sz="1400" smtClean="0">
              <a:latin typeface="Arial" pitchFamily="34" charset="0"/>
            </a:endParaRPr>
          </a:p>
        </p:txBody>
      </p:sp>
      <p:sp>
        <p:nvSpPr>
          <p:cNvPr id="138246" name="Rectangle 6"/>
          <p:cNvSpPr>
            <a:spLocks noGrp="1" noChangeArrowheads="1"/>
          </p:cNvSpPr>
          <p:nvPr>
            <p:ph type="title"/>
          </p:nvPr>
        </p:nvSpPr>
        <p:spPr>
          <a:xfrm>
            <a:off x="838200" y="152400"/>
            <a:ext cx="7467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>
                <a:ea typeface="+mj-ea"/>
                <a:cs typeface="+mj-cs"/>
              </a:rPr>
              <a:t>Computers and Electricity</a:t>
            </a:r>
          </a:p>
        </p:txBody>
      </p:sp>
      <p:sp>
        <p:nvSpPr>
          <p:cNvPr id="138247" name="Rectangle 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n-US" b="1" dirty="0" smtClean="0">
                <a:solidFill>
                  <a:srgbClr val="3333FF"/>
                </a:solidFill>
                <a:ea typeface="+mn-ea"/>
                <a:cs typeface="+mn-cs"/>
              </a:rPr>
              <a:t>Gate</a:t>
            </a:r>
            <a:r>
              <a:rPr lang="en-US" dirty="0" smtClean="0">
                <a:ea typeface="+mn-ea"/>
                <a:cs typeface="+mn-cs"/>
              </a:rPr>
              <a:t> </a:t>
            </a:r>
          </a:p>
          <a:p>
            <a:pPr eaLnBrk="1" hangingPunct="1">
              <a:lnSpc>
                <a:spcPct val="70000"/>
              </a:lnSpc>
              <a:buFontTx/>
              <a:buNone/>
              <a:defRPr/>
            </a:pPr>
            <a:r>
              <a:rPr lang="en-US" dirty="0" smtClean="0">
                <a:ea typeface="+mn-ea"/>
                <a:cs typeface="+mn-cs"/>
              </a:rPr>
              <a:t>A device that performs a basic operation on</a:t>
            </a:r>
          </a:p>
          <a:p>
            <a:pPr eaLnBrk="1" hangingPunct="1">
              <a:lnSpc>
                <a:spcPct val="70000"/>
              </a:lnSpc>
              <a:buFontTx/>
              <a:buNone/>
              <a:defRPr/>
            </a:pPr>
            <a:r>
              <a:rPr lang="en-US" dirty="0" smtClean="0">
                <a:ea typeface="+mn-ea"/>
                <a:cs typeface="+mn-cs"/>
              </a:rPr>
              <a:t>electrical signals</a:t>
            </a:r>
          </a:p>
          <a:p>
            <a:pPr>
              <a:lnSpc>
                <a:spcPct val="70000"/>
              </a:lnSpc>
              <a:defRPr/>
            </a:pPr>
            <a:r>
              <a:rPr lang="en-US" dirty="0" smtClean="0"/>
              <a:t>Takes in 1 or more signals as input and returns 1 output</a:t>
            </a:r>
            <a:endParaRPr lang="en-US" dirty="0" smtClean="0">
              <a:ea typeface="+mn-ea"/>
              <a:cs typeface="+mn-cs"/>
            </a:endParaRPr>
          </a:p>
          <a:p>
            <a:pPr eaLnBrk="1" hangingPunct="1">
              <a:lnSpc>
                <a:spcPct val="70000"/>
              </a:lnSpc>
              <a:buFontTx/>
              <a:buNone/>
              <a:defRPr/>
            </a:pPr>
            <a:endParaRPr lang="en-US" dirty="0" smtClean="0">
              <a:ea typeface="+mn-ea"/>
              <a:cs typeface="+mn-cs"/>
            </a:endParaRPr>
          </a:p>
          <a:p>
            <a:pPr eaLnBrk="1" hangingPunct="1">
              <a:buFontTx/>
              <a:buNone/>
              <a:defRPr/>
            </a:pPr>
            <a:r>
              <a:rPr lang="en-US" b="1" dirty="0" smtClean="0">
                <a:solidFill>
                  <a:srgbClr val="3333FF"/>
                </a:solidFill>
                <a:ea typeface="+mn-ea"/>
                <a:cs typeface="+mn-cs"/>
              </a:rPr>
              <a:t>Circuits</a:t>
            </a:r>
            <a:r>
              <a:rPr lang="en-US" dirty="0" smtClean="0">
                <a:ea typeface="+mn-ea"/>
                <a:cs typeface="+mn-cs"/>
              </a:rPr>
              <a:t>  </a:t>
            </a:r>
          </a:p>
          <a:p>
            <a:pPr eaLnBrk="1" hangingPunct="1">
              <a:lnSpc>
                <a:spcPct val="60000"/>
              </a:lnSpc>
              <a:buFontTx/>
              <a:buNone/>
              <a:defRPr/>
            </a:pPr>
            <a:r>
              <a:rPr lang="en-US" dirty="0" smtClean="0">
                <a:ea typeface="+mn-ea"/>
                <a:cs typeface="+mn-cs"/>
              </a:rPr>
              <a:t>Gates combined to perform </a:t>
            </a:r>
            <a:endParaRPr lang="en-US" dirty="0"/>
          </a:p>
          <a:p>
            <a:pPr eaLnBrk="1" hangingPunct="1">
              <a:lnSpc>
                <a:spcPct val="60000"/>
              </a:lnSpc>
              <a:buFontTx/>
              <a:buNone/>
              <a:defRPr/>
            </a:pPr>
            <a:r>
              <a:rPr lang="en-US" dirty="0" smtClean="0">
                <a:ea typeface="+mn-ea"/>
                <a:cs typeface="+mn-cs"/>
              </a:rPr>
              <a:t>more complicated tasks</a:t>
            </a:r>
          </a:p>
        </p:txBody>
      </p:sp>
      <p:pic>
        <p:nvPicPr>
          <p:cNvPr id="5" name="Picture 10" descr="17606_02_0046A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44160" y="4648199"/>
            <a:ext cx="3048000" cy="16947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0800" y="3429000"/>
            <a:ext cx="1971675" cy="9858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893961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09600" y="6461125"/>
            <a:ext cx="2133600" cy="320675"/>
          </a:xfrm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9pPr>
          </a:lstStyle>
          <a:p>
            <a:pPr eaLnBrk="1" hangingPunct="1">
              <a:defRPr/>
            </a:pPr>
            <a:fld id="{6C3E8A2F-FEF5-4B11-B9AA-8ED87F7AB370}" type="slidenum">
              <a:rPr lang="en-US" sz="1400" smtClean="0">
                <a:latin typeface="Arial" pitchFamily="34" charset="0"/>
              </a:rPr>
              <a:pPr eaLnBrk="1" hangingPunct="1">
                <a:defRPr/>
              </a:pPr>
              <a:t>11</a:t>
            </a:fld>
            <a:endParaRPr lang="en-US" sz="1400" dirty="0" smtClean="0">
              <a:latin typeface="Arial" pitchFamily="34" charset="0"/>
            </a:endParaRPr>
          </a:p>
        </p:txBody>
      </p:sp>
      <p:sp>
        <p:nvSpPr>
          <p:cNvPr id="160772" name="Rectangle 4"/>
          <p:cNvSpPr>
            <a:spLocks noGrp="1" noChangeArrowheads="1"/>
          </p:cNvSpPr>
          <p:nvPr>
            <p:ph type="title"/>
          </p:nvPr>
        </p:nvSpPr>
        <p:spPr>
          <a:xfrm>
            <a:off x="914400" y="152400"/>
            <a:ext cx="7467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>
                <a:ea typeface="+mj-ea"/>
                <a:cs typeface="+mj-cs"/>
              </a:rPr>
              <a:t>Computers and Electricity</a:t>
            </a:r>
          </a:p>
        </p:txBody>
      </p:sp>
      <p:sp>
        <p:nvSpPr>
          <p:cNvPr id="160773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457200" y="1524000"/>
            <a:ext cx="8382000" cy="4724400"/>
          </a:xfrm>
        </p:spPr>
        <p:txBody>
          <a:bodyPr/>
          <a:lstStyle/>
          <a:p>
            <a:pPr marL="55563" indent="-55563" eaLnBrk="1" hangingPunct="1">
              <a:lnSpc>
                <a:spcPct val="90000"/>
              </a:lnSpc>
              <a:buFontTx/>
              <a:buNone/>
              <a:defRPr/>
            </a:pPr>
            <a:r>
              <a:rPr lang="en-US" sz="2800" i="1" dirty="0" smtClean="0">
                <a:ea typeface="+mn-ea"/>
                <a:cs typeface="+mn-cs"/>
              </a:rPr>
              <a:t>How do we describe the behavior of gates and circuits?</a:t>
            </a:r>
            <a:endParaRPr lang="en-US" sz="2800" dirty="0" smtClean="0">
              <a:ea typeface="+mn-ea"/>
              <a:cs typeface="+mn-cs"/>
            </a:endParaRPr>
          </a:p>
          <a:p>
            <a:pPr marL="55563" indent="-55563" eaLnBrk="1" hangingPunct="1">
              <a:lnSpc>
                <a:spcPct val="70000"/>
              </a:lnSpc>
              <a:buFontTx/>
              <a:buNone/>
              <a:defRPr/>
            </a:pPr>
            <a:r>
              <a:rPr lang="en-US" sz="2800" dirty="0" smtClean="0">
                <a:solidFill>
                  <a:srgbClr val="3333FF"/>
                </a:solidFill>
                <a:ea typeface="+mn-ea"/>
                <a:cs typeface="+mn-cs"/>
              </a:rPr>
              <a:t>Boolean expressions</a:t>
            </a:r>
          </a:p>
          <a:p>
            <a:pPr marL="55563" indent="-55563" eaLnBrk="1" hangingPunct="1">
              <a:lnSpc>
                <a:spcPct val="90000"/>
              </a:lnSpc>
              <a:buFontTx/>
              <a:buNone/>
              <a:defRPr/>
            </a:pPr>
            <a:r>
              <a:rPr lang="en-US" sz="2400" dirty="0" smtClean="0">
                <a:ea typeface="+mn-ea"/>
                <a:cs typeface="+mn-cs"/>
              </a:rPr>
              <a:t>Uses Boolean algebra, a mathematical notation for expressing two-valued logic</a:t>
            </a:r>
            <a:r>
              <a:rPr lang="en-US" sz="2800" dirty="0" smtClean="0">
                <a:ea typeface="+mn-ea"/>
                <a:cs typeface="+mn-cs"/>
              </a:rPr>
              <a:t> </a:t>
            </a:r>
          </a:p>
          <a:p>
            <a:pPr marL="55563" indent="-55563" eaLnBrk="1" hangingPunct="1">
              <a:lnSpc>
                <a:spcPct val="80000"/>
              </a:lnSpc>
              <a:buFontTx/>
              <a:buNone/>
              <a:defRPr/>
            </a:pPr>
            <a:r>
              <a:rPr lang="en-US" sz="2800" dirty="0" smtClean="0">
                <a:solidFill>
                  <a:srgbClr val="3333FF"/>
                </a:solidFill>
                <a:ea typeface="+mn-ea"/>
                <a:cs typeface="+mn-cs"/>
              </a:rPr>
              <a:t>Logic diagrams</a:t>
            </a:r>
          </a:p>
          <a:p>
            <a:pPr marL="55563" indent="-55563" eaLnBrk="1" hangingPunct="1">
              <a:lnSpc>
                <a:spcPct val="70000"/>
              </a:lnSpc>
              <a:buFontTx/>
              <a:buNone/>
              <a:defRPr/>
            </a:pPr>
            <a:r>
              <a:rPr lang="en-US" sz="2400" dirty="0" smtClean="0">
                <a:ea typeface="+mn-ea"/>
                <a:cs typeface="+mn-cs"/>
              </a:rPr>
              <a:t>A graphical representation of a circuit; each gate has its</a:t>
            </a:r>
          </a:p>
          <a:p>
            <a:pPr marL="55563" indent="-55563" eaLnBrk="1" hangingPunct="1">
              <a:lnSpc>
                <a:spcPct val="60000"/>
              </a:lnSpc>
              <a:buFontTx/>
              <a:buNone/>
              <a:defRPr/>
            </a:pPr>
            <a:r>
              <a:rPr lang="en-US" sz="2400" dirty="0" smtClean="0">
                <a:ea typeface="+mn-ea"/>
                <a:cs typeface="+mn-cs"/>
              </a:rPr>
              <a:t>own symbol</a:t>
            </a:r>
          </a:p>
          <a:p>
            <a:pPr marL="55563" indent="-55563" eaLnBrk="1" hangingPunct="1">
              <a:lnSpc>
                <a:spcPct val="80000"/>
              </a:lnSpc>
              <a:buFontTx/>
              <a:buNone/>
              <a:defRPr/>
            </a:pPr>
            <a:r>
              <a:rPr lang="en-US" sz="2800" dirty="0" smtClean="0">
                <a:solidFill>
                  <a:srgbClr val="3333FF"/>
                </a:solidFill>
                <a:ea typeface="+mn-ea"/>
                <a:cs typeface="+mn-cs"/>
              </a:rPr>
              <a:t>Truth tables</a:t>
            </a:r>
          </a:p>
          <a:p>
            <a:pPr marL="55563" indent="-55563" eaLnBrk="1" hangingPunct="1">
              <a:lnSpc>
                <a:spcPct val="50000"/>
              </a:lnSpc>
              <a:buFontTx/>
              <a:buNone/>
              <a:defRPr/>
            </a:pPr>
            <a:r>
              <a:rPr lang="en-US" sz="2400" dirty="0" smtClean="0">
                <a:ea typeface="+mn-ea"/>
                <a:cs typeface="+mn-cs"/>
              </a:rPr>
              <a:t>A table showing all possible input values and the associated</a:t>
            </a:r>
          </a:p>
          <a:p>
            <a:pPr marL="55563" indent="-55563" eaLnBrk="1" hangingPunct="1">
              <a:lnSpc>
                <a:spcPct val="50000"/>
              </a:lnSpc>
              <a:buFontTx/>
              <a:buNone/>
              <a:defRPr/>
            </a:pPr>
            <a:r>
              <a:rPr lang="en-US" sz="2400" dirty="0" smtClean="0">
                <a:ea typeface="+mn-ea"/>
                <a:cs typeface="+mn-cs"/>
              </a:rPr>
              <a:t>output values</a:t>
            </a:r>
            <a:endParaRPr lang="en-US" sz="2800" dirty="0" smtClean="0"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9784360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9pPr>
          </a:lstStyle>
          <a:p>
            <a:pPr eaLnBrk="1" hangingPunct="1">
              <a:defRPr/>
            </a:pPr>
            <a:fld id="{36C753D5-D25C-49E1-8EB1-D4264DC78FE9}" type="slidenum">
              <a:rPr lang="en-US" sz="1400" smtClean="0">
                <a:latin typeface="Arial" pitchFamily="34" charset="0"/>
              </a:rPr>
              <a:pPr eaLnBrk="1" hangingPunct="1">
                <a:defRPr/>
              </a:pPr>
              <a:t>12</a:t>
            </a:fld>
            <a:endParaRPr lang="en-US" sz="1400" smtClean="0">
              <a:latin typeface="Arial" pitchFamily="34" charset="0"/>
            </a:endParaRPr>
          </a:p>
        </p:txBody>
      </p:sp>
      <p:sp>
        <p:nvSpPr>
          <p:cNvPr id="139270" name="Rectangle 6"/>
          <p:cNvSpPr>
            <a:spLocks noGrp="1" noChangeArrowheads="1"/>
          </p:cNvSpPr>
          <p:nvPr>
            <p:ph type="title"/>
          </p:nvPr>
        </p:nvSpPr>
        <p:spPr>
          <a:xfrm>
            <a:off x="914400" y="152400"/>
            <a:ext cx="7467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>
                <a:ea typeface="+mj-ea"/>
                <a:cs typeface="+mj-cs"/>
              </a:rPr>
              <a:t>Gates</a:t>
            </a:r>
          </a:p>
        </p:txBody>
      </p:sp>
      <p:sp>
        <p:nvSpPr>
          <p:cNvPr id="139271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457200" y="1676400"/>
            <a:ext cx="8458200" cy="45720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en-US" sz="2800" smtClean="0">
                <a:ea typeface="+mn-ea"/>
                <a:cs typeface="+mn-cs"/>
              </a:rPr>
              <a:t>Six types of gates</a:t>
            </a:r>
            <a:endParaRPr lang="en-US" smtClean="0">
              <a:ea typeface="+mn-ea"/>
              <a:cs typeface="+mn-cs"/>
            </a:endParaRP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2400" smtClean="0">
                <a:solidFill>
                  <a:srgbClr val="3333FF"/>
                </a:solidFill>
                <a:ea typeface="+mn-ea"/>
              </a:rPr>
              <a:t>NOT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2400" smtClean="0">
                <a:solidFill>
                  <a:srgbClr val="3333FF"/>
                </a:solidFill>
                <a:ea typeface="+mn-ea"/>
              </a:rPr>
              <a:t>AND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2400" smtClean="0">
                <a:solidFill>
                  <a:srgbClr val="3333FF"/>
                </a:solidFill>
                <a:ea typeface="+mn-ea"/>
              </a:rPr>
              <a:t>OR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2400" smtClean="0">
                <a:solidFill>
                  <a:srgbClr val="3333FF"/>
                </a:solidFill>
                <a:ea typeface="+mn-ea"/>
              </a:rPr>
              <a:t>XOR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2400" smtClean="0">
                <a:solidFill>
                  <a:srgbClr val="3333FF"/>
                </a:solidFill>
                <a:ea typeface="+mn-ea"/>
              </a:rPr>
              <a:t>NAND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2400" smtClean="0">
                <a:solidFill>
                  <a:srgbClr val="3333FF"/>
                </a:solidFill>
                <a:ea typeface="+mn-ea"/>
              </a:rPr>
              <a:t>NOR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en-US" sz="2800" smtClean="0">
                <a:ea typeface="+mn-ea"/>
                <a:cs typeface="+mn-cs"/>
              </a:rPr>
              <a:t>Typically, logic diagrams are black and white with gates distinguished only by their shape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en-US" sz="2800" smtClean="0">
                <a:ea typeface="+mn-ea"/>
                <a:cs typeface="+mn-cs"/>
              </a:rPr>
              <a:t>We use </a:t>
            </a:r>
            <a:r>
              <a:rPr lang="en-US" sz="2800" smtClean="0">
                <a:solidFill>
                  <a:srgbClr val="9966FF"/>
                </a:solidFill>
                <a:ea typeface="+mn-ea"/>
                <a:cs typeface="+mn-cs"/>
              </a:rPr>
              <a:t>c</a:t>
            </a:r>
            <a:r>
              <a:rPr lang="en-US" sz="2800" smtClean="0">
                <a:solidFill>
                  <a:srgbClr val="0099CC"/>
                </a:solidFill>
                <a:ea typeface="+mn-ea"/>
                <a:cs typeface="+mn-cs"/>
              </a:rPr>
              <a:t>o</a:t>
            </a:r>
            <a:r>
              <a:rPr lang="en-US" sz="2800" smtClean="0">
                <a:solidFill>
                  <a:srgbClr val="CF433F"/>
                </a:solidFill>
                <a:ea typeface="+mn-ea"/>
                <a:cs typeface="+mn-cs"/>
              </a:rPr>
              <a:t>l</a:t>
            </a:r>
            <a:r>
              <a:rPr lang="en-US" sz="2800" smtClean="0">
                <a:solidFill>
                  <a:srgbClr val="33CCCC"/>
                </a:solidFill>
                <a:ea typeface="+mn-ea"/>
                <a:cs typeface="+mn-cs"/>
              </a:rPr>
              <a:t>o</a:t>
            </a:r>
            <a:r>
              <a:rPr lang="en-US" sz="2800" smtClean="0">
                <a:solidFill>
                  <a:srgbClr val="CC6633"/>
                </a:solidFill>
                <a:ea typeface="+mn-ea"/>
                <a:cs typeface="+mn-cs"/>
              </a:rPr>
              <a:t>r</a:t>
            </a:r>
            <a:r>
              <a:rPr lang="en-US" sz="2800" smtClean="0">
                <a:ea typeface="+mn-ea"/>
                <a:cs typeface="+mn-cs"/>
              </a:rPr>
              <a:t> for emphasis (and fun)</a:t>
            </a:r>
          </a:p>
        </p:txBody>
      </p:sp>
    </p:spTree>
    <p:extLst>
      <p:ext uri="{BB962C8B-B14F-4D97-AF65-F5344CB8AC3E}">
        <p14:creationId xmlns:p14="http://schemas.microsoft.com/office/powerpoint/2010/main" val="199997932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Boolean Expressions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44028" y="1295400"/>
            <a:ext cx="5686425" cy="4933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34886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Boolean Expressions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678363"/>
          </a:xfrm>
        </p:spPr>
        <p:txBody>
          <a:bodyPr>
            <a:normAutofit/>
          </a:bodyPr>
          <a:lstStyle/>
          <a:p>
            <a:pPr lvl="0"/>
            <a:r>
              <a:rPr lang="en-US" dirty="0"/>
              <a:t>A</a:t>
            </a:r>
            <a:r>
              <a:rPr lang="en-US" dirty="0" smtClean="0"/>
              <a:t>ssume </a:t>
            </a:r>
            <a:r>
              <a:rPr lang="en-US" dirty="0"/>
              <a:t>that </a:t>
            </a:r>
            <a:r>
              <a:rPr lang="en-US" dirty="0" smtClean="0"/>
              <a:t> A </a:t>
            </a:r>
            <a:r>
              <a:rPr lang="en-US" dirty="0"/>
              <a:t>= true, B = false, and C = </a:t>
            </a:r>
            <a:r>
              <a:rPr lang="en-US" dirty="0" smtClean="0"/>
              <a:t>false</a:t>
            </a:r>
          </a:p>
          <a:p>
            <a:pPr lvl="0"/>
            <a:r>
              <a:rPr lang="en-US" dirty="0" smtClean="0"/>
              <a:t>Evaluate </a:t>
            </a:r>
            <a:r>
              <a:rPr lang="en-US" dirty="0"/>
              <a:t>each expression below (i.e., state whether it is TRUE or FALSE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NOT A </a:t>
            </a:r>
          </a:p>
          <a:p>
            <a:pPr lvl="2"/>
            <a:r>
              <a:rPr lang="en-US" dirty="0" smtClean="0"/>
              <a:t>Also written as A’</a:t>
            </a:r>
          </a:p>
          <a:p>
            <a:pPr lvl="1"/>
            <a:r>
              <a:rPr lang="en-US" dirty="0" smtClean="0"/>
              <a:t>( </a:t>
            </a:r>
            <a:r>
              <a:rPr lang="en-US" dirty="0"/>
              <a:t>A OR </a:t>
            </a:r>
            <a:r>
              <a:rPr lang="en-US" dirty="0" smtClean="0"/>
              <a:t>B )</a:t>
            </a:r>
          </a:p>
          <a:p>
            <a:pPr lvl="2"/>
            <a:r>
              <a:rPr lang="en-US" dirty="0" smtClean="0"/>
              <a:t>Also written as A + B</a:t>
            </a:r>
          </a:p>
          <a:p>
            <a:pPr lvl="1"/>
            <a:r>
              <a:rPr lang="en-US" dirty="0" smtClean="0"/>
              <a:t>( </a:t>
            </a:r>
            <a:r>
              <a:rPr lang="en-US" dirty="0"/>
              <a:t>A AND </a:t>
            </a:r>
            <a:r>
              <a:rPr lang="en-US" dirty="0" smtClean="0"/>
              <a:t>B )</a:t>
            </a:r>
          </a:p>
          <a:p>
            <a:pPr lvl="2"/>
            <a:r>
              <a:rPr lang="en-US" dirty="0" smtClean="0"/>
              <a:t>Also written as A*B, A∙B, AB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565027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Worksheet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Questions 1-2</a:t>
            </a:r>
            <a:endParaRPr lang="en-US" dirty="0"/>
          </a:p>
          <a:p>
            <a:r>
              <a:rPr lang="en-US" dirty="0" smtClean="0"/>
              <a:t>Remember: </a:t>
            </a:r>
          </a:p>
          <a:p>
            <a:pPr lvl="1"/>
            <a:r>
              <a:rPr lang="en-US" dirty="0" smtClean="0"/>
              <a:t>NOT operation is represented by ‘ </a:t>
            </a:r>
          </a:p>
          <a:p>
            <a:pPr lvl="2"/>
            <a:r>
              <a:rPr lang="en-US" dirty="0" smtClean="0"/>
              <a:t>AKA inverter</a:t>
            </a:r>
          </a:p>
          <a:p>
            <a:pPr lvl="1"/>
            <a:r>
              <a:rPr lang="en-US" dirty="0" smtClean="0"/>
              <a:t>AND operation is represented by * or ∙ </a:t>
            </a:r>
          </a:p>
          <a:p>
            <a:pPr lvl="2"/>
            <a:r>
              <a:rPr lang="en-US" dirty="0"/>
              <a:t>W</a:t>
            </a:r>
            <a:r>
              <a:rPr lang="en-US" dirty="0" smtClean="0"/>
              <a:t>hen no operation exists between input values, AND is assumed (e.g. AB)</a:t>
            </a:r>
          </a:p>
          <a:p>
            <a:pPr lvl="1"/>
            <a:r>
              <a:rPr lang="en-US" dirty="0" smtClean="0"/>
              <a:t>OR operation is represented by +</a:t>
            </a:r>
          </a:p>
          <a:p>
            <a:pPr lvl="1"/>
            <a:endParaRPr lang="en-US" dirty="0" smtClean="0"/>
          </a:p>
        </p:txBody>
      </p:sp>
      <p:pic>
        <p:nvPicPr>
          <p:cNvPr id="4" name="Picture 4" descr="https://encrypted-tbn2.gstatic.com/images?q=tbn:ANd9GcQ1ROo0-QV9z-M8dE66uxn4g4tREDZ8VCctDk9hc-3fT7xMnfSv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0800" y="4267200"/>
            <a:ext cx="2143125" cy="2143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6315380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9pPr>
          </a:lstStyle>
          <a:p>
            <a:pPr eaLnBrk="1" hangingPunct="1">
              <a:defRPr/>
            </a:pPr>
            <a:fld id="{9F9199F1-518E-4F72-9EE6-FE5B749CDA19}" type="slidenum">
              <a:rPr lang="en-US" sz="1400" smtClean="0">
                <a:latin typeface="Arial" pitchFamily="34" charset="0"/>
              </a:rPr>
              <a:pPr eaLnBrk="1" hangingPunct="1">
                <a:defRPr/>
              </a:pPr>
              <a:t>16</a:t>
            </a:fld>
            <a:endParaRPr lang="en-US" sz="1400" smtClean="0">
              <a:latin typeface="Arial" pitchFamily="34" charset="0"/>
            </a:endParaRPr>
          </a:p>
        </p:txBody>
      </p:sp>
      <p:sp>
        <p:nvSpPr>
          <p:cNvPr id="140294" name="Rectangle 6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7467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>
                <a:ea typeface="+mj-ea"/>
                <a:cs typeface="+mj-cs"/>
              </a:rPr>
              <a:t>NOT Gate</a:t>
            </a:r>
          </a:p>
        </p:txBody>
      </p:sp>
      <p:sp>
        <p:nvSpPr>
          <p:cNvPr id="140295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457200" y="1828800"/>
            <a:ext cx="8382000" cy="1676400"/>
          </a:xfrm>
        </p:spPr>
        <p:txBody>
          <a:bodyPr/>
          <a:lstStyle/>
          <a:p>
            <a:pPr eaLnBrk="1" hangingPunct="1">
              <a:buFontTx/>
              <a:buNone/>
              <a:defRPr/>
            </a:pPr>
            <a:r>
              <a:rPr lang="en-US" sz="2800" dirty="0" smtClean="0">
                <a:ea typeface="+mn-ea"/>
                <a:cs typeface="+mn-cs"/>
              </a:rPr>
              <a:t>A NOT gate accepts one input signal (0 or 1) </a:t>
            </a:r>
            <a:br>
              <a:rPr lang="en-US" sz="2800" dirty="0" smtClean="0">
                <a:ea typeface="+mn-ea"/>
                <a:cs typeface="+mn-cs"/>
              </a:rPr>
            </a:br>
            <a:r>
              <a:rPr lang="en-US" sz="2800" dirty="0" smtClean="0">
                <a:ea typeface="+mn-ea"/>
                <a:cs typeface="+mn-cs"/>
              </a:rPr>
              <a:t>and returns the opposite signal as output</a:t>
            </a:r>
            <a:endParaRPr lang="en-US" dirty="0" smtClean="0">
              <a:ea typeface="+mn-ea"/>
              <a:cs typeface="+mn-cs"/>
            </a:endParaRPr>
          </a:p>
        </p:txBody>
      </p:sp>
      <p:pic>
        <p:nvPicPr>
          <p:cNvPr id="140296" name="Picture 8" descr="c04f01"/>
          <p:cNvPicPr preferRelativeResize="0">
            <a:picLocks noChangeAspect="1" noChangeArrowheads="1"/>
          </p:cNvPicPr>
          <p:nvPr/>
        </p:nvPicPr>
        <p:blipFill rotWithShape="1">
          <a:blip r:embed="rId3"/>
          <a:srcRect l="1786" t="10174" r="33572" b="7515"/>
          <a:stretch/>
        </p:blipFill>
        <p:spPr bwMode="auto">
          <a:xfrm>
            <a:off x="457200" y="3576320"/>
            <a:ext cx="5516880" cy="18084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sp>
        <p:nvSpPr>
          <p:cNvPr id="140297" name="Text Box 9"/>
          <p:cNvSpPr txBox="1">
            <a:spLocks noChangeArrowheads="1"/>
          </p:cNvSpPr>
          <p:nvPr/>
        </p:nvSpPr>
        <p:spPr bwMode="auto">
          <a:xfrm>
            <a:off x="457200" y="5638800"/>
            <a:ext cx="4364038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1400" dirty="0">
                <a:solidFill>
                  <a:srgbClr val="327CB8"/>
                </a:solidFill>
                <a:latin typeface="Arial" charset="0"/>
                <a:ea typeface="ＭＳ Ｐゴシック" charset="0"/>
              </a:rPr>
              <a:t>Figure 4.1</a:t>
            </a:r>
            <a:r>
              <a:rPr lang="en-US" sz="1400" dirty="0">
                <a:latin typeface="Arial" charset="0"/>
                <a:ea typeface="ＭＳ Ｐゴシック" charset="0"/>
              </a:rPr>
              <a:t>  Various representations of a NOT gate</a:t>
            </a: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23178845"/>
              </p:ext>
            </p:extLst>
          </p:nvPr>
        </p:nvGraphicFramePr>
        <p:xfrm>
          <a:off x="6172200" y="3921760"/>
          <a:ext cx="2286000" cy="1290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43000"/>
                <a:gridCol w="1143000"/>
              </a:tblGrid>
              <a:tr h="497840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A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X</a:t>
                      </a:r>
                      <a:endParaRPr lang="en-US" sz="2000" dirty="0"/>
                    </a:p>
                  </a:txBody>
                  <a:tcPr/>
                </a:tc>
              </a:tr>
              <a:tr h="372533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0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000"/>
                    </a:p>
                  </a:txBody>
                  <a:tcPr/>
                </a:tc>
              </a:tr>
              <a:tr h="372533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1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0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6172200" y="3576320"/>
            <a:ext cx="137518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/>
              <a:t>Truth Table</a:t>
            </a:r>
            <a:endParaRPr lang="en-US" sz="20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5004096" y="5451792"/>
            <a:ext cx="292070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i="1" dirty="0" smtClean="0"/>
              <a:t>Note: Number of rows in my Truth Table = 2</a:t>
            </a:r>
            <a:r>
              <a:rPr lang="en-US" b="1" i="1" baseline="30000" dirty="0" smtClean="0"/>
              <a:t>n</a:t>
            </a:r>
            <a:r>
              <a:rPr lang="en-US" b="1" i="1" dirty="0" smtClean="0"/>
              <a:t> where n is the number of inputs </a:t>
            </a:r>
            <a:endParaRPr lang="en-US" b="1" i="1" dirty="0"/>
          </a:p>
        </p:txBody>
      </p:sp>
      <p:pic>
        <p:nvPicPr>
          <p:cNvPr id="10" name="Picture 4" descr="https://encrypted-tbn2.gstatic.com/images?q=tbn:ANd9GcQ1ROo0-QV9z-M8dE66uxn4g4tREDZ8VCctDk9hc-3fT7xMnfSv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44263" y="2615248"/>
            <a:ext cx="961072" cy="9610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TextBox 10"/>
          <p:cNvSpPr txBox="1"/>
          <p:nvPr/>
        </p:nvSpPr>
        <p:spPr>
          <a:xfrm>
            <a:off x="7320787" y="2222718"/>
            <a:ext cx="12080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Question 3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055905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402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9pPr>
          </a:lstStyle>
          <a:p>
            <a:pPr eaLnBrk="1" hangingPunct="1">
              <a:defRPr/>
            </a:pPr>
            <a:fld id="{9F9199F1-518E-4F72-9EE6-FE5B749CDA19}" type="slidenum">
              <a:rPr lang="en-US" sz="1400" smtClean="0">
                <a:latin typeface="Arial" pitchFamily="34" charset="0"/>
              </a:rPr>
              <a:pPr eaLnBrk="1" hangingPunct="1">
                <a:defRPr/>
              </a:pPr>
              <a:t>17</a:t>
            </a:fld>
            <a:endParaRPr lang="en-US" sz="1400" smtClean="0">
              <a:latin typeface="Arial" pitchFamily="34" charset="0"/>
            </a:endParaRPr>
          </a:p>
        </p:txBody>
      </p:sp>
      <p:sp>
        <p:nvSpPr>
          <p:cNvPr id="140294" name="Rectangle 6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7467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>
                <a:ea typeface="+mj-ea"/>
                <a:cs typeface="+mj-cs"/>
              </a:rPr>
              <a:t>NOT Gate</a:t>
            </a:r>
          </a:p>
        </p:txBody>
      </p:sp>
      <p:sp>
        <p:nvSpPr>
          <p:cNvPr id="140295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457200" y="1828800"/>
            <a:ext cx="8382000" cy="1676400"/>
          </a:xfrm>
        </p:spPr>
        <p:txBody>
          <a:bodyPr/>
          <a:lstStyle/>
          <a:p>
            <a:pPr eaLnBrk="1" hangingPunct="1">
              <a:buFontTx/>
              <a:buNone/>
              <a:defRPr/>
            </a:pPr>
            <a:r>
              <a:rPr lang="en-US" sz="2800" dirty="0" smtClean="0">
                <a:ea typeface="+mn-ea"/>
                <a:cs typeface="+mn-cs"/>
              </a:rPr>
              <a:t>A NOT gate accepts one input signal (0 or 1) and returns the opposite signal as output</a:t>
            </a:r>
            <a:endParaRPr lang="en-US" dirty="0" smtClean="0">
              <a:ea typeface="+mn-ea"/>
              <a:cs typeface="+mn-cs"/>
            </a:endParaRPr>
          </a:p>
        </p:txBody>
      </p:sp>
      <p:pic>
        <p:nvPicPr>
          <p:cNvPr id="140296" name="Picture 8" descr="c04f01"/>
          <p:cNvPicPr preferRelativeResize="0"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04800" y="3352800"/>
            <a:ext cx="8534400" cy="2197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sp>
        <p:nvSpPr>
          <p:cNvPr id="140297" name="Text Box 9"/>
          <p:cNvSpPr txBox="1">
            <a:spLocks noChangeArrowheads="1"/>
          </p:cNvSpPr>
          <p:nvPr/>
        </p:nvSpPr>
        <p:spPr bwMode="auto">
          <a:xfrm>
            <a:off x="457200" y="5638800"/>
            <a:ext cx="4364038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1400" dirty="0">
                <a:solidFill>
                  <a:srgbClr val="327CB8"/>
                </a:solidFill>
                <a:latin typeface="Arial" charset="0"/>
                <a:ea typeface="ＭＳ Ｐゴシック" charset="0"/>
              </a:rPr>
              <a:t>Figure 4.1</a:t>
            </a:r>
            <a:r>
              <a:rPr lang="en-US" sz="1400" dirty="0">
                <a:latin typeface="Arial" charset="0"/>
                <a:ea typeface="ＭＳ Ｐゴシック" charset="0"/>
              </a:rPr>
              <a:t>  Various representations of a NOT gate</a:t>
            </a:r>
          </a:p>
        </p:txBody>
      </p:sp>
    </p:spTree>
    <p:extLst>
      <p:ext uri="{BB962C8B-B14F-4D97-AF65-F5344CB8AC3E}">
        <p14:creationId xmlns:p14="http://schemas.microsoft.com/office/powerpoint/2010/main" val="332734580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402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9pPr>
          </a:lstStyle>
          <a:p>
            <a:pPr eaLnBrk="1" hangingPunct="1">
              <a:defRPr/>
            </a:pPr>
            <a:fld id="{AB09584A-612D-43AE-A93F-8A312BBADEEB}" type="slidenum">
              <a:rPr lang="en-US" sz="1400" smtClean="0">
                <a:latin typeface="Arial" pitchFamily="34" charset="0"/>
              </a:rPr>
              <a:pPr eaLnBrk="1" hangingPunct="1">
                <a:defRPr/>
              </a:pPr>
              <a:t>18</a:t>
            </a:fld>
            <a:endParaRPr lang="en-US" sz="1400" smtClean="0">
              <a:latin typeface="Arial" pitchFamily="34" charset="0"/>
            </a:endParaRPr>
          </a:p>
        </p:txBody>
      </p:sp>
      <p:sp>
        <p:nvSpPr>
          <p:cNvPr id="141318" name="Rectangle 6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7467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>
                <a:ea typeface="+mj-ea"/>
                <a:cs typeface="+mj-cs"/>
              </a:rPr>
              <a:t>AND Gate</a:t>
            </a:r>
          </a:p>
        </p:txBody>
      </p:sp>
      <p:sp>
        <p:nvSpPr>
          <p:cNvPr id="141319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457200" y="1676400"/>
            <a:ext cx="8229600" cy="2133600"/>
          </a:xfrm>
        </p:spPr>
        <p:txBody>
          <a:bodyPr/>
          <a:lstStyle/>
          <a:p>
            <a:pPr eaLnBrk="1" hangingPunct="1">
              <a:buFontTx/>
              <a:buNone/>
              <a:defRPr/>
            </a:pPr>
            <a:r>
              <a:rPr lang="en-US" sz="2800" smtClean="0">
                <a:ea typeface="+mn-ea"/>
                <a:cs typeface="+mn-cs"/>
              </a:rPr>
              <a:t>An AND gate accepts two input signals</a:t>
            </a:r>
          </a:p>
          <a:p>
            <a:pPr eaLnBrk="1" hangingPunct="1">
              <a:buFontTx/>
              <a:buNone/>
              <a:defRPr/>
            </a:pPr>
            <a:r>
              <a:rPr lang="en-US" sz="2800" smtClean="0">
                <a:ea typeface="+mn-ea"/>
                <a:cs typeface="+mn-cs"/>
              </a:rPr>
              <a:t>If both are 1, the output is 1; otherwise, </a:t>
            </a:r>
          </a:p>
          <a:p>
            <a:pPr eaLnBrk="1" hangingPunct="1">
              <a:lnSpc>
                <a:spcPct val="50000"/>
              </a:lnSpc>
              <a:buFontTx/>
              <a:buNone/>
              <a:defRPr/>
            </a:pPr>
            <a:r>
              <a:rPr lang="en-US" sz="2800" smtClean="0">
                <a:ea typeface="+mn-ea"/>
                <a:cs typeface="+mn-cs"/>
              </a:rPr>
              <a:t>the output is 0</a:t>
            </a:r>
          </a:p>
        </p:txBody>
      </p:sp>
      <p:sp>
        <p:nvSpPr>
          <p:cNvPr id="141321" name="Text Box 9"/>
          <p:cNvSpPr txBox="1">
            <a:spLocks noChangeArrowheads="1"/>
          </p:cNvSpPr>
          <p:nvPr/>
        </p:nvSpPr>
        <p:spPr bwMode="auto">
          <a:xfrm>
            <a:off x="762000" y="5867400"/>
            <a:ext cx="4481513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defRPr/>
            </a:pPr>
            <a:r>
              <a:rPr lang="en-US" sz="1400">
                <a:solidFill>
                  <a:srgbClr val="327CB8"/>
                </a:solidFill>
                <a:latin typeface="Arial" charset="0"/>
                <a:ea typeface="ＭＳ Ｐゴシック" charset="0"/>
              </a:rPr>
              <a:t>Figure 4.2</a:t>
            </a:r>
            <a:r>
              <a:rPr lang="en-US" sz="1400">
                <a:latin typeface="Arial" charset="0"/>
                <a:ea typeface="ＭＳ Ｐゴシック" charset="0"/>
              </a:rPr>
              <a:t>  Various representations of an AND gate</a:t>
            </a:r>
          </a:p>
        </p:txBody>
      </p:sp>
      <p:pic>
        <p:nvPicPr>
          <p:cNvPr id="10246" name="Picture 10" descr="17606_02_0038A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11" t="6444" r="36908" b="12666"/>
          <a:stretch/>
        </p:blipFill>
        <p:spPr bwMode="auto">
          <a:xfrm>
            <a:off x="843280" y="3688080"/>
            <a:ext cx="4470400" cy="18491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6172200" y="3688080"/>
            <a:ext cx="137518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/>
              <a:t>Truth Table</a:t>
            </a:r>
            <a:endParaRPr lang="en-US" sz="2000" b="1" dirty="0"/>
          </a:p>
        </p:txBody>
      </p:sp>
      <p:sp>
        <p:nvSpPr>
          <p:cNvPr id="2" name="Rectangle 1"/>
          <p:cNvSpPr/>
          <p:nvPr/>
        </p:nvSpPr>
        <p:spPr>
          <a:xfrm>
            <a:off x="7547385" y="3164860"/>
            <a:ext cx="50526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en-US" sz="5400" b="1" cap="all" spc="0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?</a:t>
            </a:r>
            <a:endParaRPr lang="en-US" sz="5400" b="1" cap="all" spc="0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  <p:pic>
        <p:nvPicPr>
          <p:cNvPr id="9" name="Picture 4" descr="https://encrypted-tbn2.gstatic.com/images?q=tbn:ANd9GcQ1ROo0-QV9z-M8dE66uxn4g4tREDZ8VCctDk9hc-3fT7xMnfSv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92409" y="2537048"/>
            <a:ext cx="961072" cy="9610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TextBox 9"/>
          <p:cNvSpPr txBox="1"/>
          <p:nvPr/>
        </p:nvSpPr>
        <p:spPr>
          <a:xfrm>
            <a:off x="6468933" y="2167716"/>
            <a:ext cx="12080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Question 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687469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Remember to draw your truth tables as if you were counting in binary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 descr="https://encrypted-tbn0.google.com/images?q=tbn:ANd9GcSzmhMlwM7Q14wdWQBVO2D2tt042lnPS5aM3tlIWFv2DdyhCI2B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42681" y="2262463"/>
            <a:ext cx="3106689" cy="21130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2514600"/>
            <a:ext cx="4343400" cy="26634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545470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Lecture Seven Agenda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181600"/>
          </a:xfrm>
        </p:spPr>
        <p:txBody>
          <a:bodyPr>
            <a:normAutofit/>
          </a:bodyPr>
          <a:lstStyle/>
          <a:p>
            <a:r>
              <a:rPr lang="en-US" dirty="0" smtClean="0"/>
              <a:t>Questions</a:t>
            </a:r>
            <a:r>
              <a:rPr lang="en-US" dirty="0"/>
              <a:t>? </a:t>
            </a:r>
            <a:endParaRPr lang="en-US" dirty="0" smtClean="0"/>
          </a:p>
          <a:p>
            <a:r>
              <a:rPr lang="en-US" dirty="0" smtClean="0"/>
              <a:t>Assignments</a:t>
            </a:r>
          </a:p>
          <a:p>
            <a:r>
              <a:rPr lang="en-US" dirty="0" smtClean="0"/>
              <a:t>CSI Chapter 4 – Data Representation</a:t>
            </a:r>
          </a:p>
          <a:p>
            <a:pPr lvl="1"/>
            <a:r>
              <a:rPr lang="en-US" dirty="0" smtClean="0"/>
              <a:t>RGB and hex -&gt; binary -&gt; decimal conversion</a:t>
            </a:r>
          </a:p>
          <a:p>
            <a:r>
              <a:rPr lang="en-US" dirty="0" smtClean="0"/>
              <a:t>CSI Chapter 5 -  Gates and Circuits</a:t>
            </a:r>
            <a:endParaRPr lang="en-US" dirty="0"/>
          </a:p>
          <a:p>
            <a:endParaRPr lang="en-US" dirty="0" smtClean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9pPr>
          </a:lstStyle>
          <a:p>
            <a:pPr eaLnBrk="1" hangingPunct="1">
              <a:defRPr/>
            </a:pPr>
            <a:fld id="{AB09584A-612D-43AE-A93F-8A312BBADEEB}" type="slidenum">
              <a:rPr lang="en-US" sz="1400" smtClean="0">
                <a:latin typeface="Arial" pitchFamily="34" charset="0"/>
              </a:rPr>
              <a:pPr eaLnBrk="1" hangingPunct="1">
                <a:defRPr/>
              </a:pPr>
              <a:t>20</a:t>
            </a:fld>
            <a:endParaRPr lang="en-US" sz="1400" smtClean="0">
              <a:latin typeface="Arial" pitchFamily="34" charset="0"/>
            </a:endParaRPr>
          </a:p>
        </p:txBody>
      </p:sp>
      <p:sp>
        <p:nvSpPr>
          <p:cNvPr id="141318" name="Rectangle 6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7467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>
                <a:ea typeface="+mj-ea"/>
                <a:cs typeface="+mj-cs"/>
              </a:rPr>
              <a:t>AND Gate</a:t>
            </a:r>
          </a:p>
        </p:txBody>
      </p:sp>
      <p:sp>
        <p:nvSpPr>
          <p:cNvPr id="141319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457200" y="1676400"/>
            <a:ext cx="8229600" cy="2133600"/>
          </a:xfrm>
        </p:spPr>
        <p:txBody>
          <a:bodyPr/>
          <a:lstStyle/>
          <a:p>
            <a:pPr eaLnBrk="1" hangingPunct="1">
              <a:buFontTx/>
              <a:buNone/>
              <a:defRPr/>
            </a:pPr>
            <a:r>
              <a:rPr lang="en-US" sz="2800" smtClean="0">
                <a:ea typeface="+mn-ea"/>
                <a:cs typeface="+mn-cs"/>
              </a:rPr>
              <a:t>An AND gate accepts two input signals</a:t>
            </a:r>
          </a:p>
          <a:p>
            <a:pPr eaLnBrk="1" hangingPunct="1">
              <a:buFontTx/>
              <a:buNone/>
              <a:defRPr/>
            </a:pPr>
            <a:r>
              <a:rPr lang="en-US" sz="2800" smtClean="0">
                <a:ea typeface="+mn-ea"/>
                <a:cs typeface="+mn-cs"/>
              </a:rPr>
              <a:t>If both are 1, the output is 1; otherwise, </a:t>
            </a:r>
          </a:p>
          <a:p>
            <a:pPr eaLnBrk="1" hangingPunct="1">
              <a:lnSpc>
                <a:spcPct val="50000"/>
              </a:lnSpc>
              <a:buFontTx/>
              <a:buNone/>
              <a:defRPr/>
            </a:pPr>
            <a:r>
              <a:rPr lang="en-US" sz="2800" smtClean="0">
                <a:ea typeface="+mn-ea"/>
                <a:cs typeface="+mn-cs"/>
              </a:rPr>
              <a:t>the output is 0</a:t>
            </a:r>
          </a:p>
        </p:txBody>
      </p:sp>
      <p:sp>
        <p:nvSpPr>
          <p:cNvPr id="141321" name="Text Box 9"/>
          <p:cNvSpPr txBox="1">
            <a:spLocks noChangeArrowheads="1"/>
          </p:cNvSpPr>
          <p:nvPr/>
        </p:nvSpPr>
        <p:spPr bwMode="auto">
          <a:xfrm>
            <a:off x="762000" y="5867400"/>
            <a:ext cx="4481513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defRPr/>
            </a:pPr>
            <a:r>
              <a:rPr lang="en-US" sz="1400">
                <a:solidFill>
                  <a:srgbClr val="327CB8"/>
                </a:solidFill>
                <a:latin typeface="Arial" charset="0"/>
                <a:ea typeface="ＭＳ Ｐゴシック" charset="0"/>
              </a:rPr>
              <a:t>Figure 4.2</a:t>
            </a:r>
            <a:r>
              <a:rPr lang="en-US" sz="1400">
                <a:latin typeface="Arial" charset="0"/>
                <a:ea typeface="ＭＳ Ｐゴシック" charset="0"/>
              </a:rPr>
              <a:t>  Various representations of an AND gate</a:t>
            </a:r>
          </a:p>
        </p:txBody>
      </p:sp>
      <p:pic>
        <p:nvPicPr>
          <p:cNvPr id="10246" name="Picture 10" descr="17606_02_0038A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3429000"/>
            <a:ext cx="7391400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2847893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9pPr>
          </a:lstStyle>
          <a:p>
            <a:pPr eaLnBrk="1" hangingPunct="1">
              <a:defRPr/>
            </a:pPr>
            <a:fld id="{A064F56A-F36A-4213-B4A1-7E0577627A89}" type="slidenum">
              <a:rPr lang="en-US" sz="1400" smtClean="0">
                <a:latin typeface="Arial" pitchFamily="34" charset="0"/>
              </a:rPr>
              <a:pPr eaLnBrk="1" hangingPunct="1">
                <a:defRPr/>
              </a:pPr>
              <a:t>21</a:t>
            </a:fld>
            <a:endParaRPr lang="en-US" sz="1400" smtClean="0">
              <a:latin typeface="Arial" pitchFamily="34" charset="0"/>
            </a:endParaRPr>
          </a:p>
        </p:txBody>
      </p:sp>
      <p:sp>
        <p:nvSpPr>
          <p:cNvPr id="142342" name="Rectangle 6"/>
          <p:cNvSpPr>
            <a:spLocks noGrp="1" noChangeArrowheads="1"/>
          </p:cNvSpPr>
          <p:nvPr>
            <p:ph type="title"/>
          </p:nvPr>
        </p:nvSpPr>
        <p:spPr>
          <a:xfrm>
            <a:off x="838200" y="152400"/>
            <a:ext cx="7467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>
                <a:ea typeface="+mj-ea"/>
                <a:cs typeface="+mj-cs"/>
              </a:rPr>
              <a:t>OR Gate</a:t>
            </a:r>
          </a:p>
        </p:txBody>
      </p:sp>
      <p:sp>
        <p:nvSpPr>
          <p:cNvPr id="142343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381000" y="1295400"/>
            <a:ext cx="8382000" cy="2209800"/>
          </a:xfrm>
        </p:spPr>
        <p:txBody>
          <a:bodyPr/>
          <a:lstStyle/>
          <a:p>
            <a:pPr eaLnBrk="1" hangingPunct="1">
              <a:buFontTx/>
              <a:buNone/>
              <a:defRPr/>
            </a:pPr>
            <a:r>
              <a:rPr lang="en-US" sz="2800" smtClean="0">
                <a:ea typeface="+mn-ea"/>
                <a:cs typeface="+mn-cs"/>
              </a:rPr>
              <a:t>An OR gate accepts two input signals</a:t>
            </a:r>
          </a:p>
          <a:p>
            <a:pPr eaLnBrk="1" hangingPunct="1">
              <a:buFontTx/>
              <a:buNone/>
              <a:defRPr/>
            </a:pPr>
            <a:r>
              <a:rPr lang="en-US" sz="2800" smtClean="0">
                <a:ea typeface="+mn-ea"/>
                <a:cs typeface="+mn-cs"/>
              </a:rPr>
              <a:t>If both are 0, the output is 0; otherwise,</a:t>
            </a:r>
          </a:p>
          <a:p>
            <a:pPr eaLnBrk="1" hangingPunct="1">
              <a:lnSpc>
                <a:spcPct val="50000"/>
              </a:lnSpc>
              <a:buFontTx/>
              <a:buNone/>
              <a:defRPr/>
            </a:pPr>
            <a:r>
              <a:rPr lang="en-US" sz="2800" smtClean="0">
                <a:ea typeface="+mn-ea"/>
                <a:cs typeface="+mn-cs"/>
              </a:rPr>
              <a:t>the output is 1</a:t>
            </a:r>
          </a:p>
        </p:txBody>
      </p:sp>
      <p:sp>
        <p:nvSpPr>
          <p:cNvPr id="142345" name="Text Box 9"/>
          <p:cNvSpPr txBox="1">
            <a:spLocks noChangeArrowheads="1"/>
          </p:cNvSpPr>
          <p:nvPr/>
        </p:nvSpPr>
        <p:spPr bwMode="auto">
          <a:xfrm>
            <a:off x="457200" y="5943600"/>
            <a:ext cx="4572000" cy="307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defRPr/>
            </a:pPr>
            <a:r>
              <a:rPr lang="en-US" sz="1400" dirty="0">
                <a:solidFill>
                  <a:srgbClr val="327CB8"/>
                </a:solidFill>
                <a:latin typeface="Arial" charset="0"/>
                <a:ea typeface="ＭＳ Ｐゴシック" charset="0"/>
              </a:rPr>
              <a:t>Figure 4.3</a:t>
            </a:r>
            <a:r>
              <a:rPr lang="en-US" sz="1400" dirty="0">
                <a:latin typeface="Arial" charset="0"/>
                <a:ea typeface="ＭＳ Ｐゴシック" charset="0"/>
              </a:rPr>
              <a:t>  Various representations of an OR gate</a:t>
            </a:r>
          </a:p>
        </p:txBody>
      </p:sp>
      <p:pic>
        <p:nvPicPr>
          <p:cNvPr id="11270" name="Picture 12" descr="17606_02_0039A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181" t="7810" r="37424" b="30476"/>
          <a:stretch/>
        </p:blipFill>
        <p:spPr bwMode="auto">
          <a:xfrm>
            <a:off x="838200" y="3374731"/>
            <a:ext cx="4546600" cy="18789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98990250"/>
              </p:ext>
            </p:extLst>
          </p:nvPr>
        </p:nvGraphicFramePr>
        <p:xfrm>
          <a:off x="5943600" y="3657600"/>
          <a:ext cx="2286000" cy="1981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62000"/>
                <a:gridCol w="762000"/>
                <a:gridCol w="762000"/>
              </a:tblGrid>
              <a:tr h="372533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A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B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X</a:t>
                      </a:r>
                      <a:endParaRPr lang="en-US" sz="2000" dirty="0"/>
                    </a:p>
                  </a:txBody>
                  <a:tcPr/>
                </a:tc>
              </a:tr>
              <a:tr h="372533">
                <a:tc>
                  <a:txBody>
                    <a:bodyPr/>
                    <a:lstStyle/>
                    <a:p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000"/>
                    </a:p>
                  </a:txBody>
                  <a:tcPr/>
                </a:tc>
              </a:tr>
              <a:tr h="372533">
                <a:tc>
                  <a:txBody>
                    <a:bodyPr/>
                    <a:lstStyle/>
                    <a:p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000" dirty="0"/>
                    </a:p>
                  </a:txBody>
                  <a:tcPr/>
                </a:tc>
              </a:tr>
              <a:tr h="372533">
                <a:tc>
                  <a:txBody>
                    <a:bodyPr/>
                    <a:lstStyle/>
                    <a:p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000" dirty="0"/>
                    </a:p>
                  </a:txBody>
                  <a:tcPr/>
                </a:tc>
              </a:tr>
              <a:tr h="372533">
                <a:tc>
                  <a:txBody>
                    <a:bodyPr/>
                    <a:lstStyle/>
                    <a:p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0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5943600" y="3312160"/>
            <a:ext cx="137518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/>
              <a:t>Truth Table</a:t>
            </a:r>
            <a:endParaRPr lang="en-US" sz="2000" b="1" dirty="0"/>
          </a:p>
        </p:txBody>
      </p:sp>
      <p:pic>
        <p:nvPicPr>
          <p:cNvPr id="9" name="Picture 4" descr="https://encrypted-tbn2.gstatic.com/images?q=tbn:ANd9GcQ1ROo0-QV9z-M8dE66uxn4g4tREDZ8VCctDk9hc-3fT7xMnfSv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59418" y="2351088"/>
            <a:ext cx="961072" cy="9610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TextBox 9"/>
          <p:cNvSpPr txBox="1"/>
          <p:nvPr/>
        </p:nvSpPr>
        <p:spPr>
          <a:xfrm>
            <a:off x="6435942" y="1981756"/>
            <a:ext cx="12080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Question 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28990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9pPr>
          </a:lstStyle>
          <a:p>
            <a:pPr eaLnBrk="1" hangingPunct="1">
              <a:defRPr/>
            </a:pPr>
            <a:fld id="{8A09AC02-5EE9-47AF-9677-9F91F02B7AB7}" type="slidenum">
              <a:rPr lang="en-US" sz="1400" smtClean="0">
                <a:latin typeface="Arial" pitchFamily="34" charset="0"/>
              </a:rPr>
              <a:pPr eaLnBrk="1" hangingPunct="1">
                <a:defRPr/>
              </a:pPr>
              <a:t>22</a:t>
            </a:fld>
            <a:endParaRPr lang="en-US" sz="1400" smtClean="0">
              <a:latin typeface="Arial" pitchFamily="34" charset="0"/>
            </a:endParaRPr>
          </a:p>
        </p:txBody>
      </p:sp>
      <p:sp>
        <p:nvSpPr>
          <p:cNvPr id="142342" name="Rectangle 6"/>
          <p:cNvSpPr>
            <a:spLocks noGrp="1" noChangeArrowheads="1"/>
          </p:cNvSpPr>
          <p:nvPr>
            <p:ph type="title"/>
          </p:nvPr>
        </p:nvSpPr>
        <p:spPr>
          <a:xfrm>
            <a:off x="838200" y="152400"/>
            <a:ext cx="7467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>
                <a:ea typeface="+mj-ea"/>
                <a:cs typeface="+mj-cs"/>
              </a:rPr>
              <a:t>OR Gate</a:t>
            </a:r>
          </a:p>
        </p:txBody>
      </p:sp>
      <p:sp>
        <p:nvSpPr>
          <p:cNvPr id="142343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381000" y="1295400"/>
            <a:ext cx="8382000" cy="2209800"/>
          </a:xfrm>
        </p:spPr>
        <p:txBody>
          <a:bodyPr/>
          <a:lstStyle/>
          <a:p>
            <a:pPr eaLnBrk="1" hangingPunct="1">
              <a:buFontTx/>
              <a:buNone/>
              <a:defRPr/>
            </a:pPr>
            <a:r>
              <a:rPr lang="en-US" sz="2800" smtClean="0">
                <a:ea typeface="+mn-ea"/>
                <a:cs typeface="+mn-cs"/>
              </a:rPr>
              <a:t>An OR gate accepts two input signals</a:t>
            </a:r>
          </a:p>
          <a:p>
            <a:pPr eaLnBrk="1" hangingPunct="1">
              <a:buFontTx/>
              <a:buNone/>
              <a:defRPr/>
            </a:pPr>
            <a:r>
              <a:rPr lang="en-US" sz="2800" smtClean="0">
                <a:ea typeface="+mn-ea"/>
                <a:cs typeface="+mn-cs"/>
              </a:rPr>
              <a:t>If both are 0, the output is 0; otherwise,</a:t>
            </a:r>
          </a:p>
          <a:p>
            <a:pPr eaLnBrk="1" hangingPunct="1">
              <a:lnSpc>
                <a:spcPct val="50000"/>
              </a:lnSpc>
              <a:buFontTx/>
              <a:buNone/>
              <a:defRPr/>
            </a:pPr>
            <a:r>
              <a:rPr lang="en-US" sz="2800" smtClean="0">
                <a:ea typeface="+mn-ea"/>
                <a:cs typeface="+mn-cs"/>
              </a:rPr>
              <a:t>the output is 1</a:t>
            </a:r>
          </a:p>
        </p:txBody>
      </p:sp>
      <p:sp>
        <p:nvSpPr>
          <p:cNvPr id="142345" name="Text Box 9"/>
          <p:cNvSpPr txBox="1">
            <a:spLocks noChangeArrowheads="1"/>
          </p:cNvSpPr>
          <p:nvPr/>
        </p:nvSpPr>
        <p:spPr bwMode="auto">
          <a:xfrm>
            <a:off x="457200" y="5943600"/>
            <a:ext cx="4572000" cy="307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defRPr/>
            </a:pPr>
            <a:r>
              <a:rPr lang="en-US" sz="1400" dirty="0">
                <a:solidFill>
                  <a:srgbClr val="327CB8"/>
                </a:solidFill>
                <a:latin typeface="Arial" charset="0"/>
                <a:ea typeface="ＭＳ Ｐゴシック" charset="0"/>
              </a:rPr>
              <a:t>Figure 4.3</a:t>
            </a:r>
            <a:r>
              <a:rPr lang="en-US" sz="1400" dirty="0">
                <a:latin typeface="Arial" charset="0"/>
                <a:ea typeface="ＭＳ Ｐゴシック" charset="0"/>
              </a:rPr>
              <a:t>  Various representations of an OR gate</a:t>
            </a:r>
          </a:p>
        </p:txBody>
      </p:sp>
      <p:pic>
        <p:nvPicPr>
          <p:cNvPr id="11270" name="Picture 12" descr="17606_02_0039A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0" y="3124200"/>
            <a:ext cx="6705600" cy="2667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983356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9pPr>
          </a:lstStyle>
          <a:p>
            <a:pPr eaLnBrk="1" hangingPunct="1">
              <a:defRPr/>
            </a:pPr>
            <a:fld id="{24A0CDFE-E431-4135-8C48-817F11D240A6}" type="slidenum">
              <a:rPr lang="en-US" sz="1400" smtClean="0">
                <a:latin typeface="Arial" pitchFamily="34" charset="0"/>
              </a:rPr>
              <a:pPr eaLnBrk="1" hangingPunct="1">
                <a:defRPr/>
              </a:pPr>
              <a:t>23</a:t>
            </a:fld>
            <a:endParaRPr lang="en-US" sz="1400" smtClean="0">
              <a:latin typeface="Arial" pitchFamily="34" charset="0"/>
            </a:endParaRPr>
          </a:p>
        </p:txBody>
      </p:sp>
      <p:sp>
        <p:nvSpPr>
          <p:cNvPr id="166914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152400"/>
            <a:ext cx="7467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>
                <a:ea typeface="+mj-ea"/>
                <a:cs typeface="+mj-cs"/>
              </a:rPr>
              <a:t>XOR Gate</a:t>
            </a:r>
          </a:p>
        </p:txBody>
      </p:sp>
      <p:sp>
        <p:nvSpPr>
          <p:cNvPr id="166917" name="Text Box 5"/>
          <p:cNvSpPr txBox="1">
            <a:spLocks noChangeArrowheads="1"/>
          </p:cNvSpPr>
          <p:nvPr/>
        </p:nvSpPr>
        <p:spPr bwMode="auto">
          <a:xfrm>
            <a:off x="381000" y="5638800"/>
            <a:ext cx="46482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defRPr/>
            </a:pPr>
            <a:r>
              <a:rPr lang="en-US" sz="1400">
                <a:solidFill>
                  <a:srgbClr val="327CB8"/>
                </a:solidFill>
                <a:latin typeface="Arial" charset="0"/>
                <a:ea typeface="ＭＳ Ｐゴシック" charset="0"/>
              </a:rPr>
              <a:t>Figure 4.4</a:t>
            </a:r>
            <a:r>
              <a:rPr lang="en-US" sz="1400">
                <a:latin typeface="Arial" charset="0"/>
                <a:ea typeface="ＭＳ Ｐゴシック" charset="0"/>
              </a:rPr>
              <a:t>  Various representations of an XOR gate</a:t>
            </a:r>
          </a:p>
        </p:txBody>
      </p:sp>
      <p:sp>
        <p:nvSpPr>
          <p:cNvPr id="166918" name="Rectangle 6"/>
          <p:cNvSpPr>
            <a:spLocks noChangeArrowheads="1"/>
          </p:cNvSpPr>
          <p:nvPr/>
        </p:nvSpPr>
        <p:spPr bwMode="auto">
          <a:xfrm>
            <a:off x="381000" y="1600200"/>
            <a:ext cx="8229600" cy="1447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r>
              <a:rPr lang="en-US" sz="2800" b="0" dirty="0">
                <a:latin typeface="Arial" charset="0"/>
                <a:ea typeface="ＭＳ Ｐゴシック" charset="0"/>
              </a:rPr>
              <a:t>An XOR gate accepts two input signals</a:t>
            </a:r>
          </a:p>
          <a:p>
            <a:pPr>
              <a:lnSpc>
                <a:spcPct val="150000"/>
              </a:lnSpc>
              <a:defRPr/>
            </a:pPr>
            <a:r>
              <a:rPr lang="en-US" sz="2800" b="0" dirty="0">
                <a:latin typeface="Arial" charset="0"/>
                <a:ea typeface="ＭＳ Ｐゴシック" charset="0"/>
              </a:rPr>
              <a:t>If both are the same, the output is 0; </a:t>
            </a:r>
            <a:r>
              <a:rPr lang="en-US" sz="2800" b="0" dirty="0" smtClean="0">
                <a:latin typeface="Arial" charset="0"/>
                <a:ea typeface="ＭＳ Ｐゴシック" charset="0"/>
              </a:rPr>
              <a:t/>
            </a:r>
            <a:br>
              <a:rPr lang="en-US" sz="2800" b="0" dirty="0" smtClean="0">
                <a:latin typeface="Arial" charset="0"/>
                <a:ea typeface="ＭＳ Ｐゴシック" charset="0"/>
              </a:rPr>
            </a:br>
            <a:r>
              <a:rPr lang="en-US" sz="2800" b="0" dirty="0" smtClean="0">
                <a:latin typeface="Arial" charset="0"/>
                <a:ea typeface="ＭＳ Ｐゴシック" charset="0"/>
              </a:rPr>
              <a:t>otherwise, the </a:t>
            </a:r>
            <a:r>
              <a:rPr lang="en-US" sz="2800" b="0" dirty="0">
                <a:latin typeface="Arial" charset="0"/>
                <a:ea typeface="ＭＳ Ｐゴシック" charset="0"/>
              </a:rPr>
              <a:t>output is 1</a:t>
            </a:r>
          </a:p>
          <a:p>
            <a:pPr>
              <a:defRPr/>
            </a:pPr>
            <a:endParaRPr lang="en-US" b="0" dirty="0">
              <a:latin typeface="Arial" charset="0"/>
              <a:ea typeface="ＭＳ Ｐゴシック" charset="0"/>
            </a:endParaRPr>
          </a:p>
        </p:txBody>
      </p:sp>
      <p:pic>
        <p:nvPicPr>
          <p:cNvPr id="12294" name="Picture 7" descr="17606_02_0040A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019" t="6905" r="36924" b="20714"/>
          <a:stretch/>
        </p:blipFill>
        <p:spPr bwMode="auto">
          <a:xfrm>
            <a:off x="914400" y="3576320"/>
            <a:ext cx="4312921" cy="18311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43538116"/>
              </p:ext>
            </p:extLst>
          </p:nvPr>
        </p:nvGraphicFramePr>
        <p:xfrm>
          <a:off x="6172200" y="3921760"/>
          <a:ext cx="2286000" cy="1981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62000"/>
                <a:gridCol w="762000"/>
                <a:gridCol w="762000"/>
              </a:tblGrid>
              <a:tr h="372533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A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B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X</a:t>
                      </a:r>
                      <a:endParaRPr lang="en-US" sz="2000" dirty="0"/>
                    </a:p>
                  </a:txBody>
                  <a:tcPr/>
                </a:tc>
              </a:tr>
              <a:tr h="372533">
                <a:tc>
                  <a:txBody>
                    <a:bodyPr/>
                    <a:lstStyle/>
                    <a:p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000"/>
                    </a:p>
                  </a:txBody>
                  <a:tcPr/>
                </a:tc>
              </a:tr>
              <a:tr h="372533">
                <a:tc>
                  <a:txBody>
                    <a:bodyPr/>
                    <a:lstStyle/>
                    <a:p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000" dirty="0"/>
                    </a:p>
                  </a:txBody>
                  <a:tcPr/>
                </a:tc>
              </a:tr>
              <a:tr h="372533">
                <a:tc>
                  <a:txBody>
                    <a:bodyPr/>
                    <a:lstStyle/>
                    <a:p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000" dirty="0"/>
                    </a:p>
                  </a:txBody>
                  <a:tcPr/>
                </a:tc>
              </a:tr>
              <a:tr h="372533">
                <a:tc>
                  <a:txBody>
                    <a:bodyPr/>
                    <a:lstStyle/>
                    <a:p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0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6172200" y="3576320"/>
            <a:ext cx="137518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/>
              <a:t>Truth Table</a:t>
            </a:r>
            <a:endParaRPr lang="en-US" sz="2000" b="1" dirty="0"/>
          </a:p>
        </p:txBody>
      </p:sp>
      <p:pic>
        <p:nvPicPr>
          <p:cNvPr id="9" name="Picture 4" descr="https://encrypted-tbn2.gstatic.com/images?q=tbn:ANd9GcQ1ROo0-QV9z-M8dE66uxn4g4tREDZ8VCctDk9hc-3fT7xMnfSv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81800" y="2615248"/>
            <a:ext cx="961072" cy="9610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TextBox 9"/>
          <p:cNvSpPr txBox="1"/>
          <p:nvPr/>
        </p:nvSpPr>
        <p:spPr>
          <a:xfrm>
            <a:off x="6658324" y="2139434"/>
            <a:ext cx="12080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Question 6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65152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9pPr>
          </a:lstStyle>
          <a:p>
            <a:pPr eaLnBrk="1" hangingPunct="1">
              <a:defRPr/>
            </a:pPr>
            <a:fld id="{24A0CDFE-E431-4135-8C48-817F11D240A6}" type="slidenum">
              <a:rPr lang="en-US" sz="1400" smtClean="0">
                <a:latin typeface="Arial" pitchFamily="34" charset="0"/>
              </a:rPr>
              <a:pPr eaLnBrk="1" hangingPunct="1">
                <a:defRPr/>
              </a:pPr>
              <a:t>24</a:t>
            </a:fld>
            <a:endParaRPr lang="en-US" sz="1400" smtClean="0">
              <a:latin typeface="Arial" pitchFamily="34" charset="0"/>
            </a:endParaRPr>
          </a:p>
        </p:txBody>
      </p:sp>
      <p:sp>
        <p:nvSpPr>
          <p:cNvPr id="166914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152400"/>
            <a:ext cx="7467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>
                <a:ea typeface="+mj-ea"/>
                <a:cs typeface="+mj-cs"/>
              </a:rPr>
              <a:t>XOR Gate</a:t>
            </a:r>
          </a:p>
        </p:txBody>
      </p:sp>
      <p:sp>
        <p:nvSpPr>
          <p:cNvPr id="166917" name="Text Box 5"/>
          <p:cNvSpPr txBox="1">
            <a:spLocks noChangeArrowheads="1"/>
          </p:cNvSpPr>
          <p:nvPr/>
        </p:nvSpPr>
        <p:spPr bwMode="auto">
          <a:xfrm>
            <a:off x="381000" y="5638800"/>
            <a:ext cx="46482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defRPr/>
            </a:pPr>
            <a:r>
              <a:rPr lang="en-US" sz="1400">
                <a:solidFill>
                  <a:srgbClr val="327CB8"/>
                </a:solidFill>
                <a:latin typeface="Arial" charset="0"/>
                <a:ea typeface="ＭＳ Ｐゴシック" charset="0"/>
              </a:rPr>
              <a:t>Figure 4.4</a:t>
            </a:r>
            <a:r>
              <a:rPr lang="en-US" sz="1400">
                <a:latin typeface="Arial" charset="0"/>
                <a:ea typeface="ＭＳ Ｐゴシック" charset="0"/>
              </a:rPr>
              <a:t>  Various representations of an XOR gate</a:t>
            </a:r>
          </a:p>
        </p:txBody>
      </p:sp>
      <p:sp>
        <p:nvSpPr>
          <p:cNvPr id="166918" name="Rectangle 6"/>
          <p:cNvSpPr>
            <a:spLocks noChangeArrowheads="1"/>
          </p:cNvSpPr>
          <p:nvPr/>
        </p:nvSpPr>
        <p:spPr bwMode="auto">
          <a:xfrm>
            <a:off x="381000" y="1600200"/>
            <a:ext cx="8229600" cy="1447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r>
              <a:rPr lang="en-US" sz="2800" b="0">
                <a:latin typeface="Arial" charset="0"/>
                <a:ea typeface="ＭＳ Ｐゴシック" charset="0"/>
              </a:rPr>
              <a:t>An XOR gate accepts two input signals</a:t>
            </a:r>
          </a:p>
          <a:p>
            <a:pPr>
              <a:lnSpc>
                <a:spcPct val="150000"/>
              </a:lnSpc>
              <a:defRPr/>
            </a:pPr>
            <a:r>
              <a:rPr lang="en-US" sz="2800" b="0">
                <a:latin typeface="Arial" charset="0"/>
                <a:ea typeface="ＭＳ Ｐゴシック" charset="0"/>
              </a:rPr>
              <a:t>If both are the same, the output is 0; otherwise,</a:t>
            </a:r>
          </a:p>
          <a:p>
            <a:pPr>
              <a:defRPr/>
            </a:pPr>
            <a:r>
              <a:rPr lang="en-US" sz="2800" b="0">
                <a:latin typeface="Arial" charset="0"/>
                <a:ea typeface="ＭＳ Ｐゴシック" charset="0"/>
              </a:rPr>
              <a:t>the output is 1</a:t>
            </a:r>
          </a:p>
          <a:p>
            <a:pPr>
              <a:defRPr/>
            </a:pPr>
            <a:endParaRPr lang="en-US" b="0">
              <a:latin typeface="Arial" charset="0"/>
              <a:ea typeface="ＭＳ Ｐゴシック" charset="0"/>
            </a:endParaRPr>
          </a:p>
        </p:txBody>
      </p:sp>
      <p:pic>
        <p:nvPicPr>
          <p:cNvPr id="12294" name="Picture 7" descr="17606_02_0040A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3429000"/>
            <a:ext cx="6056313" cy="213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2626355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9pPr>
          </a:lstStyle>
          <a:p>
            <a:pPr eaLnBrk="1" hangingPunct="1">
              <a:defRPr/>
            </a:pPr>
            <a:fld id="{588CD586-AACD-448F-91E6-86E87D24DCF8}" type="slidenum">
              <a:rPr lang="en-US" sz="1400" smtClean="0">
                <a:latin typeface="Arial" pitchFamily="34" charset="0"/>
              </a:rPr>
              <a:pPr eaLnBrk="1" hangingPunct="1">
                <a:defRPr/>
              </a:pPr>
              <a:t>25</a:t>
            </a:fld>
            <a:endParaRPr lang="en-US" sz="1400" smtClean="0">
              <a:latin typeface="Arial" pitchFamily="34" charset="0"/>
            </a:endParaRPr>
          </a:p>
        </p:txBody>
      </p:sp>
      <p:sp>
        <p:nvSpPr>
          <p:cNvPr id="143366" name="Rectangle 6"/>
          <p:cNvSpPr>
            <a:spLocks noGrp="1" noChangeArrowheads="1"/>
          </p:cNvSpPr>
          <p:nvPr>
            <p:ph type="title"/>
          </p:nvPr>
        </p:nvSpPr>
        <p:spPr>
          <a:xfrm>
            <a:off x="838200" y="152400"/>
            <a:ext cx="7467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>
                <a:ea typeface="+mj-ea"/>
                <a:cs typeface="+mj-cs"/>
              </a:rPr>
              <a:t>XOR Gate</a:t>
            </a:r>
          </a:p>
        </p:txBody>
      </p:sp>
      <p:sp>
        <p:nvSpPr>
          <p:cNvPr id="143367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457200" y="1676400"/>
            <a:ext cx="8382000" cy="4572000"/>
          </a:xfrm>
        </p:spPr>
        <p:txBody>
          <a:bodyPr/>
          <a:lstStyle/>
          <a:p>
            <a:pPr eaLnBrk="1" hangingPunct="1">
              <a:spcBef>
                <a:spcPct val="30000"/>
              </a:spcBef>
              <a:buFontTx/>
              <a:buNone/>
              <a:defRPr/>
            </a:pPr>
            <a:r>
              <a:rPr lang="en-US" dirty="0" smtClean="0">
                <a:ea typeface="+mn-ea"/>
                <a:cs typeface="+mn-cs"/>
              </a:rPr>
              <a:t>Note the difference between the </a:t>
            </a:r>
            <a:r>
              <a:rPr lang="en-US" dirty="0" smtClean="0">
                <a:solidFill>
                  <a:srgbClr val="FFCC99"/>
                </a:solidFill>
                <a:ea typeface="+mn-ea"/>
                <a:cs typeface="+mn-cs"/>
              </a:rPr>
              <a:t>XOR</a:t>
            </a:r>
            <a:r>
              <a:rPr lang="en-US" dirty="0" smtClean="0">
                <a:ea typeface="+mn-ea"/>
                <a:cs typeface="+mn-cs"/>
              </a:rPr>
              <a:t> gate </a:t>
            </a:r>
            <a:br>
              <a:rPr lang="en-US" dirty="0" smtClean="0">
                <a:ea typeface="+mn-ea"/>
                <a:cs typeface="+mn-cs"/>
              </a:rPr>
            </a:br>
            <a:r>
              <a:rPr lang="en-US" dirty="0" smtClean="0">
                <a:ea typeface="+mn-ea"/>
                <a:cs typeface="+mn-cs"/>
              </a:rPr>
              <a:t>and the </a:t>
            </a:r>
            <a:r>
              <a:rPr lang="en-US" dirty="0" smtClean="0">
                <a:solidFill>
                  <a:srgbClr val="33CCCC"/>
                </a:solidFill>
                <a:ea typeface="+mn-ea"/>
                <a:cs typeface="+mn-cs"/>
              </a:rPr>
              <a:t>OR</a:t>
            </a:r>
            <a:r>
              <a:rPr lang="en-US" dirty="0" smtClean="0">
                <a:ea typeface="+mn-ea"/>
                <a:cs typeface="+mn-cs"/>
              </a:rPr>
              <a:t> gate; they differ only in one </a:t>
            </a:r>
            <a:br>
              <a:rPr lang="en-US" dirty="0" smtClean="0">
                <a:ea typeface="+mn-ea"/>
                <a:cs typeface="+mn-cs"/>
              </a:rPr>
            </a:br>
            <a:r>
              <a:rPr lang="en-US" dirty="0" smtClean="0">
                <a:ea typeface="+mn-ea"/>
                <a:cs typeface="+mn-cs"/>
              </a:rPr>
              <a:t>input situation</a:t>
            </a:r>
          </a:p>
          <a:p>
            <a:pPr eaLnBrk="1" hangingPunct="1">
              <a:spcBef>
                <a:spcPct val="30000"/>
              </a:spcBef>
              <a:buFontTx/>
              <a:buNone/>
              <a:defRPr/>
            </a:pPr>
            <a:r>
              <a:rPr lang="en-US" dirty="0" smtClean="0">
                <a:ea typeface="+mn-ea"/>
                <a:cs typeface="+mn-cs"/>
              </a:rPr>
              <a:t>When both input signals are 1, the OR gate produces a 1 and the XOR produces a 0</a:t>
            </a:r>
          </a:p>
          <a:p>
            <a:pPr eaLnBrk="1" hangingPunct="1">
              <a:spcBef>
                <a:spcPct val="30000"/>
              </a:spcBef>
              <a:buFontTx/>
              <a:buNone/>
              <a:defRPr/>
            </a:pPr>
            <a:endParaRPr lang="en-US" dirty="0" smtClean="0">
              <a:ea typeface="+mn-ea"/>
              <a:cs typeface="+mn-cs"/>
            </a:endParaRPr>
          </a:p>
          <a:p>
            <a:pPr eaLnBrk="1" hangingPunct="1">
              <a:spcBef>
                <a:spcPct val="30000"/>
              </a:spcBef>
              <a:buFontTx/>
              <a:buNone/>
              <a:defRPr/>
            </a:pPr>
            <a:r>
              <a:rPr lang="en-US" dirty="0" smtClean="0">
                <a:ea typeface="+mn-ea"/>
                <a:cs typeface="+mn-cs"/>
              </a:rPr>
              <a:t>XOR is called the </a:t>
            </a:r>
            <a:r>
              <a:rPr lang="en-US" i="1" dirty="0" smtClean="0">
                <a:ea typeface="+mn-ea"/>
                <a:cs typeface="+mn-cs"/>
              </a:rPr>
              <a:t>exclusive OR</a:t>
            </a:r>
            <a:endParaRPr lang="en-US" dirty="0" smtClean="0"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8131748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90" name="Rectangle 6"/>
          <p:cNvSpPr>
            <a:spLocks noGrp="1" noChangeArrowheads="1"/>
          </p:cNvSpPr>
          <p:nvPr>
            <p:ph type="title"/>
          </p:nvPr>
        </p:nvSpPr>
        <p:spPr>
          <a:xfrm>
            <a:off x="914400" y="152400"/>
            <a:ext cx="7467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>
                <a:ea typeface="+mj-ea"/>
                <a:cs typeface="+mj-cs"/>
              </a:rPr>
              <a:t>NAND Gate</a:t>
            </a:r>
          </a:p>
        </p:txBody>
      </p:sp>
      <p:sp>
        <p:nvSpPr>
          <p:cNvPr id="144391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457200" y="1676400"/>
            <a:ext cx="8229600" cy="1447800"/>
          </a:xfrm>
        </p:spPr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en-US" sz="2800" dirty="0" smtClean="0">
                <a:ea typeface="+mn-ea"/>
                <a:cs typeface="+mn-cs"/>
              </a:rPr>
              <a:t>The NAND gate accepts two input signals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en-US" sz="2800" dirty="0" smtClean="0">
                <a:ea typeface="+mn-ea"/>
                <a:cs typeface="+mn-cs"/>
              </a:rPr>
              <a:t>If both are 1, the output is 0; </a:t>
            </a:r>
            <a:endParaRPr lang="en-US" sz="2800" dirty="0"/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en-US" sz="2800" dirty="0" smtClean="0">
                <a:ea typeface="+mn-ea"/>
                <a:cs typeface="+mn-cs"/>
              </a:rPr>
              <a:t>otherwise, the output is 1</a:t>
            </a:r>
          </a:p>
        </p:txBody>
      </p:sp>
      <p:pic>
        <p:nvPicPr>
          <p:cNvPr id="144392" name="Picture 8" descr="c04f05"/>
          <p:cNvPicPr preferRelativeResize="0">
            <a:picLocks noChangeAspect="1" noChangeArrowheads="1"/>
          </p:cNvPicPr>
          <p:nvPr/>
        </p:nvPicPr>
        <p:blipFill rotWithShape="1">
          <a:blip r:embed="rId3"/>
          <a:srcRect l="3433" t="14705" r="37954" b="34410"/>
          <a:stretch/>
        </p:blipFill>
        <p:spPr bwMode="auto">
          <a:xfrm>
            <a:off x="1178560" y="3776374"/>
            <a:ext cx="4511040" cy="1202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sp>
        <p:nvSpPr>
          <p:cNvPr id="144394" name="Text Box 10"/>
          <p:cNvSpPr txBox="1">
            <a:spLocks noChangeArrowheads="1"/>
          </p:cNvSpPr>
          <p:nvPr/>
        </p:nvSpPr>
        <p:spPr bwMode="auto">
          <a:xfrm>
            <a:off x="762000" y="5859463"/>
            <a:ext cx="472440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defRPr/>
            </a:pPr>
            <a:r>
              <a:rPr lang="en-US" sz="1200">
                <a:solidFill>
                  <a:srgbClr val="327CB8"/>
                </a:solidFill>
                <a:latin typeface="Arial" charset="0"/>
                <a:ea typeface="ＭＳ Ｐゴシック" charset="0"/>
              </a:rPr>
              <a:t>Figure 4.5</a:t>
            </a:r>
            <a:r>
              <a:rPr lang="en-US" sz="1200">
                <a:latin typeface="Arial" charset="0"/>
                <a:ea typeface="ＭＳ Ｐゴシック" charset="0"/>
              </a:rPr>
              <a:t>  Various representations of a NAND gate</a:t>
            </a:r>
          </a:p>
        </p:txBody>
      </p:sp>
      <p:sp>
        <p:nvSpPr>
          <p:cNvPr id="144395" name="Text Box 11"/>
          <p:cNvSpPr txBox="1">
            <a:spLocks noChangeArrowheads="1"/>
          </p:cNvSpPr>
          <p:nvPr/>
        </p:nvSpPr>
        <p:spPr bwMode="auto">
          <a:xfrm>
            <a:off x="228600" y="5867400"/>
            <a:ext cx="28194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defRPr/>
            </a:pPr>
            <a:endParaRPr lang="en-US" sz="1200">
              <a:latin typeface="Arial" charset="0"/>
              <a:ea typeface="ＭＳ Ｐゴシック" charset="0"/>
            </a:endParaRP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41770279"/>
              </p:ext>
            </p:extLst>
          </p:nvPr>
        </p:nvGraphicFramePr>
        <p:xfrm>
          <a:off x="6172200" y="3921760"/>
          <a:ext cx="2286000" cy="1981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62000"/>
                <a:gridCol w="762000"/>
                <a:gridCol w="762000"/>
              </a:tblGrid>
              <a:tr h="372533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A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B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X</a:t>
                      </a:r>
                      <a:endParaRPr lang="en-US" sz="2000" dirty="0"/>
                    </a:p>
                  </a:txBody>
                  <a:tcPr/>
                </a:tc>
              </a:tr>
              <a:tr h="372533">
                <a:tc>
                  <a:txBody>
                    <a:bodyPr/>
                    <a:lstStyle/>
                    <a:p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000" dirty="0"/>
                    </a:p>
                  </a:txBody>
                  <a:tcPr/>
                </a:tc>
              </a:tr>
              <a:tr h="372533">
                <a:tc>
                  <a:txBody>
                    <a:bodyPr/>
                    <a:lstStyle/>
                    <a:p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000" dirty="0"/>
                    </a:p>
                  </a:txBody>
                  <a:tcPr/>
                </a:tc>
              </a:tr>
              <a:tr h="372533">
                <a:tc>
                  <a:txBody>
                    <a:bodyPr/>
                    <a:lstStyle/>
                    <a:p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000" dirty="0"/>
                    </a:p>
                  </a:txBody>
                  <a:tcPr/>
                </a:tc>
              </a:tr>
              <a:tr h="372533">
                <a:tc>
                  <a:txBody>
                    <a:bodyPr/>
                    <a:lstStyle/>
                    <a:p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0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6172200" y="3576320"/>
            <a:ext cx="137518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/>
              <a:t>Truth Table</a:t>
            </a:r>
            <a:endParaRPr lang="en-US" sz="2000" b="1" dirty="0"/>
          </a:p>
        </p:txBody>
      </p:sp>
      <p:pic>
        <p:nvPicPr>
          <p:cNvPr id="9" name="Picture 4" descr="https://encrypted-tbn2.gstatic.com/images?q=tbn:ANd9GcQ1ROo0-QV9z-M8dE66uxn4g4tREDZ8VCctDk9hc-3fT7xMnfSv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92366" y="2546192"/>
            <a:ext cx="961072" cy="9610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TextBox 9"/>
          <p:cNvSpPr txBox="1"/>
          <p:nvPr/>
        </p:nvSpPr>
        <p:spPr>
          <a:xfrm>
            <a:off x="6768890" y="2161189"/>
            <a:ext cx="12080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Question 7</a:t>
            </a:r>
          </a:p>
        </p:txBody>
      </p:sp>
    </p:spTree>
    <p:extLst>
      <p:ext uri="{BB962C8B-B14F-4D97-AF65-F5344CB8AC3E}">
        <p14:creationId xmlns:p14="http://schemas.microsoft.com/office/powerpoint/2010/main" val="296168021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443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90" name="Rectangle 6"/>
          <p:cNvSpPr>
            <a:spLocks noGrp="1" noChangeArrowheads="1"/>
          </p:cNvSpPr>
          <p:nvPr>
            <p:ph type="title"/>
          </p:nvPr>
        </p:nvSpPr>
        <p:spPr>
          <a:xfrm>
            <a:off x="914400" y="152400"/>
            <a:ext cx="7467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>
                <a:ea typeface="+mj-ea"/>
                <a:cs typeface="+mj-cs"/>
              </a:rPr>
              <a:t>NAND Gate</a:t>
            </a:r>
          </a:p>
        </p:txBody>
      </p:sp>
      <p:sp>
        <p:nvSpPr>
          <p:cNvPr id="144391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457200" y="1676400"/>
            <a:ext cx="8229600" cy="1066800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en-US" sz="2800" smtClean="0">
                <a:ea typeface="+mn-ea"/>
                <a:cs typeface="+mn-cs"/>
              </a:rPr>
              <a:t>The NAND gate accepts two input signals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en-US" sz="2800" smtClean="0">
                <a:ea typeface="+mn-ea"/>
                <a:cs typeface="+mn-cs"/>
              </a:rPr>
              <a:t>If both are 1, the output is 0; otherwise,</a:t>
            </a:r>
          </a:p>
          <a:p>
            <a:pPr eaLnBrk="1" hangingPunct="1">
              <a:lnSpc>
                <a:spcPct val="30000"/>
              </a:lnSpc>
              <a:buFontTx/>
              <a:buNone/>
              <a:defRPr/>
            </a:pPr>
            <a:r>
              <a:rPr lang="en-US" sz="2800" smtClean="0">
                <a:ea typeface="+mn-ea"/>
                <a:cs typeface="+mn-cs"/>
              </a:rPr>
              <a:t>the output is 1</a:t>
            </a:r>
          </a:p>
        </p:txBody>
      </p:sp>
      <p:pic>
        <p:nvPicPr>
          <p:cNvPr id="144392" name="Picture 8" descr="c04f05"/>
          <p:cNvPicPr preferRelativeResize="0"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14400" y="3429000"/>
            <a:ext cx="7696200" cy="2362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sp>
        <p:nvSpPr>
          <p:cNvPr id="144394" name="Text Box 10"/>
          <p:cNvSpPr txBox="1">
            <a:spLocks noChangeArrowheads="1"/>
          </p:cNvSpPr>
          <p:nvPr/>
        </p:nvSpPr>
        <p:spPr bwMode="auto">
          <a:xfrm>
            <a:off x="762000" y="5859463"/>
            <a:ext cx="472440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defRPr/>
            </a:pPr>
            <a:r>
              <a:rPr lang="en-US" sz="1200">
                <a:solidFill>
                  <a:srgbClr val="327CB8"/>
                </a:solidFill>
                <a:latin typeface="Arial" charset="0"/>
                <a:ea typeface="ＭＳ Ｐゴシック" charset="0"/>
              </a:rPr>
              <a:t>Figure 4.5</a:t>
            </a:r>
            <a:r>
              <a:rPr lang="en-US" sz="1200">
                <a:latin typeface="Arial" charset="0"/>
                <a:ea typeface="ＭＳ Ｐゴシック" charset="0"/>
              </a:rPr>
              <a:t>  Various representations of a NAND gate</a:t>
            </a:r>
          </a:p>
        </p:txBody>
      </p:sp>
      <p:sp>
        <p:nvSpPr>
          <p:cNvPr id="144395" name="Text Box 11"/>
          <p:cNvSpPr txBox="1">
            <a:spLocks noChangeArrowheads="1"/>
          </p:cNvSpPr>
          <p:nvPr/>
        </p:nvSpPr>
        <p:spPr bwMode="auto">
          <a:xfrm>
            <a:off x="228600" y="5867400"/>
            <a:ext cx="28194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defRPr/>
            </a:pPr>
            <a:endParaRPr lang="en-US" sz="1200">
              <a:latin typeface="Arial" charset="0"/>
              <a:ea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324998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443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9pPr>
          </a:lstStyle>
          <a:p>
            <a:pPr eaLnBrk="1" hangingPunct="1">
              <a:defRPr/>
            </a:pPr>
            <a:fld id="{A106D1CC-A7B5-4966-B077-48671B298BC4}" type="slidenum">
              <a:rPr lang="en-US" sz="1400" smtClean="0">
                <a:latin typeface="Arial" pitchFamily="34" charset="0"/>
              </a:rPr>
              <a:pPr eaLnBrk="1" hangingPunct="1">
                <a:defRPr/>
              </a:pPr>
              <a:t>28</a:t>
            </a:fld>
            <a:endParaRPr lang="en-US" sz="1400" smtClean="0">
              <a:latin typeface="Arial" pitchFamily="34" charset="0"/>
            </a:endParaRPr>
          </a:p>
        </p:txBody>
      </p:sp>
      <p:sp>
        <p:nvSpPr>
          <p:cNvPr id="195586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152400"/>
            <a:ext cx="7467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>
                <a:ea typeface="+mj-ea"/>
                <a:cs typeface="+mj-cs"/>
              </a:rPr>
              <a:t>NOR Gate</a:t>
            </a:r>
          </a:p>
        </p:txBody>
      </p:sp>
      <p:sp>
        <p:nvSpPr>
          <p:cNvPr id="195589" name="Rectangle 5"/>
          <p:cNvSpPr>
            <a:spLocks noChangeArrowheads="1"/>
          </p:cNvSpPr>
          <p:nvPr/>
        </p:nvSpPr>
        <p:spPr bwMode="auto">
          <a:xfrm>
            <a:off x="914400" y="5715000"/>
            <a:ext cx="616585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defRPr/>
            </a:pPr>
            <a:r>
              <a:rPr lang="en-US" sz="1200">
                <a:solidFill>
                  <a:srgbClr val="327CB8"/>
                </a:solidFill>
                <a:latin typeface="Arial" charset="0"/>
                <a:ea typeface="ＭＳ Ｐゴシック" charset="0"/>
              </a:rPr>
              <a:t>Figure 4.6</a:t>
            </a:r>
            <a:r>
              <a:rPr lang="en-US" sz="1200">
                <a:latin typeface="Arial" charset="0"/>
                <a:ea typeface="ＭＳ Ｐゴシック" charset="0"/>
              </a:rPr>
              <a:t>  Various representations of a NOR gate</a:t>
            </a:r>
          </a:p>
        </p:txBody>
      </p:sp>
      <p:sp>
        <p:nvSpPr>
          <p:cNvPr id="195590" name="Rectangle 6"/>
          <p:cNvSpPr>
            <a:spLocks noChangeArrowheads="1"/>
          </p:cNvSpPr>
          <p:nvPr/>
        </p:nvSpPr>
        <p:spPr bwMode="auto">
          <a:xfrm>
            <a:off x="609600" y="1447800"/>
            <a:ext cx="7848600" cy="152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r>
              <a:rPr lang="en-US" sz="2800" b="0">
                <a:latin typeface="Arial" charset="0"/>
                <a:ea typeface="ＭＳ Ｐゴシック" charset="0"/>
              </a:rPr>
              <a:t>The NOR gate accepts two input signals</a:t>
            </a:r>
          </a:p>
          <a:p>
            <a:pPr>
              <a:lnSpc>
                <a:spcPct val="140000"/>
              </a:lnSpc>
              <a:defRPr/>
            </a:pPr>
            <a:r>
              <a:rPr lang="en-US" sz="2800" b="0">
                <a:latin typeface="Arial" charset="0"/>
                <a:ea typeface="ＭＳ Ｐゴシック" charset="0"/>
              </a:rPr>
              <a:t>If both are 0, the output is 1; otherwise, </a:t>
            </a:r>
          </a:p>
          <a:p>
            <a:pPr>
              <a:lnSpc>
                <a:spcPct val="70000"/>
              </a:lnSpc>
              <a:defRPr/>
            </a:pPr>
            <a:r>
              <a:rPr lang="en-US" sz="2800" b="0">
                <a:latin typeface="Arial" charset="0"/>
                <a:ea typeface="ＭＳ Ｐゴシック" charset="0"/>
              </a:rPr>
              <a:t>the output is</a:t>
            </a:r>
            <a:r>
              <a:rPr lang="en-US" sz="2800">
                <a:latin typeface="Arial" charset="0"/>
                <a:ea typeface="ＭＳ Ｐゴシック" charset="0"/>
              </a:rPr>
              <a:t> </a:t>
            </a:r>
            <a:r>
              <a:rPr lang="en-US" sz="2800" b="0">
                <a:latin typeface="Arial" charset="0"/>
                <a:ea typeface="ＭＳ Ｐゴシック" charset="0"/>
              </a:rPr>
              <a:t>0</a:t>
            </a:r>
            <a:endParaRPr lang="en-US" sz="2800" b="0">
              <a:latin typeface="Times New Roman" charset="0"/>
              <a:ea typeface="ＭＳ Ｐゴシック" charset="0"/>
            </a:endParaRPr>
          </a:p>
        </p:txBody>
      </p:sp>
      <p:sp>
        <p:nvSpPr>
          <p:cNvPr id="195591" name="Rectangle 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  <a:defRPr/>
            </a:pPr>
            <a:endParaRPr lang="en-US" smtClean="0">
              <a:ea typeface="+mn-ea"/>
              <a:cs typeface="+mn-cs"/>
            </a:endParaRPr>
          </a:p>
          <a:p>
            <a:pPr eaLnBrk="1" hangingPunct="1">
              <a:buFontTx/>
              <a:buNone/>
              <a:defRPr/>
            </a:pPr>
            <a:endParaRPr lang="en-US" smtClean="0">
              <a:ea typeface="+mn-ea"/>
              <a:cs typeface="+mn-cs"/>
            </a:endParaRPr>
          </a:p>
        </p:txBody>
      </p:sp>
      <p:pic>
        <p:nvPicPr>
          <p:cNvPr id="15367" name="Picture 8" descr="17606_02_0042A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77" t="9080" r="37056" b="33342"/>
          <a:stretch/>
        </p:blipFill>
        <p:spPr bwMode="auto">
          <a:xfrm>
            <a:off x="609600" y="3296920"/>
            <a:ext cx="5188790" cy="19608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74767334"/>
              </p:ext>
            </p:extLst>
          </p:nvPr>
        </p:nvGraphicFramePr>
        <p:xfrm>
          <a:off x="6197600" y="3721705"/>
          <a:ext cx="2286000" cy="1981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62000"/>
                <a:gridCol w="762000"/>
                <a:gridCol w="762000"/>
              </a:tblGrid>
              <a:tr h="372533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A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B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X</a:t>
                      </a:r>
                      <a:endParaRPr lang="en-US" sz="2000" dirty="0"/>
                    </a:p>
                  </a:txBody>
                  <a:tcPr/>
                </a:tc>
              </a:tr>
              <a:tr h="372533">
                <a:tc>
                  <a:txBody>
                    <a:bodyPr/>
                    <a:lstStyle/>
                    <a:p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000" dirty="0"/>
                    </a:p>
                  </a:txBody>
                  <a:tcPr/>
                </a:tc>
              </a:tr>
              <a:tr h="372533">
                <a:tc>
                  <a:txBody>
                    <a:bodyPr/>
                    <a:lstStyle/>
                    <a:p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000" dirty="0"/>
                    </a:p>
                  </a:txBody>
                  <a:tcPr/>
                </a:tc>
              </a:tr>
              <a:tr h="372533">
                <a:tc>
                  <a:txBody>
                    <a:bodyPr/>
                    <a:lstStyle/>
                    <a:p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000" dirty="0"/>
                    </a:p>
                  </a:txBody>
                  <a:tcPr/>
                </a:tc>
              </a:tr>
              <a:tr h="372533">
                <a:tc>
                  <a:txBody>
                    <a:bodyPr/>
                    <a:lstStyle/>
                    <a:p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0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6197600" y="3376265"/>
            <a:ext cx="137518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/>
              <a:t>Truth Table</a:t>
            </a:r>
            <a:endParaRPr lang="en-US" sz="2000" b="1" dirty="0"/>
          </a:p>
        </p:txBody>
      </p:sp>
      <p:pic>
        <p:nvPicPr>
          <p:cNvPr id="10" name="Picture 4" descr="https://encrypted-tbn2.gstatic.com/images?q=tbn:ANd9GcQ1ROo0-QV9z-M8dE66uxn4g4tREDZ8VCctDk9hc-3fT7xMnfSv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5200" y="2429307"/>
            <a:ext cx="961072" cy="9610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TextBox 10"/>
          <p:cNvSpPr txBox="1"/>
          <p:nvPr/>
        </p:nvSpPr>
        <p:spPr>
          <a:xfrm>
            <a:off x="7191724" y="2025134"/>
            <a:ext cx="12080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Question 8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17894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9pPr>
          </a:lstStyle>
          <a:p>
            <a:pPr eaLnBrk="1" hangingPunct="1">
              <a:defRPr/>
            </a:pPr>
            <a:fld id="{A106D1CC-A7B5-4966-B077-48671B298BC4}" type="slidenum">
              <a:rPr lang="en-US" sz="1400" smtClean="0">
                <a:latin typeface="Arial" pitchFamily="34" charset="0"/>
              </a:rPr>
              <a:pPr eaLnBrk="1" hangingPunct="1">
                <a:defRPr/>
              </a:pPr>
              <a:t>29</a:t>
            </a:fld>
            <a:endParaRPr lang="en-US" sz="1400" smtClean="0">
              <a:latin typeface="Arial" pitchFamily="34" charset="0"/>
            </a:endParaRPr>
          </a:p>
        </p:txBody>
      </p:sp>
      <p:sp>
        <p:nvSpPr>
          <p:cNvPr id="195586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152400"/>
            <a:ext cx="7467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>
                <a:ea typeface="+mj-ea"/>
                <a:cs typeface="+mj-cs"/>
              </a:rPr>
              <a:t>NOR Gate</a:t>
            </a:r>
          </a:p>
        </p:txBody>
      </p:sp>
      <p:sp>
        <p:nvSpPr>
          <p:cNvPr id="195589" name="Rectangle 5"/>
          <p:cNvSpPr>
            <a:spLocks noChangeArrowheads="1"/>
          </p:cNvSpPr>
          <p:nvPr/>
        </p:nvSpPr>
        <p:spPr bwMode="auto">
          <a:xfrm>
            <a:off x="914400" y="5715000"/>
            <a:ext cx="616585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defRPr/>
            </a:pPr>
            <a:r>
              <a:rPr lang="en-US" sz="1200">
                <a:solidFill>
                  <a:srgbClr val="327CB8"/>
                </a:solidFill>
                <a:latin typeface="Arial" charset="0"/>
                <a:ea typeface="ＭＳ Ｐゴシック" charset="0"/>
              </a:rPr>
              <a:t>Figure 4.6</a:t>
            </a:r>
            <a:r>
              <a:rPr lang="en-US" sz="1200">
                <a:latin typeface="Arial" charset="0"/>
                <a:ea typeface="ＭＳ Ｐゴシック" charset="0"/>
              </a:rPr>
              <a:t>  Various representations of a NOR gate</a:t>
            </a:r>
          </a:p>
        </p:txBody>
      </p:sp>
      <p:sp>
        <p:nvSpPr>
          <p:cNvPr id="195590" name="Rectangle 6"/>
          <p:cNvSpPr>
            <a:spLocks noChangeArrowheads="1"/>
          </p:cNvSpPr>
          <p:nvPr/>
        </p:nvSpPr>
        <p:spPr bwMode="auto">
          <a:xfrm>
            <a:off x="609600" y="1447800"/>
            <a:ext cx="7848600" cy="152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r>
              <a:rPr lang="en-US" sz="2800" b="0">
                <a:latin typeface="Arial" charset="0"/>
                <a:ea typeface="ＭＳ Ｐゴシック" charset="0"/>
              </a:rPr>
              <a:t>The NOR gate accepts two input signals</a:t>
            </a:r>
          </a:p>
          <a:p>
            <a:pPr>
              <a:lnSpc>
                <a:spcPct val="140000"/>
              </a:lnSpc>
              <a:defRPr/>
            </a:pPr>
            <a:r>
              <a:rPr lang="en-US" sz="2800" b="0">
                <a:latin typeface="Arial" charset="0"/>
                <a:ea typeface="ＭＳ Ｐゴシック" charset="0"/>
              </a:rPr>
              <a:t>If both are 0, the output is 1; otherwise, </a:t>
            </a:r>
          </a:p>
          <a:p>
            <a:pPr>
              <a:lnSpc>
                <a:spcPct val="70000"/>
              </a:lnSpc>
              <a:defRPr/>
            </a:pPr>
            <a:r>
              <a:rPr lang="en-US" sz="2800" b="0">
                <a:latin typeface="Arial" charset="0"/>
                <a:ea typeface="ＭＳ Ｐゴシック" charset="0"/>
              </a:rPr>
              <a:t>the output is</a:t>
            </a:r>
            <a:r>
              <a:rPr lang="en-US" sz="2800">
                <a:latin typeface="Arial" charset="0"/>
                <a:ea typeface="ＭＳ Ｐゴシック" charset="0"/>
              </a:rPr>
              <a:t> </a:t>
            </a:r>
            <a:r>
              <a:rPr lang="en-US" sz="2800" b="0">
                <a:latin typeface="Arial" charset="0"/>
                <a:ea typeface="ＭＳ Ｐゴシック" charset="0"/>
              </a:rPr>
              <a:t>0</a:t>
            </a:r>
            <a:endParaRPr lang="en-US" sz="2800" b="0">
              <a:latin typeface="Times New Roman" charset="0"/>
              <a:ea typeface="ＭＳ Ｐゴシック" charset="0"/>
            </a:endParaRPr>
          </a:p>
        </p:txBody>
      </p:sp>
      <p:sp>
        <p:nvSpPr>
          <p:cNvPr id="195591" name="Rectangle 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  <a:defRPr/>
            </a:pPr>
            <a:endParaRPr lang="en-US" smtClean="0">
              <a:ea typeface="+mn-ea"/>
              <a:cs typeface="+mn-cs"/>
            </a:endParaRPr>
          </a:p>
          <a:p>
            <a:pPr eaLnBrk="1" hangingPunct="1">
              <a:buFontTx/>
              <a:buNone/>
              <a:defRPr/>
            </a:pPr>
            <a:endParaRPr lang="en-US" smtClean="0">
              <a:ea typeface="+mn-ea"/>
              <a:cs typeface="+mn-cs"/>
            </a:endParaRPr>
          </a:p>
        </p:txBody>
      </p:sp>
      <p:pic>
        <p:nvPicPr>
          <p:cNvPr id="15367" name="Picture 8" descr="17606_02_0042A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3124200"/>
            <a:ext cx="5867400" cy="2293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82962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Assignments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02920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Readings: See course scheduled on syllabus</a:t>
            </a:r>
          </a:p>
          <a:p>
            <a:pPr lvl="1"/>
            <a:r>
              <a:rPr lang="en-US" dirty="0" smtClean="0"/>
              <a:t>The textbook readings are going to help you with </a:t>
            </a:r>
            <a:r>
              <a:rPr lang="en-US" dirty="0" err="1" smtClean="0"/>
              <a:t>homeworks</a:t>
            </a:r>
            <a:r>
              <a:rPr lang="en-US" dirty="0" smtClean="0"/>
              <a:t> AND labs</a:t>
            </a:r>
          </a:p>
          <a:p>
            <a:r>
              <a:rPr lang="en-US" dirty="0" smtClean="0"/>
              <a:t>Homework 1</a:t>
            </a:r>
          </a:p>
          <a:p>
            <a:pPr lvl="1"/>
            <a:r>
              <a:rPr lang="en-US" dirty="0" smtClean="0"/>
              <a:t>Was due today at the start </a:t>
            </a:r>
            <a:r>
              <a:rPr lang="en-US" smtClean="0"/>
              <a:t>of class</a:t>
            </a:r>
            <a:endParaRPr lang="en-US" dirty="0" smtClean="0"/>
          </a:p>
          <a:p>
            <a:r>
              <a:rPr lang="en-US" dirty="0" smtClean="0"/>
              <a:t>Homework 2</a:t>
            </a:r>
          </a:p>
          <a:p>
            <a:pPr lvl="1"/>
            <a:r>
              <a:rPr lang="en-US" dirty="0" smtClean="0"/>
              <a:t>Due Weds 10/10 at the START of class (note typo on the homework sheet)</a:t>
            </a:r>
          </a:p>
          <a:p>
            <a:r>
              <a:rPr lang="en-US" dirty="0" smtClean="0"/>
              <a:t>Lab 2 </a:t>
            </a:r>
          </a:p>
          <a:p>
            <a:pPr lvl="1"/>
            <a:r>
              <a:rPr lang="en-US" dirty="0" smtClean="0"/>
              <a:t>Due at START of lab 3</a:t>
            </a:r>
          </a:p>
          <a:p>
            <a:pPr lvl="1"/>
            <a:r>
              <a:rPr lang="en-US" dirty="0" smtClean="0"/>
              <a:t>Coming to lab late does NOT extend your due date</a:t>
            </a:r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674109470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9pPr>
          </a:lstStyle>
          <a:p>
            <a:pPr eaLnBrk="1" hangingPunct="1">
              <a:defRPr/>
            </a:pPr>
            <a:fld id="{FAB82E63-4A6A-46D1-9D23-D939581CBEB7}" type="slidenum">
              <a:rPr lang="en-US" sz="1400" smtClean="0">
                <a:latin typeface="Arial" pitchFamily="34" charset="0"/>
              </a:rPr>
              <a:pPr eaLnBrk="1" hangingPunct="1">
                <a:defRPr/>
              </a:pPr>
              <a:t>30</a:t>
            </a:fld>
            <a:endParaRPr lang="en-US" sz="1400" smtClean="0">
              <a:latin typeface="Arial" pitchFamily="34" charset="0"/>
            </a:endParaRPr>
          </a:p>
        </p:txBody>
      </p:sp>
      <p:sp>
        <p:nvSpPr>
          <p:cNvPr id="145414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>
                <a:ea typeface="+mj-ea"/>
                <a:cs typeface="+mj-cs"/>
              </a:rPr>
              <a:t>Review of Gate Processing</a:t>
            </a:r>
          </a:p>
        </p:txBody>
      </p:sp>
      <p:sp>
        <p:nvSpPr>
          <p:cNvPr id="145415" name="Rectangle 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  <a:defRPr/>
            </a:pPr>
            <a:r>
              <a:rPr lang="en-US" sz="2800" dirty="0" smtClean="0">
                <a:ea typeface="+mn-ea"/>
                <a:cs typeface="+mn-cs"/>
              </a:rPr>
              <a:t>A </a:t>
            </a:r>
            <a:r>
              <a:rPr lang="en-US" sz="2800" dirty="0" smtClean="0">
                <a:solidFill>
                  <a:srgbClr val="0000FF"/>
                </a:solidFill>
                <a:ea typeface="+mn-ea"/>
                <a:cs typeface="+mn-cs"/>
              </a:rPr>
              <a:t>NOT</a:t>
            </a:r>
            <a:r>
              <a:rPr lang="en-US" sz="2800" dirty="0" smtClean="0">
                <a:ea typeface="+mn-ea"/>
                <a:cs typeface="+mn-cs"/>
              </a:rPr>
              <a:t> gate </a:t>
            </a:r>
            <a:r>
              <a:rPr lang="en-US" sz="2800" dirty="0" smtClean="0">
                <a:solidFill>
                  <a:srgbClr val="0000FF"/>
                </a:solidFill>
                <a:ea typeface="+mn-ea"/>
                <a:cs typeface="+mn-cs"/>
              </a:rPr>
              <a:t>inverts</a:t>
            </a:r>
            <a:r>
              <a:rPr lang="en-US" sz="2800" dirty="0" smtClean="0">
                <a:ea typeface="+mn-ea"/>
                <a:cs typeface="+mn-cs"/>
              </a:rPr>
              <a:t> its single input </a:t>
            </a:r>
          </a:p>
          <a:p>
            <a:pPr eaLnBrk="1" hangingPunct="1">
              <a:buFontTx/>
              <a:buNone/>
              <a:defRPr/>
            </a:pPr>
            <a:r>
              <a:rPr lang="en-US" sz="2800" dirty="0" smtClean="0">
                <a:ea typeface="+mn-ea"/>
                <a:cs typeface="+mn-cs"/>
              </a:rPr>
              <a:t>An </a:t>
            </a:r>
            <a:r>
              <a:rPr lang="en-US" sz="2800" dirty="0" smtClean="0">
                <a:solidFill>
                  <a:srgbClr val="0000FF"/>
                </a:solidFill>
                <a:ea typeface="+mn-ea"/>
                <a:cs typeface="+mn-cs"/>
              </a:rPr>
              <a:t>AND</a:t>
            </a:r>
            <a:r>
              <a:rPr lang="en-US" sz="2800" dirty="0" smtClean="0">
                <a:ea typeface="+mn-ea"/>
                <a:cs typeface="+mn-cs"/>
              </a:rPr>
              <a:t> gate produces </a:t>
            </a:r>
            <a:r>
              <a:rPr lang="en-US" sz="2800" dirty="0" smtClean="0">
                <a:solidFill>
                  <a:srgbClr val="0000FF"/>
                </a:solidFill>
                <a:ea typeface="+mn-ea"/>
                <a:cs typeface="+mn-cs"/>
              </a:rPr>
              <a:t>1</a:t>
            </a:r>
            <a:r>
              <a:rPr lang="en-US" sz="2800" dirty="0" smtClean="0">
                <a:ea typeface="+mn-ea"/>
                <a:cs typeface="+mn-cs"/>
              </a:rPr>
              <a:t> if </a:t>
            </a:r>
            <a:r>
              <a:rPr lang="en-US" sz="2800" dirty="0" smtClean="0">
                <a:solidFill>
                  <a:srgbClr val="0000FF"/>
                </a:solidFill>
                <a:ea typeface="+mn-ea"/>
                <a:cs typeface="+mn-cs"/>
              </a:rPr>
              <a:t>both</a:t>
            </a:r>
            <a:r>
              <a:rPr lang="en-US" sz="2800" dirty="0" smtClean="0">
                <a:ea typeface="+mn-ea"/>
                <a:cs typeface="+mn-cs"/>
              </a:rPr>
              <a:t> input values are </a:t>
            </a:r>
            <a:r>
              <a:rPr lang="en-US" sz="2800" dirty="0" smtClean="0">
                <a:solidFill>
                  <a:srgbClr val="0000FF"/>
                </a:solidFill>
                <a:ea typeface="+mn-ea"/>
                <a:cs typeface="+mn-cs"/>
              </a:rPr>
              <a:t>1</a:t>
            </a:r>
            <a:endParaRPr lang="en-US" sz="2800" dirty="0" smtClean="0">
              <a:ea typeface="+mn-ea"/>
              <a:cs typeface="+mn-cs"/>
            </a:endParaRPr>
          </a:p>
          <a:p>
            <a:pPr eaLnBrk="1" hangingPunct="1">
              <a:buFontTx/>
              <a:buNone/>
              <a:defRPr/>
            </a:pPr>
            <a:r>
              <a:rPr lang="en-US" sz="2800" dirty="0" smtClean="0">
                <a:ea typeface="+mn-ea"/>
                <a:cs typeface="+mn-cs"/>
              </a:rPr>
              <a:t>An </a:t>
            </a:r>
            <a:r>
              <a:rPr lang="en-US" sz="2800" dirty="0" smtClean="0">
                <a:solidFill>
                  <a:srgbClr val="0000FF"/>
                </a:solidFill>
                <a:ea typeface="+mn-ea"/>
                <a:cs typeface="+mn-cs"/>
              </a:rPr>
              <a:t>OR</a:t>
            </a:r>
            <a:r>
              <a:rPr lang="en-US" sz="2800" dirty="0" smtClean="0">
                <a:ea typeface="+mn-ea"/>
                <a:cs typeface="+mn-cs"/>
              </a:rPr>
              <a:t> gate produces </a:t>
            </a:r>
            <a:r>
              <a:rPr lang="en-US" sz="2800" dirty="0" smtClean="0">
                <a:solidFill>
                  <a:srgbClr val="0000FF"/>
                </a:solidFill>
                <a:ea typeface="+mn-ea"/>
                <a:cs typeface="+mn-cs"/>
              </a:rPr>
              <a:t>0</a:t>
            </a:r>
            <a:r>
              <a:rPr lang="en-US" sz="2800" dirty="0" smtClean="0">
                <a:ea typeface="+mn-ea"/>
                <a:cs typeface="+mn-cs"/>
              </a:rPr>
              <a:t> if </a:t>
            </a:r>
            <a:r>
              <a:rPr lang="en-US" sz="2800" dirty="0" smtClean="0">
                <a:solidFill>
                  <a:srgbClr val="0000FF"/>
                </a:solidFill>
                <a:ea typeface="+mn-ea"/>
                <a:cs typeface="+mn-cs"/>
              </a:rPr>
              <a:t>both</a:t>
            </a:r>
            <a:r>
              <a:rPr lang="en-US" sz="2800" dirty="0" smtClean="0">
                <a:ea typeface="+mn-ea"/>
                <a:cs typeface="+mn-cs"/>
              </a:rPr>
              <a:t> input values are </a:t>
            </a:r>
            <a:r>
              <a:rPr lang="en-US" sz="2800" dirty="0" smtClean="0">
                <a:solidFill>
                  <a:srgbClr val="0000FF"/>
                </a:solidFill>
                <a:ea typeface="+mn-ea"/>
                <a:cs typeface="+mn-cs"/>
              </a:rPr>
              <a:t>0</a:t>
            </a:r>
          </a:p>
          <a:p>
            <a:pPr eaLnBrk="1" hangingPunct="1">
              <a:buFontTx/>
              <a:buNone/>
              <a:defRPr/>
            </a:pPr>
            <a:r>
              <a:rPr lang="en-US" sz="2800" dirty="0" smtClean="0">
                <a:ea typeface="+mn-ea"/>
                <a:cs typeface="+mn-cs"/>
              </a:rPr>
              <a:t>An </a:t>
            </a:r>
            <a:r>
              <a:rPr lang="en-US" sz="2800" dirty="0" smtClean="0">
                <a:solidFill>
                  <a:srgbClr val="0000FF"/>
                </a:solidFill>
                <a:ea typeface="+mn-ea"/>
                <a:cs typeface="+mn-cs"/>
              </a:rPr>
              <a:t>XOR</a:t>
            </a:r>
            <a:r>
              <a:rPr lang="en-US" sz="2800" dirty="0" smtClean="0">
                <a:ea typeface="+mn-ea"/>
                <a:cs typeface="+mn-cs"/>
              </a:rPr>
              <a:t> gate produces </a:t>
            </a:r>
            <a:r>
              <a:rPr lang="en-US" sz="2800" dirty="0" smtClean="0">
                <a:solidFill>
                  <a:srgbClr val="0000FF"/>
                </a:solidFill>
                <a:ea typeface="+mn-ea"/>
                <a:cs typeface="+mn-cs"/>
              </a:rPr>
              <a:t>0</a:t>
            </a:r>
            <a:r>
              <a:rPr lang="en-US" sz="2800" dirty="0" smtClean="0">
                <a:ea typeface="+mn-ea"/>
                <a:cs typeface="+mn-cs"/>
              </a:rPr>
              <a:t> if input values are the </a:t>
            </a:r>
            <a:r>
              <a:rPr lang="en-US" sz="2800" dirty="0" smtClean="0">
                <a:solidFill>
                  <a:srgbClr val="0000FF"/>
                </a:solidFill>
                <a:ea typeface="+mn-ea"/>
                <a:cs typeface="+mn-cs"/>
              </a:rPr>
              <a:t>same</a:t>
            </a:r>
            <a:endParaRPr lang="en-US" sz="2800" dirty="0" smtClean="0">
              <a:ea typeface="+mn-ea"/>
              <a:cs typeface="+mn-cs"/>
            </a:endParaRPr>
          </a:p>
          <a:p>
            <a:pPr eaLnBrk="1" hangingPunct="1">
              <a:buFontTx/>
              <a:buNone/>
              <a:defRPr/>
            </a:pPr>
            <a:r>
              <a:rPr lang="en-US" sz="2800" dirty="0" smtClean="0">
                <a:ea typeface="+mn-ea"/>
                <a:cs typeface="+mn-cs"/>
              </a:rPr>
              <a:t>A </a:t>
            </a:r>
            <a:r>
              <a:rPr lang="en-US" sz="2800" dirty="0" smtClean="0">
                <a:solidFill>
                  <a:srgbClr val="0000FF"/>
                </a:solidFill>
                <a:ea typeface="+mn-ea"/>
                <a:cs typeface="+mn-cs"/>
              </a:rPr>
              <a:t>NAND</a:t>
            </a:r>
            <a:r>
              <a:rPr lang="en-US" sz="2800" dirty="0" smtClean="0">
                <a:ea typeface="+mn-ea"/>
                <a:cs typeface="+mn-cs"/>
              </a:rPr>
              <a:t> gate produces </a:t>
            </a:r>
            <a:r>
              <a:rPr lang="en-US" sz="2800" dirty="0" smtClean="0">
                <a:solidFill>
                  <a:srgbClr val="0000FF"/>
                </a:solidFill>
                <a:ea typeface="+mn-ea"/>
                <a:cs typeface="+mn-cs"/>
              </a:rPr>
              <a:t>0</a:t>
            </a:r>
            <a:r>
              <a:rPr lang="en-US" sz="2800" dirty="0" smtClean="0">
                <a:ea typeface="+mn-ea"/>
                <a:cs typeface="+mn-cs"/>
              </a:rPr>
              <a:t> if </a:t>
            </a:r>
            <a:r>
              <a:rPr lang="en-US" sz="2800" dirty="0" smtClean="0">
                <a:solidFill>
                  <a:srgbClr val="0000FF"/>
                </a:solidFill>
                <a:ea typeface="+mn-ea"/>
                <a:cs typeface="+mn-cs"/>
              </a:rPr>
              <a:t>both</a:t>
            </a:r>
            <a:r>
              <a:rPr lang="en-US" sz="2800" dirty="0" smtClean="0">
                <a:ea typeface="+mn-ea"/>
                <a:cs typeface="+mn-cs"/>
              </a:rPr>
              <a:t> inputs are </a:t>
            </a:r>
            <a:r>
              <a:rPr lang="en-US" sz="2800" dirty="0" smtClean="0">
                <a:solidFill>
                  <a:srgbClr val="0000FF"/>
                </a:solidFill>
                <a:ea typeface="+mn-ea"/>
                <a:cs typeface="+mn-cs"/>
              </a:rPr>
              <a:t>1</a:t>
            </a:r>
            <a:endParaRPr lang="en-US" sz="2800" dirty="0" smtClean="0">
              <a:ea typeface="+mn-ea"/>
              <a:cs typeface="+mn-cs"/>
            </a:endParaRPr>
          </a:p>
          <a:p>
            <a:pPr eaLnBrk="1" hangingPunct="1">
              <a:buFontTx/>
              <a:buNone/>
              <a:defRPr/>
            </a:pPr>
            <a:r>
              <a:rPr lang="en-US" sz="2800" dirty="0" smtClean="0">
                <a:ea typeface="+mn-ea"/>
                <a:cs typeface="+mn-cs"/>
              </a:rPr>
              <a:t>A </a:t>
            </a:r>
            <a:r>
              <a:rPr lang="en-US" sz="2800" dirty="0" smtClean="0">
                <a:solidFill>
                  <a:srgbClr val="0000FF"/>
                </a:solidFill>
                <a:ea typeface="+mn-ea"/>
                <a:cs typeface="+mn-cs"/>
              </a:rPr>
              <a:t>NOR</a:t>
            </a:r>
            <a:r>
              <a:rPr lang="en-US" sz="2800" dirty="0" smtClean="0">
                <a:ea typeface="+mn-ea"/>
                <a:cs typeface="+mn-cs"/>
              </a:rPr>
              <a:t> gate produces a </a:t>
            </a:r>
            <a:r>
              <a:rPr lang="en-US" sz="2800" dirty="0" smtClean="0">
                <a:solidFill>
                  <a:srgbClr val="0000FF"/>
                </a:solidFill>
                <a:ea typeface="+mn-ea"/>
                <a:cs typeface="+mn-cs"/>
              </a:rPr>
              <a:t>1</a:t>
            </a:r>
            <a:r>
              <a:rPr lang="en-US" sz="2800" dirty="0" smtClean="0">
                <a:ea typeface="+mn-ea"/>
                <a:cs typeface="+mn-cs"/>
              </a:rPr>
              <a:t> if both inputs are </a:t>
            </a:r>
            <a:r>
              <a:rPr lang="en-US" sz="2800" dirty="0" smtClean="0">
                <a:solidFill>
                  <a:srgbClr val="0000FF"/>
                </a:solidFill>
                <a:ea typeface="+mn-ea"/>
                <a:cs typeface="+mn-cs"/>
              </a:rPr>
              <a:t>0</a:t>
            </a:r>
            <a:endParaRPr lang="en-US" sz="2800" dirty="0" smtClean="0"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0591004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 descr="https://encrypted-tbn3.gstatic.com/images?q=tbn:ANd9GcT0XIY3vivFLZMD0plN_7loLjcrWDdJ8U-Bn1vrYF1fT8VYCeHN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457199"/>
            <a:ext cx="7696200" cy="57944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462534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9pPr>
          </a:lstStyle>
          <a:p>
            <a:pPr eaLnBrk="1" hangingPunct="1">
              <a:defRPr/>
            </a:pPr>
            <a:fld id="{6B8EC5A6-74BE-47A0-A862-C227C7C802CE}" type="slidenum">
              <a:rPr lang="en-US" sz="1400" smtClean="0">
                <a:latin typeface="Arial" pitchFamily="34" charset="0"/>
              </a:rPr>
              <a:pPr eaLnBrk="1" hangingPunct="1">
                <a:defRPr/>
              </a:pPr>
              <a:t>32</a:t>
            </a:fld>
            <a:endParaRPr lang="en-US" sz="1400" smtClean="0">
              <a:latin typeface="Arial" pitchFamily="34" charset="0"/>
            </a:endParaRPr>
          </a:p>
        </p:txBody>
      </p:sp>
      <p:sp>
        <p:nvSpPr>
          <p:cNvPr id="151558" name="Rectangle 6"/>
          <p:cNvSpPr>
            <a:spLocks noGrp="1" noChangeArrowheads="1"/>
          </p:cNvSpPr>
          <p:nvPr>
            <p:ph type="title"/>
          </p:nvPr>
        </p:nvSpPr>
        <p:spPr>
          <a:xfrm>
            <a:off x="884238" y="381000"/>
            <a:ext cx="7467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>
                <a:ea typeface="+mj-ea"/>
                <a:cs typeface="+mj-cs"/>
              </a:rPr>
              <a:t>Properties of Boolean Algebra</a:t>
            </a:r>
          </a:p>
        </p:txBody>
      </p:sp>
      <p:sp>
        <p:nvSpPr>
          <p:cNvPr id="151562" name="Text Box 10"/>
          <p:cNvSpPr txBox="1">
            <a:spLocks noChangeArrowheads="1"/>
          </p:cNvSpPr>
          <p:nvPr/>
        </p:nvSpPr>
        <p:spPr bwMode="auto">
          <a:xfrm>
            <a:off x="228600" y="4800600"/>
            <a:ext cx="1841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endParaRPr lang="en-US" sz="1400">
              <a:latin typeface="Arial" charset="0"/>
              <a:ea typeface="ＭＳ Ｐゴシック" charset="0"/>
            </a:endParaRPr>
          </a:p>
        </p:txBody>
      </p:sp>
      <p:pic>
        <p:nvPicPr>
          <p:cNvPr id="26629" name="Picture 11" descr="17606_02_0050A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2305050"/>
            <a:ext cx="7713663" cy="2952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502461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/>
            <a:fld id="{0CA614DC-9B84-4C68-AEDB-131525C3E00E}" type="slidenum">
              <a:rPr lang="en-US" sz="1400"/>
              <a:pPr eaLnBrk="1" hangingPunct="1"/>
              <a:t>4</a:t>
            </a:fld>
            <a:endParaRPr lang="en-US" sz="1400"/>
          </a:p>
        </p:txBody>
      </p:sp>
      <p:sp>
        <p:nvSpPr>
          <p:cNvPr id="1208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>
                <a:cs typeface="+mj-cs"/>
              </a:rPr>
              <a:t>Representing Images and Graphics</a:t>
            </a:r>
            <a:endParaRPr lang="en-US" sz="2400" i="1" smtClean="0">
              <a:cs typeface="+mj-cs"/>
            </a:endParaRPr>
          </a:p>
        </p:txBody>
      </p:sp>
      <p:sp>
        <p:nvSpPr>
          <p:cNvPr id="1208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 marL="0" indent="0" eaLnBrk="1" hangingPunct="1">
              <a:buFontTx/>
              <a:buNone/>
              <a:defRPr/>
            </a:pPr>
            <a:r>
              <a:rPr lang="en-US" smtClean="0">
                <a:cs typeface="+mn-cs"/>
              </a:rPr>
              <a:t>Color is expressed as an RGB (</a:t>
            </a:r>
            <a:r>
              <a:rPr lang="en-US" smtClean="0">
                <a:solidFill>
                  <a:srgbClr val="FF0000"/>
                </a:solidFill>
                <a:cs typeface="+mn-cs"/>
              </a:rPr>
              <a:t>red</a:t>
            </a:r>
            <a:r>
              <a:rPr lang="en-US" smtClean="0">
                <a:cs typeface="+mn-cs"/>
              </a:rPr>
              <a:t>-</a:t>
            </a:r>
            <a:r>
              <a:rPr lang="en-US" smtClean="0">
                <a:solidFill>
                  <a:srgbClr val="336633"/>
                </a:solidFill>
                <a:cs typeface="+mn-cs"/>
              </a:rPr>
              <a:t>green</a:t>
            </a:r>
            <a:r>
              <a:rPr lang="en-US" smtClean="0">
                <a:cs typeface="+mn-cs"/>
              </a:rPr>
              <a:t>-</a:t>
            </a:r>
            <a:r>
              <a:rPr lang="en-US" smtClean="0">
                <a:solidFill>
                  <a:srgbClr val="0000FF"/>
                </a:solidFill>
                <a:cs typeface="+mn-cs"/>
              </a:rPr>
              <a:t>blue</a:t>
            </a:r>
            <a:r>
              <a:rPr lang="en-US" smtClean="0">
                <a:cs typeface="+mn-cs"/>
              </a:rPr>
              <a:t>) value--three numbers that indicate the relative contribution of each of these three primary colors </a:t>
            </a:r>
          </a:p>
          <a:p>
            <a:pPr marL="0" indent="0" eaLnBrk="1" hangingPunct="1">
              <a:buFontTx/>
              <a:buNone/>
              <a:defRPr/>
            </a:pPr>
            <a:endParaRPr lang="en-US" smtClean="0">
              <a:cs typeface="+mn-cs"/>
            </a:endParaRPr>
          </a:p>
          <a:p>
            <a:pPr marL="0" indent="0" eaLnBrk="1" hangingPunct="1">
              <a:buFontTx/>
              <a:buNone/>
              <a:defRPr/>
            </a:pPr>
            <a:r>
              <a:rPr lang="en-US" smtClean="0">
                <a:cs typeface="+mn-cs"/>
              </a:rPr>
              <a:t>An RGB  value of (255, 255, 0) maximizes the contribution of </a:t>
            </a:r>
            <a:r>
              <a:rPr lang="en-US" smtClean="0">
                <a:solidFill>
                  <a:srgbClr val="FF0000"/>
                </a:solidFill>
                <a:cs typeface="+mn-cs"/>
              </a:rPr>
              <a:t>red</a:t>
            </a:r>
            <a:r>
              <a:rPr lang="en-US" smtClean="0">
                <a:cs typeface="+mn-cs"/>
              </a:rPr>
              <a:t> and </a:t>
            </a:r>
            <a:r>
              <a:rPr lang="en-US" smtClean="0">
                <a:solidFill>
                  <a:srgbClr val="336633"/>
                </a:solidFill>
                <a:cs typeface="+mn-cs"/>
              </a:rPr>
              <a:t>green</a:t>
            </a:r>
            <a:r>
              <a:rPr lang="en-US" smtClean="0">
                <a:cs typeface="+mn-cs"/>
              </a:rPr>
              <a:t>, and minimizes the contribution of </a:t>
            </a:r>
            <a:r>
              <a:rPr lang="en-US" smtClean="0">
                <a:solidFill>
                  <a:srgbClr val="0000FF"/>
                </a:solidFill>
                <a:cs typeface="+mn-cs"/>
              </a:rPr>
              <a:t>blue</a:t>
            </a:r>
            <a:r>
              <a:rPr lang="en-US" smtClean="0">
                <a:cs typeface="+mn-cs"/>
              </a:rPr>
              <a:t>, which results in a bright </a:t>
            </a:r>
            <a:r>
              <a:rPr lang="en-US" smtClean="0">
                <a:solidFill>
                  <a:srgbClr val="FFFF00"/>
                </a:solidFill>
                <a:cs typeface="+mn-cs"/>
              </a:rPr>
              <a:t>yellow</a:t>
            </a:r>
          </a:p>
        </p:txBody>
      </p:sp>
    </p:spTree>
    <p:extLst>
      <p:ext uri="{BB962C8B-B14F-4D97-AF65-F5344CB8AC3E}">
        <p14:creationId xmlns:p14="http://schemas.microsoft.com/office/powerpoint/2010/main" val="8541714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2"/>
          <p:cNvSpPr>
            <a:spLocks noGrp="1"/>
          </p:cNvSpPr>
          <p:nvPr>
            <p:ph type="sldNum" sz="quarter" idx="10"/>
          </p:nvPr>
        </p:nvSpPr>
        <p:spPr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/>
            <a:fld id="{25BBD319-983A-4714-A817-489D076639BB}" type="slidenum">
              <a:rPr lang="en-US" sz="1400"/>
              <a:pPr eaLnBrk="1" hangingPunct="1"/>
              <a:t>5</a:t>
            </a:fld>
            <a:endParaRPr lang="en-US" sz="1400"/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>
                <a:cs typeface="+mj-cs"/>
              </a:rPr>
              <a:t>Representing Images and Graphics</a:t>
            </a:r>
            <a:endParaRPr lang="en-US" sz="2400" i="1" smtClean="0">
              <a:cs typeface="+mj-cs"/>
            </a:endParaRPr>
          </a:p>
        </p:txBody>
      </p:sp>
      <p:pic>
        <p:nvPicPr>
          <p:cNvPr id="75779" name="Picture 4" descr="17606_02_0034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1386840"/>
            <a:ext cx="4114800" cy="348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3557" name="Rectangle 5"/>
          <p:cNvSpPr>
            <a:spLocks noChangeArrowheads="1"/>
          </p:cNvSpPr>
          <p:nvPr/>
        </p:nvSpPr>
        <p:spPr bwMode="auto">
          <a:xfrm>
            <a:off x="4559632" y="1676400"/>
            <a:ext cx="2133600" cy="1828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r>
              <a:rPr lang="en-US" sz="1800" dirty="0">
                <a:latin typeface="Arial" charset="0"/>
                <a:ea typeface="ＭＳ Ｐゴシック" charset="0"/>
              </a:rPr>
              <a:t>A few </a:t>
            </a:r>
            <a:r>
              <a:rPr lang="en-US" sz="1800" dirty="0" err="1">
                <a:latin typeface="Arial" charset="0"/>
                <a:ea typeface="ＭＳ Ｐゴシック" charset="0"/>
              </a:rPr>
              <a:t>TrueColor</a:t>
            </a:r>
            <a:endParaRPr lang="en-US" sz="1800" dirty="0">
              <a:latin typeface="Arial" charset="0"/>
              <a:ea typeface="ＭＳ Ｐゴシック" charset="0"/>
            </a:endParaRPr>
          </a:p>
          <a:p>
            <a:pPr>
              <a:defRPr/>
            </a:pPr>
            <a:r>
              <a:rPr lang="en-US" sz="1800" dirty="0">
                <a:latin typeface="Arial" charset="0"/>
                <a:ea typeface="ＭＳ Ｐゴシック" charset="0"/>
              </a:rPr>
              <a:t>RGB values  and </a:t>
            </a:r>
          </a:p>
          <a:p>
            <a:pPr>
              <a:defRPr/>
            </a:pPr>
            <a:r>
              <a:rPr lang="en-US" sz="1800" dirty="0">
                <a:latin typeface="Arial" charset="0"/>
                <a:ea typeface="ＭＳ Ｐゴシック" charset="0"/>
              </a:rPr>
              <a:t>the colors they</a:t>
            </a:r>
          </a:p>
          <a:p>
            <a:pPr>
              <a:defRPr/>
            </a:pPr>
            <a:r>
              <a:rPr lang="en-US" sz="1800" dirty="0">
                <a:latin typeface="Arial" charset="0"/>
                <a:ea typeface="ＭＳ Ｐゴシック" charset="0"/>
              </a:rPr>
              <a:t>represent</a:t>
            </a: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99792" y="4024122"/>
            <a:ext cx="4944208" cy="2800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666033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/>
          <a:lstStyle/>
          <a:p>
            <a:r>
              <a:rPr lang="en-US" dirty="0">
                <a:ea typeface="ＭＳ Ｐゴシック" pitchFamily="34" charset="-128"/>
              </a:rPr>
              <a:t>Nerds are Sexy!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 descr="https://s3.amazonaws.com/data.tumblr.com/tumblr_lze9bg8rMR1r8lg7to1_500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1143000"/>
            <a:ext cx="8675126" cy="5153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2362200" y="6444158"/>
            <a:ext cx="396890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solidFill>
                  <a:srgbClr val="FF0000"/>
                </a:solidFill>
              </a:rPr>
              <a:t>What is the RBG value for #FF0000?</a:t>
            </a:r>
            <a:endParaRPr lang="en-US" sz="20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01003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Common Colors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1600200"/>
            <a:ext cx="7478994" cy="43024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041300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Nested Loops</a:t>
            </a:r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488" y="2057400"/>
            <a:ext cx="8840300" cy="3256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76747" y="4495800"/>
            <a:ext cx="3658041" cy="20718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3263010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540" name="Rectangle 4"/>
          <p:cNvSpPr>
            <a:spLocks noGrp="1" noChangeArrowheads="1"/>
          </p:cNvSpPr>
          <p:nvPr>
            <p:ph type="ctrTitle"/>
          </p:nvPr>
        </p:nvSpPr>
        <p:spPr>
          <a:xfrm>
            <a:off x="685800" y="3330575"/>
            <a:ext cx="7772400" cy="1470025"/>
          </a:xfrm>
        </p:spPr>
        <p:txBody>
          <a:bodyPr/>
          <a:lstStyle/>
          <a:p>
            <a:pPr algn="l" eaLnBrk="1" hangingPunct="1">
              <a:defRPr/>
            </a:pPr>
            <a:r>
              <a:rPr lang="en-US" dirty="0" smtClean="0">
                <a:ea typeface="+mj-ea"/>
                <a:cs typeface="+mj-cs"/>
              </a:rPr>
              <a:t>Chapter 5</a:t>
            </a:r>
          </a:p>
        </p:txBody>
      </p:sp>
      <p:sp>
        <p:nvSpPr>
          <p:cNvPr id="193541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762000" y="4800600"/>
            <a:ext cx="7010400" cy="838200"/>
          </a:xfrm>
        </p:spPr>
        <p:txBody>
          <a:bodyPr/>
          <a:lstStyle/>
          <a:p>
            <a:pPr algn="l" eaLnBrk="1" hangingPunct="1">
              <a:defRPr/>
            </a:pPr>
            <a:r>
              <a:rPr lang="en-US" sz="4400" dirty="0" smtClean="0">
                <a:ea typeface="+mn-ea"/>
                <a:cs typeface="+mn-cs"/>
              </a:rPr>
              <a:t>Gates and Circuits</a:t>
            </a:r>
            <a:endParaRPr lang="en-US" sz="4400" b="0" dirty="0" smtClean="0">
              <a:ea typeface="+mn-ea"/>
              <a:cs typeface="+mn-cs"/>
            </a:endParaRPr>
          </a:p>
        </p:txBody>
      </p:sp>
      <p:pic>
        <p:nvPicPr>
          <p:cNvPr id="1026" name="Picture 2" descr="https://encrypted-tbn0.gstatic.com/images?q=tbn:ANd9GcTrO28x882wkzmhnKIArQeQJV_Rjj2OOGWCanrqlEk4gkRV8-y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685800"/>
            <a:ext cx="3505200" cy="26255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ttps://encrypted-tbn2.gstatic.com/images?q=tbn:ANd9GcR3m7VcSR1SquH4y36pxrCQdbIifxJGE374Pep0QE8lrM3VykUt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53000" y="838200"/>
            <a:ext cx="3680762" cy="35996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36127611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1071</Words>
  <Application>Microsoft Office PowerPoint</Application>
  <PresentationFormat>On-screen Show (4:3)</PresentationFormat>
  <Paragraphs>239</Paragraphs>
  <Slides>32</Slides>
  <Notes>25</Notes>
  <HiddenSlides>9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32</vt:i4>
      </vt:variant>
    </vt:vector>
  </HeadingPairs>
  <TitlesOfParts>
    <vt:vector size="33" baseType="lpstr">
      <vt:lpstr>Office Theme</vt:lpstr>
      <vt:lpstr>CSIS-110 Introduction to  Computer Science</vt:lpstr>
      <vt:lpstr>Lecture Seven Agenda</vt:lpstr>
      <vt:lpstr>Assignments</vt:lpstr>
      <vt:lpstr>Representing Images and Graphics</vt:lpstr>
      <vt:lpstr>Representing Images and Graphics</vt:lpstr>
      <vt:lpstr>Nerds are Sexy!</vt:lpstr>
      <vt:lpstr>Common Colors</vt:lpstr>
      <vt:lpstr>Nested Loops</vt:lpstr>
      <vt:lpstr>Chapter 5</vt:lpstr>
      <vt:lpstr>Computers and Electricity</vt:lpstr>
      <vt:lpstr>Computers and Electricity</vt:lpstr>
      <vt:lpstr>Gates</vt:lpstr>
      <vt:lpstr>Boolean Expressions</vt:lpstr>
      <vt:lpstr>Boolean Expressions</vt:lpstr>
      <vt:lpstr>Worksheet</vt:lpstr>
      <vt:lpstr>NOT Gate</vt:lpstr>
      <vt:lpstr>NOT Gate</vt:lpstr>
      <vt:lpstr>AND Gate</vt:lpstr>
      <vt:lpstr>Remember to draw your truth tables as if you were counting in binary</vt:lpstr>
      <vt:lpstr>AND Gate</vt:lpstr>
      <vt:lpstr>OR Gate</vt:lpstr>
      <vt:lpstr>OR Gate</vt:lpstr>
      <vt:lpstr>XOR Gate</vt:lpstr>
      <vt:lpstr>XOR Gate</vt:lpstr>
      <vt:lpstr>XOR Gate</vt:lpstr>
      <vt:lpstr>NAND Gate</vt:lpstr>
      <vt:lpstr>NAND Gate</vt:lpstr>
      <vt:lpstr>NOR Gate</vt:lpstr>
      <vt:lpstr>NOR Gate</vt:lpstr>
      <vt:lpstr>Review of Gate Processing</vt:lpstr>
      <vt:lpstr>PowerPoint Presentation</vt:lpstr>
      <vt:lpstr>Properties of Boolean Algebra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2012-09-06T16:37:30Z</dcterms:created>
  <dcterms:modified xsi:type="dcterms:W3CDTF">2012-09-26T22:03:02Z</dcterms:modified>
</cp:coreProperties>
</file>