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323658F-E14F-4A48-A408-48995418B1B7}">
          <p14:sldIdLst>
            <p14:sldId id="256"/>
            <p14:sldId id="257"/>
            <p14:sldId id="258"/>
            <p14:sldId id="259"/>
            <p14:sldId id="260"/>
            <p14:sldId id="263"/>
            <p14:sldId id="261"/>
            <p14:sldId id="262"/>
            <p14:sldId id="264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6626-B11E-412E-A8E3-9D534FD9C52F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AF3-F1B1-4433-B514-6FA30C18D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55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6626-B11E-412E-A8E3-9D534FD9C52F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AF3-F1B1-4433-B514-6FA30C18D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3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6626-B11E-412E-A8E3-9D534FD9C52F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AF3-F1B1-4433-B514-6FA30C18D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1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6626-B11E-412E-A8E3-9D534FD9C52F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AF3-F1B1-4433-B514-6FA30C18D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78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6626-B11E-412E-A8E3-9D534FD9C52F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AF3-F1B1-4433-B514-6FA30C18D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71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6626-B11E-412E-A8E3-9D534FD9C52F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AF3-F1B1-4433-B514-6FA30C18D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6626-B11E-412E-A8E3-9D534FD9C52F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AF3-F1B1-4433-B514-6FA30C18D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98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6626-B11E-412E-A8E3-9D534FD9C52F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AF3-F1B1-4433-B514-6FA30C18D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501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6626-B11E-412E-A8E3-9D534FD9C52F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AF3-F1B1-4433-B514-6FA30C18D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6626-B11E-412E-A8E3-9D534FD9C52F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AF3-F1B1-4433-B514-6FA30C18D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126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6626-B11E-412E-A8E3-9D534FD9C52F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AF3-F1B1-4433-B514-6FA30C18D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241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06626-B11E-412E-A8E3-9D534FD9C52F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6AF3-F1B1-4433-B514-6FA30C18D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24075"/>
            <a:ext cx="7772400" cy="260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Salt Solutions:</a:t>
            </a:r>
            <a:br>
              <a:rPr lang="en-US" dirty="0" smtClean="0"/>
            </a:br>
            <a:r>
              <a:rPr lang="en-US" dirty="0" smtClean="0"/>
              <a:t>Preparation,</a:t>
            </a:r>
            <a:br>
              <a:rPr lang="en-US" dirty="0" smtClean="0"/>
            </a:br>
            <a:r>
              <a:rPr lang="en-US" dirty="0" smtClean="0"/>
              <a:t>Density,</a:t>
            </a:r>
            <a:br>
              <a:rPr lang="en-US" dirty="0" smtClean="0"/>
            </a:br>
            <a:r>
              <a:rPr lang="en-US" dirty="0" smtClean="0"/>
              <a:t>and Concentration Relationships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914400" y="152400"/>
            <a:ext cx="8077200" cy="6400800"/>
          </a:xfrm>
          <a:prstGeom prst="ellipse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0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Your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After you print out your graph:</a:t>
            </a:r>
          </a:p>
          <a:p>
            <a:r>
              <a:rPr lang="en-US" dirty="0" smtClean="0"/>
              <a:t>Physically, on your graph locate the density of your unknown solution on the y-axis (place a circle/dot).</a:t>
            </a:r>
          </a:p>
          <a:p>
            <a:pPr lvl="1"/>
            <a:r>
              <a:rPr lang="en-US" dirty="0" smtClean="0"/>
              <a:t>Draw a line, with a straight edge, from that point to the trend line.</a:t>
            </a:r>
          </a:p>
          <a:p>
            <a:pPr lvl="1"/>
            <a:r>
              <a:rPr lang="en-US" dirty="0" smtClean="0"/>
              <a:t>Then draw a line from the point on the trend line to the x-axis.</a:t>
            </a:r>
          </a:p>
          <a:p>
            <a:pPr lvl="1"/>
            <a:r>
              <a:rPr lang="en-US" dirty="0" smtClean="0"/>
              <a:t>(Shown in lab book)</a:t>
            </a:r>
          </a:p>
          <a:p>
            <a:r>
              <a:rPr lang="en-US" dirty="0" smtClean="0"/>
              <a:t>Then use the equation, calculated from the trend line, to calculate the molarity of your unknown solution.</a:t>
            </a:r>
          </a:p>
          <a:p>
            <a:pPr lvl="1"/>
            <a:r>
              <a:rPr lang="en-US" dirty="0" smtClean="0"/>
              <a:t>Describe which way is most accurate, compare the values.</a:t>
            </a:r>
          </a:p>
        </p:txBody>
      </p:sp>
      <p:sp>
        <p:nvSpPr>
          <p:cNvPr id="4" name="Rectangle 3"/>
          <p:cNvSpPr/>
          <p:nvPr/>
        </p:nvSpPr>
        <p:spPr>
          <a:xfrm rot="1156587">
            <a:off x="743412" y="258278"/>
            <a:ext cx="9144000" cy="1136620"/>
          </a:xfrm>
          <a:prstGeom prst="rect">
            <a:avLst/>
          </a:prstGeom>
          <a:solidFill>
            <a:srgbClr val="92D05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7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 To Do Before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1: Calculate mass of </a:t>
            </a:r>
            <a:r>
              <a:rPr lang="en-US" dirty="0" err="1" smtClean="0"/>
              <a:t>NaCl</a:t>
            </a:r>
            <a:r>
              <a:rPr lang="en-US" dirty="0" smtClean="0"/>
              <a:t> needed to make 1.00L of a 1.000M solution.</a:t>
            </a:r>
          </a:p>
          <a:p>
            <a:pPr lvl="1"/>
            <a:r>
              <a:rPr lang="en-US" dirty="0" smtClean="0"/>
              <a:t>Molarity is moles per liter</a:t>
            </a:r>
          </a:p>
          <a:p>
            <a:r>
              <a:rPr lang="en-US" dirty="0" smtClean="0"/>
              <a:t>Part 2: Calculate the volumes needed to prepare the diluted solutions.</a:t>
            </a:r>
          </a:p>
          <a:p>
            <a:pPr lvl="1"/>
            <a:r>
              <a:rPr lang="en-US" dirty="0" smtClean="0"/>
              <a:t>Use equation: C</a:t>
            </a:r>
            <a:r>
              <a:rPr lang="en-US" baseline="-25000" dirty="0" smtClean="0"/>
              <a:t>1</a:t>
            </a:r>
            <a:r>
              <a:rPr lang="en-US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 = C</a:t>
            </a:r>
            <a:r>
              <a:rPr lang="en-US" baseline="-25000" dirty="0" smtClean="0"/>
              <a:t>2</a:t>
            </a:r>
            <a:r>
              <a:rPr lang="en-US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 (shown in lab book)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 rot="1156587">
            <a:off x="743412" y="258278"/>
            <a:ext cx="9144000" cy="1136620"/>
          </a:xfrm>
          <a:prstGeom prst="rect">
            <a:avLst/>
          </a:prstGeom>
          <a:solidFill>
            <a:srgbClr val="FF000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01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Weigh out the mass of </a:t>
            </a:r>
            <a:r>
              <a:rPr lang="en-US" dirty="0" err="1" smtClean="0"/>
              <a:t>NaCl</a:t>
            </a:r>
            <a:r>
              <a:rPr lang="en-US" dirty="0" smtClean="0"/>
              <a:t> you calculated</a:t>
            </a:r>
          </a:p>
          <a:p>
            <a:r>
              <a:rPr lang="en-US" dirty="0" smtClean="0"/>
              <a:t>Use funnel to add it to a 1L volumetric flask</a:t>
            </a:r>
          </a:p>
          <a:p>
            <a:r>
              <a:rPr lang="en-US" dirty="0" smtClean="0"/>
              <a:t>Add enough water to fill the flask ~half full</a:t>
            </a:r>
          </a:p>
          <a:p>
            <a:r>
              <a:rPr lang="en-US" dirty="0" smtClean="0"/>
              <a:t>Swirl until the solute has dissolved</a:t>
            </a:r>
          </a:p>
          <a:p>
            <a:r>
              <a:rPr lang="en-US" dirty="0" smtClean="0"/>
              <a:t>Add water until the meniscus is at the neck of the flask</a:t>
            </a:r>
          </a:p>
          <a:p>
            <a:r>
              <a:rPr lang="en-US" dirty="0" smtClean="0"/>
              <a:t>Use wash bottle to add water until the bottom of the meniscus is at the line</a:t>
            </a:r>
          </a:p>
          <a:p>
            <a:pPr lvl="1"/>
            <a:r>
              <a:rPr lang="en-US" dirty="0" smtClean="0"/>
              <a:t>Be careful not to overshoot, otherwise you will have to start over</a:t>
            </a:r>
          </a:p>
          <a:p>
            <a:r>
              <a:rPr lang="en-US" dirty="0" smtClean="0"/>
              <a:t>This is your “stock solution”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156587">
            <a:off x="743412" y="258278"/>
            <a:ext cx="9144000" cy="1136620"/>
          </a:xfrm>
          <a:prstGeom prst="rect">
            <a:avLst/>
          </a:prstGeom>
          <a:solidFill>
            <a:srgbClr val="92D05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3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stock solution to make the following solutions:</a:t>
            </a:r>
          </a:p>
          <a:p>
            <a:pPr lvl="1"/>
            <a:r>
              <a:rPr lang="en-US" dirty="0" smtClean="0"/>
              <a:t>Solution 2:</a:t>
            </a:r>
          </a:p>
          <a:p>
            <a:pPr lvl="2"/>
            <a:r>
              <a:rPr lang="en-US" dirty="0" smtClean="0"/>
              <a:t>100mL of 0.50M </a:t>
            </a:r>
            <a:r>
              <a:rPr lang="en-US" dirty="0" err="1" smtClean="0"/>
              <a:t>NaCl</a:t>
            </a:r>
            <a:r>
              <a:rPr lang="en-US" dirty="0" smtClean="0"/>
              <a:t> </a:t>
            </a:r>
            <a:r>
              <a:rPr lang="en-US" dirty="0" err="1" smtClean="0"/>
              <a:t>sol’n</a:t>
            </a:r>
            <a:r>
              <a:rPr lang="en-US" dirty="0" smtClean="0"/>
              <a:t> from stock solution</a:t>
            </a:r>
          </a:p>
          <a:p>
            <a:pPr lvl="1"/>
            <a:r>
              <a:rPr lang="en-US" dirty="0" smtClean="0"/>
              <a:t>Solution 3:</a:t>
            </a:r>
          </a:p>
          <a:p>
            <a:pPr lvl="2"/>
            <a:r>
              <a:rPr lang="en-US" dirty="0" smtClean="0"/>
              <a:t>100mL of 0.25M </a:t>
            </a:r>
            <a:r>
              <a:rPr lang="en-US" dirty="0" err="1" smtClean="0"/>
              <a:t>NaCl</a:t>
            </a:r>
            <a:r>
              <a:rPr lang="en-US" dirty="0" smtClean="0"/>
              <a:t> </a:t>
            </a:r>
            <a:r>
              <a:rPr lang="en-US" dirty="0" err="1" smtClean="0"/>
              <a:t>sol’n</a:t>
            </a:r>
            <a:r>
              <a:rPr lang="en-US" dirty="0" smtClean="0"/>
              <a:t> from </a:t>
            </a:r>
            <a:r>
              <a:rPr lang="en-US" dirty="0" err="1" smtClean="0"/>
              <a:t>sol’n</a:t>
            </a:r>
            <a:r>
              <a:rPr lang="en-US" dirty="0" smtClean="0"/>
              <a:t> 2</a:t>
            </a:r>
          </a:p>
          <a:p>
            <a:pPr lvl="1"/>
            <a:r>
              <a:rPr lang="en-US" dirty="0" smtClean="0"/>
              <a:t>Solution 4:</a:t>
            </a:r>
          </a:p>
          <a:p>
            <a:pPr lvl="2"/>
            <a:r>
              <a:rPr lang="en-US" dirty="0" smtClean="0"/>
              <a:t>100mL of 0.125M </a:t>
            </a:r>
            <a:r>
              <a:rPr lang="en-US" dirty="0" err="1" smtClean="0"/>
              <a:t>NaCl</a:t>
            </a:r>
            <a:r>
              <a:rPr lang="en-US" dirty="0" smtClean="0"/>
              <a:t> </a:t>
            </a:r>
            <a:r>
              <a:rPr lang="en-US" dirty="0" err="1" smtClean="0"/>
              <a:t>sol’n</a:t>
            </a:r>
            <a:r>
              <a:rPr lang="en-US" dirty="0" smtClean="0"/>
              <a:t> from </a:t>
            </a:r>
            <a:r>
              <a:rPr lang="en-US" dirty="0" err="1" smtClean="0"/>
              <a:t>sol’n</a:t>
            </a:r>
            <a:r>
              <a:rPr lang="en-US" dirty="0" smtClean="0"/>
              <a:t> 3</a:t>
            </a:r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156587">
            <a:off x="743412" y="258278"/>
            <a:ext cx="9144000" cy="1136620"/>
          </a:xfrm>
          <a:prstGeom prst="rect">
            <a:avLst/>
          </a:prstGeom>
          <a:solidFill>
            <a:srgbClr val="92D05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0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Pour 50mL of the </a:t>
            </a:r>
            <a:r>
              <a:rPr lang="en-US" dirty="0" err="1" smtClean="0"/>
              <a:t>NaCl</a:t>
            </a:r>
            <a:r>
              <a:rPr lang="en-US" dirty="0" smtClean="0"/>
              <a:t> stock solution into a 50mL graduated cylinder</a:t>
            </a:r>
          </a:p>
          <a:p>
            <a:r>
              <a:rPr lang="en-US" dirty="0" smtClean="0"/>
              <a:t>Use the hydrometer to determine the specific gravity </a:t>
            </a:r>
          </a:p>
          <a:p>
            <a:r>
              <a:rPr lang="en-US" dirty="0" smtClean="0"/>
              <a:t>Record the value</a:t>
            </a:r>
          </a:p>
          <a:p>
            <a:r>
              <a:rPr lang="en-US" dirty="0" smtClean="0"/>
              <a:t>Repeat for each </a:t>
            </a:r>
            <a:r>
              <a:rPr lang="en-US" dirty="0" err="1" smtClean="0"/>
              <a:t>NaCl</a:t>
            </a:r>
            <a:r>
              <a:rPr lang="en-US" dirty="0" smtClean="0"/>
              <a:t> </a:t>
            </a:r>
            <a:r>
              <a:rPr lang="en-US" dirty="0" err="1" smtClean="0"/>
              <a:t>sol’n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Determine the specific gravity of 50mL of DI water</a:t>
            </a:r>
          </a:p>
          <a:p>
            <a:pPr lvl="1"/>
            <a:r>
              <a:rPr lang="en-US" dirty="0" smtClean="0"/>
              <a:t>Record and also record the room temperature</a:t>
            </a:r>
          </a:p>
        </p:txBody>
      </p:sp>
      <p:sp>
        <p:nvSpPr>
          <p:cNvPr id="4" name="Rectangle 3"/>
          <p:cNvSpPr/>
          <p:nvPr/>
        </p:nvSpPr>
        <p:spPr>
          <a:xfrm rot="1156587">
            <a:off x="743412" y="258278"/>
            <a:ext cx="9144000" cy="1136620"/>
          </a:xfrm>
          <a:prstGeom prst="rect">
            <a:avLst/>
          </a:prstGeom>
          <a:solidFill>
            <a:srgbClr val="92D05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20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Unknown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 an unknown salt solution</a:t>
            </a:r>
          </a:p>
          <a:p>
            <a:r>
              <a:rPr lang="en-US" dirty="0" smtClean="0"/>
              <a:t>Follow the same procedure, and determine its specific gravity.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156587">
            <a:off x="743412" y="258278"/>
            <a:ext cx="9144000" cy="1136620"/>
          </a:xfrm>
          <a:prstGeom prst="rect">
            <a:avLst/>
          </a:prstGeom>
          <a:solidFill>
            <a:srgbClr val="92D05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7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77594"/>
              </p:ext>
            </p:extLst>
          </p:nvPr>
        </p:nvGraphicFramePr>
        <p:xfrm>
          <a:off x="152400" y="59743"/>
          <a:ext cx="5638800" cy="6738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Worksheet" r:id="rId3" imgW="2733759" imgH="3267051" progId="Excel.Sheet.12">
                  <p:embed/>
                </p:oleObj>
              </mc:Choice>
              <mc:Fallback>
                <p:oleObj name="Worksheet" r:id="rId3" imgW="2733759" imgH="326705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" y="59743"/>
                        <a:ext cx="5638800" cy="67385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5978561" y="2590800"/>
                <a:ext cx="2647520" cy="4977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𝑠𝑝𝑒𝑐𝑖𝑓𝑖𝑐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𝑔𝑟𝑎𝑣𝑖𝑡𝑦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/>
                          </a:rPr>
                          <m:t>ρ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b="0" i="1" smtClean="0">
                                <a:latin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𝐻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𝑂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8561" y="2590800"/>
                <a:ext cx="2647520" cy="497700"/>
              </a:xfrm>
              <a:prstGeom prst="rect">
                <a:avLst/>
              </a:prstGeom>
              <a:blipFill rotWithShape="1">
                <a:blip r:embed="rId5"/>
                <a:stretch>
                  <a:fillRect l="-691" b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169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Calculate the Densities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Calculate the densities of the four </a:t>
            </a:r>
            <a:r>
              <a:rPr lang="en-US" dirty="0" err="1" smtClean="0"/>
              <a:t>NaCl</a:t>
            </a:r>
            <a:r>
              <a:rPr lang="en-US" dirty="0" smtClean="0"/>
              <a:t> solutions.</a:t>
            </a:r>
          </a:p>
          <a:p>
            <a:r>
              <a:rPr lang="en-US" dirty="0" smtClean="0"/>
              <a:t>Use the equation provided on previous slide.</a:t>
            </a:r>
          </a:p>
          <a:p>
            <a:r>
              <a:rPr lang="en-US" dirty="0" smtClean="0"/>
              <a:t>Also calculate the density of your unknown</a:t>
            </a:r>
          </a:p>
        </p:txBody>
      </p:sp>
      <p:sp>
        <p:nvSpPr>
          <p:cNvPr id="4" name="Rectangle 3"/>
          <p:cNvSpPr/>
          <p:nvPr/>
        </p:nvSpPr>
        <p:spPr>
          <a:xfrm rot="1156587">
            <a:off x="743412" y="258278"/>
            <a:ext cx="9144000" cy="1136620"/>
          </a:xfrm>
          <a:prstGeom prst="rect">
            <a:avLst/>
          </a:prstGeom>
          <a:solidFill>
            <a:srgbClr val="92D05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3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Plot Your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 excel to plot your data</a:t>
            </a:r>
          </a:p>
          <a:p>
            <a:pPr lvl="1"/>
            <a:r>
              <a:rPr lang="en-US" dirty="0" smtClean="0"/>
              <a:t>Density </a:t>
            </a:r>
            <a:r>
              <a:rPr lang="en-US" dirty="0" err="1" smtClean="0"/>
              <a:t>vs</a:t>
            </a:r>
            <a:r>
              <a:rPr lang="en-US" dirty="0" smtClean="0"/>
              <a:t> Molarity</a:t>
            </a:r>
          </a:p>
          <a:p>
            <a:pPr lvl="1"/>
            <a:r>
              <a:rPr lang="en-US" dirty="0" smtClean="0"/>
              <a:t>When place into excel place </a:t>
            </a:r>
            <a:br>
              <a:rPr lang="en-US" dirty="0" smtClean="0"/>
            </a:br>
            <a:r>
              <a:rPr lang="en-US" dirty="0" smtClean="0"/>
              <a:t>data as so: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Highlight the data you input</a:t>
            </a:r>
          </a:p>
          <a:p>
            <a:pPr lvl="1"/>
            <a:r>
              <a:rPr lang="en-US" dirty="0" smtClean="0"/>
              <a:t>“insert” </a:t>
            </a:r>
            <a:r>
              <a:rPr lang="en-US" dirty="0" smtClean="0">
                <a:sym typeface="Wingdings" pitchFamily="2" charset="2"/>
              </a:rPr>
              <a:t> “scatter”  “scatter with only markers” (no line!!)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Then a graph should appear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Label the axis's, title, and add a trend line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“layout”  “</a:t>
            </a:r>
            <a:r>
              <a:rPr lang="en-US" dirty="0" err="1" smtClean="0">
                <a:sym typeface="Wingdings" pitchFamily="2" charset="2"/>
              </a:rPr>
              <a:t>trendline</a:t>
            </a:r>
            <a:r>
              <a:rPr lang="en-US" dirty="0" smtClean="0">
                <a:sym typeface="Wingdings" pitchFamily="2" charset="2"/>
              </a:rPr>
              <a:t>”  “more </a:t>
            </a:r>
            <a:r>
              <a:rPr lang="en-US" dirty="0" err="1" smtClean="0">
                <a:sym typeface="Wingdings" pitchFamily="2" charset="2"/>
              </a:rPr>
              <a:t>trendline</a:t>
            </a:r>
            <a:r>
              <a:rPr lang="en-US" dirty="0" smtClean="0">
                <a:sym typeface="Wingdings" pitchFamily="2" charset="2"/>
              </a:rPr>
              <a:t> options”  “display equation on chart” AND “display R squared value on chart”</a:t>
            </a: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053059"/>
              </p:ext>
            </p:extLst>
          </p:nvPr>
        </p:nvGraphicFramePr>
        <p:xfrm>
          <a:off x="5181600" y="2133600"/>
          <a:ext cx="2971800" cy="139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/>
                <a:gridCol w="1485900"/>
              </a:tblGrid>
              <a:tr h="303106">
                <a:tc>
                  <a:txBody>
                    <a:bodyPr/>
                    <a:lstStyle/>
                    <a:p>
                      <a:r>
                        <a:rPr lang="en-US" dirty="0" smtClean="0"/>
                        <a:t>X axis</a:t>
                      </a:r>
                      <a:r>
                        <a:rPr lang="en-US" baseline="0" dirty="0" smtClean="0"/>
                        <a:t> (Molarity)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 axis (Density)</a:t>
                      </a:r>
                      <a:endParaRPr lang="en-US" dirty="0"/>
                    </a:p>
                  </a:txBody>
                  <a:tcPr/>
                </a:tc>
              </a:tr>
              <a:tr h="379307">
                <a:tc>
                  <a:txBody>
                    <a:bodyPr/>
                    <a:lstStyle/>
                    <a:p>
                      <a:r>
                        <a:rPr lang="en-US" dirty="0" smtClean="0"/>
                        <a:t>####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####</a:t>
                      </a:r>
                      <a:endParaRPr lang="en-US" dirty="0"/>
                    </a:p>
                  </a:txBody>
                  <a:tcPr/>
                </a:tc>
              </a:tr>
              <a:tr h="379307">
                <a:tc>
                  <a:txBody>
                    <a:bodyPr/>
                    <a:lstStyle/>
                    <a:p>
                      <a:r>
                        <a:rPr lang="en-US" dirty="0" smtClean="0"/>
                        <a:t>####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####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 rot="1156587">
            <a:off x="743412" y="258278"/>
            <a:ext cx="9144000" cy="1136620"/>
          </a:xfrm>
          <a:prstGeom prst="rect">
            <a:avLst/>
          </a:prstGeom>
          <a:solidFill>
            <a:srgbClr val="92D05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00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414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Microsoft Excel Worksheet</vt:lpstr>
      <vt:lpstr>Salt Solutions: Preparation, Density, and Concentration Relationships</vt:lpstr>
      <vt:lpstr>Calculations To Do Before Lab</vt:lpstr>
      <vt:lpstr>Part 1</vt:lpstr>
      <vt:lpstr>Part 2</vt:lpstr>
      <vt:lpstr>Part 3</vt:lpstr>
      <vt:lpstr>Unknown</vt:lpstr>
      <vt:lpstr>PowerPoint Presentation</vt:lpstr>
      <vt:lpstr>Calculate the Densities</vt:lpstr>
      <vt:lpstr>Plot Your Results</vt:lpstr>
      <vt:lpstr>Use Your Graph</vt:lpstr>
    </vt:vector>
  </TitlesOfParts>
  <Company>Missouri University of Science and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Salt Solutions: Preparation, Density, and Concentration Relationships</dc:title>
  <dc:creator>West, Danielle Marie (S&amp;T-Student)</dc:creator>
  <cp:lastModifiedBy>West, Danielle Marie (S&amp;T-Student)</cp:lastModifiedBy>
  <cp:revision>17</cp:revision>
  <dcterms:created xsi:type="dcterms:W3CDTF">2012-03-25T18:46:12Z</dcterms:created>
  <dcterms:modified xsi:type="dcterms:W3CDTF">2012-03-25T19:45:04Z</dcterms:modified>
</cp:coreProperties>
</file>