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  <p:sldMasterId id="2147483700" r:id="rId3"/>
  </p:sldMasterIdLst>
  <p:notesMasterIdLst>
    <p:notesMasterId r:id="rId49"/>
  </p:notesMasterIdLst>
  <p:sldIdLst>
    <p:sldId id="257" r:id="rId4"/>
    <p:sldId id="276" r:id="rId5"/>
    <p:sldId id="277" r:id="rId6"/>
    <p:sldId id="310" r:id="rId7"/>
    <p:sldId id="278" r:id="rId8"/>
    <p:sldId id="279" r:id="rId9"/>
    <p:sldId id="280" r:id="rId10"/>
    <p:sldId id="281" r:id="rId11"/>
    <p:sldId id="323" r:id="rId12"/>
    <p:sldId id="282" r:id="rId13"/>
    <p:sldId id="283" r:id="rId14"/>
    <p:sldId id="284" r:id="rId15"/>
    <p:sldId id="286" r:id="rId16"/>
    <p:sldId id="287" r:id="rId17"/>
    <p:sldId id="288" r:id="rId18"/>
    <p:sldId id="289" r:id="rId19"/>
    <p:sldId id="290" r:id="rId20"/>
    <p:sldId id="319" r:id="rId21"/>
    <p:sldId id="320" r:id="rId22"/>
    <p:sldId id="321" r:id="rId23"/>
    <p:sldId id="322" r:id="rId24"/>
    <p:sldId id="293" r:id="rId25"/>
    <p:sldId id="304" r:id="rId26"/>
    <p:sldId id="305" r:id="rId27"/>
    <p:sldId id="292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26" r:id="rId38"/>
    <p:sldId id="327" r:id="rId39"/>
    <p:sldId id="318" r:id="rId40"/>
    <p:sldId id="325" r:id="rId41"/>
    <p:sldId id="315" r:id="rId42"/>
    <p:sldId id="312" r:id="rId43"/>
    <p:sldId id="328" r:id="rId44"/>
    <p:sldId id="329" r:id="rId45"/>
    <p:sldId id="330" r:id="rId46"/>
    <p:sldId id="331" r:id="rId47"/>
    <p:sldId id="332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6600"/>
    <a:srgbClr val="660066"/>
    <a:srgbClr val="333399"/>
    <a:srgbClr val="33CCFF"/>
    <a:srgbClr val="008000"/>
    <a:srgbClr val="3399FF"/>
    <a:srgbClr val="00FF00"/>
    <a:srgbClr val="CC00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0" autoAdjust="0"/>
    <p:restoredTop sz="94730" autoAdjust="0"/>
  </p:normalViewPr>
  <p:slideViewPr>
    <p:cSldViewPr snapToGrid="0">
      <p:cViewPr varScale="1">
        <p:scale>
          <a:sx n="75" d="100"/>
          <a:sy n="75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7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12" Type="http://schemas.openxmlformats.org/officeDocument/2006/relationships/image" Target="../media/image66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5" Type="http://schemas.openxmlformats.org/officeDocument/2006/relationships/image" Target="../media/image6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Relationship Id="rId14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5.wmf"/><Relationship Id="rId1" Type="http://schemas.openxmlformats.org/officeDocument/2006/relationships/image" Target="../media/image7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100.wmf"/><Relationship Id="rId4" Type="http://schemas.openxmlformats.org/officeDocument/2006/relationships/image" Target="../media/image10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3DA2990-6BC0-4205-9447-B1ADE65ED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93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sjsu.edu/becker/physics51/mag_field.htm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mescience.com/research/antimatter-captured-cern-lhc-18112010/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DB7B6D0-CD39-4E00-9D22-2D33F7938ACB}" type="slidenum">
              <a:rPr lang="en-US" sz="1200" smtClean="0">
                <a:solidFill>
                  <a:schemeClr val="tx1"/>
                </a:solidFill>
              </a:rPr>
              <a:pPr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http://dir.niehs.nih.gov/ethics/images/photo-heisenberg.jpg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0CAFE1A6-B6EA-489F-8BAD-83413C7294B9}" type="slidenum">
              <a:rPr lang="en-US" sz="1200" smtClean="0">
                <a:solidFill>
                  <a:schemeClr val="tx1"/>
                </a:solidFill>
              </a:rPr>
              <a:pPr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B51E4A02-435C-4DFC-9D56-B71603AF0E75}" type="slidenum">
              <a:rPr lang="en-US" sz="1200" smtClean="0">
                <a:solidFill>
                  <a:schemeClr val="tx1"/>
                </a:solidFill>
              </a:rPr>
              <a:pPr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29B507CA-7639-49AE-B23D-1FB01C3AC56C}" type="slidenum">
              <a:rPr lang="en-US" sz="1200" smtClean="0">
                <a:solidFill>
                  <a:schemeClr val="tx1"/>
                </a:solidFill>
              </a:rPr>
              <a:pPr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8A97E6F6-FAD3-438A-B365-5F0BF6502F57}" type="slidenum">
              <a:rPr lang="en-US" sz="1200" smtClean="0">
                <a:solidFill>
                  <a:schemeClr val="tx1"/>
                </a:solidFill>
              </a:rPr>
              <a:pPr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751F041B-0709-47EE-8429-A4D9250BCBE7}" type="slidenum">
              <a:rPr lang="en-US" sz="1200" smtClean="0">
                <a:solidFill>
                  <a:schemeClr val="tx1"/>
                </a:solidFill>
              </a:rPr>
              <a:pPr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B25E17F1-31AD-4847-820B-482063DA9CBE}" type="slidenum">
              <a:rPr lang="en-US" sz="1200" smtClean="0">
                <a:solidFill>
                  <a:schemeClr val="tx1"/>
                </a:solidFill>
              </a:rPr>
              <a:pPr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B11BADA6-DC8D-4803-B511-7A2C3FE83EA5}" type="slidenum">
              <a:rPr lang="en-US" sz="1200" smtClean="0">
                <a:solidFill>
                  <a:schemeClr val="tx1"/>
                </a:solidFill>
              </a:rPr>
              <a:pPr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F277DAAD-EACF-4CE6-BF1C-038966899AA7}" type="slidenum">
              <a:rPr lang="en-US" sz="1200" smtClean="0">
                <a:solidFill>
                  <a:schemeClr val="tx1"/>
                </a:solidFill>
              </a:rPr>
              <a:pPr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32F95EE9-8463-4045-A585-DB4C7C505378}" type="slidenum">
              <a:rPr lang="en-US" sz="1200" smtClean="0">
                <a:solidFill>
                  <a:schemeClr val="tx1"/>
                </a:solidFill>
              </a:rPr>
              <a:pPr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F459BC58-39D6-47E2-AF18-85D112CE0F9F}" type="slidenum">
              <a:rPr lang="en-US" sz="1200" smtClean="0">
                <a:solidFill>
                  <a:schemeClr val="tx1"/>
                </a:solidFill>
              </a:rPr>
              <a:pPr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452A6CDF-6187-43FA-AF1D-9930CBBB4158}" type="slidenum">
              <a:rPr lang="en-US" sz="1200" smtClean="0">
                <a:solidFill>
                  <a:schemeClr val="tx1"/>
                </a:solidFill>
              </a:rPr>
              <a:pPr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60BCEAF5-C5C9-4378-95D5-4FE8094B0CD2}" type="slidenum">
              <a:rPr lang="en-US" sz="1200" smtClean="0">
                <a:solidFill>
                  <a:schemeClr val="tx1"/>
                </a:solidFill>
              </a:rPr>
              <a:pPr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12463F85-64BA-41D0-BB43-A4325E540C35}" type="slidenum">
              <a:rPr lang="en-US" sz="1200" smtClean="0">
                <a:solidFill>
                  <a:schemeClr val="tx1"/>
                </a:solidFill>
              </a:rPr>
              <a:pPr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81282165-9321-4790-B54B-D26A0DAB74F1}" type="slidenum">
              <a:rPr lang="en-US" sz="1200" smtClean="0">
                <a:solidFill>
                  <a:schemeClr val="tx1"/>
                </a:solidFill>
              </a:rPr>
              <a:pPr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1D06C2A3-C37C-44A3-BAE6-9681C95CDE6B}" type="slidenum">
              <a:rPr lang="en-US" sz="1200" smtClean="0">
                <a:solidFill>
                  <a:schemeClr val="tx1"/>
                </a:solidFill>
              </a:rPr>
              <a:pPr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183E3377-FF38-4727-B73F-C0E8B3E74079}" type="slidenum">
              <a:rPr lang="en-US" sz="1200" smtClean="0">
                <a:solidFill>
                  <a:schemeClr val="tx1"/>
                </a:solidFill>
              </a:rPr>
              <a:pPr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E77033D4-F469-43DB-A1B7-5D69A4635BD8}" type="slidenum">
              <a:rPr lang="en-US" sz="1200" smtClean="0">
                <a:solidFill>
                  <a:schemeClr val="tx1"/>
                </a:solidFill>
              </a:rPr>
              <a:pPr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B668E105-A44D-476C-AD0A-39A684FC0E2C}" type="slidenum">
              <a:rPr lang="en-US" sz="1200" smtClean="0">
                <a:solidFill>
                  <a:schemeClr val="tx1"/>
                </a:solidFill>
              </a:rPr>
              <a:pPr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94032EE3-41C4-46A7-8381-B67C3916ED48}" type="slidenum">
              <a:rPr lang="en-US" sz="1200" smtClean="0">
                <a:solidFill>
                  <a:schemeClr val="tx1"/>
                </a:solidFill>
              </a:rPr>
              <a:pPr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D53C61A7-EFC7-40DF-891B-A9AB34315E05}" type="slidenum">
              <a:rPr lang="en-US" sz="1200" smtClean="0">
                <a:solidFill>
                  <a:schemeClr val="tx1"/>
                </a:solidFill>
              </a:rPr>
              <a:pPr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Image from </a:t>
            </a:r>
            <a:r>
              <a:rPr lang="en-US" smtClean="0">
                <a:hlinkClick r:id="rId3"/>
              </a:rPr>
              <a:t>http://www.physics.sjsu.edu/becker/physics51/mag_field.htm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BA142757-71AC-4865-86F4-118FFC1DA9E6}" type="slidenum">
              <a:rPr lang="en-US" sz="1200" smtClean="0">
                <a:solidFill>
                  <a:schemeClr val="tx1"/>
                </a:solidFill>
              </a:rPr>
              <a:pPr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94AF67B2-CAC7-4F42-A2FA-DB9BB1D221C4}" type="slidenum">
              <a:rPr lang="en-US" sz="1200" smtClean="0">
                <a:solidFill>
                  <a:schemeClr val="tx1"/>
                </a:solidFill>
              </a:rPr>
              <a:pPr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F2F5DF07-8D9B-4C93-BD5A-42BB65D71498}" type="slidenum">
              <a:rPr lang="en-US" sz="1200" smtClean="0">
                <a:solidFill>
                  <a:schemeClr val="tx1"/>
                </a:solidFill>
              </a:rPr>
              <a:pPr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716DD90-58B3-44CF-8340-F1D5D6804277}" type="slidenum">
              <a:rPr lang="en-US" sz="1200" smtClean="0">
                <a:solidFill>
                  <a:schemeClr val="tx1"/>
                </a:solidFill>
              </a:rPr>
              <a:pPr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C05ECED8-7A79-4240-A42F-4A34ECE80DF6}" type="slidenum">
              <a:rPr lang="en-US" sz="1200" smtClean="0">
                <a:solidFill>
                  <a:schemeClr val="tx1"/>
                </a:solidFill>
              </a:rPr>
              <a:pPr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3E64D9F9-B9B0-447C-A5B9-6427F741F30A}" type="slidenum">
              <a:rPr lang="en-US" sz="1200" smtClean="0">
                <a:solidFill>
                  <a:schemeClr val="tx1"/>
                </a:solidFill>
              </a:rPr>
              <a:pPr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FAD071FF-5A1C-4D0B-A5BB-ECB38AED2A59}" type="slidenum">
              <a:rPr lang="en-US" sz="1200" smtClean="0">
                <a:solidFill>
                  <a:schemeClr val="tx1"/>
                </a:solidFill>
              </a:rPr>
              <a:pPr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BBF4899D-A3C9-47E6-8548-A2FF61854CEB}" type="slidenum">
              <a:rPr lang="en-US" sz="1200" smtClean="0">
                <a:solidFill>
                  <a:schemeClr val="tx1"/>
                </a:solidFill>
              </a:rPr>
              <a:pPr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8DA8C6D8-C9CD-4792-B748-F47A0AA045E0}" type="slidenum">
              <a:rPr lang="en-US" sz="1200" smtClean="0">
                <a:solidFill>
                  <a:schemeClr val="tx1"/>
                </a:solidFill>
              </a:rPr>
              <a:pPr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DA5176E2-1C64-4075-B20F-FB83687249EE}" type="slidenum">
              <a:rPr lang="en-US" sz="1200" smtClean="0">
                <a:solidFill>
                  <a:schemeClr val="tx1"/>
                </a:solidFill>
              </a:rPr>
              <a:pPr/>
              <a:t>39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7A45A9F6-CB48-4142-956B-80F62DD240EE}" type="slidenum">
              <a:rPr lang="en-US" sz="1200" smtClean="0">
                <a:solidFill>
                  <a:schemeClr val="tx1"/>
                </a:solidFill>
              </a:rPr>
              <a:pPr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D1A512-6DD1-4917-BF80-0942F7A23345}" type="slidenum">
              <a:rPr lang="en-US" sz="1200">
                <a:solidFill>
                  <a:prstClr val="black"/>
                </a:solidFill>
              </a:rPr>
              <a:pPr/>
              <a:t>44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Photo of Dirac: http://images.google.com/imgres?imgurl=http://epress.anu.edu.au/maverick/html/fig-3-1.jpg&amp;imgrefurl=http://epress.anu.edu.au/maverick/mobile_devices/ch03.html&amp;h=388&amp;w=300&amp;sz=14&amp;hl=en&amp;start=1&amp;um=1&amp;tbnid=1qSjUNOIRbLizM:&amp;tbnh=123&amp;tbnw=95&amp;prev=/images%3Fq%3Dpaul%2Bdirac%26um%3D1%26hl%3Den%26rlz%3D1T4GFRC_enUS212US212</a:t>
            </a:r>
          </a:p>
          <a:p>
            <a:pPr eaLnBrk="1" hangingPunct="1"/>
            <a:r>
              <a:rPr lang="en-US" smtClean="0"/>
              <a:t>Other is from TRex.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E42589EA-C596-4F20-8176-2E2D3E753E5F}" type="slidenum">
              <a:rPr lang="en-US" sz="1200" smtClean="0">
                <a:solidFill>
                  <a:schemeClr val="tx1"/>
                </a:solidFill>
              </a:rPr>
              <a:pPr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765A49-AF85-4BD7-8383-A7E7D24B46DB}" type="slidenum">
              <a:rPr lang="en-US" sz="1200">
                <a:solidFill>
                  <a:prstClr val="black"/>
                </a:solidFill>
              </a:rPr>
              <a:pPr/>
              <a:t>45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hlinkClick r:id="rId3"/>
              </a:rPr>
              <a:t>http://www.zmescience.com/research/antimatter-captured-cern-lhc-18112010/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72C5E3EC-D187-4007-826B-F44926D5C7B6}" type="slidenum">
              <a:rPr lang="en-US" sz="1200" smtClean="0">
                <a:solidFill>
                  <a:schemeClr val="tx1"/>
                </a:solidFill>
              </a:rPr>
              <a:pPr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2DDB6D7E-6DBA-4DC1-BB33-90AA4EBF3126}" type="slidenum">
              <a:rPr lang="en-US" sz="1200" smtClean="0">
                <a:solidFill>
                  <a:schemeClr val="tx1"/>
                </a:solidFill>
              </a:rPr>
              <a:pPr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B0C65CC5-A32D-4E87-A7BA-ABDBEDE456D2}" type="slidenum">
              <a:rPr lang="en-US" sz="1200" smtClean="0">
                <a:solidFill>
                  <a:schemeClr val="tx1"/>
                </a:solidFill>
              </a:rPr>
              <a:pPr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4CEDEC84-C77C-4B32-AA60-775356B9E1D6}" type="slidenum">
              <a:rPr lang="en-US" sz="1200" smtClean="0">
                <a:solidFill>
                  <a:schemeClr val="tx1"/>
                </a:solidFill>
              </a:rPr>
              <a:pPr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FCE09722-0E2A-4C3B-903C-54C2EABD48CC}" type="slidenum">
              <a:rPr lang="en-US" sz="1200" smtClean="0">
                <a:solidFill>
                  <a:schemeClr val="tx1"/>
                </a:solidFill>
              </a:rPr>
              <a:pPr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AC69-1271-4EC3-9C01-66913B5EC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8767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3A455-A976-4BE3-A879-4A9C3FB32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1021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FB8F-575B-4313-A255-3E54601AD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8191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527B-7F74-4A90-B06C-3B697883F8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185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14BFB-1923-490A-9D4E-59202CCB18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439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597F-77BE-40B2-95F3-48DAF0573F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625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69438-3EBB-4A9A-BF52-C86EF52CE9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0081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BE8D2-AC3A-4104-9356-D580CAC054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747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A6C8F-F08A-4EF0-8A4F-5580584D73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48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23120-3004-46C8-B659-F63CD5760B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967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81A9-DBD8-4506-BEB4-993CD8E652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78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A3C4F-9EFB-4208-AE8C-B78B73677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8142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39C3-B897-428C-874C-592C11D5E5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26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C23E-8F36-4CA9-AD17-3983C54C4C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104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498BF-524A-4DB7-9295-4DC779958E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390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E9E62-7AB0-40E6-A6F3-BCDC83D28B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1292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527B-7F74-4A90-B06C-3B697883F8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3208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14BFB-1923-490A-9D4E-59202CCB18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7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597F-77BE-40B2-95F3-48DAF0573F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2808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69438-3EBB-4A9A-BF52-C86EF52CE9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446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BE8D2-AC3A-4104-9356-D580CAC054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991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A6C8F-F08A-4EF0-8A4F-5580584D73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213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64158-5408-4DDC-B491-5844956D7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49855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23120-3004-46C8-B659-F63CD5760B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0187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81A9-DBD8-4506-BEB4-993CD8E652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296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39C3-B897-428C-874C-592C11D5E5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878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C23E-8F36-4CA9-AD17-3983C54C4C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6518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498BF-524A-4DB7-9295-4DC779958E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8399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E9E62-7AB0-40E6-A6F3-BCDC83D28B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879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B0F18-D8D7-4775-881E-F088E3A07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487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AD3B-EB98-480A-8180-933E0607E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6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4F549-67EB-4A15-B678-1B48D239E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6935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0F273-3BCB-4D6A-9862-2F401F285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6656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3D581-EEC5-4EF4-B603-1950F6CD5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0076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B68F7-CFCC-4ABB-94DA-42A5C7A87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5122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40895580-9D32-423E-B97C-CA006AE51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0000"/>
        <a:buFont typeface="Wingdings" pitchFamily="2" charset="2"/>
        <a:defRPr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itchFamily="2" charset="2"/>
        <a:defRPr sz="16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0000"/>
        <a:buFont typeface="Wingdings" pitchFamily="2" charset="2"/>
        <a:defRPr sz="14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D159D61A-D2AF-4D6C-834E-0D3703E798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4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0000"/>
        <a:buFont typeface="Wingdings" pitchFamily="2" charset="2"/>
        <a:defRPr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itchFamily="2" charset="2"/>
        <a:defRPr sz="16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0000"/>
        <a:buFont typeface="Wingdings" pitchFamily="2" charset="2"/>
        <a:defRPr sz="14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D159D61A-D2AF-4D6C-834E-0D3703E798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0000"/>
        <a:buFont typeface="Wingdings" pitchFamily="2" charset="2"/>
        <a:defRPr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itchFamily="2" charset="2"/>
        <a:defRPr sz="16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0000"/>
        <a:buFont typeface="Wingdings" pitchFamily="2" charset="2"/>
        <a:defRPr sz="14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3.wmf"/><Relationship Id="rId4" Type="http://schemas.openxmlformats.org/officeDocument/2006/relationships/image" Target="../media/image54.jpeg"/><Relationship Id="rId9" Type="http://schemas.openxmlformats.org/officeDocument/2006/relationships/oleObject" Target="../embeddings/oleObject4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" Type="http://schemas.openxmlformats.org/officeDocument/2006/relationships/notesSlide" Target="../notesSlides/notesSlide26.xml"/><Relationship Id="rId21" Type="http://schemas.openxmlformats.org/officeDocument/2006/relationships/oleObject" Target="../embeddings/oleObject56.bin"/><Relationship Id="rId34" Type="http://schemas.openxmlformats.org/officeDocument/2006/relationships/image" Target="../media/image69.wmf"/><Relationship Id="rId7" Type="http://schemas.openxmlformats.org/officeDocument/2006/relationships/image" Target="../media/image56.wmf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8.bin"/><Relationship Id="rId3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29" Type="http://schemas.openxmlformats.org/officeDocument/2006/relationships/oleObject" Target="../embeddings/oleObject60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64.wmf"/><Relationship Id="rId32" Type="http://schemas.openxmlformats.org/officeDocument/2006/relationships/image" Target="../media/image68.wmf"/><Relationship Id="rId5" Type="http://schemas.openxmlformats.org/officeDocument/2006/relationships/image" Target="../media/image55.wmf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28" Type="http://schemas.openxmlformats.org/officeDocument/2006/relationships/image" Target="../media/image66.wmf"/><Relationship Id="rId10" Type="http://schemas.openxmlformats.org/officeDocument/2006/relationships/image" Target="../media/image70.jpeg"/><Relationship Id="rId19" Type="http://schemas.openxmlformats.org/officeDocument/2006/relationships/oleObject" Target="../embeddings/oleObject55.bin"/><Relationship Id="rId31" Type="http://schemas.openxmlformats.org/officeDocument/2006/relationships/oleObject" Target="../embeddings/oleObject6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7.wmf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59.bin"/><Relationship Id="rId30" Type="http://schemas.openxmlformats.org/officeDocument/2006/relationships/image" Target="../media/image6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78.wmf"/><Relationship Id="rId4" Type="http://schemas.openxmlformats.org/officeDocument/2006/relationships/image" Target="../media/image79.jpeg"/><Relationship Id="rId9" Type="http://schemas.openxmlformats.org/officeDocument/2006/relationships/oleObject" Target="../embeddings/oleObject7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2.jpeg"/><Relationship Id="rId5" Type="http://schemas.openxmlformats.org/officeDocument/2006/relationships/image" Target="../media/image80.wmf"/><Relationship Id="rId4" Type="http://schemas.openxmlformats.org/officeDocument/2006/relationships/oleObject" Target="../embeddings/oleObject7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8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7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8.wmf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79.bin"/><Relationship Id="rId5" Type="http://schemas.openxmlformats.org/officeDocument/2006/relationships/image" Target="../media/image87.wmf"/><Relationship Id="rId10" Type="http://schemas.openxmlformats.org/officeDocument/2006/relationships/image" Target="../media/image89.wmf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7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9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8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99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02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9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9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9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0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10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771650"/>
            <a:ext cx="4397375" cy="3249613"/>
          </a:xfrm>
        </p:spPr>
        <p:txBody>
          <a:bodyPr/>
          <a:lstStyle/>
          <a:p>
            <a:pPr marL="463550" indent="-463550" eaLnBrk="1" hangingPunct="1">
              <a:spcBef>
                <a:spcPct val="10000"/>
              </a:spcBef>
            </a:pPr>
            <a:r>
              <a:rPr lang="en-US" smtClean="0"/>
              <a:t>7.1  Application of the Schr</a:t>
            </a:r>
            <a:r>
              <a:rPr lang="en-US" smtClean="0">
                <a:cs typeface="Arial" charset="0"/>
              </a:rPr>
              <a:t>ö</a:t>
            </a:r>
            <a:r>
              <a:rPr lang="en-US" smtClean="0"/>
              <a:t>dinger Equation to the Hydrogen Atom</a:t>
            </a:r>
          </a:p>
          <a:p>
            <a:pPr marL="463550" indent="-463550" eaLnBrk="1" hangingPunct="1">
              <a:spcBef>
                <a:spcPct val="10000"/>
              </a:spcBef>
            </a:pPr>
            <a:r>
              <a:rPr lang="en-US" smtClean="0"/>
              <a:t>7.2  Solution of the Schr</a:t>
            </a:r>
            <a:r>
              <a:rPr lang="en-US" smtClean="0">
                <a:cs typeface="Arial" charset="0"/>
              </a:rPr>
              <a:t>ö</a:t>
            </a:r>
            <a:r>
              <a:rPr lang="en-US" smtClean="0"/>
              <a:t>dinger Equation for Hydrogen</a:t>
            </a:r>
          </a:p>
          <a:p>
            <a:pPr marL="463550" indent="-463550" eaLnBrk="1" hangingPunct="1">
              <a:spcBef>
                <a:spcPct val="10000"/>
              </a:spcBef>
            </a:pPr>
            <a:r>
              <a:rPr lang="en-US" smtClean="0"/>
              <a:t>7.3  Quantum Numbers</a:t>
            </a:r>
          </a:p>
          <a:p>
            <a:pPr marL="463550" indent="-463550" eaLnBrk="1" hangingPunct="1">
              <a:spcBef>
                <a:spcPct val="10000"/>
              </a:spcBef>
            </a:pPr>
            <a:r>
              <a:rPr lang="en-US" smtClean="0"/>
              <a:t>7.4  Magnetic Effects on Atomic Spectra–The Zeeman Effect</a:t>
            </a:r>
          </a:p>
          <a:p>
            <a:pPr marL="463550" indent="-463550" eaLnBrk="1" hangingPunct="1">
              <a:spcBef>
                <a:spcPct val="10000"/>
              </a:spcBef>
            </a:pPr>
            <a:r>
              <a:rPr lang="en-US" smtClean="0"/>
              <a:t>7.5  Intrinsic Spin</a:t>
            </a:r>
          </a:p>
          <a:p>
            <a:pPr marL="463550" indent="-463550" eaLnBrk="1" hangingPunct="1">
              <a:spcBef>
                <a:spcPct val="10000"/>
              </a:spcBef>
            </a:pPr>
            <a:r>
              <a:rPr lang="en-US" smtClean="0"/>
              <a:t>7.6  Energy Levels and Electron Probabilities</a:t>
            </a:r>
          </a:p>
        </p:txBody>
      </p:sp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0" y="838200"/>
          <a:ext cx="96837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Image" r:id="rId4" imgW="1371603" imgH="106563" progId="PhotoshopElements.Image.2">
                  <p:embed/>
                </p:oleObj>
              </mc:Choice>
              <mc:Fallback>
                <p:oleObj name="Image" r:id="rId4" imgW="1371603" imgH="106563" progId="PhotoshopElements.Image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968375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44500" y="431800"/>
            <a:ext cx="4114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chemeClr val="tx1"/>
                </a:solidFill>
              </a:rPr>
              <a:t>CHAPTER 7</a:t>
            </a:r>
            <a:r>
              <a:rPr lang="en-US" sz="2800" b="1">
                <a:solidFill>
                  <a:srgbClr val="3333CC"/>
                </a:solidFill>
              </a:rPr>
              <a:t/>
            </a:r>
            <a:br>
              <a:rPr lang="en-US" sz="2800" b="1">
                <a:solidFill>
                  <a:srgbClr val="3333CC"/>
                </a:solidFill>
              </a:rPr>
            </a:b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Hydrogen Atom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57200" y="5226050"/>
            <a:ext cx="81613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i="1">
                <a:solidFill>
                  <a:schemeClr val="tx1"/>
                </a:solidFill>
              </a:rPr>
              <a:t>The atom of modern physics can be symbolized only through a partial differential equation in an abstract space of many dimensions. All its qualities are inferential; no material properties can be directly attributed to it. An understanding of the atomic world in that primary sensuous fashion…is impossible.</a:t>
            </a:r>
            <a:endParaRPr lang="en-US" sz="1600">
              <a:solidFill>
                <a:schemeClr val="tx1"/>
              </a:solidFill>
            </a:endParaRPr>
          </a:p>
          <a:p>
            <a:pPr algn="r"/>
            <a:r>
              <a:rPr lang="en-US" sz="1600">
                <a:solidFill>
                  <a:schemeClr val="tx1"/>
                </a:solidFill>
              </a:rPr>
              <a:t>- Werner Heisenberg</a:t>
            </a:r>
            <a:endParaRPr lang="en-US" sz="1600"/>
          </a:p>
        </p:txBody>
      </p:sp>
      <p:pic>
        <p:nvPicPr>
          <p:cNvPr id="2054" name="Picture 11" descr="photo-heisenbe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557213"/>
            <a:ext cx="322897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4"/>
          <p:cNvSpPr txBox="1">
            <a:spLocks noChangeArrowheads="1"/>
          </p:cNvSpPr>
          <p:nvPr/>
        </p:nvSpPr>
        <p:spPr bwMode="auto">
          <a:xfrm>
            <a:off x="5205413" y="4352925"/>
            <a:ext cx="3109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600">
                <a:solidFill>
                  <a:schemeClr val="tx1"/>
                </a:solidFill>
              </a:rPr>
              <a:t>Werner Heisenberg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(1901-1976)</a:t>
            </a: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47625" y="6550025"/>
            <a:ext cx="586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2"/>
                </a:solidFill>
              </a:rPr>
              <a:t>Prof. Rick Trebino, Georgia Tech, www.frog.gatech.edu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Grp="1" noChangeArrowheads="1"/>
          </p:cNvSpPr>
          <p:nvPr>
            <p:ph type="title"/>
          </p:nvPr>
        </p:nvSpPr>
        <p:spPr>
          <a:xfrm>
            <a:off x="352425" y="363538"/>
            <a:ext cx="8420100" cy="531812"/>
          </a:xfrm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008000"/>
                </a:solidFill>
              </a:rPr>
              <a:t>Separation of the Schr</a:t>
            </a:r>
            <a:r>
              <a:rPr lang="en-US" sz="3000" dirty="0" smtClean="0">
                <a:solidFill>
                  <a:srgbClr val="008000"/>
                </a:solidFill>
                <a:cs typeface="Arial" charset="0"/>
              </a:rPr>
              <a:t>ö</a:t>
            </a:r>
            <a:r>
              <a:rPr lang="en-US" sz="3000" dirty="0" smtClean="0">
                <a:solidFill>
                  <a:srgbClr val="008000"/>
                </a:solidFill>
              </a:rPr>
              <a:t>dinger Equation for H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2514600"/>
            <a:ext cx="5457825" cy="439738"/>
          </a:xfrm>
        </p:spPr>
        <p:txBody>
          <a:bodyPr/>
          <a:lstStyle/>
          <a:p>
            <a:pPr eaLnBrk="1" hangingPunct="1"/>
            <a:r>
              <a:rPr lang="en-US" dirty="0" smtClean="0"/>
              <a:t>Set each side equal to the constant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+ 1)</a:t>
            </a:r>
            <a:r>
              <a:rPr lang="en-US" dirty="0" smtClean="0"/>
              <a:t>.</a:t>
            </a:r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6159500" y="3408363"/>
            <a:ext cx="23955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8000"/>
                </a:solidFill>
              </a:rPr>
              <a:t>   </a:t>
            </a:r>
            <a:r>
              <a:rPr lang="en-US" sz="2100" b="1">
                <a:solidFill>
                  <a:srgbClr val="008000"/>
                </a:solidFill>
              </a:rPr>
              <a:t>Radial equation</a:t>
            </a:r>
          </a:p>
        </p:txBody>
      </p:sp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5795963" y="4560888"/>
            <a:ext cx="30620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008000"/>
                </a:solidFill>
              </a:rPr>
              <a:t>   </a:t>
            </a:r>
            <a:r>
              <a:rPr lang="en-US" sz="2100" b="1" dirty="0" smtClean="0">
                <a:solidFill>
                  <a:srgbClr val="008000"/>
                </a:solidFill>
              </a:rPr>
              <a:t>Polar-angle </a:t>
            </a:r>
            <a:r>
              <a:rPr lang="en-US" sz="2100" b="1" dirty="0">
                <a:solidFill>
                  <a:srgbClr val="008000"/>
                </a:solidFill>
              </a:rPr>
              <a:t>equation</a:t>
            </a:r>
          </a:p>
        </p:txBody>
      </p:sp>
      <p:sp>
        <p:nvSpPr>
          <p:cNvPr id="11270" name="Text Box 18"/>
          <p:cNvSpPr txBox="1">
            <a:spLocks noChangeArrowheads="1"/>
          </p:cNvSpPr>
          <p:nvPr/>
        </p:nvSpPr>
        <p:spPr bwMode="auto">
          <a:xfrm>
            <a:off x="457200" y="5765800"/>
            <a:ext cx="8266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tx1"/>
                </a:solidFill>
              </a:rPr>
              <a:t>We’ve separated the Schr</a:t>
            </a:r>
            <a:r>
              <a:rPr lang="en-US">
                <a:solidFill>
                  <a:schemeClr val="tx1"/>
                </a:solidFill>
                <a:cs typeface="Arial" charset="0"/>
              </a:rPr>
              <a:t>ö</a:t>
            </a:r>
            <a:r>
              <a:rPr lang="en-US">
                <a:solidFill>
                  <a:schemeClr val="tx1"/>
                </a:solidFill>
              </a:rPr>
              <a:t>dinger equation into three ordinary second-order differential equations, each containing only one variable.</a:t>
            </a:r>
            <a:endParaRPr lang="en-US" sz="1800"/>
          </a:p>
        </p:txBody>
      </p:sp>
      <p:graphicFrame>
        <p:nvGraphicFramePr>
          <p:cNvPr id="11271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879603"/>
              </p:ext>
            </p:extLst>
          </p:nvPr>
        </p:nvGraphicFramePr>
        <p:xfrm>
          <a:off x="1260475" y="1338263"/>
          <a:ext cx="61817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6" name="Equation" r:id="rId4" imgW="3809880" imgH="444240" progId="Equation.DSMT4">
                  <p:embed/>
                </p:oleObj>
              </mc:Choice>
              <mc:Fallback>
                <p:oleObj name="Equation" r:id="rId4" imgW="3809880" imgH="4442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1338263"/>
                        <a:ext cx="61817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21"/>
          <p:cNvGraphicFramePr>
            <a:graphicFrameLocks noChangeAspect="1"/>
          </p:cNvGraphicFramePr>
          <p:nvPr/>
        </p:nvGraphicFramePr>
        <p:xfrm>
          <a:off x="595313" y="3194050"/>
          <a:ext cx="55975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7" name="Equation" r:id="rId6" imgW="2870200" imgH="482600" progId="Equation.3">
                  <p:embed/>
                </p:oleObj>
              </mc:Choice>
              <mc:Fallback>
                <p:oleObj name="Equation" r:id="rId6" imgW="2870200" imgH="482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3194050"/>
                        <a:ext cx="559752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365120"/>
              </p:ext>
            </p:extLst>
          </p:nvPr>
        </p:nvGraphicFramePr>
        <p:xfrm>
          <a:off x="876300" y="4303429"/>
          <a:ext cx="4900613" cy="987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8" name="Equation" r:id="rId8" imgW="2768600" imgH="508000" progId="Equation.3">
                  <p:embed/>
                </p:oleObj>
              </mc:Choice>
              <mc:Fallback>
                <p:oleObj name="Equation" r:id="rId8" imgW="2768600" imgH="5080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4303429"/>
                        <a:ext cx="4900613" cy="987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335483" y="2427356"/>
            <a:ext cx="2708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rgbClr val="008000"/>
                </a:solidFill>
              </a:rPr>
              <a:t>Associated </a:t>
            </a:r>
            <a:r>
              <a:rPr lang="en-US" b="1" dirty="0" err="1">
                <a:solidFill>
                  <a:srgbClr val="008000"/>
                </a:solidFill>
              </a:rPr>
              <a:t>Laguerre</a:t>
            </a:r>
            <a:r>
              <a:rPr lang="en-US" b="1" dirty="0">
                <a:solidFill>
                  <a:srgbClr val="008000"/>
                </a:solidFill>
              </a:rPr>
              <a:t> equation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795963" y="2908300"/>
            <a:ext cx="539520" cy="50006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4013"/>
            <a:ext cx="8229600" cy="6524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Solution of the Radial Equation for 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32800" cy="5106988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The radial equation is called the </a:t>
            </a:r>
            <a:r>
              <a:rPr lang="en-US" b="1" dirty="0" smtClean="0">
                <a:solidFill>
                  <a:schemeClr val="accent1"/>
                </a:solidFill>
              </a:rPr>
              <a:t>associated </a:t>
            </a:r>
            <a:r>
              <a:rPr lang="en-US" b="1" dirty="0" err="1" smtClean="0">
                <a:solidFill>
                  <a:schemeClr val="accent1"/>
                </a:solidFill>
              </a:rPr>
              <a:t>Laguerre</a:t>
            </a:r>
            <a:r>
              <a:rPr lang="en-US" b="1" dirty="0" smtClean="0">
                <a:solidFill>
                  <a:schemeClr val="accent1"/>
                </a:solidFill>
              </a:rPr>
              <a:t> equation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000000"/>
                </a:solidFill>
              </a:rPr>
              <a:t>solutions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dirty="0" smtClean="0"/>
              <a:t> are called </a:t>
            </a:r>
            <a:r>
              <a:rPr lang="en-US" b="1" dirty="0" smtClean="0">
                <a:solidFill>
                  <a:schemeClr val="accent1"/>
                </a:solidFill>
              </a:rPr>
              <a:t>associated </a:t>
            </a:r>
            <a:r>
              <a:rPr lang="en-US" b="1" dirty="0" err="1" smtClean="0">
                <a:solidFill>
                  <a:schemeClr val="accent1"/>
                </a:solidFill>
              </a:rPr>
              <a:t>Laguerre</a:t>
            </a:r>
            <a:r>
              <a:rPr lang="en-US" b="1" dirty="0" smtClean="0">
                <a:solidFill>
                  <a:schemeClr val="accent1"/>
                </a:solidFill>
              </a:rPr>
              <a:t> functions</a:t>
            </a:r>
            <a:r>
              <a:rPr lang="en-US" dirty="0" smtClean="0"/>
              <a:t>. There are infinitely many of them, for values of </a:t>
            </a: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</a:rPr>
              <a:t> = 1, 2, 3,</a:t>
            </a:r>
            <a:r>
              <a:rPr lang="en-US" dirty="0" smtClean="0"/>
              <a:t> …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Assume that the ground state has </a:t>
            </a: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</a:rPr>
              <a:t> = 1</a:t>
            </a:r>
            <a:r>
              <a:rPr lang="en-US" dirty="0" smtClean="0"/>
              <a:t> and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ℓ = 0</a:t>
            </a:r>
            <a:r>
              <a:rPr lang="en-US" dirty="0" smtClean="0"/>
              <a:t>. Let’s find this solution.</a:t>
            </a:r>
          </a:p>
          <a:p>
            <a:pPr marL="0" indent="0" eaLnBrk="1" hangingPunct="1"/>
            <a:r>
              <a:rPr lang="en-US" dirty="0" smtClean="0"/>
              <a:t>The radial equation becomes:</a:t>
            </a:r>
          </a:p>
          <a:p>
            <a:pPr marL="0" indent="0" eaLnBrk="1" hangingPunct="1"/>
            <a:endParaRPr lang="en-US" b="1" dirty="0" smtClean="0">
              <a:solidFill>
                <a:srgbClr val="000000"/>
              </a:solidFill>
            </a:endParaRPr>
          </a:p>
          <a:p>
            <a:pPr marL="0" indent="0" eaLnBrk="1" hangingPunct="1"/>
            <a:endParaRPr lang="en-US" dirty="0" smtClean="0"/>
          </a:p>
          <a:p>
            <a:pPr marL="0" indent="0" eaLnBrk="1" hangingPunct="1">
              <a:lnSpc>
                <a:spcPct val="140000"/>
              </a:lnSpc>
            </a:pPr>
            <a:endParaRPr lang="en-US" dirty="0" smtClean="0"/>
          </a:p>
          <a:p>
            <a:pPr marL="0" indent="0" eaLnBrk="1" hangingPunct="1">
              <a:lnSpc>
                <a:spcPct val="140000"/>
              </a:lnSpc>
            </a:pPr>
            <a:r>
              <a:rPr lang="en-US" dirty="0" smtClean="0"/>
              <a:t>The derivative of           yields two terms:</a:t>
            </a:r>
          </a:p>
        </p:txBody>
      </p:sp>
      <p:graphicFrame>
        <p:nvGraphicFramePr>
          <p:cNvPr id="12292" name="Object 19"/>
          <p:cNvGraphicFramePr>
            <a:graphicFrameLocks noChangeAspect="1"/>
          </p:cNvGraphicFramePr>
          <p:nvPr/>
        </p:nvGraphicFramePr>
        <p:xfrm>
          <a:off x="2636838" y="3540125"/>
          <a:ext cx="37417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7" name="Equation" r:id="rId4" imgW="2032000" imgH="431800" progId="Equation.3">
                  <p:embed/>
                </p:oleObj>
              </mc:Choice>
              <mc:Fallback>
                <p:oleObj name="Equation" r:id="rId4" imgW="2032000" imgH="431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3540125"/>
                        <a:ext cx="37417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20"/>
          <p:cNvGraphicFramePr>
            <a:graphicFrameLocks noChangeAspect="1"/>
          </p:cNvGraphicFramePr>
          <p:nvPr/>
        </p:nvGraphicFramePr>
        <p:xfrm>
          <a:off x="2486025" y="4581525"/>
          <a:ext cx="6381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8" name="Equation" r:id="rId6" imgW="406048" imgH="393359" progId="Equation.3">
                  <p:embed/>
                </p:oleObj>
              </mc:Choice>
              <mc:Fallback>
                <p:oleObj name="Equation" r:id="rId6" imgW="406048" imgH="39335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4581525"/>
                        <a:ext cx="6381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21"/>
          <p:cNvGraphicFramePr>
            <a:graphicFrameLocks noChangeAspect="1"/>
          </p:cNvGraphicFramePr>
          <p:nvPr/>
        </p:nvGraphicFramePr>
        <p:xfrm>
          <a:off x="2479675" y="5400675"/>
          <a:ext cx="41148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9" name="Equation" r:id="rId8" imgW="2235200" imgH="482600" progId="Equation.3">
                  <p:embed/>
                </p:oleObj>
              </mc:Choice>
              <mc:Fallback>
                <p:oleObj name="Equation" r:id="rId8" imgW="2235200" imgH="482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5400675"/>
                        <a:ext cx="41148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9"/>
          <p:cNvSpPr>
            <a:spLocks noGrp="1" noChangeArrowheads="1"/>
          </p:cNvSpPr>
          <p:nvPr>
            <p:ph type="title"/>
          </p:nvPr>
        </p:nvSpPr>
        <p:spPr>
          <a:xfrm>
            <a:off x="4213225" y="277813"/>
            <a:ext cx="4473575" cy="1212850"/>
          </a:xfrm>
        </p:spPr>
        <p:txBody>
          <a:bodyPr/>
          <a:lstStyle/>
          <a:p>
            <a:pPr algn="r" eaLnBrk="1" hangingPunct="1"/>
            <a:r>
              <a:rPr lang="en-US" smtClean="0"/>
              <a:t>Solution of the Radial Equation for H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4025" y="774700"/>
            <a:ext cx="8239125" cy="1339850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smtClean="0"/>
              <a:t>Try a solution</a:t>
            </a:r>
          </a:p>
          <a:p>
            <a:pPr marL="0" indent="0">
              <a:spcBef>
                <a:spcPct val="0"/>
              </a:spcBef>
            </a:pPr>
            <a:r>
              <a:rPr lang="en-US" i="1" smtClean="0"/>
              <a:t>   </a:t>
            </a:r>
            <a:r>
              <a:rPr lang="en-US" i="1" smtClean="0">
                <a:latin typeface="Times New Roman" pitchFamily="18" charset="0"/>
              </a:rPr>
              <a:t>A</a:t>
            </a:r>
            <a:r>
              <a:rPr lang="en-US" smtClean="0"/>
              <a:t> is a normalization constant.</a:t>
            </a:r>
          </a:p>
          <a:p>
            <a:pPr marL="0" indent="0">
              <a:spcBef>
                <a:spcPct val="0"/>
              </a:spcBef>
            </a:pPr>
            <a:r>
              <a:rPr lang="en-US" i="1" smtClean="0"/>
              <a:t>   </a:t>
            </a:r>
            <a:r>
              <a:rPr lang="en-US" i="1" smtClean="0">
                <a:latin typeface="Times New Roman" pitchFamily="18" charset="0"/>
              </a:rPr>
              <a:t>a</a:t>
            </a:r>
            <a:r>
              <a:rPr lang="en-US" baseline="-25000" smtClean="0">
                <a:latin typeface="Times New Roman" pitchFamily="18" charset="0"/>
              </a:rPr>
              <a:t>0</a:t>
            </a:r>
            <a:r>
              <a:rPr lang="en-US" smtClean="0"/>
              <a:t> is a constant with the dimension of length.</a:t>
            </a:r>
          </a:p>
          <a:p>
            <a:pPr marL="0" indent="0">
              <a:spcBef>
                <a:spcPct val="0"/>
              </a:spcBef>
            </a:pPr>
            <a:r>
              <a:rPr lang="en-US" smtClean="0"/>
              <a:t>   Take derivatives of </a:t>
            </a:r>
            <a:r>
              <a:rPr lang="en-US" i="1" smtClean="0">
                <a:latin typeface="Times New Roman" pitchFamily="18" charset="0"/>
              </a:rPr>
              <a:t>R</a:t>
            </a:r>
            <a:r>
              <a:rPr lang="en-US" smtClean="0"/>
              <a:t> and insert them into the radial equation.</a:t>
            </a:r>
          </a:p>
        </p:txBody>
      </p:sp>
      <p:sp>
        <p:nvSpPr>
          <p:cNvPr id="13316" name="Text Box 24"/>
          <p:cNvSpPr txBox="1">
            <a:spLocks noChangeArrowheads="1"/>
          </p:cNvSpPr>
          <p:nvPr/>
        </p:nvSpPr>
        <p:spPr bwMode="auto">
          <a:xfrm>
            <a:off x="454025" y="4438650"/>
            <a:ext cx="4800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tx1"/>
                </a:solidFill>
              </a:rPr>
              <a:t>Set the second expression equal to zero and solve for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tx1"/>
                </a:solidFill>
              </a:rPr>
              <a:t>Set the first expression equal to zero and solve for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E</a:t>
            </a:r>
            <a:r>
              <a:rPr lang="en-US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tx1"/>
                </a:solidFill>
              </a:rPr>
              <a:t>Both are equal to the Bohr results!</a:t>
            </a:r>
            <a:endParaRPr lang="en-US" sz="1800">
              <a:solidFill>
                <a:schemeClr val="tx1"/>
              </a:solidFill>
            </a:endParaRPr>
          </a:p>
        </p:txBody>
      </p:sp>
      <p:graphicFrame>
        <p:nvGraphicFramePr>
          <p:cNvPr id="13317" name="Object 27"/>
          <p:cNvGraphicFramePr>
            <a:graphicFrameLocks noChangeAspect="1"/>
          </p:cNvGraphicFramePr>
          <p:nvPr/>
        </p:nvGraphicFramePr>
        <p:xfrm>
          <a:off x="4343400" y="2632075"/>
          <a:ext cx="3968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4" name="Equation" r:id="rId4" imgW="190417" imgH="152334" progId="Equation.DSMT4">
                  <p:embed/>
                </p:oleObj>
              </mc:Choice>
              <mc:Fallback>
                <p:oleObj name="Equation" r:id="rId4" imgW="190417" imgH="152334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32075"/>
                        <a:ext cx="3968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28"/>
          <p:cNvGraphicFramePr>
            <a:graphicFrameLocks noChangeAspect="1"/>
          </p:cNvGraphicFramePr>
          <p:nvPr/>
        </p:nvGraphicFramePr>
        <p:xfrm>
          <a:off x="419100" y="2371725"/>
          <a:ext cx="38481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5" name="Equation" r:id="rId6" imgW="2235200" imgH="482600" progId="Equation.3">
                  <p:embed/>
                </p:oleObj>
              </mc:Choice>
              <mc:Fallback>
                <p:oleObj name="Equation" r:id="rId6" imgW="2235200" imgH="482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371725"/>
                        <a:ext cx="38481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29"/>
          <p:cNvGraphicFramePr>
            <a:graphicFrameLocks noChangeAspect="1"/>
          </p:cNvGraphicFramePr>
          <p:nvPr/>
        </p:nvGraphicFramePr>
        <p:xfrm>
          <a:off x="4829175" y="2352675"/>
          <a:ext cx="38211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6" name="Equation" r:id="rId8" imgW="2247900" imgH="508000" progId="Equation.3">
                  <p:embed/>
                </p:oleObj>
              </mc:Choice>
              <mc:Fallback>
                <p:oleObj name="Equation" r:id="rId8" imgW="2247900" imgH="5080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2352675"/>
                        <a:ext cx="38211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30"/>
          <p:cNvGraphicFramePr>
            <a:graphicFrameLocks noChangeAspect="1"/>
          </p:cNvGraphicFramePr>
          <p:nvPr/>
        </p:nvGraphicFramePr>
        <p:xfrm>
          <a:off x="5651500" y="4276725"/>
          <a:ext cx="16367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7" name="Equation" r:id="rId10" imgW="787058" imgH="444307" progId="Equation.DSMT4">
                  <p:embed/>
                </p:oleObj>
              </mc:Choice>
              <mc:Fallback>
                <p:oleObj name="Equation" r:id="rId10" imgW="787058" imgH="444307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276725"/>
                        <a:ext cx="16367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31"/>
          <p:cNvGraphicFramePr>
            <a:graphicFrameLocks noChangeAspect="1"/>
          </p:cNvGraphicFramePr>
          <p:nvPr/>
        </p:nvGraphicFramePr>
        <p:xfrm>
          <a:off x="5434013" y="5291138"/>
          <a:ext cx="22336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8" name="Equation" r:id="rId12" imgW="1180588" imgH="469696" progId="Equation.3">
                  <p:embed/>
                </p:oleObj>
              </mc:Choice>
              <mc:Fallback>
                <p:oleObj name="Equation" r:id="rId12" imgW="1180588" imgH="469696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5291138"/>
                        <a:ext cx="2233612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2"/>
          <p:cNvGraphicFramePr>
            <a:graphicFrameLocks noChangeAspect="1"/>
          </p:cNvGraphicFramePr>
          <p:nvPr/>
        </p:nvGraphicFramePr>
        <p:xfrm>
          <a:off x="2101850" y="747713"/>
          <a:ext cx="16129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9" name="Equation" r:id="rId14" imgW="876300" imgH="228600" progId="Equation.DSMT4">
                  <p:embed/>
                </p:oleObj>
              </mc:Choice>
              <mc:Fallback>
                <p:oleObj name="Equation" r:id="rId14" imgW="8763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747713"/>
                        <a:ext cx="16129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Curved Up Arrow 17"/>
          <p:cNvSpPr>
            <a:spLocks noChangeArrowheads="1"/>
          </p:cNvSpPr>
          <p:nvPr/>
        </p:nvSpPr>
        <p:spPr bwMode="auto">
          <a:xfrm>
            <a:off x="657225" y="3114675"/>
            <a:ext cx="4486275" cy="295275"/>
          </a:xfrm>
          <a:prstGeom prst="curvedUpArrow">
            <a:avLst>
              <a:gd name="adj1" fmla="val 24971"/>
              <a:gd name="adj2" fmla="val 50012"/>
              <a:gd name="adj3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Curved Up Arrow 27"/>
          <p:cNvSpPr>
            <a:spLocks noChangeArrowheads="1"/>
          </p:cNvSpPr>
          <p:nvPr/>
        </p:nvSpPr>
        <p:spPr bwMode="auto">
          <a:xfrm>
            <a:off x="1476375" y="3067050"/>
            <a:ext cx="6191250" cy="295275"/>
          </a:xfrm>
          <a:prstGeom prst="curvedUpArrow">
            <a:avLst>
              <a:gd name="adj1" fmla="val 24948"/>
              <a:gd name="adj2" fmla="val 49993"/>
              <a:gd name="adj3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Curved Up Arrow 28"/>
          <p:cNvSpPr>
            <a:spLocks noChangeArrowheads="1"/>
          </p:cNvSpPr>
          <p:nvPr/>
        </p:nvSpPr>
        <p:spPr bwMode="auto">
          <a:xfrm flipV="1">
            <a:off x="2562225" y="2209800"/>
            <a:ext cx="3105150" cy="295275"/>
          </a:xfrm>
          <a:prstGeom prst="curvedUpArrow">
            <a:avLst>
              <a:gd name="adj1" fmla="val 24976"/>
              <a:gd name="adj2" fmla="val 50000"/>
              <a:gd name="adj3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Curved Up Arrow 29"/>
          <p:cNvSpPr>
            <a:spLocks noChangeArrowheads="1"/>
          </p:cNvSpPr>
          <p:nvPr/>
        </p:nvSpPr>
        <p:spPr bwMode="auto">
          <a:xfrm flipV="1">
            <a:off x="3209925" y="2124075"/>
            <a:ext cx="3810000" cy="295275"/>
          </a:xfrm>
          <a:prstGeom prst="curvedUpArrow">
            <a:avLst>
              <a:gd name="adj1" fmla="val 25030"/>
              <a:gd name="adj2" fmla="val 50000"/>
              <a:gd name="adj3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Rectangle 19"/>
          <p:cNvSpPr>
            <a:spLocks noChangeArrowheads="1"/>
          </p:cNvSpPr>
          <p:nvPr/>
        </p:nvSpPr>
        <p:spPr bwMode="auto">
          <a:xfrm>
            <a:off x="454025" y="3473450"/>
            <a:ext cx="7962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To satisfy this equation for any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>
                <a:solidFill>
                  <a:schemeClr val="tx1"/>
                </a:solidFill>
              </a:rPr>
              <a:t>, both expressions in parentheses must be zero.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3"/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229600" cy="57943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CCFF"/>
                </a:solidFill>
              </a:rPr>
              <a:t>Hydrogen-Atom Radial Wave Functions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11175" y="1574800"/>
            <a:ext cx="1749425" cy="44323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The </a:t>
            </a:r>
            <a:r>
              <a:rPr lang="en-US" dirty="0">
                <a:solidFill>
                  <a:srgbClr val="000000"/>
                </a:solidFill>
              </a:rPr>
              <a:t>solutions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dirty="0"/>
              <a:t> </a:t>
            </a:r>
            <a:r>
              <a:rPr lang="en-US" dirty="0" smtClean="0"/>
              <a:t>to the radial equation are </a:t>
            </a:r>
            <a:r>
              <a:rPr lang="en-US" dirty="0"/>
              <a:t>called </a:t>
            </a:r>
            <a:r>
              <a:rPr lang="en-US" b="1" dirty="0" smtClean="0">
                <a:solidFill>
                  <a:srgbClr val="33CCFF"/>
                </a:solidFill>
              </a:rPr>
              <a:t>Associated </a:t>
            </a:r>
            <a:r>
              <a:rPr lang="en-US" b="1" dirty="0" err="1">
                <a:solidFill>
                  <a:srgbClr val="33CCFF"/>
                </a:solidFill>
              </a:rPr>
              <a:t>Laguerre</a:t>
            </a:r>
            <a:r>
              <a:rPr lang="en-US" b="1" dirty="0">
                <a:solidFill>
                  <a:srgbClr val="33CCFF"/>
                </a:solidFill>
              </a:rPr>
              <a:t> functions</a:t>
            </a:r>
            <a:r>
              <a:rPr lang="en-US" dirty="0"/>
              <a:t>. </a:t>
            </a:r>
            <a:endParaRPr lang="en-US" dirty="0" smtClean="0"/>
          </a:p>
          <a:p>
            <a:pPr marL="0" indent="0" eaLnBrk="1" hangingPunct="1"/>
            <a:r>
              <a:rPr lang="en-US" dirty="0" smtClean="0"/>
              <a:t>There </a:t>
            </a:r>
            <a:r>
              <a:rPr lang="en-US" dirty="0"/>
              <a:t>are infinitely many of them, for values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= 1, 2, 3,</a:t>
            </a:r>
            <a:r>
              <a:rPr lang="en-US" dirty="0"/>
              <a:t> </a:t>
            </a:r>
            <a:r>
              <a:rPr lang="en-US" dirty="0" smtClean="0"/>
              <a:t>…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dirty="0" smtClean="0"/>
              <a:t> &lt;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n.</a:t>
            </a:r>
            <a:endParaRPr lang="en-US" dirty="0"/>
          </a:p>
        </p:txBody>
      </p:sp>
      <p:pic>
        <p:nvPicPr>
          <p:cNvPr id="16388" name="Picture 1034" descr="07T0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"/>
          <a:stretch>
            <a:fillRect/>
          </a:stretch>
        </p:blipFill>
        <p:spPr bwMode="auto">
          <a:xfrm>
            <a:off x="2362200" y="1169988"/>
            <a:ext cx="622935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327025"/>
            <a:ext cx="5222875" cy="625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The Polar-Angle Equation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19125" y="2474913"/>
            <a:ext cx="8048625" cy="801687"/>
          </a:xfrm>
        </p:spPr>
        <p:txBody>
          <a:bodyPr/>
          <a:lstStyle/>
          <a:p>
            <a:pPr marL="0" indent="0" eaLnBrk="1" hangingPunct="1">
              <a:lnSpc>
                <a:spcPts val="2400"/>
              </a:lnSpc>
            </a:pPr>
            <a:r>
              <a:rPr lang="en-US" dirty="0" smtClean="0"/>
              <a:t>Note the presence of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 </a:t>
            </a:r>
            <a:r>
              <a:rPr lang="en-US" dirty="0" smtClean="0"/>
              <a:t>Recall that the solutions to the azimuthal equation,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200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sz="2200" i="1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, also involve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  <a:endParaRPr lang="en-US" dirty="0" smtClean="0"/>
          </a:p>
        </p:txBody>
      </p:sp>
      <p:sp>
        <p:nvSpPr>
          <p:cNvPr id="17412" name="Rectangle 18"/>
          <p:cNvSpPr>
            <a:spLocks noChangeArrowheads="1"/>
          </p:cNvSpPr>
          <p:nvPr/>
        </p:nvSpPr>
        <p:spPr bwMode="auto">
          <a:xfrm>
            <a:off x="4529138" y="4926013"/>
            <a:ext cx="2982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C00000"/>
                </a:solidFill>
              </a:rPr>
              <a:t>  </a:t>
            </a:r>
            <a:r>
              <a:rPr lang="en-US" sz="2100" b="1">
                <a:solidFill>
                  <a:srgbClr val="C00000"/>
                </a:solidFill>
              </a:rPr>
              <a:t>Spherical harmonics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5767388" y="1460500"/>
            <a:ext cx="30620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</a:rPr>
              <a:t>   </a:t>
            </a:r>
            <a:r>
              <a:rPr lang="en-US" sz="2100" b="1" dirty="0" smtClean="0">
                <a:solidFill>
                  <a:srgbClr val="C00000"/>
                </a:solidFill>
              </a:rPr>
              <a:t>Polar-angle </a:t>
            </a:r>
            <a:r>
              <a:rPr lang="en-US" sz="2100" b="1" dirty="0">
                <a:solidFill>
                  <a:srgbClr val="C00000"/>
                </a:solidFill>
              </a:rPr>
              <a:t>equation</a:t>
            </a:r>
          </a:p>
        </p:txBody>
      </p:sp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356661"/>
              </p:ext>
            </p:extLst>
          </p:nvPr>
        </p:nvGraphicFramePr>
        <p:xfrm>
          <a:off x="620713" y="1157287"/>
          <a:ext cx="512762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1" name="Equation" r:id="rId4" imgW="2768600" imgH="508000" progId="Equation.3">
                  <p:embed/>
                </p:oleObj>
              </mc:Choice>
              <mc:Fallback>
                <p:oleObj name="Equation" r:id="rId4" imgW="2768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1157287"/>
                        <a:ext cx="5127625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19125" y="4007019"/>
            <a:ext cx="7677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US" dirty="0" smtClean="0">
                <a:solidFill>
                  <a:schemeClr val="tx1"/>
                </a:solidFill>
              </a:rPr>
              <a:t>We usually </a:t>
            </a:r>
            <a:r>
              <a:rPr lang="en-US" dirty="0">
                <a:solidFill>
                  <a:schemeClr val="tx1"/>
                </a:solidFill>
              </a:rPr>
              <a:t>group these solutions together into functions called </a:t>
            </a:r>
            <a:r>
              <a:rPr lang="en-US" b="1" dirty="0">
                <a:solidFill>
                  <a:srgbClr val="C00000"/>
                </a:solidFill>
              </a:rPr>
              <a:t>Spherical Harmonics</a:t>
            </a:r>
            <a:r>
              <a:rPr lang="en-US" dirty="0"/>
              <a:t>: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125" y="3378369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3333CC"/>
              </a:buClr>
              <a:buSzPct val="65000"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So solutions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to the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polar-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and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azimuthal-angle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equations are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linked.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352800" y="1762125"/>
            <a:ext cx="876300" cy="80010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324452"/>
              </p:ext>
            </p:extLst>
          </p:nvPr>
        </p:nvGraphicFramePr>
        <p:xfrm>
          <a:off x="1304924" y="4916487"/>
          <a:ext cx="315995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2" name="Equation" r:id="rId6" imgW="1574640" imgH="241200" progId="Equation.DSMT4">
                  <p:embed/>
                </p:oleObj>
              </mc:Choice>
              <mc:Fallback>
                <p:oleObj name="Equation" r:id="rId6" imgW="1574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04924" y="4916487"/>
                        <a:ext cx="3159957" cy="484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9125" y="5629275"/>
            <a:ext cx="724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Solutions to the polar-angle equation above involve sums and products of </a:t>
            </a:r>
            <a:r>
              <a:rPr lang="en-US" dirty="0" err="1" smtClean="0">
                <a:solidFill>
                  <a:schemeClr val="tx1"/>
                </a:solidFill>
              </a:rPr>
              <a:t>sines</a:t>
            </a:r>
            <a:r>
              <a:rPr lang="en-US" dirty="0" smtClean="0">
                <a:solidFill>
                  <a:schemeClr val="tx1"/>
                </a:solidFill>
              </a:rPr>
              <a:t> and cosines.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31800" y="484188"/>
            <a:ext cx="2536825" cy="177323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Normalized Spherical Harmonics</a:t>
            </a:r>
          </a:p>
        </p:txBody>
      </p:sp>
      <p:pic>
        <p:nvPicPr>
          <p:cNvPr id="18435" name="Picture 1029" descr="07T0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"/>
          <a:stretch>
            <a:fillRect/>
          </a:stretch>
        </p:blipFill>
        <p:spPr bwMode="auto">
          <a:xfrm>
            <a:off x="3311525" y="331788"/>
            <a:ext cx="52419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5350" y="2743200"/>
            <a:ext cx="184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Spherical harmonics are the solutions to the combination polar- and azimuthal-angle equations.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35000" y="2085974"/>
            <a:ext cx="7912100" cy="2105025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The total wave function	is the product of the radial </a:t>
            </a:r>
            <a:r>
              <a:rPr lang="en-US" dirty="0"/>
              <a:t>wave function </a:t>
            </a:r>
            <a:r>
              <a:rPr lang="en-US" i="1" dirty="0" err="1" smtClean="0">
                <a:latin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</a:rPr>
              <a:t>n</a:t>
            </a:r>
            <a:r>
              <a:rPr lang="en-US" i="1" baseline="-25000" dirty="0">
                <a:latin typeface="Times New Roman" pitchFamily="18" charset="0"/>
              </a:rPr>
              <a:t>ℓ</a:t>
            </a:r>
            <a:r>
              <a:rPr lang="en-US" dirty="0" smtClean="0"/>
              <a:t> </a:t>
            </a:r>
            <a:r>
              <a:rPr lang="en-US" dirty="0"/>
              <a:t>and the spherical harmonics </a:t>
            </a:r>
            <a:r>
              <a:rPr lang="en-US" i="1" dirty="0" smtClean="0">
                <a:latin typeface="Times New Roman" pitchFamily="18" charset="0"/>
              </a:rPr>
              <a:t>Y</a:t>
            </a:r>
            <a:r>
              <a:rPr lang="en-US" i="1" baseline="-25000" dirty="0" smtClean="0">
                <a:latin typeface="Times New Roman" pitchFamily="18" charset="0"/>
              </a:rPr>
              <a:t>ℓm</a:t>
            </a:r>
            <a:r>
              <a:rPr lang="en-US" dirty="0" smtClean="0"/>
              <a:t> and so depends on </a:t>
            </a: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</a:rPr>
              <a:t>ℓ</a:t>
            </a:r>
            <a:r>
              <a:rPr lang="en-US" dirty="0" smtClean="0"/>
              <a:t>, and </a:t>
            </a:r>
            <a:r>
              <a:rPr lang="en-US" i="1" dirty="0" smtClean="0">
                <a:latin typeface="Times New Roman" pitchFamily="18" charset="0"/>
              </a:rPr>
              <a:t>m</a:t>
            </a:r>
            <a:r>
              <a:rPr lang="en-US" i="1" baseline="-25000" dirty="0" smtClean="0">
                <a:latin typeface="Times New Roman" pitchFamily="18" charset="0"/>
              </a:rPr>
              <a:t>ℓ</a:t>
            </a:r>
            <a:r>
              <a:rPr lang="en-US" dirty="0" smtClean="0"/>
              <a:t>. 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The wave function becomes:</a:t>
            </a:r>
          </a:p>
        </p:txBody>
      </p:sp>
      <p:sp>
        <p:nvSpPr>
          <p:cNvPr id="19458" name="Rectangle 1042"/>
          <p:cNvSpPr>
            <a:spLocks noChangeArrowheads="1"/>
          </p:cNvSpPr>
          <p:nvPr/>
        </p:nvSpPr>
        <p:spPr bwMode="auto">
          <a:xfrm>
            <a:off x="1733550" y="4060825"/>
            <a:ext cx="4962525" cy="69532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1039"/>
          <p:cNvSpPr>
            <a:spLocks noGrp="1" noChangeArrowheads="1"/>
          </p:cNvSpPr>
          <p:nvPr>
            <p:ph type="title"/>
          </p:nvPr>
        </p:nvSpPr>
        <p:spPr>
          <a:xfrm>
            <a:off x="530225" y="474663"/>
            <a:ext cx="8004175" cy="11398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CC"/>
                </a:solidFill>
              </a:rPr>
              <a:t>Complete Solution of the Radial, Angular, and Azimuthal Equations</a:t>
            </a:r>
          </a:p>
        </p:txBody>
      </p:sp>
      <p:graphicFrame>
        <p:nvGraphicFramePr>
          <p:cNvPr id="19461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61453"/>
              </p:ext>
            </p:extLst>
          </p:nvPr>
        </p:nvGraphicFramePr>
        <p:xfrm>
          <a:off x="1790700" y="4121150"/>
          <a:ext cx="48387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" name="Equation" r:id="rId4" imgW="1905000" imgH="241300" progId="Equation.DSMT4">
                  <p:embed/>
                </p:oleObj>
              </mc:Choice>
              <mc:Fallback>
                <p:oleObj name="Equation" r:id="rId4" imgW="1905000" imgH="241300" progId="Equation.DSMT4">
                  <p:embed/>
                  <p:pic>
                    <p:nvPicPr>
                      <p:cNvPr id="0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4121150"/>
                        <a:ext cx="48387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193576" y="2508220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baseline="-25000" dirty="0">
                <a:solidFill>
                  <a:schemeClr val="tx1"/>
                </a:solidFill>
                <a:latin typeface="Times New Roman" pitchFamily="18" charset="0"/>
              </a:rPr>
              <a:t>ℓ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" y="5457825"/>
            <a:ext cx="7077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where only certain values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of </a:t>
            </a:r>
            <a:r>
              <a:rPr lang="en-US" i="1" kern="0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i="1" kern="0" dirty="0">
                <a:solidFill>
                  <a:srgbClr val="000000"/>
                </a:solidFill>
                <a:latin typeface="Times New Roman" pitchFamily="18" charset="0"/>
              </a:rPr>
              <a:t>ℓ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and </a:t>
            </a:r>
            <a:r>
              <a:rPr lang="en-US" i="1" kern="0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i="1" kern="0" baseline="-25000" dirty="0">
                <a:solidFill>
                  <a:srgbClr val="000000"/>
                </a:solidFill>
                <a:latin typeface="Times New Roman" pitchFamily="18" charset="0"/>
              </a:rPr>
              <a:t>ℓ </a:t>
            </a:r>
            <a:r>
              <a:rPr lang="en-US" dirty="0" smtClean="0">
                <a:solidFill>
                  <a:schemeClr val="tx1"/>
                </a:solidFill>
              </a:rPr>
              <a:t>are </a:t>
            </a:r>
            <a:r>
              <a:rPr lang="en-US" dirty="0" smtClean="0">
                <a:solidFill>
                  <a:schemeClr val="tx1"/>
                </a:solidFill>
              </a:rPr>
              <a:t>allowed.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1038225" y="1135063"/>
            <a:ext cx="6950075" cy="34988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417513"/>
            <a:ext cx="4595813" cy="66357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C000"/>
                </a:solidFill>
              </a:rPr>
              <a:t>7.3: Quantum Numbers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219200"/>
            <a:ext cx="8226425" cy="3414713"/>
          </a:xfrm>
        </p:spPr>
        <p:txBody>
          <a:bodyPr/>
          <a:lstStyle/>
          <a:p>
            <a:pPr marL="0" indent="0" eaLnBrk="1" hangingPunct="1">
              <a:spcBef>
                <a:spcPct val="80000"/>
              </a:spcBef>
              <a:tabLst>
                <a:tab pos="854075" algn="l"/>
                <a:tab pos="5486400" algn="l"/>
              </a:tabLst>
            </a:pPr>
            <a:r>
              <a:rPr lang="en-US" sz="2400" dirty="0" smtClean="0"/>
              <a:t>The three quantum numbers:</a:t>
            </a:r>
          </a:p>
          <a:p>
            <a:pPr marL="401638" lvl="1" indent="-6350" eaLnBrk="1" hangingPunct="1">
              <a:tabLst>
                <a:tab pos="854075" algn="l"/>
                <a:tab pos="5486400" algn="l"/>
              </a:tabLst>
            </a:pPr>
            <a:r>
              <a:rPr lang="en-US" sz="2000" i="1" dirty="0" smtClean="0">
                <a:latin typeface="Times New Roman" pitchFamily="18" charset="0"/>
              </a:rPr>
              <a:t>n</a:t>
            </a:r>
            <a:r>
              <a:rPr lang="en-US" sz="2000" dirty="0" smtClean="0"/>
              <a:t>:	Principal quantum number</a:t>
            </a:r>
          </a:p>
          <a:p>
            <a:pPr marL="401638" lvl="1" indent="-6350" eaLnBrk="1" hangingPunct="1">
              <a:tabLst>
                <a:tab pos="854075" algn="l"/>
                <a:tab pos="5486400" algn="l"/>
              </a:tabLst>
            </a:pPr>
            <a:r>
              <a:rPr lang="en-US" sz="2000" i="1" dirty="0" smtClean="0">
                <a:latin typeface="Times New Roman" pitchFamily="18" charset="0"/>
              </a:rPr>
              <a:t>ℓ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:	Orbital angular momentum quantum number</a:t>
            </a:r>
          </a:p>
          <a:p>
            <a:pPr marL="401638" lvl="1" indent="-6350" eaLnBrk="1" hangingPunct="1">
              <a:tabLst>
                <a:tab pos="854075" algn="l"/>
                <a:tab pos="5486400" algn="l"/>
              </a:tabLst>
            </a:pPr>
            <a:r>
              <a:rPr lang="en-US" sz="2000" i="1" dirty="0" smtClean="0">
                <a:latin typeface="Times New Roman" pitchFamily="18" charset="0"/>
                <a:cs typeface="Arial" charset="0"/>
              </a:rPr>
              <a:t>m</a:t>
            </a:r>
            <a:r>
              <a:rPr lang="en-US" sz="2000" i="1" baseline="-25000" dirty="0" smtClean="0">
                <a:latin typeface="Times New Roman" pitchFamily="18" charset="0"/>
                <a:cs typeface="Arial" charset="0"/>
              </a:rPr>
              <a:t>ℓ</a:t>
            </a:r>
            <a:r>
              <a:rPr lang="en-US" sz="2000" dirty="0" smtClean="0">
                <a:cs typeface="Arial" charset="0"/>
              </a:rPr>
              <a:t>:	Magnetic (azimuthal) quantum number</a:t>
            </a:r>
          </a:p>
          <a:p>
            <a:pPr marL="0" indent="0" eaLnBrk="1" hangingPunct="1">
              <a:spcBef>
                <a:spcPct val="80000"/>
              </a:spcBef>
              <a:tabLst>
                <a:tab pos="854075" algn="l"/>
                <a:tab pos="5486400" algn="l"/>
              </a:tabLst>
            </a:pPr>
            <a:r>
              <a:rPr lang="en-US" sz="2400" dirty="0" smtClean="0"/>
              <a:t>The restrictions for the quantum numbers:</a:t>
            </a:r>
          </a:p>
          <a:p>
            <a:pPr marL="401638" lvl="1" indent="-6350" eaLnBrk="1" hangingPunct="1">
              <a:tabLst>
                <a:tab pos="854075" algn="l"/>
                <a:tab pos="5486400" algn="l"/>
              </a:tabLst>
            </a:pPr>
            <a:r>
              <a:rPr lang="en-US" sz="2000" i="1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</a:rPr>
              <a:t> = 1, 2, 3, 4, . . . 	</a:t>
            </a:r>
            <a:endParaRPr lang="en-US" sz="2000" dirty="0" smtClean="0"/>
          </a:p>
          <a:p>
            <a:pPr marL="401638" lvl="1" indent="-6350" eaLnBrk="1" hangingPunct="1">
              <a:tabLst>
                <a:tab pos="854075" algn="l"/>
                <a:tab pos="5486400" algn="l"/>
              </a:tabLst>
            </a:pPr>
            <a:r>
              <a:rPr lang="en-US" sz="2000" i="1" dirty="0" smtClean="0">
                <a:latin typeface="Times New Roman" pitchFamily="18" charset="0"/>
              </a:rPr>
              <a:t>ℓ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= 0, 1, 2, 3, . . . , 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− 1	</a:t>
            </a:r>
            <a:endParaRPr lang="en-US" sz="2000" dirty="0" smtClean="0">
              <a:cs typeface="Arial" charset="0"/>
            </a:endParaRPr>
          </a:p>
          <a:p>
            <a:pPr marL="401638" lvl="1" indent="-6350" eaLnBrk="1" hangingPunct="1">
              <a:tabLst>
                <a:tab pos="854075" algn="l"/>
                <a:tab pos="5486400" algn="l"/>
              </a:tabLst>
            </a:pPr>
            <a:r>
              <a:rPr lang="en-US" sz="2000" i="1" dirty="0" smtClean="0">
                <a:latin typeface="Times New Roman" pitchFamily="18" charset="0"/>
                <a:cs typeface="Arial" charset="0"/>
              </a:rPr>
              <a:t>m</a:t>
            </a:r>
            <a:r>
              <a:rPr lang="en-US" sz="2000" i="1" baseline="-25000" dirty="0" smtClean="0">
                <a:latin typeface="Times New Roman" pitchFamily="18" charset="0"/>
                <a:cs typeface="Arial" charset="0"/>
              </a:rPr>
              <a:t>ℓ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= − </a:t>
            </a:r>
            <a:r>
              <a:rPr lang="en-US" sz="2000" i="1" dirty="0" smtClean="0">
                <a:latin typeface="Times New Roman" pitchFamily="18" charset="0"/>
              </a:rPr>
              <a:t>ℓ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, − </a:t>
            </a:r>
            <a:r>
              <a:rPr lang="en-US" sz="2000" i="1" dirty="0" smtClean="0">
                <a:latin typeface="Times New Roman" pitchFamily="18" charset="0"/>
              </a:rPr>
              <a:t>ℓ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+ 1, . . . , 0, 1, . . . , </a:t>
            </a:r>
            <a:r>
              <a:rPr lang="en-US" sz="2000" i="1" dirty="0" smtClean="0">
                <a:latin typeface="Times New Roman" pitchFamily="18" charset="0"/>
              </a:rPr>
              <a:t>ℓ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− 1, </a:t>
            </a:r>
            <a:r>
              <a:rPr lang="en-US" sz="2000" i="1" dirty="0" smtClean="0">
                <a:latin typeface="Times New Roman" pitchFamily="18" charset="0"/>
              </a:rPr>
              <a:t>ℓ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	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4749801" y="5270500"/>
            <a:ext cx="1866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The energy levels are:</a:t>
            </a:r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674235"/>
              </p:ext>
            </p:extLst>
          </p:nvPr>
        </p:nvGraphicFramePr>
        <p:xfrm>
          <a:off x="6443663" y="5138737"/>
          <a:ext cx="13620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" name="Equation" r:id="rId4" imgW="596880" imgH="393480" progId="Equation.DSMT4">
                  <p:embed/>
                </p:oleObj>
              </mc:Choice>
              <mc:Fallback>
                <p:oleObj name="Equation" r:id="rId4" imgW="5968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138737"/>
                        <a:ext cx="1362075" cy="898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287893" y="5027710"/>
            <a:ext cx="1728787" cy="1360389"/>
            <a:chOff x="796925" y="5230910"/>
            <a:chExt cx="1728787" cy="1360389"/>
          </a:xfrm>
        </p:grpSpPr>
        <p:sp>
          <p:nvSpPr>
            <p:cNvPr id="2" name="Rectangle 1"/>
            <p:cNvSpPr/>
            <p:nvPr/>
          </p:nvSpPr>
          <p:spPr bwMode="auto">
            <a:xfrm>
              <a:off x="1025525" y="5230910"/>
              <a:ext cx="1390650" cy="136038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96925" y="5283368"/>
              <a:ext cx="172878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1638" lvl="1" indent="-6350" eaLnBrk="1" hangingPunct="1">
                <a:tabLst>
                  <a:tab pos="854075" algn="l"/>
                  <a:tab pos="5486400" algn="l"/>
                </a:tabLst>
              </a:pPr>
              <a:r>
                <a:rPr lang="en-US" sz="2400" i="1" dirty="0" smtClean="0">
                  <a:solidFill>
                    <a:schemeClr val="bg1"/>
                  </a:solidFill>
                  <a:latin typeface="Times New Roman" pitchFamily="18" charset="0"/>
                </a:rPr>
                <a:t>  n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&gt; 0</a:t>
              </a:r>
            </a:p>
            <a:p>
              <a:pPr marL="401638" lvl="1" indent="-6350" eaLnBrk="1" hangingPunct="1">
                <a:tabLst>
                  <a:tab pos="854075" algn="l"/>
                  <a:tab pos="5486400" algn="l"/>
                </a:tabLst>
              </a:pPr>
              <a:r>
                <a:rPr lang="en-US" sz="2400" i="1" dirty="0" smtClean="0">
                  <a:solidFill>
                    <a:schemeClr val="bg1"/>
                  </a:solidFill>
                  <a:latin typeface="Times New Roman" pitchFamily="18" charset="0"/>
                </a:rPr>
                <a:t>  ℓ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&lt; </a:t>
              </a: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n</a:t>
              </a:r>
              <a:endParaRPr lang="en-US" sz="2400" i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marL="401638" lvl="1" indent="-6350" eaLnBrk="1" hangingPunct="1">
                <a:tabLst>
                  <a:tab pos="854075" algn="l"/>
                  <a:tab pos="5486400" algn="l"/>
                </a:tabLst>
              </a:pP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|m</a:t>
              </a:r>
              <a:r>
                <a:rPr lang="en-US" sz="2400" i="1" baseline="-25000" dirty="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ℓ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| ≤ </a:t>
              </a: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</a:rPr>
                <a:t>ℓ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800100" y="5424388"/>
            <a:ext cx="1640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spcBef>
                <a:spcPct val="80000"/>
              </a:spcBef>
              <a:tabLst>
                <a:tab pos="854075" algn="l"/>
                <a:tab pos="5486400" algn="l"/>
              </a:tabLst>
            </a:pPr>
            <a:r>
              <a:rPr lang="en-US" dirty="0">
                <a:solidFill>
                  <a:schemeClr val="bg1"/>
                </a:solidFill>
              </a:rPr>
              <a:t>Equivalently: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44488"/>
            <a:ext cx="7483475" cy="6064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6666"/>
                </a:solidFill>
              </a:rPr>
              <a:t>Probability Distribution Functions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157288"/>
            <a:ext cx="7656513" cy="3854450"/>
          </a:xfrm>
        </p:spPr>
        <p:txBody>
          <a:bodyPr/>
          <a:lstStyle/>
          <a:p>
            <a:pPr marL="0" indent="0" eaLnBrk="1" hangingPunct="1">
              <a:spcBef>
                <a:spcPct val="60000"/>
              </a:spcBef>
            </a:pPr>
            <a:r>
              <a:rPr lang="en-US" dirty="0" smtClean="0"/>
              <a:t>We use the wave functions to calculate the probability distributions of the electrons.</a:t>
            </a:r>
          </a:p>
          <a:p>
            <a:pPr marL="0" indent="0" eaLnBrk="1" hangingPunct="1">
              <a:spcBef>
                <a:spcPct val="60000"/>
              </a:spcBef>
            </a:pPr>
            <a:r>
              <a:rPr lang="en-US" dirty="0" smtClean="0"/>
              <a:t>The electron is spread out over space and its position is not well defined.</a:t>
            </a:r>
          </a:p>
          <a:p>
            <a:pPr marL="0" indent="0" eaLnBrk="1" hangingPunct="1">
              <a:spcBef>
                <a:spcPct val="60000"/>
              </a:spcBef>
            </a:pPr>
            <a:r>
              <a:rPr lang="en-US" dirty="0" smtClean="0"/>
              <a:t>We may use the radial wave function </a:t>
            </a:r>
            <a:r>
              <a:rPr lang="en-US" i="1" dirty="0" smtClean="0">
                <a:latin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</a:rPr>
              <a:t>)</a:t>
            </a:r>
            <a:r>
              <a:rPr lang="en-US" dirty="0" smtClean="0"/>
              <a:t> to calculate radial probability distributions of the electron.</a:t>
            </a:r>
          </a:p>
          <a:p>
            <a:pPr marL="0" indent="0" eaLnBrk="1" hangingPunct="1">
              <a:spcBef>
                <a:spcPct val="60000"/>
              </a:spcBef>
            </a:pPr>
            <a:r>
              <a:rPr lang="en-US" dirty="0" smtClean="0"/>
              <a:t>The probability of finding the electron in a differential volume element </a:t>
            </a:r>
            <a:r>
              <a:rPr lang="en-US" i="1" dirty="0" smtClean="0">
                <a:latin typeface="Times New Roman" pitchFamily="18" charset="0"/>
              </a:rPr>
              <a:t>dx </a:t>
            </a:r>
            <a:r>
              <a:rPr lang="en-US" i="1" dirty="0" err="1" smtClean="0">
                <a:latin typeface="Times New Roman" pitchFamily="18" charset="0"/>
              </a:rPr>
              <a:t>dy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dz</a:t>
            </a:r>
            <a:r>
              <a:rPr lang="en-US" dirty="0" smtClean="0">
                <a:latin typeface="Symbol" pitchFamily="18" charset="2"/>
              </a:rPr>
              <a:t>  </a:t>
            </a:r>
            <a:r>
              <a:rPr lang="en-US" dirty="0" smtClean="0"/>
              <a:t>is: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714375" y="5143500"/>
            <a:ext cx="7591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where the differential volume element in spherical polar coordinates is</a:t>
            </a:r>
            <a:endParaRPr lang="en-US"/>
          </a:p>
        </p:txBody>
      </p:sp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1658938" y="4403725"/>
          <a:ext cx="53260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5" name="Equation" r:id="rId4" imgW="2222500" imgH="203200" progId="Equation.DSMT4">
                  <p:embed/>
                </p:oleObj>
              </mc:Choice>
              <mc:Fallback>
                <p:oleObj name="Equation" r:id="rId4" imgW="22225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403725"/>
                        <a:ext cx="532606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8"/>
          <p:cNvGraphicFramePr>
            <a:graphicFrameLocks noChangeAspect="1"/>
          </p:cNvGraphicFramePr>
          <p:nvPr/>
        </p:nvGraphicFramePr>
        <p:xfrm>
          <a:off x="2235200" y="5830888"/>
          <a:ext cx="42322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6" name="Equation" r:id="rId6" imgW="1765300" imgH="228600" progId="Equation.DSMT4">
                  <p:embed/>
                </p:oleObj>
              </mc:Choice>
              <mc:Fallback>
                <p:oleObj name="Equation" r:id="rId6" imgW="17653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5830888"/>
                        <a:ext cx="423227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0688"/>
            <a:ext cx="7681913" cy="6159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0033"/>
                </a:solidFill>
              </a:rPr>
              <a:t>Probability Distribution Functions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42925" y="1333500"/>
            <a:ext cx="7934325" cy="5324475"/>
          </a:xfrm>
        </p:spPr>
        <p:txBody>
          <a:bodyPr/>
          <a:lstStyle/>
          <a:p>
            <a:pPr marL="0" indent="0" eaLnBrk="1" hangingPunct="1"/>
            <a:r>
              <a:rPr lang="en-US" smtClean="0"/>
              <a:t>At the moment, we’ll consider only the radial dependence.</a:t>
            </a:r>
          </a:p>
          <a:p>
            <a:pPr marL="0" indent="0" eaLnBrk="1" hangingPunct="1"/>
            <a:r>
              <a:rPr lang="en-US" smtClean="0"/>
              <a:t>So we should integrate over all values of </a:t>
            </a:r>
            <a:r>
              <a:rPr lang="en-US" i="1" smtClean="0">
                <a:latin typeface="Symbol" pitchFamily="18" charset="2"/>
              </a:rPr>
              <a:t>q</a:t>
            </a:r>
            <a:r>
              <a:rPr lang="en-US" smtClean="0"/>
              <a:t> and </a:t>
            </a:r>
            <a:r>
              <a:rPr lang="en-US" i="1" smtClean="0">
                <a:latin typeface="Symbol" pitchFamily="18" charset="2"/>
              </a:rPr>
              <a:t>f</a:t>
            </a:r>
            <a:r>
              <a:rPr lang="en-US" smtClean="0"/>
              <a:t>: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The </a:t>
            </a:r>
            <a:r>
              <a:rPr lang="en-US" i="1" smtClean="0">
                <a:latin typeface="Symbol" pitchFamily="18" charset="2"/>
              </a:rPr>
              <a:t>q</a:t>
            </a:r>
            <a:r>
              <a:rPr lang="en-US" smtClean="0"/>
              <a:t> and </a:t>
            </a:r>
            <a:r>
              <a:rPr lang="en-US" i="1" smtClean="0">
                <a:latin typeface="Symbol" pitchFamily="18" charset="2"/>
              </a:rPr>
              <a:t>f</a:t>
            </a:r>
            <a:r>
              <a:rPr lang="en-US" smtClean="0"/>
              <a:t> integrals are just constants.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So the radial probability density is </a:t>
            </a:r>
            <a:r>
              <a:rPr lang="en-US" i="1" smtClean="0">
                <a:latin typeface="Times New Roman" pitchFamily="18" charset="0"/>
              </a:rPr>
              <a:t>P</a:t>
            </a:r>
            <a:r>
              <a:rPr lang="en-US" smtClean="0">
                <a:latin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</a:rPr>
              <a:t>r</a:t>
            </a:r>
            <a:r>
              <a:rPr lang="en-US" smtClean="0">
                <a:latin typeface="Times New Roman" pitchFamily="18" charset="0"/>
              </a:rPr>
              <a:t>) = </a:t>
            </a:r>
            <a:r>
              <a:rPr lang="en-US" i="1" smtClean="0">
                <a:latin typeface="Times New Roman" pitchFamily="18" charset="0"/>
              </a:rPr>
              <a:t>r</a:t>
            </a:r>
            <a:r>
              <a:rPr lang="en-US" baseline="30000" smtClean="0">
                <a:latin typeface="Times New Roman" pitchFamily="18" charset="0"/>
              </a:rPr>
              <a:t>2 </a:t>
            </a:r>
            <a:r>
              <a:rPr lang="en-US" smtClean="0">
                <a:latin typeface="Times New Roman" pitchFamily="18" charset="0"/>
              </a:rPr>
              <a:t>|</a:t>
            </a:r>
            <a:r>
              <a:rPr lang="en-US" i="1" smtClean="0">
                <a:latin typeface="Times New Roman" pitchFamily="18" charset="0"/>
              </a:rPr>
              <a:t>R</a:t>
            </a:r>
            <a:r>
              <a:rPr lang="en-US" smtClean="0">
                <a:latin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</a:rPr>
              <a:t>r</a:t>
            </a:r>
            <a:r>
              <a:rPr lang="en-US" smtClean="0">
                <a:latin typeface="Times New Roman" pitchFamily="18" charset="0"/>
              </a:rPr>
              <a:t>)|</a:t>
            </a:r>
            <a:r>
              <a:rPr lang="en-US" baseline="30000" smtClean="0">
                <a:latin typeface="Times New Roman" pitchFamily="18" charset="0"/>
              </a:rPr>
              <a:t>2</a:t>
            </a:r>
            <a:r>
              <a:rPr lang="en-US" smtClean="0"/>
              <a:t> and it depends only on </a:t>
            </a:r>
            <a:r>
              <a:rPr lang="en-US" i="1" smtClean="0">
                <a:latin typeface="Times New Roman" pitchFamily="18" charset="0"/>
              </a:rPr>
              <a:t>n</a:t>
            </a:r>
            <a:r>
              <a:rPr lang="en-US" smtClean="0"/>
              <a:t> and </a:t>
            </a:r>
            <a:r>
              <a:rPr lang="en-US" i="1" smtClean="0">
                <a:latin typeface="Times New Roman" pitchFamily="18" charset="0"/>
              </a:rPr>
              <a:t>ℓ</a:t>
            </a:r>
            <a:r>
              <a:rPr lang="en-US" smtClean="0"/>
              <a:t>.</a:t>
            </a:r>
          </a:p>
        </p:txBody>
      </p:sp>
      <p:graphicFrame>
        <p:nvGraphicFramePr>
          <p:cNvPr id="21508" name="Object 7"/>
          <p:cNvGraphicFramePr>
            <a:graphicFrameLocks noChangeAspect="1"/>
          </p:cNvGraphicFramePr>
          <p:nvPr/>
        </p:nvGraphicFramePr>
        <p:xfrm>
          <a:off x="1092200" y="2479675"/>
          <a:ext cx="70088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8" name="Equation" r:id="rId4" imgW="3568700" imgH="330200" progId="Equation.DSMT4">
                  <p:embed/>
                </p:oleObj>
              </mc:Choice>
              <mc:Fallback>
                <p:oleObj name="Equation" r:id="rId4" imgW="3568700" imgH="330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479675"/>
                        <a:ext cx="70088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9"/>
          <p:cNvGraphicFramePr>
            <a:graphicFrameLocks noChangeAspect="1"/>
          </p:cNvGraphicFramePr>
          <p:nvPr/>
        </p:nvGraphicFramePr>
        <p:xfrm>
          <a:off x="2870200" y="5013325"/>
          <a:ext cx="2911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9" name="Equation" r:id="rId6" imgW="1358900" imgH="279400" progId="Equation.3">
                  <p:embed/>
                </p:oleObj>
              </mc:Choice>
              <mc:Fallback>
                <p:oleObj name="Equation" r:id="rId6" imgW="1358900" imgH="279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5013325"/>
                        <a:ext cx="2911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419109"/>
            <a:ext cx="7905750" cy="490537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bg1"/>
                </a:solidFill>
              </a:rPr>
              <a:t>The potential energy of the electron-proton system is electrostatic: </a:t>
            </a:r>
          </a:p>
        </p:txBody>
      </p:sp>
      <p:graphicFrame>
        <p:nvGraphicFramePr>
          <p:cNvPr id="307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777363"/>
              </p:ext>
            </p:extLst>
          </p:nvPr>
        </p:nvGraphicFramePr>
        <p:xfrm>
          <a:off x="1898650" y="2095565"/>
          <a:ext cx="19669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" name="Equation" r:id="rId4" imgW="1066800" imgH="457200" progId="Equation.DSMT4">
                  <p:embed/>
                </p:oleObj>
              </mc:Choice>
              <mc:Fallback>
                <p:oleObj name="Equation" r:id="rId4" imgW="1066800" imgH="457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2095565"/>
                        <a:ext cx="1966913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4000"/>
            <a:ext cx="822642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FF00"/>
                </a:solidFill>
              </a:rPr>
              <a:t>7.1: Application of the Schr</a:t>
            </a:r>
            <a:r>
              <a:rPr lang="en-US" dirty="0" smtClean="0">
                <a:solidFill>
                  <a:srgbClr val="00FF00"/>
                </a:solidFill>
                <a:cs typeface="Arial" charset="0"/>
              </a:rPr>
              <a:t>ö</a:t>
            </a:r>
            <a:r>
              <a:rPr lang="en-US" dirty="0" smtClean="0">
                <a:solidFill>
                  <a:srgbClr val="00FF00"/>
                </a:solidFill>
              </a:rPr>
              <a:t>dinger Equation to the Hydrogen Atom</a:t>
            </a:r>
          </a:p>
        </p:txBody>
      </p:sp>
      <p:graphicFrame>
        <p:nvGraphicFramePr>
          <p:cNvPr id="307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712210"/>
              </p:ext>
            </p:extLst>
          </p:nvPr>
        </p:nvGraphicFramePr>
        <p:xfrm>
          <a:off x="607799" y="5588630"/>
          <a:ext cx="7930153" cy="897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" name="Equation" r:id="rId6" imgW="4483100" imgH="508000" progId="Equation.DSMT4">
                  <p:embed/>
                </p:oleObj>
              </mc:Choice>
              <mc:Fallback>
                <p:oleObj name="Equation" r:id="rId6" imgW="4483100" imgH="508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799" y="5588630"/>
                        <a:ext cx="7930153" cy="8977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4257674" y="2060640"/>
            <a:ext cx="404812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60000"/>
              </a:spcBef>
            </a:pPr>
            <a:r>
              <a:rPr lang="en-US" sz="1800" dirty="0">
                <a:solidFill>
                  <a:schemeClr val="bg1"/>
                </a:solidFill>
              </a:rPr>
              <a:t>For Hydrogen-like atoms (He</a:t>
            </a:r>
            <a:r>
              <a:rPr lang="en-US" sz="1800" baseline="30000" dirty="0">
                <a:solidFill>
                  <a:schemeClr val="bg1"/>
                </a:solidFill>
              </a:rPr>
              <a:t>+</a:t>
            </a:r>
            <a:r>
              <a:rPr lang="en-US" sz="1800" dirty="0">
                <a:solidFill>
                  <a:schemeClr val="bg1"/>
                </a:solidFill>
              </a:rPr>
              <a:t> or Li</a:t>
            </a:r>
            <a:r>
              <a:rPr lang="en-US" sz="1800" baseline="30000" dirty="0">
                <a:solidFill>
                  <a:schemeClr val="bg1"/>
                </a:solidFill>
              </a:rPr>
              <a:t>++</a:t>
            </a:r>
            <a:r>
              <a:rPr lang="en-US" sz="1800" dirty="0">
                <a:solidFill>
                  <a:schemeClr val="bg1"/>
                </a:solidFill>
              </a:rPr>
              <a:t>), replace </a:t>
            </a:r>
            <a:r>
              <a:rPr lang="en-US" sz="1800" i="1" dirty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 with </a:t>
            </a:r>
            <a:r>
              <a:rPr lang="en-US" sz="1800" i="1" dirty="0">
                <a:solidFill>
                  <a:schemeClr val="bg1"/>
                </a:solidFill>
                <a:latin typeface="Times New Roman" pitchFamily="18" charset="0"/>
              </a:rPr>
              <a:t>Ze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 (where </a:t>
            </a:r>
            <a:r>
              <a:rPr lang="en-US" sz="1800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1800" dirty="0">
                <a:solidFill>
                  <a:schemeClr val="bg1"/>
                </a:solidFill>
              </a:rPr>
              <a:t> is the atomic number).</a:t>
            </a:r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533400" y="3195256"/>
            <a:ext cx="740912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>
                <a:solidFill>
                  <a:schemeClr val="bg1"/>
                </a:solidFill>
              </a:rPr>
              <a:t>three-dimensional </a:t>
            </a:r>
            <a:r>
              <a:rPr lang="en-US" dirty="0" smtClean="0">
                <a:solidFill>
                  <a:schemeClr val="bg1"/>
                </a:solidFill>
              </a:rPr>
              <a:t>time-</a:t>
            </a:r>
            <a:r>
              <a:rPr lang="en-US" b="1" dirty="0" smtClean="0">
                <a:solidFill>
                  <a:srgbClr val="00FF00"/>
                </a:solidFill>
              </a:rPr>
              <a:t>dependent </a:t>
            </a:r>
            <a:r>
              <a:rPr lang="en-US" dirty="0">
                <a:solidFill>
                  <a:schemeClr val="bg1"/>
                </a:solidFill>
              </a:rPr>
              <a:t>Schr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ö</a:t>
            </a:r>
            <a:r>
              <a:rPr lang="en-US" dirty="0">
                <a:solidFill>
                  <a:schemeClr val="bg1"/>
                </a:solidFill>
              </a:rPr>
              <a:t>dinger Equation: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988873"/>
              </p:ext>
            </p:extLst>
          </p:nvPr>
        </p:nvGraphicFramePr>
        <p:xfrm>
          <a:off x="335773" y="3768342"/>
          <a:ext cx="850296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" name="Equation" r:id="rId8" imgW="5740200" imgH="507960" progId="Equation.DSMT4">
                  <p:embed/>
                </p:oleObj>
              </mc:Choice>
              <mc:Fallback>
                <p:oleObj name="Equation" r:id="rId8" imgW="5740200" imgH="5079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73" y="3768342"/>
                        <a:ext cx="8502968" cy="7524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3400" y="4690681"/>
            <a:ext cx="79059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which becomes the </a:t>
            </a:r>
            <a:r>
              <a:rPr lang="en-US" dirty="0">
                <a:solidFill>
                  <a:schemeClr val="bg1"/>
                </a:solidFill>
              </a:rPr>
              <a:t>three-dimensional </a:t>
            </a:r>
            <a:r>
              <a:rPr lang="en-US" dirty="0" smtClean="0">
                <a:solidFill>
                  <a:schemeClr val="bg1"/>
                </a:solidFill>
              </a:rPr>
              <a:t>time-</a:t>
            </a:r>
            <a:r>
              <a:rPr lang="en-US" b="1" dirty="0" smtClean="0">
                <a:solidFill>
                  <a:srgbClr val="00FF00"/>
                </a:solidFill>
              </a:rPr>
              <a:t>independent </a:t>
            </a:r>
            <a:r>
              <a:rPr lang="en-US" dirty="0">
                <a:solidFill>
                  <a:schemeClr val="bg1"/>
                </a:solidFill>
              </a:rPr>
              <a:t>Schr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ö</a:t>
            </a:r>
            <a:r>
              <a:rPr lang="en-US" dirty="0">
                <a:solidFill>
                  <a:schemeClr val="bg1"/>
                </a:solidFill>
              </a:rPr>
              <a:t>dinger Equation: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15950" y="1943100"/>
            <a:ext cx="235743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>
                <a:solidFill>
                  <a:srgbClr val="000000"/>
                </a:solidFill>
              </a:rPr>
              <a:t> and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>
                <a:solidFill>
                  <a:srgbClr val="000000"/>
                </a:solidFill>
              </a:rPr>
              <a:t> for the lowest-lying states of the hydrogen atom.</a:t>
            </a:r>
          </a:p>
          <a:p>
            <a:pPr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</a:rPr>
              <a:t>Note that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US">
                <a:solidFill>
                  <a:srgbClr val="000000"/>
                </a:solidFill>
              </a:rPr>
              <a:t> is maximal at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= 0</a:t>
            </a:r>
            <a:r>
              <a:rPr lang="en-US">
                <a:solidFill>
                  <a:srgbClr val="000000"/>
                </a:solidFill>
              </a:rPr>
              <a:t>! But the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</a:rPr>
              <a:t> factor reduces the probability there to 0. Nevertheless, there’s a nonzero probability that the electron is inside the nucleus.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3327400" y="271463"/>
            <a:ext cx="5303838" cy="6278562"/>
            <a:chOff x="2096" y="115"/>
            <a:chExt cx="3341" cy="3955"/>
          </a:xfrm>
        </p:grpSpPr>
        <p:sp>
          <p:nvSpPr>
            <p:cNvPr id="22533" name="Rectangle 4"/>
            <p:cNvSpPr>
              <a:spLocks noChangeArrowheads="1"/>
            </p:cNvSpPr>
            <p:nvPr/>
          </p:nvSpPr>
          <p:spPr bwMode="auto">
            <a:xfrm>
              <a:off x="2096" y="115"/>
              <a:ext cx="3341" cy="3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4" name="Picture 5" descr="07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22"/>
            <a:stretch>
              <a:fillRect/>
            </a:stretch>
          </p:blipFill>
          <p:spPr bwMode="auto">
            <a:xfrm>
              <a:off x="2152" y="183"/>
              <a:ext cx="3214" cy="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2" name="Rectangle 6"/>
          <p:cNvSpPr>
            <a:spLocks noGrp="1" noChangeArrowheads="1"/>
          </p:cNvSpPr>
          <p:nvPr>
            <p:ph type="title"/>
          </p:nvPr>
        </p:nvSpPr>
        <p:spPr>
          <a:xfrm>
            <a:off x="512763" y="314325"/>
            <a:ext cx="2474912" cy="1525588"/>
          </a:xfrm>
        </p:spPr>
        <p:txBody>
          <a:bodyPr/>
          <a:lstStyle/>
          <a:p>
            <a:pPr eaLnBrk="1" hangingPunct="1"/>
            <a:r>
              <a:rPr lang="en-US" smtClean="0"/>
              <a:t>Probability Distribution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58150" cy="6635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Probability Distribution Functions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143000"/>
            <a:ext cx="7862888" cy="590550"/>
          </a:xfrm>
        </p:spPr>
        <p:txBody>
          <a:bodyPr/>
          <a:lstStyle/>
          <a:p>
            <a:pPr marL="0" indent="0" eaLnBrk="1" hangingPunct="1"/>
            <a:r>
              <a:rPr lang="en-US" smtClean="0">
                <a:solidFill>
                  <a:schemeClr val="bg1"/>
                </a:solidFill>
              </a:rPr>
              <a:t>The probability density for the hydrogen atom for three different electron states.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42900" y="2255838"/>
            <a:ext cx="8424863" cy="3975100"/>
            <a:chOff x="200" y="1397"/>
            <a:chExt cx="5307" cy="2504"/>
          </a:xfrm>
        </p:grpSpPr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200" y="1397"/>
              <a:ext cx="5307" cy="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58" name="Picture 6" descr="07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9"/>
            <a:stretch>
              <a:fillRect/>
            </a:stretch>
          </p:blipFill>
          <p:spPr bwMode="auto">
            <a:xfrm>
              <a:off x="278" y="1442"/>
              <a:ext cx="5155" cy="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723900" y="2609850"/>
            <a:ext cx="7254875" cy="14017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296863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CFF"/>
                </a:solidFill>
              </a:rPr>
              <a:t>Orbital Angular Momentum Quantum Number </a:t>
            </a:r>
            <a:r>
              <a:rPr lang="en-US" smtClean="0">
                <a:solidFill>
                  <a:srgbClr val="FFCCFF"/>
                </a:solidFill>
                <a:cs typeface="Arial" charset="0"/>
              </a:rPr>
              <a:t>ℓ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93738" y="1676400"/>
            <a:ext cx="7993062" cy="490855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Energy levels are </a:t>
            </a:r>
            <a:r>
              <a:rPr lang="en-US" b="1" dirty="0" smtClean="0">
                <a:solidFill>
                  <a:srgbClr val="FFCCFF"/>
                </a:solidFill>
              </a:rPr>
              <a:t>degenerate</a:t>
            </a:r>
            <a:r>
              <a:rPr lang="en-US" dirty="0" smtClean="0"/>
              <a:t> with respect to </a:t>
            </a:r>
            <a:r>
              <a:rPr lang="en-US" i="1" dirty="0" smtClean="0">
                <a:latin typeface="Times New Roman" pitchFamily="18" charset="0"/>
              </a:rPr>
              <a:t>ℓ</a:t>
            </a:r>
            <a:r>
              <a:rPr lang="en-US" dirty="0" smtClean="0"/>
              <a:t> (the energy is independent of </a:t>
            </a:r>
            <a:r>
              <a:rPr lang="en-US" i="1" dirty="0" smtClean="0">
                <a:latin typeface="Times New Roman" pitchFamily="18" charset="0"/>
              </a:rPr>
              <a:t>ℓ</a:t>
            </a:r>
            <a:r>
              <a:rPr lang="en-US" dirty="0" smtClean="0">
                <a:cs typeface="Arial" charset="0"/>
              </a:rPr>
              <a:t>)</a:t>
            </a:r>
            <a:r>
              <a:rPr lang="en-US" dirty="0" smtClean="0"/>
              <a:t>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  Physicists use letter names for the various </a:t>
            </a:r>
            <a:r>
              <a:rPr lang="en-US" i="1" dirty="0" smtClean="0">
                <a:cs typeface="Arial" charset="0"/>
              </a:rPr>
              <a:t>ℓ</a:t>
            </a:r>
            <a:r>
              <a:rPr lang="en-US" dirty="0" smtClean="0"/>
              <a:t> values:</a:t>
            </a:r>
          </a:p>
          <a:p>
            <a:pPr marL="401638" lvl="1" indent="-6350" eaLnBrk="1" hangingPunct="1"/>
            <a:r>
              <a:rPr lang="en-US" sz="2000" i="1" dirty="0" smtClean="0">
                <a:latin typeface="Times New Roman" pitchFamily="18" charset="0"/>
              </a:rPr>
              <a:t>  ℓ</a:t>
            </a:r>
            <a:r>
              <a:rPr lang="en-US" sz="2000" dirty="0" smtClean="0">
                <a:cs typeface="Arial" charset="0"/>
              </a:rPr>
              <a:t> =		0	1	2	3	4	5 . . .</a:t>
            </a:r>
            <a:endParaRPr lang="en-US" sz="2000" dirty="0" smtClean="0"/>
          </a:p>
          <a:p>
            <a:pPr marL="401638" lvl="1" indent="-6350" eaLnBrk="1" hangingPunct="1"/>
            <a:r>
              <a:rPr lang="en-US" sz="2000" dirty="0" smtClean="0"/>
              <a:t>  Letter =	</a:t>
            </a:r>
            <a:r>
              <a:rPr lang="en-US" sz="2000" i="1" dirty="0" smtClean="0"/>
              <a:t>s	p	d	f	g	h </a:t>
            </a:r>
            <a:r>
              <a:rPr lang="en-US" sz="2000" dirty="0" smtClean="0"/>
              <a:t>. . 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Atomic states are usually referred to by their values of </a:t>
            </a: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</a:rPr>
              <a:t>ℓ</a:t>
            </a:r>
            <a:r>
              <a:rPr lang="en-US" dirty="0" smtClean="0"/>
              <a:t>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A state with </a:t>
            </a: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/>
              <a:t> = 2 and </a:t>
            </a:r>
            <a:r>
              <a:rPr lang="en-US" i="1" dirty="0" smtClean="0">
                <a:latin typeface="Times New Roman" pitchFamily="18" charset="0"/>
              </a:rPr>
              <a:t>ℓ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/>
              <a:t>= 1 is called a 2</a:t>
            </a:r>
            <a:r>
              <a:rPr lang="en-US" i="1" dirty="0" smtClean="0"/>
              <a:t>p</a:t>
            </a:r>
            <a:r>
              <a:rPr lang="en-US" dirty="0" smtClean="0"/>
              <a:t> state.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229100" y="342900"/>
            <a:ext cx="4432300" cy="6184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28613"/>
            <a:ext cx="3365500" cy="22240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7.6: Energy Levels and Electron Probabilities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2719388"/>
            <a:ext cx="3314700" cy="1363662"/>
          </a:xfrm>
        </p:spPr>
        <p:txBody>
          <a:bodyPr/>
          <a:lstStyle/>
          <a:p>
            <a:pPr marL="0" indent="0" eaLnBrk="1" hangingPunct="1"/>
            <a:r>
              <a:rPr lang="en-US" smtClean="0">
                <a:solidFill>
                  <a:schemeClr val="bg1"/>
                </a:solidFill>
              </a:rPr>
              <a:t>For hydrogen, the energy level depends on the prin-cipal quantum number </a:t>
            </a:r>
            <a:r>
              <a:rPr lang="en-US" i="1" smtClean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660400" y="3989388"/>
            <a:ext cx="3403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An electron can make a transition from a state of any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 value to any other. </a:t>
            </a:r>
          </a:p>
          <a:p>
            <a:pPr>
              <a:spcBef>
                <a:spcPct val="6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But what </a:t>
            </a:r>
            <a:r>
              <a:rPr lang="en-US" dirty="0" smtClean="0">
                <a:solidFill>
                  <a:schemeClr val="bg1"/>
                </a:solidFill>
              </a:rPr>
              <a:t>about the </a:t>
            </a:r>
            <a:r>
              <a:rPr lang="en-US" i="1" dirty="0">
                <a:solidFill>
                  <a:schemeClr val="bg1"/>
                </a:solidFill>
                <a:cs typeface="Times New Roman" pitchFamily="18" charset="0"/>
              </a:rPr>
              <a:t>ℓ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en-US" i="1" baseline="-25000" dirty="0">
                <a:solidFill>
                  <a:schemeClr val="bg1"/>
                </a:solidFill>
                <a:cs typeface="Times New Roman" pitchFamily="18" charset="0"/>
              </a:rPr>
              <a:t>ℓ</a:t>
            </a:r>
            <a:r>
              <a:rPr lang="en-US" dirty="0">
                <a:solidFill>
                  <a:schemeClr val="bg1"/>
                </a:solidFill>
              </a:rPr>
              <a:t> quantum numbers</a:t>
            </a:r>
            <a:r>
              <a:rPr lang="en-US" dirty="0" smtClean="0">
                <a:solidFill>
                  <a:schemeClr val="bg1"/>
                </a:solidFill>
              </a:rPr>
              <a:t>?  It turns out that only some transitions are allowed.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66419" y="460375"/>
            <a:ext cx="4157663" cy="5949951"/>
            <a:chOff x="4368800" y="452437"/>
            <a:chExt cx="4157663" cy="5949951"/>
          </a:xfrm>
        </p:grpSpPr>
        <p:pic>
          <p:nvPicPr>
            <p:cNvPr id="11" name="Picture 8" descr="0711"/>
            <p:cNvPicPr preferRelativeResize="0"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90" t="36093" r="3388" b="7302"/>
            <a:stretch/>
          </p:blipFill>
          <p:spPr bwMode="auto">
            <a:xfrm>
              <a:off x="4368800" y="452437"/>
              <a:ext cx="4157663" cy="5949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8" descr="0711"/>
            <p:cNvPicPr preferRelativeResize="0"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2"/>
            <a:stretch>
              <a:fillRect/>
            </a:stretch>
          </p:blipFill>
          <p:spPr bwMode="auto">
            <a:xfrm>
              <a:off x="4514263" y="590857"/>
              <a:ext cx="3896198" cy="5660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6520955" y="4641850"/>
              <a:ext cx="1662906" cy="1336675"/>
              <a:chOff x="2074" y="2957"/>
              <a:chExt cx="1367" cy="1060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2074" y="2957"/>
                <a:ext cx="1367" cy="10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99FF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" name="Picture 4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3" y="3074"/>
                <a:ext cx="1122" cy="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0238" y="474663"/>
            <a:ext cx="4267200" cy="7000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CC"/>
                </a:solidFill>
              </a:rPr>
              <a:t>Selection Rules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52475" y="1703388"/>
            <a:ext cx="7543800" cy="4460875"/>
          </a:xfrm>
        </p:spPr>
        <p:txBody>
          <a:bodyPr/>
          <a:lstStyle/>
          <a:p>
            <a:pPr mar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The probability is proportional to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mag square of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dipole moment: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eaLnBrk="1" hangingPunct="1"/>
            <a:r>
              <a:rPr lang="en-US" b="1" dirty="0" smtClean="0">
                <a:solidFill>
                  <a:srgbClr val="66FFCC"/>
                </a:solidFill>
              </a:rPr>
              <a:t>Allowed transitions</a:t>
            </a:r>
            <a:r>
              <a:rPr lang="en-US" dirty="0" smtClean="0">
                <a:solidFill>
                  <a:srgbClr val="66FFCC"/>
                </a:solidFill>
              </a:rPr>
              <a:t>:</a:t>
            </a:r>
          </a:p>
          <a:p>
            <a:pPr marL="0" indent="0" eaLnBrk="1" hangingPunct="1"/>
            <a:r>
              <a:rPr lang="en-US" dirty="0" smtClean="0">
                <a:solidFill>
                  <a:schemeClr val="bg1"/>
                </a:solidFill>
              </a:rPr>
              <a:t>Electrons that absorb or emit photons can change states only when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  <a:cs typeface="Arial" charset="0"/>
              </a:rPr>
              <a:t>D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</a:rPr>
              <a:t>ℓ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= ±1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and </a:t>
            </a:r>
            <a:r>
              <a:rPr lang="en-US" dirty="0" err="1" smtClean="0">
                <a:solidFill>
                  <a:schemeClr val="bg1"/>
                </a:solidFill>
                <a:latin typeface="Symbol" pitchFamily="18" charset="2"/>
                <a:cs typeface="Arial" charset="0"/>
              </a:rPr>
              <a:t>D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l-GR" i="1" baseline="-250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= 0, ±1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eaLnBrk="1" hangingPunct="1"/>
            <a:r>
              <a:rPr lang="en-US" b="1" dirty="0" smtClean="0">
                <a:solidFill>
                  <a:srgbClr val="66FFCC"/>
                </a:solidFill>
              </a:rPr>
              <a:t>Forbidden transitions</a:t>
            </a:r>
            <a:r>
              <a:rPr lang="en-US" dirty="0" smtClean="0">
                <a:solidFill>
                  <a:srgbClr val="66FFCC"/>
                </a:solidFill>
              </a:rPr>
              <a:t>:</a:t>
            </a:r>
          </a:p>
          <a:p>
            <a:pPr marL="0" indent="0" eaLnBrk="1" hangingPunct="1"/>
            <a:r>
              <a:rPr lang="en-US" dirty="0" smtClean="0">
                <a:solidFill>
                  <a:schemeClr val="bg1"/>
                </a:solidFill>
              </a:rPr>
              <a:t>Other transitions are possible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but occur with much smaller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probabilities.  </a:t>
            </a:r>
          </a:p>
        </p:txBody>
      </p:sp>
      <p:grpSp>
        <p:nvGrpSpPr>
          <p:cNvPr id="34820" name="Group 6"/>
          <p:cNvGrpSpPr>
            <a:grpSpLocks/>
          </p:cNvGrpSpPr>
          <p:nvPr/>
        </p:nvGrpSpPr>
        <p:grpSpPr bwMode="auto">
          <a:xfrm>
            <a:off x="5680075" y="4702175"/>
            <a:ext cx="2170113" cy="1682750"/>
            <a:chOff x="2074" y="2957"/>
            <a:chExt cx="1367" cy="1060"/>
          </a:xfrm>
        </p:grpSpPr>
        <p:sp>
          <p:nvSpPr>
            <p:cNvPr id="34824" name="Rectangle 5"/>
            <p:cNvSpPr>
              <a:spLocks noChangeArrowheads="1"/>
            </p:cNvSpPr>
            <p:nvPr/>
          </p:nvSpPr>
          <p:spPr bwMode="auto">
            <a:xfrm>
              <a:off x="2074" y="2957"/>
              <a:ext cx="1367" cy="10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25" name="Picture 4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" y="3074"/>
              <a:ext cx="1122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4821" name="Object 7"/>
          <p:cNvGraphicFramePr>
            <a:graphicFrameLocks noChangeAspect="1"/>
          </p:cNvGraphicFramePr>
          <p:nvPr/>
        </p:nvGraphicFramePr>
        <p:xfrm>
          <a:off x="3470275" y="2392363"/>
          <a:ext cx="265906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0" name="Equation" r:id="rId5" imgW="1104421" imgH="355446" progId="Equation.DSMT4">
                  <p:embed/>
                </p:oleObj>
              </mc:Choice>
              <mc:Fallback>
                <p:oleObj name="Equation" r:id="rId5" imgW="1104421" imgH="3554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2392363"/>
                        <a:ext cx="2659063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4376738" y="481013"/>
            <a:ext cx="41211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We can use the wave functions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to calculate transition probabilities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for the electron to change from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one state to another.</a:t>
            </a:r>
          </a:p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6542088" y="2197100"/>
            <a:ext cx="2101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where </a:t>
            </a:r>
            <a:r>
              <a:rPr lang="en-US" sz="180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en-US" sz="1800" i="1" baseline="-2500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1800">
                <a:solidFill>
                  <a:schemeClr val="bg1"/>
                </a:solidFill>
              </a:rPr>
              <a:t> and </a:t>
            </a:r>
            <a:r>
              <a:rPr lang="en-US" sz="180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en-US" sz="1800" i="1" baseline="-25000">
                <a:solidFill>
                  <a:schemeClr val="bg1"/>
                </a:solidFill>
                <a:latin typeface="Times New Roman" pitchFamily="18" charset="0"/>
              </a:rPr>
              <a:t>f</a:t>
            </a:r>
            <a:r>
              <a:rPr lang="en-US" sz="1800">
                <a:solidFill>
                  <a:schemeClr val="bg1"/>
                </a:solidFill>
              </a:rPr>
              <a:t> are the initial and final states of the transition.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633538"/>
            <a:ext cx="8386763" cy="4668837"/>
          </a:xfrm>
        </p:spPr>
        <p:txBody>
          <a:bodyPr/>
          <a:lstStyle/>
          <a:p>
            <a:pPr marL="0" indent="0" eaLnBrk="1" hangingPunct="1">
              <a:spcBef>
                <a:spcPct val="60000"/>
              </a:spcBef>
            </a:pPr>
            <a:r>
              <a:rPr lang="en-US" dirty="0" smtClean="0"/>
              <a:t>Classically, the orbital angular momentum is                 with </a:t>
            </a:r>
            <a:r>
              <a:rPr lang="en-US" i="1" dirty="0" smtClean="0">
                <a:latin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</a:rPr>
              <a:t> = </a:t>
            </a:r>
            <a:r>
              <a:rPr lang="en-US" i="1" dirty="0" smtClean="0">
                <a:latin typeface="Times New Roman" pitchFamily="18" charset="0"/>
              </a:rPr>
              <a:t>m </a:t>
            </a:r>
            <a:r>
              <a:rPr lang="en-US" dirty="0" err="1" smtClean="0">
                <a:latin typeface="Times New Roman" pitchFamily="18" charset="0"/>
              </a:rPr>
              <a:t>v</a:t>
            </a:r>
            <a:r>
              <a:rPr lang="en-US" i="1" baseline="-25000" dirty="0" err="1" smtClean="0">
                <a:latin typeface="Times New Roman" pitchFamily="18" charset="0"/>
              </a:rPr>
              <a:t>orbital</a:t>
            </a:r>
            <a:r>
              <a:rPr lang="en-US" i="1" baseline="-25000" dirty="0" smtClean="0">
                <a:latin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r</a:t>
            </a:r>
            <a:r>
              <a:rPr lang="en-US" dirty="0" smtClean="0"/>
              <a:t>. </a:t>
            </a:r>
            <a:endParaRPr lang="en-US" dirty="0" smtClean="0">
              <a:cs typeface="Arial" charset="0"/>
            </a:endParaRPr>
          </a:p>
          <a:p>
            <a:pPr marL="0" indent="0" eaLnBrk="1" hangingPunct="1">
              <a:spcBef>
                <a:spcPct val="60000"/>
              </a:spcBef>
            </a:pPr>
            <a:r>
              <a:rPr lang="en-US" dirty="0" smtClean="0"/>
              <a:t>But quantum-mechanically, the total orbital angular momentum </a:t>
            </a:r>
            <a:r>
              <a:rPr lang="en-US" i="1" dirty="0" smtClean="0">
                <a:latin typeface="Times New Roman" pitchFamily="18" charset="0"/>
              </a:rPr>
              <a:t>L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/>
              <a:t>is </a:t>
            </a:r>
            <a:br>
              <a:rPr lang="en-US" dirty="0" smtClean="0"/>
            </a:br>
            <a:r>
              <a:rPr lang="en-US" dirty="0" smtClean="0"/>
              <a:t>related to </a:t>
            </a:r>
            <a:r>
              <a:rPr lang="en-US" i="1" dirty="0" smtClean="0">
                <a:latin typeface="Times New Roman" pitchFamily="18" charset="0"/>
              </a:rPr>
              <a:t>ℓ</a:t>
            </a:r>
            <a:r>
              <a:rPr lang="en-US" dirty="0" smtClean="0"/>
              <a:t> by:</a:t>
            </a:r>
            <a:r>
              <a:rPr lang="en-US" dirty="0" smtClean="0">
                <a:latin typeface="Monotype Corsiva" pitchFamily="66" charset="0"/>
              </a:rPr>
              <a:t> </a:t>
            </a:r>
          </a:p>
          <a:p>
            <a:pPr marL="0" indent="0" eaLnBrk="1" hangingPunct="1">
              <a:spcBef>
                <a:spcPct val="60000"/>
              </a:spcBef>
            </a:pPr>
            <a:endParaRPr lang="en-US" dirty="0" smtClean="0"/>
          </a:p>
          <a:p>
            <a:pPr marL="0" indent="0" eaLnBrk="1" hangingPunct="1">
              <a:spcBef>
                <a:spcPct val="60000"/>
              </a:spcBef>
            </a:pPr>
            <a:endParaRPr lang="en-US" dirty="0" smtClean="0"/>
          </a:p>
          <a:p>
            <a:pPr marL="0" indent="0" eaLnBrk="1" hangingPunct="1">
              <a:spcBef>
                <a:spcPct val="60000"/>
              </a:spcBef>
            </a:pPr>
            <a:r>
              <a:rPr lang="en-US" dirty="0" smtClean="0"/>
              <a:t>In an </a:t>
            </a:r>
            <a:r>
              <a:rPr lang="en-US" i="1" dirty="0" smtClean="0">
                <a:latin typeface="Times New Roman" pitchFamily="18" charset="0"/>
              </a:rPr>
              <a:t>ℓ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dirty="0" smtClean="0"/>
              <a:t> state: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38138"/>
            <a:ext cx="7888287" cy="11382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>
                    <a:lumMod val="75000"/>
                  </a:schemeClr>
                </a:solidFill>
              </a:rPr>
              <a:t>Orbital Angular Momentum Quantum Number </a:t>
            </a:r>
            <a:r>
              <a:rPr lang="en-US" smtClean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ℓ</a:t>
            </a:r>
            <a:endParaRPr lang="en-US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604" name="Rectangle 16"/>
          <p:cNvSpPr>
            <a:spLocks noChangeArrowheads="1"/>
          </p:cNvSpPr>
          <p:nvPr/>
        </p:nvSpPr>
        <p:spPr bwMode="auto">
          <a:xfrm>
            <a:off x="1562100" y="3019425"/>
            <a:ext cx="1781175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752975" y="3067050"/>
            <a:ext cx="3771900" cy="2333625"/>
            <a:chOff x="4752975" y="3181350"/>
            <a:chExt cx="3771900" cy="2333625"/>
          </a:xfrm>
        </p:grpSpPr>
        <p:sp>
          <p:nvSpPr>
            <p:cNvPr id="4" name="Rectangle 3"/>
            <p:cNvSpPr/>
            <p:nvPr/>
          </p:nvSpPr>
          <p:spPr bwMode="auto">
            <a:xfrm>
              <a:off x="4752975" y="3181350"/>
              <a:ext cx="3771900" cy="23336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25605" name="Picture 14" descr="0702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6"/>
            <a:stretch>
              <a:fillRect/>
            </a:stretch>
          </p:blipFill>
          <p:spPr bwMode="auto">
            <a:xfrm>
              <a:off x="4870450" y="3279775"/>
              <a:ext cx="3538538" cy="214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6" name="Text Box 15"/>
          <p:cNvSpPr txBox="1">
            <a:spLocks noChangeArrowheads="1"/>
          </p:cNvSpPr>
          <p:nvPr/>
        </p:nvSpPr>
        <p:spPr bwMode="auto">
          <a:xfrm>
            <a:off x="4833938" y="5527675"/>
            <a:ext cx="3571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Classical orbits—which </a:t>
            </a:r>
            <a:r>
              <a:rPr lang="en-US" sz="1800" dirty="0" smtClean="0">
                <a:solidFill>
                  <a:schemeClr val="tx1"/>
                </a:solidFill>
              </a:rPr>
              <a:t>don’t </a:t>
            </a:r>
            <a:r>
              <a:rPr lang="en-US" sz="1800" dirty="0">
                <a:solidFill>
                  <a:schemeClr val="tx1"/>
                </a:solidFill>
              </a:rPr>
              <a:t>exist in quantum mechanics</a:t>
            </a:r>
          </a:p>
        </p:txBody>
      </p:sp>
      <p:graphicFrame>
        <p:nvGraphicFramePr>
          <p:cNvPr id="2560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228304"/>
              </p:ext>
            </p:extLst>
          </p:nvPr>
        </p:nvGraphicFramePr>
        <p:xfrm>
          <a:off x="5578475" y="1593850"/>
          <a:ext cx="11239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2" name="Equation" r:id="rId5" imgW="596900" imgH="241300" progId="Equation.DSMT4">
                  <p:embed/>
                </p:oleObj>
              </mc:Choice>
              <mc:Fallback>
                <p:oleObj name="Equation" r:id="rId5" imgW="596900" imgH="241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1593850"/>
                        <a:ext cx="11239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19516"/>
              </p:ext>
            </p:extLst>
          </p:nvPr>
        </p:nvGraphicFramePr>
        <p:xfrm>
          <a:off x="1654175" y="3044825"/>
          <a:ext cx="16129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3" name="Equation" r:id="rId7" imgW="901309" imgH="253890" progId="Equation.3">
                  <p:embed/>
                </p:oleObj>
              </mc:Choice>
              <mc:Fallback>
                <p:oleObj name="Equation" r:id="rId7" imgW="901309" imgH="25389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3044825"/>
                        <a:ext cx="16129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779069"/>
              </p:ext>
            </p:extLst>
          </p:nvPr>
        </p:nvGraphicFramePr>
        <p:xfrm>
          <a:off x="1658938" y="4359275"/>
          <a:ext cx="16605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4" name="Equation" r:id="rId9" imgW="926698" imgH="253890" progId="Equation.3">
                  <p:embed/>
                </p:oleObj>
              </mc:Choice>
              <mc:Fallback>
                <p:oleObj name="Equation" r:id="rId9" imgW="926698" imgH="25389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359275"/>
                        <a:ext cx="16605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92125" y="5100906"/>
            <a:ext cx="4341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buClr>
                <a:srgbClr val="3333CC"/>
              </a:buClr>
              <a:buSzPct val="65000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This disagrees with Bohr’s semi-</a:t>
            </a:r>
            <a:br>
              <a:rPr lang="en-US" kern="0" dirty="0">
                <a:solidFill>
                  <a:srgbClr val="000000"/>
                </a:solidFill>
                <a:latin typeface="Arial"/>
              </a:rPr>
            </a:br>
            <a:r>
              <a:rPr lang="en-US" kern="0" dirty="0">
                <a:solidFill>
                  <a:srgbClr val="000000"/>
                </a:solidFill>
                <a:latin typeface="Arial"/>
              </a:rPr>
              <a:t>classical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planetary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model of </a:t>
            </a:r>
            <a:br>
              <a:rPr lang="en-US" kern="0" dirty="0">
                <a:solidFill>
                  <a:srgbClr val="000000"/>
                </a:solidFill>
                <a:latin typeface="Arial"/>
              </a:rPr>
            </a:br>
            <a:r>
              <a:rPr lang="en-US" kern="0" dirty="0">
                <a:solidFill>
                  <a:srgbClr val="000000"/>
                </a:solidFill>
                <a:latin typeface="Arial"/>
              </a:rPr>
              <a:t>electrons orbiting a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nucleus, for which </a:t>
            </a:r>
            <a:r>
              <a:rPr lang="en-US" i="1" kern="0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i="1" kern="0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where </a:t>
            </a:r>
            <a:r>
              <a:rPr lang="en-US" i="1" kern="0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 = 1, 2,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09575" y="5343525"/>
            <a:ext cx="4324350" cy="86677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634" name="Rectangle 19"/>
          <p:cNvSpPr>
            <a:spLocks noChangeArrowheads="1"/>
          </p:cNvSpPr>
          <p:nvPr/>
        </p:nvSpPr>
        <p:spPr bwMode="auto">
          <a:xfrm>
            <a:off x="4946650" y="1692275"/>
            <a:ext cx="3670300" cy="4754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18"/>
          <p:cNvSpPr>
            <a:spLocks noChangeArrowheads="1"/>
          </p:cNvSpPr>
          <p:nvPr/>
        </p:nvSpPr>
        <p:spPr bwMode="auto">
          <a:xfrm>
            <a:off x="530225" y="4356100"/>
            <a:ext cx="4249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Only </a:t>
            </a:r>
            <a:r>
              <a:rPr lang="en-US" dirty="0">
                <a:solidFill>
                  <a:schemeClr val="tx1"/>
                </a:solidFill>
              </a:rPr>
              <a:t>certain orientations of     are possible. 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273050"/>
            <a:ext cx="8067675" cy="6223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C00FF"/>
                </a:solidFill>
              </a:rPr>
              <a:t>Orbital Magnetic Quantum Number </a:t>
            </a:r>
            <a:r>
              <a:rPr lang="en-US" i="1" dirty="0" smtClean="0">
                <a:solidFill>
                  <a:srgbClr val="CC00FF"/>
                </a:solidFill>
                <a:latin typeface="Times New Roman" pitchFamily="18" charset="0"/>
              </a:rPr>
              <a:t>m</a:t>
            </a:r>
            <a:r>
              <a:rPr lang="en-US" i="1" baseline="-25000" dirty="0" smtClean="0">
                <a:solidFill>
                  <a:srgbClr val="CC00FF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 dirty="0" smtClean="0">
                <a:solidFill>
                  <a:srgbClr val="CC00FF"/>
                </a:solidFill>
              </a:rPr>
              <a:t>    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530225" y="1260475"/>
            <a:ext cx="4035425" cy="958850"/>
          </a:xfrm>
        </p:spPr>
        <p:txBody>
          <a:bodyPr/>
          <a:lstStyle/>
          <a:p>
            <a:pPr marL="0" indent="0" eaLnBrk="1" hangingPunct="1">
              <a:spcBef>
                <a:spcPct val="60000"/>
              </a:spcBef>
            </a:pPr>
            <a:r>
              <a:rPr lang="en-US" dirty="0" smtClean="0"/>
              <a:t>Recall that </a:t>
            </a:r>
            <a:r>
              <a:rPr lang="en-US" i="1" dirty="0" smtClean="0">
                <a:latin typeface="Times New Roman" pitchFamily="18" charset="0"/>
              </a:rPr>
              <a:t>m</a:t>
            </a:r>
            <a:r>
              <a:rPr lang="en-US" i="1" baseline="-25000" dirty="0" smtClean="0">
                <a:latin typeface="Times New Roman" pitchFamily="18" charset="0"/>
              </a:rPr>
              <a:t>ℓ</a:t>
            </a:r>
            <a:r>
              <a:rPr lang="en-US" dirty="0" smtClean="0"/>
              <a:t> is an integer.  It determines the </a:t>
            </a:r>
            <a:r>
              <a:rPr lang="en-US" i="1" dirty="0" smtClean="0">
                <a:latin typeface="Times New Roman" pitchFamily="18" charset="0"/>
              </a:rPr>
              <a:t>z</a:t>
            </a:r>
            <a:r>
              <a:rPr lang="en-US" dirty="0" smtClean="0"/>
              <a:t> component of </a:t>
            </a:r>
            <a:r>
              <a:rPr lang="en-US" i="1" dirty="0" smtClean="0">
                <a:latin typeface="Times New Roman" pitchFamily="18" charset="0"/>
              </a:rPr>
              <a:t>L</a:t>
            </a:r>
            <a:r>
              <a:rPr lang="en-US" dirty="0" smtClean="0"/>
              <a:t>:</a:t>
            </a:r>
          </a:p>
        </p:txBody>
      </p:sp>
      <p:graphicFrame>
        <p:nvGraphicFramePr>
          <p:cNvPr id="2663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62625"/>
              </p:ext>
            </p:extLst>
          </p:nvPr>
        </p:nvGraphicFramePr>
        <p:xfrm>
          <a:off x="1366838" y="3721100"/>
          <a:ext cx="22336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3" name="Equation" r:id="rId4" imgW="1307532" imgH="253890" progId="Equation.3">
                  <p:embed/>
                </p:oleObj>
              </mc:Choice>
              <mc:Fallback>
                <p:oleObj name="Equation" r:id="rId4" imgW="1307532" imgH="25389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3721100"/>
                        <a:ext cx="22336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6" name="Group 26635"/>
          <p:cNvGrpSpPr/>
          <p:nvPr/>
        </p:nvGrpSpPr>
        <p:grpSpPr>
          <a:xfrm>
            <a:off x="1743075" y="2319338"/>
            <a:ext cx="1438275" cy="511175"/>
            <a:chOff x="1743075" y="2328863"/>
            <a:chExt cx="1438275" cy="511175"/>
          </a:xfrm>
        </p:grpSpPr>
        <p:sp>
          <p:nvSpPr>
            <p:cNvPr id="26626" name="Rectangle 21"/>
            <p:cNvSpPr>
              <a:spLocks noChangeArrowheads="1"/>
            </p:cNvSpPr>
            <p:nvPr/>
          </p:nvSpPr>
          <p:spPr bwMode="auto">
            <a:xfrm>
              <a:off x="1743075" y="2328863"/>
              <a:ext cx="1438275" cy="5111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C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3064560"/>
                </p:ext>
              </p:extLst>
            </p:nvPr>
          </p:nvGraphicFramePr>
          <p:xfrm>
            <a:off x="1879600" y="2343150"/>
            <a:ext cx="1158875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874" name="Equation" r:id="rId6" imgW="583947" imgH="228501" progId="Equation.3">
                    <p:embed/>
                  </p:oleObj>
                </mc:Choice>
                <mc:Fallback>
                  <p:oleObj name="Equation" r:id="rId6" imgW="583947" imgH="228501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9600" y="2343150"/>
                          <a:ext cx="1158875" cy="474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6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691926"/>
              </p:ext>
            </p:extLst>
          </p:nvPr>
        </p:nvGraphicFramePr>
        <p:xfrm>
          <a:off x="3670300" y="4313238"/>
          <a:ext cx="2651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5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313238"/>
                        <a:ext cx="26511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rc 1"/>
          <p:cNvSpPr>
            <a:spLocks noChangeAspect="1"/>
          </p:cNvSpPr>
          <p:nvPr/>
        </p:nvSpPr>
        <p:spPr bwMode="auto">
          <a:xfrm>
            <a:off x="3771899" y="2676524"/>
            <a:ext cx="3400425" cy="3400425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3" name="Arc 32"/>
          <p:cNvSpPr>
            <a:spLocks noChangeAspect="1"/>
          </p:cNvSpPr>
          <p:nvPr/>
        </p:nvSpPr>
        <p:spPr bwMode="auto">
          <a:xfrm flipV="1">
            <a:off x="3771899" y="2695574"/>
            <a:ext cx="3400425" cy="3400425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637" name="Rectangle 26636"/>
          <p:cNvSpPr/>
          <p:nvPr/>
        </p:nvSpPr>
        <p:spPr>
          <a:xfrm>
            <a:off x="530225" y="3190845"/>
            <a:ext cx="19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ℓ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= 2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6638" name="TextBox 26637"/>
          <p:cNvSpPr txBox="1"/>
          <p:nvPr/>
        </p:nvSpPr>
        <p:spPr>
          <a:xfrm>
            <a:off x="4886325" y="1066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Possible total angular momentum directions when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9" name="Rectangle 26638"/>
          <p:cNvSpPr/>
          <p:nvPr/>
        </p:nvSpPr>
        <p:spPr>
          <a:xfrm>
            <a:off x="530225" y="5408682"/>
            <a:ext cx="4181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And (except when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dirty="0">
                <a:solidFill>
                  <a:schemeClr val="tx1"/>
                </a:solidFill>
              </a:rPr>
              <a:t>) we just don’t (and cannot!) know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i="1" baseline="-25000" dirty="0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i="1" baseline="-25000" dirty="0">
                <a:solidFill>
                  <a:schemeClr val="tx1"/>
                </a:solidFill>
                <a:latin typeface="Times New Roman" pitchFamily="18" charset="0"/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410200" y="4391025"/>
            <a:ext cx="2943225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4" name="Picture 17" descr="0703"/>
          <p:cNvPicPr preferRelativeResize="0"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4" t="42229" b="49383"/>
          <a:stretch/>
        </p:blipFill>
        <p:spPr bwMode="auto">
          <a:xfrm>
            <a:off x="6381750" y="1781175"/>
            <a:ext cx="1300163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5462587" y="2957513"/>
            <a:ext cx="919163" cy="14239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5457825" y="2143125"/>
            <a:ext cx="0" cy="407670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467349" y="3686175"/>
            <a:ext cx="1562101" cy="690563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462586" y="4391027"/>
            <a:ext cx="1724027" cy="1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457825" y="4391024"/>
            <a:ext cx="914400" cy="142398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462591" y="4395788"/>
            <a:ext cx="1547809" cy="70961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953494"/>
              </p:ext>
            </p:extLst>
          </p:nvPr>
        </p:nvGraphicFramePr>
        <p:xfrm>
          <a:off x="7254876" y="4038600"/>
          <a:ext cx="636587" cy="35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6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6" y="4038600"/>
                        <a:ext cx="636587" cy="353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586365"/>
              </p:ext>
            </p:extLst>
          </p:nvPr>
        </p:nvGraphicFramePr>
        <p:xfrm>
          <a:off x="6361113" y="5753100"/>
          <a:ext cx="7683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7" name="Equation" r:id="rId13" imgW="520560" imgH="228600" progId="Equation.DSMT4">
                  <p:embed/>
                </p:oleObj>
              </mc:Choice>
              <mc:Fallback>
                <p:oleObj name="Equation" r:id="rId13" imgW="52056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5753100"/>
                        <a:ext cx="7683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93599"/>
              </p:ext>
            </p:extLst>
          </p:nvPr>
        </p:nvGraphicFramePr>
        <p:xfrm>
          <a:off x="7067551" y="5005388"/>
          <a:ext cx="7477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8" name="Equation" r:id="rId15" imgW="507960" imgH="228600" progId="Equation.DSMT4">
                  <p:embed/>
                </p:oleObj>
              </mc:Choice>
              <mc:Fallback>
                <p:oleObj name="Equation" r:id="rId15" imgW="50796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1" y="5005388"/>
                        <a:ext cx="74771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18891"/>
              </p:ext>
            </p:extLst>
          </p:nvPr>
        </p:nvGraphicFramePr>
        <p:xfrm>
          <a:off x="7067551" y="3438525"/>
          <a:ext cx="6000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9" name="Equation" r:id="rId17" imgW="406080" imgH="228600" progId="Equation.DSMT4">
                  <p:embed/>
                </p:oleObj>
              </mc:Choice>
              <mc:Fallback>
                <p:oleObj name="Equation" r:id="rId17" imgW="40608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1" y="3438525"/>
                        <a:ext cx="6000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965619"/>
              </p:ext>
            </p:extLst>
          </p:nvPr>
        </p:nvGraphicFramePr>
        <p:xfrm>
          <a:off x="6418263" y="2676525"/>
          <a:ext cx="6556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0" name="Equation" r:id="rId19" imgW="444240" imgH="228600" progId="Equation.DSMT4">
                  <p:embed/>
                </p:oleObj>
              </mc:Choice>
              <mc:Fallback>
                <p:oleObj name="Equation" r:id="rId19" imgW="444240" imgH="228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2676525"/>
                        <a:ext cx="65563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562572"/>
              </p:ext>
            </p:extLst>
          </p:nvPr>
        </p:nvGraphicFramePr>
        <p:xfrm>
          <a:off x="5205413" y="4214813"/>
          <a:ext cx="18732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1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4214813"/>
                        <a:ext cx="187325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6486"/>
              </p:ext>
            </p:extLst>
          </p:nvPr>
        </p:nvGraphicFramePr>
        <p:xfrm>
          <a:off x="5205413" y="3524250"/>
          <a:ext cx="187325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2" name="Equation" r:id="rId23" imgW="126720" imgH="164880" progId="Equation.DSMT4">
                  <p:embed/>
                </p:oleObj>
              </mc:Choice>
              <mc:Fallback>
                <p:oleObj name="Equation" r:id="rId23" imgW="126720" imgH="1648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3524250"/>
                        <a:ext cx="187325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704350"/>
              </p:ext>
            </p:extLst>
          </p:nvPr>
        </p:nvGraphicFramePr>
        <p:xfrm>
          <a:off x="5075238" y="4924426"/>
          <a:ext cx="31750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3" name="Equation" r:id="rId25" imgW="215640" imgH="164880" progId="Equation.DSMT4">
                  <p:embed/>
                </p:oleObj>
              </mc:Choice>
              <mc:Fallback>
                <p:oleObj name="Equation" r:id="rId25" imgW="215640" imgH="16488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4924426"/>
                        <a:ext cx="317500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812583"/>
              </p:ext>
            </p:extLst>
          </p:nvPr>
        </p:nvGraphicFramePr>
        <p:xfrm>
          <a:off x="4964113" y="5614988"/>
          <a:ext cx="4286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4" name="Equation" r:id="rId27" imgW="291960" imgH="164880" progId="Equation.DSMT4">
                  <p:embed/>
                </p:oleObj>
              </mc:Choice>
              <mc:Fallback>
                <p:oleObj name="Equation" r:id="rId27" imgW="291960" imgH="1648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5614988"/>
                        <a:ext cx="42862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39344"/>
              </p:ext>
            </p:extLst>
          </p:nvPr>
        </p:nvGraphicFramePr>
        <p:xfrm>
          <a:off x="5094288" y="2833688"/>
          <a:ext cx="2984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5" name="Equation" r:id="rId29" imgW="203040" imgH="164880" progId="Equation.DSMT4">
                  <p:embed/>
                </p:oleObj>
              </mc:Choice>
              <mc:Fallback>
                <p:oleObj name="Equation" r:id="rId29" imgW="203040" imgH="1648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2833688"/>
                        <a:ext cx="298450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/>
          <p:cNvCxnSpPr/>
          <p:nvPr/>
        </p:nvCxnSpPr>
        <p:spPr bwMode="auto">
          <a:xfrm>
            <a:off x="5476875" y="2981325"/>
            <a:ext cx="89535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C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467350" y="3686175"/>
            <a:ext cx="156210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C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5457825" y="5095875"/>
            <a:ext cx="152400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C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5457825" y="5800725"/>
            <a:ext cx="89535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C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159581"/>
              </p:ext>
            </p:extLst>
          </p:nvPr>
        </p:nvGraphicFramePr>
        <p:xfrm>
          <a:off x="5121276" y="1962150"/>
          <a:ext cx="298450" cy="40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6" name="Equation" r:id="rId31" imgW="177480" imgH="228600" progId="Equation.DSMT4">
                  <p:embed/>
                </p:oleObj>
              </mc:Choice>
              <mc:Fallback>
                <p:oleObj name="Equation" r:id="rId31" imgW="17748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6" y="1962150"/>
                        <a:ext cx="298450" cy="401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975454"/>
              </p:ext>
            </p:extLst>
          </p:nvPr>
        </p:nvGraphicFramePr>
        <p:xfrm>
          <a:off x="7497764" y="4448175"/>
          <a:ext cx="836612" cy="44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7" name="Equation" r:id="rId33" imgW="596880" imgH="304560" progId="Equation.DSMT4">
                  <p:embed/>
                </p:oleObj>
              </mc:Choice>
              <mc:Fallback>
                <p:oleObj name="Equation" r:id="rId33" imgW="596880" imgH="3045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4" y="4448175"/>
                        <a:ext cx="836612" cy="44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Arrow Connector 58"/>
          <p:cNvCxnSpPr/>
          <p:nvPr/>
        </p:nvCxnSpPr>
        <p:spPr bwMode="auto">
          <a:xfrm flipH="1">
            <a:off x="5972176" y="2200275"/>
            <a:ext cx="457199" cy="52387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pic>
        <p:nvPicPr>
          <p:cNvPr id="80" name="Picture 17" descr="0703"/>
          <p:cNvPicPr preferRelativeResize="0"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3" t="50617" r="11208" b="42300"/>
          <a:stretch/>
        </p:blipFill>
        <p:spPr bwMode="auto">
          <a:xfrm>
            <a:off x="7677150" y="1847850"/>
            <a:ext cx="676275" cy="36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5"/>
          <p:cNvSpPr>
            <a:spLocks noGrp="1" noChangeArrowheads="1"/>
          </p:cNvSpPr>
          <p:nvPr>
            <p:ph type="title"/>
          </p:nvPr>
        </p:nvSpPr>
        <p:spPr>
          <a:xfrm>
            <a:off x="596900" y="239713"/>
            <a:ext cx="7935913" cy="6635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6600"/>
                </a:solidFill>
              </a:rPr>
              <a:t>Rough derivation of </a:t>
            </a:r>
            <a:r>
              <a:rPr lang="en-US" sz="4400" smtClean="0">
                <a:solidFill>
                  <a:srgbClr val="996600"/>
                </a:solidFill>
                <a:cs typeface="Arial" charset="0"/>
              </a:rPr>
              <a:t>‹</a:t>
            </a:r>
            <a:r>
              <a:rPr lang="en-US" i="1" smtClean="0">
                <a:solidFill>
                  <a:srgbClr val="996600"/>
                </a:solidFill>
                <a:latin typeface="Times New Roman" pitchFamily="18" charset="0"/>
              </a:rPr>
              <a:t>L</a:t>
            </a:r>
            <a:r>
              <a:rPr lang="en-US" baseline="30000" smtClean="0">
                <a:solidFill>
                  <a:srgbClr val="996600"/>
                </a:solidFill>
                <a:latin typeface="Times New Roman" pitchFamily="18" charset="0"/>
              </a:rPr>
              <a:t>2</a:t>
            </a:r>
            <a:r>
              <a:rPr lang="en-US" sz="4400" smtClean="0">
                <a:solidFill>
                  <a:srgbClr val="996600"/>
                </a:solidFill>
                <a:cs typeface="Arial" charset="0"/>
              </a:rPr>
              <a:t>›</a:t>
            </a:r>
            <a:r>
              <a:rPr lang="en-US" smtClean="0">
                <a:solidFill>
                  <a:srgbClr val="996600"/>
                </a:solidFill>
              </a:rPr>
              <a:t> = </a:t>
            </a:r>
            <a:r>
              <a:rPr lang="en-US" smtClean="0">
                <a:solidFill>
                  <a:srgbClr val="996600"/>
                </a:solidFill>
                <a:latin typeface="Times New Roman" pitchFamily="18" charset="0"/>
                <a:cs typeface="Arial" charset="0"/>
              </a:rPr>
              <a:t>ℓ(ℓ+1)</a:t>
            </a:r>
            <a:r>
              <a:rPr lang="en-US" i="1" smtClean="0">
                <a:solidFill>
                  <a:srgbClr val="996600"/>
                </a:solidFill>
                <a:latin typeface="Times New Roman" pitchFamily="18" charset="0"/>
                <a:cs typeface="Arial" charset="0"/>
              </a:rPr>
              <a:t>ħ</a:t>
            </a:r>
            <a:r>
              <a:rPr lang="en-US" baseline="30000" smtClean="0">
                <a:solidFill>
                  <a:srgbClr val="996600"/>
                </a:solidFill>
                <a:latin typeface="Times New Roman" pitchFamily="18" charset="0"/>
                <a:cs typeface="Arial" charset="0"/>
              </a:rPr>
              <a:t>2</a:t>
            </a:r>
            <a:endParaRPr lang="en-US" smtClean="0">
              <a:solidFill>
                <a:srgbClr val="9966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79463" y="1301750"/>
            <a:ext cx="7577137" cy="1054100"/>
          </a:xfrm>
        </p:spPr>
        <p:txBody>
          <a:bodyPr/>
          <a:lstStyle/>
          <a:p>
            <a:pPr marL="0" indent="0" eaLnBrk="1" hangingPunct="1"/>
            <a:r>
              <a:rPr lang="en-US" smtClean="0"/>
              <a:t>We expect the average of the angular momentum components squared to be the same due to spherical symmetry:</a:t>
            </a:r>
          </a:p>
        </p:txBody>
      </p:sp>
      <p:sp>
        <p:nvSpPr>
          <p:cNvPr id="27652" name="Text Box 22"/>
          <p:cNvSpPr txBox="1">
            <a:spLocks noChangeArrowheads="1"/>
          </p:cNvSpPr>
          <p:nvPr/>
        </p:nvSpPr>
        <p:spPr bwMode="auto">
          <a:xfrm>
            <a:off x="779463" y="2982913"/>
            <a:ext cx="731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But</a:t>
            </a:r>
          </a:p>
        </p:txBody>
      </p: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779463" y="3702050"/>
            <a:ext cx="7399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Averaging over all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i="1" baseline="-25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>
                <a:solidFill>
                  <a:schemeClr val="tx1"/>
                </a:solidFill>
              </a:rPr>
              <a:t> values (assuming each is equally likely):</a:t>
            </a:r>
          </a:p>
        </p:txBody>
      </p:sp>
      <p:graphicFrame>
        <p:nvGraphicFramePr>
          <p:cNvPr id="27654" name="Object 25"/>
          <p:cNvGraphicFramePr>
            <a:graphicFrameLocks noChangeAspect="1"/>
          </p:cNvGraphicFramePr>
          <p:nvPr/>
        </p:nvGraphicFramePr>
        <p:xfrm>
          <a:off x="5233988" y="5483225"/>
          <a:ext cx="3276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35" name="Equation" r:id="rId4" imgW="1638300" imgH="508000" progId="Equation.DSMT4">
                  <p:embed/>
                </p:oleObj>
              </mc:Choice>
              <mc:Fallback>
                <p:oleObj name="Equation" r:id="rId4" imgW="1638300" imgH="5080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5483225"/>
                        <a:ext cx="3276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26"/>
          <p:cNvSpPr txBox="1">
            <a:spLocks noChangeArrowheads="1"/>
          </p:cNvSpPr>
          <p:nvPr/>
        </p:nvSpPr>
        <p:spPr bwMode="auto">
          <a:xfrm>
            <a:off x="4051300" y="57785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because:</a:t>
            </a:r>
          </a:p>
        </p:txBody>
      </p:sp>
      <p:graphicFrame>
        <p:nvGraphicFramePr>
          <p:cNvPr id="27656" name="Object 27"/>
          <p:cNvGraphicFramePr>
            <a:graphicFrameLocks noChangeAspect="1"/>
          </p:cNvGraphicFramePr>
          <p:nvPr/>
        </p:nvGraphicFramePr>
        <p:xfrm>
          <a:off x="3171825" y="2276475"/>
          <a:ext cx="24669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36" name="Equation" r:id="rId6" imgW="1307532" imgH="304668" progId="Equation.3">
                  <p:embed/>
                </p:oleObj>
              </mc:Choice>
              <mc:Fallback>
                <p:oleObj name="Equation" r:id="rId6" imgW="1307532" imgH="304668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2276475"/>
                        <a:ext cx="246697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28"/>
          <p:cNvGraphicFramePr>
            <a:graphicFrameLocks noChangeAspect="1"/>
          </p:cNvGraphicFramePr>
          <p:nvPr/>
        </p:nvGraphicFramePr>
        <p:xfrm>
          <a:off x="1304925" y="2968625"/>
          <a:ext cx="11588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37" name="Equation" r:id="rId8" imgW="583947" imgH="228501" progId="Equation.DSMT4">
                  <p:embed/>
                </p:oleObj>
              </mc:Choice>
              <mc:Fallback>
                <p:oleObj name="Equation" r:id="rId8" imgW="583947" imgH="228501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2968625"/>
                        <a:ext cx="11588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29"/>
          <p:cNvGraphicFramePr>
            <a:graphicFrameLocks noChangeAspect="1"/>
          </p:cNvGraphicFramePr>
          <p:nvPr/>
        </p:nvGraphicFramePr>
        <p:xfrm>
          <a:off x="1279525" y="4276725"/>
          <a:ext cx="643413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38" name="Equation" r:id="rId10" imgW="2527300" imgH="457200" progId="Equation.3">
                  <p:embed/>
                </p:oleObj>
              </mc:Choice>
              <mc:Fallback>
                <p:oleObj name="Equation" r:id="rId10" imgW="2527300" imgH="457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4276725"/>
                        <a:ext cx="6434138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604838" y="1155700"/>
            <a:ext cx="4198937" cy="3508375"/>
          </a:xfrm>
        </p:spPr>
        <p:txBody>
          <a:bodyPr/>
          <a:lstStyle/>
          <a:p>
            <a:pPr marL="0" indent="0"/>
            <a:r>
              <a:rPr lang="en-US" smtClean="0"/>
              <a:t>In 1896, the Dutch physicist Pieter Zeeman showed that spectral lines emitted by atoms in a magnetic field split into multiple energy levels. </a:t>
            </a:r>
          </a:p>
          <a:p>
            <a:pPr marL="0" indent="0">
              <a:spcBef>
                <a:spcPct val="50000"/>
              </a:spcBef>
            </a:pPr>
            <a:r>
              <a:rPr lang="en-US" smtClean="0"/>
              <a:t>Think of an electron as an orbiting circular current loop of </a:t>
            </a:r>
            <a:r>
              <a:rPr lang="en-US" i="1" smtClean="0">
                <a:latin typeface="Times New Roman" pitchFamily="18" charset="0"/>
              </a:rPr>
              <a:t>I</a:t>
            </a:r>
            <a:r>
              <a:rPr lang="en-US" smtClean="0">
                <a:latin typeface="Times New Roman" pitchFamily="18" charset="0"/>
              </a:rPr>
              <a:t> = </a:t>
            </a:r>
            <a:r>
              <a:rPr lang="en-US" i="1" smtClean="0">
                <a:latin typeface="Times New Roman" pitchFamily="18" charset="0"/>
              </a:rPr>
              <a:t>dq</a:t>
            </a:r>
            <a:r>
              <a:rPr lang="en-US" smtClean="0">
                <a:latin typeface="Times New Roman" pitchFamily="18" charset="0"/>
              </a:rPr>
              <a:t> / </a:t>
            </a:r>
            <a:r>
              <a:rPr lang="en-US" i="1" smtClean="0">
                <a:latin typeface="Times New Roman" pitchFamily="18" charset="0"/>
              </a:rPr>
              <a:t>dt</a:t>
            </a:r>
            <a:r>
              <a:rPr lang="en-US" smtClean="0"/>
              <a:t> around the nucleus. If the period is </a:t>
            </a:r>
            <a:r>
              <a:rPr lang="en-US" i="1" smtClean="0">
                <a:latin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</a:rPr>
              <a:t> = 2</a:t>
            </a:r>
            <a:r>
              <a:rPr lang="en-US" i="1" smtClean="0">
                <a:latin typeface="Symbol" pitchFamily="18" charset="2"/>
                <a:cs typeface="Arial" charset="0"/>
              </a:rPr>
              <a:t>p 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Times New Roman" pitchFamily="18" charset="0"/>
                <a:cs typeface="Arial" charset="0"/>
              </a:rPr>
              <a:t> / v</a:t>
            </a:r>
            <a:r>
              <a:rPr lang="en-US" smtClean="0">
                <a:cs typeface="Arial" charset="0"/>
              </a:rPr>
              <a:t>, then:   </a:t>
            </a:r>
          </a:p>
          <a:p>
            <a:pPr marL="0" indent="0">
              <a:spcBef>
                <a:spcPct val="60000"/>
              </a:spcBef>
            </a:pPr>
            <a:r>
              <a:rPr lang="en-US" i="1" smtClean="0">
                <a:latin typeface="Times New Roman" pitchFamily="18" charset="0"/>
                <a:cs typeface="Arial" charset="0"/>
              </a:rPr>
              <a:t>  I = -e/T = -e/</a:t>
            </a:r>
            <a:r>
              <a:rPr lang="en-US" smtClean="0">
                <a:cs typeface="Arial" charset="0"/>
              </a:rPr>
              <a:t>(</a:t>
            </a:r>
            <a:r>
              <a:rPr lang="en-US" smtClean="0">
                <a:latin typeface="Times New Roman" pitchFamily="18" charset="0"/>
              </a:rPr>
              <a:t>2</a:t>
            </a:r>
            <a:r>
              <a:rPr lang="en-US" i="1" smtClean="0">
                <a:latin typeface="Symbol" pitchFamily="18" charset="2"/>
                <a:cs typeface="Arial" charset="0"/>
              </a:rPr>
              <a:t>p 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Times New Roman" pitchFamily="18" charset="0"/>
                <a:cs typeface="Arial" charset="0"/>
              </a:rPr>
              <a:t> / v</a:t>
            </a:r>
            <a:r>
              <a:rPr lang="en-US" smtClean="0">
                <a:cs typeface="Arial" charset="0"/>
              </a:rPr>
              <a:t>) </a:t>
            </a:r>
            <a:r>
              <a:rPr lang="en-US" i="1" smtClean="0">
                <a:latin typeface="Times New Roman" pitchFamily="18" charset="0"/>
                <a:cs typeface="Arial" charset="0"/>
              </a:rPr>
              <a:t>= -e </a:t>
            </a:r>
            <a:r>
              <a:rPr lang="en-US" smtClean="0">
                <a:latin typeface="Times New Roman" pitchFamily="18" charset="0"/>
                <a:cs typeface="Arial" charset="0"/>
              </a:rPr>
              <a:t>v</a:t>
            </a:r>
            <a:r>
              <a:rPr lang="en-US" i="1" smtClean="0">
                <a:latin typeface="Times New Roman" pitchFamily="18" charset="0"/>
                <a:cs typeface="Arial" charset="0"/>
              </a:rPr>
              <a:t> /</a:t>
            </a:r>
            <a:r>
              <a:rPr lang="en-US" smtClean="0">
                <a:cs typeface="Arial" charset="0"/>
              </a:rPr>
              <a:t>(</a:t>
            </a:r>
            <a:r>
              <a:rPr lang="en-US" smtClean="0">
                <a:latin typeface="Times New Roman" pitchFamily="18" charset="0"/>
              </a:rPr>
              <a:t>2</a:t>
            </a:r>
            <a:r>
              <a:rPr lang="en-US" i="1" smtClean="0">
                <a:latin typeface="Symbol" pitchFamily="18" charset="2"/>
                <a:cs typeface="Arial" charset="0"/>
              </a:rPr>
              <a:t>p 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cs typeface="Arial" charset="0"/>
              </a:rPr>
              <a:t>)</a:t>
            </a:r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63538"/>
            <a:ext cx="8167688" cy="517525"/>
          </a:xfrm>
        </p:spPr>
        <p:txBody>
          <a:bodyPr/>
          <a:lstStyle/>
          <a:p>
            <a:pPr eaLnBrk="1" hangingPunct="1"/>
            <a:r>
              <a:rPr lang="en-US" sz="3000" smtClean="0"/>
              <a:t>7.4: Magnetic Effects</a:t>
            </a:r>
            <a:r>
              <a:rPr lang="en-US" sz="3000" smtClean="0">
                <a:cs typeface="Arial" charset="0"/>
              </a:rPr>
              <a:t>—</a:t>
            </a:r>
            <a:r>
              <a:rPr lang="en-US" sz="3000" smtClean="0"/>
              <a:t>The Zeeman Effect</a:t>
            </a:r>
          </a:p>
        </p:txBody>
      </p:sp>
      <p:sp>
        <p:nvSpPr>
          <p:cNvPr id="28676" name="Rectangle 24"/>
          <p:cNvSpPr>
            <a:spLocks noChangeArrowheads="1"/>
          </p:cNvSpPr>
          <p:nvPr/>
        </p:nvSpPr>
        <p:spPr bwMode="auto">
          <a:xfrm>
            <a:off x="604838" y="4859338"/>
            <a:ext cx="5824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tx1"/>
                </a:solidFill>
              </a:rPr>
              <a:t>The current loop has a magnetic moment </a:t>
            </a:r>
            <a:r>
              <a:rPr lang="en-US" i="1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IA</a:t>
            </a:r>
            <a:r>
              <a:rPr lang="en-US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28677" name="Group 33"/>
          <p:cNvGrpSpPr>
            <a:grpSpLocks/>
          </p:cNvGrpSpPr>
          <p:nvPr/>
        </p:nvGrpSpPr>
        <p:grpSpPr bwMode="auto">
          <a:xfrm>
            <a:off x="4957763" y="1335088"/>
            <a:ext cx="3565525" cy="3171825"/>
            <a:chOff x="3123" y="775"/>
            <a:chExt cx="2246" cy="1998"/>
          </a:xfrm>
        </p:grpSpPr>
        <p:pic>
          <p:nvPicPr>
            <p:cNvPr id="28681" name="Picture 20" descr="29_22_Magnetic_dipole_mome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94" b="4762"/>
            <a:stretch>
              <a:fillRect/>
            </a:stretch>
          </p:blipFill>
          <p:spPr bwMode="auto">
            <a:xfrm>
              <a:off x="3123" y="1170"/>
              <a:ext cx="2246" cy="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Oval 21"/>
            <p:cNvSpPr>
              <a:spLocks noChangeArrowheads="1"/>
            </p:cNvSpPr>
            <p:nvPr/>
          </p:nvSpPr>
          <p:spPr bwMode="auto">
            <a:xfrm>
              <a:off x="4081" y="1646"/>
              <a:ext cx="135" cy="137"/>
            </a:xfrm>
            <a:prstGeom prst="ellipse">
              <a:avLst/>
            </a:prstGeom>
            <a:gradFill rotWithShape="1">
              <a:gsLst>
                <a:gs pos="0">
                  <a:srgbClr val="66FF99"/>
                </a:gs>
                <a:gs pos="100000">
                  <a:srgbClr val="2F764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Text Box 22"/>
            <p:cNvSpPr txBox="1">
              <a:spLocks noChangeArrowheads="1"/>
            </p:cNvSpPr>
            <p:nvPr/>
          </p:nvSpPr>
          <p:spPr bwMode="auto">
            <a:xfrm>
              <a:off x="4171" y="1515"/>
              <a:ext cx="5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Nucleus</a:t>
              </a:r>
            </a:p>
          </p:txBody>
        </p:sp>
        <p:pic>
          <p:nvPicPr>
            <p:cNvPr id="28684" name="Picture 26" descr="29_22_Magnetic_dipole_mome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5" b="80812"/>
            <a:stretch>
              <a:fillRect/>
            </a:stretch>
          </p:blipFill>
          <p:spPr bwMode="auto">
            <a:xfrm>
              <a:off x="3123" y="775"/>
              <a:ext cx="2246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8678" name="Object 30"/>
          <p:cNvGraphicFramePr>
            <a:graphicFrameLocks noChangeAspect="1"/>
          </p:cNvGraphicFramePr>
          <p:nvPr/>
        </p:nvGraphicFramePr>
        <p:xfrm>
          <a:off x="4854575" y="5507038"/>
          <a:ext cx="13589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" name="Equation" r:id="rId5" imgW="736280" imgH="393529" progId="Equation.DSMT4">
                  <p:embed/>
                </p:oleObj>
              </mc:Choice>
              <mc:Fallback>
                <p:oleObj name="Equation" r:id="rId5" imgW="736280" imgH="393529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5507038"/>
                        <a:ext cx="1358900" cy="727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31"/>
          <p:cNvSpPr txBox="1">
            <a:spLocks noChangeArrowheads="1"/>
          </p:cNvSpPr>
          <p:nvPr/>
        </p:nvSpPr>
        <p:spPr bwMode="auto">
          <a:xfrm>
            <a:off x="6392863" y="5299075"/>
            <a:ext cx="21193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where </a:t>
            </a:r>
            <a:r>
              <a:rPr lang="en-US" sz="1800" i="1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US" sz="1800" i="1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v</a:t>
            </a:r>
            <a:r>
              <a:rPr lang="en-US" sz="18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sz="1800">
                <a:solidFill>
                  <a:schemeClr val="tx1"/>
                </a:solidFill>
              </a:rPr>
              <a:t> is the magnitude of the orbital angular momentum.</a:t>
            </a:r>
          </a:p>
        </p:txBody>
      </p:sp>
      <p:sp>
        <p:nvSpPr>
          <p:cNvPr id="28680" name="Text Box 32"/>
          <p:cNvSpPr txBox="1">
            <a:spLocks noChangeArrowheads="1"/>
          </p:cNvSpPr>
          <p:nvPr/>
        </p:nvSpPr>
        <p:spPr bwMode="auto">
          <a:xfrm>
            <a:off x="744538" y="5489575"/>
            <a:ext cx="363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=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[-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e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/</a:t>
            </a:r>
            <a:r>
              <a:rPr lang="en-US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i="1">
                <a:solidFill>
                  <a:schemeClr val="tx1"/>
                </a:solidFill>
                <a:latin typeface="Symbol" pitchFamily="18" charset="2"/>
                <a:cs typeface="Arial" charset="0"/>
              </a:rPr>
              <a:t>p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r</a:t>
            </a:r>
            <a:r>
              <a:rPr lang="en-US">
                <a:solidFill>
                  <a:schemeClr val="tx1"/>
                </a:solidFill>
                <a:cs typeface="Arial" charset="0"/>
              </a:rPr>
              <a:t>)]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i="1">
                <a:solidFill>
                  <a:schemeClr val="tx1"/>
                </a:solidFill>
                <a:latin typeface="Symbol" pitchFamily="18" charset="2"/>
                <a:cs typeface="Arial" charset="0"/>
              </a:rPr>
              <a:t>p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r</a:t>
            </a:r>
            <a:r>
              <a:rPr lang="en-US" baseline="30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= [-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e/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>
                <a:solidFill>
                  <a:schemeClr val="tx1"/>
                </a:solidFill>
                <a:cs typeface="Arial" charset="0"/>
              </a:rPr>
              <a:t>]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 m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r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22300" y="3797300"/>
            <a:ext cx="8186738" cy="2895600"/>
          </a:xfrm>
        </p:spPr>
        <p:txBody>
          <a:bodyPr/>
          <a:lstStyle/>
          <a:p>
            <a:pPr marL="0" indent="0"/>
            <a:r>
              <a:rPr lang="en-US" smtClean="0"/>
              <a:t>If the magnetic field is in the </a:t>
            </a:r>
            <a:r>
              <a:rPr lang="en-US" i="1" smtClean="0">
                <a:latin typeface="Times New Roman" pitchFamily="18" charset="0"/>
              </a:rPr>
              <a:t>z</a:t>
            </a:r>
            <a:r>
              <a:rPr lang="en-US" smtClean="0"/>
              <a:t>-direction, all that matters is the </a:t>
            </a:r>
            <a:r>
              <a:rPr lang="en-US" i="1" smtClean="0">
                <a:latin typeface="Times New Roman" pitchFamily="18" charset="0"/>
              </a:rPr>
              <a:t>z</a:t>
            </a:r>
            <a:r>
              <a:rPr lang="en-US" smtClean="0"/>
              <a:t>-component of </a:t>
            </a:r>
            <a:r>
              <a:rPr lang="en-US" i="1" smtClean="0">
                <a:latin typeface="Symbol" pitchFamily="18" charset="2"/>
              </a:rPr>
              <a:t>m</a:t>
            </a:r>
            <a:r>
              <a:rPr lang="en-US" smtClean="0"/>
              <a:t>:</a:t>
            </a:r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  <a:p>
            <a:pPr marL="0" indent="0"/>
            <a:r>
              <a:rPr lang="en-US" smtClean="0"/>
              <a:t>where </a:t>
            </a:r>
            <a:r>
              <a:rPr lang="en-US" i="1" smtClean="0">
                <a:latin typeface="Symbol" pitchFamily="18" charset="2"/>
                <a:cs typeface="Arial" charset="0"/>
              </a:rPr>
              <a:t>m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B</a:t>
            </a:r>
            <a:r>
              <a:rPr 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i="1" smtClean="0">
                <a:latin typeface="Times New Roman" pitchFamily="18" charset="0"/>
                <a:cs typeface="Arial" charset="0"/>
              </a:rPr>
              <a:t>e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mtClean="0">
                <a:latin typeface="Times New Roman" pitchFamily="18" charset="0"/>
                <a:cs typeface="Arial" charset="0"/>
              </a:rPr>
              <a:t> / 2</a:t>
            </a:r>
            <a:r>
              <a:rPr lang="en-US" i="1" smtClean="0">
                <a:latin typeface="Times New Roman" pitchFamily="18" charset="0"/>
                <a:cs typeface="Arial" charset="0"/>
              </a:rPr>
              <a:t>m</a:t>
            </a:r>
            <a:r>
              <a:rPr lang="en-US" smtClean="0"/>
              <a:t> is called the </a:t>
            </a:r>
            <a:r>
              <a:rPr lang="en-US" b="1" smtClean="0">
                <a:solidFill>
                  <a:srgbClr val="FFCCFF"/>
                </a:solidFill>
              </a:rPr>
              <a:t>Bohr magneton</a:t>
            </a:r>
            <a:r>
              <a:rPr lang="en-US" smtClean="0"/>
              <a:t>.</a:t>
            </a:r>
          </a:p>
        </p:txBody>
      </p:sp>
      <p:sp>
        <p:nvSpPr>
          <p:cNvPr id="29699" name="Rectangle 38"/>
          <p:cNvSpPr>
            <a:spLocks noChangeArrowheads="1"/>
          </p:cNvSpPr>
          <p:nvPr/>
        </p:nvSpPr>
        <p:spPr bwMode="auto">
          <a:xfrm>
            <a:off x="4216400" y="1587500"/>
            <a:ext cx="425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tx1"/>
                </a:solidFill>
              </a:rPr>
              <a:t>The potential energy due to the magnetic field is:</a:t>
            </a:r>
          </a:p>
        </p:txBody>
      </p:sp>
      <p:grpSp>
        <p:nvGrpSpPr>
          <p:cNvPr id="29700" name="Group 44"/>
          <p:cNvGrpSpPr>
            <a:grpSpLocks/>
          </p:cNvGrpSpPr>
          <p:nvPr/>
        </p:nvGrpSpPr>
        <p:grpSpPr bwMode="auto">
          <a:xfrm>
            <a:off x="873125" y="1397000"/>
            <a:ext cx="2938463" cy="1865313"/>
            <a:chOff x="489" y="834"/>
            <a:chExt cx="1851" cy="1175"/>
          </a:xfrm>
        </p:grpSpPr>
        <p:sp>
          <p:nvSpPr>
            <p:cNvPr id="29706" name="Rectangle 42"/>
            <p:cNvSpPr>
              <a:spLocks noChangeArrowheads="1"/>
            </p:cNvSpPr>
            <p:nvPr/>
          </p:nvSpPr>
          <p:spPr bwMode="auto">
            <a:xfrm>
              <a:off x="489" y="834"/>
              <a:ext cx="1851" cy="1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07" name="Picture 17" descr="07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79"/>
            <a:stretch>
              <a:fillRect/>
            </a:stretch>
          </p:blipFill>
          <p:spPr bwMode="auto">
            <a:xfrm>
              <a:off x="533" y="911"/>
              <a:ext cx="1720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1" name="Rectangle 29"/>
          <p:cNvSpPr>
            <a:spLocks noGrp="1" noChangeArrowheads="1"/>
          </p:cNvSpPr>
          <p:nvPr>
            <p:ph type="title"/>
          </p:nvPr>
        </p:nvSpPr>
        <p:spPr>
          <a:xfrm>
            <a:off x="541338" y="376238"/>
            <a:ext cx="5851525" cy="6889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CFF"/>
                </a:solidFill>
              </a:rPr>
              <a:t>The Zeeman Effect</a:t>
            </a:r>
          </a:p>
        </p:txBody>
      </p:sp>
      <p:sp>
        <p:nvSpPr>
          <p:cNvPr id="29702" name="Rectangle 47"/>
          <p:cNvSpPr>
            <a:spLocks noChangeArrowheads="1"/>
          </p:cNvSpPr>
          <p:nvPr/>
        </p:nvSpPr>
        <p:spPr bwMode="auto">
          <a:xfrm>
            <a:off x="5095875" y="2657475"/>
            <a:ext cx="1768475" cy="63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703" name="Object 45"/>
          <p:cNvGraphicFramePr>
            <a:graphicFrameLocks noChangeAspect="1"/>
          </p:cNvGraphicFramePr>
          <p:nvPr/>
        </p:nvGraphicFramePr>
        <p:xfrm>
          <a:off x="2271713" y="4765675"/>
          <a:ext cx="44862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0" name="Equation" r:id="rId5" imgW="2209800" imgH="393700" progId="Equation.DSMT4">
                  <p:embed/>
                </p:oleObj>
              </mc:Choice>
              <mc:Fallback>
                <p:oleObj name="Equation" r:id="rId5" imgW="2209800" imgH="3937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4765675"/>
                        <a:ext cx="4486275" cy="800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46"/>
          <p:cNvGraphicFramePr>
            <a:graphicFrameLocks noChangeAspect="1"/>
          </p:cNvGraphicFramePr>
          <p:nvPr/>
        </p:nvGraphicFramePr>
        <p:xfrm>
          <a:off x="6497638" y="363538"/>
          <a:ext cx="14509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" name="Equation" r:id="rId7" imgW="736280" imgH="393529" progId="Equation.DSMT4">
                  <p:embed/>
                </p:oleObj>
              </mc:Choice>
              <mc:Fallback>
                <p:oleObj name="Equation" r:id="rId7" imgW="736280" imgH="393529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363538"/>
                        <a:ext cx="1450975" cy="776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14"/>
          <p:cNvGraphicFramePr>
            <a:graphicFrameLocks noChangeAspect="1"/>
          </p:cNvGraphicFramePr>
          <p:nvPr/>
        </p:nvGraphicFramePr>
        <p:xfrm>
          <a:off x="5143500" y="2695575"/>
          <a:ext cx="167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2" name="Equation" r:id="rId9" imgW="723586" imgH="241195" progId="Equation.3">
                  <p:embed/>
                </p:oleObj>
              </mc:Choice>
              <mc:Fallback>
                <p:oleObj name="Equation" r:id="rId9" imgW="723586" imgH="24119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695575"/>
                        <a:ext cx="167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title"/>
          </p:nvPr>
        </p:nvSpPr>
        <p:spPr>
          <a:xfrm>
            <a:off x="628650" y="306388"/>
            <a:ext cx="5153025" cy="6397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3300"/>
                </a:solidFill>
              </a:rPr>
              <a:t>Spherical Coordinates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22300" y="1028700"/>
            <a:ext cx="8007350" cy="771525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The potential (central force) </a:t>
            </a:r>
            <a:r>
              <a:rPr lang="en-US" i="1" dirty="0" smtClean="0">
                <a:latin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</a:rPr>
              <a:t>)</a:t>
            </a:r>
            <a:r>
              <a:rPr lang="en-US" dirty="0" smtClean="0"/>
              <a:t> depends </a:t>
            </a:r>
            <a:r>
              <a:rPr lang="en-US" dirty="0" smtClean="0"/>
              <a:t>only on </a:t>
            </a:r>
            <a:r>
              <a:rPr lang="en-US" dirty="0" smtClean="0"/>
              <a:t>the distance </a:t>
            </a:r>
            <a:r>
              <a:rPr lang="en-US" i="1" dirty="0" smtClean="0">
                <a:latin typeface="Times New Roman" pitchFamily="18" charset="0"/>
              </a:rPr>
              <a:t>r</a:t>
            </a:r>
            <a:r>
              <a:rPr lang="en-US" dirty="0" smtClean="0"/>
              <a:t> between the proton and </a:t>
            </a:r>
            <a:r>
              <a:rPr lang="en-US" dirty="0" smtClean="0"/>
              <a:t>electron, where                            .</a:t>
            </a:r>
            <a:endParaRPr lang="en-US" dirty="0" smtClean="0"/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622300" y="1849438"/>
            <a:ext cx="7740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As a result of this </a:t>
            </a:r>
            <a:r>
              <a:rPr lang="en-US" dirty="0">
                <a:solidFill>
                  <a:srgbClr val="000000"/>
                </a:solidFill>
              </a:rPr>
              <a:t>radial </a:t>
            </a:r>
            <a:r>
              <a:rPr lang="en-US" dirty="0" smtClean="0">
                <a:solidFill>
                  <a:srgbClr val="000000"/>
                </a:solidFill>
              </a:rPr>
              <a:t>symmetry, we must transform </a:t>
            </a:r>
            <a:r>
              <a:rPr lang="en-US" dirty="0">
                <a:solidFill>
                  <a:srgbClr val="000000"/>
                </a:solidFill>
              </a:rPr>
              <a:t>to spherical </a:t>
            </a:r>
            <a:r>
              <a:rPr lang="en-US" dirty="0" smtClean="0">
                <a:solidFill>
                  <a:srgbClr val="000000"/>
                </a:solidFill>
              </a:rPr>
              <a:t>coordinates: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102" name="Group 9"/>
          <p:cNvGrpSpPr>
            <a:grpSpLocks/>
          </p:cNvGrpSpPr>
          <p:nvPr/>
        </p:nvGrpSpPr>
        <p:grpSpPr bwMode="auto">
          <a:xfrm>
            <a:off x="4054475" y="2667000"/>
            <a:ext cx="4070350" cy="3481388"/>
            <a:chOff x="4397375" y="1927225"/>
            <a:chExt cx="4203700" cy="3611563"/>
          </a:xfrm>
        </p:grpSpPr>
        <p:grpSp>
          <p:nvGrpSpPr>
            <p:cNvPr id="4103" name="Group 22"/>
            <p:cNvGrpSpPr>
              <a:grpSpLocks/>
            </p:cNvGrpSpPr>
            <p:nvPr/>
          </p:nvGrpSpPr>
          <p:grpSpPr bwMode="auto">
            <a:xfrm>
              <a:off x="4397375" y="1927225"/>
              <a:ext cx="4203700" cy="3611563"/>
              <a:chOff x="2648" y="1008"/>
              <a:chExt cx="2854" cy="2544"/>
            </a:xfrm>
          </p:grpSpPr>
          <p:sp>
            <p:nvSpPr>
              <p:cNvPr id="4106" name="Rectangle 21"/>
              <p:cNvSpPr>
                <a:spLocks noChangeArrowheads="1"/>
              </p:cNvSpPr>
              <p:nvPr/>
            </p:nvSpPr>
            <p:spPr bwMode="auto">
              <a:xfrm>
                <a:off x="2648" y="1008"/>
                <a:ext cx="2854" cy="25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107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256"/>
              <a:stretch>
                <a:fillRect/>
              </a:stretch>
            </p:blipFill>
            <p:spPr bwMode="auto">
              <a:xfrm>
                <a:off x="2736" y="1056"/>
                <a:ext cx="2688" cy="2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7292016" y="2581994"/>
              <a:ext cx="115497" cy="115497"/>
            </a:xfrm>
            <a:prstGeom prst="ellipse">
              <a:avLst/>
            </a:prstGeom>
            <a:solidFill>
              <a:srgbClr val="9933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105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5724525" y="2652712"/>
              <a:ext cx="1614488" cy="1243012"/>
            </a:xfrm>
            <a:prstGeom prst="straightConnector1">
              <a:avLst/>
            </a:prstGeom>
            <a:noFill/>
            <a:ln w="57150" algn="ctr">
              <a:solidFill>
                <a:srgbClr val="993300"/>
              </a:solidFill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144705"/>
              </p:ext>
            </p:extLst>
          </p:nvPr>
        </p:nvGraphicFramePr>
        <p:xfrm>
          <a:off x="1479550" y="2747962"/>
          <a:ext cx="1840896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" name="Equation" r:id="rId5" imgW="977760" imgH="634680" progId="Equation.DSMT4">
                  <p:embed/>
                </p:oleObj>
              </mc:Choice>
              <mc:Fallback>
                <p:oleObj name="Equation" r:id="rId5" imgW="9777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9550" y="2747962"/>
                        <a:ext cx="1840896" cy="119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694809"/>
              </p:ext>
            </p:extLst>
          </p:nvPr>
        </p:nvGraphicFramePr>
        <p:xfrm>
          <a:off x="1468438" y="4633913"/>
          <a:ext cx="1938337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" name="Equation" r:id="rId7" imgW="1028520" imgH="685800" progId="Equation.DSMT4">
                  <p:embed/>
                </p:oleObj>
              </mc:Choice>
              <mc:Fallback>
                <p:oleObj name="Equation" r:id="rId7" imgW="102852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4633913"/>
                        <a:ext cx="1938337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2300" y="4114800"/>
            <a:ext cx="324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inverse relations: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0050" y="3124200"/>
            <a:ext cx="132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Polar angle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6225" y="4248150"/>
            <a:ext cx="132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Azimuthal angle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943475" y="3629025"/>
            <a:ext cx="514350" cy="28575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924425" y="4676775"/>
            <a:ext cx="514350" cy="28575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754018"/>
              </p:ext>
            </p:extLst>
          </p:nvPr>
        </p:nvGraphicFramePr>
        <p:xfrm>
          <a:off x="5248036" y="1317625"/>
          <a:ext cx="19383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" name="Equation" r:id="rId9" imgW="1028520" imgH="228600" progId="Equation.DSMT4">
                  <p:embed/>
                </p:oleObj>
              </mc:Choice>
              <mc:Fallback>
                <p:oleObj name="Equation" r:id="rId9" imgW="10285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036" y="1317625"/>
                        <a:ext cx="19383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68"/>
          <p:cNvGraphicFramePr>
            <a:graphicFrameLocks noChangeAspect="1"/>
          </p:cNvGraphicFramePr>
          <p:nvPr/>
        </p:nvGraphicFramePr>
        <p:xfrm>
          <a:off x="4959350" y="2105025"/>
          <a:ext cx="27320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" name="Equation" r:id="rId4" imgW="1346200" imgH="228600" progId="Equation.DSMT4">
                  <p:embed/>
                </p:oleObj>
              </mc:Choice>
              <mc:Fallback>
                <p:oleObj name="Equation" r:id="rId4" imgW="1346200" imgH="2286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2105025"/>
                        <a:ext cx="2732088" cy="463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28"/>
          <p:cNvSpPr>
            <a:spLocks noGrp="1" noChangeArrowheads="1"/>
          </p:cNvSpPr>
          <p:nvPr>
            <p:ph type="title"/>
          </p:nvPr>
        </p:nvSpPr>
        <p:spPr>
          <a:xfrm>
            <a:off x="552450" y="354013"/>
            <a:ext cx="4005263" cy="5921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6600"/>
                </a:solidFill>
              </a:rPr>
              <a:t>The Zeeman Effect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81025" y="1209675"/>
            <a:ext cx="3724275" cy="1552575"/>
          </a:xfrm>
        </p:spPr>
        <p:txBody>
          <a:bodyPr/>
          <a:lstStyle/>
          <a:p>
            <a:pPr marL="0" indent="0" eaLnBrk="1" hangingPunct="1"/>
            <a:r>
              <a:rPr lang="en-US" sz="2000" smtClean="0"/>
              <a:t>We find that a magnetic field splits the </a:t>
            </a:r>
            <a:r>
              <a:rPr lang="en-US" sz="2000" i="1" smtClean="0">
                <a:latin typeface="Times New Roman" pitchFamily="18" charset="0"/>
              </a:rPr>
              <a:t>m</a:t>
            </a:r>
            <a:r>
              <a:rPr lang="en-US" sz="2000" baseline="-25000" smtClean="0">
                <a:latin typeface="Times New Roman" pitchFamily="18" charset="0"/>
                <a:cs typeface="Arial" charset="0"/>
              </a:rPr>
              <a:t>ℓ</a:t>
            </a:r>
            <a:r>
              <a:rPr lang="en-US" sz="2000" smtClean="0"/>
              <a:t> levels.  The potential energy is quantized and now also depends on the magnetic quantum number </a:t>
            </a:r>
            <a:r>
              <a:rPr lang="en-US" sz="2000" i="1" smtClean="0">
                <a:latin typeface="Times New Roman" pitchFamily="18" charset="0"/>
              </a:rPr>
              <a:t>m</a:t>
            </a:r>
            <a:r>
              <a:rPr lang="en-US" sz="2000" baseline="-25000" smtClean="0">
                <a:latin typeface="Times New Roman" pitchFamily="18" charset="0"/>
                <a:cs typeface="Arial" charset="0"/>
              </a:rPr>
              <a:t>ℓ</a:t>
            </a:r>
            <a:r>
              <a:rPr lang="en-US" sz="2000" smtClean="0"/>
              <a:t>.</a:t>
            </a:r>
          </a:p>
        </p:txBody>
      </p:sp>
      <p:graphicFrame>
        <p:nvGraphicFramePr>
          <p:cNvPr id="174135" name="Group 55"/>
          <p:cNvGraphicFramePr>
            <a:graphicFrameLocks noGrp="1"/>
          </p:cNvGraphicFramePr>
          <p:nvPr>
            <p:ph sz="half" idx="2"/>
          </p:nvPr>
        </p:nvGraphicFramePr>
        <p:xfrm>
          <a:off x="827088" y="4452938"/>
          <a:ext cx="2124075" cy="1776413"/>
        </p:xfrm>
        <a:graphic>
          <a:graphicData uri="http://schemas.openxmlformats.org/drawingml/2006/table">
            <a:tbl>
              <a:tblPr/>
              <a:tblGrid>
                <a:gridCol w="657225"/>
                <a:gridCol w="146685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ℓ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el-G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−1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−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2" name="Text Box 59"/>
          <p:cNvSpPr txBox="1">
            <a:spLocks noChangeArrowheads="1"/>
          </p:cNvSpPr>
          <p:nvPr/>
        </p:nvSpPr>
        <p:spPr bwMode="auto">
          <a:xfrm>
            <a:off x="4808538" y="417513"/>
            <a:ext cx="38496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Technically, we need to go back to the Schr</a:t>
            </a:r>
            <a:r>
              <a:rPr lang="en-US">
                <a:solidFill>
                  <a:srgbClr val="000000"/>
                </a:solidFill>
              </a:rPr>
              <a:t>ö</a:t>
            </a:r>
            <a:r>
              <a:rPr lang="en-US">
                <a:solidFill>
                  <a:schemeClr val="tx1"/>
                </a:solidFill>
              </a:rPr>
              <a:t>dinger Equation and re-solve it with this new term in the total energy.</a:t>
            </a:r>
          </a:p>
        </p:txBody>
      </p:sp>
      <p:grpSp>
        <p:nvGrpSpPr>
          <p:cNvPr id="30743" name="Group 64"/>
          <p:cNvGrpSpPr>
            <a:grpSpLocks/>
          </p:cNvGrpSpPr>
          <p:nvPr/>
        </p:nvGrpSpPr>
        <p:grpSpPr bwMode="auto">
          <a:xfrm>
            <a:off x="3362325" y="4451350"/>
            <a:ext cx="5046663" cy="1779588"/>
            <a:chOff x="2118" y="2720"/>
            <a:chExt cx="3179" cy="1121"/>
          </a:xfrm>
        </p:grpSpPr>
        <p:sp>
          <p:nvSpPr>
            <p:cNvPr id="30747" name="Rectangle 56"/>
            <p:cNvSpPr>
              <a:spLocks noChangeArrowheads="1"/>
            </p:cNvSpPr>
            <p:nvPr/>
          </p:nvSpPr>
          <p:spPr bwMode="auto">
            <a:xfrm>
              <a:off x="2118" y="2720"/>
              <a:ext cx="3179" cy="1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48" name="Picture 46" descr="07p253a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AAEE"/>
                </a:clrFrom>
                <a:clrTo>
                  <a:srgbClr val="00AA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88"/>
            <a:stretch>
              <a:fillRect/>
            </a:stretch>
          </p:blipFill>
          <p:spPr bwMode="auto">
            <a:xfrm>
              <a:off x="2194" y="2801"/>
              <a:ext cx="3016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9" name="Line 60"/>
            <p:cNvSpPr>
              <a:spLocks noChangeShapeType="1"/>
            </p:cNvSpPr>
            <p:nvPr/>
          </p:nvSpPr>
          <p:spPr bwMode="auto">
            <a:xfrm>
              <a:off x="2612" y="3293"/>
              <a:ext cx="60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61"/>
            <p:cNvSpPr>
              <a:spLocks noChangeShapeType="1"/>
            </p:cNvSpPr>
            <p:nvPr/>
          </p:nvSpPr>
          <p:spPr bwMode="auto">
            <a:xfrm>
              <a:off x="3767" y="3058"/>
              <a:ext cx="60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Line 62"/>
            <p:cNvSpPr>
              <a:spLocks noChangeShapeType="1"/>
            </p:cNvSpPr>
            <p:nvPr/>
          </p:nvSpPr>
          <p:spPr bwMode="auto">
            <a:xfrm>
              <a:off x="3767" y="3293"/>
              <a:ext cx="60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63"/>
            <p:cNvSpPr>
              <a:spLocks noChangeShapeType="1"/>
            </p:cNvSpPr>
            <p:nvPr/>
          </p:nvSpPr>
          <p:spPr bwMode="auto">
            <a:xfrm>
              <a:off x="3767" y="3526"/>
              <a:ext cx="60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4" name="Text Box 65"/>
          <p:cNvSpPr txBox="1">
            <a:spLocks noChangeArrowheads="1"/>
          </p:cNvSpPr>
          <p:nvPr/>
        </p:nvSpPr>
        <p:spPr bwMode="auto">
          <a:xfrm>
            <a:off x="581025" y="3162300"/>
            <a:ext cx="7839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tx1"/>
                </a:solidFill>
              </a:rPr>
              <a:t>When a magnetic field is applied, the 2</a:t>
            </a:r>
            <a:r>
              <a:rPr lang="en-US" i="1">
                <a:solidFill>
                  <a:schemeClr val="tx1"/>
                </a:solidFill>
              </a:rPr>
              <a:t>p</a:t>
            </a:r>
            <a:r>
              <a:rPr lang="en-US">
                <a:solidFill>
                  <a:schemeClr val="tx1"/>
                </a:solidFill>
              </a:rPr>
              <a:t> level of atomic hydrogen is split into three different energy states with energy difference of </a:t>
            </a:r>
            <a:r>
              <a:rPr lang="en-US">
                <a:solidFill>
                  <a:schemeClr val="tx1"/>
                </a:solidFill>
                <a:latin typeface="Symbol" pitchFamily="18" charset="2"/>
                <a:cs typeface="Arial" charset="0"/>
              </a:rPr>
              <a:t>D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i="1">
                <a:solidFill>
                  <a:schemeClr val="tx1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i="1" baseline="-25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B </a:t>
            </a:r>
            <a:r>
              <a:rPr lang="en-US">
                <a:solidFill>
                  <a:schemeClr val="tx1"/>
                </a:solidFill>
                <a:latin typeface="Symbol" pitchFamily="18" charset="2"/>
                <a:cs typeface="Arial" charset="0"/>
              </a:rPr>
              <a:t>D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l-GR" baseline="-25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/>
          </a:p>
        </p:txBody>
      </p:sp>
      <p:graphicFrame>
        <p:nvGraphicFramePr>
          <p:cNvPr id="30745" name="Object 66"/>
          <p:cNvGraphicFramePr>
            <a:graphicFrameLocks noChangeAspect="1"/>
          </p:cNvGraphicFramePr>
          <p:nvPr/>
        </p:nvGraphicFramePr>
        <p:xfrm>
          <a:off x="6650038" y="2667000"/>
          <a:ext cx="15208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2" name="Equation" r:id="rId7" imgW="749300" imgH="228600" progId="Equation.DSMT4">
                  <p:embed/>
                </p:oleObj>
              </mc:Choice>
              <mc:Fallback>
                <p:oleObj name="Equation" r:id="rId7" imgW="749300" imgH="22860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2667000"/>
                        <a:ext cx="15208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6" name="Line 67"/>
          <p:cNvSpPr>
            <a:spLocks noChangeShapeType="1"/>
          </p:cNvSpPr>
          <p:nvPr/>
        </p:nvSpPr>
        <p:spPr bwMode="auto">
          <a:xfrm flipH="1" flipV="1">
            <a:off x="6457950" y="2438400"/>
            <a:ext cx="228600" cy="371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3876675" y="908605"/>
            <a:ext cx="4610100" cy="55112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1" name="Picture 4" descr="07p253b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0"/>
          <a:stretch/>
        </p:blipFill>
        <p:spPr bwMode="auto">
          <a:xfrm>
            <a:off x="3929063" y="1003819"/>
            <a:ext cx="4470400" cy="510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804863" y="371475"/>
            <a:ext cx="2462212" cy="17621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99FF"/>
                </a:solidFill>
              </a:rPr>
              <a:t>The Zeeman Effect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87400" y="2124075"/>
            <a:ext cx="2670175" cy="4457700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solidFill>
                  <a:schemeClr val="bg1"/>
                </a:solidFill>
              </a:rPr>
              <a:t>An electron with angular momentum generates a magnetic field, which has lower energy when aligned antiparallel to an applied magnetic field than when aligned parallel to it. </a:t>
            </a:r>
          </a:p>
          <a:p>
            <a:pPr marL="0" indent="0" eaLnBrk="1" hangingPunct="1">
              <a:spcBef>
                <a:spcPts val="900"/>
              </a:spcBef>
            </a:pPr>
            <a:r>
              <a:rPr lang="en-US" dirty="0" smtClean="0">
                <a:solidFill>
                  <a:schemeClr val="bg1"/>
                </a:solidFill>
              </a:rPr>
              <a:t>So, for example, the transition from 2</a:t>
            </a:r>
            <a:r>
              <a:rPr lang="en-US" i="1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 to 1</a:t>
            </a:r>
            <a:r>
              <a:rPr lang="en-US" i="1" dirty="0" smtClean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split by a magnetic field.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5999163" y="847724"/>
            <a:ext cx="388937" cy="578167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09999" y="447675"/>
            <a:ext cx="473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agnetic field = 0        Magnetic field ≠ 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9750" y="1155700"/>
            <a:ext cx="7872413" cy="752475"/>
          </a:xfrm>
        </p:spPr>
        <p:txBody>
          <a:bodyPr/>
          <a:lstStyle/>
          <a:p>
            <a:pPr marL="0" indent="0" eaLnBrk="1" hangingPunct="1"/>
            <a:r>
              <a:rPr lang="en-US" smtClean="0"/>
              <a:t>An atomic beam of particles in the </a:t>
            </a:r>
            <a:r>
              <a:rPr lang="en-US" i="1" smtClean="0">
                <a:latin typeface="Times New Roman" pitchFamily="18" charset="0"/>
              </a:rPr>
              <a:t>ℓ</a:t>
            </a:r>
            <a:r>
              <a:rPr lang="en-US" smtClean="0">
                <a:cs typeface="Arial" charset="0"/>
              </a:rPr>
              <a:t> </a:t>
            </a:r>
            <a:r>
              <a:rPr lang="en-US" smtClean="0"/>
              <a:t>= 1 state pass through a magnetic field along the </a:t>
            </a:r>
            <a:r>
              <a:rPr lang="en-US" i="1" smtClean="0">
                <a:latin typeface="Times New Roman" pitchFamily="18" charset="0"/>
              </a:rPr>
              <a:t>z</a:t>
            </a:r>
            <a:r>
              <a:rPr lang="en-US" smtClean="0"/>
              <a:t> direction.</a:t>
            </a:r>
          </a:p>
        </p:txBody>
      </p:sp>
      <p:grpSp>
        <p:nvGrpSpPr>
          <p:cNvPr id="32771" name="Group 12"/>
          <p:cNvGrpSpPr>
            <a:grpSpLocks/>
          </p:cNvGrpSpPr>
          <p:nvPr/>
        </p:nvGrpSpPr>
        <p:grpSpPr bwMode="auto">
          <a:xfrm>
            <a:off x="2730500" y="2076450"/>
            <a:ext cx="5559425" cy="2462213"/>
            <a:chOff x="1797" y="1147"/>
            <a:chExt cx="3410" cy="1359"/>
          </a:xfrm>
        </p:grpSpPr>
        <p:sp>
          <p:nvSpPr>
            <p:cNvPr id="32776" name="Rectangle 11"/>
            <p:cNvSpPr>
              <a:spLocks noChangeArrowheads="1"/>
            </p:cNvSpPr>
            <p:nvPr/>
          </p:nvSpPr>
          <p:spPr bwMode="auto">
            <a:xfrm>
              <a:off x="1797" y="1147"/>
              <a:ext cx="3410" cy="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77" name="Picture 6" descr="07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6"/>
            <a:stretch>
              <a:fillRect/>
            </a:stretch>
          </p:blipFill>
          <p:spPr bwMode="auto">
            <a:xfrm>
              <a:off x="1906" y="1223"/>
              <a:ext cx="3207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15913"/>
            <a:ext cx="5838825" cy="6270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0099"/>
                </a:solidFill>
              </a:rPr>
              <a:t>The Zeeman Effect</a:t>
            </a: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539750" y="5688013"/>
            <a:ext cx="802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baseline="-25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>
                <a:solidFill>
                  <a:schemeClr val="tx1"/>
                </a:solidFill>
                <a:cs typeface="Arial" charset="0"/>
              </a:rPr>
              <a:t> = +1 </a:t>
            </a:r>
            <a:r>
              <a:rPr lang="en-US">
                <a:solidFill>
                  <a:schemeClr val="tx1"/>
                </a:solidFill>
              </a:rPr>
              <a:t>state will be deflected down, the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baseline="-25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>
                <a:solidFill>
                  <a:schemeClr val="tx1"/>
                </a:solidFill>
                <a:cs typeface="Arial" charset="0"/>
              </a:rPr>
              <a:t> = −1</a:t>
            </a:r>
            <a:r>
              <a:rPr lang="en-US">
                <a:solidFill>
                  <a:schemeClr val="tx1"/>
                </a:solidFill>
              </a:rPr>
              <a:t> state up, and the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baseline="-25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>
                <a:solidFill>
                  <a:schemeClr val="tx1"/>
                </a:solidFill>
                <a:cs typeface="Arial" charset="0"/>
              </a:rPr>
              <a:t> = 0</a:t>
            </a:r>
            <a:r>
              <a:rPr lang="en-US">
                <a:solidFill>
                  <a:schemeClr val="tx1"/>
                </a:solidFill>
              </a:rPr>
              <a:t> state will be undeflected.</a:t>
            </a:r>
          </a:p>
        </p:txBody>
      </p:sp>
      <p:graphicFrame>
        <p:nvGraphicFramePr>
          <p:cNvPr id="32774" name="Object 13"/>
          <p:cNvGraphicFramePr>
            <a:graphicFrameLocks noChangeAspect="1"/>
          </p:cNvGraphicFramePr>
          <p:nvPr/>
        </p:nvGraphicFramePr>
        <p:xfrm>
          <a:off x="800100" y="4902200"/>
          <a:ext cx="62118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6" name="Equation" r:id="rId5" imgW="2933700" imgH="228600" progId="Equation.DSMT4">
                  <p:embed/>
                </p:oleObj>
              </mc:Choice>
              <mc:Fallback>
                <p:oleObj name="Equation" r:id="rId5" imgW="29337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4902200"/>
                        <a:ext cx="62118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14"/>
          <p:cNvGraphicFramePr>
            <a:graphicFrameLocks noChangeAspect="1"/>
          </p:cNvGraphicFramePr>
          <p:nvPr/>
        </p:nvGraphicFramePr>
        <p:xfrm>
          <a:off x="800100" y="4206875"/>
          <a:ext cx="14525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7" name="Equation" r:id="rId7" imgW="685800" imgH="228600" progId="Equation.DSMT4">
                  <p:embed/>
                </p:oleObj>
              </mc:Choice>
              <mc:Fallback>
                <p:oleObj name="Equation" r:id="rId7" imgW="6858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4206875"/>
                        <a:ext cx="145256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504825"/>
            <a:ext cx="4291012" cy="736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9900"/>
                </a:solidFill>
              </a:rPr>
              <a:t>7.5: Intrinsic Spin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49300" y="1612900"/>
            <a:ext cx="7548563" cy="466725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In 1925, grad students, Samuel </a:t>
            </a:r>
            <a:br>
              <a:rPr lang="en-US" dirty="0" smtClean="0"/>
            </a:br>
            <a:r>
              <a:rPr lang="en-US" dirty="0" err="1" smtClean="0"/>
              <a:t>Goudsmit</a:t>
            </a:r>
            <a:r>
              <a:rPr lang="en-US" dirty="0" smtClean="0"/>
              <a:t> and George </a:t>
            </a:r>
            <a:r>
              <a:rPr lang="en-US" dirty="0" err="1" smtClean="0"/>
              <a:t>Uhlenbeck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in Holland proposed that </a:t>
            </a:r>
            <a:r>
              <a:rPr lang="en-US" b="1" dirty="0" smtClean="0">
                <a:solidFill>
                  <a:srgbClr val="009900"/>
                </a:solidFill>
              </a:rPr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9900"/>
                </a:solidFill>
              </a:rPr>
              <a:t>electron must have an </a:t>
            </a:r>
            <a:br>
              <a:rPr lang="en-US" b="1" dirty="0" smtClean="0">
                <a:solidFill>
                  <a:srgbClr val="009900"/>
                </a:solidFill>
              </a:rPr>
            </a:br>
            <a:r>
              <a:rPr lang="en-US" b="1" dirty="0" smtClean="0">
                <a:solidFill>
                  <a:srgbClr val="009900"/>
                </a:solidFill>
              </a:rPr>
              <a:t>intrinsic angular momentum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therefore a magnetic moment.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In order to explain pairs of spectral lines where theory predicted only one, </a:t>
            </a:r>
            <a:r>
              <a:rPr lang="en-US" dirty="0" err="1" smtClean="0"/>
              <a:t>Goudsmit</a:t>
            </a:r>
            <a:r>
              <a:rPr lang="en-US" dirty="0" smtClean="0"/>
              <a:t> and </a:t>
            </a:r>
            <a:r>
              <a:rPr lang="en-US" dirty="0" err="1" smtClean="0"/>
              <a:t>Uhlenbeck</a:t>
            </a:r>
            <a:r>
              <a:rPr lang="en-US" dirty="0" smtClean="0"/>
              <a:t> proposed that </a:t>
            </a:r>
            <a:r>
              <a:rPr lang="en-US" b="1" dirty="0" smtClean="0">
                <a:solidFill>
                  <a:schemeClr val="accent2"/>
                </a:solidFill>
              </a:rPr>
              <a:t>the electron must have an intrinsic spin quantum number </a:t>
            </a:r>
            <a:r>
              <a:rPr lang="en-US" b="1" i="1" dirty="0" smtClean="0">
                <a:solidFill>
                  <a:schemeClr val="accent2"/>
                </a:solidFill>
              </a:rPr>
              <a:t>s</a:t>
            </a:r>
            <a:r>
              <a:rPr lang="en-US" b="1" dirty="0" smtClean="0">
                <a:solidFill>
                  <a:schemeClr val="accent2"/>
                </a:solidFill>
              </a:rPr>
              <a:t> = ½</a:t>
            </a:r>
            <a:r>
              <a:rPr lang="en-US" dirty="0" smtClean="0"/>
              <a:t>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This seems reasonable, but Paul </a:t>
            </a:r>
            <a:r>
              <a:rPr lang="en-US" dirty="0" err="1" smtClean="0"/>
              <a:t>Ehrenfest</a:t>
            </a:r>
            <a:r>
              <a:rPr lang="en-US" dirty="0" smtClean="0"/>
              <a:t> showed that, if so, the surface of the spinning electron would be moving faster than the speed of light!  Nevertheless, electrons do have spin.</a:t>
            </a:r>
          </a:p>
        </p:txBody>
      </p:sp>
      <p:sp>
        <p:nvSpPr>
          <p:cNvPr id="35844" name="Oval 14"/>
          <p:cNvSpPr>
            <a:spLocks noChangeArrowheads="1"/>
          </p:cNvSpPr>
          <p:nvPr/>
        </p:nvSpPr>
        <p:spPr bwMode="auto">
          <a:xfrm>
            <a:off x="6302375" y="1608138"/>
            <a:ext cx="1355725" cy="1362075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15"/>
          <p:cNvSpPr>
            <a:spLocks noChangeShapeType="1"/>
          </p:cNvSpPr>
          <p:nvPr/>
        </p:nvSpPr>
        <p:spPr bwMode="auto">
          <a:xfrm flipV="1">
            <a:off x="6981825" y="933450"/>
            <a:ext cx="0" cy="581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5846" name="Object 16"/>
          <p:cNvGraphicFramePr>
            <a:graphicFrameLocks noChangeAspect="1"/>
          </p:cNvGraphicFramePr>
          <p:nvPr/>
        </p:nvGraphicFramePr>
        <p:xfrm>
          <a:off x="7137400" y="855663"/>
          <a:ext cx="3444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3" name="Equation" r:id="rId4" imgW="139579" imgH="215713" progId="Equation.DSMT4">
                  <p:embed/>
                </p:oleObj>
              </mc:Choice>
              <mc:Fallback>
                <p:oleObj name="Equation" r:id="rId4" imgW="139579" imgH="215713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855663"/>
                        <a:ext cx="34448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Freeform 17"/>
          <p:cNvSpPr>
            <a:spLocks/>
          </p:cNvSpPr>
          <p:nvPr/>
        </p:nvSpPr>
        <p:spPr bwMode="auto">
          <a:xfrm>
            <a:off x="5881688" y="1974850"/>
            <a:ext cx="2182812" cy="644525"/>
          </a:xfrm>
          <a:custGeom>
            <a:avLst/>
            <a:gdLst>
              <a:gd name="T0" fmla="*/ 2147483647 w 1375"/>
              <a:gd name="T1" fmla="*/ 0 h 406"/>
              <a:gd name="T2" fmla="*/ 2147483647 w 1375"/>
              <a:gd name="T3" fmla="*/ 2147483647 h 406"/>
              <a:gd name="T4" fmla="*/ 2147483647 w 1375"/>
              <a:gd name="T5" fmla="*/ 2147483647 h 406"/>
              <a:gd name="T6" fmla="*/ 2147483647 w 1375"/>
              <a:gd name="T7" fmla="*/ 2147483647 h 406"/>
              <a:gd name="T8" fmla="*/ 2147483647 w 1375"/>
              <a:gd name="T9" fmla="*/ 2147483647 h 406"/>
              <a:gd name="T10" fmla="*/ 2147483647 w 1375"/>
              <a:gd name="T11" fmla="*/ 2147483647 h 406"/>
              <a:gd name="T12" fmla="*/ 2147483647 w 1375"/>
              <a:gd name="T13" fmla="*/ 2147483647 h 406"/>
              <a:gd name="T14" fmla="*/ 2147483647 w 1375"/>
              <a:gd name="T15" fmla="*/ 2147483647 h 406"/>
              <a:gd name="T16" fmla="*/ 2147483647 w 1375"/>
              <a:gd name="T17" fmla="*/ 2147483647 h 406"/>
              <a:gd name="T18" fmla="*/ 2147483647 w 1375"/>
              <a:gd name="T19" fmla="*/ 2147483647 h 406"/>
              <a:gd name="T20" fmla="*/ 2147483647 w 1375"/>
              <a:gd name="T21" fmla="*/ 2147483647 h 406"/>
              <a:gd name="T22" fmla="*/ 2147483647 w 1375"/>
              <a:gd name="T23" fmla="*/ 2147483647 h 406"/>
              <a:gd name="T24" fmla="*/ 2147483647 w 1375"/>
              <a:gd name="T25" fmla="*/ 2147483647 h 406"/>
              <a:gd name="T26" fmla="*/ 2147483647 w 1375"/>
              <a:gd name="T27" fmla="*/ 2147483647 h 406"/>
              <a:gd name="T28" fmla="*/ 2147483647 w 1375"/>
              <a:gd name="T29" fmla="*/ 2147483647 h 406"/>
              <a:gd name="T30" fmla="*/ 2147483647 w 1375"/>
              <a:gd name="T31" fmla="*/ 2147483647 h 406"/>
              <a:gd name="T32" fmla="*/ 2147483647 w 1375"/>
              <a:gd name="T33" fmla="*/ 2147483647 h 406"/>
              <a:gd name="T34" fmla="*/ 2147483647 w 1375"/>
              <a:gd name="T35" fmla="*/ 2147483647 h 406"/>
              <a:gd name="T36" fmla="*/ 2147483647 w 1375"/>
              <a:gd name="T37" fmla="*/ 2147483647 h 406"/>
              <a:gd name="T38" fmla="*/ 2147483647 w 1375"/>
              <a:gd name="T39" fmla="*/ 2147483647 h 406"/>
              <a:gd name="T40" fmla="*/ 2147483647 w 1375"/>
              <a:gd name="T41" fmla="*/ 2147483647 h 406"/>
              <a:gd name="T42" fmla="*/ 2147483647 w 1375"/>
              <a:gd name="T43" fmla="*/ 2147483647 h 406"/>
              <a:gd name="T44" fmla="*/ 2147483647 w 1375"/>
              <a:gd name="T45" fmla="*/ 2147483647 h 406"/>
              <a:gd name="T46" fmla="*/ 2147483647 w 1375"/>
              <a:gd name="T47" fmla="*/ 2147483647 h 406"/>
              <a:gd name="T48" fmla="*/ 2147483647 w 1375"/>
              <a:gd name="T49" fmla="*/ 2147483647 h 406"/>
              <a:gd name="T50" fmla="*/ 2147483647 w 1375"/>
              <a:gd name="T51" fmla="*/ 2147483647 h 406"/>
              <a:gd name="T52" fmla="*/ 2147483647 w 1375"/>
              <a:gd name="T53" fmla="*/ 2147483647 h 406"/>
              <a:gd name="T54" fmla="*/ 2147483647 w 1375"/>
              <a:gd name="T55" fmla="*/ 2147483647 h 406"/>
              <a:gd name="T56" fmla="*/ 2147483647 w 1375"/>
              <a:gd name="T57" fmla="*/ 2147483647 h 406"/>
              <a:gd name="T58" fmla="*/ 2147483647 w 1375"/>
              <a:gd name="T59" fmla="*/ 2147483647 h 4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75"/>
              <a:gd name="T91" fmla="*/ 0 h 406"/>
              <a:gd name="T92" fmla="*/ 1375 w 1375"/>
              <a:gd name="T93" fmla="*/ 406 h 40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75" h="406">
                <a:moveTo>
                  <a:pt x="321" y="0"/>
                </a:moveTo>
                <a:cubicBezTo>
                  <a:pt x="309" y="3"/>
                  <a:pt x="274" y="9"/>
                  <a:pt x="249" y="16"/>
                </a:cubicBezTo>
                <a:cubicBezTo>
                  <a:pt x="224" y="23"/>
                  <a:pt x="193" y="31"/>
                  <a:pt x="169" y="40"/>
                </a:cubicBezTo>
                <a:cubicBezTo>
                  <a:pt x="145" y="49"/>
                  <a:pt x="124" y="58"/>
                  <a:pt x="103" y="70"/>
                </a:cubicBezTo>
                <a:cubicBezTo>
                  <a:pt x="82" y="82"/>
                  <a:pt x="57" y="101"/>
                  <a:pt x="43" y="112"/>
                </a:cubicBezTo>
                <a:cubicBezTo>
                  <a:pt x="29" y="123"/>
                  <a:pt x="23" y="127"/>
                  <a:pt x="17" y="134"/>
                </a:cubicBezTo>
                <a:cubicBezTo>
                  <a:pt x="11" y="141"/>
                  <a:pt x="8" y="146"/>
                  <a:pt x="5" y="156"/>
                </a:cubicBezTo>
                <a:cubicBezTo>
                  <a:pt x="2" y="166"/>
                  <a:pt x="0" y="182"/>
                  <a:pt x="1" y="194"/>
                </a:cubicBezTo>
                <a:cubicBezTo>
                  <a:pt x="2" y="206"/>
                  <a:pt x="5" y="216"/>
                  <a:pt x="13" y="228"/>
                </a:cubicBezTo>
                <a:cubicBezTo>
                  <a:pt x="21" y="240"/>
                  <a:pt x="34" y="256"/>
                  <a:pt x="49" y="268"/>
                </a:cubicBezTo>
                <a:cubicBezTo>
                  <a:pt x="64" y="280"/>
                  <a:pt x="86" y="292"/>
                  <a:pt x="101" y="300"/>
                </a:cubicBezTo>
                <a:cubicBezTo>
                  <a:pt x="116" y="308"/>
                  <a:pt x="121" y="311"/>
                  <a:pt x="139" y="318"/>
                </a:cubicBezTo>
                <a:cubicBezTo>
                  <a:pt x="157" y="325"/>
                  <a:pt x="186" y="337"/>
                  <a:pt x="207" y="344"/>
                </a:cubicBezTo>
                <a:cubicBezTo>
                  <a:pt x="228" y="351"/>
                  <a:pt x="241" y="356"/>
                  <a:pt x="267" y="362"/>
                </a:cubicBezTo>
                <a:cubicBezTo>
                  <a:pt x="293" y="368"/>
                  <a:pt x="332" y="375"/>
                  <a:pt x="361" y="380"/>
                </a:cubicBezTo>
                <a:cubicBezTo>
                  <a:pt x="390" y="385"/>
                  <a:pt x="411" y="388"/>
                  <a:pt x="439" y="392"/>
                </a:cubicBezTo>
                <a:cubicBezTo>
                  <a:pt x="467" y="396"/>
                  <a:pt x="497" y="400"/>
                  <a:pt x="531" y="402"/>
                </a:cubicBezTo>
                <a:cubicBezTo>
                  <a:pt x="565" y="404"/>
                  <a:pt x="600" y="406"/>
                  <a:pt x="643" y="406"/>
                </a:cubicBezTo>
                <a:cubicBezTo>
                  <a:pt x="686" y="406"/>
                  <a:pt x="739" y="405"/>
                  <a:pt x="787" y="402"/>
                </a:cubicBezTo>
                <a:cubicBezTo>
                  <a:pt x="835" y="399"/>
                  <a:pt x="889" y="394"/>
                  <a:pt x="929" y="390"/>
                </a:cubicBezTo>
                <a:cubicBezTo>
                  <a:pt x="969" y="386"/>
                  <a:pt x="989" y="383"/>
                  <a:pt x="1025" y="376"/>
                </a:cubicBezTo>
                <a:cubicBezTo>
                  <a:pt x="1061" y="369"/>
                  <a:pt x="1104" y="362"/>
                  <a:pt x="1143" y="350"/>
                </a:cubicBezTo>
                <a:cubicBezTo>
                  <a:pt x="1182" y="338"/>
                  <a:pt x="1231" y="319"/>
                  <a:pt x="1263" y="304"/>
                </a:cubicBezTo>
                <a:cubicBezTo>
                  <a:pt x="1295" y="289"/>
                  <a:pt x="1317" y="278"/>
                  <a:pt x="1335" y="260"/>
                </a:cubicBezTo>
                <a:cubicBezTo>
                  <a:pt x="1353" y="242"/>
                  <a:pt x="1367" y="213"/>
                  <a:pt x="1371" y="194"/>
                </a:cubicBezTo>
                <a:cubicBezTo>
                  <a:pt x="1375" y="175"/>
                  <a:pt x="1370" y="161"/>
                  <a:pt x="1359" y="144"/>
                </a:cubicBezTo>
                <a:cubicBezTo>
                  <a:pt x="1348" y="127"/>
                  <a:pt x="1327" y="105"/>
                  <a:pt x="1305" y="90"/>
                </a:cubicBezTo>
                <a:cubicBezTo>
                  <a:pt x="1283" y="75"/>
                  <a:pt x="1255" y="62"/>
                  <a:pt x="1229" y="51"/>
                </a:cubicBezTo>
                <a:cubicBezTo>
                  <a:pt x="1203" y="40"/>
                  <a:pt x="1176" y="33"/>
                  <a:pt x="1149" y="25"/>
                </a:cubicBezTo>
                <a:cubicBezTo>
                  <a:pt x="1122" y="17"/>
                  <a:pt x="1082" y="8"/>
                  <a:pt x="1065" y="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AutoShape 18"/>
          <p:cNvSpPr>
            <a:spLocks noChangeArrowheads="1"/>
          </p:cNvSpPr>
          <p:nvPr/>
        </p:nvSpPr>
        <p:spPr bwMode="auto">
          <a:xfrm rot="4065172">
            <a:off x="7773988" y="2395538"/>
            <a:ext cx="130175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title"/>
          </p:nvPr>
        </p:nvSpPr>
        <p:spPr>
          <a:xfrm>
            <a:off x="654050" y="344488"/>
            <a:ext cx="3730625" cy="6270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Intrinsic Spin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01675" y="1163639"/>
            <a:ext cx="5184775" cy="779462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The spinning electron reacts similarly to the orbiting electron in a magnetic field.</a:t>
            </a:r>
          </a:p>
        </p:txBody>
      </p:sp>
      <p:sp>
        <p:nvSpPr>
          <p:cNvPr id="36869" name="Rectangle 15"/>
          <p:cNvSpPr>
            <a:spLocks noChangeArrowheads="1"/>
          </p:cNvSpPr>
          <p:nvPr/>
        </p:nvSpPr>
        <p:spPr bwMode="auto">
          <a:xfrm>
            <a:off x="3683000" y="3470275"/>
            <a:ext cx="502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Arial" charset="0"/>
              </a:rPr>
              <a:t>And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i="1" baseline="-250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z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i="1" baseline="-25000" dirty="0" err="1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lang="en-US" i="1" baseline="-25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ħ.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electron’s spin is either “up” (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i="1" baseline="-25000" dirty="0" err="1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+½</a:t>
            </a:r>
            <a:r>
              <a:rPr lang="en-US" dirty="0">
                <a:solidFill>
                  <a:schemeClr val="tx1"/>
                </a:solidFill>
              </a:rPr>
              <a:t>) or “down” (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i="1" baseline="-25000" dirty="0" err="1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  <a:cs typeface="Arial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½</a:t>
            </a:r>
            <a:r>
              <a:rPr lang="en-US" dirty="0">
                <a:solidFill>
                  <a:schemeClr val="tx1"/>
                </a:solidFill>
              </a:rPr>
              <a:t>) and can </a:t>
            </a:r>
            <a:r>
              <a:rPr lang="en-US" b="1" dirty="0">
                <a:solidFill>
                  <a:srgbClr val="333399"/>
                </a:solidFill>
              </a:rPr>
              <a:t>never</a:t>
            </a:r>
            <a:r>
              <a:rPr lang="en-US" dirty="0">
                <a:solidFill>
                  <a:schemeClr val="tx1"/>
                </a:solidFill>
              </a:rPr>
              <a:t> be spinning with its </a:t>
            </a:r>
            <a:r>
              <a:rPr lang="en-US" dirty="0" smtClean="0">
                <a:solidFill>
                  <a:schemeClr val="tx1"/>
                </a:solidFill>
              </a:rPr>
              <a:t>axis exactly </a:t>
            </a:r>
            <a:r>
              <a:rPr lang="en-US" dirty="0">
                <a:solidFill>
                  <a:schemeClr val="tx1"/>
                </a:solidFill>
              </a:rPr>
              <a:t>along the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tx1"/>
                </a:solidFill>
              </a:rPr>
              <a:t> axis.</a:t>
            </a:r>
          </a:p>
        </p:txBody>
      </p:sp>
      <p:grpSp>
        <p:nvGrpSpPr>
          <p:cNvPr id="36870" name="Group 29"/>
          <p:cNvGrpSpPr>
            <a:grpSpLocks/>
          </p:cNvGrpSpPr>
          <p:nvPr/>
        </p:nvGrpSpPr>
        <p:grpSpPr bwMode="auto">
          <a:xfrm>
            <a:off x="6148388" y="827088"/>
            <a:ext cx="2182812" cy="2114550"/>
            <a:chOff x="3873" y="521"/>
            <a:chExt cx="1375" cy="1332"/>
          </a:xfrm>
        </p:grpSpPr>
        <p:sp>
          <p:nvSpPr>
            <p:cNvPr id="36872" name="Oval 20"/>
            <p:cNvSpPr>
              <a:spLocks noChangeArrowheads="1"/>
            </p:cNvSpPr>
            <p:nvPr/>
          </p:nvSpPr>
          <p:spPr bwMode="auto">
            <a:xfrm>
              <a:off x="4138" y="995"/>
              <a:ext cx="854" cy="858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00008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Line 22"/>
            <p:cNvSpPr>
              <a:spLocks noChangeShapeType="1"/>
            </p:cNvSpPr>
            <p:nvPr/>
          </p:nvSpPr>
          <p:spPr bwMode="auto">
            <a:xfrm flipV="1">
              <a:off x="4566" y="570"/>
              <a:ext cx="0" cy="3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6874" name="Object 23"/>
            <p:cNvGraphicFramePr>
              <a:graphicFrameLocks noChangeAspect="1"/>
            </p:cNvGraphicFramePr>
            <p:nvPr/>
          </p:nvGraphicFramePr>
          <p:xfrm>
            <a:off x="4664" y="521"/>
            <a:ext cx="217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11" name="Equation" r:id="rId4" imgW="139579" imgH="215713" progId="Equation.DSMT4">
                    <p:embed/>
                  </p:oleObj>
                </mc:Choice>
                <mc:Fallback>
                  <p:oleObj name="Equation" r:id="rId4" imgW="139579" imgH="215713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4" y="521"/>
                          <a:ext cx="217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5" name="Freeform 26"/>
            <p:cNvSpPr>
              <a:spLocks/>
            </p:cNvSpPr>
            <p:nvPr/>
          </p:nvSpPr>
          <p:spPr bwMode="auto">
            <a:xfrm>
              <a:off x="3873" y="1226"/>
              <a:ext cx="1375" cy="406"/>
            </a:xfrm>
            <a:custGeom>
              <a:avLst/>
              <a:gdLst>
                <a:gd name="T0" fmla="*/ 321 w 1375"/>
                <a:gd name="T1" fmla="*/ 0 h 406"/>
                <a:gd name="T2" fmla="*/ 249 w 1375"/>
                <a:gd name="T3" fmla="*/ 16 h 406"/>
                <a:gd name="T4" fmla="*/ 169 w 1375"/>
                <a:gd name="T5" fmla="*/ 40 h 406"/>
                <a:gd name="T6" fmla="*/ 103 w 1375"/>
                <a:gd name="T7" fmla="*/ 70 h 406"/>
                <a:gd name="T8" fmla="*/ 43 w 1375"/>
                <a:gd name="T9" fmla="*/ 112 h 406"/>
                <a:gd name="T10" fmla="*/ 17 w 1375"/>
                <a:gd name="T11" fmla="*/ 134 h 406"/>
                <a:gd name="T12" fmla="*/ 5 w 1375"/>
                <a:gd name="T13" fmla="*/ 156 h 406"/>
                <a:gd name="T14" fmla="*/ 1 w 1375"/>
                <a:gd name="T15" fmla="*/ 194 h 406"/>
                <a:gd name="T16" fmla="*/ 13 w 1375"/>
                <a:gd name="T17" fmla="*/ 228 h 406"/>
                <a:gd name="T18" fmla="*/ 49 w 1375"/>
                <a:gd name="T19" fmla="*/ 268 h 406"/>
                <a:gd name="T20" fmla="*/ 101 w 1375"/>
                <a:gd name="T21" fmla="*/ 300 h 406"/>
                <a:gd name="T22" fmla="*/ 139 w 1375"/>
                <a:gd name="T23" fmla="*/ 318 h 406"/>
                <a:gd name="T24" fmla="*/ 207 w 1375"/>
                <a:gd name="T25" fmla="*/ 344 h 406"/>
                <a:gd name="T26" fmla="*/ 267 w 1375"/>
                <a:gd name="T27" fmla="*/ 362 h 406"/>
                <a:gd name="T28" fmla="*/ 361 w 1375"/>
                <a:gd name="T29" fmla="*/ 380 h 406"/>
                <a:gd name="T30" fmla="*/ 439 w 1375"/>
                <a:gd name="T31" fmla="*/ 392 h 406"/>
                <a:gd name="T32" fmla="*/ 531 w 1375"/>
                <a:gd name="T33" fmla="*/ 402 h 406"/>
                <a:gd name="T34" fmla="*/ 643 w 1375"/>
                <a:gd name="T35" fmla="*/ 406 h 406"/>
                <a:gd name="T36" fmla="*/ 787 w 1375"/>
                <a:gd name="T37" fmla="*/ 402 h 406"/>
                <a:gd name="T38" fmla="*/ 929 w 1375"/>
                <a:gd name="T39" fmla="*/ 390 h 406"/>
                <a:gd name="T40" fmla="*/ 1025 w 1375"/>
                <a:gd name="T41" fmla="*/ 376 h 406"/>
                <a:gd name="T42" fmla="*/ 1143 w 1375"/>
                <a:gd name="T43" fmla="*/ 350 h 406"/>
                <a:gd name="T44" fmla="*/ 1263 w 1375"/>
                <a:gd name="T45" fmla="*/ 304 h 406"/>
                <a:gd name="T46" fmla="*/ 1335 w 1375"/>
                <a:gd name="T47" fmla="*/ 260 h 406"/>
                <a:gd name="T48" fmla="*/ 1371 w 1375"/>
                <a:gd name="T49" fmla="*/ 194 h 406"/>
                <a:gd name="T50" fmla="*/ 1359 w 1375"/>
                <a:gd name="T51" fmla="*/ 144 h 406"/>
                <a:gd name="T52" fmla="*/ 1305 w 1375"/>
                <a:gd name="T53" fmla="*/ 90 h 406"/>
                <a:gd name="T54" fmla="*/ 1229 w 1375"/>
                <a:gd name="T55" fmla="*/ 51 h 406"/>
                <a:gd name="T56" fmla="*/ 1149 w 1375"/>
                <a:gd name="T57" fmla="*/ 25 h 406"/>
                <a:gd name="T58" fmla="*/ 1065 w 1375"/>
                <a:gd name="T59" fmla="*/ 4 h 4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75"/>
                <a:gd name="T91" fmla="*/ 0 h 406"/>
                <a:gd name="T92" fmla="*/ 1375 w 1375"/>
                <a:gd name="T93" fmla="*/ 406 h 4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75" h="406">
                  <a:moveTo>
                    <a:pt x="321" y="0"/>
                  </a:moveTo>
                  <a:cubicBezTo>
                    <a:pt x="309" y="3"/>
                    <a:pt x="274" y="9"/>
                    <a:pt x="249" y="16"/>
                  </a:cubicBezTo>
                  <a:cubicBezTo>
                    <a:pt x="224" y="23"/>
                    <a:pt x="193" y="31"/>
                    <a:pt x="169" y="40"/>
                  </a:cubicBezTo>
                  <a:cubicBezTo>
                    <a:pt x="145" y="49"/>
                    <a:pt x="124" y="58"/>
                    <a:pt x="103" y="70"/>
                  </a:cubicBezTo>
                  <a:cubicBezTo>
                    <a:pt x="82" y="82"/>
                    <a:pt x="57" y="101"/>
                    <a:pt x="43" y="112"/>
                  </a:cubicBezTo>
                  <a:cubicBezTo>
                    <a:pt x="29" y="123"/>
                    <a:pt x="23" y="127"/>
                    <a:pt x="17" y="134"/>
                  </a:cubicBezTo>
                  <a:cubicBezTo>
                    <a:pt x="11" y="141"/>
                    <a:pt x="8" y="146"/>
                    <a:pt x="5" y="156"/>
                  </a:cubicBezTo>
                  <a:cubicBezTo>
                    <a:pt x="2" y="166"/>
                    <a:pt x="0" y="182"/>
                    <a:pt x="1" y="194"/>
                  </a:cubicBezTo>
                  <a:cubicBezTo>
                    <a:pt x="2" y="206"/>
                    <a:pt x="5" y="216"/>
                    <a:pt x="13" y="228"/>
                  </a:cubicBezTo>
                  <a:cubicBezTo>
                    <a:pt x="21" y="240"/>
                    <a:pt x="34" y="256"/>
                    <a:pt x="49" y="268"/>
                  </a:cubicBezTo>
                  <a:cubicBezTo>
                    <a:pt x="64" y="280"/>
                    <a:pt x="86" y="292"/>
                    <a:pt x="101" y="300"/>
                  </a:cubicBezTo>
                  <a:cubicBezTo>
                    <a:pt x="116" y="308"/>
                    <a:pt x="121" y="311"/>
                    <a:pt x="139" y="318"/>
                  </a:cubicBezTo>
                  <a:cubicBezTo>
                    <a:pt x="157" y="325"/>
                    <a:pt x="186" y="337"/>
                    <a:pt x="207" y="344"/>
                  </a:cubicBezTo>
                  <a:cubicBezTo>
                    <a:pt x="228" y="351"/>
                    <a:pt x="241" y="356"/>
                    <a:pt x="267" y="362"/>
                  </a:cubicBezTo>
                  <a:cubicBezTo>
                    <a:pt x="293" y="368"/>
                    <a:pt x="332" y="375"/>
                    <a:pt x="361" y="380"/>
                  </a:cubicBezTo>
                  <a:cubicBezTo>
                    <a:pt x="390" y="385"/>
                    <a:pt x="411" y="388"/>
                    <a:pt x="439" y="392"/>
                  </a:cubicBezTo>
                  <a:cubicBezTo>
                    <a:pt x="467" y="396"/>
                    <a:pt x="497" y="400"/>
                    <a:pt x="531" y="402"/>
                  </a:cubicBezTo>
                  <a:cubicBezTo>
                    <a:pt x="565" y="404"/>
                    <a:pt x="600" y="406"/>
                    <a:pt x="643" y="406"/>
                  </a:cubicBezTo>
                  <a:cubicBezTo>
                    <a:pt x="686" y="406"/>
                    <a:pt x="739" y="405"/>
                    <a:pt x="787" y="402"/>
                  </a:cubicBezTo>
                  <a:cubicBezTo>
                    <a:pt x="835" y="399"/>
                    <a:pt x="889" y="394"/>
                    <a:pt x="929" y="390"/>
                  </a:cubicBezTo>
                  <a:cubicBezTo>
                    <a:pt x="969" y="386"/>
                    <a:pt x="989" y="383"/>
                    <a:pt x="1025" y="376"/>
                  </a:cubicBezTo>
                  <a:cubicBezTo>
                    <a:pt x="1061" y="369"/>
                    <a:pt x="1104" y="362"/>
                    <a:pt x="1143" y="350"/>
                  </a:cubicBezTo>
                  <a:cubicBezTo>
                    <a:pt x="1182" y="338"/>
                    <a:pt x="1231" y="319"/>
                    <a:pt x="1263" y="304"/>
                  </a:cubicBezTo>
                  <a:cubicBezTo>
                    <a:pt x="1295" y="289"/>
                    <a:pt x="1317" y="278"/>
                    <a:pt x="1335" y="260"/>
                  </a:cubicBezTo>
                  <a:cubicBezTo>
                    <a:pt x="1353" y="242"/>
                    <a:pt x="1367" y="213"/>
                    <a:pt x="1371" y="194"/>
                  </a:cubicBezTo>
                  <a:cubicBezTo>
                    <a:pt x="1375" y="175"/>
                    <a:pt x="1370" y="161"/>
                    <a:pt x="1359" y="144"/>
                  </a:cubicBezTo>
                  <a:cubicBezTo>
                    <a:pt x="1348" y="127"/>
                    <a:pt x="1327" y="105"/>
                    <a:pt x="1305" y="90"/>
                  </a:cubicBezTo>
                  <a:cubicBezTo>
                    <a:pt x="1283" y="75"/>
                    <a:pt x="1255" y="62"/>
                    <a:pt x="1229" y="51"/>
                  </a:cubicBezTo>
                  <a:cubicBezTo>
                    <a:pt x="1203" y="40"/>
                    <a:pt x="1176" y="33"/>
                    <a:pt x="1149" y="25"/>
                  </a:cubicBezTo>
                  <a:cubicBezTo>
                    <a:pt x="1122" y="17"/>
                    <a:pt x="1082" y="8"/>
                    <a:pt x="1065" y="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AutoShape 27"/>
            <p:cNvSpPr>
              <a:spLocks noChangeArrowheads="1"/>
            </p:cNvSpPr>
            <p:nvPr/>
          </p:nvSpPr>
          <p:spPr bwMode="auto">
            <a:xfrm rot="4065172">
              <a:off x="5065" y="1491"/>
              <a:ext cx="82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6871" name="Object 30"/>
          <p:cNvGraphicFramePr>
            <a:graphicFrameLocks noChangeAspect="1"/>
          </p:cNvGraphicFramePr>
          <p:nvPr/>
        </p:nvGraphicFramePr>
        <p:xfrm>
          <a:off x="4533900" y="5535613"/>
          <a:ext cx="32559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2" name="Equation" r:id="rId6" imgW="1586811" imgH="304668" progId="Equation.DSMT4">
                  <p:embed/>
                </p:oleObj>
              </mc:Choice>
              <mc:Fallback>
                <p:oleObj name="Equation" r:id="rId6" imgW="1586811" imgH="304668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5535613"/>
                        <a:ext cx="325596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28675" y="3152775"/>
            <a:ext cx="2638425" cy="3295650"/>
            <a:chOff x="819150" y="3200400"/>
            <a:chExt cx="2638425" cy="3295650"/>
          </a:xfrm>
        </p:grpSpPr>
        <p:sp>
          <p:nvSpPr>
            <p:cNvPr id="6" name="Rectangle 5"/>
            <p:cNvSpPr/>
            <p:nvPr/>
          </p:nvSpPr>
          <p:spPr bwMode="auto">
            <a:xfrm>
              <a:off x="819150" y="3200400"/>
              <a:ext cx="2638425" cy="32956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36868" name="Picture 13" descr="07p256b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9" b="16315"/>
            <a:stretch/>
          </p:blipFill>
          <p:spPr bwMode="auto">
            <a:xfrm>
              <a:off x="990600" y="3243263"/>
              <a:ext cx="2297113" cy="307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1724024" y="3295649"/>
              <a:ext cx="180975" cy="1619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687241"/>
                </p:ext>
              </p:extLst>
            </p:nvPr>
          </p:nvGraphicFramePr>
          <p:xfrm>
            <a:off x="1835150" y="3286125"/>
            <a:ext cx="276036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13" name="Equation" r:id="rId9" imgW="177480" imgH="228600" progId="Equation.DSMT4">
                    <p:embed/>
                  </p:oleObj>
                </mc:Choice>
                <mc:Fallback>
                  <p:oleObj name="Equation" r:id="rId9" imgW="177480" imgH="228600" progId="Equation.DSMT4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150" y="3286125"/>
                          <a:ext cx="276036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5409622"/>
                </p:ext>
              </p:extLst>
            </p:nvPr>
          </p:nvGraphicFramePr>
          <p:xfrm>
            <a:off x="2470150" y="4876800"/>
            <a:ext cx="85407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14" name="Equation" r:id="rId11" imgW="609480" imgH="304560" progId="Equation.DSMT4">
                    <p:embed/>
                  </p:oleObj>
                </mc:Choice>
                <mc:Fallback>
                  <p:oleObj name="Equation" r:id="rId11" imgW="609480" imgH="304560" progId="Equation.DSMT4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0150" y="4876800"/>
                          <a:ext cx="854075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701674" y="2065407"/>
            <a:ext cx="4911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3333CC"/>
              </a:buClr>
              <a:buSzPct val="65000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b="1" kern="0" dirty="0">
                <a:solidFill>
                  <a:srgbClr val="333399"/>
                </a:solidFill>
                <a:latin typeface="Arial"/>
              </a:rPr>
              <a:t>magnetic spin quantum number</a:t>
            </a:r>
            <a:r>
              <a:rPr lang="en-US" kern="0" dirty="0">
                <a:solidFill>
                  <a:srgbClr val="333399"/>
                </a:solidFill>
                <a:latin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i="1" kern="0" baseline="-25000" dirty="0" err="1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has only two values, </a:t>
            </a:r>
            <a:r>
              <a:rPr lang="en-US" i="1" kern="0" dirty="0" err="1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i="1" kern="0" baseline="-25000" dirty="0" err="1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±½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 charset="0"/>
              </a:rPr>
              <a:t>.  </a:t>
            </a:r>
            <a:endParaRPr lang="en-US" kern="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314325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FF66"/>
                </a:solidFill>
              </a:rPr>
              <a:t>Writing H atom states in the bra-ket notation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25475" y="1552575"/>
            <a:ext cx="7786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The bra-</a:t>
            </a:r>
            <a:r>
              <a:rPr lang="en-US" dirty="0" err="1">
                <a:solidFill>
                  <a:schemeClr val="bg1"/>
                </a:solidFill>
              </a:rPr>
              <a:t>ket</a:t>
            </a:r>
            <a:r>
              <a:rPr lang="en-US" dirty="0">
                <a:solidFill>
                  <a:schemeClr val="bg1"/>
                </a:solidFill>
              </a:rPr>
              <a:t> notation provides a convenient short-hand notation for H states. Since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n,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, m</a:t>
            </a:r>
            <a:r>
              <a:rPr lang="en-US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en-US" i="1" baseline="-25000" dirty="0" err="1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 determine the state, we can write a state as a </a:t>
            </a:r>
            <a:r>
              <a:rPr lang="en-US" dirty="0" err="1">
                <a:solidFill>
                  <a:schemeClr val="bg1"/>
                </a:solidFill>
              </a:rPr>
              <a:t>ket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37892" name="Object 5"/>
          <p:cNvGraphicFramePr>
            <a:graphicFrameLocks noChangeAspect="1"/>
          </p:cNvGraphicFramePr>
          <p:nvPr/>
        </p:nvGraphicFramePr>
        <p:xfrm>
          <a:off x="3003550" y="2563813"/>
          <a:ext cx="26209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3" name="Equation" r:id="rId3" imgW="1218671" imgH="253890" progId="Equation.DSMT4">
                  <p:embed/>
                </p:oleObj>
              </mc:Choice>
              <mc:Fallback>
                <p:oleObj name="Equation" r:id="rId3" imgW="1218671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2563813"/>
                        <a:ext cx="2620963" cy="546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99FF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625475" y="3359150"/>
            <a:ext cx="77866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There’s no need to write the value of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, since it’s always ½ for electrons. 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The specific mathematical functions involved are well known, so everyone knows what this means.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And when relevant, we can write the bra form for the complex conjugate, as well:</a:t>
            </a:r>
          </a:p>
        </p:txBody>
      </p:sp>
      <p:graphicFrame>
        <p:nvGraphicFramePr>
          <p:cNvPr id="37894" name="Object 7"/>
          <p:cNvGraphicFramePr>
            <a:graphicFrameLocks noChangeAspect="1"/>
          </p:cNvGraphicFramePr>
          <p:nvPr/>
        </p:nvGraphicFramePr>
        <p:xfrm>
          <a:off x="3003550" y="5672138"/>
          <a:ext cx="26209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4" name="Equation" r:id="rId5" imgW="1218671" imgH="253890" progId="Equation.DSMT4">
                  <p:embed/>
                </p:oleObj>
              </mc:Choice>
              <mc:Fallback>
                <p:oleObj name="Equation" r:id="rId5" imgW="1218671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5672138"/>
                        <a:ext cx="2620963" cy="546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99FF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420688"/>
            <a:ext cx="4930775" cy="6270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What about </a:t>
            </a:r>
            <a:r>
              <a:rPr lang="en-US" i="1" smtClean="0">
                <a:solidFill>
                  <a:srgbClr val="000066"/>
                </a:solidFill>
                <a:latin typeface="Times New Roman" pitchFamily="18" charset="0"/>
              </a:rPr>
              <a:t>S</a:t>
            </a:r>
            <a:r>
              <a:rPr lang="en-US" i="1" baseline="-25000" smtClean="0">
                <a:solidFill>
                  <a:srgbClr val="000066"/>
                </a:solidFill>
                <a:latin typeface="Times New Roman" pitchFamily="18" charset="0"/>
              </a:rPr>
              <a:t>x</a:t>
            </a:r>
            <a:r>
              <a:rPr lang="en-US" smtClean="0">
                <a:solidFill>
                  <a:srgbClr val="000066"/>
                </a:solidFill>
              </a:rPr>
              <a:t> and </a:t>
            </a:r>
            <a:r>
              <a:rPr lang="en-US" i="1" smtClean="0">
                <a:solidFill>
                  <a:srgbClr val="000066"/>
                </a:solidFill>
                <a:latin typeface="Times New Roman" pitchFamily="18" charset="0"/>
              </a:rPr>
              <a:t>S</a:t>
            </a:r>
            <a:r>
              <a:rPr lang="en-US" i="1" baseline="-25000" smtClean="0">
                <a:solidFill>
                  <a:srgbClr val="000066"/>
                </a:solidFill>
                <a:latin typeface="Times New Roman" pitchFamily="18" charset="0"/>
              </a:rPr>
              <a:t>y</a:t>
            </a:r>
            <a:r>
              <a:rPr lang="en-US" smtClean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8825" y="1220788"/>
            <a:ext cx="4660900" cy="2952750"/>
          </a:xfrm>
        </p:spPr>
        <p:txBody>
          <a:bodyPr/>
          <a:lstStyle/>
          <a:p>
            <a:pPr marL="0" indent="0" eaLnBrk="1" hangingPunct="1">
              <a:spcBef>
                <a:spcPct val="60000"/>
              </a:spcBef>
            </a:pPr>
            <a:r>
              <a:rPr lang="en-US" dirty="0" smtClean="0"/>
              <a:t>As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, quantum mechanics says that, no matter how hard we try, we can’t also measure them!</a:t>
            </a:r>
          </a:p>
          <a:p>
            <a:pPr marL="0" indent="0" eaLnBrk="1" hangingPunct="1">
              <a:spcBef>
                <a:spcPct val="60000"/>
              </a:spcBef>
            </a:pPr>
            <a:r>
              <a:rPr lang="en-US" dirty="0" smtClean="0"/>
              <a:t>If we did, we’d measure 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±½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dirty="0" smtClean="0">
                <a:cs typeface="Arial" charset="0"/>
              </a:rPr>
              <a:t>, just as we’d find for 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S</a:t>
            </a:r>
            <a:r>
              <a:rPr lang="en-US" i="1" baseline="-25000" dirty="0" err="1" smtClean="0">
                <a:latin typeface="Times New Roman" pitchFamily="18" charset="0"/>
                <a:cs typeface="Arial" charset="0"/>
              </a:rPr>
              <a:t>z</a:t>
            </a:r>
            <a:r>
              <a:rPr lang="en-US" dirty="0" smtClean="0">
                <a:cs typeface="Arial" charset="0"/>
              </a:rPr>
              <a:t>.</a:t>
            </a:r>
          </a:p>
          <a:p>
            <a:pPr marL="0" indent="0" eaLnBrk="1" hangingPunct="1">
              <a:spcBef>
                <a:spcPct val="60000"/>
              </a:spcBef>
            </a:pPr>
            <a:r>
              <a:rPr lang="en-US" dirty="0" smtClean="0">
                <a:cs typeface="Arial" charset="0"/>
              </a:rPr>
              <a:t>But then this measurement would perturb 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S</a:t>
            </a:r>
            <a:r>
              <a:rPr lang="en-US" i="1" baseline="-25000" dirty="0" err="1" smtClean="0">
                <a:latin typeface="Times New Roman" pitchFamily="18" charset="0"/>
                <a:cs typeface="Arial" charset="0"/>
              </a:rPr>
              <a:t>z</a:t>
            </a:r>
            <a:r>
              <a:rPr lang="en-US" dirty="0" smtClean="0">
                <a:cs typeface="Arial" charset="0"/>
              </a:rPr>
              <a:t>, which would then become unknown!  </a:t>
            </a:r>
          </a:p>
        </p:txBody>
      </p:sp>
      <p:sp>
        <p:nvSpPr>
          <p:cNvPr id="38916" name="Oval 11"/>
          <p:cNvSpPr>
            <a:spLocks noChangeArrowheads="1"/>
          </p:cNvSpPr>
          <p:nvPr/>
        </p:nvSpPr>
        <p:spPr bwMode="auto">
          <a:xfrm>
            <a:off x="6191250" y="1724025"/>
            <a:ext cx="1609725" cy="1565275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624617"/>
              </p:ext>
            </p:extLst>
          </p:nvPr>
        </p:nvGraphicFramePr>
        <p:xfrm>
          <a:off x="7372350" y="969963"/>
          <a:ext cx="4095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3" name="Equation" r:id="rId4" imgW="139579" imgH="215713" progId="Equation.DSMT4">
                  <p:embed/>
                </p:oleObj>
              </mc:Choice>
              <mc:Fallback>
                <p:oleObj name="Equation" r:id="rId4" imgW="139579" imgH="21571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350" y="969963"/>
                        <a:ext cx="40957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18" name="Group 17"/>
          <p:cNvGrpSpPr>
            <a:grpSpLocks/>
          </p:cNvGrpSpPr>
          <p:nvPr/>
        </p:nvGrpSpPr>
        <p:grpSpPr bwMode="auto">
          <a:xfrm rot="581683">
            <a:off x="5786438" y="954088"/>
            <a:ext cx="2592387" cy="1938337"/>
            <a:chOff x="3585" y="457"/>
            <a:chExt cx="1633" cy="1221"/>
          </a:xfrm>
        </p:grpSpPr>
        <p:sp>
          <p:nvSpPr>
            <p:cNvPr id="38921" name="Line 12"/>
            <p:cNvSpPr>
              <a:spLocks noChangeShapeType="1"/>
            </p:cNvSpPr>
            <p:nvPr/>
          </p:nvSpPr>
          <p:spPr bwMode="auto">
            <a:xfrm flipV="1">
              <a:off x="4408" y="457"/>
              <a:ext cx="0" cy="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22" name="Group 16"/>
            <p:cNvGrpSpPr>
              <a:grpSpLocks/>
            </p:cNvGrpSpPr>
            <p:nvPr/>
          </p:nvGrpSpPr>
          <p:grpSpPr bwMode="auto">
            <a:xfrm>
              <a:off x="3585" y="1216"/>
              <a:ext cx="1633" cy="462"/>
              <a:chOff x="3585" y="1216"/>
              <a:chExt cx="1633" cy="462"/>
            </a:xfrm>
          </p:grpSpPr>
          <p:sp>
            <p:nvSpPr>
              <p:cNvPr id="38923" name="Freeform 14"/>
              <p:cNvSpPr>
                <a:spLocks/>
              </p:cNvSpPr>
              <p:nvPr/>
            </p:nvSpPr>
            <p:spPr bwMode="auto">
              <a:xfrm>
                <a:off x="3585" y="1216"/>
                <a:ext cx="1633" cy="462"/>
              </a:xfrm>
              <a:custGeom>
                <a:avLst/>
                <a:gdLst>
                  <a:gd name="T0" fmla="*/ 1047 w 1375"/>
                  <a:gd name="T1" fmla="*/ 0 h 402"/>
                  <a:gd name="T2" fmla="*/ 831 w 1375"/>
                  <a:gd name="T3" fmla="*/ 32 h 402"/>
                  <a:gd name="T4" fmla="*/ 564 w 1375"/>
                  <a:gd name="T5" fmla="*/ 94 h 402"/>
                  <a:gd name="T6" fmla="*/ 341 w 1375"/>
                  <a:gd name="T7" fmla="*/ 175 h 402"/>
                  <a:gd name="T8" fmla="*/ 144 w 1375"/>
                  <a:gd name="T9" fmla="*/ 285 h 402"/>
                  <a:gd name="T10" fmla="*/ 57 w 1375"/>
                  <a:gd name="T11" fmla="*/ 344 h 402"/>
                  <a:gd name="T12" fmla="*/ 17 w 1375"/>
                  <a:gd name="T13" fmla="*/ 403 h 402"/>
                  <a:gd name="T14" fmla="*/ 1 w 1375"/>
                  <a:gd name="T15" fmla="*/ 502 h 402"/>
                  <a:gd name="T16" fmla="*/ 43 w 1375"/>
                  <a:gd name="T17" fmla="*/ 592 h 402"/>
                  <a:gd name="T18" fmla="*/ 163 w 1375"/>
                  <a:gd name="T19" fmla="*/ 699 h 402"/>
                  <a:gd name="T20" fmla="*/ 338 w 1375"/>
                  <a:gd name="T21" fmla="*/ 784 h 402"/>
                  <a:gd name="T22" fmla="*/ 464 w 1375"/>
                  <a:gd name="T23" fmla="*/ 832 h 402"/>
                  <a:gd name="T24" fmla="*/ 690 w 1375"/>
                  <a:gd name="T25" fmla="*/ 901 h 402"/>
                  <a:gd name="T26" fmla="*/ 890 w 1375"/>
                  <a:gd name="T27" fmla="*/ 946 h 402"/>
                  <a:gd name="T28" fmla="*/ 1204 w 1375"/>
                  <a:gd name="T29" fmla="*/ 994 h 402"/>
                  <a:gd name="T30" fmla="*/ 1463 w 1375"/>
                  <a:gd name="T31" fmla="*/ 1029 h 402"/>
                  <a:gd name="T32" fmla="*/ 1770 w 1375"/>
                  <a:gd name="T33" fmla="*/ 1052 h 402"/>
                  <a:gd name="T34" fmla="*/ 2142 w 1375"/>
                  <a:gd name="T35" fmla="*/ 1064 h 402"/>
                  <a:gd name="T36" fmla="*/ 2622 w 1375"/>
                  <a:gd name="T37" fmla="*/ 1052 h 402"/>
                  <a:gd name="T38" fmla="*/ 3096 w 1375"/>
                  <a:gd name="T39" fmla="*/ 1021 h 402"/>
                  <a:gd name="T40" fmla="*/ 3413 w 1375"/>
                  <a:gd name="T41" fmla="*/ 985 h 402"/>
                  <a:gd name="T42" fmla="*/ 3806 w 1375"/>
                  <a:gd name="T43" fmla="*/ 915 h 402"/>
                  <a:gd name="T44" fmla="*/ 4208 w 1375"/>
                  <a:gd name="T45" fmla="*/ 794 h 402"/>
                  <a:gd name="T46" fmla="*/ 4445 w 1375"/>
                  <a:gd name="T47" fmla="*/ 678 h 402"/>
                  <a:gd name="T48" fmla="*/ 4569 w 1375"/>
                  <a:gd name="T49" fmla="*/ 502 h 402"/>
                  <a:gd name="T50" fmla="*/ 4530 w 1375"/>
                  <a:gd name="T51" fmla="*/ 372 h 402"/>
                  <a:gd name="T52" fmla="*/ 4348 w 1375"/>
                  <a:gd name="T53" fmla="*/ 230 h 402"/>
                  <a:gd name="T54" fmla="*/ 4089 w 1375"/>
                  <a:gd name="T55" fmla="*/ 132 h 402"/>
                  <a:gd name="T56" fmla="*/ 3836 w 1375"/>
                  <a:gd name="T57" fmla="*/ 59 h 402"/>
                  <a:gd name="T58" fmla="*/ 3574 w 1375"/>
                  <a:gd name="T59" fmla="*/ 11 h 4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75"/>
                  <a:gd name="T91" fmla="*/ 0 h 402"/>
                  <a:gd name="T92" fmla="*/ 1375 w 1375"/>
                  <a:gd name="T93" fmla="*/ 402 h 4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75" h="402">
                    <a:moveTo>
                      <a:pt x="315" y="0"/>
                    </a:moveTo>
                    <a:cubicBezTo>
                      <a:pt x="294" y="3"/>
                      <a:pt x="273" y="6"/>
                      <a:pt x="249" y="12"/>
                    </a:cubicBezTo>
                    <a:cubicBezTo>
                      <a:pt x="225" y="18"/>
                      <a:pt x="193" y="27"/>
                      <a:pt x="169" y="36"/>
                    </a:cubicBezTo>
                    <a:cubicBezTo>
                      <a:pt x="145" y="45"/>
                      <a:pt x="124" y="54"/>
                      <a:pt x="103" y="66"/>
                    </a:cubicBezTo>
                    <a:cubicBezTo>
                      <a:pt x="82" y="78"/>
                      <a:pt x="57" y="97"/>
                      <a:pt x="43" y="108"/>
                    </a:cubicBezTo>
                    <a:cubicBezTo>
                      <a:pt x="29" y="119"/>
                      <a:pt x="23" y="123"/>
                      <a:pt x="17" y="130"/>
                    </a:cubicBezTo>
                    <a:cubicBezTo>
                      <a:pt x="11" y="137"/>
                      <a:pt x="8" y="142"/>
                      <a:pt x="5" y="152"/>
                    </a:cubicBezTo>
                    <a:cubicBezTo>
                      <a:pt x="2" y="162"/>
                      <a:pt x="0" y="178"/>
                      <a:pt x="1" y="190"/>
                    </a:cubicBezTo>
                    <a:cubicBezTo>
                      <a:pt x="2" y="202"/>
                      <a:pt x="5" y="212"/>
                      <a:pt x="13" y="224"/>
                    </a:cubicBezTo>
                    <a:cubicBezTo>
                      <a:pt x="21" y="236"/>
                      <a:pt x="34" y="252"/>
                      <a:pt x="49" y="264"/>
                    </a:cubicBezTo>
                    <a:cubicBezTo>
                      <a:pt x="64" y="276"/>
                      <a:pt x="86" y="288"/>
                      <a:pt x="101" y="296"/>
                    </a:cubicBezTo>
                    <a:cubicBezTo>
                      <a:pt x="116" y="304"/>
                      <a:pt x="121" y="307"/>
                      <a:pt x="139" y="314"/>
                    </a:cubicBezTo>
                    <a:cubicBezTo>
                      <a:pt x="157" y="321"/>
                      <a:pt x="186" y="333"/>
                      <a:pt x="207" y="340"/>
                    </a:cubicBezTo>
                    <a:cubicBezTo>
                      <a:pt x="228" y="347"/>
                      <a:pt x="241" y="352"/>
                      <a:pt x="267" y="358"/>
                    </a:cubicBezTo>
                    <a:cubicBezTo>
                      <a:pt x="293" y="364"/>
                      <a:pt x="332" y="371"/>
                      <a:pt x="361" y="376"/>
                    </a:cubicBezTo>
                    <a:cubicBezTo>
                      <a:pt x="390" y="381"/>
                      <a:pt x="411" y="384"/>
                      <a:pt x="439" y="388"/>
                    </a:cubicBezTo>
                    <a:cubicBezTo>
                      <a:pt x="467" y="392"/>
                      <a:pt x="497" y="396"/>
                      <a:pt x="531" y="398"/>
                    </a:cubicBezTo>
                    <a:cubicBezTo>
                      <a:pt x="565" y="400"/>
                      <a:pt x="600" y="402"/>
                      <a:pt x="643" y="402"/>
                    </a:cubicBezTo>
                    <a:cubicBezTo>
                      <a:pt x="686" y="402"/>
                      <a:pt x="739" y="401"/>
                      <a:pt x="787" y="398"/>
                    </a:cubicBezTo>
                    <a:cubicBezTo>
                      <a:pt x="835" y="395"/>
                      <a:pt x="889" y="390"/>
                      <a:pt x="929" y="386"/>
                    </a:cubicBezTo>
                    <a:cubicBezTo>
                      <a:pt x="969" y="382"/>
                      <a:pt x="989" y="379"/>
                      <a:pt x="1025" y="372"/>
                    </a:cubicBezTo>
                    <a:cubicBezTo>
                      <a:pt x="1061" y="365"/>
                      <a:pt x="1104" y="358"/>
                      <a:pt x="1143" y="346"/>
                    </a:cubicBezTo>
                    <a:cubicBezTo>
                      <a:pt x="1182" y="334"/>
                      <a:pt x="1231" y="315"/>
                      <a:pt x="1263" y="300"/>
                    </a:cubicBezTo>
                    <a:cubicBezTo>
                      <a:pt x="1295" y="285"/>
                      <a:pt x="1317" y="274"/>
                      <a:pt x="1335" y="256"/>
                    </a:cubicBezTo>
                    <a:cubicBezTo>
                      <a:pt x="1353" y="238"/>
                      <a:pt x="1367" y="209"/>
                      <a:pt x="1371" y="190"/>
                    </a:cubicBezTo>
                    <a:cubicBezTo>
                      <a:pt x="1375" y="171"/>
                      <a:pt x="1370" y="157"/>
                      <a:pt x="1359" y="140"/>
                    </a:cubicBezTo>
                    <a:cubicBezTo>
                      <a:pt x="1348" y="123"/>
                      <a:pt x="1327" y="101"/>
                      <a:pt x="1305" y="86"/>
                    </a:cubicBezTo>
                    <a:cubicBezTo>
                      <a:pt x="1283" y="71"/>
                      <a:pt x="1253" y="61"/>
                      <a:pt x="1227" y="50"/>
                    </a:cubicBezTo>
                    <a:cubicBezTo>
                      <a:pt x="1201" y="39"/>
                      <a:pt x="1176" y="30"/>
                      <a:pt x="1151" y="22"/>
                    </a:cubicBezTo>
                    <a:cubicBezTo>
                      <a:pt x="1126" y="14"/>
                      <a:pt x="1089" y="8"/>
                      <a:pt x="1073" y="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4" name="AutoShape 15"/>
              <p:cNvSpPr>
                <a:spLocks noChangeArrowheads="1"/>
              </p:cNvSpPr>
              <p:nvPr/>
            </p:nvSpPr>
            <p:spPr bwMode="auto">
              <a:xfrm rot="4065172">
                <a:off x="5003" y="1513"/>
                <a:ext cx="94" cy="121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758825" y="4375150"/>
            <a:ext cx="74295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total spin is                                                                        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so it’d be tempting to conclude that every component of the electron’s spin is either “up”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+½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dirty="0">
                <a:solidFill>
                  <a:schemeClr val="tx1"/>
                </a:solidFill>
              </a:rPr>
              <a:t>) or “down” (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i="1" baseline="-25000" dirty="0" err="1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  <a:cs typeface="Arial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½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dirty="0">
                <a:solidFill>
                  <a:schemeClr val="tx1"/>
                </a:solidFill>
              </a:rPr>
              <a:t>).  But this is not the case!  Instead, they’re </a:t>
            </a:r>
            <a:r>
              <a:rPr lang="en-US" b="1" dirty="0">
                <a:solidFill>
                  <a:srgbClr val="002060"/>
                </a:solidFill>
              </a:rPr>
              <a:t>undetermined</a:t>
            </a:r>
            <a:r>
              <a:rPr lang="en-US" dirty="0">
                <a:solidFill>
                  <a:schemeClr val="tx1"/>
                </a:solidFill>
              </a:rPr>
              <a:t>.  We’ll see next that the uncertainty in each unmeasured component is equal to their maximum possible magnitude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½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graphicFrame>
        <p:nvGraphicFramePr>
          <p:cNvPr id="38920" name="Object 18"/>
          <p:cNvGraphicFramePr>
            <a:graphicFrameLocks noChangeAspect="1"/>
          </p:cNvGraphicFramePr>
          <p:nvPr/>
        </p:nvGraphicFramePr>
        <p:xfrm>
          <a:off x="2701925" y="4325938"/>
          <a:ext cx="49418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4" name="Equation" r:id="rId6" imgW="2946400" imgH="317500" progId="Equation.DSMT4">
                  <p:embed/>
                </p:oleObj>
              </mc:Choice>
              <mc:Fallback>
                <p:oleObj name="Equation" r:id="rId6" imgW="2946400" imgH="3175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4325938"/>
                        <a:ext cx="494188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813"/>
            <a:ext cx="7192963" cy="7000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Generalized Uncertainty Principle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658813" y="1103313"/>
            <a:ext cx="7216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Define the</a:t>
            </a:r>
            <a:r>
              <a:rPr lang="en-US">
                <a:solidFill>
                  <a:srgbClr val="FF99FF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</a:rPr>
              <a:t>Commutator</a:t>
            </a:r>
            <a:r>
              <a:rPr lang="en-US">
                <a:solidFill>
                  <a:srgbClr val="FF99FF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of two operators,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>
                <a:solidFill>
                  <a:schemeClr val="tx1"/>
                </a:solidFill>
              </a:rPr>
              <a:t> and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399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71235"/>
              </p:ext>
            </p:extLst>
          </p:nvPr>
        </p:nvGraphicFramePr>
        <p:xfrm>
          <a:off x="2103438" y="1601788"/>
          <a:ext cx="2270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22" name="Equation" r:id="rId4" imgW="1079032" imgH="253890" progId="Equation.DSMT4">
                  <p:embed/>
                </p:oleObj>
              </mc:Choice>
              <mc:Fallback>
                <p:oleObj name="Equation" r:id="rId4" imgW="1079032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1601788"/>
                        <a:ext cx="2270125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58813" y="2325688"/>
            <a:ext cx="7473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Then the uncertainty relation between the two corresponding observables will be:</a:t>
            </a:r>
          </a:p>
        </p:txBody>
      </p:sp>
      <p:graphicFrame>
        <p:nvGraphicFramePr>
          <p:cNvPr id="399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52165"/>
              </p:ext>
            </p:extLst>
          </p:nvPr>
        </p:nvGraphicFramePr>
        <p:xfrm>
          <a:off x="3438525" y="2843213"/>
          <a:ext cx="36306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23" name="Equation" r:id="rId6" imgW="1727200" imgH="381000" progId="Equation.DSMT4">
                  <p:embed/>
                </p:oleObj>
              </mc:Choice>
              <mc:Fallback>
                <p:oleObj name="Equation" r:id="rId6" imgW="1727200" imgH="38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2843213"/>
                        <a:ext cx="3630613" cy="800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658813" y="3800475"/>
            <a:ext cx="74739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So if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>
                <a:solidFill>
                  <a:schemeClr val="tx1"/>
                </a:solidFill>
              </a:rPr>
              <a:t> and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 commute, the two observables can be measured simultaneously.  If not, they can’t.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Example:</a:t>
            </a:r>
          </a:p>
        </p:txBody>
      </p:sp>
      <p:graphicFrame>
        <p:nvGraphicFramePr>
          <p:cNvPr id="39944" name="Object 9"/>
          <p:cNvGraphicFramePr>
            <a:graphicFrameLocks noChangeAspect="1"/>
          </p:cNvGraphicFramePr>
          <p:nvPr/>
        </p:nvGraphicFramePr>
        <p:xfrm>
          <a:off x="2230438" y="4454525"/>
          <a:ext cx="5476875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24" name="Equation" r:id="rId8" imgW="3352800" imgH="889000" progId="Equation.DSMT4">
                  <p:embed/>
                </p:oleObj>
              </mc:Choice>
              <mc:Fallback>
                <p:oleObj name="Equation" r:id="rId8" imgW="3352800" imgH="889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4454525"/>
                        <a:ext cx="5476875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10"/>
          <p:cNvGraphicFramePr>
            <a:graphicFrameLocks noChangeAspect="1"/>
          </p:cNvGraphicFramePr>
          <p:nvPr/>
        </p:nvGraphicFramePr>
        <p:xfrm>
          <a:off x="1744663" y="6008688"/>
          <a:ext cx="16081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25" name="Equation" r:id="rId10" imgW="825500" imgH="254000" progId="Equation.DSMT4">
                  <p:embed/>
                </p:oleObj>
              </mc:Choice>
              <mc:Fallback>
                <p:oleObj name="Equation" r:id="rId10" imgW="825500" imgH="254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6008688"/>
                        <a:ext cx="1608137" cy="495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658813" y="60579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So:</a:t>
            </a:r>
          </a:p>
        </p:txBody>
      </p:sp>
      <p:graphicFrame>
        <p:nvGraphicFramePr>
          <p:cNvPr id="39947" name="Object 12"/>
          <p:cNvGraphicFramePr>
            <a:graphicFrameLocks noChangeAspect="1"/>
          </p:cNvGraphicFramePr>
          <p:nvPr/>
        </p:nvGraphicFramePr>
        <p:xfrm>
          <a:off x="4992688" y="6057900"/>
          <a:ext cx="17573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26" name="Equation" r:id="rId12" imgW="901309" imgH="203112" progId="Equation.DSMT4">
                  <p:embed/>
                </p:oleObj>
              </mc:Choice>
              <mc:Fallback>
                <p:oleObj name="Equation" r:id="rId12" imgW="90130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8" y="6057900"/>
                        <a:ext cx="1757362" cy="396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3895725" y="6057900"/>
            <a:ext cx="779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and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311650" y="5262563"/>
            <a:ext cx="1870075" cy="596900"/>
            <a:chOff x="2051" y="3315"/>
            <a:chExt cx="1923" cy="284"/>
          </a:xfrm>
        </p:grpSpPr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 flipV="1">
              <a:off x="2051" y="3315"/>
              <a:ext cx="483" cy="284"/>
            </a:xfrm>
            <a:prstGeom prst="line">
              <a:avLst/>
            </a:prstGeom>
            <a:noFill/>
            <a:ln w="57150">
              <a:solidFill>
                <a:srgbClr val="FF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 flipV="1">
              <a:off x="3491" y="3315"/>
              <a:ext cx="483" cy="284"/>
            </a:xfrm>
            <a:prstGeom prst="line">
              <a:avLst/>
            </a:prstGeom>
            <a:noFill/>
            <a:ln w="57150">
              <a:solidFill>
                <a:srgbClr val="FF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38771" y="1563688"/>
            <a:ext cx="296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If this quantity is zero, we say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 and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 “commute.”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22263"/>
            <a:ext cx="8239125" cy="617537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660066"/>
                </a:solidFill>
              </a:rPr>
              <a:t>Uncertainty in angular momentum and spin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654050" y="1096963"/>
            <a:ext cx="7807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We’ve seen that the total and z-components of angular momentum  and spin are knowable precisely.  And the x and y-components aren’t.  Here’s why.  It turns out that:</a:t>
            </a:r>
          </a:p>
        </p:txBody>
      </p:sp>
      <p:graphicFrame>
        <p:nvGraphicFramePr>
          <p:cNvPr id="4096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144874"/>
              </p:ext>
            </p:extLst>
          </p:nvPr>
        </p:nvGraphicFramePr>
        <p:xfrm>
          <a:off x="1674813" y="2238375"/>
          <a:ext cx="20859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8" name="Equation" r:id="rId3" imgW="927100" imgH="279400" progId="Equation.DSMT4">
                  <p:embed/>
                </p:oleObj>
              </mc:Choice>
              <mc:Fallback>
                <p:oleObj name="Equation" r:id="rId3" imgW="9271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2238375"/>
                        <a:ext cx="20859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24728"/>
              </p:ext>
            </p:extLst>
          </p:nvPr>
        </p:nvGraphicFramePr>
        <p:xfrm>
          <a:off x="2351088" y="2914650"/>
          <a:ext cx="36306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9" name="Equation" r:id="rId5" imgW="1727200" imgH="381000" progId="Equation.DSMT4">
                  <p:embed/>
                </p:oleObj>
              </mc:Choice>
              <mc:Fallback>
                <p:oleObj name="Equation" r:id="rId5" imgW="1727200" imgH="38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2914650"/>
                        <a:ext cx="363061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654050" y="3111500"/>
            <a:ext cx="1325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Using: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654050" y="3808413"/>
            <a:ext cx="2147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We find:</a:t>
            </a:r>
          </a:p>
        </p:txBody>
      </p:sp>
      <p:graphicFrame>
        <p:nvGraphicFramePr>
          <p:cNvPr id="4096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84284"/>
              </p:ext>
            </p:extLst>
          </p:nvPr>
        </p:nvGraphicFramePr>
        <p:xfrm>
          <a:off x="862013" y="4149725"/>
          <a:ext cx="73707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0" name="Equation" r:id="rId7" imgW="3505200" imgH="431800" progId="Equation.DSMT4">
                  <p:embed/>
                </p:oleObj>
              </mc:Choice>
              <mc:Fallback>
                <p:oleObj name="Equation" r:id="rId7" imgW="35052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4149725"/>
                        <a:ext cx="7370762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654050" y="5307013"/>
            <a:ext cx="78771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So there’s an uncertainty relation between the x and y components of orbital angular momentum (unless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= 0</a:t>
            </a:r>
            <a:r>
              <a:rPr lang="en-US" dirty="0">
                <a:solidFill>
                  <a:schemeClr val="tx1"/>
                </a:solidFill>
              </a:rPr>
              <a:t>). And the same for spin.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Measurement of one perturbs the other.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097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43901"/>
              </p:ext>
            </p:extLst>
          </p:nvPr>
        </p:nvGraphicFramePr>
        <p:xfrm>
          <a:off x="5048250" y="2238375"/>
          <a:ext cx="20859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1" name="Equation" r:id="rId9" imgW="927100" imgH="279400" progId="Equation.DSMT4">
                  <p:embed/>
                </p:oleObj>
              </mc:Choice>
              <mc:Fallback>
                <p:oleObj name="Equation" r:id="rId9" imgW="927100" imgH="27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2238375"/>
                        <a:ext cx="20859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4079875" y="2332038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379413"/>
            <a:ext cx="8229600" cy="9874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FFFF"/>
                </a:solidFill>
              </a:rPr>
              <a:t>Two Types of Uncertainty in Quantum Mechanics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33413" y="1565275"/>
            <a:ext cx="7891462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1. Some quantities (e.g., energy levels) can, at least in principle, be computed precisely, but some cannot (e.g.,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L</a:t>
            </a:r>
            <a:r>
              <a:rPr lang="en-US" i="1" baseline="-25000" dirty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, L</a:t>
            </a:r>
            <a:r>
              <a:rPr lang="en-US" i="1" baseline="-25000" dirty="0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lang="en-US" i="1" baseline="-25000" dirty="0" err="1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lang="en-US" i="1" baseline="-25000" dirty="0" err="1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en-US" dirty="0">
                <a:solidFill>
                  <a:schemeClr val="bg1"/>
                </a:solidFill>
              </a:rPr>
              <a:t>). 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	Even if a quantity </a:t>
            </a:r>
            <a:r>
              <a:rPr lang="en-US" dirty="0" smtClean="0">
                <a:solidFill>
                  <a:schemeClr val="bg1"/>
                </a:solidFill>
              </a:rPr>
              <a:t>can, in principle, </a:t>
            </a:r>
            <a:r>
              <a:rPr lang="en-US" dirty="0">
                <a:solidFill>
                  <a:schemeClr val="bg1"/>
                </a:solidFill>
              </a:rPr>
              <a:t>be computed precisely, the accuracy of its measured value </a:t>
            </a:r>
            <a:r>
              <a:rPr lang="en-US" dirty="0" smtClean="0">
                <a:solidFill>
                  <a:schemeClr val="bg1"/>
                </a:solidFill>
              </a:rPr>
              <a:t>can still be </a:t>
            </a:r>
            <a:r>
              <a:rPr lang="en-US" dirty="0">
                <a:solidFill>
                  <a:schemeClr val="bg1"/>
                </a:solidFill>
              </a:rPr>
              <a:t>limited by the Uncertainty Principle.  For example, energies can only be measured to an accuracy of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ħ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, where 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is how long we </a:t>
            </a:r>
            <a:r>
              <a:rPr lang="en-US" dirty="0" smtClean="0">
                <a:solidFill>
                  <a:schemeClr val="bg1"/>
                </a:solidFill>
              </a:rPr>
              <a:t>spend </a:t>
            </a:r>
            <a:r>
              <a:rPr lang="en-US" dirty="0">
                <a:solidFill>
                  <a:schemeClr val="bg1"/>
                </a:solidFill>
              </a:rPr>
              <a:t>doing the measurement.</a:t>
            </a:r>
          </a:p>
          <a:p>
            <a:pPr>
              <a:spcBef>
                <a:spcPct val="80000"/>
              </a:spcBef>
            </a:pPr>
            <a:r>
              <a:rPr lang="en-US" dirty="0">
                <a:solidFill>
                  <a:schemeClr val="bg1"/>
                </a:solidFill>
              </a:rPr>
              <a:t>2. And there is another type of uncertainty:  we often simply don’t know which state an atom is in. 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	For example, suppose we have a batch of, say, 100 atoms, which we excite with just one photon.  Only one atom is excited, but which one?  We might say that each atom has a 1% chance of being in an excited state and a 99% chance of being in the ground state.  This is called a </a:t>
            </a:r>
            <a:r>
              <a:rPr lang="en-US" b="1" dirty="0">
                <a:solidFill>
                  <a:srgbClr val="00FFFF"/>
                </a:solidFill>
              </a:rPr>
              <a:t>superposition state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542925" y="450850"/>
            <a:ext cx="3192463" cy="2493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6666"/>
                </a:solidFill>
              </a:rPr>
              <a:t>The Schr</a:t>
            </a:r>
            <a:r>
              <a:rPr lang="en-US" smtClean="0">
                <a:solidFill>
                  <a:srgbClr val="006666"/>
                </a:solidFill>
                <a:cs typeface="Arial" charset="0"/>
              </a:rPr>
              <a:t>ö</a:t>
            </a:r>
            <a:r>
              <a:rPr lang="en-US" smtClean="0">
                <a:solidFill>
                  <a:srgbClr val="006666"/>
                </a:solidFill>
              </a:rPr>
              <a:t>dinger Equation in Spherical Coordinates</a:t>
            </a: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700088" y="3414713"/>
            <a:ext cx="30019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Transformed into spherical coordinates, the Schr</a:t>
            </a:r>
            <a:r>
              <a:rPr lang="en-US">
                <a:solidFill>
                  <a:srgbClr val="000000"/>
                </a:solidFill>
                <a:cs typeface="Arial" charset="0"/>
              </a:rPr>
              <a:t>ö</a:t>
            </a:r>
            <a:r>
              <a:rPr lang="en-US">
                <a:solidFill>
                  <a:srgbClr val="000000"/>
                </a:solidFill>
              </a:rPr>
              <a:t>dinger equation becomes:</a:t>
            </a:r>
          </a:p>
        </p:txBody>
      </p:sp>
      <p:grpSp>
        <p:nvGrpSpPr>
          <p:cNvPr id="5124" name="Group 14"/>
          <p:cNvGrpSpPr>
            <a:grpSpLocks/>
          </p:cNvGrpSpPr>
          <p:nvPr/>
        </p:nvGrpSpPr>
        <p:grpSpPr bwMode="auto">
          <a:xfrm>
            <a:off x="4049713" y="696913"/>
            <a:ext cx="4157662" cy="3694112"/>
            <a:chOff x="2551" y="439"/>
            <a:chExt cx="2619" cy="2327"/>
          </a:xfrm>
        </p:grpSpPr>
        <p:sp>
          <p:nvSpPr>
            <p:cNvPr id="5126" name="Rectangle 9"/>
            <p:cNvSpPr>
              <a:spLocks noChangeArrowheads="1"/>
            </p:cNvSpPr>
            <p:nvPr/>
          </p:nvSpPr>
          <p:spPr bwMode="auto">
            <a:xfrm>
              <a:off x="2551" y="439"/>
              <a:ext cx="2619" cy="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2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ADEF"/>
                </a:clrFrom>
                <a:clrTo>
                  <a:srgbClr val="00AD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256"/>
            <a:stretch>
              <a:fillRect/>
            </a:stretch>
          </p:blipFill>
          <p:spPr bwMode="auto">
            <a:xfrm>
              <a:off x="2631" y="492"/>
              <a:ext cx="2466" cy="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Line 11"/>
            <p:cNvSpPr>
              <a:spLocks noChangeShapeType="1"/>
            </p:cNvSpPr>
            <p:nvPr/>
          </p:nvSpPr>
          <p:spPr bwMode="auto">
            <a:xfrm flipV="1">
              <a:off x="3368" y="926"/>
              <a:ext cx="998" cy="797"/>
            </a:xfrm>
            <a:prstGeom prst="line">
              <a:avLst/>
            </a:prstGeom>
            <a:noFill/>
            <a:ln w="57150">
              <a:solidFill>
                <a:srgbClr val="0066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Oval 13"/>
            <p:cNvSpPr>
              <a:spLocks noChangeArrowheads="1"/>
            </p:cNvSpPr>
            <p:nvPr/>
          </p:nvSpPr>
          <p:spPr bwMode="auto">
            <a:xfrm>
              <a:off x="4362" y="880"/>
              <a:ext cx="56" cy="56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12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157259"/>
              </p:ext>
            </p:extLst>
          </p:nvPr>
        </p:nvGraphicFramePr>
        <p:xfrm>
          <a:off x="555625" y="5446713"/>
          <a:ext cx="81280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Equation" r:id="rId5" imgW="4572000" imgH="444240" progId="Equation.DSMT4">
                  <p:embed/>
                </p:oleObj>
              </mc:Choice>
              <mc:Fallback>
                <p:oleObj name="Equation" r:id="rId5" imgW="4572000" imgH="4442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5446713"/>
                        <a:ext cx="81280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35575" y="4598988"/>
            <a:ext cx="337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Also, </a:t>
            </a:r>
            <a:r>
              <a:rPr lang="en-US" sz="1800" dirty="0" smtClean="0">
                <a:solidFill>
                  <a:schemeClr val="tx1"/>
                </a:solidFill>
              </a:rPr>
              <a:t>use </a:t>
            </a:r>
            <a:r>
              <a:rPr lang="en-US" sz="1800" dirty="0" smtClean="0">
                <a:solidFill>
                  <a:schemeClr val="tx1"/>
                </a:solidFill>
              </a:rPr>
              <a:t>the reduced mass </a:t>
            </a:r>
            <a:r>
              <a:rPr lang="en-US" sz="1800" i="1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tx1"/>
                </a:solidFill>
              </a:rPr>
              <a:t> instead of the </a:t>
            </a:r>
            <a:r>
              <a:rPr lang="en-US" sz="1800" dirty="0" smtClean="0">
                <a:solidFill>
                  <a:schemeClr val="tx1"/>
                </a:solidFill>
              </a:rPr>
              <a:t>electron mass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6937375" y="5232619"/>
            <a:ext cx="88900" cy="30458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54013"/>
            <a:ext cx="5473700" cy="6762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Superpositions of states</a:t>
            </a:r>
          </a:p>
        </p:txBody>
      </p:sp>
      <p:sp>
        <p:nvSpPr>
          <p:cNvPr id="43011" name="Text Box 16"/>
          <p:cNvSpPr txBox="1">
            <a:spLocks noChangeArrowheads="1"/>
          </p:cNvSpPr>
          <p:nvPr/>
        </p:nvSpPr>
        <p:spPr bwMode="auto">
          <a:xfrm>
            <a:off x="542925" y="1138238"/>
            <a:ext cx="4981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Stationary states are stationary.  But an atom can be in a </a:t>
            </a:r>
            <a:r>
              <a:rPr lang="en-US" b="1">
                <a:solidFill>
                  <a:schemeClr val="hlink"/>
                </a:solidFill>
              </a:rPr>
              <a:t>superposition</a:t>
            </a:r>
            <a:r>
              <a:rPr lang="en-US">
                <a:solidFill>
                  <a:schemeClr val="tx1"/>
                </a:solidFill>
              </a:rPr>
              <a:t> of two stationary states, and this state </a:t>
            </a:r>
            <a:r>
              <a:rPr lang="en-US" b="1">
                <a:solidFill>
                  <a:schemeClr val="hlink"/>
                </a:solidFill>
              </a:rPr>
              <a:t>moves</a:t>
            </a:r>
            <a:r>
              <a:rPr lang="en-US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43012" name="Object 17"/>
          <p:cNvGraphicFramePr>
            <a:graphicFrameLocks noChangeAspect="1"/>
          </p:cNvGraphicFramePr>
          <p:nvPr/>
        </p:nvGraphicFramePr>
        <p:xfrm>
          <a:off x="650875" y="2392363"/>
          <a:ext cx="75501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4" name="Equation" r:id="rId4" imgW="3314700" imgH="228600" progId="Equation.DSMT4">
                  <p:embed/>
                </p:oleObj>
              </mc:Choice>
              <mc:Fallback>
                <p:oleObj name="Equation" r:id="rId4" imgW="33147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2392363"/>
                        <a:ext cx="75501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18"/>
          <p:cNvGraphicFramePr>
            <a:graphicFrameLocks noChangeAspect="1"/>
          </p:cNvGraphicFramePr>
          <p:nvPr/>
        </p:nvGraphicFramePr>
        <p:xfrm>
          <a:off x="744538" y="4484688"/>
          <a:ext cx="651033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5" name="Equation" r:id="rId6" imgW="2857500" imgH="533400" progId="Equation.DSMT4">
                  <p:embed/>
                </p:oleObj>
              </mc:Choice>
              <mc:Fallback>
                <p:oleObj name="Equation" r:id="rId6" imgW="2857500" imgH="533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484688"/>
                        <a:ext cx="6510337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19"/>
          <p:cNvSpPr txBox="1">
            <a:spLocks noChangeArrowheads="1"/>
          </p:cNvSpPr>
          <p:nvPr/>
        </p:nvSpPr>
        <p:spPr bwMode="auto">
          <a:xfrm>
            <a:off x="542925" y="3167063"/>
            <a:ext cx="613251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where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|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i="1" baseline="-2500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|</a:t>
            </a:r>
            <a:r>
              <a:rPr lang="en-US" baseline="30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chemeClr val="tx1"/>
                </a:solidFill>
              </a:rPr>
              <a:t> is the probability that the atom is in state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Interestingly, this </a:t>
            </a:r>
            <a:r>
              <a:rPr lang="en-US" b="1">
                <a:solidFill>
                  <a:srgbClr val="996600"/>
                </a:solidFill>
              </a:rPr>
              <a:t>lack of knowledge </a:t>
            </a:r>
            <a:r>
              <a:rPr lang="en-US">
                <a:solidFill>
                  <a:schemeClr val="tx1"/>
                </a:solidFill>
              </a:rPr>
              <a:t>means that the atom is vibrating:</a:t>
            </a:r>
          </a:p>
        </p:txBody>
      </p:sp>
      <p:sp>
        <p:nvSpPr>
          <p:cNvPr id="233492" name="Oval 20"/>
          <p:cNvSpPr>
            <a:spLocks noChangeArrowheads="1"/>
          </p:cNvSpPr>
          <p:nvPr/>
        </p:nvSpPr>
        <p:spPr bwMode="auto">
          <a:xfrm>
            <a:off x="7323138" y="3997325"/>
            <a:ext cx="763587" cy="76358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6" name="Group 32"/>
          <p:cNvGrpSpPr>
            <a:grpSpLocks/>
          </p:cNvGrpSpPr>
          <p:nvPr/>
        </p:nvGrpSpPr>
        <p:grpSpPr bwMode="auto">
          <a:xfrm>
            <a:off x="5956300" y="357188"/>
            <a:ext cx="2790825" cy="1681162"/>
            <a:chOff x="3752" y="225"/>
            <a:chExt cx="1758" cy="1059"/>
          </a:xfrm>
        </p:grpSpPr>
        <p:sp>
          <p:nvSpPr>
            <p:cNvPr id="43018" name="Line 22"/>
            <p:cNvSpPr>
              <a:spLocks noChangeShapeType="1"/>
            </p:cNvSpPr>
            <p:nvPr/>
          </p:nvSpPr>
          <p:spPr bwMode="auto">
            <a:xfrm>
              <a:off x="4030" y="1203"/>
              <a:ext cx="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23"/>
            <p:cNvSpPr>
              <a:spLocks noChangeShapeType="1"/>
            </p:cNvSpPr>
            <p:nvPr/>
          </p:nvSpPr>
          <p:spPr bwMode="auto">
            <a:xfrm>
              <a:off x="4030" y="341"/>
              <a:ext cx="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Text Box 24"/>
            <p:cNvSpPr txBox="1">
              <a:spLocks noChangeArrowheads="1"/>
            </p:cNvSpPr>
            <p:nvPr/>
          </p:nvSpPr>
          <p:spPr bwMode="auto">
            <a:xfrm rot="-5400000">
              <a:off x="3582" y="736"/>
              <a:ext cx="5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</a:rPr>
                <a:t>Energy</a:t>
              </a:r>
            </a:p>
          </p:txBody>
        </p:sp>
        <p:sp>
          <p:nvSpPr>
            <p:cNvPr id="43021" name="Line 25"/>
            <p:cNvSpPr>
              <a:spLocks noChangeShapeType="1"/>
            </p:cNvSpPr>
            <p:nvPr/>
          </p:nvSpPr>
          <p:spPr bwMode="auto">
            <a:xfrm flipV="1">
              <a:off x="3884" y="404"/>
              <a:ext cx="0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Text Box 26"/>
            <p:cNvSpPr txBox="1">
              <a:spLocks noChangeArrowheads="1"/>
            </p:cNvSpPr>
            <p:nvPr/>
          </p:nvSpPr>
          <p:spPr bwMode="auto">
            <a:xfrm>
              <a:off x="4752" y="880"/>
              <a:ext cx="75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</a:rPr>
                <a:t>Ground level, </a:t>
              </a:r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E</a:t>
              </a:r>
              <a:r>
                <a:rPr lang="en-US" sz="1800" baseline="-2500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3023" name="Text Box 27"/>
            <p:cNvSpPr txBox="1">
              <a:spLocks noChangeArrowheads="1"/>
            </p:cNvSpPr>
            <p:nvPr/>
          </p:nvSpPr>
          <p:spPr bwMode="auto">
            <a:xfrm>
              <a:off x="4751" y="225"/>
              <a:ext cx="7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</a:rPr>
                <a:t>Excited level, </a:t>
              </a:r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E</a:t>
              </a:r>
              <a:r>
                <a:rPr lang="en-US" sz="1800" baseline="-2500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3024" name="Line 28"/>
            <p:cNvSpPr>
              <a:spLocks noChangeShapeType="1"/>
            </p:cNvSpPr>
            <p:nvPr/>
          </p:nvSpPr>
          <p:spPr bwMode="auto">
            <a:xfrm>
              <a:off x="4367" y="355"/>
              <a:ext cx="0" cy="8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Text Box 29"/>
            <p:cNvSpPr txBox="1">
              <a:spLocks noChangeArrowheads="1"/>
            </p:cNvSpPr>
            <p:nvPr/>
          </p:nvSpPr>
          <p:spPr bwMode="auto">
            <a:xfrm>
              <a:off x="4032" y="633"/>
              <a:ext cx="715" cy="25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schemeClr val="tx1"/>
                  </a:solidFill>
                  <a:latin typeface="Symbol" pitchFamily="18" charset="2"/>
                </a:rPr>
                <a:t>D</a:t>
              </a:r>
              <a:r>
                <a:rPr lang="en-US" i="1">
                  <a:solidFill>
                    <a:schemeClr val="tx1"/>
                  </a:solidFill>
                  <a:latin typeface="Times New Roman" pitchFamily="18" charset="0"/>
                </a:rPr>
                <a:t>E = h</a:t>
              </a:r>
              <a:r>
                <a:rPr lang="en-US" i="1">
                  <a:solidFill>
                    <a:schemeClr val="tx1"/>
                  </a:solidFill>
                  <a:latin typeface="Symbol" pitchFamily="18" charset="2"/>
                </a:rPr>
                <a:t>n</a:t>
              </a:r>
            </a:p>
          </p:txBody>
        </p:sp>
      </p:grpSp>
      <p:sp>
        <p:nvSpPr>
          <p:cNvPr id="43017" name="Text Box 31"/>
          <p:cNvSpPr txBox="1">
            <a:spLocks noChangeArrowheads="1"/>
          </p:cNvSpPr>
          <p:nvPr/>
        </p:nvSpPr>
        <p:spPr bwMode="auto">
          <a:xfrm>
            <a:off x="542925" y="5957888"/>
            <a:ext cx="798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Vibrations occur at the frequency difference between the two levels.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416 C 4.44444E-6 -0.05318 4.44444E-6 -0.09942 0.00017 -0.09942 C 0.00034 -0.09942 0.00034 -0.05318 0.00052 -0.00416 C 0.00052 0.05041 0.00052 0.10521 0.00086 0.10521 C 0.00104 0.10521 0.00104 0.05041 0.00104 -0.00416 C 0.00121 -0.05318 0.00121 -0.09942 0.00138 -0.09942 C 0.00156 -0.09942 0.00156 -0.05318 0.00173 -0.00416 C 0.00173 0.05041 0.00173 0.10521 0.00191 0.10521 C 0.00208 0.10521 0.00225 -0.00416 0.00225 -0.0037 C 0.00225 -0.05318 0.00243 -0.09942 0.0026 -0.09942 C 0.00277 -0.09942 0.00277 -0.05318 0.00277 -0.00416 C 0.00295 0.05041 0.00295 0.10521 0.00312 0.10521 C 0.00329 0.10521 0.00329 0.05041 0.00347 -0.00416 C 0.00347 -0.05318 0.00347 -0.09942 0.00364 -0.09942 C 0.00382 -0.09942 0.00399 -0.05318 0.00399 -0.00416 C 0.00399 0.05041 0.00416 0.10521 0.00434 0.10521 C 0.00451 0.10521 0.00451 0.05041 0.00468 -0.00416 " pathEditMode="relative" rAng="0" ptsTypes="fffffffffffffffff">
                                      <p:cBhvr>
                                        <p:cTn id="6" dur="1000" fill="hold"/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6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77813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Combining quantum mechanics with special relativity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654512"/>
            <a:ext cx="7988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 1926,</a:t>
            </a:r>
            <a:r>
              <a:rPr lang="en-US" dirty="0">
                <a:solidFill>
                  <a:schemeClr val="tx1"/>
                </a:solidFill>
              </a:rPr>
              <a:t> Oskar Klein and Walter </a:t>
            </a:r>
            <a:r>
              <a:rPr lang="en-US" dirty="0" smtClean="0">
                <a:solidFill>
                  <a:schemeClr val="tx1"/>
                </a:solidFill>
              </a:rPr>
              <a:t>Gordon proposed a wave equation to describe relativistic particles. 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They began with the relativistic equation relating energy, momentum, and rest mass: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94038" y="3095228"/>
            <a:ext cx="2571750" cy="585788"/>
            <a:chOff x="3055938" y="2667000"/>
            <a:chExt cx="2571750" cy="585788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3055938" y="2667000"/>
              <a:ext cx="2571750" cy="585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4404895"/>
                </p:ext>
              </p:extLst>
            </p:nvPr>
          </p:nvGraphicFramePr>
          <p:xfrm>
            <a:off x="3176589" y="2716212"/>
            <a:ext cx="2360612" cy="493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92" name="Equation" r:id="rId3" imgW="1091726" imgH="228501" progId="Equation.3">
                    <p:embed/>
                  </p:oleObj>
                </mc:Choice>
                <mc:Fallback>
                  <p:oleObj name="Equation" r:id="rId3" imgW="109172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6589" y="2716212"/>
                          <a:ext cx="2360612" cy="493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497125"/>
              </p:ext>
            </p:extLst>
          </p:nvPr>
        </p:nvGraphicFramePr>
        <p:xfrm>
          <a:off x="4775994" y="4612643"/>
          <a:ext cx="1411288" cy="778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3" name="Equation" r:id="rId5" imgW="698197" imgH="393529" progId="Equation.3">
                  <p:embed/>
                </p:oleObj>
              </mc:Choice>
              <mc:Fallback>
                <p:oleObj name="Equation" r:id="rId5" imgW="698197" imgH="393529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994" y="4612643"/>
                        <a:ext cx="1411288" cy="778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44691"/>
              </p:ext>
            </p:extLst>
          </p:nvPr>
        </p:nvGraphicFramePr>
        <p:xfrm>
          <a:off x="2958305" y="4608366"/>
          <a:ext cx="1210767" cy="78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4" name="Equation" r:id="rId7" imgW="596641" imgH="393529" progId="Equation.3">
                  <p:embed/>
                </p:oleObj>
              </mc:Choice>
              <mc:Fallback>
                <p:oleObj name="Equation" r:id="rId7" imgW="596641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305" y="4608366"/>
                        <a:ext cx="1210767" cy="78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85800" y="3873164"/>
            <a:ext cx="7345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Use operators to derive a relativistic wave equation just as we did for Schrödinger’s </a:t>
            </a:r>
            <a:r>
              <a:rPr lang="en-US" dirty="0" smtClean="0">
                <a:solidFill>
                  <a:schemeClr val="tx1"/>
                </a:solidFill>
              </a:rPr>
              <a:t>nonrelativistic equation: 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267681"/>
              </p:ext>
            </p:extLst>
          </p:nvPr>
        </p:nvGraphicFramePr>
        <p:xfrm>
          <a:off x="2386013" y="5497513"/>
          <a:ext cx="4641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5" name="Equation" r:id="rId9" imgW="2286000" imgH="469800" progId="Equation.DSMT4">
                  <p:embed/>
                </p:oleObj>
              </mc:Choice>
              <mc:Fallback>
                <p:oleObj name="Equation" r:id="rId9" imgW="2286000" imgH="469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5497513"/>
                        <a:ext cx="4641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5800" y="5524500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Substituting: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14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05" y="366713"/>
            <a:ext cx="2521195" cy="1792287"/>
          </a:xfrm>
        </p:spPr>
        <p:txBody>
          <a:bodyPr/>
          <a:lstStyle/>
          <a:p>
            <a:r>
              <a:rPr lang="en-US" dirty="0" smtClean="0"/>
              <a:t>The Klein-Gordon equation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296894"/>
              </p:ext>
            </p:extLst>
          </p:nvPr>
        </p:nvGraphicFramePr>
        <p:xfrm>
          <a:off x="3744913" y="595313"/>
          <a:ext cx="4641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5" name="Equation" r:id="rId3" imgW="2286000" imgH="469800" progId="Equation.DSMT4">
                  <p:embed/>
                </p:oleObj>
              </mc:Choice>
              <mc:Fallback>
                <p:oleObj name="Equation" r:id="rId3" imgW="2286000" imgH="469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595313"/>
                        <a:ext cx="4641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16461"/>
              </p:ext>
            </p:extLst>
          </p:nvPr>
        </p:nvGraphicFramePr>
        <p:xfrm>
          <a:off x="1725613" y="1992313"/>
          <a:ext cx="4589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6" name="Equation" r:id="rId5" imgW="2260440" imgH="419040" progId="Equation.DSMT4">
                  <p:embed/>
                </p:oleObj>
              </mc:Choice>
              <mc:Fallback>
                <p:oleObj name="Equation" r:id="rId5" imgW="226044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1992313"/>
                        <a:ext cx="45894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502533"/>
              </p:ext>
            </p:extLst>
          </p:nvPr>
        </p:nvGraphicFramePr>
        <p:xfrm>
          <a:off x="1931988" y="3021013"/>
          <a:ext cx="41767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7" name="Equation" r:id="rId7" imgW="2057400" imgH="419040" progId="Equation.DSMT4">
                  <p:embed/>
                </p:oleObj>
              </mc:Choice>
              <mc:Fallback>
                <p:oleObj name="Equation" r:id="rId7" imgW="205740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3021013"/>
                        <a:ext cx="41767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569131"/>
              </p:ext>
            </p:extLst>
          </p:nvPr>
        </p:nvGraphicFramePr>
        <p:xfrm>
          <a:off x="2361406" y="4418013"/>
          <a:ext cx="35575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8" name="Equation" r:id="rId9" imgW="1752480" imgH="419040" progId="Equation.DSMT4">
                  <p:embed/>
                </p:oleObj>
              </mc:Choice>
              <mc:Fallback>
                <p:oleObj name="Equation" r:id="rId9" imgW="175248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406" y="4418013"/>
                        <a:ext cx="35575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89000" y="4013200"/>
            <a:ext cx="325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 three dimensions: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000" y="5359400"/>
            <a:ext cx="728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This equation accurately describes </a:t>
            </a:r>
            <a:r>
              <a:rPr lang="en-US" dirty="0" err="1" smtClean="0">
                <a:solidFill>
                  <a:schemeClr val="tx1"/>
                </a:solidFill>
              </a:rPr>
              <a:t>spinless</a:t>
            </a:r>
            <a:r>
              <a:rPr lang="en-US" dirty="0" smtClean="0">
                <a:solidFill>
                  <a:schemeClr val="tx1"/>
                </a:solidFill>
              </a:rPr>
              <a:t> particles, like the neutral pion. Unfortunately, it doesn’t accurately describe effects involving spin.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86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77813"/>
            <a:ext cx="4330700" cy="585787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Dirac Equation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" y="1037292"/>
            <a:ext cx="781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Dirac equation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was</a:t>
            </a:r>
            <a:r>
              <a:rPr lang="en-US" dirty="0">
                <a:solidFill>
                  <a:schemeClr val="tx1"/>
                </a:solidFill>
              </a:rPr>
              <a:t> formulated by British </a:t>
            </a:r>
            <a:r>
              <a:rPr lang="en-US" dirty="0" smtClean="0">
                <a:solidFill>
                  <a:schemeClr val="tx1"/>
                </a:solidFill>
              </a:rPr>
              <a:t>physicist Paul Dirac in 1928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It’s based on a slight variation of the relativistic energy equation: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93659" y="2755930"/>
            <a:ext cx="5943600" cy="1270000"/>
            <a:chOff x="1333500" y="3175000"/>
            <a:chExt cx="5943600" cy="1270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333500" y="3175000"/>
              <a:ext cx="5943600" cy="127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760" y="3349625"/>
              <a:ext cx="5417079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1500" y="3872281"/>
            <a:ext cx="7975600" cy="18947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where: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0">
              <a:spcBef>
                <a:spcPts val="800"/>
              </a:spcBef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charset="0"/>
              </a:rPr>
              <a:t>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= </a:t>
            </a:r>
            <a:r>
              <a:rPr lang="en-US" i="1" dirty="0" smtClean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) is a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complex four-component wave-function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vector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are the momentum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operators in the Schrödinger theory,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  <a:cs typeface="Arial" charset="0"/>
              </a:rPr>
              <a:t>a</a:t>
            </a:r>
            <a:r>
              <a:rPr lang="en-US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and </a:t>
            </a:r>
            <a:r>
              <a:rPr lang="en-US" i="1" dirty="0" smtClean="0">
                <a:solidFill>
                  <a:schemeClr val="tx1"/>
                </a:solidFill>
                <a:latin typeface="Symbol" pitchFamily="18" charset="2"/>
                <a:cs typeface="Arial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are specialized 4×4 matrices.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44756"/>
              </p:ext>
            </p:extLst>
          </p:nvPr>
        </p:nvGraphicFramePr>
        <p:xfrm>
          <a:off x="2159000" y="1871881"/>
          <a:ext cx="24701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4" imgW="1143000" imgH="279360" progId="Equation.DSMT4">
                  <p:embed/>
                </p:oleObj>
              </mc:Choice>
              <mc:Fallback>
                <p:oleObj name="Equation" r:id="rId4" imgW="1143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871881"/>
                        <a:ext cx="24701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23900" y="5741615"/>
            <a:ext cx="7454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Dirac Equation fully </a:t>
            </a:r>
            <a:r>
              <a:rPr lang="en-US" dirty="0">
                <a:solidFill>
                  <a:schemeClr val="tx1"/>
                </a:solidFill>
              </a:rPr>
              <a:t>accounts for special </a:t>
            </a:r>
            <a:r>
              <a:rPr lang="en-US" dirty="0" smtClean="0">
                <a:solidFill>
                  <a:schemeClr val="tx1"/>
                </a:solidFill>
              </a:rPr>
              <a:t>relativity and spin </a:t>
            </a:r>
            <a:r>
              <a:rPr lang="en-US" dirty="0">
                <a:solidFill>
                  <a:schemeClr val="tx1"/>
                </a:solidFill>
              </a:rPr>
              <a:t>in quantum mechanics.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16500" y="1828800"/>
            <a:ext cx="364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This yields a differential equation that’s 1</a:t>
            </a:r>
            <a:r>
              <a:rPr lang="en-US" sz="1800" baseline="30000" dirty="0" smtClean="0">
                <a:solidFill>
                  <a:schemeClr val="tx1"/>
                </a:solidFill>
              </a:rPr>
              <a:t>st</a:t>
            </a:r>
            <a:r>
              <a:rPr lang="en-US" sz="1800" dirty="0" smtClean="0">
                <a:solidFill>
                  <a:schemeClr val="tx1"/>
                </a:solidFill>
              </a:rPr>
              <a:t>-order in time.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" y="2616200"/>
            <a:ext cx="132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yielding: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12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420688"/>
            <a:ext cx="2881313" cy="5318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66"/>
                </a:solidFill>
              </a:rPr>
              <a:t>Anti-matter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365250"/>
            <a:ext cx="4349750" cy="5324475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Dirac’s equation is complicated, but it accurately describes all measurements made on all systems!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Its most interesting feature is that it predicts negative-energy solutions in free space!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This can be interpreted as meaning that the vacuum is filled with an infinite sea of electrons with negative energies.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Exciting an electron from the “sea,” leaves behind a hole with negative energy, that is, the </a:t>
            </a:r>
            <a:r>
              <a:rPr lang="en-US" b="1" dirty="0" smtClean="0">
                <a:solidFill>
                  <a:srgbClr val="FFFF66"/>
                </a:solidFill>
              </a:rPr>
              <a:t>positron</a:t>
            </a:r>
            <a:r>
              <a:rPr lang="en-US" dirty="0" smtClean="0">
                <a:solidFill>
                  <a:srgbClr val="000000"/>
                </a:solidFill>
              </a:rPr>
              <a:t>, denoted by </a:t>
            </a:r>
            <a:r>
              <a:rPr lang="en-US" b="1" i="1" dirty="0" smtClean="0">
                <a:solidFill>
                  <a:srgbClr val="FFFF66"/>
                </a:solidFill>
              </a:rPr>
              <a:t>e</a:t>
            </a:r>
            <a:r>
              <a:rPr lang="en-US" b="1" i="1" baseline="30000" dirty="0" smtClean="0">
                <a:solidFill>
                  <a:srgbClr val="FFFF66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124" name="Picture 7" descr="fig-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496888"/>
            <a:ext cx="249555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737225" y="3736975"/>
            <a:ext cx="270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</a:rPr>
              <a:t>Paul Dirac (1902-1984)</a:t>
            </a:r>
          </a:p>
        </p:txBody>
      </p:sp>
      <p:grpSp>
        <p:nvGrpSpPr>
          <p:cNvPr id="5126" name="Group 20"/>
          <p:cNvGrpSpPr>
            <a:grpSpLocks/>
          </p:cNvGrpSpPr>
          <p:nvPr/>
        </p:nvGrpSpPr>
        <p:grpSpPr bwMode="auto">
          <a:xfrm>
            <a:off x="5848350" y="5064125"/>
            <a:ext cx="746125" cy="1219200"/>
            <a:chOff x="3514" y="3134"/>
            <a:chExt cx="470" cy="768"/>
          </a:xfrm>
        </p:grpSpPr>
        <p:sp>
          <p:nvSpPr>
            <p:cNvPr id="5158" name="Line 11"/>
            <p:cNvSpPr>
              <a:spLocks noChangeShapeType="1"/>
            </p:cNvSpPr>
            <p:nvPr/>
          </p:nvSpPr>
          <p:spPr bwMode="auto">
            <a:xfrm>
              <a:off x="3514" y="3134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9" name="Line 12"/>
            <p:cNvSpPr>
              <a:spLocks noChangeShapeType="1"/>
            </p:cNvSpPr>
            <p:nvPr/>
          </p:nvSpPr>
          <p:spPr bwMode="auto">
            <a:xfrm>
              <a:off x="3514" y="3230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60" name="Line 13"/>
            <p:cNvSpPr>
              <a:spLocks noChangeShapeType="1"/>
            </p:cNvSpPr>
            <p:nvPr/>
          </p:nvSpPr>
          <p:spPr bwMode="auto">
            <a:xfrm>
              <a:off x="3514" y="3326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61" name="Line 14"/>
            <p:cNvSpPr>
              <a:spLocks noChangeShapeType="1"/>
            </p:cNvSpPr>
            <p:nvPr/>
          </p:nvSpPr>
          <p:spPr bwMode="auto">
            <a:xfrm>
              <a:off x="3514" y="3422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62" name="Line 15"/>
            <p:cNvSpPr>
              <a:spLocks noChangeShapeType="1"/>
            </p:cNvSpPr>
            <p:nvPr/>
          </p:nvSpPr>
          <p:spPr bwMode="auto">
            <a:xfrm>
              <a:off x="3514" y="3518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63" name="Line 16"/>
            <p:cNvSpPr>
              <a:spLocks noChangeShapeType="1"/>
            </p:cNvSpPr>
            <p:nvPr/>
          </p:nvSpPr>
          <p:spPr bwMode="auto">
            <a:xfrm>
              <a:off x="3514" y="3614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64" name="Line 17"/>
            <p:cNvSpPr>
              <a:spLocks noChangeShapeType="1"/>
            </p:cNvSpPr>
            <p:nvPr/>
          </p:nvSpPr>
          <p:spPr bwMode="auto">
            <a:xfrm>
              <a:off x="3514" y="3710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65" name="Line 18"/>
            <p:cNvSpPr>
              <a:spLocks noChangeShapeType="1"/>
            </p:cNvSpPr>
            <p:nvPr/>
          </p:nvSpPr>
          <p:spPr bwMode="auto">
            <a:xfrm>
              <a:off x="3514" y="3806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66" name="Line 19"/>
            <p:cNvSpPr>
              <a:spLocks noChangeShapeType="1"/>
            </p:cNvSpPr>
            <p:nvPr/>
          </p:nvSpPr>
          <p:spPr bwMode="auto">
            <a:xfrm>
              <a:off x="3514" y="3902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127" name="Group 21"/>
          <p:cNvGrpSpPr>
            <a:grpSpLocks/>
          </p:cNvGrpSpPr>
          <p:nvPr/>
        </p:nvGrpSpPr>
        <p:grpSpPr bwMode="auto">
          <a:xfrm>
            <a:off x="7523163" y="5064125"/>
            <a:ext cx="746125" cy="1219200"/>
            <a:chOff x="3514" y="3134"/>
            <a:chExt cx="470" cy="768"/>
          </a:xfrm>
        </p:grpSpPr>
        <p:sp>
          <p:nvSpPr>
            <p:cNvPr id="5149" name="Line 22"/>
            <p:cNvSpPr>
              <a:spLocks noChangeShapeType="1"/>
            </p:cNvSpPr>
            <p:nvPr/>
          </p:nvSpPr>
          <p:spPr bwMode="auto">
            <a:xfrm>
              <a:off x="3514" y="3134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0" name="Line 23"/>
            <p:cNvSpPr>
              <a:spLocks noChangeShapeType="1"/>
            </p:cNvSpPr>
            <p:nvPr/>
          </p:nvSpPr>
          <p:spPr bwMode="auto">
            <a:xfrm>
              <a:off x="3514" y="3230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1" name="Line 24"/>
            <p:cNvSpPr>
              <a:spLocks noChangeShapeType="1"/>
            </p:cNvSpPr>
            <p:nvPr/>
          </p:nvSpPr>
          <p:spPr bwMode="auto">
            <a:xfrm>
              <a:off x="3514" y="3326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2" name="Line 25"/>
            <p:cNvSpPr>
              <a:spLocks noChangeShapeType="1"/>
            </p:cNvSpPr>
            <p:nvPr/>
          </p:nvSpPr>
          <p:spPr bwMode="auto">
            <a:xfrm>
              <a:off x="3514" y="3422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3" name="Line 26"/>
            <p:cNvSpPr>
              <a:spLocks noChangeShapeType="1"/>
            </p:cNvSpPr>
            <p:nvPr/>
          </p:nvSpPr>
          <p:spPr bwMode="auto">
            <a:xfrm>
              <a:off x="3514" y="3518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4" name="Line 27"/>
            <p:cNvSpPr>
              <a:spLocks noChangeShapeType="1"/>
            </p:cNvSpPr>
            <p:nvPr/>
          </p:nvSpPr>
          <p:spPr bwMode="auto">
            <a:xfrm>
              <a:off x="3514" y="3614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5" name="Line 28"/>
            <p:cNvSpPr>
              <a:spLocks noChangeShapeType="1"/>
            </p:cNvSpPr>
            <p:nvPr/>
          </p:nvSpPr>
          <p:spPr bwMode="auto">
            <a:xfrm>
              <a:off x="3514" y="3710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6" name="Line 29"/>
            <p:cNvSpPr>
              <a:spLocks noChangeShapeType="1"/>
            </p:cNvSpPr>
            <p:nvPr/>
          </p:nvSpPr>
          <p:spPr bwMode="auto">
            <a:xfrm>
              <a:off x="3514" y="3806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7" name="Line 30"/>
            <p:cNvSpPr>
              <a:spLocks noChangeShapeType="1"/>
            </p:cNvSpPr>
            <p:nvPr/>
          </p:nvSpPr>
          <p:spPr bwMode="auto">
            <a:xfrm>
              <a:off x="3514" y="3902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128" name="Group 36"/>
          <p:cNvGrpSpPr>
            <a:grpSpLocks/>
          </p:cNvGrpSpPr>
          <p:nvPr/>
        </p:nvGrpSpPr>
        <p:grpSpPr bwMode="auto">
          <a:xfrm>
            <a:off x="6186488" y="5626100"/>
            <a:ext cx="88900" cy="698500"/>
            <a:chOff x="3911" y="3488"/>
            <a:chExt cx="56" cy="440"/>
          </a:xfrm>
        </p:grpSpPr>
        <p:sp>
          <p:nvSpPr>
            <p:cNvPr id="5144" name="Oval 31"/>
            <p:cNvSpPr>
              <a:spLocks noChangeArrowheads="1"/>
            </p:cNvSpPr>
            <p:nvPr/>
          </p:nvSpPr>
          <p:spPr bwMode="auto">
            <a:xfrm>
              <a:off x="3911" y="348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5" name="Oval 32"/>
            <p:cNvSpPr>
              <a:spLocks noChangeArrowheads="1"/>
            </p:cNvSpPr>
            <p:nvPr/>
          </p:nvSpPr>
          <p:spPr bwMode="auto">
            <a:xfrm>
              <a:off x="3911" y="358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6" name="Oval 33"/>
            <p:cNvSpPr>
              <a:spLocks noChangeArrowheads="1"/>
            </p:cNvSpPr>
            <p:nvPr/>
          </p:nvSpPr>
          <p:spPr bwMode="auto">
            <a:xfrm>
              <a:off x="3911" y="368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7" name="Oval 34"/>
            <p:cNvSpPr>
              <a:spLocks noChangeArrowheads="1"/>
            </p:cNvSpPr>
            <p:nvPr/>
          </p:nvSpPr>
          <p:spPr bwMode="auto">
            <a:xfrm>
              <a:off x="3911" y="377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8" name="Oval 35"/>
            <p:cNvSpPr>
              <a:spLocks noChangeArrowheads="1"/>
            </p:cNvSpPr>
            <p:nvPr/>
          </p:nvSpPr>
          <p:spPr bwMode="auto">
            <a:xfrm>
              <a:off x="3911" y="387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29" name="Oval 38"/>
          <p:cNvSpPr>
            <a:spLocks noChangeArrowheads="1"/>
          </p:cNvSpPr>
          <p:nvPr/>
        </p:nvSpPr>
        <p:spPr bwMode="auto">
          <a:xfrm>
            <a:off x="7861300" y="54705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0" name="Oval 39"/>
          <p:cNvSpPr>
            <a:spLocks noChangeArrowheads="1"/>
          </p:cNvSpPr>
          <p:nvPr/>
        </p:nvSpPr>
        <p:spPr bwMode="auto">
          <a:xfrm>
            <a:off x="7861300" y="57753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1" name="Oval 40"/>
          <p:cNvSpPr>
            <a:spLocks noChangeArrowheads="1"/>
          </p:cNvSpPr>
          <p:nvPr/>
        </p:nvSpPr>
        <p:spPr bwMode="auto">
          <a:xfrm>
            <a:off x="7861300" y="59277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2" name="Oval 41"/>
          <p:cNvSpPr>
            <a:spLocks noChangeArrowheads="1"/>
          </p:cNvSpPr>
          <p:nvPr/>
        </p:nvSpPr>
        <p:spPr bwMode="auto">
          <a:xfrm>
            <a:off x="7861300" y="60801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3" name="Oval 42"/>
          <p:cNvSpPr>
            <a:spLocks noChangeArrowheads="1"/>
          </p:cNvSpPr>
          <p:nvPr/>
        </p:nvSpPr>
        <p:spPr bwMode="auto">
          <a:xfrm>
            <a:off x="7861300" y="62325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4" name="Line 43"/>
          <p:cNvSpPr>
            <a:spLocks noChangeShapeType="1"/>
          </p:cNvSpPr>
          <p:nvPr/>
        </p:nvSpPr>
        <p:spPr bwMode="auto">
          <a:xfrm>
            <a:off x="5743575" y="5600700"/>
            <a:ext cx="2846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5" name="Line 44"/>
          <p:cNvSpPr>
            <a:spLocks noChangeShapeType="1"/>
          </p:cNvSpPr>
          <p:nvPr/>
        </p:nvSpPr>
        <p:spPr bwMode="auto">
          <a:xfrm flipV="1">
            <a:off x="5664200" y="5486400"/>
            <a:ext cx="0" cy="517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6" name="Text Box 45"/>
          <p:cNvSpPr txBox="1">
            <a:spLocks noChangeArrowheads="1"/>
          </p:cNvSpPr>
          <p:nvPr/>
        </p:nvSpPr>
        <p:spPr bwMode="auto">
          <a:xfrm>
            <a:off x="5362575" y="5499100"/>
            <a:ext cx="28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5137" name="Text Box 46"/>
          <p:cNvSpPr txBox="1">
            <a:spLocks noChangeArrowheads="1"/>
          </p:cNvSpPr>
          <p:nvPr/>
        </p:nvSpPr>
        <p:spPr bwMode="auto">
          <a:xfrm>
            <a:off x="8561388" y="542766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138" name="Text Box 47"/>
          <p:cNvSpPr txBox="1">
            <a:spLocks noChangeArrowheads="1"/>
          </p:cNvSpPr>
          <p:nvPr/>
        </p:nvSpPr>
        <p:spPr bwMode="auto">
          <a:xfrm>
            <a:off x="5692775" y="4549775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</a:rPr>
              <a:t>Vacuum </a:t>
            </a:r>
          </a:p>
        </p:txBody>
      </p:sp>
      <p:sp>
        <p:nvSpPr>
          <p:cNvPr id="5139" name="Text Box 48"/>
          <p:cNvSpPr txBox="1">
            <a:spLocks noChangeArrowheads="1"/>
          </p:cNvSpPr>
          <p:nvPr/>
        </p:nvSpPr>
        <p:spPr bwMode="auto">
          <a:xfrm>
            <a:off x="7261225" y="4367213"/>
            <a:ext cx="123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</a:rPr>
              <a:t>Electron &amp; positron</a:t>
            </a:r>
          </a:p>
        </p:txBody>
      </p:sp>
      <p:sp>
        <p:nvSpPr>
          <p:cNvPr id="88113" name="Oval 49"/>
          <p:cNvSpPr>
            <a:spLocks noChangeArrowheads="1"/>
          </p:cNvSpPr>
          <p:nvPr/>
        </p:nvSpPr>
        <p:spPr bwMode="auto">
          <a:xfrm>
            <a:off x="7861300" y="562292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6678613" y="5068888"/>
            <a:ext cx="1157287" cy="555625"/>
            <a:chOff x="4207" y="3193"/>
            <a:chExt cx="729" cy="350"/>
          </a:xfrm>
        </p:grpSpPr>
        <p:sp>
          <p:nvSpPr>
            <p:cNvPr id="5142" name="Text Box 50"/>
            <p:cNvSpPr txBox="1">
              <a:spLocks noChangeArrowheads="1"/>
            </p:cNvSpPr>
            <p:nvPr/>
          </p:nvSpPr>
          <p:spPr bwMode="auto">
            <a:xfrm>
              <a:off x="4207" y="3193"/>
              <a:ext cx="7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smtClean="0">
                  <a:solidFill>
                    <a:srgbClr val="FFFF00"/>
                  </a:solidFill>
                </a:rPr>
                <a:t>Positron!</a:t>
              </a:r>
            </a:p>
          </p:txBody>
        </p:sp>
        <p:sp>
          <p:nvSpPr>
            <p:cNvPr id="5143" name="Line 51"/>
            <p:cNvSpPr>
              <a:spLocks noChangeShapeType="1"/>
            </p:cNvSpPr>
            <p:nvPr/>
          </p:nvSpPr>
          <p:spPr bwMode="auto">
            <a:xfrm>
              <a:off x="4659" y="3369"/>
              <a:ext cx="270" cy="17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126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41300"/>
            <a:ext cx="3529013" cy="6937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Anti-particles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990600"/>
            <a:ext cx="8062913" cy="1636713"/>
          </a:xfrm>
        </p:spPr>
        <p:txBody>
          <a:bodyPr/>
          <a:lstStyle/>
          <a:p>
            <a:pPr marL="0" indent="0" eaLnBrk="1" hangingPunct="1"/>
            <a:r>
              <a:rPr lang="en-US" smtClean="0"/>
              <a:t>Dirac’s theory yields </a:t>
            </a:r>
            <a:r>
              <a:rPr lang="en-US" b="1" smtClean="0">
                <a:solidFill>
                  <a:srgbClr val="CC3300"/>
                </a:solidFill>
              </a:rPr>
              <a:t>anti-particles</a:t>
            </a:r>
            <a:r>
              <a:rPr lang="en-US" smtClean="0"/>
              <a:t> for all particles, which:</a:t>
            </a:r>
          </a:p>
          <a:p>
            <a:pPr marL="404813" lvl="1" indent="-1588" eaLnBrk="1" hangingPunct="1">
              <a:spcBef>
                <a:spcPct val="60000"/>
              </a:spcBef>
            </a:pPr>
            <a:r>
              <a:rPr lang="en-US" sz="2000" smtClean="0"/>
              <a:t>Have the </a:t>
            </a:r>
            <a:r>
              <a:rPr lang="en-US" sz="2000" b="1" smtClean="0">
                <a:solidFill>
                  <a:srgbClr val="CC3300"/>
                </a:solidFill>
              </a:rPr>
              <a:t>same mass</a:t>
            </a:r>
            <a:r>
              <a:rPr lang="en-US" sz="2000" smtClean="0">
                <a:solidFill>
                  <a:srgbClr val="CC3300"/>
                </a:solidFill>
              </a:rPr>
              <a:t> </a:t>
            </a:r>
            <a:r>
              <a:rPr lang="en-US" sz="2000" smtClean="0"/>
              <a:t>and</a:t>
            </a:r>
            <a:r>
              <a:rPr lang="en-US" sz="2000" smtClean="0">
                <a:solidFill>
                  <a:srgbClr val="CC3300"/>
                </a:solidFill>
              </a:rPr>
              <a:t> </a:t>
            </a:r>
            <a:r>
              <a:rPr lang="en-US" sz="2000" b="1" smtClean="0">
                <a:solidFill>
                  <a:srgbClr val="CC3300"/>
                </a:solidFill>
              </a:rPr>
              <a:t>lifetime</a:t>
            </a:r>
            <a:r>
              <a:rPr lang="en-US" sz="2000" smtClean="0">
                <a:solidFill>
                  <a:srgbClr val="CC3300"/>
                </a:solidFill>
              </a:rPr>
              <a:t> </a:t>
            </a:r>
            <a:r>
              <a:rPr lang="en-US" sz="2000" smtClean="0"/>
              <a:t>as their associated particles.</a:t>
            </a:r>
          </a:p>
          <a:p>
            <a:pPr marL="404813" lvl="1" indent="-1588" eaLnBrk="1" hangingPunct="1"/>
            <a:r>
              <a:rPr lang="en-US" sz="2000" smtClean="0"/>
              <a:t>Have the </a:t>
            </a:r>
            <a:r>
              <a:rPr lang="en-US" sz="2000" b="1" smtClean="0">
                <a:solidFill>
                  <a:srgbClr val="CC3300"/>
                </a:solidFill>
              </a:rPr>
              <a:t>same magnitude</a:t>
            </a:r>
            <a:r>
              <a:rPr lang="en-US" sz="2000" smtClean="0">
                <a:solidFill>
                  <a:srgbClr val="CC3300"/>
                </a:solidFill>
              </a:rPr>
              <a:t> </a:t>
            </a:r>
            <a:r>
              <a:rPr lang="en-US" sz="2000" smtClean="0"/>
              <a:t>but </a:t>
            </a:r>
            <a:r>
              <a:rPr lang="en-US" sz="2000" b="1" smtClean="0">
                <a:solidFill>
                  <a:srgbClr val="CC3300"/>
                </a:solidFill>
              </a:rPr>
              <a:t>opposite sign</a:t>
            </a:r>
            <a:r>
              <a:rPr lang="en-US" sz="2000" smtClean="0">
                <a:solidFill>
                  <a:srgbClr val="CC3300"/>
                </a:solidFill>
              </a:rPr>
              <a:t> </a:t>
            </a:r>
            <a:r>
              <a:rPr lang="en-US" sz="2000" smtClean="0"/>
              <a:t>for such physical quantities as electric charge and various quantum numbers.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862638" y="3429000"/>
            <a:ext cx="2743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All particles, even neutral ones, have anti-particles (with some exceptions like the neutral pion, whose anti-particle is itself).</a:t>
            </a:r>
          </a:p>
        </p:txBody>
      </p:sp>
      <p:pic>
        <p:nvPicPr>
          <p:cNvPr id="6149" name="Picture 11" descr="http://www.zmescience.com/wp-content/uploads/2010/11/idrogeno-ant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954338"/>
            <a:ext cx="4953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1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181"/>
          <p:cNvSpPr>
            <a:spLocks noGrp="1" noChangeArrowheads="1"/>
          </p:cNvSpPr>
          <p:nvPr>
            <p:ph type="title"/>
          </p:nvPr>
        </p:nvSpPr>
        <p:spPr>
          <a:xfrm>
            <a:off x="652463" y="501650"/>
            <a:ext cx="4378325" cy="5667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D60093"/>
                </a:solidFill>
              </a:rPr>
              <a:t>Separable Solution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36600" y="1333500"/>
            <a:ext cx="7929563" cy="1939925"/>
          </a:xfrm>
        </p:spPr>
        <p:txBody>
          <a:bodyPr/>
          <a:lstStyle/>
          <a:p>
            <a:pPr marL="0" indent="0"/>
            <a:r>
              <a:rPr lang="en-US" smtClean="0"/>
              <a:t>The wave function </a:t>
            </a:r>
            <a:r>
              <a:rPr lang="en-US" i="1" smtClean="0">
                <a:latin typeface="Symbol" pitchFamily="18" charset="2"/>
              </a:rPr>
              <a:t>y</a:t>
            </a:r>
            <a:r>
              <a:rPr lang="en-US" smtClean="0">
                <a:latin typeface="Symbol" pitchFamily="18" charset="2"/>
              </a:rPr>
              <a:t> </a:t>
            </a:r>
            <a:r>
              <a:rPr lang="en-US" smtClean="0"/>
              <a:t>is a function of </a:t>
            </a:r>
            <a:r>
              <a:rPr lang="en-US" i="1" smtClean="0">
                <a:latin typeface="Times New Roman" pitchFamily="18" charset="0"/>
              </a:rPr>
              <a:t>r</a:t>
            </a:r>
            <a:r>
              <a:rPr lang="en-US" smtClean="0">
                <a:latin typeface="Times New Roman" pitchFamily="18" charset="0"/>
              </a:rPr>
              <a:t>, </a:t>
            </a:r>
            <a:r>
              <a:rPr lang="en-US" i="1" smtClean="0">
                <a:latin typeface="Symbol" pitchFamily="18" charset="2"/>
                <a:cs typeface="Arial" charset="0"/>
              </a:rPr>
              <a:t>q</a:t>
            </a:r>
            <a:r>
              <a:rPr lang="en-US" smtClean="0"/>
              <a:t>, </a:t>
            </a:r>
            <a:r>
              <a:rPr lang="en-US" i="1" smtClean="0">
                <a:latin typeface="Symbol" pitchFamily="18" charset="2"/>
              </a:rPr>
              <a:t>f</a:t>
            </a:r>
            <a:r>
              <a:rPr lang="en-US" smtClean="0"/>
              <a:t>. This is a potentially complicated function.</a:t>
            </a:r>
          </a:p>
          <a:p>
            <a:pPr marL="0" indent="0"/>
            <a:endParaRPr lang="en-US" smtClean="0"/>
          </a:p>
          <a:p>
            <a:pPr marL="0" indent="0"/>
            <a:r>
              <a:rPr lang="en-US" smtClean="0"/>
              <a:t>Assume optimistically that </a:t>
            </a:r>
            <a:r>
              <a:rPr lang="en-US" i="1" smtClean="0">
                <a:latin typeface="Symbol" pitchFamily="18" charset="2"/>
              </a:rPr>
              <a:t>y</a:t>
            </a:r>
            <a:r>
              <a:rPr lang="en-US" smtClean="0"/>
              <a:t> is </a:t>
            </a:r>
            <a:r>
              <a:rPr lang="en-US" b="1" smtClean="0">
                <a:solidFill>
                  <a:srgbClr val="D60093"/>
                </a:solidFill>
              </a:rPr>
              <a:t>separable</a:t>
            </a:r>
            <a:r>
              <a:rPr lang="en-US" smtClean="0"/>
              <a:t>, that is, a product of three functions, each of one variable only:</a:t>
            </a:r>
          </a:p>
        </p:txBody>
      </p:sp>
      <p:sp>
        <p:nvSpPr>
          <p:cNvPr id="6148" name="Rectangle 7188"/>
          <p:cNvSpPr>
            <a:spLocks noChangeArrowheads="1"/>
          </p:cNvSpPr>
          <p:nvPr/>
        </p:nvSpPr>
        <p:spPr bwMode="auto">
          <a:xfrm>
            <a:off x="2306638" y="3468688"/>
            <a:ext cx="4241800" cy="841375"/>
          </a:xfrm>
          <a:prstGeom prst="rect">
            <a:avLst/>
          </a:prstGeom>
          <a:solidFill>
            <a:schemeClr val="bg1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7187"/>
          <p:cNvSpPr txBox="1">
            <a:spLocks noChangeArrowheads="1"/>
          </p:cNvSpPr>
          <p:nvPr/>
        </p:nvSpPr>
        <p:spPr bwMode="auto">
          <a:xfrm>
            <a:off x="736600" y="5886450"/>
            <a:ext cx="7839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tx1"/>
                </a:solidFill>
              </a:rPr>
              <a:t>This would make life much simpler—and it turns out to work!</a:t>
            </a:r>
          </a:p>
        </p:txBody>
      </p:sp>
      <p:graphicFrame>
        <p:nvGraphicFramePr>
          <p:cNvPr id="6150" name="Object 7191"/>
          <p:cNvGraphicFramePr>
            <a:graphicFrameLocks noChangeAspect="1"/>
          </p:cNvGraphicFramePr>
          <p:nvPr/>
        </p:nvGraphicFramePr>
        <p:xfrm>
          <a:off x="2597150" y="3635375"/>
          <a:ext cx="37274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0" name="Equation" r:id="rId4" imgW="1625600" imgH="203200" progId="Equation.3">
                  <p:embed/>
                </p:oleObj>
              </mc:Choice>
              <mc:Fallback>
                <p:oleObj name="Equation" r:id="rId4" imgW="1625600" imgH="203200" progId="Equation.3">
                  <p:embed/>
                  <p:pic>
                    <p:nvPicPr>
                      <p:cNvPr id="0" name="Object 7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3635375"/>
                        <a:ext cx="37274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192"/>
          <p:cNvGraphicFramePr>
            <a:graphicFrameLocks noChangeAspect="1"/>
          </p:cNvGraphicFramePr>
          <p:nvPr/>
        </p:nvGraphicFramePr>
        <p:xfrm>
          <a:off x="1878013" y="4725988"/>
          <a:ext cx="51768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1" name="Equation" r:id="rId6" imgW="2895600" imgH="444500" progId="Equation.3">
                  <p:embed/>
                </p:oleObj>
              </mc:Choice>
              <mc:Fallback>
                <p:oleObj name="Equation" r:id="rId6" imgW="2895600" imgH="444500" progId="Equation.3">
                  <p:embed/>
                  <p:pic>
                    <p:nvPicPr>
                      <p:cNvPr id="0" name="Object 7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4725988"/>
                        <a:ext cx="517683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8"/>
          <p:cNvGraphicFramePr>
            <a:graphicFrameLocks noChangeAspect="1"/>
          </p:cNvGraphicFramePr>
          <p:nvPr/>
        </p:nvGraphicFramePr>
        <p:xfrm>
          <a:off x="892175" y="3957638"/>
          <a:ext cx="7518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5" name="Equation" r:id="rId4" imgW="4610100" imgH="444500" progId="Equation.3">
                  <p:embed/>
                </p:oleObj>
              </mc:Choice>
              <mc:Fallback>
                <p:oleObj name="Equation" r:id="rId4" imgW="4610100" imgH="4445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3957638"/>
                        <a:ext cx="75184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7"/>
          <p:cNvGraphicFramePr>
            <a:graphicFrameLocks noChangeAspect="1"/>
          </p:cNvGraphicFramePr>
          <p:nvPr/>
        </p:nvGraphicFramePr>
        <p:xfrm>
          <a:off x="1982788" y="2982913"/>
          <a:ext cx="51768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" name="Equation" r:id="rId6" imgW="2895600" imgH="444500" progId="Equation.3">
                  <p:embed/>
                </p:oleObj>
              </mc:Choice>
              <mc:Fallback>
                <p:oleObj name="Equation" r:id="rId6" imgW="2895600" imgH="4445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2982913"/>
                        <a:ext cx="517683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497763" cy="11398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0099"/>
                </a:solidFill>
              </a:rPr>
              <a:t>7.2: Solution of the Schr</a:t>
            </a:r>
            <a:r>
              <a:rPr lang="en-US" smtClean="0">
                <a:solidFill>
                  <a:srgbClr val="990099"/>
                </a:solidFill>
                <a:cs typeface="Arial" charset="0"/>
              </a:rPr>
              <a:t>ö</a:t>
            </a:r>
            <a:r>
              <a:rPr lang="en-US" smtClean="0">
                <a:solidFill>
                  <a:srgbClr val="990099"/>
                </a:solidFill>
              </a:rPr>
              <a:t>dinger Equation for Hydrogen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563563" y="1498600"/>
            <a:ext cx="8453437" cy="4699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Start with Schrodinger’s Equation:</a:t>
            </a:r>
            <a:endParaRPr lang="en-US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4" name="Line 22"/>
          <p:cNvSpPr>
            <a:spLocks noChangeShapeType="1"/>
          </p:cNvSpPr>
          <p:nvPr/>
        </p:nvSpPr>
        <p:spPr bwMode="auto">
          <a:xfrm flipH="1">
            <a:off x="4741863" y="4584700"/>
            <a:ext cx="2487612" cy="1171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23"/>
          <p:cNvSpPr>
            <a:spLocks noChangeShapeType="1"/>
          </p:cNvSpPr>
          <p:nvPr/>
        </p:nvSpPr>
        <p:spPr bwMode="auto">
          <a:xfrm>
            <a:off x="5694363" y="4711700"/>
            <a:ext cx="2084387" cy="842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24"/>
          <p:cNvSpPr>
            <a:spLocks noChangeShapeType="1"/>
          </p:cNvSpPr>
          <p:nvPr/>
        </p:nvSpPr>
        <p:spPr bwMode="auto">
          <a:xfrm>
            <a:off x="4079875" y="4711700"/>
            <a:ext cx="2084388" cy="842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Rectangle 28"/>
          <p:cNvSpPr>
            <a:spLocks noChangeArrowheads="1"/>
          </p:cNvSpPr>
          <p:nvPr/>
        </p:nvSpPr>
        <p:spPr bwMode="auto">
          <a:xfrm>
            <a:off x="563563" y="4983163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Multiply both sides by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sin</a:t>
            </a:r>
            <a:r>
              <a:rPr lang="en-US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i="1">
                <a:solidFill>
                  <a:srgbClr val="000000"/>
                </a:solidFill>
                <a:latin typeface="Symbol" pitchFamily="18" charset="2"/>
                <a:cs typeface="Arial" charset="0"/>
              </a:rPr>
              <a:t>q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/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R f g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178" name="Rectangle 30"/>
          <p:cNvSpPr>
            <a:spLocks noChangeArrowheads="1"/>
          </p:cNvSpPr>
          <p:nvPr/>
        </p:nvSpPr>
        <p:spPr bwMode="auto">
          <a:xfrm>
            <a:off x="563563" y="3141663"/>
            <a:ext cx="1382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Substitute:</a:t>
            </a:r>
          </a:p>
        </p:txBody>
      </p:sp>
      <p:sp>
        <p:nvSpPr>
          <p:cNvPr id="7179" name="Line 32"/>
          <p:cNvSpPr>
            <a:spLocks noChangeShapeType="1"/>
          </p:cNvSpPr>
          <p:nvPr/>
        </p:nvSpPr>
        <p:spPr bwMode="auto">
          <a:xfrm flipH="1">
            <a:off x="2093913" y="3548063"/>
            <a:ext cx="495300" cy="439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33"/>
          <p:cNvSpPr>
            <a:spLocks noChangeShapeType="1"/>
          </p:cNvSpPr>
          <p:nvPr/>
        </p:nvSpPr>
        <p:spPr bwMode="auto">
          <a:xfrm flipH="1">
            <a:off x="6096000" y="3557588"/>
            <a:ext cx="115888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34"/>
          <p:cNvSpPr>
            <a:spLocks noChangeShapeType="1"/>
          </p:cNvSpPr>
          <p:nvPr/>
        </p:nvSpPr>
        <p:spPr bwMode="auto">
          <a:xfrm>
            <a:off x="4314825" y="3587750"/>
            <a:ext cx="123825" cy="422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18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532713"/>
              </p:ext>
            </p:extLst>
          </p:nvPr>
        </p:nvGraphicFramePr>
        <p:xfrm>
          <a:off x="517525" y="2033588"/>
          <a:ext cx="81280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7" name="Equation" r:id="rId8" imgW="4572000" imgH="444240" progId="Equation.DSMT4">
                  <p:embed/>
                </p:oleObj>
              </mc:Choice>
              <mc:Fallback>
                <p:oleObj name="Equation" r:id="rId8" imgW="4572000" imgH="4442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033588"/>
                        <a:ext cx="81280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908452"/>
              </p:ext>
            </p:extLst>
          </p:nvPr>
        </p:nvGraphicFramePr>
        <p:xfrm>
          <a:off x="1060450" y="5529263"/>
          <a:ext cx="72278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" name="Equation" r:id="rId10" imgW="4431960" imgH="444240" progId="Equation.DSMT4">
                  <p:embed/>
                </p:oleObj>
              </mc:Choice>
              <mc:Fallback>
                <p:oleObj name="Equation" r:id="rId10" imgW="4431960" imgH="44424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5529263"/>
                        <a:ext cx="72278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62"/>
          <p:cNvSpPr>
            <a:spLocks noGrp="1" noChangeArrowheads="1"/>
          </p:cNvSpPr>
          <p:nvPr>
            <p:ph type="title"/>
          </p:nvPr>
        </p:nvSpPr>
        <p:spPr>
          <a:xfrm>
            <a:off x="444500" y="379413"/>
            <a:ext cx="8229600" cy="566737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0000FF"/>
                </a:solidFill>
              </a:rPr>
              <a:t>Solution of the Schr</a:t>
            </a:r>
            <a:r>
              <a:rPr lang="en-US" sz="3000" smtClean="0">
                <a:solidFill>
                  <a:srgbClr val="0000FF"/>
                </a:solidFill>
                <a:cs typeface="Arial" charset="0"/>
              </a:rPr>
              <a:t>ö</a:t>
            </a:r>
            <a:r>
              <a:rPr lang="en-US" sz="3000" smtClean="0">
                <a:solidFill>
                  <a:srgbClr val="0000FF"/>
                </a:solidFill>
              </a:rPr>
              <a:t>dinger Equation for H</a:t>
            </a:r>
          </a:p>
        </p:txBody>
      </p:sp>
      <p:sp>
        <p:nvSpPr>
          <p:cNvPr id="8195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457200" y="2197100"/>
            <a:ext cx="8458200" cy="2365375"/>
          </a:xfrm>
        </p:spPr>
        <p:txBody>
          <a:bodyPr/>
          <a:lstStyle/>
          <a:p>
            <a:pPr marL="0" indent="0" eaLnBrk="1" hangingPunct="1"/>
            <a:r>
              <a:rPr lang="en-US" i="1" smtClean="0">
                <a:latin typeface="Times New Roman" pitchFamily="18" charset="0"/>
              </a:rPr>
              <a:t>r</a:t>
            </a:r>
            <a:r>
              <a:rPr lang="en-US" smtClean="0"/>
              <a:t> and </a:t>
            </a:r>
            <a:r>
              <a:rPr lang="en-US" i="1" smtClean="0">
                <a:latin typeface="Symbol" pitchFamily="18" charset="2"/>
                <a:cs typeface="Arial" charset="0"/>
              </a:rPr>
              <a:t>q</a:t>
            </a:r>
            <a:r>
              <a:rPr lang="en-US" smtClean="0"/>
              <a:t> appear only on the left side and </a:t>
            </a:r>
            <a:r>
              <a:rPr lang="en-US" i="1" smtClean="0">
                <a:latin typeface="Symbol" pitchFamily="18" charset="2"/>
              </a:rPr>
              <a:t>f</a:t>
            </a:r>
            <a:r>
              <a:rPr lang="en-US" smtClean="0"/>
              <a:t> appears only on the right side.</a:t>
            </a:r>
          </a:p>
          <a:p>
            <a:pPr marL="0" indent="0" eaLnBrk="1" hangingPunct="1"/>
            <a:r>
              <a:rPr lang="en-US" smtClean="0"/>
              <a:t>The left side of the equation cannot change as </a:t>
            </a:r>
            <a:r>
              <a:rPr lang="en-US" i="1" smtClean="0">
                <a:latin typeface="Symbol" pitchFamily="18" charset="2"/>
              </a:rPr>
              <a:t>f</a:t>
            </a:r>
            <a:r>
              <a:rPr lang="en-US" smtClean="0"/>
              <a:t> changes.</a:t>
            </a:r>
          </a:p>
          <a:p>
            <a:pPr marL="0" indent="0" eaLnBrk="1" hangingPunct="1"/>
            <a:r>
              <a:rPr lang="en-US" smtClean="0"/>
              <a:t>The right side cannot change with either </a:t>
            </a:r>
            <a:r>
              <a:rPr lang="en-US" i="1" smtClean="0">
                <a:latin typeface="Times New Roman" pitchFamily="18" charset="0"/>
              </a:rPr>
              <a:t>r</a:t>
            </a:r>
            <a:r>
              <a:rPr lang="en-US" smtClean="0"/>
              <a:t> or </a:t>
            </a:r>
            <a:r>
              <a:rPr lang="en-US" i="1" smtClean="0">
                <a:latin typeface="Symbol" pitchFamily="18" charset="2"/>
                <a:cs typeface="Arial" charset="0"/>
              </a:rPr>
              <a:t>q</a:t>
            </a:r>
            <a:r>
              <a:rPr lang="en-US" smtClean="0"/>
              <a:t>.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Each side needs to be equal to a </a:t>
            </a:r>
            <a:r>
              <a:rPr lang="en-US" b="1" smtClean="0">
                <a:solidFill>
                  <a:srgbClr val="0000FF"/>
                </a:solidFill>
              </a:rPr>
              <a:t>constant</a:t>
            </a:r>
            <a:r>
              <a:rPr lang="en-US" smtClean="0"/>
              <a:t> for the equation to be true.</a:t>
            </a:r>
          </a:p>
          <a:p>
            <a:pPr marL="0" indent="0" eaLnBrk="1" hangingPunct="1"/>
            <a:r>
              <a:rPr lang="en-US" smtClean="0"/>
              <a:t>Set the constant to be </a:t>
            </a:r>
            <a:r>
              <a:rPr lang="en-US" smtClean="0">
                <a:latin typeface="Times New Roman" pitchFamily="18" charset="0"/>
                <a:cs typeface="Arial" charset="0"/>
              </a:rPr>
              <a:t>−</a:t>
            </a:r>
            <a:r>
              <a:rPr lang="en-US" i="1" smtClean="0">
                <a:latin typeface="Times New Roman" pitchFamily="18" charset="0"/>
              </a:rPr>
              <a:t>m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ℓ</a:t>
            </a:r>
            <a:r>
              <a:rPr lang="en-US" baseline="30000" smtClean="0">
                <a:latin typeface="Times New Roman" pitchFamily="18" charset="0"/>
              </a:rPr>
              <a:t>2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8196" name="Rectangle 2068"/>
          <p:cNvSpPr>
            <a:spLocks noChangeArrowheads="1"/>
          </p:cNvSpPr>
          <p:nvPr/>
        </p:nvSpPr>
        <p:spPr bwMode="auto">
          <a:xfrm>
            <a:off x="3768725" y="4772025"/>
            <a:ext cx="406713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        </a:t>
            </a:r>
            <a:r>
              <a:rPr lang="en-US" sz="2100" b="1" dirty="0" smtClean="0">
                <a:solidFill>
                  <a:srgbClr val="0000FF"/>
                </a:solidFill>
              </a:rPr>
              <a:t>Azimuthal-angle </a:t>
            </a:r>
            <a:r>
              <a:rPr lang="en-US" sz="2100" b="1" dirty="0">
                <a:solidFill>
                  <a:srgbClr val="0000FF"/>
                </a:solidFill>
              </a:rPr>
              <a:t>equation</a:t>
            </a:r>
          </a:p>
        </p:txBody>
      </p:sp>
      <p:graphicFrame>
        <p:nvGraphicFramePr>
          <p:cNvPr id="8198" name="Object 20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838621"/>
              </p:ext>
            </p:extLst>
          </p:nvPr>
        </p:nvGraphicFramePr>
        <p:xfrm>
          <a:off x="2527300" y="4533900"/>
          <a:ext cx="17287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3" name="Equation" r:id="rId4" imgW="952200" imgH="444240" progId="Equation.DSMT4">
                  <p:embed/>
                </p:oleObj>
              </mc:Choice>
              <mc:Fallback>
                <p:oleObj name="Equation" r:id="rId4" imgW="952200" imgH="444240" progId="Equation.DSMT4">
                  <p:embed/>
                  <p:pic>
                    <p:nvPicPr>
                      <p:cNvPr id="0" name="Object 20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4533900"/>
                        <a:ext cx="172878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5521325"/>
            <a:ext cx="82581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5000"/>
              <a:defRPr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Sines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and cosines satisfy this equation, but it’s convenient to choose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a complex exponential: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9225" y="6076950"/>
            <a:ext cx="1905000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6699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i="1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i="1" kern="0" dirty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454367"/>
              </p:ext>
            </p:extLst>
          </p:nvPr>
        </p:nvGraphicFramePr>
        <p:xfrm>
          <a:off x="850900" y="1138238"/>
          <a:ext cx="72278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4" name="Equation" r:id="rId6" imgW="4431960" imgH="444240" progId="Equation.DSMT4">
                  <p:embed/>
                </p:oleObj>
              </mc:Choice>
              <mc:Fallback>
                <p:oleObj name="Equation" r:id="rId6" imgW="4431960" imgH="44424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138238"/>
                        <a:ext cx="72278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49"/>
          <p:cNvSpPr>
            <a:spLocks noGrp="1" noChangeArrowheads="1"/>
          </p:cNvSpPr>
          <p:nvPr>
            <p:ph type="title"/>
          </p:nvPr>
        </p:nvSpPr>
        <p:spPr>
          <a:xfrm>
            <a:off x="584200" y="354013"/>
            <a:ext cx="3759200" cy="579437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996600"/>
                </a:solidFill>
              </a:rPr>
              <a:t>Quantization of </a:t>
            </a:r>
            <a:r>
              <a:rPr lang="en-US" sz="2800" i="1" smtClean="0">
                <a:solidFill>
                  <a:srgbClr val="996600"/>
                </a:solidFill>
                <a:latin typeface="Times New Roman" pitchFamily="18" charset="0"/>
              </a:rPr>
              <a:t>m</a:t>
            </a:r>
            <a:r>
              <a:rPr lang="en-US" sz="2800" baseline="-25000" smtClean="0">
                <a:solidFill>
                  <a:srgbClr val="996600"/>
                </a:solidFill>
              </a:rPr>
              <a:t>ℓ</a:t>
            </a:r>
            <a:endParaRPr lang="en-US" sz="3000" smtClean="0">
              <a:solidFill>
                <a:srgbClr val="9966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23875" y="1997075"/>
            <a:ext cx="7721600" cy="1101725"/>
          </a:xfrm>
        </p:spPr>
        <p:txBody>
          <a:bodyPr/>
          <a:lstStyle/>
          <a:p>
            <a:pPr marL="0" indent="0" eaLnBrk="1" hangingPunct="1"/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i="1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satisfies the azimuthal equation for any value of </a:t>
            </a:r>
            <a:r>
              <a:rPr lang="en-US" i="1" dirty="0" smtClean="0">
                <a:latin typeface="Times New Roman" pitchFamily="18" charset="0"/>
              </a:rPr>
              <a:t>m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ℓ</a:t>
            </a:r>
            <a:r>
              <a:rPr lang="en-US" dirty="0" smtClean="0"/>
              <a:t>.</a:t>
            </a:r>
          </a:p>
          <a:p>
            <a:pPr marL="0" indent="0" eaLnBrk="1" hangingPunct="1"/>
            <a:r>
              <a:rPr lang="en-US" dirty="0" smtClean="0"/>
              <a:t>But a type of boundary condition exists because </a:t>
            </a:r>
            <a:r>
              <a:rPr lang="en-US" i="1" dirty="0" smtClean="0">
                <a:latin typeface="Symbol" pitchFamily="18" charset="2"/>
              </a:rPr>
              <a:t>f</a:t>
            </a:r>
            <a:r>
              <a:rPr lang="en-US" dirty="0" smtClean="0"/>
              <a:t> and </a:t>
            </a:r>
            <a:r>
              <a:rPr lang="en-US" i="1" dirty="0" smtClean="0">
                <a:latin typeface="Symbol" pitchFamily="18" charset="2"/>
              </a:rPr>
              <a:t>f</a:t>
            </a:r>
            <a:r>
              <a:rPr lang="en-US" dirty="0" smtClean="0">
                <a:latin typeface="Symbol" pitchFamily="18" charset="2"/>
              </a:rPr>
              <a:t> + 2p</a:t>
            </a:r>
            <a:r>
              <a:rPr lang="en-US" dirty="0" smtClean="0"/>
              <a:t> are actually the same angle, so:</a:t>
            </a:r>
          </a:p>
        </p:txBody>
      </p:sp>
      <p:sp>
        <p:nvSpPr>
          <p:cNvPr id="9220" name="Text Box 1056"/>
          <p:cNvSpPr txBox="1">
            <a:spLocks noChangeArrowheads="1"/>
          </p:cNvSpPr>
          <p:nvPr/>
        </p:nvSpPr>
        <p:spPr bwMode="auto">
          <a:xfrm>
            <a:off x="523875" y="5521325"/>
            <a:ext cx="772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2" charset="2"/>
              <a:buNone/>
            </a:pP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baseline="-25000">
                <a:solidFill>
                  <a:schemeClr val="tx1"/>
                </a:solidFill>
              </a:rPr>
              <a:t>ℓ</a:t>
            </a:r>
            <a:r>
              <a:rPr lang="en-US">
                <a:solidFill>
                  <a:schemeClr val="tx1"/>
                </a:solidFill>
              </a:rPr>
              <a:t> must be an integer (positive or negative) for this to be true.</a:t>
            </a:r>
            <a:endParaRPr lang="en-US"/>
          </a:p>
        </p:txBody>
      </p:sp>
      <p:sp>
        <p:nvSpPr>
          <p:cNvPr id="9221" name="Text Box 1058"/>
          <p:cNvSpPr txBox="1">
            <a:spLocks noChangeArrowheads="1"/>
          </p:cNvSpPr>
          <p:nvPr/>
        </p:nvSpPr>
        <p:spPr bwMode="auto">
          <a:xfrm>
            <a:off x="523875" y="3889375"/>
            <a:ext cx="167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So:</a:t>
            </a:r>
          </a:p>
        </p:txBody>
      </p:sp>
      <p:sp>
        <p:nvSpPr>
          <p:cNvPr id="9222" name="Text Box 1060"/>
          <p:cNvSpPr txBox="1">
            <a:spLocks noChangeArrowheads="1"/>
          </p:cNvSpPr>
          <p:nvPr/>
        </p:nvSpPr>
        <p:spPr bwMode="auto">
          <a:xfrm>
            <a:off x="523875" y="4648200"/>
            <a:ext cx="167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Canceling:</a:t>
            </a:r>
          </a:p>
        </p:txBody>
      </p:sp>
      <p:graphicFrame>
        <p:nvGraphicFramePr>
          <p:cNvPr id="9224" name="Object 1062"/>
          <p:cNvGraphicFramePr>
            <a:graphicFrameLocks noChangeAspect="1"/>
          </p:cNvGraphicFramePr>
          <p:nvPr/>
        </p:nvGraphicFramePr>
        <p:xfrm>
          <a:off x="2994025" y="3209925"/>
          <a:ext cx="19446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4" name="Equation" r:id="rId4" imgW="1040948" imgH="215806" progId="Equation.3">
                  <p:embed/>
                </p:oleObj>
              </mc:Choice>
              <mc:Fallback>
                <p:oleObj name="Equation" r:id="rId4" imgW="1040948" imgH="215806" progId="Equation.3">
                  <p:embed/>
                  <p:pic>
                    <p:nvPicPr>
                      <p:cNvPr id="0" name="Object 10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3209925"/>
                        <a:ext cx="19446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1063"/>
          <p:cNvGraphicFramePr>
            <a:graphicFrameLocks noChangeAspect="1"/>
          </p:cNvGraphicFramePr>
          <p:nvPr/>
        </p:nvGraphicFramePr>
        <p:xfrm>
          <a:off x="2424113" y="3875088"/>
          <a:ext cx="33909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5" name="Equation" r:id="rId6" imgW="1816100" imgH="228600" progId="Equation.DSMT4">
                  <p:embed/>
                </p:oleObj>
              </mc:Choice>
              <mc:Fallback>
                <p:oleObj name="Equation" r:id="rId6" imgW="1816100" imgH="228600" progId="Equation.DSMT4">
                  <p:embed/>
                  <p:pic>
                    <p:nvPicPr>
                      <p:cNvPr id="0" name="Object 10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875088"/>
                        <a:ext cx="33909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367106"/>
              </p:ext>
            </p:extLst>
          </p:nvPr>
        </p:nvGraphicFramePr>
        <p:xfrm>
          <a:off x="2843213" y="4646613"/>
          <a:ext cx="27987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6" name="Equation" r:id="rId8" imgW="1498320" imgH="228600" progId="Equation.DSMT4">
                  <p:embed/>
                </p:oleObj>
              </mc:Choice>
              <mc:Fallback>
                <p:oleObj name="Equation" r:id="rId8" imgW="1498320" imgH="228600" progId="Equation.DSMT4">
                  <p:embed/>
                  <p:pic>
                    <p:nvPicPr>
                      <p:cNvPr id="0" name="Object 10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646613"/>
                        <a:ext cx="2798762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73424" y="1276350"/>
            <a:ext cx="232727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400" i="1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sz="2400" i="1" kern="0" dirty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2933700" y="3889375"/>
            <a:ext cx="584200" cy="39687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4610100" y="3889375"/>
            <a:ext cx="584200" cy="39687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4013"/>
            <a:ext cx="8229600" cy="579437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006699"/>
                </a:solidFill>
              </a:rPr>
              <a:t>Solution of the Schr</a:t>
            </a:r>
            <a:r>
              <a:rPr lang="en-US" sz="3000" smtClean="0">
                <a:solidFill>
                  <a:srgbClr val="006699"/>
                </a:solidFill>
                <a:cs typeface="Arial" charset="0"/>
              </a:rPr>
              <a:t>ö</a:t>
            </a:r>
            <a:r>
              <a:rPr lang="en-US" sz="3000" smtClean="0">
                <a:solidFill>
                  <a:srgbClr val="006699"/>
                </a:solidFill>
              </a:rPr>
              <a:t>dinger Equation for 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68339" y="2139950"/>
            <a:ext cx="3408362" cy="479425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Now replace           by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−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m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ℓ</a:t>
            </a:r>
            <a:r>
              <a:rPr lang="en-US" baseline="30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dirty="0" smtClean="0"/>
              <a:t>:  </a:t>
            </a:r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668338" y="5348288"/>
            <a:ext cx="78867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Now, the left side depends only on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, and the right side depends only on 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cs typeface="Arial" charset="0"/>
              </a:rPr>
              <a:t>q</a:t>
            </a:r>
            <a:r>
              <a:rPr lang="en-US" dirty="0">
                <a:solidFill>
                  <a:schemeClr val="tx1"/>
                </a:solidFill>
              </a:rPr>
              <a:t>.  We can use the same trick again</a:t>
            </a:r>
            <a:r>
              <a:rPr lang="en-US" dirty="0" smtClean="0">
                <a:solidFill>
                  <a:schemeClr val="tx1"/>
                </a:solidFill>
              </a:rPr>
              <a:t>!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Set </a:t>
            </a:r>
            <a:r>
              <a:rPr lang="en-US" dirty="0">
                <a:solidFill>
                  <a:schemeClr val="tx1"/>
                </a:solidFill>
              </a:rPr>
              <a:t>each side equal to the constant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5" name="Text Box 14"/>
          <p:cNvSpPr txBox="1">
            <a:spLocks noChangeArrowheads="1"/>
          </p:cNvSpPr>
          <p:nvPr/>
        </p:nvSpPr>
        <p:spPr bwMode="auto">
          <a:xfrm>
            <a:off x="668338" y="38100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Divide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sin</a:t>
            </a:r>
            <a:r>
              <a:rPr lang="en-US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i="1" dirty="0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chemeClr val="tx1"/>
                </a:solidFill>
              </a:rPr>
              <a:t>rearrange it: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6" name="Line 15"/>
          <p:cNvSpPr>
            <a:spLocks noChangeShapeType="1"/>
          </p:cNvSpPr>
          <p:nvPr/>
        </p:nvSpPr>
        <p:spPr bwMode="auto">
          <a:xfrm>
            <a:off x="7634288" y="2060575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48" name="Object 17"/>
          <p:cNvGraphicFramePr>
            <a:graphicFrameLocks noChangeAspect="1"/>
          </p:cNvGraphicFramePr>
          <p:nvPr/>
        </p:nvGraphicFramePr>
        <p:xfrm>
          <a:off x="923925" y="2833688"/>
          <a:ext cx="71643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" name="Equation" r:id="rId4" imgW="4330700" imgH="444500" progId="Equation.DSMT4">
                  <p:embed/>
                </p:oleObj>
              </mc:Choice>
              <mc:Fallback>
                <p:oleObj name="Equation" r:id="rId4" imgW="4330700" imgH="4445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2833688"/>
                        <a:ext cx="71643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190474"/>
              </p:ext>
            </p:extLst>
          </p:nvPr>
        </p:nvGraphicFramePr>
        <p:xfrm>
          <a:off x="1243013" y="4356100"/>
          <a:ext cx="61198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9" name="Equation" r:id="rId6" imgW="3771900" imgH="457200" progId="Equation.3">
                  <p:embed/>
                </p:oleObj>
              </mc:Choice>
              <mc:Fallback>
                <p:oleObj name="Equation" r:id="rId6" imgW="37719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4356100"/>
                        <a:ext cx="61198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454367"/>
              </p:ext>
            </p:extLst>
          </p:nvPr>
        </p:nvGraphicFramePr>
        <p:xfrm>
          <a:off x="850900" y="1138238"/>
          <a:ext cx="72278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0" name="Equation" r:id="rId8" imgW="4432300" imgH="444500" progId="Equation.DSMT4">
                  <p:embed/>
                </p:oleObj>
              </mc:Choice>
              <mc:Fallback>
                <p:oleObj name="Equation" r:id="rId8" imgW="44323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138238"/>
                        <a:ext cx="72278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287730"/>
              </p:ext>
            </p:extLst>
          </p:nvPr>
        </p:nvGraphicFramePr>
        <p:xfrm>
          <a:off x="2263775" y="2005013"/>
          <a:ext cx="61277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1" name="Equation" r:id="rId10" imgW="444240" imgH="444240" progId="Equation.DSMT4">
                  <p:embed/>
                </p:oleObj>
              </mc:Choice>
              <mc:Fallback>
                <p:oleObj name="Equation" r:id="rId10" imgW="44424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2005013"/>
                        <a:ext cx="612775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12504</TotalTime>
  <Words>2592</Words>
  <Application>Microsoft Office PowerPoint</Application>
  <PresentationFormat>On-screen Show (4:3)</PresentationFormat>
  <Paragraphs>343</Paragraphs>
  <Slides>45</Slides>
  <Notes>40</Notes>
  <HiddenSlides>11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Edge</vt:lpstr>
      <vt:lpstr>1_Edge</vt:lpstr>
      <vt:lpstr>2_Edge</vt:lpstr>
      <vt:lpstr>Image</vt:lpstr>
      <vt:lpstr>Equation</vt:lpstr>
      <vt:lpstr>MathType 6.0 Equation</vt:lpstr>
      <vt:lpstr>PowerPoint Presentation</vt:lpstr>
      <vt:lpstr>7.1: Application of the Schrödinger Equation to the Hydrogen Atom</vt:lpstr>
      <vt:lpstr>Spherical Coordinates</vt:lpstr>
      <vt:lpstr>The Schrödinger Equation in Spherical Coordinates</vt:lpstr>
      <vt:lpstr>Separable Solution</vt:lpstr>
      <vt:lpstr>7.2: Solution of the Schrödinger Equation for Hydrogen</vt:lpstr>
      <vt:lpstr>Solution of the Schrödinger Equation for H</vt:lpstr>
      <vt:lpstr>Quantization of mℓ</vt:lpstr>
      <vt:lpstr>Solution of the Schrödinger Equation for H</vt:lpstr>
      <vt:lpstr>Separation of the Schrödinger Equation for H</vt:lpstr>
      <vt:lpstr>Solution of the Radial Equation for H</vt:lpstr>
      <vt:lpstr>Solution of the Radial Equation for H</vt:lpstr>
      <vt:lpstr>Hydrogen-Atom Radial Wave Functions</vt:lpstr>
      <vt:lpstr>The Polar-Angle Equation</vt:lpstr>
      <vt:lpstr>Normalized Spherical Harmonics</vt:lpstr>
      <vt:lpstr>Complete Solution of the Radial, Angular, and Azimuthal Equations</vt:lpstr>
      <vt:lpstr>7.3: Quantum Numbers</vt:lpstr>
      <vt:lpstr>Probability Distribution Functions</vt:lpstr>
      <vt:lpstr>Probability Distribution Functions</vt:lpstr>
      <vt:lpstr>Probability Distribution Functions</vt:lpstr>
      <vt:lpstr>Probability Distribution Functions</vt:lpstr>
      <vt:lpstr>Orbital Angular Momentum Quantum Number ℓ</vt:lpstr>
      <vt:lpstr>7.6: Energy Levels and Electron Probabilities</vt:lpstr>
      <vt:lpstr>Selection Rules</vt:lpstr>
      <vt:lpstr>Orbital Angular Momentum Quantum Number ℓ</vt:lpstr>
      <vt:lpstr>Orbital Magnetic Quantum Number mℓ    </vt:lpstr>
      <vt:lpstr>Rough derivation of ‹L2› = ℓ(ℓ+1)ħ2</vt:lpstr>
      <vt:lpstr>7.4: Magnetic Effects—The Zeeman Effect</vt:lpstr>
      <vt:lpstr>The Zeeman Effect</vt:lpstr>
      <vt:lpstr>The Zeeman Effect</vt:lpstr>
      <vt:lpstr>The Zeeman Effect</vt:lpstr>
      <vt:lpstr>The Zeeman Effect</vt:lpstr>
      <vt:lpstr>7.5: Intrinsic Spin</vt:lpstr>
      <vt:lpstr>Intrinsic Spin</vt:lpstr>
      <vt:lpstr>Writing H atom states in the bra-ket notation</vt:lpstr>
      <vt:lpstr>What about Sx and Sy?</vt:lpstr>
      <vt:lpstr>Generalized Uncertainty Principle</vt:lpstr>
      <vt:lpstr>Uncertainty in angular momentum and spin</vt:lpstr>
      <vt:lpstr>Two Types of Uncertainty in Quantum Mechanics</vt:lpstr>
      <vt:lpstr>Superpositions of states</vt:lpstr>
      <vt:lpstr>Combining quantum mechanics with special relativity</vt:lpstr>
      <vt:lpstr>The Klein-Gordon equation</vt:lpstr>
      <vt:lpstr>The Dirac Equation</vt:lpstr>
      <vt:lpstr>Anti-matter</vt:lpstr>
      <vt:lpstr>Anti-particles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The Hydrogen Atom</dc:title>
  <dc:creator>Rick Trebino</dc:creator>
  <dc:description>Generated from slides provided with Thornton &amp; Rex, Modern Physics, originally created by Anthony Pitucco.</dc:description>
  <cp:lastModifiedBy>Rick</cp:lastModifiedBy>
  <cp:revision>1070</cp:revision>
  <dcterms:created xsi:type="dcterms:W3CDTF">2005-01-19T23:52:57Z</dcterms:created>
  <dcterms:modified xsi:type="dcterms:W3CDTF">2012-10-29T15:41:25Z</dcterms:modified>
</cp:coreProperties>
</file>