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1"/>
  </p:notesMasterIdLst>
  <p:sldIdLst>
    <p:sldId id="332" r:id="rId2"/>
    <p:sldId id="307" r:id="rId3"/>
    <p:sldId id="311" r:id="rId4"/>
    <p:sldId id="313" r:id="rId5"/>
    <p:sldId id="314" r:id="rId6"/>
    <p:sldId id="316" r:id="rId7"/>
    <p:sldId id="322" r:id="rId8"/>
    <p:sldId id="334" r:id="rId9"/>
    <p:sldId id="333" r:id="rId10"/>
    <p:sldId id="326" r:id="rId11"/>
    <p:sldId id="335" r:id="rId12"/>
    <p:sldId id="327" r:id="rId13"/>
    <p:sldId id="329" r:id="rId14"/>
    <p:sldId id="260" r:id="rId15"/>
    <p:sldId id="261" r:id="rId16"/>
    <p:sldId id="262" r:id="rId17"/>
    <p:sldId id="296" r:id="rId18"/>
    <p:sldId id="263" r:id="rId19"/>
    <p:sldId id="266" r:id="rId20"/>
    <p:sldId id="293" r:id="rId21"/>
    <p:sldId id="267" r:id="rId22"/>
    <p:sldId id="268" r:id="rId23"/>
    <p:sldId id="339" r:id="rId24"/>
    <p:sldId id="302" r:id="rId25"/>
    <p:sldId id="338" r:id="rId26"/>
    <p:sldId id="336" r:id="rId27"/>
    <p:sldId id="337" r:id="rId28"/>
    <p:sldId id="340" r:id="rId29"/>
    <p:sldId id="34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5130F5-1401-4AA9-A961-CD674BF713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57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405C7-F55A-4D5E-B5DA-335F464CCFFF}" type="slidenum">
              <a:rPr lang="en-US"/>
              <a:pPr/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98" tIns="46830" rIns="92098" bIns="4683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2058-BDEB-40CD-A1E9-93EA812C65F0}" type="slidenum">
              <a:rPr lang="en-US"/>
              <a:pPr/>
              <a:t>11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98" tIns="46830" rIns="92098" bIns="468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ABA406-B393-460E-BD08-59939A21D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1DD3-8391-4843-9A3D-BBD505F1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8F00-C307-45C9-ACAB-1C0A808E4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8651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2008188"/>
            <a:ext cx="8229600" cy="41179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14C175-4D9C-472A-BA16-6689F4A0F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3EB3-0E65-4865-AF7E-206F290B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45DE3F-EF32-4E2C-87C0-175DA11C2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02AF-9D9D-4975-9C40-04FE62B2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D96E-B6FC-4615-89D2-1F85A52BDC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3673-69C2-4A59-92C5-18BDAEBF5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7DA2-54C8-4C06-A6FA-43F7B8E3B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8319-1454-4D82-AFD7-E1A90C8A5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53508F-626C-43D0-8687-E9252D4F22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usqu.edu/busines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6DBDC1-37D9-4D61-9E08-79C1A6C1B7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igmund Weis School of Business at Susquehanna University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667000" cy="9588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dishgroup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534400" cy="1143000"/>
          </a:xfrm>
        </p:spPr>
        <p:txBody>
          <a:bodyPr/>
          <a:lstStyle/>
          <a:p>
            <a:r>
              <a:rPr lang="en-US" b="1" dirty="0" smtClean="0"/>
              <a:t>INFS </a:t>
            </a:r>
            <a:r>
              <a:rPr lang="en-US" b="1" dirty="0"/>
              <a:t>472 </a:t>
            </a:r>
            <a:r>
              <a:rPr lang="en-US" b="1" dirty="0" smtClean="0"/>
              <a:t>Overview Concepts</a:t>
            </a:r>
            <a:endParaRPr lang="en-US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FC7C-5B90-478D-9B10-1718AC7A696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BD8F-A8BE-4F91-95D0-9F8A774389FB}" type="slidenum">
              <a:rPr lang="en-US"/>
              <a:pPr/>
              <a:t>10</a:t>
            </a:fld>
            <a:endParaRPr lang="en-US"/>
          </a:p>
        </p:txBody>
      </p:sp>
      <p:pic>
        <p:nvPicPr>
          <p:cNvPr id="80898" name="Picture 2" descr="c00f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086600" cy="4953000"/>
          </a:xfrm>
          <a:prstGeom prst="rect">
            <a:avLst/>
          </a:prstGeom>
          <a:noFill/>
        </p:spPr>
      </p:pic>
      <p:graphicFrame>
        <p:nvGraphicFramePr>
          <p:cNvPr id="80908" name="Group 12"/>
          <p:cNvGraphicFramePr>
            <a:graphicFrameLocks noGrp="1"/>
          </p:cNvGraphicFramePr>
          <p:nvPr/>
        </p:nvGraphicFramePr>
        <p:xfrm>
          <a:off x="3124200" y="228600"/>
          <a:ext cx="5715000" cy="1066800"/>
        </p:xfrm>
        <a:graphic>
          <a:graphicData uri="http://schemas.openxmlformats.org/drawingml/2006/table">
            <a:tbl>
              <a:tblPr/>
              <a:tblGrid>
                <a:gridCol w="57150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Porter’s Value Chain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52400"/>
            <a:ext cx="3962400" cy="1066800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/>
              <a:t>DSS Perspective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 flipV="1">
            <a:off x="2640013" y="1892300"/>
            <a:ext cx="4792662" cy="3660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V="1">
            <a:off x="1881188" y="4872038"/>
            <a:ext cx="24145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 flipV="1">
            <a:off x="5545138" y="4872038"/>
            <a:ext cx="2247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486400" y="5073650"/>
            <a:ext cx="190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/>
              <a:t>Organization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914400" y="4687888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Inputs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7696200" y="4676775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Outputs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914400" y="5454650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/>
              <a:t>Environment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 flipV="1">
            <a:off x="914400" y="1752600"/>
            <a:ext cx="7902575" cy="4159250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4292600" y="4376738"/>
            <a:ext cx="1244600" cy="7000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/>
              <a:t>Operations</a:t>
            </a:r>
          </a:p>
          <a:p>
            <a:pPr algn="ctr" eaLnBrk="0" hangingPunct="0"/>
            <a:r>
              <a:rPr lang="en-US" sz="2000" b="1"/>
              <a:t>Subsystem</a:t>
            </a:r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2809875" y="3263900"/>
            <a:ext cx="1468438" cy="701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/>
              <a:t>Management</a:t>
            </a:r>
          </a:p>
          <a:p>
            <a:pPr algn="ctr" eaLnBrk="0" hangingPunct="0"/>
            <a:r>
              <a:rPr lang="en-US" sz="2000" b="1"/>
              <a:t>Subsystem</a:t>
            </a: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4695825" y="2576513"/>
            <a:ext cx="1443038" cy="7000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/>
              <a:t>Information</a:t>
            </a:r>
          </a:p>
          <a:p>
            <a:pPr algn="ctr" eaLnBrk="0" hangingPunct="0"/>
            <a:r>
              <a:rPr lang="en-US" sz="2000" b="1"/>
              <a:t>Subsystem</a:t>
            </a:r>
          </a:p>
        </p:txBody>
      </p:sp>
      <p:grpSp>
        <p:nvGrpSpPr>
          <p:cNvPr id="95246" name="Group 14"/>
          <p:cNvGrpSpPr>
            <a:grpSpLocks/>
          </p:cNvGrpSpPr>
          <p:nvPr/>
        </p:nvGrpSpPr>
        <p:grpSpPr bwMode="auto">
          <a:xfrm flipV="1">
            <a:off x="5543550" y="3117850"/>
            <a:ext cx="1031875" cy="1455738"/>
            <a:chOff x="3492" y="1947"/>
            <a:chExt cx="650" cy="917"/>
          </a:xfrm>
        </p:grpSpPr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>
              <a:off x="3492" y="1947"/>
              <a:ext cx="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8" name="Line 16"/>
            <p:cNvSpPr>
              <a:spLocks noChangeShapeType="1"/>
            </p:cNvSpPr>
            <p:nvPr/>
          </p:nvSpPr>
          <p:spPr bwMode="auto">
            <a:xfrm>
              <a:off x="4142" y="1949"/>
              <a:ext cx="0" cy="9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9" name="Line 17"/>
            <p:cNvSpPr>
              <a:spLocks noChangeShapeType="1"/>
            </p:cNvSpPr>
            <p:nvPr/>
          </p:nvSpPr>
          <p:spPr bwMode="auto">
            <a:xfrm flipH="1">
              <a:off x="3872" y="2862"/>
              <a:ext cx="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50" name="Line 18"/>
          <p:cNvSpPr>
            <a:spLocks noChangeShapeType="1"/>
          </p:cNvSpPr>
          <p:nvPr/>
        </p:nvSpPr>
        <p:spPr bwMode="auto">
          <a:xfrm flipH="1" flipV="1">
            <a:off x="6146800" y="2917825"/>
            <a:ext cx="184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5251" name="Group 19"/>
          <p:cNvGrpSpPr>
            <a:grpSpLocks/>
          </p:cNvGrpSpPr>
          <p:nvPr/>
        </p:nvGrpSpPr>
        <p:grpSpPr bwMode="auto">
          <a:xfrm flipV="1">
            <a:off x="3449638" y="2824163"/>
            <a:ext cx="1238250" cy="438150"/>
            <a:chOff x="2173" y="2773"/>
            <a:chExt cx="780" cy="276"/>
          </a:xfrm>
        </p:grpSpPr>
        <p:sp>
          <p:nvSpPr>
            <p:cNvPr id="95252" name="Line 20"/>
            <p:cNvSpPr>
              <a:spLocks noChangeShapeType="1"/>
            </p:cNvSpPr>
            <p:nvPr/>
          </p:nvSpPr>
          <p:spPr bwMode="auto">
            <a:xfrm flipH="1">
              <a:off x="2174" y="3049"/>
              <a:ext cx="77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3" name="Line 21"/>
            <p:cNvSpPr>
              <a:spLocks noChangeShapeType="1"/>
            </p:cNvSpPr>
            <p:nvPr/>
          </p:nvSpPr>
          <p:spPr bwMode="auto">
            <a:xfrm flipV="1">
              <a:off x="2173" y="2773"/>
              <a:ext cx="0" cy="2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254" name="Group 22"/>
          <p:cNvGrpSpPr>
            <a:grpSpLocks/>
          </p:cNvGrpSpPr>
          <p:nvPr/>
        </p:nvGrpSpPr>
        <p:grpSpPr bwMode="auto">
          <a:xfrm flipV="1">
            <a:off x="3449638" y="3981450"/>
            <a:ext cx="831850" cy="546100"/>
            <a:chOff x="2173" y="1976"/>
            <a:chExt cx="524" cy="344"/>
          </a:xfrm>
        </p:grpSpPr>
        <p:sp>
          <p:nvSpPr>
            <p:cNvPr id="95255" name="Line 23"/>
            <p:cNvSpPr>
              <a:spLocks noChangeShapeType="1"/>
            </p:cNvSpPr>
            <p:nvPr/>
          </p:nvSpPr>
          <p:spPr bwMode="auto">
            <a:xfrm flipV="1">
              <a:off x="2173" y="1978"/>
              <a:ext cx="0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Line 24"/>
            <p:cNvSpPr>
              <a:spLocks noChangeShapeType="1"/>
            </p:cNvSpPr>
            <p:nvPr/>
          </p:nvSpPr>
          <p:spPr bwMode="auto">
            <a:xfrm>
              <a:off x="2174" y="1976"/>
              <a:ext cx="52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6570663" y="3570288"/>
            <a:ext cx="806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/>
              <a:t>Internal</a:t>
            </a:r>
          </a:p>
          <a:p>
            <a:pPr eaLnBrk="0" hangingPunct="0"/>
            <a:r>
              <a:rPr lang="en-US" sz="1400" b="1"/>
              <a:t>Data</a:t>
            </a: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3602038" y="2289175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/>
              <a:t>Feedback</a:t>
            </a:r>
          </a:p>
          <a:p>
            <a:pPr eaLnBrk="0" hangingPunct="0"/>
            <a:r>
              <a:rPr lang="en-US" sz="1400" b="1"/>
              <a:t>Loop</a:t>
            </a:r>
          </a:p>
        </p:txBody>
      </p:sp>
      <p:sp>
        <p:nvSpPr>
          <p:cNvPr id="95259" name="Rectangle 27"/>
          <p:cNvSpPr>
            <a:spLocks noChangeArrowheads="1"/>
          </p:cNvSpPr>
          <p:nvPr/>
        </p:nvSpPr>
        <p:spPr bwMode="auto">
          <a:xfrm>
            <a:off x="3505200" y="2940050"/>
            <a:ext cx="1111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/>
              <a:t>Information</a:t>
            </a:r>
          </a:p>
        </p:txBody>
      </p:sp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2667000" y="4327525"/>
            <a:ext cx="995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/>
              <a:t>Corrective</a:t>
            </a:r>
          </a:p>
          <a:p>
            <a:pPr eaLnBrk="0" hangingPunct="0"/>
            <a:r>
              <a:rPr lang="en-US" sz="1400" b="1"/>
              <a:t>Inputs</a:t>
            </a:r>
          </a:p>
        </p:txBody>
      </p:sp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4305300" y="504190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/>
              <a:t>Value Chain</a:t>
            </a:r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7951788" y="2644775"/>
            <a:ext cx="8461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/>
              <a:t>External</a:t>
            </a:r>
          </a:p>
          <a:p>
            <a:pPr eaLnBrk="0" hangingPunct="0"/>
            <a:r>
              <a:rPr lang="en-US" sz="1400" b="1"/>
              <a:t>Data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56388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/>
              <a:t>Data, Information and Knowledge</a:t>
            </a: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81BE-1A42-487D-B468-90F51E063E52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81923" name="Group 3"/>
          <p:cNvGraphicFramePr>
            <a:graphicFrameLocks noGrp="1"/>
          </p:cNvGraphicFramePr>
          <p:nvPr/>
        </p:nvGraphicFramePr>
        <p:xfrm>
          <a:off x="228600" y="609600"/>
          <a:ext cx="8915400" cy="5796598"/>
        </p:xfrm>
        <a:graphic>
          <a:graphicData uri="http://schemas.openxmlformats.org/drawingml/2006/table">
            <a:tbl>
              <a:tblPr/>
              <a:tblGrid>
                <a:gridCol w="2000250"/>
                <a:gridCol w="2417763"/>
                <a:gridCol w="2247900"/>
                <a:gridCol w="22494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Knowledge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Definition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Simple Observations of the sate of the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endowed with relevance and 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Info from the human mind (includes reflection,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Easily structured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“     captured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“   transferred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Often quantified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Mere facts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Requires unit of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that has been processed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Human mediation necessary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Hard to structure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Difficult to capture on machines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Often tacit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Hard to transfer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Daily inventory reports of all inventory items sent to CEO of large manufacturing company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Daily inventory report of items below economic order quality levels sent to inventory manager (IM)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 knows which items need to be reordered in light of related potential 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705600" cy="914400"/>
          </a:xfrm>
        </p:spPr>
        <p:txBody>
          <a:bodyPr>
            <a:normAutofit fontScale="90000"/>
          </a:bodyPr>
          <a:lstStyle/>
          <a:p>
            <a:r>
              <a:rPr lang="en-US" sz="3600"/>
              <a:t>Information Characteristics across Hierarchical Levels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7D9-25E1-443E-8480-BEF8C6AE023B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83971" name="Group 3"/>
          <p:cNvGraphicFramePr>
            <a:graphicFrameLocks noGrp="1"/>
          </p:cNvGraphicFramePr>
          <p:nvPr/>
        </p:nvGraphicFramePr>
        <p:xfrm>
          <a:off x="381000" y="1371600"/>
          <a:ext cx="8458200" cy="5004753"/>
        </p:xfrm>
        <a:graphic>
          <a:graphicData uri="http://schemas.openxmlformats.org/drawingml/2006/table">
            <a:tbl>
              <a:tblPr/>
              <a:tblGrid>
                <a:gridCol w="1752600"/>
                <a:gridCol w="2476500"/>
                <a:gridCol w="2114550"/>
                <a:gridCol w="211455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Middle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Supervisory &amp; Lower-Level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 Horizon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Long: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Medium: weeks, months,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Short: day to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Level of Detail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Highly aggregated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accurate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More predicted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Summarized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Integrated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Often financial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detailed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accurate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Often nonfinancial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Orientation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Primarily external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Primarily internal with limited external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judgmental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Uses creativity and analytic skills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Relatively judgmental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 reliance on rules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1524000"/>
          </a:xfrm>
        </p:spPr>
        <p:txBody>
          <a:bodyPr/>
          <a:lstStyle/>
          <a:p>
            <a:r>
              <a:rPr lang="en-US" b="1">
                <a:solidFill>
                  <a:schemeClr val="hlink"/>
                </a:solidFill>
                <a:latin typeface="Arial" charset="0"/>
              </a:rPr>
              <a:t>BUSINESS STRATEGY FRAMEWORKS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4FD8-308E-443A-B881-C622336DB6BA}" type="slidenum">
              <a:rPr lang="en-US"/>
              <a:pPr/>
              <a:t>14</a:t>
            </a:fld>
            <a:endParaRPr lang="en-US"/>
          </a:p>
        </p:txBody>
      </p:sp>
      <p:pic>
        <p:nvPicPr>
          <p:cNvPr id="7171" name="Picture 3" descr="c01f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67000"/>
            <a:ext cx="5791200" cy="3949700"/>
          </a:xfrm>
          <a:prstGeom prst="rect">
            <a:avLst/>
          </a:prstGeom>
          <a:noFill/>
        </p:spPr>
      </p:pic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276600" y="3429000"/>
            <a:ext cx="2209800" cy="838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495800" y="4267200"/>
            <a:ext cx="1524000" cy="1676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2819400" y="4267200"/>
            <a:ext cx="1524000" cy="1676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95600" y="5943600"/>
            <a:ext cx="2971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9638"/>
            <a:ext cx="7772400" cy="6477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A Business Strategy is: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D549-5213-4BF6-B7F5-4D51B38D5899}" type="slidenum">
              <a:rPr lang="en-US"/>
              <a:pPr/>
              <a:t>15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r>
              <a:rPr lang="en-US" sz="3600"/>
              <a:t>A well-articulated </a:t>
            </a:r>
            <a:r>
              <a:rPr lang="en-US" sz="3600" b="1"/>
              <a:t>vision</a:t>
            </a:r>
            <a:r>
              <a:rPr lang="en-US" sz="3600"/>
              <a:t> of </a:t>
            </a:r>
            <a:r>
              <a:rPr lang="en-US" sz="3600" i="1"/>
              <a:t>where</a:t>
            </a:r>
            <a:r>
              <a:rPr lang="en-US" sz="3600"/>
              <a:t> the business (enterprise) </a:t>
            </a:r>
            <a:r>
              <a:rPr lang="en-US" sz="3600" i="1"/>
              <a:t>seeks to go</a:t>
            </a:r>
            <a:r>
              <a:rPr lang="en-US" sz="3600"/>
              <a:t> and </a:t>
            </a:r>
            <a:r>
              <a:rPr lang="en-US" sz="3600" i="1"/>
              <a:t>how it expects to get there</a:t>
            </a:r>
          </a:p>
          <a:p>
            <a:r>
              <a:rPr lang="en-US" sz="3600"/>
              <a:t>It is the </a:t>
            </a:r>
            <a:r>
              <a:rPr lang="en-US" sz="3600" i="1"/>
              <a:t>form</a:t>
            </a:r>
            <a:r>
              <a:rPr lang="en-US" sz="3600"/>
              <a:t> by which a business communicates its goals</a:t>
            </a:r>
          </a:p>
          <a:p>
            <a:r>
              <a:rPr lang="en-US" sz="3600"/>
              <a:t>The following are examples of well-accepted models of business strategy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60960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/>
              <a:t>Business Strategy Frameworks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9382-7C37-4865-84C1-1F5E87828CF6}" type="slidenum">
              <a:rPr lang="en-US"/>
              <a:pPr/>
              <a:t>16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3600"/>
              <a:t>Frameworks provide a template for analysis with competitive advantage as the assumed goal</a:t>
            </a:r>
          </a:p>
          <a:p>
            <a:r>
              <a:rPr lang="en-US" sz="3600"/>
              <a:t>Two Examples:</a:t>
            </a:r>
          </a:p>
          <a:p>
            <a:pPr lvl="1"/>
            <a:r>
              <a:rPr lang="en-US" sz="3200"/>
              <a:t>Porter’s </a:t>
            </a:r>
            <a:r>
              <a:rPr lang="en-US" sz="3200" u="sng"/>
              <a:t>Generic Strategies Framework</a:t>
            </a:r>
            <a:r>
              <a:rPr lang="en-US" sz="3200"/>
              <a:t> (and its variants)</a:t>
            </a:r>
          </a:p>
          <a:p>
            <a:pPr lvl="1"/>
            <a:r>
              <a:rPr lang="en-US" sz="3200" u="sng"/>
              <a:t>Hypercompetition</a:t>
            </a:r>
            <a:r>
              <a:rPr lang="en-US" sz="3200"/>
              <a:t> and the New 7-S’s framework (D’Aveni)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2E3-E063-4A85-B5A9-DA37D6346199}" type="slidenum">
              <a:rPr lang="en-US"/>
              <a:pPr/>
              <a:t>17</a:t>
            </a:fld>
            <a:endParaRPr lang="en-US"/>
          </a:p>
        </p:txBody>
      </p:sp>
      <p:pic>
        <p:nvPicPr>
          <p:cNvPr id="45058" name="Picture 2" descr="c01f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885825"/>
            <a:ext cx="6705600" cy="4894263"/>
          </a:xfrm>
          <a:prstGeom prst="rect">
            <a:avLst/>
          </a:prstGeom>
          <a:noFill/>
        </p:spPr>
      </p:pic>
      <p:graphicFrame>
        <p:nvGraphicFramePr>
          <p:cNvPr id="45068" name="Group 12"/>
          <p:cNvGraphicFramePr>
            <a:graphicFrameLocks noGrp="1"/>
          </p:cNvGraphicFramePr>
          <p:nvPr/>
        </p:nvGraphicFramePr>
        <p:xfrm>
          <a:off x="1752600" y="6019800"/>
          <a:ext cx="6248400" cy="518160"/>
        </p:xfrm>
        <a:graphic>
          <a:graphicData uri="http://schemas.openxmlformats.org/drawingml/2006/table">
            <a:tbl>
              <a:tblPr/>
              <a:tblGrid>
                <a:gridCol w="6248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Figure 1.2 3 Strategies for Achieving C.A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2743200" y="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>
                <a:solidFill>
                  <a:schemeClr val="tx2"/>
                </a:solidFill>
              </a:rPr>
              <a:t>Porter’s Competitive Strategy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72400" cy="1158875"/>
          </a:xfrm>
        </p:spPr>
        <p:txBody>
          <a:bodyPr/>
          <a:lstStyle/>
          <a:p>
            <a:pPr algn="l"/>
            <a:r>
              <a:rPr lang="en-US" sz="4000">
                <a:latin typeface="Arial" charset="0"/>
              </a:rPr>
              <a:t>Porter’s Competitive Strategies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10-B157-4451-9A5C-3E76958C6C36}" type="slidenum">
              <a:rPr lang="en-US"/>
              <a:pPr/>
              <a:t>18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286000"/>
            <a:ext cx="7620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/>
              <a:t>Cost leadership</a:t>
            </a:r>
            <a:r>
              <a:rPr lang="en-US" sz="3600"/>
              <a:t>: be the cheapest</a:t>
            </a:r>
          </a:p>
          <a:p>
            <a:pPr>
              <a:lnSpc>
                <a:spcPct val="90000"/>
              </a:lnSpc>
            </a:pPr>
            <a:r>
              <a:rPr lang="en-US" sz="3600" b="1"/>
              <a:t>Differentiation</a:t>
            </a:r>
            <a:r>
              <a:rPr lang="en-US" sz="3600"/>
              <a:t>: focus on making your product stand out for non-cost reasons</a:t>
            </a:r>
          </a:p>
          <a:p>
            <a:pPr>
              <a:lnSpc>
                <a:spcPct val="90000"/>
              </a:lnSpc>
            </a:pPr>
            <a:r>
              <a:rPr lang="en-US" sz="3600" b="1"/>
              <a:t>Focus</a:t>
            </a:r>
            <a:r>
              <a:rPr lang="en-US" sz="3600"/>
              <a:t>: occupy narrow market niche where the products/services can stand out by virtue of their cost leadership or differentiation.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6477000" cy="914400"/>
          </a:xfrm>
        </p:spPr>
        <p:txBody>
          <a:bodyPr/>
          <a:lstStyle/>
          <a:p>
            <a:pPr algn="l"/>
            <a:r>
              <a:rPr lang="en-US" sz="3600" b="1">
                <a:latin typeface="Arial" charset="0"/>
              </a:rPr>
              <a:t>Hypercompetition (D’Aveni)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C49-0484-478D-8D85-C435D1B8FCC2}" type="slidenum">
              <a:rPr lang="en-US"/>
              <a:pPr/>
              <a:t>19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Sustained competitive advantage is not possible</a:t>
            </a:r>
          </a:p>
          <a:p>
            <a:pPr>
              <a:lnSpc>
                <a:spcPct val="90000"/>
              </a:lnSpc>
            </a:pPr>
            <a:r>
              <a:rPr lang="en-US" sz="2800"/>
              <a:t>Only temporary advantages exist, created by a company’s speed and aggressiveness.</a:t>
            </a:r>
          </a:p>
          <a:p>
            <a:pPr>
              <a:lnSpc>
                <a:spcPct val="90000"/>
              </a:lnSpc>
            </a:pPr>
            <a:r>
              <a:rPr lang="en-US" sz="2800"/>
              <a:t>This assumes:</a:t>
            </a:r>
          </a:p>
          <a:p>
            <a:pPr lvl="1">
              <a:lnSpc>
                <a:spcPct val="90000"/>
              </a:lnSpc>
            </a:pPr>
            <a:r>
              <a:rPr lang="en-US"/>
              <a:t>Every advantage becomes eroded</a:t>
            </a:r>
          </a:p>
          <a:p>
            <a:pPr lvl="1">
              <a:lnSpc>
                <a:spcPct val="90000"/>
              </a:lnSpc>
            </a:pPr>
            <a:r>
              <a:rPr lang="en-US"/>
              <a:t>Sustaining an advantage uses too much time and resources</a:t>
            </a:r>
          </a:p>
          <a:p>
            <a:pPr lvl="1">
              <a:lnSpc>
                <a:spcPct val="90000"/>
              </a:lnSpc>
            </a:pPr>
            <a:r>
              <a:rPr lang="en-US"/>
              <a:t>Instead, companies must seek to stay ahead of its competitors by creating temporary 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These are done in small steps over short competitive cycles. Focus on creating the next temp. advantage before current benefits erode</a:t>
            </a:r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Study Information Systems?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4D26-535A-4E4E-B444-EE264C2F246D}" type="slidenum">
              <a:rPr lang="en-US"/>
              <a:pPr/>
              <a:t>2</a:t>
            </a:fld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Managers CANNOT totally rely on Information Systems (IS) experts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½ of IS concept is “information”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Managers decide what is “information”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experts focus on “systems” and have reputed inabilities to make information decisions (</a:t>
            </a:r>
            <a:r>
              <a:rPr lang="en-US" sz="2400" dirty="0">
                <a:hlinkClick r:id="rId2"/>
              </a:rPr>
              <a:t>www.standishgroup.com</a:t>
            </a:r>
            <a:r>
              <a:rPr lang="en-US" sz="2400" dirty="0"/>
              <a:t> studies)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Must meet ½ Way: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Managers bring information to systems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experts bring systems to information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5FB8-8A8F-402C-8332-5348E65B26D7}" type="slidenum">
              <a:rPr lang="en-US"/>
              <a:pPr/>
              <a:t>20</a:t>
            </a:fld>
            <a:endParaRPr lang="en-US"/>
          </a:p>
        </p:txBody>
      </p:sp>
      <p:pic>
        <p:nvPicPr>
          <p:cNvPr id="41987" name="Picture 3" descr="c01f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7391400" cy="5167313"/>
          </a:xfrm>
          <a:prstGeom prst="rect">
            <a:avLst/>
          </a:prstGeom>
          <a:noFill/>
        </p:spPr>
      </p:pic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26670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>
                <a:solidFill>
                  <a:schemeClr val="tx2"/>
                </a:solidFill>
                <a:latin typeface="Arial" charset="0"/>
              </a:rPr>
              <a:t>Hypercompetition (D’Aveni)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0"/>
            <a:ext cx="2438400" cy="609600"/>
          </a:xfrm>
        </p:spPr>
        <p:txBody>
          <a:bodyPr/>
          <a:lstStyle/>
          <a:p>
            <a:pPr algn="l"/>
            <a:r>
              <a:rPr lang="en-US" sz="4000" b="1"/>
              <a:t>7-S’s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DA35-9972-48B7-BE2A-2E29DB63BBAF}" type="slidenum">
              <a:rPr lang="en-US"/>
              <a:pPr/>
              <a:t>21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762000"/>
            <a:ext cx="8153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Superior stakeholder satisfaction</a:t>
            </a:r>
            <a:r>
              <a:rPr lang="en-US" sz="2800"/>
              <a:t>: maximize cust. satisfaction by adding value strategically</a:t>
            </a:r>
          </a:p>
          <a:p>
            <a:pPr>
              <a:lnSpc>
                <a:spcPct val="90000"/>
              </a:lnSpc>
            </a:pPr>
            <a:r>
              <a:rPr lang="en-US" sz="2800" b="1"/>
              <a:t>Strategic soothsaying</a:t>
            </a:r>
            <a:r>
              <a:rPr lang="en-US" sz="2800"/>
              <a:t>: use new knowledge to predict new windows of opportunity</a:t>
            </a:r>
          </a:p>
          <a:p>
            <a:pPr>
              <a:lnSpc>
                <a:spcPct val="90000"/>
              </a:lnSpc>
            </a:pPr>
            <a:r>
              <a:rPr lang="en-US" sz="2800" b="1"/>
              <a:t>Positioning for speed</a:t>
            </a:r>
            <a:r>
              <a:rPr lang="en-US" sz="2800"/>
              <a:t>: prepare the org. to react as fast as possible</a:t>
            </a:r>
          </a:p>
          <a:p>
            <a:pPr>
              <a:lnSpc>
                <a:spcPct val="90000"/>
              </a:lnSpc>
            </a:pPr>
            <a:r>
              <a:rPr lang="en-US" sz="2800"/>
              <a:t>Positioning for surprise: surprise competitors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Shifting the rules of competition</a:t>
            </a:r>
            <a:r>
              <a:rPr lang="en-US" sz="2800"/>
              <a:t>: serve customers in novel ways</a:t>
            </a:r>
          </a:p>
          <a:p>
            <a:pPr>
              <a:lnSpc>
                <a:spcPct val="90000"/>
              </a:lnSpc>
            </a:pPr>
            <a:r>
              <a:rPr lang="en-US" sz="2800" b="1"/>
              <a:t>Signaling strategic intent</a:t>
            </a:r>
            <a:r>
              <a:rPr lang="en-US" sz="2800"/>
              <a:t>: communicate intensions in order to stall competitors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Simultaneous and sequential strategic thrusts:</a:t>
            </a:r>
            <a:r>
              <a:rPr lang="en-US" sz="2800"/>
              <a:t> take steps to stun and confuse competitors in order to disrupt or block their efforts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391400" cy="685800"/>
          </a:xfrm>
        </p:spPr>
        <p:txBody>
          <a:bodyPr/>
          <a:lstStyle/>
          <a:p>
            <a:pPr algn="l"/>
            <a:r>
              <a:rPr lang="en-US"/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E5C6-47D4-43F4-9263-A56CFBB27390}" type="slidenum">
              <a:rPr lang="en-US"/>
              <a:pPr/>
              <a:t>22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772400" cy="4724400"/>
          </a:xfrm>
        </p:spPr>
        <p:txBody>
          <a:bodyPr/>
          <a:lstStyle/>
          <a:p>
            <a:r>
              <a:rPr lang="en-US"/>
              <a:t>At General Electric, Jack Welch, implemented a DYB (“Destroy Your Business”) approach by placing employees in the shoes of competitors to highlight weaknesses and find fresh ways of meeting customer needs.</a:t>
            </a:r>
          </a:p>
          <a:p>
            <a:r>
              <a:rPr lang="en-US"/>
              <a:t>Similarly GE’s Medical Systems Division used DYB to respond to the challenges posed by the Internet.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667000" y="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>
                <a:solidFill>
                  <a:schemeClr val="tx2"/>
                </a:solidFill>
                <a:latin typeface="Arial" charset="0"/>
              </a:rPr>
              <a:t>Hypercompetition (D’Aveni)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1219200"/>
          </a:xfrm>
        </p:spPr>
        <p:txBody>
          <a:bodyPr/>
          <a:lstStyle/>
          <a:p>
            <a:r>
              <a:rPr lang="en-US" sz="4000" b="1">
                <a:solidFill>
                  <a:schemeClr val="hlink"/>
                </a:solidFill>
                <a:latin typeface="Arial" charset="0"/>
              </a:rPr>
              <a:t>ORGANIZATIONAL STRATEGY</a:t>
            </a:r>
            <a:br>
              <a:rPr lang="en-US" sz="4000" b="1">
                <a:solidFill>
                  <a:schemeClr val="hlink"/>
                </a:solidFill>
                <a:latin typeface="Arial" charset="0"/>
              </a:rPr>
            </a:br>
            <a:r>
              <a:rPr lang="en-US" sz="4000" b="1">
                <a:solidFill>
                  <a:schemeClr val="hlink"/>
                </a:solidFill>
                <a:latin typeface="Arial" charset="0"/>
              </a:rPr>
              <a:t>Managerial Imperative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1E2E-D6A1-48A9-A672-4B5BF9B7A8BB}" type="slidenum">
              <a:rPr lang="en-US"/>
              <a:pPr/>
              <a:t>23</a:t>
            </a:fld>
            <a:endParaRPr lang="en-US"/>
          </a:p>
        </p:txBody>
      </p:sp>
      <p:pic>
        <p:nvPicPr>
          <p:cNvPr id="101379" name="Picture 3" descr="c01f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67000"/>
            <a:ext cx="5791200" cy="3949700"/>
          </a:xfrm>
          <a:prstGeom prst="rect">
            <a:avLst/>
          </a:prstGeom>
          <a:noFill/>
        </p:spPr>
      </p:pic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1219200" y="5943600"/>
            <a:ext cx="2514600" cy="914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2895600" y="5943600"/>
            <a:ext cx="3048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819400" y="4191000"/>
            <a:ext cx="160020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5181600" cy="685800"/>
          </a:xfrm>
        </p:spPr>
        <p:txBody>
          <a:bodyPr/>
          <a:lstStyle/>
          <a:p>
            <a:pPr algn="l"/>
            <a:r>
              <a:rPr lang="en-US" sz="3600">
                <a:latin typeface="Arial" charset="0"/>
              </a:rPr>
              <a:t>Organizational Strategy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01C3-44BE-4CFD-9E90-A732FD76B2B7}" type="slidenum">
              <a:rPr lang="en-US"/>
              <a:pPr/>
              <a:t>24</a:t>
            </a:fld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106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charset="0"/>
              </a:rPr>
              <a:t>What is the culture of the organization?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Effectiveness- or efficiency-driven?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How much aversion to risk?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Can you identify and rank-order a list of values?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charset="0"/>
              </a:rPr>
              <a:t>What are the important structures and reporting relationships within the organization?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000">
                <a:latin typeface="Arial" charset="0"/>
              </a:rPr>
              <a:t>Hierarchical? Matrix? Network?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000">
                <a:latin typeface="Arial" charset="0"/>
              </a:rPr>
              <a:t>Geographic? Divisional? Functional?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charset="0"/>
              </a:rPr>
              <a:t>What are the characteristics, experiences and skill levels of the people within the organization?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i="1" u="sng">
                <a:latin typeface="Arial" charset="0"/>
              </a:rPr>
              <a:t>What are the valuable business activities</a:t>
            </a:r>
            <a:r>
              <a:rPr lang="en-US" sz="2800">
                <a:latin typeface="Arial" charset="0"/>
              </a:rPr>
              <a:t>?</a:t>
            </a:r>
            <a:r>
              <a:rPr lang="en-US" sz="2400">
                <a:latin typeface="Arial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charset="0"/>
              </a:rPr>
              <a:t>What are the business processes supporting those activities?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charset="0"/>
              </a:rPr>
              <a:t>What control systems are in place? (Management Capability Maturity Model)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1524000"/>
          </a:xfrm>
        </p:spPr>
        <p:txBody>
          <a:bodyPr/>
          <a:lstStyle/>
          <a:p>
            <a:r>
              <a:rPr lang="en-US" b="1">
                <a:solidFill>
                  <a:schemeClr val="hlink"/>
                </a:solidFill>
                <a:latin typeface="Arial" charset="0"/>
              </a:rPr>
              <a:t>IS STRATEGY</a:t>
            </a:r>
            <a:br>
              <a:rPr lang="en-US" b="1">
                <a:solidFill>
                  <a:schemeClr val="hlink"/>
                </a:solidFill>
                <a:latin typeface="Arial" charset="0"/>
              </a:rPr>
            </a:br>
            <a:r>
              <a:rPr lang="en-US" b="1">
                <a:solidFill>
                  <a:schemeClr val="hlink"/>
                </a:solidFill>
                <a:latin typeface="Arial" charset="0"/>
              </a:rPr>
              <a:t>Technological Imperative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14251-4694-4ACD-BCBC-3BEDBF71B536}" type="slidenum">
              <a:rPr lang="en-US"/>
              <a:pPr/>
              <a:t>25</a:t>
            </a:fld>
            <a:endParaRPr lang="en-US"/>
          </a:p>
        </p:txBody>
      </p:sp>
      <p:pic>
        <p:nvPicPr>
          <p:cNvPr id="100355" name="Picture 3" descr="c01f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67000"/>
            <a:ext cx="5791200" cy="3949700"/>
          </a:xfrm>
          <a:prstGeom prst="rect">
            <a:avLst/>
          </a:prstGeom>
          <a:noFill/>
        </p:spPr>
      </p:pic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5105400" y="6019800"/>
            <a:ext cx="2209800" cy="838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H="1">
            <a:off x="2895600" y="5943600"/>
            <a:ext cx="3048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H="1" flipV="1">
            <a:off x="4419600" y="4191000"/>
            <a:ext cx="1600200" cy="1752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5181600" cy="685800"/>
          </a:xfrm>
        </p:spPr>
        <p:txBody>
          <a:bodyPr/>
          <a:lstStyle/>
          <a:p>
            <a:pPr algn="l"/>
            <a:r>
              <a:rPr lang="en-US" sz="3600">
                <a:latin typeface="Arial" charset="0"/>
              </a:rPr>
              <a:t>IS Strategy – SDLC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9D4-BCC2-43B6-A8CD-C1FC8C838D07}" type="slidenum">
              <a:rPr lang="en-US"/>
              <a:pPr/>
              <a:t>26</a:t>
            </a:fld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19200"/>
            <a:ext cx="8610600" cy="4343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latin typeface="Arial" charset="0"/>
              </a:rPr>
              <a:t>How best to fit technology to the business activity task?</a:t>
            </a:r>
          </a:p>
          <a:p>
            <a:pPr marL="990600" lvl="1" indent="-533400">
              <a:buFontTx/>
              <a:buChar char="•"/>
            </a:pPr>
            <a:r>
              <a:rPr lang="en-US">
                <a:latin typeface="Arial" charset="0"/>
              </a:rPr>
              <a:t>What technologies are appropriate?</a:t>
            </a:r>
          </a:p>
          <a:p>
            <a:pPr marL="990600" lvl="1" indent="-533400">
              <a:buFontTx/>
              <a:buChar char="•"/>
            </a:pPr>
            <a:r>
              <a:rPr lang="en-US">
                <a:latin typeface="Arial" charset="0"/>
              </a:rPr>
              <a:t>What is the current information infrastructure?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Arial" charset="0"/>
              </a:rPr>
              <a:t>Define the IS Project: What are the steps in the systems development life cycle?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Arial" charset="0"/>
              </a:rPr>
              <a:t>What control systems are in place? (SEI Capability Maturity Model)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Business Change Logic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6F6B-3D41-44FD-A0F0-B3C2C9A0EE84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98326" name="Object 2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52725" y="2197100"/>
          <a:ext cx="4095750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Slide" r:id="rId3" imgW="4096512" imgH="3072459" progId="PowerPoint.Slide.8">
                  <p:embed/>
                </p:oleObj>
              </mc:Choice>
              <mc:Fallback>
                <p:oleObj name="Slide" r:id="rId3" imgW="4096512" imgH="3072459" progId="PowerPoint.Slide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2197100"/>
                        <a:ext cx="4095750" cy="307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1371600" y="3733800"/>
          <a:ext cx="158591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Slide" r:id="rId5" imgW="4533840" imgH="3390840" progId="PowerPoint.Slide.8">
                  <p:embed/>
                </p:oleObj>
              </mc:Choice>
              <mc:Fallback>
                <p:oleObj name="Slide" r:id="rId5" imgW="4533840" imgH="3390840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33800"/>
                        <a:ext cx="158591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772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Organizational Vision/Mission/Goals/Objectives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752600" y="2438400"/>
            <a:ext cx="95408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As Is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629400" y="2438400"/>
            <a:ext cx="10906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To Be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3200400" y="2438400"/>
            <a:ext cx="3048000" cy="538163"/>
          </a:xfrm>
          <a:prstGeom prst="rightArrow">
            <a:avLst>
              <a:gd name="adj1" fmla="val 50000"/>
              <a:gd name="adj2" fmla="val 1415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Business Strategy</a:t>
            </a: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304800" y="4876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371600" y="5181600"/>
            <a:ext cx="1835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Programs,</a:t>
            </a:r>
          </a:p>
          <a:p>
            <a:pPr algn="ctr" eaLnBrk="0" hangingPunct="0"/>
            <a:r>
              <a:rPr lang="en-US" sz="2400" b="1"/>
              <a:t>Data Models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 rot="-5400000">
            <a:off x="5556" y="5250657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IS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 rot="-5400000">
            <a:off x="-546893" y="3745706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Business</a:t>
            </a: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304800" y="32004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>
            <a:off x="381000" y="6172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3048000" y="4038600"/>
            <a:ext cx="3505200" cy="533400"/>
          </a:xfrm>
          <a:prstGeom prst="rightArrow">
            <a:avLst>
              <a:gd name="adj1" fmla="val 50000"/>
              <a:gd name="adj2" fmla="val 1642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Organizational Strategy</a:t>
            </a:r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3352800" y="5334000"/>
            <a:ext cx="2743200" cy="533400"/>
          </a:xfrm>
          <a:prstGeom prst="rightArrow">
            <a:avLst>
              <a:gd name="adj1" fmla="val 50000"/>
              <a:gd name="adj2" fmla="val 12857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IS Strategy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1524000" y="34290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Activities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6477000" y="33528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Activities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6324600" y="5181600"/>
            <a:ext cx="1835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Programs,</a:t>
            </a:r>
          </a:p>
          <a:p>
            <a:pPr algn="ctr" eaLnBrk="0" hangingPunct="0"/>
            <a:r>
              <a:rPr lang="en-US" sz="2400" b="1"/>
              <a:t>Data Models</a:t>
            </a:r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>
            <a:off x="304800" y="5181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3352800" y="4800600"/>
            <a:ext cx="2357438" cy="469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Systems analysis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Fill in the 9 labels</a:t>
            </a:r>
            <a:endParaRPr lang="en-US" b="1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6F6B-3D41-44FD-A0F0-B3C2C9A0EE84}" type="slidenum">
              <a:rPr lang="en-US"/>
              <a:pPr/>
              <a:t>28</a:t>
            </a:fld>
            <a:endParaRPr lang="en-US"/>
          </a:p>
        </p:txBody>
      </p:sp>
      <p:graphicFrame>
        <p:nvGraphicFramePr>
          <p:cNvPr id="98326" name="Object 2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33650" y="2038350"/>
          <a:ext cx="45339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2" name="Slide" r:id="rId3" imgW="4533840" imgH="3390840" progId="PowerPoint.Slide.8">
                  <p:embed/>
                </p:oleObj>
              </mc:Choice>
              <mc:Fallback>
                <p:oleObj name="Slide" r:id="rId3" imgW="4533840" imgH="3390840" progId="PowerPoint.Slide.8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2038350"/>
                        <a:ext cx="45339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1371600" y="3733800"/>
          <a:ext cx="158591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3" name="Slide" r:id="rId5" imgW="4533840" imgH="3390840" progId="PowerPoint.Slide.8">
                  <p:embed/>
                </p:oleObj>
              </mc:Choice>
              <mc:Fallback>
                <p:oleObj name="Slide" r:id="rId5" imgW="4533840" imgH="339084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33800"/>
                        <a:ext cx="158591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772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Organizational Vision/Mission/Goals/Objectives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752600" y="2438400"/>
            <a:ext cx="45397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1.</a:t>
            </a:r>
            <a:endParaRPr lang="en-US" b="1" dirty="0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629400" y="2438400"/>
            <a:ext cx="45397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3.</a:t>
            </a:r>
            <a:endParaRPr lang="en-US" b="1" dirty="0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3200400" y="2438400"/>
            <a:ext cx="3048000" cy="538163"/>
          </a:xfrm>
          <a:prstGeom prst="rightArrow">
            <a:avLst>
              <a:gd name="adj1" fmla="val 50000"/>
              <a:gd name="adj2" fmla="val 1415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dirty="0" smtClean="0"/>
              <a:t>2.</a:t>
            </a:r>
            <a:endParaRPr lang="en-US" sz="2400" b="1" dirty="0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304800" y="4876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081426" y="5181600"/>
            <a:ext cx="415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8.</a:t>
            </a:r>
            <a:endParaRPr lang="en-US" sz="2400" b="1" dirty="0"/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 rot="-5400000">
            <a:off x="43497" y="5247989"/>
            <a:ext cx="492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/>
              <a:t>5.</a:t>
            </a:r>
            <a:endParaRPr lang="en-US" sz="3200" b="1" dirty="0"/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 rot="-5400000">
            <a:off x="45086" y="3743037"/>
            <a:ext cx="492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/>
              <a:t>4.</a:t>
            </a:r>
            <a:endParaRPr lang="en-US" sz="3200" b="1" dirty="0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304800" y="32004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>
            <a:off x="381000" y="6172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3048000" y="4038600"/>
            <a:ext cx="3505200" cy="533400"/>
          </a:xfrm>
          <a:prstGeom prst="rightArrow">
            <a:avLst>
              <a:gd name="adj1" fmla="val 50000"/>
              <a:gd name="adj2" fmla="val 1642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dirty="0" smtClean="0"/>
              <a:t>7.</a:t>
            </a:r>
            <a:endParaRPr lang="en-US" sz="2400" b="1" dirty="0"/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3352800" y="5334000"/>
            <a:ext cx="2743200" cy="533400"/>
          </a:xfrm>
          <a:prstGeom prst="rightArrow">
            <a:avLst>
              <a:gd name="adj1" fmla="val 50000"/>
              <a:gd name="adj2" fmla="val 12857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dirty="0" smtClean="0"/>
              <a:t>9.</a:t>
            </a:r>
            <a:endParaRPr lang="en-US" sz="2400" b="1" dirty="0"/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1524000" y="34290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/>
              <a:t>6.</a:t>
            </a:r>
            <a:endParaRPr lang="en-US" sz="2400" b="1" dirty="0"/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6477000" y="33528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/>
              <a:t>6.</a:t>
            </a:r>
            <a:endParaRPr lang="en-US" sz="2400" b="1" dirty="0"/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7034426" y="5181600"/>
            <a:ext cx="415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8.</a:t>
            </a:r>
            <a:endParaRPr lang="en-US" sz="2400" b="1" dirty="0"/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>
            <a:off x="304800" y="5181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3352800" y="4800600"/>
            <a:ext cx="2357438" cy="4699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Systems analysis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0"/>
            <a:ext cx="4722813" cy="841375"/>
          </a:xfrm>
        </p:spPr>
        <p:txBody>
          <a:bodyPr/>
          <a:lstStyle/>
          <a:p>
            <a:pPr algn="l"/>
            <a:r>
              <a:rPr lang="en-US"/>
              <a:t>Course Overview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8D1C-540A-470F-80F8-8EAD61EB36AB}" type="slidenum">
              <a:rPr lang="en-US"/>
              <a:pPr/>
              <a:t>29</a:t>
            </a:fld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173288" y="952500"/>
            <a:ext cx="3760787" cy="6048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FFFF00"/>
                </a:solidFill>
              </a:rPr>
              <a:t>Management Support Systems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flipH="1">
            <a:off x="4124325" y="1546225"/>
            <a:ext cx="0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1576388" y="1782763"/>
            <a:ext cx="5060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 flipH="1">
            <a:off x="1590675" y="1774825"/>
            <a:ext cx="0" cy="207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5676900" y="1987550"/>
            <a:ext cx="1963738" cy="1174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Management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Support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Systems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Support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010275" y="3273425"/>
            <a:ext cx="1358900" cy="96043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Decision </a:t>
            </a:r>
          </a:p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Support </a:t>
            </a:r>
          </a:p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Systems</a:t>
            </a: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5857875" y="31480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5842000" y="3724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442913" y="1993900"/>
            <a:ext cx="1592262" cy="117475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Business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Strategy</a:t>
            </a:r>
            <a:endParaRPr lang="en-US" sz="2000" b="1"/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787400" y="3440113"/>
            <a:ext cx="1125538" cy="8985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Business</a:t>
            </a:r>
          </a:p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Strategy 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796925" y="4567238"/>
            <a:ext cx="1143000" cy="9239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rgbClr val="663300"/>
                </a:solidFill>
              </a:rPr>
              <a:t>KM, </a:t>
            </a:r>
          </a:p>
          <a:p>
            <a:pPr algn="ctr" eaLnBrk="0" hangingPunct="0"/>
            <a:r>
              <a:rPr lang="en-US" sz="2000" dirty="0">
                <a:solidFill>
                  <a:srgbClr val="663300"/>
                </a:solidFill>
              </a:rPr>
              <a:t>CRM </a:t>
            </a:r>
          </a:p>
          <a:p>
            <a:pPr algn="ctr" eaLnBrk="0" hangingPunct="0"/>
            <a:r>
              <a:rPr lang="en-US" sz="2000" dirty="0">
                <a:solidFill>
                  <a:srgbClr val="663300"/>
                </a:solidFill>
              </a:rPr>
              <a:t>&amp; SCM</a:t>
            </a:r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619125" y="3155950"/>
            <a:ext cx="0" cy="1966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619125" y="3876675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619125" y="5114925"/>
            <a:ext cx="20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2597150" y="1978025"/>
            <a:ext cx="2003425" cy="114141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 dirty="0">
                <a:solidFill>
                  <a:schemeClr val="bg1"/>
                </a:solidFill>
              </a:rPr>
              <a:t>Organizational </a:t>
            </a:r>
          </a:p>
          <a:p>
            <a:pPr algn="ctr" eaLnBrk="0" hangingPunct="0"/>
            <a:r>
              <a:rPr lang="en-US" sz="2000" b="1" dirty="0" smtClean="0">
                <a:solidFill>
                  <a:schemeClr val="bg1"/>
                </a:solidFill>
              </a:rPr>
              <a:t>Strategy (Work </a:t>
            </a:r>
          </a:p>
          <a:p>
            <a:pPr algn="ctr" eaLnBrk="0" hangingPunct="0"/>
            <a:r>
              <a:rPr lang="en-US" sz="2000" b="1" dirty="0" smtClean="0">
                <a:solidFill>
                  <a:schemeClr val="bg1"/>
                </a:solidFill>
              </a:rPr>
              <a:t>Processes)</a:t>
            </a:r>
            <a:endParaRPr lang="en-US" sz="2000" b="1" dirty="0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3349625" y="3386138"/>
            <a:ext cx="1479550" cy="8223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400">
              <a:solidFill>
                <a:srgbClr val="663300"/>
              </a:solidFill>
            </a:endParaRPr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3341688" y="5068888"/>
            <a:ext cx="1479550" cy="116998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solidFill>
                <a:srgbClr val="663300"/>
              </a:solidFill>
            </a:endParaRPr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 flipH="1">
            <a:off x="3095625" y="3101975"/>
            <a:ext cx="0" cy="2579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3095625" y="3829050"/>
            <a:ext cx="24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flipV="1">
            <a:off x="3095625" y="5667375"/>
            <a:ext cx="25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3462338" y="3427413"/>
            <a:ext cx="1230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Decision </a:t>
            </a:r>
          </a:p>
          <a:p>
            <a:pPr algn="ctr" eaLnBrk="0" hangingPunct="0"/>
            <a:r>
              <a:rPr lang="en-US" sz="2000">
                <a:solidFill>
                  <a:srgbClr val="29292B"/>
                </a:solidFill>
              </a:rPr>
              <a:t>M</a:t>
            </a:r>
            <a:r>
              <a:rPr lang="en-US" sz="2000">
                <a:solidFill>
                  <a:srgbClr val="663300"/>
                </a:solidFill>
              </a:rPr>
              <a:t>aking</a:t>
            </a:r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3409950" y="5181600"/>
            <a:ext cx="1355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29292B"/>
                </a:solidFill>
              </a:rPr>
              <a:t>Systems Analysis &amp; Design</a:t>
            </a:r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3509963" y="1782763"/>
            <a:ext cx="0" cy="174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>
            <a:off x="6643688" y="1782763"/>
            <a:ext cx="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6324600" y="4378325"/>
            <a:ext cx="2370138" cy="26511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Special DSS </a:t>
            </a:r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6337300" y="4781550"/>
            <a:ext cx="2370138" cy="33178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b="1">
                <a:solidFill>
                  <a:srgbClr val="663300"/>
                </a:solidFill>
              </a:rPr>
              <a:t>DSS Enhancements</a:t>
            </a:r>
            <a:r>
              <a:rPr lang="en-US" sz="2000" b="1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6337300" y="5230813"/>
            <a:ext cx="2370138" cy="2762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663300"/>
                </a:solidFill>
              </a:rPr>
              <a:t>Integrative DSS </a:t>
            </a:r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flipH="1">
            <a:off x="6134100" y="4229100"/>
            <a:ext cx="0" cy="163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6134100" y="5854700"/>
            <a:ext cx="190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 flipV="1">
            <a:off x="6134100" y="4978400"/>
            <a:ext cx="20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>
            <a:off x="6134100" y="4530725"/>
            <a:ext cx="193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6337300" y="5646738"/>
            <a:ext cx="2370138" cy="3429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rgbClr val="663300"/>
                </a:solidFill>
              </a:rPr>
              <a:t>Business Intelligence </a:t>
            </a:r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6134100" y="5375275"/>
            <a:ext cx="206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915400" cy="1143000"/>
          </a:xfrm>
        </p:spPr>
        <p:txBody>
          <a:bodyPr>
            <a:normAutofit/>
          </a:bodyPr>
          <a:lstStyle/>
          <a:p>
            <a:r>
              <a:rPr lang="en-US" sz="4000" b="1"/>
              <a:t>Why Managers Need to Participate: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25CE-DBEF-4A6E-B93D-FA78BDA8A50C}" type="slidenum">
              <a:rPr lang="en-US"/>
              <a:pPr/>
              <a:t>3</a:t>
            </a:fld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534400" cy="4267200"/>
          </a:xfrm>
        </p:spPr>
        <p:txBody>
          <a:bodyPr/>
          <a:lstStyle/>
          <a:p>
            <a:r>
              <a:rPr lang="en-US"/>
              <a:t>IT spending accounts for more than 50% of the capital-goods dollars in the US.</a:t>
            </a:r>
          </a:p>
          <a:p>
            <a:r>
              <a:rPr lang="en-US"/>
              <a:t>US companies spend $7,500 per employee on IT and use is growing exponentially.</a:t>
            </a:r>
          </a:p>
          <a:p>
            <a:r>
              <a:rPr lang="en-US"/>
              <a:t>As managers decide which activities receive funding, it is essential that they have a basic grounding in managing and using 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 …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4BA3-5D23-45AC-A364-1ABB7EC97507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67602" name="Group 18"/>
          <p:cNvGraphicFramePr>
            <a:graphicFrameLocks noGrp="1"/>
          </p:cNvGraphicFramePr>
          <p:nvPr/>
        </p:nvGraphicFramePr>
        <p:xfrm>
          <a:off x="685800" y="1828800"/>
          <a:ext cx="7543800" cy="4870704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374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must be managed as a critical resource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enable/require changes in the way people work together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integrate with almost every aspect of business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enable business opportunities and new strategies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can be used to combat business challenges from competitors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r>
              <a:rPr lang="en-US" sz="4000" b="1" dirty="0"/>
              <a:t>Information Systems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EFEDE-6412-45D2-8AC1-06010EE4B648}" type="slidenum">
              <a:rPr lang="en-US"/>
              <a:pPr/>
              <a:t>5</a:t>
            </a:fld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/>
              <a:t>are now integrated into almost every aspect of business.</a:t>
            </a:r>
          </a:p>
          <a:p>
            <a:r>
              <a:rPr lang="en-US"/>
              <a:t>place information in the hands of associates so that decisions can be made closer to the customer.</a:t>
            </a:r>
          </a:p>
          <a:p>
            <a:r>
              <a:rPr lang="en-US"/>
              <a:t>helps simplify processes such as moving goods, stocking shelves and communicating with suppliers.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F6DA-9276-42E8-9B94-437163FADA49}" type="slidenum">
              <a:rPr lang="en-US"/>
              <a:pPr/>
              <a:t>6</a:t>
            </a:fld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848600" cy="4648200"/>
          </a:xfrm>
        </p:spPr>
        <p:txBody>
          <a:bodyPr/>
          <a:lstStyle/>
          <a:p>
            <a:r>
              <a:rPr lang="en-US" sz="2400" dirty="0"/>
              <a:t>What if a Manager Doesn’t Participate?</a:t>
            </a:r>
          </a:p>
          <a:p>
            <a:pPr lvl="1"/>
            <a:r>
              <a:rPr lang="en-US" sz="2400" dirty="0"/>
              <a:t>Profits = Revenue – Expenses. </a:t>
            </a:r>
          </a:p>
          <a:p>
            <a:pPr lvl="1"/>
            <a:r>
              <a:rPr lang="en-US" sz="2400" dirty="0"/>
              <a:t>Decisions about IS have a direct impact on business profits.</a:t>
            </a:r>
          </a:p>
          <a:p>
            <a:pPr lvl="2"/>
            <a:r>
              <a:rPr lang="en-US" sz="2000" dirty="0"/>
              <a:t>Enhance product (effectiveness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 increase revenue</a:t>
            </a:r>
            <a:endParaRPr lang="en-US" sz="2000" dirty="0"/>
          </a:p>
          <a:p>
            <a:pPr lvl="2"/>
            <a:r>
              <a:rPr lang="en-US" sz="2000" dirty="0"/>
              <a:t>Reduce costs of producing the product (efficiency)</a:t>
            </a:r>
          </a:p>
          <a:p>
            <a:r>
              <a:rPr lang="en-US" sz="2400" dirty="0"/>
              <a:t>Not considering IT business &amp; organizational strategy leads to one of three consequences:</a:t>
            </a:r>
          </a:p>
          <a:p>
            <a:pPr lvl="1">
              <a:buFont typeface="Monotype Sorts" pitchFamily="2" charset="2"/>
              <a:buAutoNum type="arabicPeriod"/>
            </a:pPr>
            <a:r>
              <a:rPr lang="en-US" sz="2400" dirty="0"/>
              <a:t> IS that fail to support business goals</a:t>
            </a:r>
          </a:p>
          <a:p>
            <a:pPr lvl="1">
              <a:buFont typeface="Monotype Sorts" pitchFamily="2" charset="2"/>
              <a:buAutoNum type="arabicPeriod"/>
            </a:pPr>
            <a:r>
              <a:rPr lang="en-US" sz="2400" dirty="0"/>
              <a:t> IS the fail to support organizational systems</a:t>
            </a:r>
          </a:p>
          <a:p>
            <a:pPr lvl="1">
              <a:buFont typeface="Monotype Sorts" pitchFamily="2" charset="2"/>
              <a:buAutoNum type="arabicPeriod"/>
            </a:pPr>
            <a:r>
              <a:rPr lang="en-US" sz="2400" dirty="0"/>
              <a:t> A misalignment between bus. and org. strategies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r>
              <a:rPr lang="en-US" sz="4000" b="1" dirty="0" smtClean="0"/>
              <a:t>Potential of Ignorance of IS</a:t>
            </a:r>
            <a:endParaRPr lang="en-US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6248400" cy="7620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Arial" charset="0"/>
              </a:rPr>
              <a:t>BASIC ASSUMPTIONS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E742-EB9B-4324-BEB4-1DB08C77F48A}" type="slidenum">
              <a:rPr lang="en-US"/>
              <a:pPr/>
              <a:t>7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7924800" cy="5105400"/>
          </a:xfrm>
        </p:spPr>
        <p:txBody>
          <a:bodyPr>
            <a:normAutofit/>
          </a:bodyPr>
          <a:lstStyle/>
          <a:p>
            <a:r>
              <a:rPr lang="en-US" sz="4000"/>
              <a:t>Managers must be knowledgeable participants in IS decisions</a:t>
            </a:r>
          </a:p>
          <a:p>
            <a:r>
              <a:rPr lang="en-US" sz="4000"/>
              <a:t>The roles of the GM and the IS manager are distinct</a:t>
            </a:r>
          </a:p>
          <a:p>
            <a:r>
              <a:rPr lang="en-US" sz="4000"/>
              <a:t>Information Systems should not be the “tail” wagging the business activity “dog”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6248400" cy="7620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Arial" charset="0"/>
              </a:rPr>
              <a:t>BASIC ASSUMPT’NS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6B4-6FB1-4B69-AAA8-74F4FC70E812}" type="slidenum">
              <a:rPr lang="en-US"/>
              <a:pPr/>
              <a:t>8</a:t>
            </a:fld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79248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/>
              <a:t>Functions, Activities, and Processes are not equal concepts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Functional viewpoint (classic HR, Ops, </a:t>
            </a:r>
            <a:r>
              <a:rPr lang="en-US" dirty="0" err="1"/>
              <a:t>Acct’g</a:t>
            </a:r>
            <a:r>
              <a:rPr lang="en-US" dirty="0"/>
              <a:t>, Finance, Marketing/Sales, …)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Activities (“what” must be done to produce something of value)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Processes (“how” something of value is produced)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The reason organizations exist is to create economic value to stakeholders: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Customers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Employees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Stockholders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Communities/Society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1524000" y="2971800"/>
            <a:ext cx="2727325" cy="2811463"/>
            <a:chOff x="960" y="1872"/>
            <a:chExt cx="1718" cy="1771"/>
          </a:xfrm>
        </p:grpSpPr>
        <p:grpSp>
          <p:nvGrpSpPr>
            <p:cNvPr id="92163" name="Group 3"/>
            <p:cNvGrpSpPr>
              <a:grpSpLocks/>
            </p:cNvGrpSpPr>
            <p:nvPr/>
          </p:nvGrpSpPr>
          <p:grpSpPr bwMode="auto">
            <a:xfrm>
              <a:off x="960" y="1872"/>
              <a:ext cx="1718" cy="1771"/>
              <a:chOff x="960" y="1872"/>
              <a:chExt cx="1718" cy="1771"/>
            </a:xfrm>
          </p:grpSpPr>
          <p:sp>
            <p:nvSpPr>
              <p:cNvPr id="92164" name="Line 4"/>
              <p:cNvSpPr>
                <a:spLocks noChangeShapeType="1"/>
              </p:cNvSpPr>
              <p:nvPr/>
            </p:nvSpPr>
            <p:spPr bwMode="auto">
              <a:xfrm>
                <a:off x="1157" y="3258"/>
                <a:ext cx="131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65" name="Line 5"/>
              <p:cNvSpPr>
                <a:spLocks noChangeShapeType="1"/>
              </p:cNvSpPr>
              <p:nvPr/>
            </p:nvSpPr>
            <p:spPr bwMode="auto">
              <a:xfrm>
                <a:off x="1409" y="2721"/>
                <a:ext cx="8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66" name="AutoShape 6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1718" cy="1771"/>
              </a:xfrm>
              <a:prstGeom prst="triangle">
                <a:avLst>
                  <a:gd name="adj" fmla="val 49986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1516" y="2323"/>
              <a:ext cx="60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 b="1"/>
                <a:t>Strategic</a:t>
              </a:r>
            </a:p>
            <a:p>
              <a:pPr algn="ctr" eaLnBrk="0" hangingPunct="0"/>
              <a:r>
                <a:rPr lang="en-US" sz="1600" b="1"/>
                <a:t>Mgmnt</a:t>
              </a: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1540" y="2829"/>
              <a:ext cx="55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 b="1"/>
                <a:t>Tactical</a:t>
              </a:r>
            </a:p>
            <a:p>
              <a:pPr algn="ctr" eaLnBrk="0" hangingPunct="0"/>
              <a:r>
                <a:rPr lang="en-US" sz="1600" b="1"/>
                <a:t>Mgmnt</a:t>
              </a: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1455" y="3271"/>
              <a:ext cx="7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600" b="1"/>
                <a:t>Operations</a:t>
              </a:r>
            </a:p>
            <a:p>
              <a:pPr algn="ctr" eaLnBrk="0" hangingPunct="0"/>
              <a:r>
                <a:rPr lang="en-US" sz="1600" b="1"/>
                <a:t>Mgmnt</a:t>
              </a:r>
            </a:p>
          </p:txBody>
        </p:sp>
      </p:grpSp>
      <p:sp>
        <p:nvSpPr>
          <p:cNvPr id="92170" name="Line 10"/>
          <p:cNvSpPr>
            <a:spLocks noChangeShapeType="1"/>
          </p:cNvSpPr>
          <p:nvPr/>
        </p:nvSpPr>
        <p:spPr bwMode="auto">
          <a:xfrm flipV="1">
            <a:off x="4257675" y="4352925"/>
            <a:ext cx="866775" cy="141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2889250" y="3000375"/>
            <a:ext cx="2236788" cy="1370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871788" y="3000375"/>
            <a:ext cx="2036762" cy="1720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2889250" y="3000375"/>
            <a:ext cx="1768475" cy="2071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2889250" y="2984500"/>
            <a:ext cx="156845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 rot="3780000">
            <a:off x="3552825" y="4926013"/>
            <a:ext cx="1111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Marketing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 rot="3300000">
            <a:off x="3862387" y="4756151"/>
            <a:ext cx="873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Finance</a:t>
            </a: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 rot="2640000">
            <a:off x="3906838" y="4418013"/>
            <a:ext cx="1155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Production</a:t>
            </a:r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 rot="2220000">
            <a:off x="3505200" y="3962400"/>
            <a:ext cx="177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Human Resources</a:t>
            </a: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4748213" y="495300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/>
              <a:t>Business</a:t>
            </a:r>
          </a:p>
          <a:p>
            <a:pPr eaLnBrk="0" hangingPunct="0"/>
            <a:r>
              <a:rPr lang="en-US" sz="1800" b="1"/>
              <a:t>Functions</a:t>
            </a: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762000" y="48768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/>
              <a:t>MRS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1476375" y="411638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/>
              <a:t>DSS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1192213" y="316547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/>
              <a:t>EIS</a:t>
            </a:r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V="1">
            <a:off x="1603375" y="3335338"/>
            <a:ext cx="981075" cy="20081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V="1">
            <a:off x="1206500" y="4687888"/>
            <a:ext cx="477838" cy="974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 flipV="1">
            <a:off x="1343025" y="2254250"/>
            <a:ext cx="981075" cy="20081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86" name="Group 26"/>
          <p:cNvGrpSpPr>
            <a:grpSpLocks/>
          </p:cNvGrpSpPr>
          <p:nvPr/>
        </p:nvGrpSpPr>
        <p:grpSpPr bwMode="auto">
          <a:xfrm>
            <a:off x="5062538" y="2362200"/>
            <a:ext cx="4181475" cy="3659188"/>
            <a:chOff x="3189" y="1488"/>
            <a:chExt cx="2634" cy="2305"/>
          </a:xfrm>
        </p:grpSpPr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3720" y="2151"/>
              <a:ext cx="0" cy="16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4222" y="2151"/>
              <a:ext cx="0" cy="16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4886" y="2151"/>
              <a:ext cx="0" cy="16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0" name="Line 30"/>
            <p:cNvSpPr>
              <a:spLocks noChangeShapeType="1"/>
            </p:cNvSpPr>
            <p:nvPr/>
          </p:nvSpPr>
          <p:spPr bwMode="auto">
            <a:xfrm>
              <a:off x="5391" y="2151"/>
              <a:ext cx="0" cy="16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1" name="Rectangle 31"/>
            <p:cNvSpPr>
              <a:spLocks noChangeArrowheads="1"/>
            </p:cNvSpPr>
            <p:nvPr/>
          </p:nvSpPr>
          <p:spPr bwMode="auto">
            <a:xfrm>
              <a:off x="3189" y="1488"/>
              <a:ext cx="78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Greater</a:t>
              </a:r>
            </a:p>
            <a:p>
              <a:pPr eaLnBrk="0" hangingPunct="0"/>
              <a:r>
                <a:rPr lang="en-US" sz="1600" b="1"/>
                <a:t>Importance</a:t>
              </a:r>
            </a:p>
            <a:p>
              <a:pPr eaLnBrk="0" hangingPunct="0"/>
              <a:r>
                <a:rPr lang="en-US" sz="1600" b="1"/>
                <a:t>of External</a:t>
              </a:r>
            </a:p>
            <a:p>
              <a:pPr eaLnBrk="0" hangingPunct="0"/>
              <a:r>
                <a:rPr lang="en-US" sz="1600" b="1"/>
                <a:t>Information</a:t>
              </a:r>
            </a:p>
          </p:txBody>
        </p:sp>
        <p:sp>
          <p:nvSpPr>
            <p:cNvPr id="92192" name="Rectangle 32"/>
            <p:cNvSpPr>
              <a:spLocks noChangeArrowheads="1"/>
            </p:cNvSpPr>
            <p:nvPr/>
          </p:nvSpPr>
          <p:spPr bwMode="auto">
            <a:xfrm>
              <a:off x="3909" y="1584"/>
              <a:ext cx="81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More</a:t>
              </a:r>
            </a:p>
            <a:p>
              <a:pPr eaLnBrk="0" hangingPunct="0"/>
              <a:r>
                <a:rPr lang="en-US" sz="1600" b="1"/>
                <a:t>Summarized</a:t>
              </a:r>
            </a:p>
            <a:p>
              <a:pPr eaLnBrk="0" hangingPunct="0"/>
              <a:r>
                <a:rPr lang="en-US" sz="1600" b="1"/>
                <a:t>Information</a:t>
              </a:r>
            </a:p>
          </p:txBody>
        </p:sp>
        <p:sp>
          <p:nvSpPr>
            <p:cNvPr id="92193" name="Rectangle 33"/>
            <p:cNvSpPr>
              <a:spLocks noChangeArrowheads="1"/>
            </p:cNvSpPr>
            <p:nvPr/>
          </p:nvSpPr>
          <p:spPr bwMode="auto">
            <a:xfrm>
              <a:off x="4624" y="1516"/>
              <a:ext cx="56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Longer</a:t>
              </a:r>
            </a:p>
            <a:p>
              <a:pPr eaLnBrk="0" hangingPunct="0"/>
              <a:r>
                <a:rPr lang="en-US" sz="1600" b="1"/>
                <a:t>Time</a:t>
              </a:r>
            </a:p>
            <a:p>
              <a:pPr eaLnBrk="0" hangingPunct="0"/>
              <a:r>
                <a:rPr lang="en-US" sz="1600" b="1"/>
                <a:t>Horizon</a:t>
              </a:r>
            </a:p>
          </p:txBody>
        </p:sp>
        <p:sp>
          <p:nvSpPr>
            <p:cNvPr id="92194" name="Rectangle 34"/>
            <p:cNvSpPr>
              <a:spLocks noChangeArrowheads="1"/>
            </p:cNvSpPr>
            <p:nvPr/>
          </p:nvSpPr>
          <p:spPr bwMode="auto">
            <a:xfrm>
              <a:off x="5109" y="1536"/>
              <a:ext cx="71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Less</a:t>
              </a:r>
            </a:p>
            <a:p>
              <a:pPr eaLnBrk="0" hangingPunct="0"/>
              <a:r>
                <a:rPr lang="en-US" sz="1600" b="1"/>
                <a:t>Structured</a:t>
              </a:r>
            </a:p>
            <a:p>
              <a:pPr eaLnBrk="0" hangingPunct="0"/>
              <a:r>
                <a:rPr lang="en-US" sz="1600" b="1"/>
                <a:t>Problems</a:t>
              </a:r>
            </a:p>
          </p:txBody>
        </p:sp>
      </p:grpSp>
      <p:sp>
        <p:nvSpPr>
          <p:cNvPr id="92195" name="Rectangle 35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324600" cy="10668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sz="4000"/>
              <a:t>Relationship of MIS to Organizational Structure?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728</TotalTime>
  <Words>1319</Words>
  <Application>Microsoft Office PowerPoint</Application>
  <PresentationFormat>On-screen Show (4:3)</PresentationFormat>
  <Paragraphs>292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Equity</vt:lpstr>
      <vt:lpstr>Slide</vt:lpstr>
      <vt:lpstr>INFS 472 Overview Concepts</vt:lpstr>
      <vt:lpstr>Why Study Information Systems?</vt:lpstr>
      <vt:lpstr>Why Managers Need to Participate:</vt:lpstr>
      <vt:lpstr>Information Systems …</vt:lpstr>
      <vt:lpstr>Information Systems …</vt:lpstr>
      <vt:lpstr>Potential of Ignorance of IS</vt:lpstr>
      <vt:lpstr>BASIC ASSUMPTIONS</vt:lpstr>
      <vt:lpstr>BASIC ASSUMPT’NS 2</vt:lpstr>
      <vt:lpstr>Relationship of MIS to Organizational Structure?</vt:lpstr>
      <vt:lpstr>PowerPoint Presentation</vt:lpstr>
      <vt:lpstr>DSS Perspective</vt:lpstr>
      <vt:lpstr>Data, Information and Knowledge</vt:lpstr>
      <vt:lpstr>Information Characteristics across Hierarchical Levels</vt:lpstr>
      <vt:lpstr>BUSINESS STRATEGY FRAMEWORKS</vt:lpstr>
      <vt:lpstr>A Business Strategy is:</vt:lpstr>
      <vt:lpstr>Business Strategy Frameworks</vt:lpstr>
      <vt:lpstr>PowerPoint Presentation</vt:lpstr>
      <vt:lpstr>Porter’s Competitive Strategies</vt:lpstr>
      <vt:lpstr>Hypercompetition (D’Aveni)</vt:lpstr>
      <vt:lpstr>PowerPoint Presentation</vt:lpstr>
      <vt:lpstr>7-S’s</vt:lpstr>
      <vt:lpstr>Example:</vt:lpstr>
      <vt:lpstr>ORGANIZATIONAL STRATEGY Managerial Imperative</vt:lpstr>
      <vt:lpstr>Organizational Strategy</vt:lpstr>
      <vt:lpstr>IS STRATEGY Technological Imperative</vt:lpstr>
      <vt:lpstr>IS Strategy – SDLC</vt:lpstr>
      <vt:lpstr>Business Change Logic</vt:lpstr>
      <vt:lpstr>Fill in the 9 labels</vt:lpstr>
      <vt:lpstr>Course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Introduction Chapter</dc:title>
  <dc:creator>Robert</dc:creator>
  <cp:lastModifiedBy>Richard Orwig</cp:lastModifiedBy>
  <cp:revision>83</cp:revision>
  <dcterms:created xsi:type="dcterms:W3CDTF">2003-05-02T04:14:13Z</dcterms:created>
  <dcterms:modified xsi:type="dcterms:W3CDTF">2012-08-26T21:52:04Z</dcterms:modified>
</cp:coreProperties>
</file>