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88" r:id="rId13"/>
    <p:sldId id="291" r:id="rId14"/>
    <p:sldId id="292" r:id="rId15"/>
    <p:sldId id="290" r:id="rId16"/>
    <p:sldId id="289" r:id="rId17"/>
    <p:sldId id="293" r:id="rId18"/>
    <p:sldId id="267" r:id="rId19"/>
    <p:sldId id="269" r:id="rId20"/>
    <p:sldId id="294" r:id="rId21"/>
    <p:sldId id="287" r:id="rId22"/>
    <p:sldId id="285" r:id="rId23"/>
    <p:sldId id="286" r:id="rId24"/>
    <p:sldId id="270" r:id="rId25"/>
    <p:sldId id="27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1" autoAdjust="0"/>
    <p:restoredTop sz="94676" autoAdjust="0"/>
  </p:normalViewPr>
  <p:slideViewPr>
    <p:cSldViewPr>
      <p:cViewPr>
        <p:scale>
          <a:sx n="75" d="100"/>
          <a:sy n="75" d="100"/>
        </p:scale>
        <p:origin x="-3396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E022BE-A9DD-4618-9870-F52D30DCC649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BB88A4-8637-4D9E-87C2-0DAAA0044AD4}">
      <dgm:prSet phldrT="[Text]"/>
      <dgm:spPr/>
      <dgm:t>
        <a:bodyPr/>
        <a:lstStyle/>
        <a:p>
          <a:r>
            <a:rPr lang="en-US" dirty="0" smtClean="0"/>
            <a:t>Root</a:t>
          </a:r>
          <a:endParaRPr lang="en-US" dirty="0"/>
        </a:p>
      </dgm:t>
    </dgm:pt>
    <dgm:pt modelId="{C3B5DC31-D12D-43A0-B2DC-1765CE771995}" type="parTrans" cxnId="{5ED338C1-408F-4CE8-A009-95472F4F54DC}">
      <dgm:prSet/>
      <dgm:spPr/>
      <dgm:t>
        <a:bodyPr/>
        <a:lstStyle/>
        <a:p>
          <a:endParaRPr lang="en-US"/>
        </a:p>
      </dgm:t>
    </dgm:pt>
    <dgm:pt modelId="{E949F794-06AC-47DE-9A92-EC1B15C16D18}" type="sibTrans" cxnId="{5ED338C1-408F-4CE8-A009-95472F4F54DC}">
      <dgm:prSet/>
      <dgm:spPr/>
      <dgm:t>
        <a:bodyPr/>
        <a:lstStyle/>
        <a:p>
          <a:endParaRPr lang="en-US"/>
        </a:p>
      </dgm:t>
    </dgm:pt>
    <dgm:pt modelId="{D8FFD170-FC5F-48C3-96B2-2C4CF20BDEFA}">
      <dgm:prSet phldrT="[Text]"/>
      <dgm:spPr/>
      <dgm:t>
        <a:bodyPr/>
        <a:lstStyle/>
        <a:p>
          <a:r>
            <a:rPr lang="en-US" dirty="0" smtClean="0"/>
            <a:t>academics</a:t>
          </a:r>
          <a:endParaRPr lang="en-US" dirty="0"/>
        </a:p>
      </dgm:t>
    </dgm:pt>
    <dgm:pt modelId="{8EB8F253-E6B1-4F6E-9D7B-0DE365FAFCA7}" type="parTrans" cxnId="{DCCD5174-9551-472C-A3AC-70F2D1003DB6}">
      <dgm:prSet/>
      <dgm:spPr/>
      <dgm:t>
        <a:bodyPr/>
        <a:lstStyle/>
        <a:p>
          <a:endParaRPr lang="en-US"/>
        </a:p>
      </dgm:t>
    </dgm:pt>
    <dgm:pt modelId="{FFA3F762-81E7-416A-8EAB-0624F4BA3AB8}" type="sibTrans" cxnId="{DCCD5174-9551-472C-A3AC-70F2D1003DB6}">
      <dgm:prSet/>
      <dgm:spPr/>
      <dgm:t>
        <a:bodyPr/>
        <a:lstStyle/>
        <a:p>
          <a:endParaRPr lang="en-US"/>
        </a:p>
      </dgm:t>
    </dgm:pt>
    <dgm:pt modelId="{1B8DA151-90A8-4CC6-9B0F-593D93AAA9E0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r>
            <a:rPr lang="en-US" dirty="0" err="1" smtClean="0"/>
            <a:t>calendar.php</a:t>
          </a:r>
          <a:endParaRPr lang="en-US" dirty="0"/>
        </a:p>
      </dgm:t>
    </dgm:pt>
    <dgm:pt modelId="{3CD5A392-BF8E-49A9-8A6D-326AF1CADE5B}" type="parTrans" cxnId="{E305D2DE-300C-470B-B4E1-F91FE41E68BB}">
      <dgm:prSet/>
      <dgm:spPr/>
      <dgm:t>
        <a:bodyPr/>
        <a:lstStyle/>
        <a:p>
          <a:endParaRPr lang="en-US"/>
        </a:p>
      </dgm:t>
    </dgm:pt>
    <dgm:pt modelId="{6D0B6D26-F4FF-49D6-A95B-B3A06D6F564C}" type="sibTrans" cxnId="{E305D2DE-300C-470B-B4E1-F91FE41E68BB}">
      <dgm:prSet/>
      <dgm:spPr/>
      <dgm:t>
        <a:bodyPr/>
        <a:lstStyle/>
        <a:p>
          <a:endParaRPr lang="en-US"/>
        </a:p>
      </dgm:t>
    </dgm:pt>
    <dgm:pt modelId="{F01A2594-86F9-4319-B951-7682E2252559}" type="pres">
      <dgm:prSet presAssocID="{60E022BE-A9DD-4618-9870-F52D30DCC6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193A9D7-3933-4099-8978-67A475B83C5B}" type="pres">
      <dgm:prSet presAssocID="{FFBB88A4-8637-4D9E-87C2-0DAAA0044AD4}" presName="hierRoot1" presStyleCnt="0">
        <dgm:presLayoutVars>
          <dgm:hierBranch val="init"/>
        </dgm:presLayoutVars>
      </dgm:prSet>
      <dgm:spPr/>
    </dgm:pt>
    <dgm:pt modelId="{EC878627-57A1-483C-B899-4E5493D2E3CA}" type="pres">
      <dgm:prSet presAssocID="{FFBB88A4-8637-4D9E-87C2-0DAAA0044AD4}" presName="rootComposite1" presStyleCnt="0"/>
      <dgm:spPr/>
    </dgm:pt>
    <dgm:pt modelId="{20389AAB-3479-4525-8E43-5320AD988A53}" type="pres">
      <dgm:prSet presAssocID="{FFBB88A4-8637-4D9E-87C2-0DAAA0044AD4}" presName="rootText1" presStyleLbl="node0" presStyleIdx="0" presStyleCnt="1" custLinFactY="-59182" custLinFactNeighborX="411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FCBC71-30E5-47DA-B50A-E438612B6FA4}" type="pres">
      <dgm:prSet presAssocID="{FFBB88A4-8637-4D9E-87C2-0DAAA0044AD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01F78BD-DBCD-4143-B510-784F27D0FE80}" type="pres">
      <dgm:prSet presAssocID="{FFBB88A4-8637-4D9E-87C2-0DAAA0044AD4}" presName="hierChild2" presStyleCnt="0"/>
      <dgm:spPr/>
    </dgm:pt>
    <dgm:pt modelId="{C9E4EC0C-F438-4976-B927-EB9C2ABECD6D}" type="pres">
      <dgm:prSet presAssocID="{8EB8F253-E6B1-4F6E-9D7B-0DE365FAFCA7}" presName="Name64" presStyleLbl="parChTrans1D2" presStyleIdx="0" presStyleCnt="1"/>
      <dgm:spPr/>
      <dgm:t>
        <a:bodyPr/>
        <a:lstStyle/>
        <a:p>
          <a:endParaRPr lang="en-US"/>
        </a:p>
      </dgm:t>
    </dgm:pt>
    <dgm:pt modelId="{949EF469-C8E0-474A-A37C-1C7CAB52AFA3}" type="pres">
      <dgm:prSet presAssocID="{D8FFD170-FC5F-48C3-96B2-2C4CF20BDEFA}" presName="hierRoot2" presStyleCnt="0">
        <dgm:presLayoutVars>
          <dgm:hierBranch val="init"/>
        </dgm:presLayoutVars>
      </dgm:prSet>
      <dgm:spPr/>
    </dgm:pt>
    <dgm:pt modelId="{5D1C7C3A-79B7-4915-A5CA-92A1D6C3111A}" type="pres">
      <dgm:prSet presAssocID="{D8FFD170-FC5F-48C3-96B2-2C4CF20BDEFA}" presName="rootComposite" presStyleCnt="0"/>
      <dgm:spPr/>
    </dgm:pt>
    <dgm:pt modelId="{2727D72D-73F4-49BD-BA8A-29D7E4D1BD91}" type="pres">
      <dgm:prSet presAssocID="{D8FFD170-FC5F-48C3-96B2-2C4CF20BDEFA}" presName="rootText" presStyleLbl="node2" presStyleIdx="0" presStyleCnt="1" custLinFactNeighborX="-13801" custLinFactNeighborY="81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2E57C6-0A99-430D-96B1-647650FA7D8D}" type="pres">
      <dgm:prSet presAssocID="{D8FFD170-FC5F-48C3-96B2-2C4CF20BDEFA}" presName="rootConnector" presStyleLbl="node2" presStyleIdx="0" presStyleCnt="1"/>
      <dgm:spPr/>
      <dgm:t>
        <a:bodyPr/>
        <a:lstStyle/>
        <a:p>
          <a:endParaRPr lang="en-US"/>
        </a:p>
      </dgm:t>
    </dgm:pt>
    <dgm:pt modelId="{F96BB105-2A6A-4A78-93F6-F84A63275391}" type="pres">
      <dgm:prSet presAssocID="{D8FFD170-FC5F-48C3-96B2-2C4CF20BDEFA}" presName="hierChild4" presStyleCnt="0"/>
      <dgm:spPr/>
    </dgm:pt>
    <dgm:pt modelId="{E39362A8-6302-4F9D-9C5F-2FC0F0F74873}" type="pres">
      <dgm:prSet presAssocID="{3CD5A392-BF8E-49A9-8A6D-326AF1CADE5B}" presName="Name64" presStyleLbl="parChTrans1D3" presStyleIdx="0" presStyleCnt="1"/>
      <dgm:spPr/>
      <dgm:t>
        <a:bodyPr/>
        <a:lstStyle/>
        <a:p>
          <a:endParaRPr lang="en-US"/>
        </a:p>
      </dgm:t>
    </dgm:pt>
    <dgm:pt modelId="{BE6F5BFE-2193-444B-9A47-ABC2772CCE0B}" type="pres">
      <dgm:prSet presAssocID="{1B8DA151-90A8-4CC6-9B0F-593D93AAA9E0}" presName="hierRoot2" presStyleCnt="0">
        <dgm:presLayoutVars>
          <dgm:hierBranch val="init"/>
        </dgm:presLayoutVars>
      </dgm:prSet>
      <dgm:spPr/>
    </dgm:pt>
    <dgm:pt modelId="{D61258DE-606D-4FF7-B05E-52544A87D9A4}" type="pres">
      <dgm:prSet presAssocID="{1B8DA151-90A8-4CC6-9B0F-593D93AAA9E0}" presName="rootComposite" presStyleCnt="0"/>
      <dgm:spPr/>
    </dgm:pt>
    <dgm:pt modelId="{976F19EB-D708-4BA9-BCA4-303EA7AA19A9}" type="pres">
      <dgm:prSet presAssocID="{1B8DA151-90A8-4CC6-9B0F-593D93AAA9E0}" presName="rootText" presStyleLbl="node3" presStyleIdx="0" presStyleCnt="1" custLinFactY="61564" custLinFactNeighborX="-3172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858D19-2550-43B8-A322-931767CA3C44}" type="pres">
      <dgm:prSet presAssocID="{1B8DA151-90A8-4CC6-9B0F-593D93AAA9E0}" presName="rootConnector" presStyleLbl="node3" presStyleIdx="0" presStyleCnt="1"/>
      <dgm:spPr/>
      <dgm:t>
        <a:bodyPr/>
        <a:lstStyle/>
        <a:p>
          <a:endParaRPr lang="en-US"/>
        </a:p>
      </dgm:t>
    </dgm:pt>
    <dgm:pt modelId="{22466B4A-8965-46B9-A195-C62E11E58975}" type="pres">
      <dgm:prSet presAssocID="{1B8DA151-90A8-4CC6-9B0F-593D93AAA9E0}" presName="hierChild4" presStyleCnt="0"/>
      <dgm:spPr/>
    </dgm:pt>
    <dgm:pt modelId="{9B770B43-BA4E-4F43-AC62-9F322BDB1303}" type="pres">
      <dgm:prSet presAssocID="{1B8DA151-90A8-4CC6-9B0F-593D93AAA9E0}" presName="hierChild5" presStyleCnt="0"/>
      <dgm:spPr/>
    </dgm:pt>
    <dgm:pt modelId="{D1C30B9C-7EC9-435A-8B3F-A05D770F3359}" type="pres">
      <dgm:prSet presAssocID="{D8FFD170-FC5F-48C3-96B2-2C4CF20BDEFA}" presName="hierChild5" presStyleCnt="0"/>
      <dgm:spPr/>
    </dgm:pt>
    <dgm:pt modelId="{0CCA4571-481C-4BD9-A63F-E82DF5DF51C0}" type="pres">
      <dgm:prSet presAssocID="{FFBB88A4-8637-4D9E-87C2-0DAAA0044AD4}" presName="hierChild3" presStyleCnt="0"/>
      <dgm:spPr/>
    </dgm:pt>
  </dgm:ptLst>
  <dgm:cxnLst>
    <dgm:cxn modelId="{451D320E-D527-4B7F-8388-AC49CF8BC519}" type="presOf" srcId="{1B8DA151-90A8-4CC6-9B0F-593D93AAA9E0}" destId="{7E858D19-2550-43B8-A322-931767CA3C44}" srcOrd="1" destOrd="0" presId="urn:microsoft.com/office/officeart/2009/3/layout/HorizontalOrganizationChart"/>
    <dgm:cxn modelId="{C96F8276-6768-4183-9D26-60F62B728085}" type="presOf" srcId="{1B8DA151-90A8-4CC6-9B0F-593D93AAA9E0}" destId="{976F19EB-D708-4BA9-BCA4-303EA7AA19A9}" srcOrd="0" destOrd="0" presId="urn:microsoft.com/office/officeart/2009/3/layout/HorizontalOrganizationChart"/>
    <dgm:cxn modelId="{747B25A5-7D5A-439E-8B0A-3A4F91B962FC}" type="presOf" srcId="{D8FFD170-FC5F-48C3-96B2-2C4CF20BDEFA}" destId="{2727D72D-73F4-49BD-BA8A-29D7E4D1BD91}" srcOrd="0" destOrd="0" presId="urn:microsoft.com/office/officeart/2009/3/layout/HorizontalOrganizationChart"/>
    <dgm:cxn modelId="{2D1A3977-5F48-41F4-B8F3-C2B33D5197EE}" type="presOf" srcId="{FFBB88A4-8637-4D9E-87C2-0DAAA0044AD4}" destId="{20389AAB-3479-4525-8E43-5320AD988A53}" srcOrd="0" destOrd="0" presId="urn:microsoft.com/office/officeart/2009/3/layout/HorizontalOrganizationChart"/>
    <dgm:cxn modelId="{17EB36C6-17E0-48BC-93F7-7BA7DFA574B1}" type="presOf" srcId="{3CD5A392-BF8E-49A9-8A6D-326AF1CADE5B}" destId="{E39362A8-6302-4F9D-9C5F-2FC0F0F74873}" srcOrd="0" destOrd="0" presId="urn:microsoft.com/office/officeart/2009/3/layout/HorizontalOrganizationChart"/>
    <dgm:cxn modelId="{E03B1532-5F7D-4216-B9AC-5A85AF591CED}" type="presOf" srcId="{D8FFD170-FC5F-48C3-96B2-2C4CF20BDEFA}" destId="{012E57C6-0A99-430D-96B1-647650FA7D8D}" srcOrd="1" destOrd="0" presId="urn:microsoft.com/office/officeart/2009/3/layout/HorizontalOrganizationChart"/>
    <dgm:cxn modelId="{29206A8A-1467-4452-B1CB-6C4EBA765012}" type="presOf" srcId="{FFBB88A4-8637-4D9E-87C2-0DAAA0044AD4}" destId="{76FCBC71-30E5-47DA-B50A-E438612B6FA4}" srcOrd="1" destOrd="0" presId="urn:microsoft.com/office/officeart/2009/3/layout/HorizontalOrganizationChart"/>
    <dgm:cxn modelId="{5ED338C1-408F-4CE8-A009-95472F4F54DC}" srcId="{60E022BE-A9DD-4618-9870-F52D30DCC649}" destId="{FFBB88A4-8637-4D9E-87C2-0DAAA0044AD4}" srcOrd="0" destOrd="0" parTransId="{C3B5DC31-D12D-43A0-B2DC-1765CE771995}" sibTransId="{E949F794-06AC-47DE-9A92-EC1B15C16D18}"/>
    <dgm:cxn modelId="{8318B2A3-C88D-4685-9F7D-00173E7D0586}" type="presOf" srcId="{8EB8F253-E6B1-4F6E-9D7B-0DE365FAFCA7}" destId="{C9E4EC0C-F438-4976-B927-EB9C2ABECD6D}" srcOrd="0" destOrd="0" presId="urn:microsoft.com/office/officeart/2009/3/layout/HorizontalOrganizationChart"/>
    <dgm:cxn modelId="{DCCD5174-9551-472C-A3AC-70F2D1003DB6}" srcId="{FFBB88A4-8637-4D9E-87C2-0DAAA0044AD4}" destId="{D8FFD170-FC5F-48C3-96B2-2C4CF20BDEFA}" srcOrd="0" destOrd="0" parTransId="{8EB8F253-E6B1-4F6E-9D7B-0DE365FAFCA7}" sibTransId="{FFA3F762-81E7-416A-8EAB-0624F4BA3AB8}"/>
    <dgm:cxn modelId="{E305D2DE-300C-470B-B4E1-F91FE41E68BB}" srcId="{D8FFD170-FC5F-48C3-96B2-2C4CF20BDEFA}" destId="{1B8DA151-90A8-4CC6-9B0F-593D93AAA9E0}" srcOrd="0" destOrd="0" parTransId="{3CD5A392-BF8E-49A9-8A6D-326AF1CADE5B}" sibTransId="{6D0B6D26-F4FF-49D6-A95B-B3A06D6F564C}"/>
    <dgm:cxn modelId="{EDA51290-E259-459A-BFFC-D6EC82481B38}" type="presOf" srcId="{60E022BE-A9DD-4618-9870-F52D30DCC649}" destId="{F01A2594-86F9-4319-B951-7682E2252559}" srcOrd="0" destOrd="0" presId="urn:microsoft.com/office/officeart/2009/3/layout/HorizontalOrganizationChart"/>
    <dgm:cxn modelId="{046BD771-FB8D-4AA6-B671-654A31811D0C}" type="presParOf" srcId="{F01A2594-86F9-4319-B951-7682E2252559}" destId="{F193A9D7-3933-4099-8978-67A475B83C5B}" srcOrd="0" destOrd="0" presId="urn:microsoft.com/office/officeart/2009/3/layout/HorizontalOrganizationChart"/>
    <dgm:cxn modelId="{F0480CE7-8B52-42FD-8FC9-9653B109E9CF}" type="presParOf" srcId="{F193A9D7-3933-4099-8978-67A475B83C5B}" destId="{EC878627-57A1-483C-B899-4E5493D2E3CA}" srcOrd="0" destOrd="0" presId="urn:microsoft.com/office/officeart/2009/3/layout/HorizontalOrganizationChart"/>
    <dgm:cxn modelId="{78EE7BA4-B85D-4B01-92B6-9C3FC1F341F7}" type="presParOf" srcId="{EC878627-57A1-483C-B899-4E5493D2E3CA}" destId="{20389AAB-3479-4525-8E43-5320AD988A53}" srcOrd="0" destOrd="0" presId="urn:microsoft.com/office/officeart/2009/3/layout/HorizontalOrganizationChart"/>
    <dgm:cxn modelId="{0A3E4847-2CBD-4482-8DBE-E7C138A427E7}" type="presParOf" srcId="{EC878627-57A1-483C-B899-4E5493D2E3CA}" destId="{76FCBC71-30E5-47DA-B50A-E438612B6FA4}" srcOrd="1" destOrd="0" presId="urn:microsoft.com/office/officeart/2009/3/layout/HorizontalOrganizationChart"/>
    <dgm:cxn modelId="{91CCE0B5-2DD3-4FB1-9491-769EE4BFD6A4}" type="presParOf" srcId="{F193A9D7-3933-4099-8978-67A475B83C5B}" destId="{A01F78BD-DBCD-4143-B510-784F27D0FE80}" srcOrd="1" destOrd="0" presId="urn:microsoft.com/office/officeart/2009/3/layout/HorizontalOrganizationChart"/>
    <dgm:cxn modelId="{4A95205E-50FE-4FE8-8A77-EF1ABBC5718D}" type="presParOf" srcId="{A01F78BD-DBCD-4143-B510-784F27D0FE80}" destId="{C9E4EC0C-F438-4976-B927-EB9C2ABECD6D}" srcOrd="0" destOrd="0" presId="urn:microsoft.com/office/officeart/2009/3/layout/HorizontalOrganizationChart"/>
    <dgm:cxn modelId="{9272F292-C74E-4A0C-B6AB-DA93A2D11BC9}" type="presParOf" srcId="{A01F78BD-DBCD-4143-B510-784F27D0FE80}" destId="{949EF469-C8E0-474A-A37C-1C7CAB52AFA3}" srcOrd="1" destOrd="0" presId="urn:microsoft.com/office/officeart/2009/3/layout/HorizontalOrganizationChart"/>
    <dgm:cxn modelId="{5316906D-4928-45D8-8188-236D4EF15E4F}" type="presParOf" srcId="{949EF469-C8E0-474A-A37C-1C7CAB52AFA3}" destId="{5D1C7C3A-79B7-4915-A5CA-92A1D6C3111A}" srcOrd="0" destOrd="0" presId="urn:microsoft.com/office/officeart/2009/3/layout/HorizontalOrganizationChart"/>
    <dgm:cxn modelId="{BB4FD032-AD0E-40CC-81A8-BAF75DB6E6C8}" type="presParOf" srcId="{5D1C7C3A-79B7-4915-A5CA-92A1D6C3111A}" destId="{2727D72D-73F4-49BD-BA8A-29D7E4D1BD91}" srcOrd="0" destOrd="0" presId="urn:microsoft.com/office/officeart/2009/3/layout/HorizontalOrganizationChart"/>
    <dgm:cxn modelId="{DFA6F8E4-7248-40A5-9C97-B03FF06B676C}" type="presParOf" srcId="{5D1C7C3A-79B7-4915-A5CA-92A1D6C3111A}" destId="{012E57C6-0A99-430D-96B1-647650FA7D8D}" srcOrd="1" destOrd="0" presId="urn:microsoft.com/office/officeart/2009/3/layout/HorizontalOrganizationChart"/>
    <dgm:cxn modelId="{0FD7976D-CF1A-4708-AB43-FD011518F95B}" type="presParOf" srcId="{949EF469-C8E0-474A-A37C-1C7CAB52AFA3}" destId="{F96BB105-2A6A-4A78-93F6-F84A63275391}" srcOrd="1" destOrd="0" presId="urn:microsoft.com/office/officeart/2009/3/layout/HorizontalOrganizationChart"/>
    <dgm:cxn modelId="{EDE04E6E-5FBC-472F-989E-77FFDA1B82C9}" type="presParOf" srcId="{F96BB105-2A6A-4A78-93F6-F84A63275391}" destId="{E39362A8-6302-4F9D-9C5F-2FC0F0F74873}" srcOrd="0" destOrd="0" presId="urn:microsoft.com/office/officeart/2009/3/layout/HorizontalOrganizationChart"/>
    <dgm:cxn modelId="{1FC547DE-AC82-4775-98DF-0EC01C83A75C}" type="presParOf" srcId="{F96BB105-2A6A-4A78-93F6-F84A63275391}" destId="{BE6F5BFE-2193-444B-9A47-ABC2772CCE0B}" srcOrd="1" destOrd="0" presId="urn:microsoft.com/office/officeart/2009/3/layout/HorizontalOrganizationChart"/>
    <dgm:cxn modelId="{9EDC8093-A7D4-4A68-BE11-09C5C77D8263}" type="presParOf" srcId="{BE6F5BFE-2193-444B-9A47-ABC2772CCE0B}" destId="{D61258DE-606D-4FF7-B05E-52544A87D9A4}" srcOrd="0" destOrd="0" presId="urn:microsoft.com/office/officeart/2009/3/layout/HorizontalOrganizationChart"/>
    <dgm:cxn modelId="{A48E7A68-6026-46A9-99E3-F317DC67F584}" type="presParOf" srcId="{D61258DE-606D-4FF7-B05E-52544A87D9A4}" destId="{976F19EB-D708-4BA9-BCA4-303EA7AA19A9}" srcOrd="0" destOrd="0" presId="urn:microsoft.com/office/officeart/2009/3/layout/HorizontalOrganizationChart"/>
    <dgm:cxn modelId="{6FBEA09D-EE69-4EDC-ABC1-3DD8E5159D70}" type="presParOf" srcId="{D61258DE-606D-4FF7-B05E-52544A87D9A4}" destId="{7E858D19-2550-43B8-A322-931767CA3C44}" srcOrd="1" destOrd="0" presId="urn:microsoft.com/office/officeart/2009/3/layout/HorizontalOrganizationChart"/>
    <dgm:cxn modelId="{30C7C6B4-0778-4953-863B-C8E4D110C961}" type="presParOf" srcId="{BE6F5BFE-2193-444B-9A47-ABC2772CCE0B}" destId="{22466B4A-8965-46B9-A195-C62E11E58975}" srcOrd="1" destOrd="0" presId="urn:microsoft.com/office/officeart/2009/3/layout/HorizontalOrganizationChart"/>
    <dgm:cxn modelId="{BD4D3AE5-6512-47ED-AF95-9BA9018CE509}" type="presParOf" srcId="{BE6F5BFE-2193-444B-9A47-ABC2772CCE0B}" destId="{9B770B43-BA4E-4F43-AC62-9F322BDB1303}" srcOrd="2" destOrd="0" presId="urn:microsoft.com/office/officeart/2009/3/layout/HorizontalOrganizationChart"/>
    <dgm:cxn modelId="{615D6B0D-C915-4D67-BBED-C09BF99DB458}" type="presParOf" srcId="{949EF469-C8E0-474A-A37C-1C7CAB52AFA3}" destId="{D1C30B9C-7EC9-435A-8B3F-A05D770F3359}" srcOrd="2" destOrd="0" presId="urn:microsoft.com/office/officeart/2009/3/layout/HorizontalOrganizationChart"/>
    <dgm:cxn modelId="{8499E0A1-5230-4E91-B9D3-BC50A3F23F30}" type="presParOf" srcId="{F193A9D7-3933-4099-8978-67A475B83C5B}" destId="{0CCA4571-481C-4BD9-A63F-E82DF5DF51C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362A8-6302-4F9D-9C5F-2FC0F0F74873}">
      <dsp:nvSpPr>
        <dsp:cNvPr id="0" name=""/>
        <dsp:cNvSpPr/>
      </dsp:nvSpPr>
      <dsp:spPr>
        <a:xfrm>
          <a:off x="3650791" y="1416209"/>
          <a:ext cx="91440" cy="8381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8197"/>
              </a:lnTo>
              <a:lnTo>
                <a:pt x="83001" y="838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4EC0C-F438-4976-B927-EB9C2ABECD6D}">
      <dsp:nvSpPr>
        <dsp:cNvPr id="0" name=""/>
        <dsp:cNvSpPr/>
      </dsp:nvSpPr>
      <dsp:spPr>
        <a:xfrm>
          <a:off x="1821991" y="501808"/>
          <a:ext cx="91440" cy="9144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4400"/>
              </a:lnTo>
              <a:lnTo>
                <a:pt x="83001" y="914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89AAB-3479-4525-8E43-5320AD988A53}">
      <dsp:nvSpPr>
        <dsp:cNvPr id="0" name=""/>
        <dsp:cNvSpPr/>
      </dsp:nvSpPr>
      <dsp:spPr>
        <a:xfrm>
          <a:off x="76193" y="228602"/>
          <a:ext cx="1791518" cy="54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Root</a:t>
          </a:r>
          <a:endParaRPr lang="en-US" sz="2600" kern="1200" dirty="0"/>
        </a:p>
      </dsp:txBody>
      <dsp:txXfrm>
        <a:off x="76193" y="228602"/>
        <a:ext cx="1791518" cy="546413"/>
      </dsp:txXfrm>
    </dsp:sp>
    <dsp:sp modelId="{2727D72D-73F4-49BD-BA8A-29D7E4D1BD91}">
      <dsp:nvSpPr>
        <dsp:cNvPr id="0" name=""/>
        <dsp:cNvSpPr/>
      </dsp:nvSpPr>
      <dsp:spPr>
        <a:xfrm>
          <a:off x="1904993" y="1143002"/>
          <a:ext cx="1791518" cy="5464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academics</a:t>
          </a:r>
          <a:endParaRPr lang="en-US" sz="2600" kern="1200" dirty="0"/>
        </a:p>
      </dsp:txBody>
      <dsp:txXfrm>
        <a:off x="1904993" y="1143002"/>
        <a:ext cx="1791518" cy="546413"/>
      </dsp:txXfrm>
    </dsp:sp>
    <dsp:sp modelId="{976F19EB-D708-4BA9-BCA4-303EA7AA19A9}">
      <dsp:nvSpPr>
        <dsp:cNvPr id="0" name=""/>
        <dsp:cNvSpPr/>
      </dsp:nvSpPr>
      <dsp:spPr>
        <a:xfrm>
          <a:off x="3733793" y="1981200"/>
          <a:ext cx="1791518" cy="546413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calendar.php</a:t>
          </a:r>
          <a:endParaRPr lang="en-US" sz="2600" kern="1200" dirty="0"/>
        </a:p>
      </dsp:txBody>
      <dsp:txXfrm>
        <a:off x="3733793" y="1981200"/>
        <a:ext cx="1791518" cy="546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56776"/>
      </p:ext>
    </p:extLst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42116"/>
      </p:ext>
    </p:extLst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01085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22062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45247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07892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61036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31197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59710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41861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8757-2202-437F-9B43-128C6DB886C6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8687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C8757-2202-437F-9B43-128C6DB886C6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5488C-49B4-4712-81A5-938A02FB9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manual/en/language.operators.comparison.ph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br>
              <a:rPr lang="en-US" dirty="0" smtClean="0"/>
            </a:br>
            <a:r>
              <a:rPr lang="en-US" sz="2000" dirty="0" smtClean="0"/>
              <a:t>(Session 1)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 257 Supplement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0204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cho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153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When you want to spit out some content into your html, use echo</a:t>
            </a:r>
          </a:p>
          <a:p>
            <a:endParaRPr lang="en-US" sz="2800" dirty="0" smtClean="0"/>
          </a:p>
          <a:p>
            <a:r>
              <a:rPr lang="en-US" sz="2800" dirty="0" smtClean="0"/>
              <a:t>&lt;?</a:t>
            </a:r>
            <a:r>
              <a:rPr lang="en-US" sz="2800" dirty="0" err="1" smtClean="0"/>
              <a:t>php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	echo “Some Text”;</a:t>
            </a:r>
          </a:p>
          <a:p>
            <a:r>
              <a:rPr lang="en-US" sz="2800" dirty="0" smtClean="0"/>
              <a:t>	echo $</a:t>
            </a:r>
            <a:r>
              <a:rPr lang="en-US" sz="2800" dirty="0" err="1" smtClean="0"/>
              <a:t>variable_name</a:t>
            </a:r>
            <a:r>
              <a:rPr lang="en-US" sz="2800" dirty="0" smtClean="0"/>
              <a:t>;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echo $</a:t>
            </a:r>
            <a:r>
              <a:rPr lang="en-US" sz="2800" dirty="0" err="1" smtClean="0"/>
              <a:t>someArray</a:t>
            </a:r>
            <a:r>
              <a:rPr lang="en-US" sz="2800" dirty="0" smtClean="0"/>
              <a:t>[1] . “ “ . $</a:t>
            </a:r>
            <a:r>
              <a:rPr lang="en-US" sz="2800" dirty="0" err="1" smtClean="0"/>
              <a:t>someArray</a:t>
            </a:r>
            <a:r>
              <a:rPr lang="en-US" sz="2800" dirty="0" smtClean="0"/>
              <a:t>[2];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?&gt;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5943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Note, there is also a “print” function that is very similar to </a:t>
            </a:r>
            <a:r>
              <a:rPr lang="en-US" i="1" dirty="0" smtClean="0"/>
              <a:t>echo</a:t>
            </a:r>
            <a:r>
              <a:rPr lang="en-US" dirty="0" smtClean="0"/>
              <a:t> but </a:t>
            </a:r>
            <a:r>
              <a:rPr lang="en-US" i="1" dirty="0" smtClean="0"/>
              <a:t>echo</a:t>
            </a:r>
            <a:r>
              <a:rPr lang="en-US" dirty="0" smtClean="0"/>
              <a:t> is more useful since it can print out multiple variables/objects with a single 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0729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 </a:t>
            </a:r>
            <a:r>
              <a:rPr lang="en-US" dirty="0" err="1" smtClean="0"/>
              <a:t>Globals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71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predefined “Super Global” variables that are made available to you through the PHP runtime that you can use within your PHP code.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985576"/>
              </p:ext>
            </p:extLst>
          </p:nvPr>
        </p:nvGraphicFramePr>
        <p:xfrm>
          <a:off x="609600" y="2209800"/>
          <a:ext cx="78486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601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Super Global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$_SERVER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info about the web server environment such as Server Name,</a:t>
                      </a:r>
                      <a:r>
                        <a:rPr lang="en-US" baseline="0" dirty="0" smtClean="0"/>
                        <a:t> Request Method, Document Root, etc.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$_GET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any GET variables in the URL query string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$_POST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any POST variables submitted via a form post submission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$_COOKIE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any HTTP Cookie Info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$_FILES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information on POST file uploads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$_SESSION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 information about any variables registered in a session (if created)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59436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some other super </a:t>
            </a:r>
            <a:r>
              <a:rPr lang="en-US" dirty="0" err="1" smtClean="0"/>
              <a:t>globals</a:t>
            </a:r>
            <a:r>
              <a:rPr lang="en-US" dirty="0"/>
              <a:t> </a:t>
            </a:r>
            <a:r>
              <a:rPr lang="en-US" dirty="0" smtClean="0"/>
              <a:t>but these are the main ones…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54994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If… </a:t>
            </a:r>
            <a:r>
              <a:rPr lang="en-US" dirty="0" err="1" smtClean="0"/>
              <a:t>elseif</a:t>
            </a:r>
            <a:r>
              <a:rPr lang="en-US" dirty="0" smtClean="0"/>
              <a:t>…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b="1" dirty="0" smtClean="0"/>
              <a:t>if</a:t>
            </a:r>
            <a:r>
              <a:rPr lang="en-US" sz="3800" dirty="0" smtClean="0"/>
              <a:t> (</a:t>
            </a:r>
            <a:r>
              <a:rPr lang="en-US" sz="3800" dirty="0" smtClean="0">
                <a:solidFill>
                  <a:schemeClr val="bg1">
                    <a:lumMod val="50000"/>
                  </a:schemeClr>
                </a:solidFill>
              </a:rPr>
              <a:t>conditional expression 1</a:t>
            </a:r>
            <a:r>
              <a:rPr lang="en-US" sz="3800" dirty="0" smtClean="0"/>
              <a:t>){</a:t>
            </a:r>
          </a:p>
          <a:p>
            <a:pPr marL="0" indent="0">
              <a:buNone/>
            </a:pPr>
            <a:r>
              <a:rPr lang="en-US" sz="3800" dirty="0" smtClean="0"/>
              <a:t>	</a:t>
            </a:r>
            <a:r>
              <a:rPr lang="en-US" sz="3800" dirty="0" smtClean="0">
                <a:solidFill>
                  <a:schemeClr val="accent3"/>
                </a:solidFill>
              </a:rPr>
              <a:t>//code to execute if conditional expression 1 = true</a:t>
            </a:r>
          </a:p>
          <a:p>
            <a:pPr marL="0" indent="0">
              <a:buNone/>
            </a:pPr>
            <a:r>
              <a:rPr lang="en-US" sz="3800" dirty="0" smtClean="0"/>
              <a:t>}</a:t>
            </a:r>
          </a:p>
          <a:p>
            <a:pPr marL="0" indent="0">
              <a:buNone/>
            </a:pPr>
            <a:r>
              <a:rPr lang="en-US" sz="3800" dirty="0" smtClean="0"/>
              <a:t> </a:t>
            </a:r>
            <a:r>
              <a:rPr lang="en-US" sz="3800" b="1" dirty="0" err="1" smtClean="0"/>
              <a:t>elseif</a:t>
            </a:r>
            <a:r>
              <a:rPr lang="en-US" sz="3800" dirty="0" smtClean="0"/>
              <a:t> (</a:t>
            </a:r>
            <a:r>
              <a:rPr lang="en-US" sz="3800" dirty="0" smtClean="0">
                <a:solidFill>
                  <a:schemeClr val="bg1">
                    <a:lumMod val="50000"/>
                  </a:schemeClr>
                </a:solidFill>
              </a:rPr>
              <a:t>conditional expression 2</a:t>
            </a:r>
            <a:r>
              <a:rPr lang="en-US" sz="3800" dirty="0" smtClean="0"/>
              <a:t>){</a:t>
            </a:r>
          </a:p>
          <a:p>
            <a:pPr marL="0" indent="0">
              <a:buNone/>
            </a:pPr>
            <a:r>
              <a:rPr lang="en-US" sz="3800" dirty="0" smtClean="0"/>
              <a:t>	</a:t>
            </a:r>
            <a:r>
              <a:rPr lang="en-US" sz="3800" dirty="0" smtClean="0">
                <a:solidFill>
                  <a:schemeClr val="accent3"/>
                </a:solidFill>
              </a:rPr>
              <a:t>//</a:t>
            </a:r>
            <a:r>
              <a:rPr lang="en-US" sz="3800" dirty="0">
                <a:solidFill>
                  <a:schemeClr val="accent3"/>
                </a:solidFill>
              </a:rPr>
              <a:t>code to execute if conditional expression </a:t>
            </a:r>
            <a:r>
              <a:rPr lang="en-US" sz="3800" dirty="0" smtClean="0">
                <a:solidFill>
                  <a:schemeClr val="accent3"/>
                </a:solidFill>
              </a:rPr>
              <a:t>2 = true</a:t>
            </a:r>
          </a:p>
          <a:p>
            <a:pPr marL="0" indent="0">
              <a:buNone/>
            </a:pPr>
            <a:r>
              <a:rPr lang="en-US" sz="3800" dirty="0" smtClean="0"/>
              <a:t>}</a:t>
            </a:r>
          </a:p>
          <a:p>
            <a:pPr marL="0" indent="0">
              <a:buNone/>
            </a:pPr>
            <a:r>
              <a:rPr lang="en-US" sz="3800" b="1" dirty="0" smtClean="0"/>
              <a:t>else</a:t>
            </a:r>
            <a:r>
              <a:rPr lang="en-US" sz="3800" dirty="0" smtClean="0"/>
              <a:t>{</a:t>
            </a:r>
          </a:p>
          <a:p>
            <a:pPr marL="0" indent="0">
              <a:buNone/>
            </a:pPr>
            <a:r>
              <a:rPr lang="en-US" sz="3800" dirty="0"/>
              <a:t>	</a:t>
            </a:r>
            <a:r>
              <a:rPr lang="en-US" sz="3800" dirty="0" smtClean="0">
                <a:solidFill>
                  <a:schemeClr val="accent3"/>
                </a:solidFill>
              </a:rPr>
              <a:t>//</a:t>
            </a:r>
            <a:r>
              <a:rPr lang="en-US" sz="3800" dirty="0">
                <a:solidFill>
                  <a:schemeClr val="accent3"/>
                </a:solidFill>
              </a:rPr>
              <a:t>code to execute </a:t>
            </a:r>
            <a:r>
              <a:rPr lang="en-US" sz="3800" dirty="0" smtClean="0">
                <a:solidFill>
                  <a:schemeClr val="accent3"/>
                </a:solidFill>
              </a:rPr>
              <a:t>none of the conditional expressions are met</a:t>
            </a:r>
          </a:p>
          <a:p>
            <a:pPr marL="0" indent="0">
              <a:buNone/>
            </a:pPr>
            <a:r>
              <a:rPr lang="en-US" sz="3800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The conditional expression needs to be of a </a:t>
            </a:r>
            <a:r>
              <a:rPr lang="en-US" sz="3800" dirty="0" err="1" smtClean="0"/>
              <a:t>boolean</a:t>
            </a:r>
            <a:r>
              <a:rPr lang="en-US" sz="3800" dirty="0" smtClean="0"/>
              <a:t> (true/false) type. If you provide a variable or function that is not of a </a:t>
            </a:r>
            <a:r>
              <a:rPr lang="en-US" sz="3800" dirty="0" err="1" smtClean="0"/>
              <a:t>boolean</a:t>
            </a:r>
            <a:r>
              <a:rPr lang="en-US" sz="3800" dirty="0" smtClean="0"/>
              <a:t> type, it will either try to convert it or it will give you an error. </a:t>
            </a:r>
          </a:p>
          <a:p>
            <a:pPr marL="0" indent="0">
              <a:buNone/>
            </a:pPr>
            <a:endParaRPr lang="en-US" sz="3800" b="1" dirty="0" smtClean="0"/>
          </a:p>
          <a:p>
            <a:pPr marL="0" indent="0">
              <a:buNone/>
            </a:pPr>
            <a:r>
              <a:rPr lang="en-US" sz="3800" b="1" dirty="0" smtClean="0"/>
              <a:t>Common type conversions:</a:t>
            </a:r>
            <a:r>
              <a:rPr lang="en-US" sz="3800" dirty="0" smtClean="0"/>
              <a:t> 0 = false, “” = false, “0” = false, [] = false, null = false</a:t>
            </a:r>
            <a:endParaRPr lang="en-US" sz="3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43434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607442"/>
      </p:ext>
    </p:extLst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63921"/>
              </p:ext>
            </p:extLst>
          </p:nvPr>
        </p:nvGraphicFramePr>
        <p:xfrm>
          <a:off x="228600" y="1447801"/>
          <a:ext cx="8686800" cy="3569860"/>
        </p:xfrm>
        <a:graphic>
          <a:graphicData uri="http://schemas.openxmlformats.org/drawingml/2006/table">
            <a:tbl>
              <a:tblPr/>
              <a:tblGrid>
                <a:gridCol w="1600200"/>
                <a:gridCol w="2514600"/>
                <a:gridCol w="4572000"/>
              </a:tblGrid>
              <a:tr h="213154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Example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Name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Result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CC"/>
                    </a:solidFill>
                  </a:tcPr>
                </a:tc>
              </a:tr>
              <a:tr h="334148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$a == $b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Equal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TRUE</a:t>
                      </a:r>
                      <a:r>
                        <a:rPr lang="en-US" sz="1200">
                          <a:effectLst/>
                        </a:rPr>
                        <a:t> if </a:t>
                      </a:r>
                      <a:r>
                        <a:rPr lang="en-US" sz="1200" i="1">
                          <a:effectLst/>
                        </a:rPr>
                        <a:t>$a</a:t>
                      </a:r>
                      <a:r>
                        <a:rPr lang="en-US" sz="1200">
                          <a:effectLst/>
                        </a:rPr>
                        <a:t> is equal to </a:t>
                      </a:r>
                      <a:r>
                        <a:rPr lang="en-US" sz="1200" i="1">
                          <a:effectLst/>
                        </a:rPr>
                        <a:t>$b</a:t>
                      </a:r>
                      <a:r>
                        <a:rPr lang="en-US" sz="1200">
                          <a:effectLst/>
                        </a:rPr>
                        <a:t> after type juggling.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476506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$a === $b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Identical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TRUE</a:t>
                      </a:r>
                      <a:r>
                        <a:rPr lang="en-US" sz="1200">
                          <a:effectLst/>
                        </a:rPr>
                        <a:t> if </a:t>
                      </a:r>
                      <a:r>
                        <a:rPr lang="en-US" sz="1200" i="1">
                          <a:effectLst/>
                        </a:rPr>
                        <a:t>$a</a:t>
                      </a:r>
                      <a:r>
                        <a:rPr lang="en-US" sz="1200">
                          <a:effectLst/>
                        </a:rPr>
                        <a:t> is equal to </a:t>
                      </a:r>
                      <a:r>
                        <a:rPr lang="en-US" sz="1200" i="1">
                          <a:effectLst/>
                        </a:rPr>
                        <a:t>$b</a:t>
                      </a:r>
                      <a:r>
                        <a:rPr lang="en-US" sz="1200">
                          <a:effectLst/>
                        </a:rPr>
                        <a:t>, and they are of the same type.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33414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$a != $b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Not equal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TRUE</a:t>
                      </a:r>
                      <a:r>
                        <a:rPr lang="en-US" sz="1200">
                          <a:effectLst/>
                        </a:rPr>
                        <a:t> if </a:t>
                      </a:r>
                      <a:r>
                        <a:rPr lang="en-US" sz="1200" i="1">
                          <a:effectLst/>
                        </a:rPr>
                        <a:t>$a</a:t>
                      </a:r>
                      <a:r>
                        <a:rPr lang="en-US" sz="1200">
                          <a:effectLst/>
                        </a:rPr>
                        <a:t> is not equal to </a:t>
                      </a:r>
                      <a:r>
                        <a:rPr lang="en-US" sz="1200" i="1">
                          <a:effectLst/>
                        </a:rPr>
                        <a:t>$b</a:t>
                      </a:r>
                      <a:r>
                        <a:rPr lang="en-US" sz="1200">
                          <a:effectLst/>
                        </a:rPr>
                        <a:t> after type juggling.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33414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$a &lt;&gt; $b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Not equal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TRUE</a:t>
                      </a:r>
                      <a:r>
                        <a:rPr lang="en-US" sz="1200">
                          <a:effectLst/>
                        </a:rPr>
                        <a:t> if </a:t>
                      </a:r>
                      <a:r>
                        <a:rPr lang="en-US" sz="1200" i="1">
                          <a:effectLst/>
                        </a:rPr>
                        <a:t>$a</a:t>
                      </a:r>
                      <a:r>
                        <a:rPr lang="en-US" sz="1200">
                          <a:effectLst/>
                        </a:rPr>
                        <a:t> is not equal to </a:t>
                      </a:r>
                      <a:r>
                        <a:rPr lang="en-US" sz="1200" i="1">
                          <a:effectLst/>
                        </a:rPr>
                        <a:t>$b</a:t>
                      </a:r>
                      <a:r>
                        <a:rPr lang="en-US" sz="1200">
                          <a:effectLst/>
                        </a:rPr>
                        <a:t> after type juggling.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476506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$a !== $b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Not identical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TRUE</a:t>
                      </a:r>
                      <a:r>
                        <a:rPr lang="en-US" sz="1200">
                          <a:effectLst/>
                        </a:rPr>
                        <a:t> if </a:t>
                      </a:r>
                      <a:r>
                        <a:rPr lang="en-US" sz="1200" i="1">
                          <a:effectLst/>
                        </a:rPr>
                        <a:t>$a</a:t>
                      </a:r>
                      <a:r>
                        <a:rPr lang="en-US" sz="1200">
                          <a:effectLst/>
                        </a:rPr>
                        <a:t> is not equal to </a:t>
                      </a:r>
                      <a:r>
                        <a:rPr lang="en-US" sz="1200" i="1">
                          <a:effectLst/>
                        </a:rPr>
                        <a:t>$b</a:t>
                      </a:r>
                      <a:r>
                        <a:rPr lang="en-US" sz="1200">
                          <a:effectLst/>
                        </a:rPr>
                        <a:t>, or they are not of the same type.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33414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$a &lt; $b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Less than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TRUE</a:t>
                      </a:r>
                      <a:r>
                        <a:rPr lang="en-US" sz="1200">
                          <a:effectLst/>
                        </a:rPr>
                        <a:t> if </a:t>
                      </a:r>
                      <a:r>
                        <a:rPr lang="en-US" sz="1200" i="1">
                          <a:effectLst/>
                        </a:rPr>
                        <a:t>$a</a:t>
                      </a:r>
                      <a:r>
                        <a:rPr lang="en-US" sz="1200">
                          <a:effectLst/>
                        </a:rPr>
                        <a:t> is strictly less than </a:t>
                      </a:r>
                      <a:r>
                        <a:rPr lang="en-US" sz="1200" i="1">
                          <a:effectLst/>
                        </a:rPr>
                        <a:t>$b</a:t>
                      </a:r>
                      <a:r>
                        <a:rPr lang="en-US" sz="1200">
                          <a:effectLst/>
                        </a:rPr>
                        <a:t>.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33414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$a &gt; $b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Greater than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</a:rPr>
                        <a:t>TRUE</a:t>
                      </a:r>
                      <a:r>
                        <a:rPr lang="en-US" sz="1200">
                          <a:effectLst/>
                        </a:rPr>
                        <a:t> if </a:t>
                      </a:r>
                      <a:r>
                        <a:rPr lang="en-US" sz="1200" i="1">
                          <a:effectLst/>
                        </a:rPr>
                        <a:t>$a</a:t>
                      </a:r>
                      <a:r>
                        <a:rPr lang="en-US" sz="1200">
                          <a:effectLst/>
                        </a:rPr>
                        <a:t> is strictly greater than </a:t>
                      </a:r>
                      <a:r>
                        <a:rPr lang="en-US" sz="1200" i="1">
                          <a:effectLst/>
                        </a:rPr>
                        <a:t>$b</a:t>
                      </a:r>
                      <a:r>
                        <a:rPr lang="en-US" sz="1200">
                          <a:effectLst/>
                        </a:rPr>
                        <a:t>.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33414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$a &lt;= $b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Less than or equal to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TRUE</a:t>
                      </a:r>
                      <a:r>
                        <a:rPr lang="en-US" sz="1200" dirty="0">
                          <a:effectLst/>
                        </a:rPr>
                        <a:t> if </a:t>
                      </a:r>
                      <a:r>
                        <a:rPr lang="en-US" sz="1200" i="1" dirty="0">
                          <a:effectLst/>
                        </a:rPr>
                        <a:t>$a</a:t>
                      </a:r>
                      <a:r>
                        <a:rPr lang="en-US" sz="1200" dirty="0">
                          <a:effectLst/>
                        </a:rPr>
                        <a:t> is less than or equal to </a:t>
                      </a:r>
                      <a:r>
                        <a:rPr lang="en-US" sz="1200" i="1" dirty="0">
                          <a:effectLst/>
                        </a:rPr>
                        <a:t>$b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334148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$a &gt;= $b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Greater than or equal to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</a:rPr>
                        <a:t>TRUE</a:t>
                      </a:r>
                      <a:r>
                        <a:rPr lang="en-US" sz="1200" dirty="0">
                          <a:effectLst/>
                        </a:rPr>
                        <a:t> if </a:t>
                      </a:r>
                      <a:r>
                        <a:rPr lang="en-US" sz="1200" i="1" dirty="0">
                          <a:effectLst/>
                        </a:rPr>
                        <a:t>$a</a:t>
                      </a:r>
                      <a:r>
                        <a:rPr lang="en-US" sz="1200" dirty="0">
                          <a:effectLst/>
                        </a:rPr>
                        <a:t> is greater than or equal to </a:t>
                      </a:r>
                      <a:r>
                        <a:rPr lang="en-US" sz="1200" i="1" dirty="0">
                          <a:effectLst/>
                        </a:rPr>
                        <a:t>$b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</a:p>
                  </a:txBody>
                  <a:tcPr marL="32108" marR="32108" marT="32108" marB="321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219200" y="62484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http://www.php.net/manual/en/language.operators.comparison.php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52578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compare numbers to strings (i.e. 1 == “1”), then string is converted to number and then compared. Note, this does not happen when you do the “===“ or “!==“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68181"/>
      </p:ext>
    </p:extLst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AND		&amp;&amp;</a:t>
            </a:r>
          </a:p>
          <a:p>
            <a:pPr marL="0" indent="0">
              <a:buNone/>
            </a:pPr>
            <a:r>
              <a:rPr lang="en-US" dirty="0" smtClean="0"/>
              <a:t>OR		||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Examples ($a = 1, $b = 2, $c = 2)</a:t>
            </a:r>
          </a:p>
          <a:p>
            <a:pPr marL="0" indent="0">
              <a:buNone/>
            </a:pPr>
            <a:r>
              <a:rPr lang="en-US" dirty="0" smtClean="0"/>
              <a:t>($a &gt; $b </a:t>
            </a:r>
            <a:r>
              <a:rPr lang="en-US" b="1" dirty="0" smtClean="0"/>
              <a:t>&amp;&amp;</a:t>
            </a:r>
            <a:r>
              <a:rPr lang="en-US" dirty="0" smtClean="0"/>
              <a:t> $b == $c) </a:t>
            </a:r>
            <a:r>
              <a:rPr lang="en-US" dirty="0" smtClean="0">
                <a:sym typeface="Wingdings" pitchFamily="2" charset="2"/>
              </a:rPr>
              <a:t> FALSE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($a </a:t>
            </a:r>
            <a:r>
              <a:rPr lang="en-US" dirty="0" smtClean="0">
                <a:sym typeface="Wingdings" pitchFamily="2" charset="2"/>
              </a:rPr>
              <a:t>&lt; </a:t>
            </a:r>
            <a:r>
              <a:rPr lang="en-US" dirty="0" smtClean="0">
                <a:sym typeface="Wingdings" pitchFamily="2" charset="2"/>
              </a:rPr>
              <a:t>$b </a:t>
            </a:r>
            <a:r>
              <a:rPr lang="en-US" b="1" dirty="0" smtClean="0">
                <a:sym typeface="Wingdings" pitchFamily="2" charset="2"/>
              </a:rPr>
              <a:t>||</a:t>
            </a:r>
            <a:r>
              <a:rPr lang="en-US" dirty="0" smtClean="0">
                <a:sym typeface="Wingdings" pitchFamily="2" charset="2"/>
              </a:rPr>
              <a:t> $a == $c )  TRUE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($a == $c </a:t>
            </a:r>
            <a:r>
              <a:rPr lang="en-US" b="1" dirty="0" smtClean="0">
                <a:sym typeface="Wingdings" pitchFamily="2" charset="2"/>
              </a:rPr>
              <a:t>||</a:t>
            </a:r>
            <a:r>
              <a:rPr lang="en-US" dirty="0" smtClean="0">
                <a:sym typeface="Wingdings" pitchFamily="2" charset="2"/>
              </a:rPr>
              <a:t> $b == $c </a:t>
            </a:r>
            <a:r>
              <a:rPr lang="en-US" b="1" dirty="0" smtClean="0">
                <a:sym typeface="Wingdings" pitchFamily="2" charset="2"/>
              </a:rPr>
              <a:t>||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somefunc</a:t>
            </a:r>
            <a:r>
              <a:rPr lang="en-US" dirty="0" smtClean="0">
                <a:sym typeface="Wingdings" pitchFamily="2" charset="2"/>
              </a:rPr>
              <a:t>($a))  TRUE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163146"/>
      </p:ext>
    </p:extLst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while 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conditional expression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dirty="0" smtClean="0">
                <a:solidFill>
                  <a:schemeClr val="accent3"/>
                </a:solidFill>
              </a:rPr>
              <a:t>//code to execute while conditional expression evaluates to true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	</a:t>
            </a:r>
            <a:r>
              <a:rPr lang="en-US" sz="2000" dirty="0" smtClean="0">
                <a:solidFill>
                  <a:schemeClr val="accent3"/>
                </a:solidFill>
              </a:rPr>
              <a:t>//commonly used to read row results from SQL query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o{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smtClean="0">
                <a:solidFill>
                  <a:schemeClr val="accent3"/>
                </a:solidFill>
              </a:rPr>
              <a:t>//code executes at least once, then continues to execute while conditional expression evaluates to true</a:t>
            </a:r>
          </a:p>
          <a:p>
            <a:pPr marL="0" indent="0">
              <a:buNone/>
            </a:pPr>
            <a:r>
              <a:rPr lang="en-US" dirty="0" smtClean="0"/>
              <a:t>} while(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conditional expression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36576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720337"/>
      </p:ext>
    </p:extLst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for($</a:t>
            </a:r>
            <a:r>
              <a:rPr lang="en-US" dirty="0" err="1" smtClean="0"/>
              <a:t>i</a:t>
            </a:r>
            <a:r>
              <a:rPr lang="en-US" dirty="0" smtClean="0"/>
              <a:t> = 0; $</a:t>
            </a:r>
            <a:r>
              <a:rPr lang="en-US" dirty="0" err="1" smtClean="0"/>
              <a:t>i</a:t>
            </a:r>
            <a:r>
              <a:rPr lang="en-US" dirty="0" smtClean="0"/>
              <a:t> &lt; 10; $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//execute code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	</a:t>
            </a:r>
            <a:r>
              <a:rPr lang="en-US" dirty="0" smtClean="0">
                <a:solidFill>
                  <a:schemeClr val="accent3"/>
                </a:solidFill>
              </a:rPr>
              <a:t>//You can use $</a:t>
            </a:r>
            <a:r>
              <a:rPr lang="en-US" dirty="0" err="1" smtClean="0">
                <a:solidFill>
                  <a:schemeClr val="accent3"/>
                </a:solidFill>
              </a:rPr>
              <a:t>i</a:t>
            </a:r>
            <a:r>
              <a:rPr lang="en-US" dirty="0" smtClean="0">
                <a:solidFill>
                  <a:schemeClr val="accent3"/>
                </a:solidFill>
              </a:rPr>
              <a:t> in your code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371600" y="12192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40000" y="12192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77900" y="26289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Oval 6"/>
          <p:cNvSpPr/>
          <p:nvPr/>
        </p:nvSpPr>
        <p:spPr>
          <a:xfrm>
            <a:off x="3708400" y="12192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7670800" y="4572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670800" y="10414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670800" y="16510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7670800" y="22606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7670800" y="32004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670800" y="38100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7670800" y="44196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7670800" y="54102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7670800" y="60198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686800" y="457200"/>
            <a:ext cx="0" cy="5943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89618" y="63246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4758372"/>
            <a:ext cx="655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continue;	</a:t>
            </a:r>
            <a:r>
              <a:rPr lang="en-US" dirty="0" smtClean="0"/>
              <a:t>	Stop execution and jump to “4”</a:t>
            </a:r>
          </a:p>
          <a:p>
            <a:r>
              <a:rPr lang="en-US" b="1" dirty="0"/>
              <a:t>b</a:t>
            </a:r>
            <a:r>
              <a:rPr lang="en-US" b="1" dirty="0" smtClean="0"/>
              <a:t>reak;</a:t>
            </a:r>
            <a:r>
              <a:rPr lang="en-US" dirty="0" smtClean="0"/>
              <a:t>		Break out of loop		</a:t>
            </a:r>
          </a:p>
          <a:p>
            <a:endParaRPr lang="en-US" dirty="0"/>
          </a:p>
          <a:p>
            <a:r>
              <a:rPr lang="en-US" dirty="0" smtClean="0"/>
              <a:t>Note, you can use “continue;” and “break” in other loops as well (like the “while” loop)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34266"/>
      </p:ext>
    </p:extLst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Time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76600" y="2819400"/>
            <a:ext cx="2362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DEMO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66566754"/>
      </p:ext>
    </p:extLst>
  </p:cSld>
  <p:clrMapOvr>
    <a:masterClrMapping/>
  </p:clrMapOvr>
  <p:transition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Strings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51089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Escape Characters</a:t>
            </a:r>
          </a:p>
          <a:p>
            <a:r>
              <a:rPr lang="en-US" dirty="0" smtClean="0"/>
              <a:t>New line		$a = “this is a new line \n”;</a:t>
            </a:r>
          </a:p>
          <a:p>
            <a:r>
              <a:rPr lang="en-US" dirty="0" smtClean="0"/>
              <a:t>Backspace	$a = “C:\\Some\\Path\\To\\</a:t>
            </a:r>
            <a:r>
              <a:rPr lang="en-US" dirty="0" err="1" smtClean="0"/>
              <a:t>index.php</a:t>
            </a:r>
            <a:r>
              <a:rPr lang="en-US" dirty="0" smtClean="0"/>
              <a:t>”;</a:t>
            </a:r>
          </a:p>
          <a:p>
            <a:r>
              <a:rPr lang="en-US" dirty="0" smtClean="0"/>
              <a:t>Double Quotes	$a = “&lt;a </a:t>
            </a:r>
            <a:r>
              <a:rPr lang="en-US" dirty="0" err="1" smtClean="0"/>
              <a:t>href</a:t>
            </a:r>
            <a:r>
              <a:rPr lang="en-US" dirty="0" smtClean="0"/>
              <a:t>=\”http:\\\\www.google.com\”&gt;Google&lt;/a&gt;”; 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OR…</a:t>
            </a:r>
            <a:r>
              <a:rPr lang="en-US" dirty="0"/>
              <a:t>	</a:t>
            </a:r>
            <a:r>
              <a:rPr lang="en-US" dirty="0" smtClean="0"/>
              <a:t>	$a = ‘&lt;a </a:t>
            </a:r>
            <a:r>
              <a:rPr lang="en-US" dirty="0" err="1" smtClean="0"/>
              <a:t>href</a:t>
            </a:r>
            <a:r>
              <a:rPr lang="en-US" dirty="0" smtClean="0"/>
              <a:t>=“http:\\\\www.google.com”&gt;Google&lt;/a&gt;’;</a:t>
            </a:r>
          </a:p>
          <a:p>
            <a:endParaRPr lang="en-US" dirty="0" smtClean="0"/>
          </a:p>
          <a:p>
            <a:r>
              <a:rPr lang="en-US" b="1" dirty="0" smtClean="0"/>
              <a:t>Concatenation</a:t>
            </a:r>
          </a:p>
          <a:p>
            <a:r>
              <a:rPr lang="en-US" dirty="0" smtClean="0"/>
              <a:t>echo “add” . “strings” . $a;</a:t>
            </a:r>
          </a:p>
          <a:p>
            <a:endParaRPr lang="en-US" dirty="0"/>
          </a:p>
          <a:p>
            <a:r>
              <a:rPr lang="en-US" dirty="0" smtClean="0"/>
              <a:t>$query </a:t>
            </a:r>
            <a:r>
              <a:rPr lang="en-US" dirty="0" smtClean="0"/>
              <a:t>= “SELECT *”;</a:t>
            </a:r>
          </a:p>
          <a:p>
            <a:r>
              <a:rPr lang="en-US" dirty="0" smtClean="0"/>
              <a:t>$query </a:t>
            </a:r>
            <a:r>
              <a:rPr lang="en-US" dirty="0" smtClean="0"/>
              <a:t>.= “FROM table1, table2”;</a:t>
            </a:r>
          </a:p>
          <a:p>
            <a:r>
              <a:rPr lang="en-US" dirty="0" smtClean="0"/>
              <a:t>$query </a:t>
            </a:r>
            <a:r>
              <a:rPr lang="en-US" dirty="0" smtClean="0"/>
              <a:t>.= “WHERE table1.id = table2.id;”;</a:t>
            </a:r>
          </a:p>
          <a:p>
            <a:endParaRPr lang="en-US" dirty="0" smtClean="0"/>
          </a:p>
          <a:p>
            <a:r>
              <a:rPr lang="en-US" b="1" dirty="0" smtClean="0"/>
              <a:t>Useful functions</a:t>
            </a:r>
            <a:r>
              <a:rPr lang="en-US" dirty="0" smtClean="0"/>
              <a:t> ($string = “some random string”)</a:t>
            </a:r>
          </a:p>
          <a:p>
            <a:r>
              <a:rPr lang="en-US" dirty="0" err="1" smtClean="0"/>
              <a:t>ucwords</a:t>
            </a:r>
            <a:r>
              <a:rPr lang="en-US" dirty="0" smtClean="0"/>
              <a:t>($string) </a:t>
            </a:r>
            <a:r>
              <a:rPr lang="en-US" dirty="0" smtClean="0">
                <a:sym typeface="Wingdings" pitchFamily="2" charset="2"/>
              </a:rPr>
              <a:t> “Some Random String”</a:t>
            </a:r>
          </a:p>
          <a:p>
            <a:r>
              <a:rPr lang="en-US" dirty="0" err="1" smtClean="0">
                <a:sym typeface="Wingdings" pitchFamily="2" charset="2"/>
              </a:rPr>
              <a:t>strtoupper</a:t>
            </a:r>
            <a:r>
              <a:rPr lang="en-US" dirty="0" smtClean="0">
                <a:sym typeface="Wingdings" pitchFamily="2" charset="2"/>
              </a:rPr>
              <a:t>($string)  “SOME RANDOM STRING”</a:t>
            </a:r>
          </a:p>
          <a:p>
            <a:r>
              <a:rPr lang="en-US" dirty="0" err="1" smtClean="0">
                <a:sym typeface="Wingdings" pitchFamily="2" charset="2"/>
              </a:rPr>
              <a:t>str_word_count</a:t>
            </a:r>
            <a:r>
              <a:rPr lang="en-US" dirty="0" smtClean="0">
                <a:sym typeface="Wingdings" pitchFamily="2" charset="2"/>
              </a:rPr>
              <a:t>($string)  3</a:t>
            </a:r>
          </a:p>
          <a:p>
            <a:r>
              <a:rPr lang="en-US" dirty="0" err="1" smtClean="0">
                <a:sym typeface="Wingdings" pitchFamily="2" charset="2"/>
              </a:rPr>
              <a:t>strlen</a:t>
            </a:r>
            <a:r>
              <a:rPr lang="en-US" dirty="0" smtClean="0">
                <a:sym typeface="Wingdings" pitchFamily="2" charset="2"/>
              </a:rPr>
              <a:t>($string)  18</a:t>
            </a:r>
          </a:p>
          <a:p>
            <a:r>
              <a:rPr lang="en-US" dirty="0" err="1" smtClean="0">
                <a:sym typeface="Wingdings" pitchFamily="2" charset="2"/>
              </a:rPr>
              <a:t>strpos</a:t>
            </a:r>
            <a:r>
              <a:rPr lang="en-US" dirty="0" smtClean="0">
                <a:sym typeface="Wingdings" pitchFamily="2" charset="2"/>
              </a:rPr>
              <a:t>($string, “random”)  5 (returns false if not found)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3266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Arrays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240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Arrays can contain mixed data types</a:t>
            </a:r>
          </a:p>
          <a:p>
            <a:r>
              <a:rPr lang="en-US" dirty="0" smtClean="0"/>
              <a:t>$</a:t>
            </a:r>
            <a:r>
              <a:rPr lang="en-US" dirty="0" err="1" smtClean="0"/>
              <a:t>myarray</a:t>
            </a:r>
            <a:r>
              <a:rPr lang="en-US" dirty="0" smtClean="0"/>
              <a:t> = array(1, “string”, true);</a:t>
            </a:r>
          </a:p>
          <a:p>
            <a:endParaRPr lang="en-US" dirty="0"/>
          </a:p>
          <a:p>
            <a:r>
              <a:rPr lang="en-US" b="1" dirty="0" smtClean="0"/>
              <a:t>Associative Arrays</a:t>
            </a:r>
            <a:r>
              <a:rPr lang="en-US" dirty="0" smtClean="0"/>
              <a:t> (kind of like Dictionaries, except that the array maintains order)</a:t>
            </a:r>
          </a:p>
          <a:p>
            <a:r>
              <a:rPr lang="en-US" dirty="0" smtClean="0"/>
              <a:t>$</a:t>
            </a:r>
            <a:r>
              <a:rPr lang="en-US" dirty="0" err="1" smtClean="0"/>
              <a:t>myarray</a:t>
            </a:r>
            <a:r>
              <a:rPr lang="en-US" dirty="0" smtClean="0"/>
              <a:t> = array(“</a:t>
            </a:r>
            <a:r>
              <a:rPr lang="en-US" dirty="0" err="1" smtClean="0"/>
              <a:t>somekey</a:t>
            </a:r>
            <a:r>
              <a:rPr lang="en-US" dirty="0" smtClean="0"/>
              <a:t>” =&gt; 1, “</a:t>
            </a:r>
            <a:r>
              <a:rPr lang="en-US" dirty="0" err="1" smtClean="0"/>
              <a:t>anotherkey</a:t>
            </a:r>
            <a:r>
              <a:rPr lang="en-US" dirty="0" smtClean="0"/>
              <a:t>” =&gt; “value”)</a:t>
            </a:r>
          </a:p>
          <a:p>
            <a:r>
              <a:rPr lang="en-US" dirty="0" smtClean="0"/>
              <a:t>$</a:t>
            </a:r>
            <a:r>
              <a:rPr lang="en-US" dirty="0" err="1" smtClean="0"/>
              <a:t>myarray</a:t>
            </a:r>
            <a:r>
              <a:rPr lang="en-US" dirty="0" smtClean="0"/>
              <a:t>[“</a:t>
            </a:r>
            <a:r>
              <a:rPr lang="en-US" dirty="0" err="1" smtClean="0"/>
              <a:t>somekey</a:t>
            </a:r>
            <a:r>
              <a:rPr lang="en-US" dirty="0" smtClean="0"/>
              <a:t>”] </a:t>
            </a:r>
            <a:r>
              <a:rPr lang="en-US" dirty="0" smtClean="0">
                <a:sym typeface="Wingdings" pitchFamily="2" charset="2"/>
              </a:rPr>
              <a:t> 1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Note, can also access by index: $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myarray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sym typeface="Wingdings" pitchFamily="2" charset="2"/>
              </a:rPr>
              <a:t>[0]  1</a:t>
            </a:r>
            <a:endParaRPr lang="en-US" dirty="0">
              <a:solidFill>
                <a:schemeClr val="bg1">
                  <a:lumMod val="50000"/>
                </a:schemeClr>
              </a:solidFill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Can add new arrays elements after array has been instantiated by</a:t>
            </a:r>
          </a:p>
          <a:p>
            <a:r>
              <a:rPr lang="en-US" dirty="0" smtClean="0">
                <a:sym typeface="Wingdings" pitchFamily="2" charset="2"/>
              </a:rPr>
              <a:t>$</a:t>
            </a:r>
            <a:r>
              <a:rPr lang="en-US" dirty="0" err="1" smtClean="0">
                <a:sym typeface="Wingdings" pitchFamily="2" charset="2"/>
              </a:rPr>
              <a:t>myarray</a:t>
            </a:r>
            <a:r>
              <a:rPr lang="en-US" dirty="0" smtClean="0">
                <a:sym typeface="Wingdings" pitchFamily="2" charset="2"/>
              </a:rPr>
              <a:t>[“</a:t>
            </a:r>
            <a:r>
              <a:rPr lang="en-US" dirty="0" err="1" smtClean="0">
                <a:sym typeface="Wingdings" pitchFamily="2" charset="2"/>
              </a:rPr>
              <a:t>someotherkey</a:t>
            </a:r>
            <a:r>
              <a:rPr lang="en-US" dirty="0" smtClean="0">
                <a:sym typeface="Wingdings" pitchFamily="2" charset="2"/>
              </a:rPr>
              <a:t>”] = “string”;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Multidimensional Arrays</a:t>
            </a:r>
          </a:p>
          <a:p>
            <a:r>
              <a:rPr lang="en-US" dirty="0" smtClean="0"/>
              <a:t>$locations = array();</a:t>
            </a:r>
          </a:p>
          <a:p>
            <a:r>
              <a:rPr lang="en-US" dirty="0" smtClean="0"/>
              <a:t>$locations[“</a:t>
            </a:r>
            <a:r>
              <a:rPr lang="en-US" dirty="0" err="1" smtClean="0"/>
              <a:t>sanfran</a:t>
            </a:r>
            <a:r>
              <a:rPr lang="en-US" dirty="0" smtClean="0"/>
              <a:t>”] = array(“</a:t>
            </a:r>
            <a:r>
              <a:rPr lang="en-US" dirty="0" err="1" smtClean="0"/>
              <a:t>lat</a:t>
            </a:r>
            <a:r>
              <a:rPr lang="en-US" dirty="0" smtClean="0"/>
              <a:t>” =&gt; 100, “long” =&gt; 100);</a:t>
            </a:r>
          </a:p>
          <a:p>
            <a:r>
              <a:rPr lang="en-US" dirty="0" smtClean="0"/>
              <a:t>$locations[“la”] = array(“</a:t>
            </a:r>
            <a:r>
              <a:rPr lang="en-US" dirty="0" err="1" smtClean="0"/>
              <a:t>lat</a:t>
            </a:r>
            <a:r>
              <a:rPr lang="en-US" dirty="0" smtClean="0"/>
              <a:t>” =&gt; 150, “long” =&gt; 150);</a:t>
            </a:r>
          </a:p>
          <a:p>
            <a:r>
              <a:rPr lang="en-US" dirty="0" smtClean="0"/>
              <a:t>$locations[“</a:t>
            </a:r>
            <a:r>
              <a:rPr lang="en-US" dirty="0" err="1" smtClean="0"/>
              <a:t>sanfran</a:t>
            </a:r>
            <a:r>
              <a:rPr lang="en-US" dirty="0" smtClean="0"/>
              <a:t>”][“</a:t>
            </a:r>
            <a:r>
              <a:rPr lang="en-US" dirty="0" err="1" smtClean="0"/>
              <a:t>lat</a:t>
            </a:r>
            <a:r>
              <a:rPr lang="en-US" dirty="0" smtClean="0"/>
              <a:t>”] </a:t>
            </a:r>
            <a:r>
              <a:rPr lang="en-US" dirty="0" smtClean="0">
                <a:sym typeface="Wingdings" pitchFamily="2" charset="2"/>
              </a:rPr>
              <a:t> 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9419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PHP</a:t>
            </a:r>
          </a:p>
          <a:p>
            <a:endParaRPr lang="en-US" dirty="0" smtClean="0"/>
          </a:p>
          <a:p>
            <a:r>
              <a:rPr lang="en-US" dirty="0" smtClean="0"/>
              <a:t>PHP Language Basics</a:t>
            </a:r>
          </a:p>
          <a:p>
            <a:endParaRPr lang="en-US" dirty="0" smtClean="0"/>
          </a:p>
          <a:p>
            <a:r>
              <a:rPr lang="en-US" dirty="0" smtClean="0"/>
              <a:t>Breadcrumb Example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02619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foreach</a:t>
            </a:r>
            <a:r>
              <a:rPr lang="en-US" dirty="0" smtClean="0"/>
              <a:t> ($array as $value){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200" dirty="0" smtClean="0">
                <a:solidFill>
                  <a:schemeClr val="accent3"/>
                </a:solidFill>
              </a:rPr>
              <a:t>//execute code for each value in the array ($value)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foreach</a:t>
            </a:r>
            <a:r>
              <a:rPr lang="en-US" dirty="0" smtClean="0"/>
              <a:t> ($array as $key =&gt; $value){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200" dirty="0" smtClean="0">
                <a:solidFill>
                  <a:schemeClr val="accent3"/>
                </a:solidFill>
              </a:rPr>
              <a:t>//execute code for each key/value in the array ($value, $key)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MANY functions that operate on arrays, including sorting, merging, </a:t>
            </a:r>
            <a:r>
              <a:rPr lang="en-US" dirty="0" err="1" smtClean="0"/>
              <a:t>poping</a:t>
            </a:r>
            <a:r>
              <a:rPr lang="en-US" dirty="0" smtClean="0"/>
              <a:t>, pushing, shifting, splicing, etc. Check out php.net for a full list…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75398"/>
      </p:ext>
    </p:extLst>
  </p:cSld>
  <p:clrMapOvr>
    <a:masterClrMapping/>
  </p:clrMapOvr>
  <p:transition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isset</a:t>
            </a:r>
            <a:r>
              <a:rPr lang="en-US" dirty="0" smtClean="0"/>
              <a:t>() vs. empty()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isset</a:t>
            </a:r>
            <a:r>
              <a:rPr lang="en-US" dirty="0" smtClean="0"/>
              <a:t>() checks to see if a variable is “set,” meaning it is not null. Returns false if not set and true otherwise.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empty() checks to see whether a variables value is empty, meaning whether or not it evaluates to false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$a = 0;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$b = “”;</a:t>
            </a:r>
          </a:p>
          <a:p>
            <a:pPr marL="0" indent="0">
              <a:buNone/>
            </a:pPr>
            <a:r>
              <a:rPr lang="en-US" dirty="0" smtClean="0"/>
              <a:t>$c = null;</a:t>
            </a:r>
          </a:p>
          <a:p>
            <a:pPr marL="0" indent="0">
              <a:buNone/>
            </a:pPr>
            <a:r>
              <a:rPr lang="en-US" dirty="0" smtClean="0"/>
              <a:t>$d = “string”;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isset</a:t>
            </a:r>
            <a:r>
              <a:rPr lang="en-US" dirty="0" smtClean="0"/>
              <a:t>($a) </a:t>
            </a:r>
            <a:r>
              <a:rPr lang="en-US" dirty="0" smtClean="0">
                <a:sym typeface="Wingdings" pitchFamily="2" charset="2"/>
              </a:rPr>
              <a:t> True		empty($a)  True</a:t>
            </a: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isset</a:t>
            </a:r>
            <a:r>
              <a:rPr lang="en-US" dirty="0" smtClean="0">
                <a:sym typeface="Wingdings" pitchFamily="2" charset="2"/>
              </a:rPr>
              <a:t>($b)  True		empty($b)  True</a:t>
            </a: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isset</a:t>
            </a:r>
            <a:r>
              <a:rPr lang="en-US" dirty="0" smtClean="0">
                <a:sym typeface="Wingdings" pitchFamily="2" charset="2"/>
              </a:rPr>
              <a:t>($c)  False		empty($c)  True</a:t>
            </a: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isset</a:t>
            </a:r>
            <a:r>
              <a:rPr lang="en-US" dirty="0" smtClean="0">
                <a:sym typeface="Wingdings" pitchFamily="2" charset="2"/>
              </a:rPr>
              <a:t>($d) True		empty($d)  False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15000" y="3886200"/>
            <a:ext cx="31242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These are used a lot to check whether form inputs sent empty values or whether database results contain null values…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200999"/>
      </p:ext>
    </p:extLst>
  </p:cSld>
  <p:clrMapOvr>
    <a:masterClrMapping/>
  </p:clrMapOvr>
  <p:transition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chemeClr val="accent1"/>
                </a:solidFill>
              </a:rPr>
              <a:t>include(</a:t>
            </a:r>
            <a:r>
              <a:rPr lang="en-US" dirty="0" smtClean="0"/>
              <a:t>‘C:/Path/To/Your/</a:t>
            </a:r>
            <a:r>
              <a:rPr lang="en-US" dirty="0" err="1" smtClean="0"/>
              <a:t>nav.php</a:t>
            </a:r>
            <a:r>
              <a:rPr lang="en-US" dirty="0" smtClean="0"/>
              <a:t>’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; ?&gt;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Note, in your folder structure it is a good idea to create a specific folder that contains all your “include files”</a:t>
            </a:r>
            <a:endParaRPr lang="en-US" sz="1900" dirty="0"/>
          </a:p>
        </p:txBody>
      </p:sp>
      <p:sp>
        <p:nvSpPr>
          <p:cNvPr id="4" name="Rectangle 3"/>
          <p:cNvSpPr/>
          <p:nvPr/>
        </p:nvSpPr>
        <p:spPr>
          <a:xfrm>
            <a:off x="5181600" y="1524000"/>
            <a:ext cx="24384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Index.php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1676400"/>
            <a:ext cx="22098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</a:t>
            </a:r>
            <a:r>
              <a:rPr lang="en-US" dirty="0" err="1" smtClean="0"/>
              <a:t>av.php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3352800"/>
            <a:ext cx="22098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footer.php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83200" y="1676400"/>
            <a:ext cx="22098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</a:t>
            </a:r>
            <a:r>
              <a:rPr lang="en-US" dirty="0" err="1" smtClean="0"/>
              <a:t>av.php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295900" y="3581400"/>
            <a:ext cx="22098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footer.php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429000" y="1905000"/>
            <a:ext cx="1447800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429000" y="3594100"/>
            <a:ext cx="1447800" cy="21590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375434"/>
      </p:ext>
    </p:extLst>
  </p:cSld>
  <p:clrMapOvr>
    <a:masterClrMapping/>
  </p:clrMapOvr>
  <p:transition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Uses of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Including a set of PHP functions and/or classes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Including any variables that are defined in other PHP files (like $</a:t>
            </a:r>
            <a:r>
              <a:rPr lang="en-US" dirty="0" err="1" smtClean="0"/>
              <a:t>document_root</a:t>
            </a:r>
            <a:r>
              <a:rPr lang="en-US" dirty="0" smtClean="0"/>
              <a:t>, $</a:t>
            </a:r>
            <a:r>
              <a:rPr lang="en-US" dirty="0" err="1" smtClean="0"/>
              <a:t>your_variable</a:t>
            </a:r>
            <a:r>
              <a:rPr lang="en-US" dirty="0" smtClean="0"/>
              <a:t>, etc.)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Including HTML that appears on more than 1 of your pages (i.e. menu, header, footer, sidebars, widgets, etc.)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Including objects that get instantiated in other PHP files (i.e. including a connection handle to your MySQL database)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229157"/>
      </p:ext>
    </p:extLst>
  </p:cSld>
  <p:clrMapOvr>
    <a:masterClrMapping/>
  </p:clrMapOvr>
  <p:transition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Practical Example</a:t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981200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Building a Dynamic </a:t>
            </a:r>
            <a:r>
              <a:rPr lang="en-US" sz="3600" dirty="0" smtClean="0"/>
              <a:t>Breadcrumb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u="sng" dirty="0" smtClean="0">
                <a:solidFill>
                  <a:schemeClr val="accent1"/>
                </a:solidFill>
              </a:rPr>
              <a:t>Home</a:t>
            </a:r>
            <a:r>
              <a:rPr lang="en-US" sz="3600" dirty="0" smtClean="0"/>
              <a:t> &gt; </a:t>
            </a:r>
            <a:r>
              <a:rPr lang="en-US" sz="3600" u="sng" dirty="0" smtClean="0">
                <a:solidFill>
                  <a:schemeClr val="accent1"/>
                </a:solidFill>
              </a:rPr>
              <a:t>Academics</a:t>
            </a:r>
            <a:r>
              <a:rPr lang="en-US" sz="3600" dirty="0" smtClean="0"/>
              <a:t> &gt; </a:t>
            </a:r>
            <a:r>
              <a:rPr lang="en-US" sz="3600" u="sng" dirty="0" smtClean="0">
                <a:solidFill>
                  <a:schemeClr val="accent1"/>
                </a:solidFill>
              </a:rPr>
              <a:t>Courses</a:t>
            </a:r>
            <a:r>
              <a:rPr lang="en-US" sz="3600" dirty="0" smtClean="0"/>
              <a:t> &gt; i257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7561638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PHP Classes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aking SQL calls to your MySQL Database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Reading the results </a:t>
            </a:r>
            <a:r>
              <a:rPr lang="en-US" dirty="0" smtClean="0">
                <a:sym typeface="Wingdings" pitchFamily="2" charset="2"/>
              </a:rPr>
              <a:t> Rendering HTML from the results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Sending Data to the Server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620077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icons.iconarchive.com/icons/tpdkdesign.net/refresh-cl/256/Hardware-Laptop-1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23622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be 13"/>
          <p:cNvSpPr/>
          <p:nvPr/>
        </p:nvSpPr>
        <p:spPr>
          <a:xfrm>
            <a:off x="5486400" y="2286000"/>
            <a:ext cx="1066800" cy="1676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n 14"/>
          <p:cNvSpPr/>
          <p:nvPr/>
        </p:nvSpPr>
        <p:spPr>
          <a:xfrm>
            <a:off x="7543800" y="2590800"/>
            <a:ext cx="762000" cy="1066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60725" y="2819400"/>
            <a:ext cx="147955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200400" y="3276600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858000" y="3162300"/>
            <a:ext cx="4572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032125" y="2242066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032125" y="3460234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981700" y="1656834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1600200" y="443865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89325" y="2286000"/>
            <a:ext cx="1487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 Request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489325" y="3472934"/>
            <a:ext cx="1624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 Response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61793" y="1700768"/>
            <a:ext cx="1706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Request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178469" y="4506952"/>
            <a:ext cx="4155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Render HTML/CSS/JS Response in Browser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057400" y="5334000"/>
            <a:ext cx="13843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Build DOM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83536" y="4006334"/>
            <a:ext cx="1272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395712" y="3701534"/>
            <a:ext cx="105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730625" y="5334000"/>
            <a:ext cx="13843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Apply CSS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97500" y="5334000"/>
            <a:ext cx="13843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Execute JS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371600" y="4000500"/>
            <a:ext cx="0" cy="1333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52237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“Traditional Directory Mapping”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http://www.berkeley.edu</a:t>
            </a:r>
            <a:r>
              <a:rPr lang="en-US" sz="2800" dirty="0" smtClean="0"/>
              <a:t>/academics/</a:t>
            </a:r>
            <a:r>
              <a:rPr lang="en-US" sz="2800" dirty="0" smtClean="0">
                <a:solidFill>
                  <a:srgbClr val="FF0000"/>
                </a:solidFill>
              </a:rPr>
              <a:t>calendar.php</a:t>
            </a:r>
            <a:endParaRPr lang="en-US" sz="2800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7753602"/>
              </p:ext>
            </p:extLst>
          </p:nvPr>
        </p:nvGraphicFramePr>
        <p:xfrm>
          <a:off x="1600200" y="3581400"/>
          <a:ext cx="60960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6324600"/>
            <a:ext cx="3428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Note, we will not be covering MVC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1790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vs. PHP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www.berkeley.edu</a:t>
            </a:r>
            <a:r>
              <a:rPr lang="en-US" dirty="0" smtClean="0"/>
              <a:t>/academics/index.</a:t>
            </a:r>
            <a:r>
              <a:rPr lang="en-US" dirty="0" smtClean="0">
                <a:solidFill>
                  <a:srgbClr val="FF0000"/>
                </a:solidFill>
              </a:rPr>
              <a:t>html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Server will simply return the HTML file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www.berkeley.edu</a:t>
            </a:r>
            <a:r>
              <a:rPr lang="en-US" dirty="0" smtClean="0"/>
              <a:t>/academics/index.</a:t>
            </a:r>
            <a:r>
              <a:rPr lang="en-US" dirty="0" smtClean="0">
                <a:solidFill>
                  <a:srgbClr val="FF0000"/>
                </a:solidFill>
              </a:rPr>
              <a:t>php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Server will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</a:t>
            </a:r>
            <a:r>
              <a:rPr lang="en-US" sz="2400" dirty="0" smtClean="0"/>
              <a:t>arse the </a:t>
            </a:r>
            <a:r>
              <a:rPr lang="en-US" sz="2400" dirty="0" err="1" smtClean="0"/>
              <a:t>php</a:t>
            </a:r>
            <a:r>
              <a:rPr lang="en-US" sz="2400" dirty="0" smtClean="0"/>
              <a:t> file,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</a:t>
            </a:r>
            <a:r>
              <a:rPr lang="en-US" sz="2400" dirty="0" smtClean="0"/>
              <a:t>xecute any </a:t>
            </a:r>
            <a:r>
              <a:rPr lang="en-US" sz="2400" dirty="0" err="1" smtClean="0"/>
              <a:t>php</a:t>
            </a:r>
            <a:r>
              <a:rPr lang="en-US" sz="2400" dirty="0" smtClean="0"/>
              <a:t> code within the file,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</a:t>
            </a:r>
            <a:r>
              <a:rPr lang="en-US" sz="2400" dirty="0" smtClean="0"/>
              <a:t>hen return a dynamically generated html file.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1242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553200" y="4267201"/>
            <a:ext cx="2362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DEMO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9589002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981200"/>
            <a:ext cx="3581400" cy="1981199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3"/>
                </a:solidFill>
              </a:rPr>
              <a:t>//PHP Code…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dirty="0" smtClean="0"/>
              <a:t>?&gt;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4343400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Can put this anywhere and any number of times within the html of your PHP file.</a:t>
            </a:r>
          </a:p>
          <a:p>
            <a:endParaRPr lang="en-US" sz="2000" dirty="0"/>
          </a:p>
          <a:p>
            <a:r>
              <a:rPr lang="en-US" sz="2000" dirty="0" smtClean="0"/>
              <a:t>The code in PHP Blocks merge together to form a single PHP execution script. So if you define a variable in an earlier block, it will be available in a latter block as well.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5158411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$</a:t>
            </a:r>
            <a:r>
              <a:rPr lang="en-US" sz="4000" dirty="0" err="1" smtClean="0"/>
              <a:t>variable_name</a:t>
            </a:r>
            <a:r>
              <a:rPr lang="en-US" sz="4000" dirty="0" smtClean="0"/>
              <a:t> = </a:t>
            </a:r>
            <a:r>
              <a:rPr lang="en-US" sz="4000" i="1" dirty="0" smtClean="0">
                <a:solidFill>
                  <a:schemeClr val="bg1">
                    <a:lumMod val="50000"/>
                  </a:schemeClr>
                </a:solidFill>
              </a:rPr>
              <a:t>value</a:t>
            </a:r>
            <a:r>
              <a:rPr lang="en-US" sz="4000" dirty="0" smtClean="0"/>
              <a:t>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8700" y="2743200"/>
            <a:ext cx="7924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Types</a:t>
            </a:r>
          </a:p>
          <a:p>
            <a:endParaRPr lang="en-US" dirty="0"/>
          </a:p>
          <a:p>
            <a:r>
              <a:rPr lang="en-US" dirty="0" smtClean="0"/>
              <a:t>String			$a = “some string of characters”;</a:t>
            </a:r>
          </a:p>
          <a:p>
            <a:r>
              <a:rPr lang="en-US" dirty="0" smtClean="0"/>
              <a:t>Integer (whole #’s)		$a = 1;</a:t>
            </a:r>
          </a:p>
          <a:p>
            <a:r>
              <a:rPr lang="en-US" dirty="0" smtClean="0"/>
              <a:t>Float (fractional #’s)	$a = 1.1;</a:t>
            </a:r>
          </a:p>
          <a:p>
            <a:r>
              <a:rPr lang="en-US" dirty="0" smtClean="0"/>
              <a:t>Boolean			$a = true;</a:t>
            </a:r>
          </a:p>
          <a:p>
            <a:r>
              <a:rPr lang="en-US" dirty="0" smtClean="0"/>
              <a:t>Arrays			$a = array(1, 2, 3);</a:t>
            </a:r>
          </a:p>
          <a:p>
            <a:r>
              <a:rPr lang="en-US" dirty="0" smtClean="0"/>
              <a:t>Objects			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We may not have time to get to this, but lets see…</a:t>
            </a:r>
          </a:p>
          <a:p>
            <a:r>
              <a:rPr lang="en-US" i="1" dirty="0" smtClean="0"/>
              <a:t>Resources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		We won’t have time to get to this</a:t>
            </a:r>
          </a:p>
          <a:p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i="1" dirty="0" smtClean="0"/>
              <a:t>null			$a = null;</a:t>
            </a:r>
          </a:p>
          <a:p>
            <a:r>
              <a:rPr lang="en-US" i="1" dirty="0"/>
              <a:t>	</a:t>
            </a:r>
            <a:r>
              <a:rPr lang="en-US" i="1" dirty="0" smtClean="0"/>
              <a:t>		Special type that basically means “nothing”.</a:t>
            </a:r>
          </a:p>
          <a:p>
            <a:r>
              <a:rPr lang="en-US" i="1" dirty="0" smtClean="0"/>
              <a:t>			</a:t>
            </a:r>
            <a:r>
              <a:rPr lang="en-US" i="1" u="sng" dirty="0" smtClean="0"/>
              <a:t>Very common when working with databases</a:t>
            </a:r>
          </a:p>
        </p:txBody>
      </p:sp>
    </p:spTree>
    <p:extLst>
      <p:ext uri="{BB962C8B-B14F-4D97-AF65-F5344CB8AC3E}">
        <p14:creationId xmlns:p14="http://schemas.microsoft.com/office/powerpoint/2010/main" val="428352830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65532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Define the Function</a:t>
            </a:r>
          </a:p>
          <a:p>
            <a:pPr marL="0" indent="0">
              <a:buNone/>
            </a:pPr>
            <a:r>
              <a:rPr lang="en-US" sz="2800" dirty="0" smtClean="0"/>
              <a:t>function </a:t>
            </a:r>
            <a:r>
              <a:rPr lang="en-US" sz="2800" dirty="0" err="1" smtClean="0"/>
              <a:t>my_function</a:t>
            </a:r>
            <a:r>
              <a:rPr lang="en-US" sz="2800" dirty="0" smtClean="0"/>
              <a:t>($param1, $param2){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accent3"/>
                </a:solidFill>
              </a:rPr>
              <a:t>//code to execute…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	</a:t>
            </a:r>
            <a:r>
              <a:rPr lang="en-US" sz="2800" dirty="0" smtClean="0">
                <a:solidFill>
                  <a:schemeClr val="accent3"/>
                </a:solidFill>
              </a:rPr>
              <a:t>//possibly “return” a value/object</a:t>
            </a:r>
          </a:p>
          <a:p>
            <a:pPr marL="0" indent="0">
              <a:buNone/>
            </a:pPr>
            <a:r>
              <a:rPr lang="en-US" sz="2800" dirty="0" smtClean="0"/>
              <a:t>}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Call the Function</a:t>
            </a:r>
          </a:p>
          <a:p>
            <a:pPr marL="0" indent="0">
              <a:buNone/>
            </a:pPr>
            <a:r>
              <a:rPr lang="en-US" sz="2800" dirty="0" smtClean="0"/>
              <a:t>$a = 1;</a:t>
            </a:r>
          </a:p>
          <a:p>
            <a:pPr marL="0" indent="0">
              <a:buNone/>
            </a:pPr>
            <a:r>
              <a:rPr lang="en-US" sz="2800" dirty="0" smtClean="0"/>
              <a:t>$b = 2;</a:t>
            </a:r>
          </a:p>
          <a:p>
            <a:pPr marL="0" indent="0">
              <a:buNone/>
            </a:pPr>
            <a:r>
              <a:rPr lang="en-US" sz="2800" dirty="0" err="1"/>
              <a:t>m</a:t>
            </a:r>
            <a:r>
              <a:rPr lang="en-US" sz="2800" dirty="0" err="1" smtClean="0"/>
              <a:t>y_function</a:t>
            </a:r>
            <a:r>
              <a:rPr lang="en-US" sz="2800" dirty="0" smtClean="0"/>
              <a:t>($a, $b);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161683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Default Parameters</a:t>
            </a:r>
          </a:p>
          <a:p>
            <a:pPr marL="0" indent="0">
              <a:buNone/>
            </a:pPr>
            <a:r>
              <a:rPr lang="en-US" dirty="0" smtClean="0"/>
              <a:t>function a($param1 = “</a:t>
            </a:r>
            <a:r>
              <a:rPr lang="en-US" dirty="0" err="1" smtClean="0"/>
              <a:t>defaultValue</a:t>
            </a:r>
            <a:r>
              <a:rPr lang="en-US" dirty="0" smtClean="0"/>
              <a:t>”){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Reference Parameters</a:t>
            </a:r>
          </a:p>
          <a:p>
            <a:pPr marL="0" indent="0">
              <a:buNone/>
            </a:pPr>
            <a:r>
              <a:rPr lang="en-US" dirty="0" smtClean="0"/>
              <a:t>function a(&amp;$param1){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A word about variable scope…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432518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972</Words>
  <Application>Microsoft Office PowerPoint</Application>
  <PresentationFormat>On-screen Show (4:3)</PresentationFormat>
  <Paragraphs>298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PHP (Session 1)</vt:lpstr>
      <vt:lpstr>Outline</vt:lpstr>
      <vt:lpstr>Big Picture</vt:lpstr>
      <vt:lpstr>The Request</vt:lpstr>
      <vt:lpstr>HTML vs. PHP Requests</vt:lpstr>
      <vt:lpstr>PHP Block</vt:lpstr>
      <vt:lpstr>Variables</vt:lpstr>
      <vt:lpstr>Functions</vt:lpstr>
      <vt:lpstr>More about Functions</vt:lpstr>
      <vt:lpstr>echo</vt:lpstr>
      <vt:lpstr>Super Globals</vt:lpstr>
      <vt:lpstr>If… elseif… else</vt:lpstr>
      <vt:lpstr>Conditionals</vt:lpstr>
      <vt:lpstr>Logical Operators</vt:lpstr>
      <vt:lpstr>While Loops</vt:lpstr>
      <vt:lpstr>For Loops</vt:lpstr>
      <vt:lpstr>Demo Time</vt:lpstr>
      <vt:lpstr>Working with Strings</vt:lpstr>
      <vt:lpstr>Working with Arrays</vt:lpstr>
      <vt:lpstr>Traversing Arrays</vt:lpstr>
      <vt:lpstr>isset() vs. empty()</vt:lpstr>
      <vt:lpstr>Include</vt:lpstr>
      <vt:lpstr>Popular Uses of Include</vt:lpstr>
      <vt:lpstr>Practical Example 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ashams</dc:creator>
  <cp:lastModifiedBy>Arian</cp:lastModifiedBy>
  <cp:revision>133</cp:revision>
  <dcterms:created xsi:type="dcterms:W3CDTF">2012-10-03T01:27:25Z</dcterms:created>
  <dcterms:modified xsi:type="dcterms:W3CDTF">2012-10-16T05:04:17Z</dcterms:modified>
</cp:coreProperties>
</file>