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96" r:id="rId4"/>
    <p:sldId id="295" r:id="rId5"/>
    <p:sldId id="297" r:id="rId6"/>
    <p:sldId id="298" r:id="rId7"/>
    <p:sldId id="299" r:id="rId8"/>
    <p:sldId id="300" r:id="rId9"/>
    <p:sldId id="301" r:id="rId10"/>
    <p:sldId id="302" r:id="rId11"/>
    <p:sldId id="304" r:id="rId12"/>
    <p:sldId id="303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1" autoAdjust="0"/>
    <p:restoredTop sz="94676" autoAdjust="0"/>
  </p:normalViewPr>
  <p:slideViewPr>
    <p:cSldViewPr>
      <p:cViewPr>
        <p:scale>
          <a:sx n="75" d="100"/>
          <a:sy n="75" d="100"/>
        </p:scale>
        <p:origin x="-1956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56776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42116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01085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22062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45247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07892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61036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31197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59710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41861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687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C8757-2202-437F-9B43-128C6DB886C6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5488C-49B4-4712-81A5-938A02FB9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PHP</a:t>
            </a:r>
            <a:br>
              <a:rPr lang="en-US" dirty="0" smtClean="0"/>
            </a:br>
            <a:r>
              <a:rPr lang="en-US" sz="2000" dirty="0" smtClean="0"/>
              <a:t>(Session </a:t>
            </a:r>
            <a:r>
              <a:rPr lang="en-US" sz="2000" dirty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INFO 257 Supplement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0204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if(</a:t>
            </a:r>
            <a:r>
              <a:rPr lang="en-US" b="1" dirty="0" smtClean="0">
                <a:solidFill>
                  <a:schemeClr val="accent1"/>
                </a:solidFill>
              </a:rPr>
              <a:t>$result</a:t>
            </a:r>
            <a:r>
              <a:rPr lang="en-US" dirty="0" smtClean="0"/>
              <a:t> = $</a:t>
            </a:r>
            <a:r>
              <a:rPr lang="en-US" dirty="0" err="1" smtClean="0"/>
              <a:t>db</a:t>
            </a:r>
            <a:r>
              <a:rPr lang="en-US" dirty="0" smtClean="0"/>
              <a:t>-&gt;query($</a:t>
            </a:r>
            <a:r>
              <a:rPr lang="en-US" dirty="0" err="1" smtClean="0"/>
              <a:t>query_result</a:t>
            </a:r>
            <a:r>
              <a:rPr lang="en-US" dirty="0" smtClean="0"/>
              <a:t>)){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echo </a:t>
            </a:r>
            <a:r>
              <a:rPr lang="en-US" b="1" dirty="0" smtClean="0">
                <a:solidFill>
                  <a:schemeClr val="accent1"/>
                </a:solidFill>
              </a:rPr>
              <a:t>$result</a:t>
            </a:r>
            <a:r>
              <a:rPr lang="en-US" dirty="0" smtClean="0"/>
              <a:t>-&gt;</a:t>
            </a:r>
            <a:r>
              <a:rPr lang="en-US" dirty="0" err="1" smtClean="0"/>
              <a:t>num_rows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while(</a:t>
            </a:r>
            <a:r>
              <a:rPr lang="en-US" b="1" dirty="0" smtClean="0"/>
              <a:t>$row</a:t>
            </a:r>
            <a:r>
              <a:rPr lang="en-US" dirty="0" smtClean="0"/>
              <a:t> = </a:t>
            </a:r>
            <a:r>
              <a:rPr lang="en-US" b="1" dirty="0" smtClean="0">
                <a:solidFill>
                  <a:schemeClr val="accent1"/>
                </a:solidFill>
              </a:rPr>
              <a:t>$result</a:t>
            </a:r>
            <a:r>
              <a:rPr lang="en-US" dirty="0" smtClean="0"/>
              <a:t>-&gt;fetch-array()){</a:t>
            </a:r>
          </a:p>
          <a:p>
            <a:pPr marL="0" indent="0">
              <a:buNone/>
            </a:pPr>
            <a:r>
              <a:rPr lang="en-US" dirty="0" smtClean="0"/>
              <a:t>		echo </a:t>
            </a:r>
            <a:r>
              <a:rPr lang="en-US" b="1" dirty="0" smtClean="0"/>
              <a:t>$row</a:t>
            </a:r>
            <a:r>
              <a:rPr lang="en-US" dirty="0" smtClean="0"/>
              <a:t>[0] . “ ” . </a:t>
            </a:r>
            <a:r>
              <a:rPr lang="en-US" b="1" dirty="0" smtClean="0"/>
              <a:t>$row</a:t>
            </a:r>
            <a:r>
              <a:rPr lang="en-US" dirty="0" smtClean="0"/>
              <a:t>[‘Name’];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chemeClr val="accent1"/>
                </a:solidFill>
              </a:rPr>
              <a:t>$result</a:t>
            </a:r>
            <a:r>
              <a:rPr lang="en-US" dirty="0" smtClean="0"/>
              <a:t>-&gt;free();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cxnSp>
        <p:nvCxnSpPr>
          <p:cNvPr id="5" name="Straight Arrow Connector 4"/>
          <p:cNvCxnSpPr>
            <a:stCxn id="7" idx="1"/>
          </p:cNvCxnSpPr>
          <p:nvPr/>
        </p:nvCxnSpPr>
        <p:spPr>
          <a:xfrm flipH="1">
            <a:off x="5334000" y="1389966"/>
            <a:ext cx="1295400" cy="210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29400" y="1066800"/>
            <a:ext cx="22098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Returns a </a:t>
            </a:r>
            <a:r>
              <a:rPr lang="en-US" b="1" dirty="0" err="1" smtClean="0"/>
              <a:t>mysqli_result</a:t>
            </a:r>
            <a:r>
              <a:rPr lang="en-US" dirty="0" smtClean="0"/>
              <a:t> object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781800" y="2782332"/>
            <a:ext cx="457200" cy="875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72200" y="2413000"/>
            <a:ext cx="274955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Column or Attribute name returned from query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76750" y="4584700"/>
            <a:ext cx="192405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Free up the result from memory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4907865"/>
            <a:ext cx="742950" cy="197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131730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/>
              <a:t>You can return results in 2 ways (result modes)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700" dirty="0" smtClean="0"/>
              <a:t>$</a:t>
            </a:r>
            <a:r>
              <a:rPr lang="en-US" sz="4700" dirty="0" err="1" smtClean="0"/>
              <a:t>db</a:t>
            </a:r>
            <a:r>
              <a:rPr lang="en-US" sz="4700" dirty="0" smtClean="0"/>
              <a:t>-&gt;query($</a:t>
            </a:r>
            <a:r>
              <a:rPr lang="en-US" sz="4700" dirty="0" err="1" smtClean="0"/>
              <a:t>query_result</a:t>
            </a:r>
            <a:r>
              <a:rPr lang="en-US" sz="4700" dirty="0" smtClean="0"/>
              <a:t>, </a:t>
            </a:r>
            <a:r>
              <a:rPr lang="en-US" sz="4700" b="1" dirty="0" smtClean="0"/>
              <a:t>MYSQLI_STORE_RESULT</a:t>
            </a:r>
            <a:r>
              <a:rPr lang="en-US" sz="4700" dirty="0" smtClean="0"/>
              <a:t>)</a:t>
            </a:r>
          </a:p>
          <a:p>
            <a:r>
              <a:rPr lang="en-US" sz="4200" dirty="0" smtClean="0"/>
              <a:t>Return entire results to memory</a:t>
            </a:r>
          </a:p>
          <a:p>
            <a:r>
              <a:rPr lang="en-US" sz="4200" dirty="0" smtClean="0"/>
              <a:t>Can use $result-&gt;</a:t>
            </a:r>
            <a:r>
              <a:rPr lang="en-US" sz="4200" dirty="0" err="1" smtClean="0"/>
              <a:t>data_seek</a:t>
            </a:r>
            <a:r>
              <a:rPr lang="en-US" sz="4200" dirty="0" smtClean="0"/>
              <a:t>(</a:t>
            </a:r>
            <a:r>
              <a:rPr lang="en-US" sz="4200" dirty="0" smtClean="0">
                <a:solidFill>
                  <a:schemeClr val="bg1">
                    <a:lumMod val="65000"/>
                  </a:schemeClr>
                </a:solidFill>
              </a:rPr>
              <a:t>index</a:t>
            </a:r>
            <a:r>
              <a:rPr lang="en-US" sz="4200" dirty="0" smtClean="0"/>
              <a:t>) to jump to different rows in your result set (i.e. after you loop through the results, do $result-&gt;</a:t>
            </a:r>
            <a:r>
              <a:rPr lang="en-US" sz="4200" dirty="0" err="1" smtClean="0"/>
              <a:t>data_seek</a:t>
            </a:r>
            <a:r>
              <a:rPr lang="en-US" sz="4200" dirty="0" smtClean="0"/>
              <a:t>(0); to go to starting point to loop again)</a:t>
            </a:r>
          </a:p>
          <a:p>
            <a:r>
              <a:rPr lang="en-US" sz="4200" dirty="0" smtClean="0"/>
              <a:t>Default (this is the executed mode if you don’t specify a “result mode”)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700" dirty="0"/>
              <a:t>$</a:t>
            </a:r>
            <a:r>
              <a:rPr lang="en-US" sz="4700" dirty="0" err="1"/>
              <a:t>db</a:t>
            </a:r>
            <a:r>
              <a:rPr lang="en-US" sz="4700" dirty="0"/>
              <a:t>-&gt;query($</a:t>
            </a:r>
            <a:r>
              <a:rPr lang="en-US" sz="4700" dirty="0" err="1"/>
              <a:t>query_result</a:t>
            </a:r>
            <a:r>
              <a:rPr lang="en-US" sz="4700" dirty="0"/>
              <a:t>, </a:t>
            </a:r>
            <a:r>
              <a:rPr lang="en-US" sz="4700" b="1" dirty="0" smtClean="0"/>
              <a:t>MYSQLI_USE_RESULT</a:t>
            </a:r>
            <a:r>
              <a:rPr lang="en-US" sz="4700" dirty="0" smtClean="0"/>
              <a:t>)</a:t>
            </a:r>
          </a:p>
          <a:p>
            <a:r>
              <a:rPr lang="en-US" sz="4200" dirty="0" smtClean="0"/>
              <a:t>MySQL “spoon feeds” the rows to server running PHP each time a fetches a row</a:t>
            </a:r>
          </a:p>
          <a:p>
            <a:r>
              <a:rPr lang="en-US" sz="4200" dirty="0" smtClean="0"/>
              <a:t>Useful if expecting a large dataset</a:t>
            </a:r>
            <a:r>
              <a:rPr lang="en-US" sz="4200" u="sng" dirty="0" smtClean="0"/>
              <a:t> </a:t>
            </a:r>
            <a:r>
              <a:rPr lang="en-US" sz="4200" dirty="0" smtClean="0"/>
              <a:t>(too large to put in memory of PHP server)</a:t>
            </a:r>
          </a:p>
          <a:p>
            <a:r>
              <a:rPr lang="en-US" sz="4200" dirty="0" smtClean="0"/>
              <a:t>Must free results in order to run another query ($result-&gt;free();) </a:t>
            </a:r>
            <a:endParaRPr lang="en-US" sz="4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1867017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you are done using the database, make sure to close the connection…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$</a:t>
            </a:r>
            <a:r>
              <a:rPr lang="en-US" b="1" dirty="0" err="1" smtClean="0"/>
              <a:t>db</a:t>
            </a:r>
            <a:r>
              <a:rPr lang="en-US" b="1" dirty="0" smtClean="0"/>
              <a:t>-&gt;close();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6571916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Time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1524000"/>
            <a:ext cx="2362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DEMO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685800" y="3352800"/>
            <a:ext cx="1676400" cy="2133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smtClean="0"/>
              <a:t>Team</a:t>
            </a:r>
          </a:p>
          <a:p>
            <a:endParaRPr lang="en-US" dirty="0"/>
          </a:p>
          <a:p>
            <a:r>
              <a:rPr lang="en-US" dirty="0" err="1"/>
              <a:t>t</a:t>
            </a:r>
            <a:r>
              <a:rPr lang="en-US" dirty="0" err="1" smtClean="0"/>
              <a:t>eam_id</a:t>
            </a:r>
            <a:endParaRPr lang="en-US" dirty="0" smtClean="0"/>
          </a:p>
          <a:p>
            <a:r>
              <a:rPr lang="en-US" dirty="0" smtClean="0"/>
              <a:t>name</a:t>
            </a:r>
          </a:p>
          <a:p>
            <a:r>
              <a:rPr lang="en-US" dirty="0"/>
              <a:t>m</a:t>
            </a:r>
            <a:r>
              <a:rPr lang="en-US" dirty="0" smtClean="0"/>
              <a:t>ascot</a:t>
            </a:r>
          </a:p>
          <a:p>
            <a:r>
              <a:rPr lang="en-US" dirty="0" smtClean="0"/>
              <a:t>color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13500" y="3352800"/>
            <a:ext cx="1676400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smtClean="0"/>
              <a:t>Player</a:t>
            </a:r>
          </a:p>
          <a:p>
            <a:endParaRPr lang="en-US" dirty="0"/>
          </a:p>
          <a:p>
            <a:r>
              <a:rPr lang="en-US" dirty="0" err="1" smtClean="0"/>
              <a:t>player_id</a:t>
            </a:r>
            <a:endParaRPr lang="en-US" dirty="0" smtClean="0"/>
          </a:p>
          <a:p>
            <a:r>
              <a:rPr lang="en-US" dirty="0" err="1" smtClean="0"/>
              <a:t>fname</a:t>
            </a:r>
            <a:endParaRPr lang="en-US" dirty="0" smtClean="0"/>
          </a:p>
          <a:p>
            <a:r>
              <a:rPr lang="en-US" dirty="0" err="1" smtClean="0"/>
              <a:t>lname</a:t>
            </a:r>
            <a:endParaRPr lang="en-US" dirty="0" smtClean="0"/>
          </a:p>
          <a:p>
            <a:r>
              <a:rPr lang="en-US" dirty="0" smtClean="0"/>
              <a:t>pic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32200" y="3352800"/>
            <a:ext cx="1676400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 smtClean="0"/>
              <a:t>TeamPlayer</a:t>
            </a:r>
            <a:endParaRPr lang="en-US" b="1" dirty="0" smtClean="0"/>
          </a:p>
          <a:p>
            <a:endParaRPr lang="en-US" dirty="0"/>
          </a:p>
          <a:p>
            <a:r>
              <a:rPr lang="en-US" dirty="0" err="1"/>
              <a:t>t</a:t>
            </a:r>
            <a:r>
              <a:rPr lang="en-US" dirty="0" err="1" smtClean="0"/>
              <a:t>eam_id</a:t>
            </a:r>
            <a:endParaRPr lang="en-US" dirty="0" smtClean="0"/>
          </a:p>
          <a:p>
            <a:r>
              <a:rPr lang="en-US" dirty="0" err="1" smtClean="0"/>
              <a:t>player_id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362200" y="3962400"/>
            <a:ext cx="1270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308600" y="4114800"/>
            <a:ext cx="11049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49600" y="6127234"/>
            <a:ext cx="292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teams.php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87883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Variables to PHP (POST)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05000"/>
            <a:ext cx="4572000" cy="228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&lt;form method=“post” action=“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process.php</a:t>
            </a:r>
            <a:r>
              <a:rPr lang="en-US" sz="1800" dirty="0" smtClean="0"/>
              <a:t>”&gt;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&lt;input type=“text” </a:t>
            </a:r>
            <a:r>
              <a:rPr lang="en-US" sz="1800" b="1" dirty="0" smtClean="0"/>
              <a:t>name=“</a:t>
            </a:r>
            <a:r>
              <a:rPr lang="en-US" sz="1800" b="1" dirty="0" err="1" smtClean="0"/>
              <a:t>fname</a:t>
            </a:r>
            <a:r>
              <a:rPr lang="en-US" sz="1800" b="1" dirty="0" smtClean="0"/>
              <a:t>”</a:t>
            </a:r>
            <a:r>
              <a:rPr lang="en-US" sz="1800" dirty="0" smtClean="0"/>
              <a:t>/&gt;</a:t>
            </a:r>
          </a:p>
          <a:p>
            <a:pPr marL="0" indent="0">
              <a:buNone/>
            </a:pPr>
            <a:r>
              <a:rPr lang="en-US" sz="1800" dirty="0" smtClean="0"/>
              <a:t>     &lt;input type=“text” </a:t>
            </a:r>
            <a:r>
              <a:rPr lang="en-US" sz="1800" b="1" dirty="0" smtClean="0"/>
              <a:t>name=“</a:t>
            </a:r>
            <a:r>
              <a:rPr lang="en-US" sz="1800" b="1" dirty="0" err="1" smtClean="0"/>
              <a:t>lname</a:t>
            </a:r>
            <a:r>
              <a:rPr lang="en-US" sz="1800" b="1" dirty="0" smtClean="0"/>
              <a:t>”</a:t>
            </a:r>
            <a:r>
              <a:rPr lang="en-US" sz="1800" dirty="0" smtClean="0"/>
              <a:t> /&gt;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&lt;input type=“submit” value=“Submit”/&gt;</a:t>
            </a:r>
          </a:p>
          <a:p>
            <a:pPr marL="0" indent="0">
              <a:buNone/>
            </a:pPr>
            <a:r>
              <a:rPr lang="en-US" sz="1800" dirty="0" smtClean="0"/>
              <a:t>&lt;/form&gt;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5276671"/>
            <a:ext cx="354965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HTTP POST </a:t>
            </a:r>
            <a:r>
              <a:rPr lang="en-US" dirty="0" smtClean="0"/>
              <a:t>Request to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process.php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r>
              <a:rPr lang="en-US" dirty="0" err="1" smtClean="0"/>
              <a:t>fname</a:t>
            </a:r>
            <a:r>
              <a:rPr lang="en-US" dirty="0" smtClean="0"/>
              <a:t>=Arian</a:t>
            </a:r>
          </a:p>
          <a:p>
            <a:r>
              <a:rPr lang="en-US" dirty="0" err="1" smtClean="0"/>
              <a:t>lname</a:t>
            </a:r>
            <a:r>
              <a:rPr lang="en-US" dirty="0" smtClean="0"/>
              <a:t>=Shams</a:t>
            </a:r>
          </a:p>
        </p:txBody>
      </p:sp>
      <p:sp>
        <p:nvSpPr>
          <p:cNvPr id="5" name="Right Arrow 4"/>
          <p:cNvSpPr/>
          <p:nvPr/>
        </p:nvSpPr>
        <p:spPr>
          <a:xfrm rot="1433758">
            <a:off x="2998750" y="4240859"/>
            <a:ext cx="1371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Click Submit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 rot="20054578">
            <a:off x="5032243" y="4257436"/>
            <a:ext cx="1371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POST Request</a:t>
            </a:r>
            <a:endParaRPr lang="en-US" sz="1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0" y="2461917"/>
            <a:ext cx="31115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&lt;?</a:t>
            </a:r>
            <a:r>
              <a:rPr lang="en-US" sz="1800" dirty="0" err="1" smtClean="0">
                <a:solidFill>
                  <a:srgbClr val="FF0000"/>
                </a:solidFill>
              </a:rPr>
              <a:t>php</a:t>
            </a: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r>
              <a:rPr lang="en-US" sz="1800" dirty="0" smtClean="0"/>
              <a:t>     $var1 = </a:t>
            </a:r>
            <a:r>
              <a:rPr lang="en-US" sz="1800" b="1" dirty="0" smtClean="0"/>
              <a:t>$_POST</a:t>
            </a:r>
            <a:r>
              <a:rPr lang="en-US" sz="1800" dirty="0" smtClean="0"/>
              <a:t>[‘</a:t>
            </a:r>
            <a:r>
              <a:rPr lang="en-US" sz="1800" dirty="0" err="1" smtClean="0"/>
              <a:t>fname</a:t>
            </a:r>
            <a:r>
              <a:rPr lang="en-US" sz="1800" dirty="0" smtClean="0"/>
              <a:t>’];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 smtClean="0"/>
              <a:t>     $var2 = </a:t>
            </a:r>
            <a:r>
              <a:rPr lang="en-US" sz="1800" b="1" dirty="0" smtClean="0"/>
              <a:t>$_POST</a:t>
            </a:r>
            <a:r>
              <a:rPr lang="en-US" sz="1800" dirty="0" smtClean="0"/>
              <a:t>[‘</a:t>
            </a:r>
            <a:r>
              <a:rPr lang="en-US" sz="1800" dirty="0" err="1" smtClean="0"/>
              <a:t>lname</a:t>
            </a:r>
            <a:r>
              <a:rPr lang="en-US" sz="1800" dirty="0" smtClean="0"/>
              <a:t>’];</a:t>
            </a: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solidFill>
                  <a:srgbClr val="FF0000"/>
                </a:solidFill>
              </a:rPr>
              <a:t>?</a:t>
            </a:r>
            <a:r>
              <a:rPr lang="en-US" sz="1800" dirty="0" smtClean="0">
                <a:solidFill>
                  <a:srgbClr val="FF0000"/>
                </a:solidFill>
              </a:rPr>
              <a:t>&gt;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514556"/>
            <a:ext cx="419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Your form html or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php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file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527256"/>
            <a:ext cx="3594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process.php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file that will process the request (which could be the same as the posting file)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4724400" y="1514556"/>
            <a:ext cx="0" cy="37621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569773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Variable to PHP (GET)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www.site.com/index.php</a:t>
            </a:r>
            <a:r>
              <a:rPr lang="en-US" sz="2800" dirty="0" smtClean="0"/>
              <a:t>?query=ischool&amp;lang=en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848100" y="2093436"/>
            <a:ext cx="419100" cy="356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62200" y="2450068"/>
            <a:ext cx="20574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Start of query string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419600" y="2093436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448300" y="2093436"/>
            <a:ext cx="0" cy="356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8200" y="2450068"/>
            <a:ext cx="1752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key=value pairs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553200" y="2093436"/>
            <a:ext cx="355600" cy="356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53200" y="2450068"/>
            <a:ext cx="1219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Separator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" y="5565338"/>
            <a:ext cx="800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Note- certain characters cannot be put in the URL (such as space character). You will </a:t>
            </a:r>
            <a:r>
              <a:rPr lang="en-US" sz="2000" dirty="0" smtClean="0"/>
              <a:t>to “</a:t>
            </a:r>
            <a:r>
              <a:rPr lang="en-US" sz="2000" b="1" dirty="0" smtClean="0"/>
              <a:t>URL Encode</a:t>
            </a:r>
            <a:r>
              <a:rPr lang="en-US" sz="2000" dirty="0" smtClean="0"/>
              <a:t>” those special characters. For example, a space character will show up as a %20 in the URL query string.</a:t>
            </a:r>
            <a:endParaRPr lang="en-US" sz="2000" dirty="0"/>
          </a:p>
          <a:p>
            <a:endParaRPr lang="en-US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2711450" y="3200400"/>
            <a:ext cx="4451350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&lt;?</a:t>
            </a:r>
            <a:r>
              <a:rPr lang="en-US" sz="2400" dirty="0" err="1" smtClean="0">
                <a:solidFill>
                  <a:srgbClr val="FF0000"/>
                </a:solidFill>
              </a:rPr>
              <a:t>php</a:t>
            </a:r>
            <a:endParaRPr lang="en-US" sz="2400" dirty="0" smtClean="0"/>
          </a:p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     $var1 = </a:t>
            </a:r>
            <a:r>
              <a:rPr lang="en-US" sz="2400" b="1" dirty="0" smtClean="0"/>
              <a:t>$_GET</a:t>
            </a:r>
            <a:r>
              <a:rPr lang="en-US" sz="2400" dirty="0" smtClean="0"/>
              <a:t>[‘query’];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     $var2 = </a:t>
            </a:r>
            <a:r>
              <a:rPr lang="en-US" sz="2400" b="1" dirty="0" smtClean="0"/>
              <a:t>$_GET</a:t>
            </a:r>
            <a:r>
              <a:rPr lang="en-US" sz="2400" dirty="0" smtClean="0"/>
              <a:t>[‘</a:t>
            </a:r>
            <a:r>
              <a:rPr lang="en-US" sz="2400" dirty="0" err="1" smtClean="0"/>
              <a:t>lang</a:t>
            </a:r>
            <a:r>
              <a:rPr lang="en-US" sz="2400" dirty="0" smtClean="0"/>
              <a:t>’];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?</a:t>
            </a:r>
            <a:r>
              <a:rPr lang="en-US" sz="2400" dirty="0" smtClean="0">
                <a:solidFill>
                  <a:srgbClr val="FF0000"/>
                </a:solidFill>
              </a:rPr>
              <a:t>&gt;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424663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(SQL Injection and XSS)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133600"/>
            <a:ext cx="22098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HTTP POST Request</a:t>
            </a:r>
          </a:p>
          <a:p>
            <a:endParaRPr lang="en-US" dirty="0"/>
          </a:p>
          <a:p>
            <a:r>
              <a:rPr lang="en-US" dirty="0" err="1" smtClean="0"/>
              <a:t>fname</a:t>
            </a:r>
            <a:r>
              <a:rPr lang="en-US" dirty="0" smtClean="0"/>
              <a:t>=Arian</a:t>
            </a:r>
          </a:p>
          <a:p>
            <a:r>
              <a:rPr lang="en-US" dirty="0" err="1" smtClean="0"/>
              <a:t>lname</a:t>
            </a:r>
            <a:r>
              <a:rPr lang="en-US" dirty="0" smtClean="0"/>
              <a:t>=</a:t>
            </a:r>
            <a:r>
              <a:rPr lang="en-US" i="1" dirty="0" smtClean="0">
                <a:solidFill>
                  <a:srgbClr val="FF0000"/>
                </a:solidFill>
              </a:rPr>
              <a:t>SQL Code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4191000"/>
            <a:ext cx="8610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dirty="0" smtClean="0"/>
              <a:t>In your PHP…</a:t>
            </a:r>
          </a:p>
          <a:p>
            <a:pPr marL="0" indent="0">
              <a:buFont typeface="Arial" pitchFamily="34" charset="0"/>
              <a:buNone/>
            </a:pP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$query = “INSERT INTO table (</a:t>
            </a:r>
            <a:r>
              <a:rPr lang="en-US" sz="2400" dirty="0" err="1" smtClean="0"/>
              <a:t>fname</a:t>
            </a:r>
            <a:r>
              <a:rPr lang="en-US" sz="2400" dirty="0" smtClean="0"/>
              <a:t>, </a:t>
            </a:r>
            <a:r>
              <a:rPr lang="en-US" sz="2400" dirty="0" err="1" smtClean="0"/>
              <a:t>lname</a:t>
            </a:r>
            <a:r>
              <a:rPr lang="en-US" sz="2400" dirty="0" smtClean="0"/>
              <a:t>)”;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$query .= “VALUES (‘{$_POST[‘</a:t>
            </a:r>
            <a:r>
              <a:rPr lang="en-US" sz="2400" dirty="0" err="1" smtClean="0"/>
              <a:t>fname</a:t>
            </a:r>
            <a:r>
              <a:rPr lang="en-US" sz="2400" dirty="0" smtClean="0"/>
              <a:t>’]}’, ‘</a:t>
            </a:r>
            <a:r>
              <a:rPr lang="en-US" sz="2400" dirty="0" smtClean="0">
                <a:solidFill>
                  <a:srgbClr val="FF0000"/>
                </a:solidFill>
              </a:rPr>
              <a:t>{$_POST[‘</a:t>
            </a:r>
            <a:r>
              <a:rPr lang="en-US" sz="2400" dirty="0" err="1" smtClean="0">
                <a:solidFill>
                  <a:srgbClr val="FF0000"/>
                </a:solidFill>
              </a:rPr>
              <a:t>lname</a:t>
            </a:r>
            <a:r>
              <a:rPr lang="en-US" sz="2400" dirty="0" smtClean="0">
                <a:solidFill>
                  <a:srgbClr val="FF0000"/>
                </a:solidFill>
              </a:rPr>
              <a:t>’]}</a:t>
            </a:r>
            <a:r>
              <a:rPr lang="en-US" sz="2400" dirty="0" smtClean="0"/>
              <a:t>’);”</a:t>
            </a:r>
          </a:p>
        </p:txBody>
      </p:sp>
      <p:sp>
        <p:nvSpPr>
          <p:cNvPr id="6" name="Down Arrow 5"/>
          <p:cNvSpPr/>
          <p:nvPr/>
        </p:nvSpPr>
        <p:spPr>
          <a:xfrm>
            <a:off x="1422400" y="34544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63900" y="1948934"/>
            <a:ext cx="556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malicious user can submit (POST or GET)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SQL Code </a:t>
            </a:r>
            <a:r>
              <a:rPr lang="en-US" sz="2400" dirty="0" smtClean="0">
                <a:sym typeface="Wingdings" pitchFamily="2" charset="2"/>
              </a:rPr>
              <a:t> SQL Injection Attack, or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HTML tags that could be anything from a form to a &lt;script&gt; tag  XSS Attack.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6683869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SQL Injection &amp; XSS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prevent this, you have to </a:t>
            </a:r>
            <a:r>
              <a:rPr lang="en-US" i="1" dirty="0" smtClean="0"/>
              <a:t>sanitize</a:t>
            </a:r>
            <a:r>
              <a:rPr lang="en-US" dirty="0" smtClean="0"/>
              <a:t> your input variables and make sure you </a:t>
            </a:r>
            <a:r>
              <a:rPr lang="en-US" i="1" dirty="0" smtClean="0"/>
              <a:t>output safe HTML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//Sanitize </a:t>
            </a:r>
            <a:r>
              <a:rPr lang="en-US" sz="2400" dirty="0" smtClean="0">
                <a:solidFill>
                  <a:schemeClr val="accent3"/>
                </a:solidFill>
                <a:sym typeface="Wingdings" pitchFamily="2" charset="2"/>
              </a:rPr>
              <a:t></a:t>
            </a:r>
            <a:r>
              <a:rPr lang="en-US" sz="2400" dirty="0" smtClean="0">
                <a:solidFill>
                  <a:schemeClr val="accent3"/>
                </a:solidFill>
              </a:rPr>
              <a:t> SQL Injection</a:t>
            </a:r>
          </a:p>
          <a:p>
            <a:pPr marL="0" indent="0">
              <a:buNone/>
            </a:pPr>
            <a:r>
              <a:rPr lang="en-US" sz="2400" dirty="0" smtClean="0"/>
              <a:t>$</a:t>
            </a:r>
            <a:r>
              <a:rPr lang="en-US" sz="2400" dirty="0" err="1" smtClean="0"/>
              <a:t>sanitized_variable</a:t>
            </a:r>
            <a:r>
              <a:rPr lang="en-US" sz="2400" dirty="0" smtClean="0"/>
              <a:t> = $</a:t>
            </a:r>
            <a:r>
              <a:rPr lang="en-US" sz="2400" dirty="0" err="1" smtClean="0"/>
              <a:t>db</a:t>
            </a:r>
            <a:r>
              <a:rPr lang="en-US" sz="2400" dirty="0" smtClean="0"/>
              <a:t>-&gt;</a:t>
            </a:r>
            <a:r>
              <a:rPr lang="en-US" sz="2400" b="1" dirty="0" err="1" smtClean="0"/>
              <a:t>real_escape_string</a:t>
            </a:r>
            <a:r>
              <a:rPr lang="en-US" sz="2400" dirty="0" smtClean="0"/>
              <a:t>($_POST[‘</a:t>
            </a:r>
            <a:r>
              <a:rPr lang="en-US" sz="2400" dirty="0" err="1" smtClean="0"/>
              <a:t>lname</a:t>
            </a:r>
            <a:r>
              <a:rPr lang="en-US" sz="2400" dirty="0" smtClean="0"/>
              <a:t>’]);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//Output Safe HTML </a:t>
            </a:r>
            <a:r>
              <a:rPr lang="en-US" sz="2400" dirty="0" smtClean="0">
                <a:solidFill>
                  <a:schemeClr val="accent3"/>
                </a:solidFill>
                <a:sym typeface="Wingdings" pitchFamily="2" charset="2"/>
              </a:rPr>
              <a:t></a:t>
            </a:r>
            <a:r>
              <a:rPr lang="en-US" sz="2400" dirty="0" smtClean="0">
                <a:solidFill>
                  <a:schemeClr val="accent3"/>
                </a:solidFill>
              </a:rPr>
              <a:t> XSS</a:t>
            </a:r>
          </a:p>
          <a:p>
            <a:pPr marL="0" indent="0">
              <a:buNone/>
            </a:pPr>
            <a:r>
              <a:rPr lang="en-US" sz="2400" dirty="0" smtClean="0"/>
              <a:t>echo </a:t>
            </a:r>
            <a:r>
              <a:rPr lang="en-US" sz="2400" b="1" dirty="0" err="1" smtClean="0"/>
              <a:t>htmlspecialchars</a:t>
            </a:r>
            <a:r>
              <a:rPr lang="en-US" sz="2400" dirty="0" smtClean="0"/>
              <a:t>($row[‘</a:t>
            </a:r>
            <a:r>
              <a:rPr lang="en-US" sz="2400" dirty="0" err="1" smtClean="0"/>
              <a:t>lname</a:t>
            </a:r>
            <a:r>
              <a:rPr lang="en-US" sz="2400" dirty="0" smtClean="0"/>
              <a:t>’]);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You can try to </a:t>
            </a:r>
            <a:r>
              <a:rPr lang="en-US" sz="2400" i="1" dirty="0" smtClean="0"/>
              <a:t>sanitize</a:t>
            </a:r>
            <a:r>
              <a:rPr lang="en-US" sz="2400" dirty="0" smtClean="0"/>
              <a:t> for HTML tags by using </a:t>
            </a:r>
            <a:r>
              <a:rPr lang="en-US" sz="2400" dirty="0" err="1" smtClean="0"/>
              <a:t>strip_tags</a:t>
            </a:r>
            <a:r>
              <a:rPr lang="en-US" sz="2400" dirty="0" smtClean="0"/>
              <a:t>($_POST[]) before you input the value into the database. Just make sure that is what you want to do…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72821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Security Tip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Don’t type out the username and password when instantiating </a:t>
            </a:r>
            <a:r>
              <a:rPr lang="en-US" dirty="0" err="1" smtClean="0"/>
              <a:t>mysqli</a:t>
            </a:r>
            <a:r>
              <a:rPr lang="en-US" dirty="0" smtClean="0"/>
              <a:t>. Instead, create a special PHP file that </a:t>
            </a:r>
            <a:r>
              <a:rPr lang="en-US" i="1" dirty="0" smtClean="0"/>
              <a:t>defines</a:t>
            </a:r>
            <a:r>
              <a:rPr lang="en-US" dirty="0" smtClean="0"/>
              <a:t> certain </a:t>
            </a:r>
            <a:r>
              <a:rPr lang="en-US" dirty="0" smtClean="0"/>
              <a:t>constants </a:t>
            </a:r>
            <a:r>
              <a:rPr lang="en-US" u="sng" dirty="0" smtClean="0"/>
              <a:t>outside the root of your website</a:t>
            </a:r>
            <a:r>
              <a:rPr lang="en-US" dirty="0" smtClean="0"/>
              <a:t> which you can then </a:t>
            </a:r>
            <a:r>
              <a:rPr lang="en-US" i="1" dirty="0" smtClean="0"/>
              <a:t>include</a:t>
            </a:r>
            <a:r>
              <a:rPr lang="en-US" dirty="0" smtClean="0"/>
              <a:t> and use in your PHP code.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define(SQL_PASSWORD, “</a:t>
            </a:r>
            <a:r>
              <a:rPr lang="en-US" dirty="0" err="1" smtClean="0"/>
              <a:t>mypassword</a:t>
            </a:r>
            <a:r>
              <a:rPr lang="en-US" dirty="0" smtClean="0"/>
              <a:t>”);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5346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Time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352800" y="1905000"/>
            <a:ext cx="2362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DEMO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86200"/>
            <a:ext cx="8458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Constant Definitions		</a:t>
            </a:r>
            <a:r>
              <a:rPr lang="en-US" dirty="0" err="1" smtClean="0"/>
              <a:t>constants.php</a:t>
            </a:r>
            <a:endParaRPr lang="en-US" dirty="0" smtClean="0"/>
          </a:p>
          <a:p>
            <a:r>
              <a:rPr lang="en-US" dirty="0" smtClean="0"/>
              <a:t>Use of $_GET	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team.php?id</a:t>
            </a:r>
            <a:r>
              <a:rPr lang="en-US" dirty="0" smtClean="0"/>
              <a:t>=1</a:t>
            </a:r>
          </a:p>
          <a:p>
            <a:r>
              <a:rPr lang="en-US" dirty="0" smtClean="0"/>
              <a:t>Regular Posting	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players.php</a:t>
            </a:r>
            <a:endParaRPr lang="en-US" dirty="0" smtClean="0"/>
          </a:p>
          <a:p>
            <a:r>
              <a:rPr lang="en-US" dirty="0" smtClean="0"/>
              <a:t>Use of $_POST and INSERT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addPlayer-process.php</a:t>
            </a:r>
            <a:endParaRPr lang="en-US" dirty="0" smtClean="0"/>
          </a:p>
          <a:p>
            <a:r>
              <a:rPr lang="en-US" dirty="0" err="1" smtClean="0"/>
              <a:t>Multiselect</a:t>
            </a:r>
            <a:r>
              <a:rPr lang="en-US" dirty="0" smtClean="0"/>
              <a:t>/Array Posting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editRoster.php?id</a:t>
            </a:r>
            <a:r>
              <a:rPr lang="en-US" dirty="0" smtClean="0"/>
              <a:t>=1</a:t>
            </a:r>
          </a:p>
          <a:p>
            <a:r>
              <a:rPr lang="en-US" dirty="0" smtClean="0"/>
              <a:t>Use of $_POST arrays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editRoster-process.php</a:t>
            </a:r>
            <a:endParaRPr lang="en-US" dirty="0" smtClean="0"/>
          </a:p>
          <a:p>
            <a:r>
              <a:rPr lang="en-US" dirty="0" smtClean="0"/>
              <a:t>Deleting				</a:t>
            </a:r>
            <a:r>
              <a:rPr lang="en-US" dirty="0" err="1" smtClean="0"/>
              <a:t>localhost</a:t>
            </a:r>
            <a:r>
              <a:rPr lang="en-US" dirty="0" smtClean="0"/>
              <a:t>/sports/</a:t>
            </a:r>
            <a:r>
              <a:rPr lang="en-US" dirty="0" err="1" smtClean="0"/>
              <a:t>deletePlayer-process.php?id</a:t>
            </a:r>
            <a:r>
              <a:rPr lang="en-US" dirty="0" smtClean="0"/>
              <a:t>=1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678627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PHP Classes (Brief Overview)</a:t>
            </a:r>
          </a:p>
          <a:p>
            <a:endParaRPr lang="en-US" dirty="0" smtClean="0"/>
          </a:p>
          <a:p>
            <a:r>
              <a:rPr lang="en-US" dirty="0" smtClean="0"/>
              <a:t>Accessing MySQL via the </a:t>
            </a:r>
            <a:r>
              <a:rPr lang="en-US" dirty="0" err="1" smtClean="0"/>
              <a:t>mysqli</a:t>
            </a:r>
            <a:r>
              <a:rPr lang="en-US" dirty="0" smtClean="0"/>
              <a:t> class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02619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Notes about </a:t>
            </a:r>
            <a:r>
              <a:rPr lang="en-US" dirty="0" err="1" smtClean="0"/>
              <a:t>POSTing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a checkbox input is not checked, that variable will NOT be passed in the POST (or GET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isset</a:t>
            </a:r>
            <a:r>
              <a:rPr lang="en-US" dirty="0" smtClean="0"/>
              <a:t>() to see if a variable exists: </a:t>
            </a:r>
            <a:r>
              <a:rPr lang="en-US" dirty="0" err="1" smtClean="0"/>
              <a:t>isset</a:t>
            </a:r>
            <a:r>
              <a:rPr lang="en-US" dirty="0" smtClean="0"/>
              <a:t>($_POST[]);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POSTing</a:t>
            </a:r>
            <a:r>
              <a:rPr lang="en-US" dirty="0" smtClean="0"/>
              <a:t> an array of variables to PHP (such as a </a:t>
            </a:r>
            <a:r>
              <a:rPr lang="en-US" dirty="0" err="1" smtClean="0"/>
              <a:t>multiselect</a:t>
            </a:r>
            <a:r>
              <a:rPr lang="en-US" dirty="0" smtClean="0"/>
              <a:t>) requires you to append brackets to the </a:t>
            </a:r>
            <a:r>
              <a:rPr lang="en-US" i="1" dirty="0" smtClean="0"/>
              <a:t>name</a:t>
            </a:r>
            <a:r>
              <a:rPr lang="en-US" dirty="0" smtClean="0"/>
              <a:t> of the input type.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&lt;select multiple=“multiple” name=“</a:t>
            </a:r>
            <a:r>
              <a:rPr lang="en-US" b="1" dirty="0" err="1" smtClean="0"/>
              <a:t>mylist</a:t>
            </a:r>
            <a:r>
              <a:rPr lang="en-US" b="1" dirty="0" smtClean="0"/>
              <a:t>[]</a:t>
            </a:r>
            <a:r>
              <a:rPr lang="en-US" dirty="0" smtClean="0"/>
              <a:t>”&gt;…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31201"/>
      </p:ext>
    </p:extLst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You Choose the Topic!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800" dirty="0" smtClean="0"/>
              <a:t>Email me with PHP and/or database topics you would like to review and I will select the questions that seems like it would benefit the class the most. I will take the first 15 minutes to review the first two sessions but then after that the floor is open to the topics you choose.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76200778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and OOP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(Basic Conceptual Overview)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990600" y="3124200"/>
            <a:ext cx="22860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 Definition</a:t>
            </a:r>
          </a:p>
          <a:p>
            <a:pPr algn="ctr"/>
            <a:r>
              <a:rPr lang="en-US" sz="2800" dirty="0" smtClean="0"/>
              <a:t>(Blueprint)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52578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 dog{</a:t>
            </a:r>
          </a:p>
          <a:p>
            <a:r>
              <a:rPr lang="en-US" dirty="0" smtClean="0"/>
              <a:t>     //properties</a:t>
            </a:r>
          </a:p>
          <a:p>
            <a:r>
              <a:rPr lang="en-US" dirty="0" smtClean="0"/>
              <a:t>     //methods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1905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Define the </a:t>
            </a:r>
            <a:r>
              <a:rPr lang="en-US" u="sng" dirty="0" smtClean="0"/>
              <a:t>blueprint</a:t>
            </a:r>
            <a:r>
              <a:rPr lang="en-US" dirty="0" smtClean="0"/>
              <a:t> of your own class (object)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1905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Instantiate instances of your object and use them in your program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0" y="3048000"/>
            <a:ext cx="10668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4165600"/>
            <a:ext cx="10668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5245100"/>
            <a:ext cx="10668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248400" y="3219966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$ben = new dog;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4324866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$sunny = new dog;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5366266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$sugar = new dog;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581400" y="3429000"/>
            <a:ext cx="685800" cy="24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581400" y="4262398"/>
            <a:ext cx="685800" cy="284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81400" y="4889500"/>
            <a:ext cx="685800" cy="661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362631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dog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//Properties</a:t>
            </a:r>
          </a:p>
          <a:p>
            <a:pPr marL="0" indent="0">
              <a:buNone/>
            </a:pPr>
            <a:r>
              <a:rPr lang="en-US" dirty="0" smtClean="0"/>
              <a:t>	public $name;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public $breed;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//Methods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public function bark(){</a:t>
            </a:r>
          </a:p>
          <a:p>
            <a:pPr marL="0" indent="0">
              <a:buNone/>
            </a:pPr>
            <a:r>
              <a:rPr lang="en-US" dirty="0" smtClean="0"/>
              <a:t>		echo </a:t>
            </a:r>
            <a:r>
              <a:rPr lang="en-US" b="1" dirty="0" smtClean="0">
                <a:solidFill>
                  <a:schemeClr val="accent1"/>
                </a:solidFill>
              </a:rPr>
              <a:t>$this</a:t>
            </a:r>
            <a:r>
              <a:rPr lang="en-US" dirty="0" smtClean="0"/>
              <a:t>-&gt;name . “ barked… Woof!”;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//Constructor (optional)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public __construct($</a:t>
            </a:r>
            <a:r>
              <a:rPr lang="en-US" dirty="0" err="1" smtClean="0"/>
              <a:t>nameOfDog</a:t>
            </a:r>
            <a:r>
              <a:rPr lang="en-US" dirty="0" smtClean="0"/>
              <a:t>){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b="1" dirty="0" smtClean="0">
                <a:solidFill>
                  <a:schemeClr val="accent1"/>
                </a:solidFill>
              </a:rPr>
              <a:t>$this</a:t>
            </a:r>
            <a:r>
              <a:rPr lang="en-US" dirty="0" smtClean="0"/>
              <a:t>-&gt;name = $</a:t>
            </a:r>
            <a:r>
              <a:rPr lang="en-US" dirty="0" err="1" smtClean="0"/>
              <a:t>nameOfDog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31528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Working with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$sugar = new dog(“</a:t>
            </a:r>
            <a:r>
              <a:rPr lang="en-US" dirty="0"/>
              <a:t>S</a:t>
            </a:r>
            <a:r>
              <a:rPr lang="en-US" dirty="0" smtClean="0"/>
              <a:t>ugar”); </a:t>
            </a:r>
            <a:r>
              <a:rPr lang="en-US" sz="2200" dirty="0" smtClean="0">
                <a:solidFill>
                  <a:schemeClr val="accent3"/>
                </a:solidFill>
              </a:rPr>
              <a:t>//pass “Sugar” to constructor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$sugar-&gt;breed = “German Shepherd”; </a:t>
            </a:r>
            <a:r>
              <a:rPr lang="en-US" sz="2200" dirty="0" smtClean="0">
                <a:solidFill>
                  <a:schemeClr val="accent3"/>
                </a:solidFill>
              </a:rPr>
              <a:t>//set breed property equal to “German Shepherd”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echo $sugar-&gt;name . “ is a “ . $sugar-&gt;breed;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&gt;&gt;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ugar is a German Shepherd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$sugar-&gt;bark(); </a:t>
            </a:r>
            <a:r>
              <a:rPr lang="en-US" sz="2200" dirty="0" smtClean="0">
                <a:solidFill>
                  <a:schemeClr val="accent3"/>
                </a:solidFill>
              </a:rPr>
              <a:t>//call the “bark” method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&gt;&gt;sugar barked… Woof!</a:t>
            </a:r>
          </a:p>
        </p:txBody>
      </p:sp>
    </p:spTree>
    <p:extLst>
      <p:ext uri="{BB962C8B-B14F-4D97-AF65-F5344CB8AC3E}">
        <p14:creationId xmlns:p14="http://schemas.microsoft.com/office/powerpoint/2010/main" val="1003308922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Mysqli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mysqli</a:t>
            </a:r>
            <a:r>
              <a:rPr lang="en-US" dirty="0" smtClean="0"/>
              <a:t> class is the main class you can use to:</a:t>
            </a:r>
          </a:p>
          <a:p>
            <a:r>
              <a:rPr lang="en-US" dirty="0" smtClean="0"/>
              <a:t>Set up a connection to the MySQL database</a:t>
            </a:r>
          </a:p>
          <a:p>
            <a:r>
              <a:rPr lang="en-US" dirty="0" smtClean="0"/>
              <a:t>Send SQL queries to the MySQL database (CRUD Operations)</a:t>
            </a:r>
          </a:p>
          <a:p>
            <a:r>
              <a:rPr lang="en-US" dirty="0" smtClean="0"/>
              <a:t>Read results (if any) from the query</a:t>
            </a:r>
          </a:p>
          <a:p>
            <a:r>
              <a:rPr lang="en-US" dirty="0" smtClean="0"/>
              <a:t>Check for any error connecting to or executing SQL queries on a MySQL database</a:t>
            </a:r>
          </a:p>
        </p:txBody>
      </p:sp>
    </p:spTree>
    <p:extLst>
      <p:ext uri="{BB962C8B-B14F-4D97-AF65-F5344CB8AC3E}">
        <p14:creationId xmlns:p14="http://schemas.microsoft.com/office/powerpoint/2010/main" val="1329117298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to DB with </a:t>
            </a:r>
            <a:r>
              <a:rPr lang="en-US" dirty="0" err="1" smtClean="0"/>
              <a:t>Mysqli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chemeClr val="accent3"/>
                </a:solidFill>
              </a:rPr>
              <a:t>//Instantiate </a:t>
            </a:r>
            <a:r>
              <a:rPr lang="en-US" sz="2200" dirty="0" err="1" smtClean="0">
                <a:solidFill>
                  <a:schemeClr val="accent3"/>
                </a:solidFill>
              </a:rPr>
              <a:t>mysqli</a:t>
            </a:r>
            <a:r>
              <a:rPr lang="en-US" sz="2200" dirty="0" smtClean="0">
                <a:solidFill>
                  <a:schemeClr val="accent3"/>
                </a:solidFill>
              </a:rPr>
              <a:t> object &amp; create </a:t>
            </a:r>
            <a:r>
              <a:rPr lang="en-US" sz="2200" dirty="0">
                <a:solidFill>
                  <a:schemeClr val="accent3"/>
                </a:solidFill>
              </a:rPr>
              <a:t>c</a:t>
            </a:r>
            <a:r>
              <a:rPr lang="en-US" sz="2200" dirty="0" smtClean="0">
                <a:solidFill>
                  <a:schemeClr val="accent3"/>
                </a:solidFill>
              </a:rPr>
              <a:t>onnection</a:t>
            </a:r>
          </a:p>
          <a:p>
            <a:pPr marL="0" indent="0">
              <a:buNone/>
            </a:pPr>
            <a:r>
              <a:rPr lang="en-US" dirty="0" smtClean="0"/>
              <a:t>$</a:t>
            </a:r>
            <a:r>
              <a:rPr lang="en-US" dirty="0" err="1" smtClean="0"/>
              <a:t>db</a:t>
            </a:r>
            <a:r>
              <a:rPr lang="en-US" dirty="0" smtClean="0"/>
              <a:t> = new </a:t>
            </a:r>
            <a:r>
              <a:rPr lang="en-US" dirty="0" err="1" smtClean="0"/>
              <a:t>mysqli</a:t>
            </a:r>
            <a:r>
              <a:rPr lang="en-US" dirty="0" smtClean="0"/>
              <a:t>(“</a:t>
            </a:r>
            <a:r>
              <a:rPr lang="en-US" dirty="0" err="1" smtClean="0"/>
              <a:t>localhost</a:t>
            </a:r>
            <a:r>
              <a:rPr lang="en-US" dirty="0" smtClean="0"/>
              <a:t>”, “username”, “password”, “</a:t>
            </a:r>
            <a:r>
              <a:rPr lang="en-US" dirty="0" err="1" smtClean="0"/>
              <a:t>database_name</a:t>
            </a:r>
            <a:r>
              <a:rPr lang="en-US" dirty="0" smtClean="0"/>
              <a:t>”);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 smtClean="0">
                <a:solidFill>
                  <a:schemeClr val="accent3"/>
                </a:solidFill>
              </a:rPr>
              <a:t>//Check for any errors connecting</a:t>
            </a:r>
          </a:p>
          <a:p>
            <a:pPr marL="0" indent="0">
              <a:buNone/>
            </a:pPr>
            <a:r>
              <a:rPr lang="en-US" dirty="0" smtClean="0"/>
              <a:t>If($</a:t>
            </a:r>
            <a:r>
              <a:rPr lang="en-US" dirty="0" err="1" smtClean="0"/>
              <a:t>db</a:t>
            </a:r>
            <a:r>
              <a:rPr lang="en-US" dirty="0" smtClean="0"/>
              <a:t>-&gt;</a:t>
            </a:r>
            <a:r>
              <a:rPr lang="en-US" dirty="0" err="1" smtClean="0"/>
              <a:t>connect_errorno</a:t>
            </a:r>
            <a:r>
              <a:rPr lang="en-US" dirty="0" smtClean="0"/>
              <a:t>){</a:t>
            </a:r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chemeClr val="accent3"/>
                </a:solidFill>
              </a:rPr>
              <a:t>//There was an error connecting to the database. Put code here on what you would like to about it like…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3"/>
                </a:solidFill>
              </a:rPr>
              <a:t>	</a:t>
            </a:r>
            <a:r>
              <a:rPr lang="en-US" dirty="0" smtClean="0"/>
              <a:t>echo “Error: ” . $</a:t>
            </a:r>
            <a:r>
              <a:rPr lang="en-US" dirty="0" err="1" smtClean="0"/>
              <a:t>db</a:t>
            </a:r>
            <a:r>
              <a:rPr lang="en-US" dirty="0" smtClean="0"/>
              <a:t>-&gt;</a:t>
            </a:r>
            <a:r>
              <a:rPr lang="en-US" dirty="0" err="1" smtClean="0"/>
              <a:t>connect_error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5778850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Querying the DB via </a:t>
            </a:r>
            <a:r>
              <a:rPr lang="en-US" dirty="0" err="1" smtClean="0"/>
              <a:t>Mysqli</a:t>
            </a:r>
            <a:r>
              <a:rPr lang="en-US" dirty="0" smtClean="0"/>
              <a:t> </a:t>
            </a:r>
            <a:r>
              <a:rPr lang="en-US" sz="2700" dirty="0" smtClean="0"/>
              <a:t>(Single Query)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accent3"/>
                </a:solidFill>
              </a:rPr>
              <a:t>//Construct some query (it’s just a string)</a:t>
            </a:r>
          </a:p>
          <a:p>
            <a:pPr marL="0" indent="0">
              <a:buNone/>
            </a:pPr>
            <a:r>
              <a:rPr lang="en-US" dirty="0" smtClean="0"/>
              <a:t>$</a:t>
            </a:r>
            <a:r>
              <a:rPr lang="en-US" dirty="0" err="1"/>
              <a:t>query_noresult</a:t>
            </a:r>
            <a:r>
              <a:rPr lang="en-US" dirty="0"/>
              <a:t> = “INSERT INTO </a:t>
            </a:r>
            <a:r>
              <a:rPr lang="en-US" dirty="0" smtClean="0"/>
              <a:t>…”;</a:t>
            </a:r>
            <a:endParaRPr lang="en-US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dirty="0" smtClean="0"/>
              <a:t>$</a:t>
            </a:r>
            <a:r>
              <a:rPr lang="en-US" dirty="0" err="1" smtClean="0"/>
              <a:t>query_result</a:t>
            </a:r>
            <a:r>
              <a:rPr lang="en-US" dirty="0" smtClean="0"/>
              <a:t> = ‘’SELECT * FROM DIVECUST”;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705100" y="3758625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 Types of Queries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5410200"/>
            <a:ext cx="152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67000" y="5410200"/>
            <a:ext cx="1524000" cy="838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MySQL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1981200" y="57150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2100" y="4537214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 Result Queries</a:t>
            </a:r>
          </a:p>
          <a:p>
            <a:r>
              <a:rPr lang="en-US" i="1" dirty="0" smtClean="0"/>
              <a:t>INSERT, DELETE, CREATE, etc…</a:t>
            </a:r>
            <a:endParaRPr lang="en-US" i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33400" y="3581400"/>
            <a:ext cx="792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1900" y="5410200"/>
            <a:ext cx="152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404100" y="5410200"/>
            <a:ext cx="1524000" cy="838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MySQL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718300" y="5562599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29200" y="4537214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Result Queries</a:t>
            </a:r>
          </a:p>
          <a:p>
            <a:r>
              <a:rPr lang="en-US" i="1" dirty="0" smtClean="0"/>
              <a:t>SELECT</a:t>
            </a:r>
            <a:endParaRPr lang="en-US" i="1" dirty="0"/>
          </a:p>
        </p:txBody>
      </p:sp>
      <p:sp>
        <p:nvSpPr>
          <p:cNvPr id="16" name="Right Arrow 15"/>
          <p:cNvSpPr/>
          <p:nvPr/>
        </p:nvSpPr>
        <p:spPr>
          <a:xfrm rot="10800000">
            <a:off x="6718300" y="5867399"/>
            <a:ext cx="533400" cy="1524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483158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Result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If</a:t>
            </a:r>
            <a:r>
              <a:rPr lang="en-US" dirty="0"/>
              <a:t>($</a:t>
            </a:r>
            <a:r>
              <a:rPr lang="en-US" dirty="0" err="1"/>
              <a:t>db</a:t>
            </a:r>
            <a:r>
              <a:rPr lang="en-US" dirty="0"/>
              <a:t>-&gt;query($</a:t>
            </a:r>
            <a:r>
              <a:rPr lang="en-US" dirty="0" err="1"/>
              <a:t>query_noresult</a:t>
            </a:r>
            <a:r>
              <a:rPr lang="en-US" dirty="0"/>
              <a:t>) === TRUE){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chemeClr val="accent3"/>
                </a:solidFill>
              </a:rPr>
              <a:t>//Your query worked, yay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about INSERT SQL queries</a:t>
            </a:r>
          </a:p>
          <a:p>
            <a:r>
              <a:rPr lang="en-US" dirty="0" smtClean="0"/>
              <a:t>You can use </a:t>
            </a:r>
            <a:r>
              <a:rPr lang="en-US" b="1" dirty="0" smtClean="0"/>
              <a:t>$</a:t>
            </a:r>
            <a:r>
              <a:rPr lang="en-US" b="1" dirty="0" err="1" smtClean="0"/>
              <a:t>db</a:t>
            </a:r>
            <a:r>
              <a:rPr lang="en-US" b="1" dirty="0" smtClean="0"/>
              <a:t>-&gt;</a:t>
            </a:r>
            <a:r>
              <a:rPr lang="en-US" b="1" dirty="0" err="1" smtClean="0"/>
              <a:t>insert_id</a:t>
            </a:r>
            <a:r>
              <a:rPr lang="en-US" b="1" dirty="0" smtClean="0"/>
              <a:t>; </a:t>
            </a:r>
            <a:r>
              <a:rPr lang="en-US" dirty="0" smtClean="0"/>
              <a:t>to retrieve the AUTO_INCREMENT ID generated for an inserted record.</a:t>
            </a:r>
            <a:r>
              <a:rPr lang="en-US" dirty="0"/>
              <a:t> </a:t>
            </a:r>
            <a:r>
              <a:rPr lang="en-US" dirty="0" smtClean="0"/>
              <a:t>You do NOT need to run a separate query to get that ID value.</a:t>
            </a:r>
          </a:p>
        </p:txBody>
      </p:sp>
    </p:spTree>
    <p:extLst>
      <p:ext uri="{BB962C8B-B14F-4D97-AF65-F5344CB8AC3E}">
        <p14:creationId xmlns:p14="http://schemas.microsoft.com/office/powerpoint/2010/main" val="237688929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1047</Words>
  <Application>Microsoft Office PowerPoint</Application>
  <PresentationFormat>On-screen Show (4:3)</PresentationFormat>
  <Paragraphs>206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PHP (Session 2)</vt:lpstr>
      <vt:lpstr>Outline</vt:lpstr>
      <vt:lpstr>Classes and OOP (Basic Conceptual Overview)</vt:lpstr>
      <vt:lpstr>Defining Classes</vt:lpstr>
      <vt:lpstr>Working with Classes</vt:lpstr>
      <vt:lpstr>Mysqli Class</vt:lpstr>
      <vt:lpstr>Connecting to DB with Mysqli</vt:lpstr>
      <vt:lpstr>Querying the DB via Mysqli (Single Query)</vt:lpstr>
      <vt:lpstr>No Result Queries</vt:lpstr>
      <vt:lpstr>Result Queries</vt:lpstr>
      <vt:lpstr>Result Modes</vt:lpstr>
      <vt:lpstr>Closing Connections</vt:lpstr>
      <vt:lpstr>Demo Time</vt:lpstr>
      <vt:lpstr>Passing Variables to PHP (POST)</vt:lpstr>
      <vt:lpstr>Passing Variable to PHP (GET)</vt:lpstr>
      <vt:lpstr>Security (SQL Injection and XSS)</vt:lpstr>
      <vt:lpstr>Preventing SQL Injection &amp; XSS</vt:lpstr>
      <vt:lpstr>Additional Security Tip</vt:lpstr>
      <vt:lpstr>Demo Time</vt:lpstr>
      <vt:lpstr>Additional Notes about POSTing</vt:lpstr>
      <vt:lpstr>Next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ashams</dc:creator>
  <cp:lastModifiedBy>ashams</cp:lastModifiedBy>
  <cp:revision>221</cp:revision>
  <dcterms:created xsi:type="dcterms:W3CDTF">2012-10-03T01:27:25Z</dcterms:created>
  <dcterms:modified xsi:type="dcterms:W3CDTF">2012-10-22T06:46:05Z</dcterms:modified>
</cp:coreProperties>
</file>