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7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3" r:id="rId18"/>
    <p:sldId id="274" r:id="rId19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96" d="100"/>
          <a:sy n="96" d="100"/>
        </p:scale>
        <p:origin x="-256" y="-10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printerSettings" Target="printerSettings/printerSettings1.bin"/><Relationship Id="rId21" Type="http://schemas.openxmlformats.org/officeDocument/2006/relationships/presProps" Target="presProps.xml"/><Relationship Id="rId22" Type="http://schemas.openxmlformats.org/officeDocument/2006/relationships/viewProps" Target="viewProps.xml"/><Relationship Id="rId23" Type="http://schemas.openxmlformats.org/officeDocument/2006/relationships/theme" Target="theme/theme1.xml"/><Relationship Id="rId24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852066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772909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046533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658515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945747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73945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333093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926016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80255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185079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99840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50CAF4-A0CA-9840-AA70-DAD3868F1BB4}" type="datetimeFigureOut">
              <a:rPr lang="en-US" smtClean="0"/>
              <a:t>9/4/12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A8259E1-D9B4-3A49-93E9-461BDCE7288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638633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21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2286000"/>
            <a:ext cx="7772400" cy="1143000"/>
          </a:xfrm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Threads &amp; Multithreading</a:t>
            </a:r>
          </a:p>
        </p:txBody>
      </p:sp>
      <p:sp>
        <p:nvSpPr>
          <p:cNvPr id="94211" name="Rectangle 3"/>
          <p:cNvSpPr>
            <a:spLocks noGrp="1" noChangeArrowheads="1"/>
          </p:cNvSpPr>
          <p:nvPr>
            <p:ph type="subTitle" idx="1"/>
          </p:nvPr>
        </p:nvSpPr>
        <p:spPr>
          <a:noFill/>
          <a:ln/>
        </p:spPr>
        <p:txBody>
          <a:bodyPr lIns="92075" tIns="46038" rIns="92075" bIns="46038"/>
          <a:lstStyle/>
          <a:p>
            <a:pPr marL="342900" indent="-342900"/>
            <a:r>
              <a:rPr lang="en-US" sz="2800">
                <a:solidFill>
                  <a:srgbClr val="993300"/>
                </a:solidFill>
              </a:rPr>
              <a:t>(</a:t>
            </a:r>
            <a:r>
              <a:rPr lang="en-US" sz="2800" i="1">
                <a:solidFill>
                  <a:srgbClr val="993300"/>
                </a:solidFill>
              </a:rPr>
              <a:t>Continued</a:t>
            </a:r>
            <a:r>
              <a:rPr lang="en-US" sz="2800">
                <a:solidFill>
                  <a:srgbClr val="993300"/>
                </a:solidFill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246482853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34" name="Rectangle 2"/>
          <p:cNvSpPr>
            <a:spLocks noGrp="1" noChangeArrowheads="1"/>
          </p:cNvSpPr>
          <p:nvPr>
            <p:ph type="title"/>
          </p:nvPr>
        </p:nvSpPr>
        <p:spPr>
          <a:xfrm>
            <a:off x="304800" y="609600"/>
            <a:ext cx="8534400" cy="1143000"/>
          </a:xfrm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Thread Hazards</a:t>
            </a:r>
          </a:p>
        </p:txBody>
      </p:sp>
      <p:sp>
        <p:nvSpPr>
          <p:cNvPr id="9523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752600"/>
            <a:ext cx="7772400" cy="4114800"/>
          </a:xfrm>
          <a:noFill/>
          <a:ln/>
        </p:spPr>
        <p:txBody>
          <a:bodyPr lIns="92075" tIns="46038" rIns="92075" bIns="46038"/>
          <a:lstStyle/>
          <a:p>
            <a:pPr>
              <a:buFontTx/>
              <a:buNone/>
            </a:pPr>
            <a:r>
              <a:rPr lang="en-US" sz="2000"/>
              <a:t>int a = 1, b = 2, w = 2;</a:t>
            </a:r>
          </a:p>
          <a:p>
            <a:pPr>
              <a:buFontTx/>
              <a:buNone/>
            </a:pPr>
            <a:r>
              <a:rPr lang="en-US" sz="2000"/>
              <a:t>main() {</a:t>
            </a:r>
          </a:p>
          <a:p>
            <a:pPr>
              <a:buFontTx/>
              <a:buNone/>
            </a:pPr>
            <a:r>
              <a:rPr lang="en-US" sz="2000"/>
              <a:t>	CreateThread(fn, 4);</a:t>
            </a:r>
          </a:p>
          <a:p>
            <a:pPr>
              <a:buFontTx/>
              <a:buNone/>
            </a:pPr>
            <a:r>
              <a:rPr lang="en-US" sz="2000"/>
              <a:t>	CreateThread(fn, 4);</a:t>
            </a:r>
          </a:p>
          <a:p>
            <a:pPr>
              <a:buFontTx/>
              <a:buNone/>
            </a:pPr>
            <a:r>
              <a:rPr lang="en-US" sz="2000"/>
              <a:t>	while(w)  ;</a:t>
            </a:r>
          </a:p>
          <a:p>
            <a:pPr>
              <a:buFontTx/>
              <a:buNone/>
            </a:pPr>
            <a:r>
              <a:rPr lang="en-US" sz="2000"/>
              <a:t>}</a:t>
            </a:r>
          </a:p>
          <a:p>
            <a:pPr>
              <a:buFontTx/>
              <a:buNone/>
            </a:pPr>
            <a:r>
              <a:rPr lang="en-US" sz="2000"/>
              <a:t>fn() {</a:t>
            </a:r>
          </a:p>
          <a:p>
            <a:pPr>
              <a:buFontTx/>
              <a:buNone/>
            </a:pPr>
            <a:r>
              <a:rPr lang="en-US" sz="2000"/>
              <a:t>   int v = a + b;</a:t>
            </a:r>
          </a:p>
          <a:p>
            <a:pPr>
              <a:buFontTx/>
              <a:buNone/>
            </a:pPr>
            <a:r>
              <a:rPr lang="en-US" sz="2000"/>
              <a:t>   w--;</a:t>
            </a:r>
          </a:p>
          <a:p>
            <a:pPr>
              <a:buFontTx/>
              <a:buNone/>
            </a:pPr>
            <a:r>
              <a:rPr lang="en-US" sz="2000"/>
              <a:t>}</a:t>
            </a:r>
          </a:p>
        </p:txBody>
      </p:sp>
      <p:sp>
        <p:nvSpPr>
          <p:cNvPr id="95236" name="Rectangle 4"/>
          <p:cNvSpPr>
            <a:spLocks noChangeArrowheads="1"/>
          </p:cNvSpPr>
          <p:nvPr/>
        </p:nvSpPr>
        <p:spPr bwMode="auto">
          <a:xfrm>
            <a:off x="5089525" y="3992563"/>
            <a:ext cx="2695575" cy="701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lIns="92075" tIns="46038" rIns="92075" bIns="46038">
            <a:spAutoFit/>
          </a:bodyPr>
          <a:lstStyle/>
          <a:p>
            <a:pPr eaLnBrk="0" hangingPunct="0"/>
            <a:r>
              <a:rPr lang="en-US" sz="2000" b="1">
                <a:solidFill>
                  <a:schemeClr val="accent2"/>
                </a:solidFill>
              </a:rPr>
              <a:t>What happens here?</a:t>
            </a:r>
          </a:p>
          <a:p>
            <a:pPr eaLnBrk="0" hangingPunct="0"/>
            <a:r>
              <a:rPr lang="en-US" sz="2000" b="1">
                <a:solidFill>
                  <a:schemeClr val="accent2"/>
                </a:solidFill>
              </a:rPr>
              <a:t>Lesson 7: Concurrency</a:t>
            </a:r>
          </a:p>
        </p:txBody>
      </p:sp>
    </p:spTree>
    <p:extLst>
      <p:ext uri="{BB962C8B-B14F-4D97-AF65-F5344CB8AC3E}">
        <p14:creationId xmlns:p14="http://schemas.microsoft.com/office/powerpoint/2010/main" val="343478881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258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Concurrency Problems</a:t>
            </a:r>
          </a:p>
        </p:txBody>
      </p:sp>
      <p:sp>
        <p:nvSpPr>
          <p:cNvPr id="962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981200"/>
            <a:ext cx="7772400" cy="1905000"/>
          </a:xfrm>
          <a:noFill/>
          <a:ln/>
        </p:spPr>
        <p:txBody>
          <a:bodyPr lIns="92075" tIns="46038" rIns="92075" bIns="46038">
            <a:normAutofit lnSpcReduction="10000"/>
          </a:bodyPr>
          <a:lstStyle/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A statement like w-- in C (or C++) is implemented by several machine instructions: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		ld	r4, #w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		add	r4, r4, -1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		st	r4, #w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Now, imagine the following sequence, what is the value of w?</a:t>
            </a:r>
          </a:p>
        </p:txBody>
      </p:sp>
      <p:sp>
        <p:nvSpPr>
          <p:cNvPr id="96260" name="Rectangle 4"/>
          <p:cNvSpPr>
            <a:spLocks noChangeArrowheads="1"/>
          </p:cNvSpPr>
          <p:nvPr/>
        </p:nvSpPr>
        <p:spPr bwMode="auto">
          <a:xfrm>
            <a:off x="762000" y="4191000"/>
            <a:ext cx="3886200" cy="1905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lIns="92075" tIns="46038" rIns="92075" bIns="46038"/>
          <a:lstStyle/>
          <a:p>
            <a:pPr marL="342900" indent="-342900" eaLnBrk="0" hangingPunct="0">
              <a:spcBef>
                <a:spcPct val="20000"/>
              </a:spcBef>
            </a:pPr>
            <a:r>
              <a:rPr lang="en-US" sz="2000"/>
              <a:t>		</a:t>
            </a:r>
            <a:r>
              <a:rPr lang="en-US" sz="2000">
                <a:solidFill>
                  <a:schemeClr val="accent2"/>
                </a:solidFill>
              </a:rPr>
              <a:t>ld	r4, #w	        </a:t>
            </a:r>
            <a:r>
              <a:rPr lang="en-US" sz="2000"/>
              <a:t>C.S.</a:t>
            </a:r>
            <a:endParaRPr lang="en-US" sz="2000">
              <a:solidFill>
                <a:schemeClr val="accent2"/>
              </a:solidFill>
            </a:endParaRPr>
          </a:p>
          <a:p>
            <a:pPr marL="342900" indent="-342900" eaLnBrk="0" hangingPunct="0">
              <a:spcBef>
                <a:spcPct val="20000"/>
              </a:spcBef>
            </a:pPr>
            <a:r>
              <a:rPr lang="en-US" sz="2000">
                <a:solidFill>
                  <a:schemeClr val="accent2"/>
                </a:solidFill>
              </a:rPr>
              <a:t>		______________</a:t>
            </a:r>
          </a:p>
          <a:p>
            <a:pPr marL="342900" indent="-342900" eaLnBrk="0" hangingPunct="0">
              <a:spcBef>
                <a:spcPct val="20000"/>
              </a:spcBef>
            </a:pPr>
            <a:r>
              <a:rPr lang="en-US" sz="2000">
                <a:solidFill>
                  <a:schemeClr val="accent2"/>
                </a:solidFill>
              </a:rPr>
              <a:t>		______________</a:t>
            </a:r>
          </a:p>
          <a:p>
            <a:pPr marL="342900" indent="-342900" eaLnBrk="0" hangingPunct="0">
              <a:spcBef>
                <a:spcPct val="20000"/>
              </a:spcBef>
            </a:pPr>
            <a:r>
              <a:rPr lang="en-US" sz="2000">
                <a:solidFill>
                  <a:schemeClr val="accent2"/>
                </a:solidFill>
              </a:rPr>
              <a:t>		______________</a:t>
            </a:r>
          </a:p>
          <a:p>
            <a:pPr marL="342900" indent="-342900" eaLnBrk="0" hangingPunct="0">
              <a:spcBef>
                <a:spcPct val="20000"/>
              </a:spcBef>
            </a:pPr>
            <a:r>
              <a:rPr lang="en-US" sz="2000">
                <a:solidFill>
                  <a:schemeClr val="accent2"/>
                </a:solidFill>
              </a:rPr>
              <a:t>		add	r4, r4, -1</a:t>
            </a:r>
          </a:p>
          <a:p>
            <a:pPr marL="342900" indent="-342900" eaLnBrk="0" hangingPunct="0">
              <a:spcBef>
                <a:spcPct val="20000"/>
              </a:spcBef>
            </a:pPr>
            <a:r>
              <a:rPr lang="en-US" sz="2000">
                <a:solidFill>
                  <a:schemeClr val="accent2"/>
                </a:solidFill>
              </a:rPr>
              <a:t>		st	r4, #w</a:t>
            </a:r>
          </a:p>
          <a:p>
            <a:pPr marL="342900" indent="-342900" eaLnBrk="0" hangingPunct="0">
              <a:spcBef>
                <a:spcPct val="20000"/>
              </a:spcBef>
            </a:pPr>
            <a:endParaRPr lang="en-US" sz="2000">
              <a:solidFill>
                <a:schemeClr val="accent2"/>
              </a:solidFill>
            </a:endParaRPr>
          </a:p>
        </p:txBody>
      </p:sp>
      <p:sp>
        <p:nvSpPr>
          <p:cNvPr id="96261" name="Rectangle 5"/>
          <p:cNvSpPr>
            <a:spLocks noChangeArrowheads="1"/>
          </p:cNvSpPr>
          <p:nvPr/>
        </p:nvSpPr>
        <p:spPr bwMode="auto">
          <a:xfrm>
            <a:off x="4572000" y="4191000"/>
            <a:ext cx="3886200" cy="1905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lIns="92075" tIns="46038" rIns="92075" bIns="46038"/>
          <a:lstStyle/>
          <a:p>
            <a:pPr marL="342900" indent="-342900" eaLnBrk="0" hangingPunct="0">
              <a:spcBef>
                <a:spcPct val="20000"/>
              </a:spcBef>
            </a:pPr>
            <a:r>
              <a:rPr lang="en-US" sz="2000"/>
              <a:t>		</a:t>
            </a:r>
            <a:r>
              <a:rPr lang="en-US" sz="2000">
                <a:solidFill>
                  <a:srgbClr val="FF3300"/>
                </a:solidFill>
              </a:rPr>
              <a:t>______________</a:t>
            </a:r>
            <a:endParaRPr lang="en-US" sz="2000"/>
          </a:p>
          <a:p>
            <a:pPr marL="342900" indent="-342900" eaLnBrk="0" hangingPunct="0">
              <a:spcBef>
                <a:spcPct val="20000"/>
              </a:spcBef>
            </a:pPr>
            <a:r>
              <a:rPr lang="en-US" sz="2000">
                <a:solidFill>
                  <a:srgbClr val="FF3300"/>
                </a:solidFill>
              </a:rPr>
              <a:t>		ld	r4, #w</a:t>
            </a:r>
          </a:p>
          <a:p>
            <a:pPr marL="342900" indent="-342900" eaLnBrk="0" hangingPunct="0">
              <a:spcBef>
                <a:spcPct val="20000"/>
              </a:spcBef>
            </a:pPr>
            <a:r>
              <a:rPr lang="en-US" sz="2000">
                <a:solidFill>
                  <a:srgbClr val="FF3300"/>
                </a:solidFill>
              </a:rPr>
              <a:t>		add	r4, r4, -1</a:t>
            </a:r>
          </a:p>
          <a:p>
            <a:pPr marL="342900" indent="-342900" eaLnBrk="0" hangingPunct="0">
              <a:spcBef>
                <a:spcPct val="20000"/>
              </a:spcBef>
            </a:pPr>
            <a:r>
              <a:rPr lang="en-US" sz="2000">
                <a:solidFill>
                  <a:srgbClr val="FF3300"/>
                </a:solidFill>
              </a:rPr>
              <a:t>		st	r4, #w</a:t>
            </a:r>
          </a:p>
          <a:p>
            <a:pPr marL="342900" indent="-342900" eaLnBrk="0" hangingPunct="0">
              <a:spcBef>
                <a:spcPct val="20000"/>
              </a:spcBef>
            </a:pPr>
            <a:endParaRPr lang="en-US" sz="2000">
              <a:solidFill>
                <a:srgbClr val="FF33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072245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2" name="Rectangle 2"/>
          <p:cNvSpPr>
            <a:spLocks noGrp="1" noChangeArrowheads="1"/>
          </p:cNvSpPr>
          <p:nvPr>
            <p:ph type="title"/>
          </p:nvPr>
        </p:nvSpPr>
        <p:spPr>
          <a:xfrm>
            <a:off x="304800" y="609600"/>
            <a:ext cx="8534400" cy="1143000"/>
          </a:xfrm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Thread Hazards</a:t>
            </a:r>
          </a:p>
        </p:txBody>
      </p:sp>
      <p:sp>
        <p:nvSpPr>
          <p:cNvPr id="972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85800" y="1752600"/>
            <a:ext cx="7772400" cy="4114800"/>
          </a:xfrm>
          <a:noFill/>
          <a:ln/>
        </p:spPr>
        <p:txBody>
          <a:bodyPr lIns="92075" tIns="46038" rIns="92075" bIns="46038"/>
          <a:lstStyle/>
          <a:p>
            <a:r>
              <a:rPr lang="en-US" sz="2400"/>
              <a:t>In a classical process (only one thread), the process</a:t>
            </a:r>
            <a:r>
              <a:rPr lang="ja-JP" altLang="en-US" sz="2400">
                <a:latin typeface="Arial"/>
              </a:rPr>
              <a:t>’</a:t>
            </a:r>
            <a:r>
              <a:rPr lang="en-US" sz="2400"/>
              <a:t>s stack segment serves to be the stack of the root thread:</a:t>
            </a:r>
          </a:p>
          <a:p>
            <a:pPr lvl="1"/>
            <a:r>
              <a:rPr lang="en-US" sz="2000"/>
              <a:t>The stack segment is far away from the code and data segments</a:t>
            </a:r>
            <a:endParaRPr lang="en-US"/>
          </a:p>
          <a:p>
            <a:pPr lvl="1"/>
            <a:r>
              <a:rPr lang="en-US" sz="2000"/>
              <a:t>It grows implicitly during function calls up to a maximum size</a:t>
            </a:r>
          </a:p>
          <a:p>
            <a:r>
              <a:rPr lang="en-US" sz="2400"/>
              <a:t>In a multithreaded process, each thread needs a stack</a:t>
            </a:r>
          </a:p>
          <a:p>
            <a:pPr lvl="1"/>
            <a:r>
              <a:rPr lang="en-US" sz="2000"/>
              <a:t>Where should the stack be?</a:t>
            </a:r>
          </a:p>
          <a:p>
            <a:pPr lvl="1"/>
            <a:r>
              <a:rPr lang="en-US" sz="2000"/>
              <a:t>What size?</a:t>
            </a:r>
          </a:p>
          <a:p>
            <a:pPr lvl="1"/>
            <a:r>
              <a:rPr lang="en-US" sz="2000"/>
              <a:t>One important restriction: A thread</a:t>
            </a:r>
            <a:r>
              <a:rPr lang="ja-JP" altLang="en-US" sz="2000">
                <a:latin typeface="Arial"/>
              </a:rPr>
              <a:t>’</a:t>
            </a:r>
            <a:r>
              <a:rPr lang="en-US" sz="2000"/>
              <a:t>s stack has to be part of the process</a:t>
            </a:r>
            <a:r>
              <a:rPr lang="ja-JP" altLang="en-US" sz="2000">
                <a:latin typeface="Arial"/>
              </a:rPr>
              <a:t>’</a:t>
            </a:r>
            <a:r>
              <a:rPr lang="en-US" sz="2000"/>
              <a:t>s address space</a:t>
            </a:r>
          </a:p>
          <a:p>
            <a:pPr>
              <a:buFontTx/>
              <a:buNone/>
            </a:pPr>
            <a:endParaRPr lang="en-US" sz="2000"/>
          </a:p>
        </p:txBody>
      </p:sp>
    </p:spTree>
    <p:extLst>
      <p:ext uri="{BB962C8B-B14F-4D97-AF65-F5344CB8AC3E}">
        <p14:creationId xmlns:p14="http://schemas.microsoft.com/office/powerpoint/2010/main" val="82631969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306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Thread Hazards</a:t>
            </a:r>
          </a:p>
        </p:txBody>
      </p:sp>
      <p:sp>
        <p:nvSpPr>
          <p:cNvPr id="9830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400"/>
              <a:t>Option 1:</a:t>
            </a:r>
          </a:p>
          <a:p>
            <a:pPr lvl="1"/>
            <a:r>
              <a:rPr lang="en-US" sz="2000"/>
              <a:t>allocate the stacks on the heap (using malloc)</a:t>
            </a:r>
          </a:p>
          <a:p>
            <a:pPr lvl="1"/>
            <a:r>
              <a:rPr lang="en-US" sz="2000"/>
              <a:t>easier, hazardous</a:t>
            </a:r>
          </a:p>
          <a:p>
            <a:pPr>
              <a:buFontTx/>
              <a:buNone/>
            </a:pPr>
            <a:endParaRPr lang="en-US"/>
          </a:p>
          <a:p>
            <a:pPr>
              <a:buFontTx/>
              <a:buNone/>
            </a:pPr>
            <a:endParaRPr lang="en-US"/>
          </a:p>
          <a:p>
            <a:r>
              <a:rPr lang="en-US" sz="2400"/>
              <a:t>Option 2:</a:t>
            </a:r>
          </a:p>
          <a:p>
            <a:pPr lvl="1"/>
            <a:r>
              <a:rPr lang="en-US" sz="2000"/>
              <a:t>allocate the stacks away from the other segments</a:t>
            </a:r>
          </a:p>
          <a:p>
            <a:pPr lvl="1"/>
            <a:r>
              <a:rPr lang="en-US" sz="2000"/>
              <a:t>require OS support, safer</a:t>
            </a:r>
          </a:p>
        </p:txBody>
      </p:sp>
      <p:grpSp>
        <p:nvGrpSpPr>
          <p:cNvPr id="98308" name="Group 4"/>
          <p:cNvGrpSpPr>
            <a:grpSpLocks/>
          </p:cNvGrpSpPr>
          <p:nvPr/>
        </p:nvGrpSpPr>
        <p:grpSpPr bwMode="auto">
          <a:xfrm>
            <a:off x="7092950" y="1149350"/>
            <a:ext cx="1435100" cy="2425700"/>
            <a:chOff x="4468" y="724"/>
            <a:chExt cx="904" cy="1528"/>
          </a:xfrm>
        </p:grpSpPr>
        <p:sp>
          <p:nvSpPr>
            <p:cNvPr id="98309" name="Rectangle 5"/>
            <p:cNvSpPr>
              <a:spLocks noChangeArrowheads="1"/>
            </p:cNvSpPr>
            <p:nvPr/>
          </p:nvSpPr>
          <p:spPr bwMode="auto">
            <a:xfrm>
              <a:off x="4468" y="724"/>
              <a:ext cx="904" cy="1528"/>
            </a:xfrm>
            <a:prstGeom prst="rect">
              <a:avLst/>
            </a:prstGeom>
            <a:noFill/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98310" name="Rectangle 6"/>
            <p:cNvSpPr>
              <a:spLocks noChangeArrowheads="1"/>
            </p:cNvSpPr>
            <p:nvPr/>
          </p:nvSpPr>
          <p:spPr bwMode="auto">
            <a:xfrm>
              <a:off x="4468" y="1972"/>
              <a:ext cx="904" cy="280"/>
            </a:xfrm>
            <a:prstGeom prst="rect">
              <a:avLst/>
            </a:prstGeom>
            <a:solidFill>
              <a:schemeClr val="accent1">
                <a:alpha val="50000"/>
              </a:schemeClr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98311" name="Rectangle 7"/>
            <p:cNvSpPr>
              <a:spLocks noChangeArrowheads="1"/>
            </p:cNvSpPr>
            <p:nvPr/>
          </p:nvSpPr>
          <p:spPr bwMode="auto">
            <a:xfrm>
              <a:off x="4694" y="2001"/>
              <a:ext cx="396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lIns="92075" tIns="46038" rIns="92075" bIns="46038">
              <a:spAutoFit/>
            </a:bodyPr>
            <a:lstStyle/>
            <a:p>
              <a:pPr eaLnBrk="0" hangingPunct="0"/>
              <a:r>
                <a:rPr lang="en-US" sz="1800" b="1"/>
                <a:t>code</a:t>
              </a:r>
            </a:p>
          </p:txBody>
        </p:sp>
        <p:sp>
          <p:nvSpPr>
            <p:cNvPr id="98312" name="Rectangle 8"/>
            <p:cNvSpPr>
              <a:spLocks noChangeArrowheads="1"/>
            </p:cNvSpPr>
            <p:nvPr/>
          </p:nvSpPr>
          <p:spPr bwMode="auto">
            <a:xfrm>
              <a:off x="4468" y="1780"/>
              <a:ext cx="904" cy="184"/>
            </a:xfrm>
            <a:prstGeom prst="rect">
              <a:avLst/>
            </a:prstGeom>
            <a:solidFill>
              <a:srgbClr val="FFFF00">
                <a:alpha val="50000"/>
              </a:srgbClr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98313" name="Rectangle 9"/>
            <p:cNvSpPr>
              <a:spLocks noChangeArrowheads="1"/>
            </p:cNvSpPr>
            <p:nvPr/>
          </p:nvSpPr>
          <p:spPr bwMode="auto">
            <a:xfrm>
              <a:off x="4502" y="1761"/>
              <a:ext cx="75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lIns="92075" tIns="46038" rIns="92075" bIns="46038">
              <a:spAutoFit/>
            </a:bodyPr>
            <a:lstStyle/>
            <a:p>
              <a:pPr eaLnBrk="0" hangingPunct="0"/>
              <a:r>
                <a:rPr lang="en-US" sz="1800" b="1"/>
                <a:t>static data</a:t>
              </a:r>
            </a:p>
          </p:txBody>
        </p:sp>
        <p:sp>
          <p:nvSpPr>
            <p:cNvPr id="98314" name="Rectangle 10"/>
            <p:cNvSpPr>
              <a:spLocks noChangeArrowheads="1"/>
            </p:cNvSpPr>
            <p:nvPr/>
          </p:nvSpPr>
          <p:spPr bwMode="auto">
            <a:xfrm>
              <a:off x="4468" y="1156"/>
              <a:ext cx="904" cy="616"/>
            </a:xfrm>
            <a:prstGeom prst="rect">
              <a:avLst/>
            </a:prstGeom>
            <a:solidFill>
              <a:schemeClr val="hlink">
                <a:alpha val="50000"/>
              </a:schemeClr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98315" name="Rectangle 11"/>
            <p:cNvSpPr>
              <a:spLocks noChangeArrowheads="1"/>
            </p:cNvSpPr>
            <p:nvPr/>
          </p:nvSpPr>
          <p:spPr bwMode="auto">
            <a:xfrm>
              <a:off x="4694" y="1281"/>
              <a:ext cx="412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lIns="92075" tIns="46038" rIns="92075" bIns="46038">
              <a:spAutoFit/>
            </a:bodyPr>
            <a:lstStyle/>
            <a:p>
              <a:pPr eaLnBrk="0" hangingPunct="0"/>
              <a:r>
                <a:rPr lang="en-US" sz="1800" b="1"/>
                <a:t>heap</a:t>
              </a:r>
            </a:p>
          </p:txBody>
        </p:sp>
        <p:sp>
          <p:nvSpPr>
            <p:cNvPr id="98316" name="Rectangle 12"/>
            <p:cNvSpPr>
              <a:spLocks noChangeArrowheads="1"/>
            </p:cNvSpPr>
            <p:nvPr/>
          </p:nvSpPr>
          <p:spPr bwMode="auto">
            <a:xfrm>
              <a:off x="4468" y="724"/>
              <a:ext cx="904" cy="280"/>
            </a:xfrm>
            <a:prstGeom prst="rect">
              <a:avLst/>
            </a:prstGeom>
            <a:solidFill>
              <a:srgbClr val="FFCC66">
                <a:alpha val="50000"/>
              </a:srgbClr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98317" name="Rectangle 13"/>
            <p:cNvSpPr>
              <a:spLocks noChangeArrowheads="1"/>
            </p:cNvSpPr>
            <p:nvPr/>
          </p:nvSpPr>
          <p:spPr bwMode="auto">
            <a:xfrm>
              <a:off x="4694" y="753"/>
              <a:ext cx="436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lIns="92075" tIns="46038" rIns="92075" bIns="46038">
              <a:spAutoFit/>
            </a:bodyPr>
            <a:lstStyle/>
            <a:p>
              <a:pPr eaLnBrk="0" hangingPunct="0"/>
              <a:r>
                <a:rPr lang="en-US" sz="1800" b="1"/>
                <a:t>stack</a:t>
              </a:r>
            </a:p>
          </p:txBody>
        </p:sp>
        <p:sp>
          <p:nvSpPr>
            <p:cNvPr id="98318" name="Rectangle 14"/>
            <p:cNvSpPr>
              <a:spLocks noChangeArrowheads="1"/>
            </p:cNvSpPr>
            <p:nvPr/>
          </p:nvSpPr>
          <p:spPr bwMode="auto">
            <a:xfrm>
              <a:off x="4468" y="1492"/>
              <a:ext cx="904" cy="136"/>
            </a:xfrm>
            <a:prstGeom prst="rect">
              <a:avLst/>
            </a:prstGeom>
            <a:solidFill>
              <a:srgbClr val="FFCC66">
                <a:alpha val="50000"/>
              </a:srgbClr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98319" name="Rectangle 15"/>
            <p:cNvSpPr>
              <a:spLocks noChangeArrowheads="1"/>
            </p:cNvSpPr>
            <p:nvPr/>
          </p:nvSpPr>
          <p:spPr bwMode="auto">
            <a:xfrm>
              <a:off x="4468" y="1204"/>
              <a:ext cx="904" cy="136"/>
            </a:xfrm>
            <a:prstGeom prst="rect">
              <a:avLst/>
            </a:prstGeom>
            <a:solidFill>
              <a:srgbClr val="FFCC66">
                <a:alpha val="50000"/>
              </a:srgbClr>
            </a:solidFill>
            <a:ln w="12700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98320" name="Rectangle 16"/>
          <p:cNvSpPr>
            <a:spLocks noChangeArrowheads="1"/>
          </p:cNvSpPr>
          <p:nvPr/>
        </p:nvSpPr>
        <p:spPr bwMode="auto">
          <a:xfrm>
            <a:off x="7092950" y="3968750"/>
            <a:ext cx="1435100" cy="2425700"/>
          </a:xfrm>
          <a:prstGeom prst="rect">
            <a:avLst/>
          </a:prstGeom>
          <a:noFill/>
          <a:ln w="12700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21" name="Rectangle 17"/>
          <p:cNvSpPr>
            <a:spLocks noChangeArrowheads="1"/>
          </p:cNvSpPr>
          <p:nvPr/>
        </p:nvSpPr>
        <p:spPr bwMode="auto">
          <a:xfrm>
            <a:off x="7092950" y="5949950"/>
            <a:ext cx="1435100" cy="444500"/>
          </a:xfrm>
          <a:prstGeom prst="rect">
            <a:avLst/>
          </a:prstGeom>
          <a:solidFill>
            <a:schemeClr val="accent1">
              <a:alpha val="50000"/>
            </a:schemeClr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22" name="Rectangle 18"/>
          <p:cNvSpPr>
            <a:spLocks noChangeArrowheads="1"/>
          </p:cNvSpPr>
          <p:nvPr/>
        </p:nvSpPr>
        <p:spPr bwMode="auto">
          <a:xfrm>
            <a:off x="7451725" y="5995988"/>
            <a:ext cx="6286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lIns="92075" tIns="46038" rIns="92075" bIns="46038">
            <a:spAutoFit/>
          </a:bodyPr>
          <a:lstStyle/>
          <a:p>
            <a:pPr eaLnBrk="0" hangingPunct="0"/>
            <a:r>
              <a:rPr lang="en-US" sz="1800" b="1"/>
              <a:t>code</a:t>
            </a:r>
          </a:p>
        </p:txBody>
      </p:sp>
      <p:sp>
        <p:nvSpPr>
          <p:cNvPr id="98323" name="Rectangle 19"/>
          <p:cNvSpPr>
            <a:spLocks noChangeArrowheads="1"/>
          </p:cNvSpPr>
          <p:nvPr/>
        </p:nvSpPr>
        <p:spPr bwMode="auto">
          <a:xfrm>
            <a:off x="7092950" y="5645150"/>
            <a:ext cx="1435100" cy="292100"/>
          </a:xfrm>
          <a:prstGeom prst="rect">
            <a:avLst/>
          </a:prstGeom>
          <a:solidFill>
            <a:srgbClr val="FFFF00">
              <a:alpha val="50000"/>
            </a:srgbClr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24" name="Rectangle 20"/>
          <p:cNvSpPr>
            <a:spLocks noChangeArrowheads="1"/>
          </p:cNvSpPr>
          <p:nvPr/>
        </p:nvSpPr>
        <p:spPr bwMode="auto">
          <a:xfrm>
            <a:off x="7146925" y="5614988"/>
            <a:ext cx="119380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lIns="92075" tIns="46038" rIns="92075" bIns="46038">
            <a:spAutoFit/>
          </a:bodyPr>
          <a:lstStyle/>
          <a:p>
            <a:pPr eaLnBrk="0" hangingPunct="0"/>
            <a:r>
              <a:rPr lang="en-US" sz="1800" b="1"/>
              <a:t>static data</a:t>
            </a:r>
          </a:p>
        </p:txBody>
      </p:sp>
      <p:sp>
        <p:nvSpPr>
          <p:cNvPr id="98325" name="Rectangle 21"/>
          <p:cNvSpPr>
            <a:spLocks noChangeArrowheads="1"/>
          </p:cNvSpPr>
          <p:nvPr/>
        </p:nvSpPr>
        <p:spPr bwMode="auto">
          <a:xfrm>
            <a:off x="7092950" y="5340350"/>
            <a:ext cx="1435100" cy="292100"/>
          </a:xfrm>
          <a:prstGeom prst="rect">
            <a:avLst/>
          </a:prstGeom>
          <a:solidFill>
            <a:schemeClr val="hlink">
              <a:alpha val="50000"/>
            </a:schemeClr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26" name="Rectangle 22"/>
          <p:cNvSpPr>
            <a:spLocks noChangeArrowheads="1"/>
          </p:cNvSpPr>
          <p:nvPr/>
        </p:nvSpPr>
        <p:spPr bwMode="auto">
          <a:xfrm>
            <a:off x="7451725" y="5310188"/>
            <a:ext cx="6540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lIns="92075" tIns="46038" rIns="92075" bIns="46038">
            <a:spAutoFit/>
          </a:bodyPr>
          <a:lstStyle/>
          <a:p>
            <a:pPr eaLnBrk="0" hangingPunct="0"/>
            <a:r>
              <a:rPr lang="en-US" sz="1800" b="1"/>
              <a:t>heap</a:t>
            </a:r>
          </a:p>
        </p:txBody>
      </p:sp>
      <p:sp>
        <p:nvSpPr>
          <p:cNvPr id="98327" name="Rectangle 23"/>
          <p:cNvSpPr>
            <a:spLocks noChangeArrowheads="1"/>
          </p:cNvSpPr>
          <p:nvPr/>
        </p:nvSpPr>
        <p:spPr bwMode="auto">
          <a:xfrm>
            <a:off x="7092950" y="3968750"/>
            <a:ext cx="1435100" cy="444500"/>
          </a:xfrm>
          <a:prstGeom prst="rect">
            <a:avLst/>
          </a:prstGeom>
          <a:solidFill>
            <a:srgbClr val="FFCC66">
              <a:alpha val="50000"/>
            </a:srgbClr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28" name="Rectangle 24"/>
          <p:cNvSpPr>
            <a:spLocks noChangeArrowheads="1"/>
          </p:cNvSpPr>
          <p:nvPr/>
        </p:nvSpPr>
        <p:spPr bwMode="auto">
          <a:xfrm>
            <a:off x="7451725" y="4014788"/>
            <a:ext cx="692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lIns="92075" tIns="46038" rIns="92075" bIns="46038">
            <a:spAutoFit/>
          </a:bodyPr>
          <a:lstStyle/>
          <a:p>
            <a:pPr eaLnBrk="0" hangingPunct="0"/>
            <a:r>
              <a:rPr lang="en-US" sz="1800" b="1"/>
              <a:t>stack</a:t>
            </a:r>
          </a:p>
        </p:txBody>
      </p:sp>
      <p:sp>
        <p:nvSpPr>
          <p:cNvPr id="98329" name="Rectangle 25"/>
          <p:cNvSpPr>
            <a:spLocks noChangeArrowheads="1"/>
          </p:cNvSpPr>
          <p:nvPr/>
        </p:nvSpPr>
        <p:spPr bwMode="auto">
          <a:xfrm>
            <a:off x="7092950" y="4959350"/>
            <a:ext cx="1435100" cy="215900"/>
          </a:xfrm>
          <a:prstGeom prst="rect">
            <a:avLst/>
          </a:prstGeom>
          <a:solidFill>
            <a:srgbClr val="FFCC66">
              <a:alpha val="50000"/>
            </a:srgbClr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30" name="Rectangle 26"/>
          <p:cNvSpPr>
            <a:spLocks noChangeArrowheads="1"/>
          </p:cNvSpPr>
          <p:nvPr/>
        </p:nvSpPr>
        <p:spPr bwMode="auto">
          <a:xfrm>
            <a:off x="7092950" y="4578350"/>
            <a:ext cx="1435100" cy="215900"/>
          </a:xfrm>
          <a:prstGeom prst="rect">
            <a:avLst/>
          </a:prstGeom>
          <a:solidFill>
            <a:srgbClr val="FFCC66">
              <a:alpha val="50000"/>
            </a:srgbClr>
          </a:solidFill>
          <a:ln w="12700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88602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Other Hazards?</a:t>
            </a:r>
          </a:p>
        </p:txBody>
      </p:sp>
      <p:sp>
        <p:nvSpPr>
          <p:cNvPr id="9933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400"/>
              <a:t>If there is a signal, who should get it?</a:t>
            </a:r>
          </a:p>
          <a:p>
            <a:pPr lvl="1"/>
            <a:r>
              <a:rPr lang="en-US" sz="2000"/>
              <a:t>One?</a:t>
            </a:r>
          </a:p>
          <a:p>
            <a:pPr lvl="1"/>
            <a:r>
              <a:rPr lang="en-US" sz="2000"/>
              <a:t>All?</a:t>
            </a:r>
          </a:p>
          <a:p>
            <a:pPr lvl="1"/>
            <a:r>
              <a:rPr lang="en-US" sz="2000"/>
              <a:t>Some designated thread?</a:t>
            </a:r>
          </a:p>
          <a:p>
            <a:r>
              <a:rPr lang="en-US" sz="2400"/>
              <a:t>If there is an exception:</a:t>
            </a:r>
          </a:p>
          <a:p>
            <a:pPr lvl="1"/>
            <a:r>
              <a:rPr lang="en-US" sz="2000"/>
              <a:t>Kill only offending thread?</a:t>
            </a:r>
          </a:p>
          <a:p>
            <a:pPr lvl="1"/>
            <a:r>
              <a:rPr lang="en-US" sz="2000"/>
              <a:t>Kill process?</a:t>
            </a:r>
            <a:endParaRPr lang="en-US"/>
          </a:p>
          <a:p>
            <a:r>
              <a:rPr lang="en-US" sz="2400"/>
              <a:t>Hidden concurrency problems:</a:t>
            </a:r>
          </a:p>
          <a:p>
            <a:pPr lvl="1"/>
            <a:r>
              <a:rPr lang="en-US" sz="2000"/>
              <a:t>Sharing through files</a:t>
            </a:r>
          </a:p>
          <a:p>
            <a:pPr>
              <a:buFontTx/>
              <a:buNone/>
            </a:pPr>
            <a:r>
              <a:rPr lang="en-US" sz="2400"/>
              <a:t>   </a:t>
            </a:r>
          </a:p>
        </p:txBody>
      </p:sp>
    </p:spTree>
    <p:extLst>
      <p:ext uri="{BB962C8B-B14F-4D97-AF65-F5344CB8AC3E}">
        <p14:creationId xmlns:p14="http://schemas.microsoft.com/office/powerpoint/2010/main" val="318573336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354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Thread Variations</a:t>
            </a:r>
          </a:p>
        </p:txBody>
      </p:sp>
      <p:sp>
        <p:nvSpPr>
          <p:cNvPr id="10035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pPr>
              <a:buFontTx/>
              <a:buNone/>
            </a:pPr>
            <a:r>
              <a:rPr lang="en-US" sz="2400"/>
              <a:t>Threads differ according to three dimensions:</a:t>
            </a:r>
          </a:p>
          <a:p>
            <a:r>
              <a:rPr lang="en-US" sz="2000"/>
              <a:t>Implementation: kernel-level versus user-level</a:t>
            </a:r>
          </a:p>
          <a:p>
            <a:r>
              <a:rPr lang="en-US" sz="2000"/>
              <a:t>Execution: uniprocessor vs. multi-processor</a:t>
            </a:r>
          </a:p>
          <a:p>
            <a:r>
              <a:rPr lang="en-US" sz="2000"/>
              <a:t>cooperative vs. uncooperative</a:t>
            </a:r>
          </a:p>
          <a:p>
            <a:pPr>
              <a:buFontTx/>
              <a:buNone/>
            </a:pPr>
            <a:endParaRPr lang="en-US" sz="2400"/>
          </a:p>
          <a:p>
            <a:pPr>
              <a:buFontTx/>
              <a:buNone/>
            </a:pPr>
            <a:r>
              <a:rPr lang="en-US" sz="2400"/>
              <a:t>This gives up to 8 combinations</a:t>
            </a:r>
          </a:p>
        </p:txBody>
      </p:sp>
    </p:spTree>
    <p:extLst>
      <p:ext uri="{BB962C8B-B14F-4D97-AF65-F5344CB8AC3E}">
        <p14:creationId xmlns:p14="http://schemas.microsoft.com/office/powerpoint/2010/main" val="1705392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378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Cooperative Threads</a:t>
            </a:r>
          </a:p>
        </p:txBody>
      </p:sp>
      <p:sp>
        <p:nvSpPr>
          <p:cNvPr id="10137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Each thread runs until </a:t>
            </a:r>
            <a:r>
              <a:rPr lang="en-US" sz="2000" i="1"/>
              <a:t>it </a:t>
            </a:r>
            <a:r>
              <a:rPr lang="en-US" sz="2000"/>
              <a:t>decides to give up the CPU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main()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{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	tid t1 = CreateThread(fn, arg);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	…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	Yield(t1);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}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fn(int arg)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{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	…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	Yield(any);</a:t>
            </a:r>
          </a:p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}</a:t>
            </a:r>
          </a:p>
        </p:txBody>
      </p:sp>
    </p:spTree>
    <p:extLst>
      <p:ext uri="{BB962C8B-B14F-4D97-AF65-F5344CB8AC3E}">
        <p14:creationId xmlns:p14="http://schemas.microsoft.com/office/powerpoint/2010/main" val="62678723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02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Cooperative Threads</a:t>
            </a:r>
          </a:p>
        </p:txBody>
      </p:sp>
      <p:sp>
        <p:nvSpPr>
          <p:cNvPr id="10240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400"/>
              <a:t>By their nature, cooperative threads use non pre-emptive scheduling (e.g. Windows 3.1)</a:t>
            </a:r>
          </a:p>
          <a:p>
            <a:r>
              <a:rPr lang="en-US" sz="2400"/>
              <a:t>Advantages:</a:t>
            </a:r>
          </a:p>
          <a:p>
            <a:pPr lvl="1"/>
            <a:endParaRPr lang="en-US" sz="2000"/>
          </a:p>
          <a:p>
            <a:r>
              <a:rPr lang="en-US" sz="2400"/>
              <a:t>Disadvantages:</a:t>
            </a:r>
          </a:p>
          <a:p>
            <a:pPr lvl="1"/>
            <a:endParaRPr lang="en-US" sz="2400"/>
          </a:p>
          <a:p>
            <a:r>
              <a:rPr lang="en-US" sz="2400"/>
              <a:t>The scheduler gets invoked only when Yield is called with the argument </a:t>
            </a:r>
            <a:r>
              <a:rPr lang="en-US" sz="2400" i="1"/>
              <a:t>any </a:t>
            </a:r>
            <a:r>
              <a:rPr lang="en-US" sz="2400"/>
              <a:t>(or when a thread blocks)</a:t>
            </a:r>
            <a:endParaRPr lang="en-US" sz="2400" i="1"/>
          </a:p>
          <a:p>
            <a:r>
              <a:rPr lang="en-US" sz="2400"/>
              <a:t>Depending on the thread package semantics, a thread could yield the processor when it blocks for I/O</a:t>
            </a:r>
          </a:p>
        </p:txBody>
      </p:sp>
    </p:spTree>
    <p:extLst>
      <p:ext uri="{BB962C8B-B14F-4D97-AF65-F5344CB8AC3E}">
        <p14:creationId xmlns:p14="http://schemas.microsoft.com/office/powerpoint/2010/main" val="184642423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426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Non-Cooperative Threads</a:t>
            </a:r>
          </a:p>
        </p:txBody>
      </p:sp>
      <p:sp>
        <p:nvSpPr>
          <p:cNvPr id="10342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400"/>
              <a:t>No explicit control passing among threads</a:t>
            </a:r>
          </a:p>
          <a:p>
            <a:r>
              <a:rPr lang="en-US" sz="2400"/>
              <a:t>Rely on a scheduler to decide which thread to run</a:t>
            </a:r>
          </a:p>
          <a:p>
            <a:r>
              <a:rPr lang="en-US" sz="2400"/>
              <a:t>A thread can be pre-empted at any point</a:t>
            </a:r>
          </a:p>
          <a:p>
            <a:r>
              <a:rPr lang="en-US" sz="2400"/>
              <a:t>Often called pre-emptive threads</a:t>
            </a:r>
          </a:p>
          <a:p>
            <a:r>
              <a:rPr lang="en-US" sz="2400"/>
              <a:t>Most modern thread packages use this approach</a:t>
            </a:r>
          </a:p>
        </p:txBody>
      </p:sp>
    </p:spTree>
    <p:extLst>
      <p:ext uri="{BB962C8B-B14F-4D97-AF65-F5344CB8AC3E}">
        <p14:creationId xmlns:p14="http://schemas.microsoft.com/office/powerpoint/2010/main" val="349869006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4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686800" cy="1143000"/>
          </a:xfrm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Execution on Uni vs Multi Processors</a:t>
            </a:r>
          </a:p>
        </p:txBody>
      </p:sp>
      <p:sp>
        <p:nvSpPr>
          <p:cNvPr id="104451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400"/>
              <a:t>Programmers often </a:t>
            </a:r>
            <a:r>
              <a:rPr lang="ja-JP" altLang="en-US" sz="2400">
                <a:latin typeface="Arial"/>
              </a:rPr>
              <a:t>“</a:t>
            </a:r>
            <a:r>
              <a:rPr lang="en-US" sz="2400"/>
              <a:t>exploit</a:t>
            </a:r>
            <a:r>
              <a:rPr lang="ja-JP" altLang="en-US" sz="2400">
                <a:latin typeface="Arial"/>
              </a:rPr>
              <a:t>”</a:t>
            </a:r>
            <a:r>
              <a:rPr lang="en-US" sz="2400"/>
              <a:t> the fact that a program is designed to run on a single processor to simplify the solution to problems such as concurrency control, etc.</a:t>
            </a:r>
          </a:p>
          <a:p>
            <a:r>
              <a:rPr lang="en-US" sz="2400"/>
              <a:t>However, this is very bad programming style</a:t>
            </a:r>
          </a:p>
          <a:p>
            <a:r>
              <a:rPr lang="en-US" sz="2400"/>
              <a:t>VALUABLE ADVICE: Always write your multithreaded program as if it were to run on a true, honest-to-goodness multiprocessor</a:t>
            </a:r>
          </a:p>
        </p:txBody>
      </p:sp>
    </p:spTree>
    <p:extLst>
      <p:ext uri="{BB962C8B-B14F-4D97-AF65-F5344CB8AC3E}">
        <p14:creationId xmlns:p14="http://schemas.microsoft.com/office/powerpoint/2010/main" val="224223502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474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Kernel Threads</a:t>
            </a:r>
          </a:p>
        </p:txBody>
      </p:sp>
      <p:sp>
        <p:nvSpPr>
          <p:cNvPr id="10547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000"/>
              <a:t>Simply stated, a kernel thread is one that is implemented and supported by the kernel (often called lightweight processes (LWP))</a:t>
            </a:r>
          </a:p>
          <a:p>
            <a:r>
              <a:rPr lang="en-US" sz="2000"/>
              <a:t>Each thread has its </a:t>
            </a:r>
            <a:r>
              <a:rPr lang="ja-JP" altLang="en-US" sz="2000">
                <a:latin typeface="Arial"/>
              </a:rPr>
              <a:t>“</a:t>
            </a:r>
            <a:r>
              <a:rPr lang="en-US" sz="2000"/>
              <a:t>Thread Control Block</a:t>
            </a:r>
            <a:r>
              <a:rPr lang="ja-JP" altLang="en-US" sz="2000">
                <a:latin typeface="Arial"/>
              </a:rPr>
              <a:t>”</a:t>
            </a:r>
            <a:r>
              <a:rPr lang="en-US" sz="2000"/>
              <a:t> (tcb)</a:t>
            </a:r>
          </a:p>
          <a:p>
            <a:r>
              <a:rPr lang="en-US" sz="2000"/>
              <a:t>The tcb becomes the unit of scheduling in the system</a:t>
            </a:r>
          </a:p>
          <a:p>
            <a:r>
              <a:rPr lang="en-US" sz="2000"/>
              <a:t>It is similar in </a:t>
            </a:r>
            <a:r>
              <a:rPr lang="ja-JP" altLang="en-US" sz="2000">
                <a:latin typeface="Arial"/>
              </a:rPr>
              <a:t>“</a:t>
            </a:r>
            <a:r>
              <a:rPr lang="en-US" sz="2000"/>
              <a:t>spirit</a:t>
            </a:r>
            <a:r>
              <a:rPr lang="ja-JP" altLang="en-US" sz="2000">
                <a:latin typeface="Arial"/>
              </a:rPr>
              <a:t>”</a:t>
            </a:r>
            <a:r>
              <a:rPr lang="en-US" sz="2000"/>
              <a:t> to the pcb, but contains much less information</a:t>
            </a:r>
          </a:p>
          <a:p>
            <a:r>
              <a:rPr lang="en-US" sz="2000"/>
              <a:t>tcb contains:</a:t>
            </a:r>
          </a:p>
          <a:p>
            <a:pPr lvl="1"/>
            <a:r>
              <a:rPr lang="en-US" sz="2000"/>
              <a:t>placeholder for the context</a:t>
            </a:r>
          </a:p>
          <a:p>
            <a:pPr lvl="1"/>
            <a:r>
              <a:rPr lang="en-US" sz="2000"/>
              <a:t>the thread id</a:t>
            </a:r>
          </a:p>
          <a:p>
            <a:pPr lvl="1"/>
            <a:r>
              <a:rPr lang="en-US" sz="2000"/>
              <a:t>queueing support</a:t>
            </a:r>
          </a:p>
          <a:p>
            <a:pPr lvl="1"/>
            <a:r>
              <a:rPr lang="en-US" sz="2000"/>
              <a:t>thread state</a:t>
            </a:r>
          </a:p>
          <a:p>
            <a:r>
              <a:rPr lang="en-US" sz="2000"/>
              <a:t>What are the modifications that are needed now to the pcb?</a:t>
            </a:r>
          </a:p>
        </p:txBody>
      </p:sp>
    </p:spTree>
    <p:extLst>
      <p:ext uri="{BB962C8B-B14F-4D97-AF65-F5344CB8AC3E}">
        <p14:creationId xmlns:p14="http://schemas.microsoft.com/office/powerpoint/2010/main" val="69090544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498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User-Level Threads</a:t>
            </a:r>
          </a:p>
        </p:txBody>
      </p:sp>
      <p:sp>
        <p:nvSpPr>
          <p:cNvPr id="10649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400"/>
              <a:t>User-level threads? You bet!</a:t>
            </a:r>
          </a:p>
          <a:p>
            <a:pPr lvl="1"/>
            <a:r>
              <a:rPr lang="en-US" sz="2000"/>
              <a:t>the thread scheduler is part of the program (a library, outside the kernel)</a:t>
            </a:r>
          </a:p>
          <a:p>
            <a:pPr lvl="1"/>
            <a:r>
              <a:rPr lang="en-US" sz="2000"/>
              <a:t>thread context switching and scheduling is done by the program (in the library)</a:t>
            </a:r>
          </a:p>
          <a:p>
            <a:pPr lvl="1"/>
            <a:r>
              <a:rPr lang="en-US" sz="2000"/>
              <a:t>Can either use cooperative or pre-emptive threads</a:t>
            </a:r>
          </a:p>
          <a:p>
            <a:pPr lvl="2"/>
            <a:r>
              <a:rPr lang="en-US" sz="2000"/>
              <a:t>cooperative threads are implemented by CreateThread(), DestroyThread(), Yield(), Suspend(), etc. (library calls)</a:t>
            </a:r>
          </a:p>
          <a:p>
            <a:pPr lvl="2"/>
            <a:r>
              <a:rPr lang="en-US" sz="2000"/>
              <a:t>pre-emptive threads are implemented with the help of a timer (signal), where the timer handler decides which thread to run next</a:t>
            </a:r>
          </a:p>
        </p:txBody>
      </p:sp>
    </p:spTree>
    <p:extLst>
      <p:ext uri="{BB962C8B-B14F-4D97-AF65-F5344CB8AC3E}">
        <p14:creationId xmlns:p14="http://schemas.microsoft.com/office/powerpoint/2010/main" val="19985890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522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User-Level Threads</a:t>
            </a:r>
          </a:p>
        </p:txBody>
      </p:sp>
      <p:sp>
        <p:nvSpPr>
          <p:cNvPr id="10752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000"/>
              <a:t>Context switching in user space?</a:t>
            </a:r>
          </a:p>
          <a:p>
            <a:pPr lvl="1"/>
            <a:r>
              <a:rPr lang="en-US" sz="2000"/>
              <a:t>Essentially the same as the implementation in the kernel, save registers in the tcb (in user memory), bring the new context from the corresponding tcb, and </a:t>
            </a:r>
            <a:r>
              <a:rPr lang="ja-JP" altLang="en-US" sz="2000">
                <a:latin typeface="Arial"/>
              </a:rPr>
              <a:t>“</a:t>
            </a:r>
            <a:r>
              <a:rPr lang="en-US" sz="2000"/>
              <a:t>jump</a:t>
            </a:r>
            <a:r>
              <a:rPr lang="ja-JP" altLang="en-US" sz="2000">
                <a:latin typeface="Arial"/>
              </a:rPr>
              <a:t>”</a:t>
            </a:r>
            <a:r>
              <a:rPr lang="en-US" sz="2000"/>
              <a:t> to the program counter location of the new thread</a:t>
            </a:r>
          </a:p>
          <a:p>
            <a:r>
              <a:rPr lang="en-US" sz="2000"/>
              <a:t>The scheduler can implement any scheduling algorithm as before</a:t>
            </a:r>
          </a:p>
          <a:p>
            <a:r>
              <a:rPr lang="en-US" sz="2000">
                <a:solidFill>
                  <a:srgbClr val="FF3300"/>
                </a:solidFill>
              </a:rPr>
              <a:t>Caveat-Emptor: The kernel knows absolutely NOTHING about user-level threads</a:t>
            </a:r>
          </a:p>
          <a:p>
            <a:pPr lvl="1"/>
            <a:r>
              <a:rPr lang="en-US" sz="2000">
                <a:solidFill>
                  <a:srgbClr val="FF3300"/>
                </a:solidFill>
              </a:rPr>
              <a:t>the user-level threads actually multiplex themselves on the kernel-level threads</a:t>
            </a:r>
          </a:p>
          <a:p>
            <a:pPr lvl="1"/>
            <a:r>
              <a:rPr lang="en-US" sz="2000">
                <a:solidFill>
                  <a:srgbClr val="FF3300"/>
                </a:solidFill>
              </a:rPr>
              <a:t>the kernel only sees the kernel-level threads that it gave to a process</a:t>
            </a:r>
          </a:p>
        </p:txBody>
      </p:sp>
    </p:spTree>
    <p:extLst>
      <p:ext uri="{BB962C8B-B14F-4D97-AF65-F5344CB8AC3E}">
        <p14:creationId xmlns:p14="http://schemas.microsoft.com/office/powerpoint/2010/main" val="78371674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546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Multiplexing User-Level Threads</a:t>
            </a:r>
          </a:p>
        </p:txBody>
      </p:sp>
      <p:sp>
        <p:nvSpPr>
          <p:cNvPr id="108547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000"/>
              <a:t>The user-level thread package sees a </a:t>
            </a:r>
            <a:r>
              <a:rPr lang="ja-JP" altLang="en-US" sz="2000">
                <a:latin typeface="Arial"/>
              </a:rPr>
              <a:t>“</a:t>
            </a:r>
            <a:r>
              <a:rPr lang="en-US" sz="2000"/>
              <a:t>virtual</a:t>
            </a:r>
            <a:r>
              <a:rPr lang="ja-JP" altLang="en-US" sz="2000">
                <a:latin typeface="Arial"/>
              </a:rPr>
              <a:t>”</a:t>
            </a:r>
            <a:r>
              <a:rPr lang="en-US" sz="2000"/>
              <a:t> processor(s)</a:t>
            </a:r>
          </a:p>
          <a:p>
            <a:pPr lvl="1"/>
            <a:r>
              <a:rPr lang="en-US" sz="2000"/>
              <a:t>it schedules user-level threads on these virtual processors</a:t>
            </a:r>
          </a:p>
          <a:p>
            <a:pPr lvl="1"/>
            <a:r>
              <a:rPr lang="en-US" sz="2000"/>
              <a:t>each </a:t>
            </a:r>
            <a:r>
              <a:rPr lang="ja-JP" altLang="en-US" sz="2000">
                <a:latin typeface="Arial"/>
              </a:rPr>
              <a:t>“</a:t>
            </a:r>
            <a:r>
              <a:rPr lang="en-US" sz="2000"/>
              <a:t>virtual</a:t>
            </a:r>
            <a:r>
              <a:rPr lang="ja-JP" altLang="en-US" sz="2000">
                <a:latin typeface="Arial"/>
              </a:rPr>
              <a:t>”</a:t>
            </a:r>
            <a:r>
              <a:rPr lang="en-US" sz="2000"/>
              <a:t> processor is actually implemented by a kernel thread</a:t>
            </a:r>
          </a:p>
          <a:p>
            <a:r>
              <a:rPr lang="en-US" sz="2000"/>
              <a:t>The big picture:</a:t>
            </a:r>
          </a:p>
          <a:p>
            <a:pPr lvl="1"/>
            <a:r>
              <a:rPr lang="en-US" sz="2000"/>
              <a:t>Create as many kernel threads as there are processors</a:t>
            </a:r>
          </a:p>
          <a:p>
            <a:pPr lvl="1"/>
            <a:r>
              <a:rPr lang="en-US" sz="2000"/>
              <a:t>Create as manyuser-level threads as the application needs</a:t>
            </a:r>
          </a:p>
          <a:p>
            <a:pPr lvl="1"/>
            <a:r>
              <a:rPr lang="en-US" sz="2000"/>
              <a:t>Multiplex user-level threads on top of the kernel-level threads</a:t>
            </a:r>
          </a:p>
          <a:p>
            <a:r>
              <a:rPr lang="en-US" sz="2000"/>
              <a:t>Why would you want to do that? Why not just create as many kernel-level threads as the application needs?</a:t>
            </a:r>
          </a:p>
          <a:p>
            <a:pPr lvl="1"/>
            <a:r>
              <a:rPr lang="en-US" sz="2000"/>
              <a:t>Context switching</a:t>
            </a:r>
          </a:p>
          <a:p>
            <a:pPr lvl="1"/>
            <a:r>
              <a:rPr lang="en-US" sz="2000"/>
              <a:t>Resources</a:t>
            </a:r>
          </a:p>
        </p:txBody>
      </p:sp>
    </p:spTree>
    <p:extLst>
      <p:ext uri="{BB962C8B-B14F-4D97-AF65-F5344CB8AC3E}">
        <p14:creationId xmlns:p14="http://schemas.microsoft.com/office/powerpoint/2010/main" val="38797448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570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User-Level vs. Kernel Threads</a:t>
            </a:r>
          </a:p>
        </p:txBody>
      </p:sp>
      <p:sp>
        <p:nvSpPr>
          <p:cNvPr id="109571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685800" y="1981200"/>
            <a:ext cx="3810000" cy="3048000"/>
          </a:xfrm>
          <a:noFill/>
          <a:ln/>
        </p:spPr>
        <p:txBody>
          <a:bodyPr lIns="92075" tIns="46038" rIns="92075" bIns="46038"/>
          <a:lstStyle/>
          <a:p>
            <a:pPr>
              <a:buFontTx/>
              <a:buNone/>
            </a:pPr>
            <a:r>
              <a:rPr lang="en-US" sz="2000">
                <a:solidFill>
                  <a:schemeClr val="accent2"/>
                </a:solidFill>
              </a:rPr>
              <a:t>User-Level</a:t>
            </a:r>
          </a:p>
          <a:p>
            <a:r>
              <a:rPr lang="en-US" sz="2000">
                <a:solidFill>
                  <a:schemeClr val="accent2"/>
                </a:solidFill>
              </a:rPr>
              <a:t>Managed by application</a:t>
            </a:r>
          </a:p>
          <a:p>
            <a:r>
              <a:rPr lang="en-US" sz="2000">
                <a:solidFill>
                  <a:schemeClr val="accent2"/>
                </a:solidFill>
              </a:rPr>
              <a:t>Kernel is not aware of thread</a:t>
            </a:r>
          </a:p>
          <a:p>
            <a:r>
              <a:rPr lang="en-US" sz="2000">
                <a:solidFill>
                  <a:schemeClr val="accent2"/>
                </a:solidFill>
              </a:rPr>
              <a:t>Context switching done by application (cheap)</a:t>
            </a:r>
          </a:p>
          <a:p>
            <a:r>
              <a:rPr lang="en-US" sz="2000">
                <a:solidFill>
                  <a:schemeClr val="accent2"/>
                </a:solidFill>
              </a:rPr>
              <a:t>Can create as many as the application needs</a:t>
            </a:r>
          </a:p>
          <a:p>
            <a:r>
              <a:rPr lang="en-US" sz="2000">
                <a:solidFill>
                  <a:schemeClr val="accent2"/>
                </a:solidFill>
              </a:rPr>
              <a:t>Must be used with care</a:t>
            </a:r>
          </a:p>
        </p:txBody>
      </p:sp>
      <p:sp>
        <p:nvSpPr>
          <p:cNvPr id="109572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648200" y="1981200"/>
            <a:ext cx="3810000" cy="3124200"/>
          </a:xfrm>
          <a:noFill/>
          <a:ln/>
        </p:spPr>
        <p:txBody>
          <a:bodyPr lIns="92075" tIns="46038" rIns="92075" bIns="46038"/>
          <a:lstStyle/>
          <a:p>
            <a:pPr>
              <a:buFontTx/>
              <a:buNone/>
            </a:pPr>
            <a:r>
              <a:rPr lang="en-US" sz="2000">
                <a:solidFill>
                  <a:srgbClr val="FF3300"/>
                </a:solidFill>
              </a:rPr>
              <a:t>Kernel-Level</a:t>
            </a:r>
          </a:p>
          <a:p>
            <a:r>
              <a:rPr lang="en-US" sz="2000">
                <a:solidFill>
                  <a:srgbClr val="FF3300"/>
                </a:solidFill>
              </a:rPr>
              <a:t>Managed by kernel</a:t>
            </a:r>
          </a:p>
          <a:p>
            <a:r>
              <a:rPr lang="en-US" sz="2000">
                <a:solidFill>
                  <a:srgbClr val="FF3300"/>
                </a:solidFill>
              </a:rPr>
              <a:t>Consumes kernel resources</a:t>
            </a:r>
          </a:p>
          <a:p>
            <a:r>
              <a:rPr lang="en-US" sz="2000">
                <a:solidFill>
                  <a:srgbClr val="FF3300"/>
                </a:solidFill>
              </a:rPr>
              <a:t>Context switching done by kernel (expensive)</a:t>
            </a:r>
          </a:p>
          <a:p>
            <a:r>
              <a:rPr lang="en-US" sz="2000">
                <a:solidFill>
                  <a:srgbClr val="FF3300"/>
                </a:solidFill>
              </a:rPr>
              <a:t>Number limited by kernel resources</a:t>
            </a:r>
          </a:p>
          <a:p>
            <a:r>
              <a:rPr lang="en-US" sz="2000">
                <a:solidFill>
                  <a:srgbClr val="FF3300"/>
                </a:solidFill>
              </a:rPr>
              <a:t>Simpler to use</a:t>
            </a:r>
          </a:p>
        </p:txBody>
      </p:sp>
      <p:sp>
        <p:nvSpPr>
          <p:cNvPr id="109573" name="Rectangle 5"/>
          <p:cNvSpPr>
            <a:spLocks noChangeArrowheads="1"/>
          </p:cNvSpPr>
          <p:nvPr/>
        </p:nvSpPr>
        <p:spPr bwMode="auto">
          <a:xfrm>
            <a:off x="1127125" y="4983163"/>
            <a:ext cx="7637463" cy="1311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lIns="92075" tIns="46038" rIns="92075" bIns="46038">
            <a:spAutoFit/>
          </a:bodyPr>
          <a:lstStyle/>
          <a:p>
            <a:pPr eaLnBrk="0" hangingPunct="0"/>
            <a:r>
              <a:rPr lang="en-US" sz="2000" b="1"/>
              <a:t>Key issue: kernel threads provide virtual processors to </a:t>
            </a:r>
          </a:p>
          <a:p>
            <a:pPr eaLnBrk="0" hangingPunct="0"/>
            <a:r>
              <a:rPr lang="en-US" sz="2000" b="1"/>
              <a:t>	user-level threads, but if all of kthreads block, then all</a:t>
            </a:r>
          </a:p>
          <a:p>
            <a:pPr eaLnBrk="0" hangingPunct="0"/>
            <a:r>
              <a:rPr lang="en-US" sz="2000" b="1"/>
              <a:t>	user-level threads will block </a:t>
            </a:r>
            <a:r>
              <a:rPr lang="en-US" sz="2000" b="1" i="1"/>
              <a:t>even </a:t>
            </a:r>
            <a:r>
              <a:rPr lang="en-US" sz="2000" b="1"/>
              <a:t>if the program logic allows</a:t>
            </a:r>
          </a:p>
          <a:p>
            <a:pPr eaLnBrk="0" hangingPunct="0"/>
            <a:r>
              <a:rPr lang="en-US" sz="2000" b="1"/>
              <a:t>	them to proceed</a:t>
            </a:r>
          </a:p>
        </p:txBody>
      </p:sp>
    </p:spTree>
    <p:extLst>
      <p:ext uri="{BB962C8B-B14F-4D97-AF65-F5344CB8AC3E}">
        <p14:creationId xmlns:p14="http://schemas.microsoft.com/office/powerpoint/2010/main" val="333691383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0594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Retrospect on Scheduling</a:t>
            </a:r>
          </a:p>
        </p:txBody>
      </p:sp>
      <p:sp>
        <p:nvSpPr>
          <p:cNvPr id="110595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 sz="2400"/>
              <a:t>Scheduling threads is very similar to scheduling processes:</a:t>
            </a:r>
          </a:p>
          <a:p>
            <a:pPr lvl="1"/>
            <a:r>
              <a:rPr lang="en-US" sz="2000"/>
              <a:t>it could be pre-emptive or non pre-emptive</a:t>
            </a:r>
          </a:p>
          <a:p>
            <a:pPr lvl="1"/>
            <a:r>
              <a:rPr lang="en-US" sz="2000"/>
              <a:t>it could use any scheduling algorithm (FCFS, SJF, RR, …)</a:t>
            </a:r>
          </a:p>
          <a:p>
            <a:pPr lvl="1"/>
            <a:r>
              <a:rPr lang="en-US" sz="2000"/>
              <a:t>threads (not processes) now get to be on the ready queue, can be blocked, or can be running, etc.</a:t>
            </a:r>
          </a:p>
          <a:p>
            <a:r>
              <a:rPr lang="en-US" sz="2400"/>
              <a:t>But:</a:t>
            </a:r>
          </a:p>
          <a:p>
            <a:pPr lvl="1"/>
            <a:r>
              <a:rPr lang="en-US" sz="2000"/>
              <a:t>a good scheduler takes into account the relation between threads and processes</a:t>
            </a:r>
          </a:p>
          <a:p>
            <a:pPr lvl="1"/>
            <a:r>
              <a:rPr lang="en-US" sz="2000"/>
              <a:t>Therefore, we have several variations</a:t>
            </a:r>
          </a:p>
        </p:txBody>
      </p:sp>
    </p:spTree>
    <p:extLst>
      <p:ext uri="{BB962C8B-B14F-4D97-AF65-F5344CB8AC3E}">
        <p14:creationId xmlns:p14="http://schemas.microsoft.com/office/powerpoint/2010/main" val="80132014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618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 lIns="92075" tIns="46038" rIns="92075" bIns="46038"/>
          <a:lstStyle/>
          <a:p>
            <a:r>
              <a:rPr lang="en-US">
                <a:solidFill>
                  <a:srgbClr val="993300"/>
                </a:solidFill>
              </a:rPr>
              <a:t>Thread Scheduling</a:t>
            </a:r>
          </a:p>
        </p:txBody>
      </p:sp>
      <p:sp>
        <p:nvSpPr>
          <p:cNvPr id="111619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</p:spPr>
        <p:txBody>
          <a:bodyPr lIns="92075" tIns="46038" rIns="92075" bIns="46038"/>
          <a:lstStyle/>
          <a:p>
            <a:pPr>
              <a:lnSpc>
                <a:spcPct val="90000"/>
              </a:lnSpc>
              <a:buFontTx/>
              <a:buNone/>
            </a:pPr>
            <a:r>
              <a:rPr lang="en-US" sz="2000"/>
              <a:t>Since all threads share code &amp; data segments</a:t>
            </a:r>
          </a:p>
          <a:p>
            <a:pPr>
              <a:lnSpc>
                <a:spcPct val="90000"/>
              </a:lnSpc>
            </a:pPr>
            <a:r>
              <a:rPr lang="en-US" sz="2000"/>
              <a:t>Option 1: Ignore this fact</a:t>
            </a:r>
          </a:p>
          <a:p>
            <a:pPr>
              <a:lnSpc>
                <a:spcPct val="90000"/>
              </a:lnSpc>
            </a:pPr>
            <a:r>
              <a:rPr lang="en-US" sz="2000"/>
              <a:t>Option 2: Gang scheduling-- run all threads belonging to a process together (multiprocessor only)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if a thread needs to synchronize with another thread, the other one is available and active </a:t>
            </a:r>
          </a:p>
          <a:p>
            <a:pPr>
              <a:lnSpc>
                <a:spcPct val="90000"/>
              </a:lnSpc>
            </a:pPr>
            <a:r>
              <a:rPr lang="en-US" sz="2000"/>
              <a:t>Option 3: Two-level scheduling-- schedule processes, and within each process, schedule threads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reduce context switching overhead and improve cache hit ratio</a:t>
            </a:r>
          </a:p>
          <a:p>
            <a:pPr>
              <a:lnSpc>
                <a:spcPct val="90000"/>
              </a:lnSpc>
            </a:pPr>
            <a:r>
              <a:rPr lang="en-US" sz="2000"/>
              <a:t>Option 4: Space-based affinity-- assign threads to processors (multiprocessor only)</a:t>
            </a:r>
          </a:p>
          <a:p>
            <a:pPr lvl="1">
              <a:lnSpc>
                <a:spcPct val="90000"/>
              </a:lnSpc>
            </a:pPr>
            <a:r>
              <a:rPr lang="en-US" sz="2000"/>
              <a:t>improve cache hit ratio, but can bite under low-load condition</a:t>
            </a:r>
          </a:p>
        </p:txBody>
      </p:sp>
    </p:spTree>
    <p:extLst>
      <p:ext uri="{BB962C8B-B14F-4D97-AF65-F5344CB8AC3E}">
        <p14:creationId xmlns:p14="http://schemas.microsoft.com/office/powerpoint/2010/main" val="113704612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1129</Words>
  <Application>Microsoft Macintosh PowerPoint</Application>
  <PresentationFormat>On-screen Show (4:3)</PresentationFormat>
  <Paragraphs>175</Paragraphs>
  <Slides>18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19" baseType="lpstr">
      <vt:lpstr>Office Theme</vt:lpstr>
      <vt:lpstr>Threads &amp; Multithreading</vt:lpstr>
      <vt:lpstr>Thread Hazards</vt:lpstr>
      <vt:lpstr>Concurrency Problems</vt:lpstr>
      <vt:lpstr>Thread Hazards</vt:lpstr>
      <vt:lpstr>Thread Hazards</vt:lpstr>
      <vt:lpstr>Other Hazards?</vt:lpstr>
      <vt:lpstr>Thread Variations</vt:lpstr>
      <vt:lpstr>Cooperative Threads</vt:lpstr>
      <vt:lpstr>Cooperative Threads</vt:lpstr>
      <vt:lpstr>Non-Cooperative Threads</vt:lpstr>
      <vt:lpstr>Execution on Uni vs Multi Processors</vt:lpstr>
      <vt:lpstr>Kernel Threads</vt:lpstr>
      <vt:lpstr>User-Level Threads</vt:lpstr>
      <vt:lpstr>User-Level Threads</vt:lpstr>
      <vt:lpstr>Multiplexing User-Level Threads</vt:lpstr>
      <vt:lpstr>User-Level vs. Kernel Threads</vt:lpstr>
      <vt:lpstr>Retrospect on Scheduling</vt:lpstr>
      <vt:lpstr>Thread Scheduling</vt:lpstr>
    </vt:vector>
  </TitlesOfParts>
  <Company>Individual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Threads &amp; Multithreading</dc:title>
  <dc:creator>ELMOOTAZBELLAH ELNOZAHY</dc:creator>
  <cp:lastModifiedBy>ELMOOTAZBELLAH ELNOZAHY</cp:lastModifiedBy>
  <cp:revision>1</cp:revision>
  <dcterms:created xsi:type="dcterms:W3CDTF">2012-09-05T03:25:12Z</dcterms:created>
  <dcterms:modified xsi:type="dcterms:W3CDTF">2012-09-05T03:25:31Z</dcterms:modified>
</cp:coreProperties>
</file>