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5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0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4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7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59BE-6304-3D41-A4E7-53CD995992B5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CA82-CF8D-2A44-A6EB-17574413C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A50021"/>
                </a:solidFill>
              </a:rPr>
              <a:t>An Introduction to Operating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A Short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Early machines -- 1940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s--1950</a:t>
            </a:r>
          </a:p>
          <a:p>
            <a:pPr lvl="1"/>
            <a:r>
              <a:rPr lang="en-US" sz="2000"/>
              <a:t>No OS. Machines programmed directly</a:t>
            </a:r>
            <a:endParaRPr lang="en-US" sz="2000" i="1"/>
          </a:p>
          <a:p>
            <a:r>
              <a:rPr lang="en-US" sz="2400"/>
              <a:t>Early machines -- 1940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s--1955</a:t>
            </a:r>
          </a:p>
          <a:p>
            <a:pPr lvl="1"/>
            <a:r>
              <a:rPr lang="en-US" sz="2000"/>
              <a:t>Monitors -- a small program to manage devices, bootstrap, etc.</a:t>
            </a:r>
          </a:p>
          <a:p>
            <a:r>
              <a:rPr lang="en-US" sz="2400"/>
              <a:t>Batch OS 1950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s--beyond</a:t>
            </a:r>
          </a:p>
          <a:p>
            <a:pPr lvl="1"/>
            <a:r>
              <a:rPr lang="en-US" sz="2000"/>
              <a:t>Input &amp; output processing separated from central processing</a:t>
            </a:r>
          </a:p>
          <a:p>
            <a:pPr lvl="1"/>
            <a:r>
              <a:rPr lang="en-US" sz="2000"/>
              <a:t>Pipelining for increased throughput</a:t>
            </a:r>
          </a:p>
          <a:p>
            <a:r>
              <a:rPr lang="en-US" sz="2400"/>
              <a:t>Time-sharing OS, 1960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s--</a:t>
            </a:r>
          </a:p>
          <a:p>
            <a:pPr lvl="1"/>
            <a:r>
              <a:rPr lang="en-US" sz="2000"/>
              <a:t>Several people can use the machine interactively (MVS, VMS,..)</a:t>
            </a:r>
          </a:p>
        </p:txBody>
      </p:sp>
    </p:spTree>
    <p:extLst>
      <p:ext uri="{BB962C8B-B14F-4D97-AF65-F5344CB8AC3E}">
        <p14:creationId xmlns:p14="http://schemas.microsoft.com/office/powerpoint/2010/main" val="254570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A Short History (cont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Portable OS, 1970--</a:t>
            </a:r>
          </a:p>
          <a:p>
            <a:pPr lvl="1"/>
            <a:r>
              <a:rPr lang="en-US" sz="2000"/>
              <a:t>UNIX</a:t>
            </a:r>
          </a:p>
          <a:p>
            <a:r>
              <a:rPr lang="en-US" sz="2400"/>
              <a:t>PC OS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s, 1974--</a:t>
            </a:r>
          </a:p>
          <a:p>
            <a:pPr lvl="1"/>
            <a:r>
              <a:rPr lang="en-US" sz="2000"/>
              <a:t>Apple II, and others</a:t>
            </a:r>
          </a:p>
          <a:p>
            <a:r>
              <a:rPr lang="en-US" sz="2400"/>
              <a:t>MSDOS 1980--</a:t>
            </a:r>
          </a:p>
          <a:p>
            <a:pPr lvl="1"/>
            <a:r>
              <a:rPr lang="en-US" sz="2000"/>
              <a:t>The PC revolution</a:t>
            </a:r>
          </a:p>
          <a:p>
            <a:r>
              <a:rPr lang="en-US" sz="2400"/>
              <a:t>Windowing OS 1980--</a:t>
            </a:r>
          </a:p>
          <a:p>
            <a:pPr lvl="1"/>
            <a:r>
              <a:rPr lang="en-US" sz="2000"/>
              <a:t>Apple (MacOS)  &amp; Xerox (Pilot OS)</a:t>
            </a:r>
          </a:p>
          <a:p>
            <a:pPr lvl="1"/>
            <a:r>
              <a:rPr lang="en-US" sz="2000"/>
              <a:t>Windows 3.1, OS/2</a:t>
            </a:r>
          </a:p>
        </p:txBody>
      </p:sp>
    </p:spTree>
    <p:extLst>
      <p:ext uri="{BB962C8B-B14F-4D97-AF65-F5344CB8AC3E}">
        <p14:creationId xmlns:p14="http://schemas.microsoft.com/office/powerpoint/2010/main" val="802254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A Short History (cont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d)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Free/open OS 1985--</a:t>
            </a:r>
          </a:p>
          <a:p>
            <a:pPr lvl="1"/>
            <a:r>
              <a:rPr lang="en-US" sz="2000"/>
              <a:t>Linux, NetBSD, FreeBSD</a:t>
            </a:r>
          </a:p>
          <a:p>
            <a:r>
              <a:rPr lang="en-US" sz="2400"/>
              <a:t>Distributed OS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1985--</a:t>
            </a:r>
          </a:p>
          <a:p>
            <a:pPr lvl="1"/>
            <a:r>
              <a:rPr lang="en-US" sz="2000"/>
              <a:t>UNIX, Novell, ...</a:t>
            </a:r>
          </a:p>
        </p:txBody>
      </p:sp>
    </p:spTree>
    <p:extLst>
      <p:ext uri="{BB962C8B-B14F-4D97-AF65-F5344CB8AC3E}">
        <p14:creationId xmlns:p14="http://schemas.microsoft.com/office/powerpoint/2010/main" val="299372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Big Consolidation (1995--)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Desktop is mostly Windows 95/98</a:t>
            </a:r>
          </a:p>
          <a:p>
            <a:r>
              <a:rPr lang="en-US" sz="2400"/>
              <a:t>Workstation is mostly Windows NT or a UNIX variant</a:t>
            </a:r>
          </a:p>
          <a:p>
            <a:r>
              <a:rPr lang="en-US" sz="2400"/>
              <a:t>Mainframes &amp; servers have their own proprietary OS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</a:t>
            </a:r>
          </a:p>
          <a:p>
            <a:r>
              <a:rPr lang="en-US" sz="2400"/>
              <a:t>Embedded systems have still their OS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8153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OS Types &amp; 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Desktop: MSDOS, Win95/98, MacOS, Linux</a:t>
            </a:r>
          </a:p>
          <a:p>
            <a:r>
              <a:rPr lang="en-US" sz="2400"/>
              <a:t>Server: HPUX, AIX, Solaris, </a:t>
            </a:r>
          </a:p>
          <a:p>
            <a:r>
              <a:rPr lang="en-US" sz="2400"/>
              <a:t>Minicomputers: AS/400, VMS</a:t>
            </a:r>
          </a:p>
          <a:p>
            <a:r>
              <a:rPr lang="en-US" sz="2400"/>
              <a:t>Mainframes: CMS/MVS</a:t>
            </a:r>
          </a:p>
          <a:p>
            <a:r>
              <a:rPr lang="en-US" sz="2400"/>
              <a:t>Embedded: OS-9, Vxworks, Lynx, PalmOS, Windows CE</a:t>
            </a:r>
          </a:p>
        </p:txBody>
      </p:sp>
    </p:spTree>
    <p:extLst>
      <p:ext uri="{BB962C8B-B14F-4D97-AF65-F5344CB8AC3E}">
        <p14:creationId xmlns:p14="http://schemas.microsoft.com/office/powerpoint/2010/main" val="1399586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What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s an OS?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a program that mediates between application programs and the hardware</a:t>
            </a:r>
          </a:p>
          <a:p>
            <a:r>
              <a:rPr lang="en-US" sz="2400"/>
              <a:t>It provides abstractions to simplify building applications:</a:t>
            </a:r>
          </a:p>
          <a:p>
            <a:pPr lvl="1"/>
            <a:r>
              <a:rPr lang="en-US" sz="2000"/>
              <a:t>files instead of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bytes on a disk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/>
            <a:r>
              <a:rPr lang="en-US" sz="2000"/>
              <a:t>contiguous memory regions instead of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bits in a RAM chip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/>
            <a:r>
              <a:rPr lang="en-US" sz="2000"/>
              <a:t>processes to run applications </a:t>
            </a:r>
          </a:p>
          <a:p>
            <a:r>
              <a:rPr lang="en-US" sz="2400"/>
              <a:t>It allows application programs to co-exist peacefully</a:t>
            </a:r>
          </a:p>
          <a:p>
            <a:pPr lvl="1"/>
            <a:r>
              <a:rPr lang="en-US" sz="2000"/>
              <a:t>enforces security policies</a:t>
            </a:r>
          </a:p>
          <a:p>
            <a:pPr lvl="1"/>
            <a:r>
              <a:rPr lang="en-US" sz="2000"/>
              <a:t>enforces safety measures</a:t>
            </a:r>
          </a:p>
          <a:p>
            <a:r>
              <a:rPr lang="en-US" sz="2400"/>
              <a:t>Allows effective usage of hardware resources</a:t>
            </a:r>
          </a:p>
        </p:txBody>
      </p:sp>
    </p:spTree>
    <p:extLst>
      <p:ext uri="{BB962C8B-B14F-4D97-AF65-F5344CB8AC3E}">
        <p14:creationId xmlns:p14="http://schemas.microsoft.com/office/powerpoint/2010/main" val="134717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Hardware Support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Operating system needs to:</a:t>
            </a:r>
          </a:p>
          <a:p>
            <a:pPr lvl="1"/>
            <a:r>
              <a:rPr lang="en-US" sz="2000"/>
              <a:t>control I/O devices</a:t>
            </a:r>
          </a:p>
          <a:p>
            <a:pPr lvl="1"/>
            <a:r>
              <a:rPr lang="en-US" sz="2000"/>
              <a:t>control access to the hardware</a:t>
            </a:r>
          </a:p>
          <a:p>
            <a:pPr>
              <a:buFontTx/>
              <a:buNone/>
            </a:pPr>
            <a:r>
              <a:rPr lang="en-US" sz="2400"/>
              <a:t>all while denying these privileges to user programs:</a:t>
            </a:r>
          </a:p>
          <a:p>
            <a:pPr lvl="1"/>
            <a:r>
              <a:rPr lang="en-US" sz="2000"/>
              <a:t>for protection</a:t>
            </a:r>
          </a:p>
          <a:p>
            <a:pPr lvl="1"/>
            <a:r>
              <a:rPr lang="en-US" sz="2000"/>
              <a:t>for abstraction/ease of use</a:t>
            </a:r>
          </a:p>
          <a:p>
            <a:r>
              <a:rPr lang="en-US" sz="2400"/>
              <a:t>Hardware supports two modes of operation (or more):</a:t>
            </a:r>
          </a:p>
          <a:p>
            <a:pPr lvl="1"/>
            <a:r>
              <a:rPr lang="en-US" sz="2000"/>
              <a:t>access to hardware &amp; I/O devices is done through privileged instructions, these are only available in </a:t>
            </a:r>
            <a:r>
              <a:rPr lang="ja-JP" altLang="en-US" sz="2000">
                <a:solidFill>
                  <a:srgbClr val="FF3300"/>
                </a:solidFill>
                <a:latin typeface="Arial"/>
              </a:rPr>
              <a:t>“</a:t>
            </a:r>
            <a:r>
              <a:rPr lang="en-US" sz="2000">
                <a:solidFill>
                  <a:srgbClr val="FF3300"/>
                </a:solidFill>
              </a:rPr>
              <a:t>supervisor</a:t>
            </a:r>
            <a:r>
              <a:rPr lang="ja-JP" altLang="en-US" sz="2000">
                <a:solidFill>
                  <a:srgbClr val="FF3300"/>
                </a:solidFill>
                <a:latin typeface="Arial"/>
              </a:rPr>
              <a:t>”</a:t>
            </a:r>
            <a:r>
              <a:rPr lang="en-US" sz="2000">
                <a:solidFill>
                  <a:srgbClr val="FF3300"/>
                </a:solidFill>
              </a:rPr>
              <a:t> mode</a:t>
            </a:r>
            <a:endParaRPr lang="en-US" sz="2000"/>
          </a:p>
          <a:p>
            <a:pPr lvl="1"/>
            <a:r>
              <a:rPr lang="en-US" sz="2000"/>
              <a:t>privileged instructions cannot be executed in </a:t>
            </a:r>
            <a:r>
              <a:rPr lang="ja-JP" altLang="en-US" sz="2000">
                <a:solidFill>
                  <a:schemeClr val="accent1"/>
                </a:solidFill>
                <a:latin typeface="Arial"/>
              </a:rPr>
              <a:t>“</a:t>
            </a:r>
            <a:r>
              <a:rPr lang="en-US" sz="2000">
                <a:solidFill>
                  <a:schemeClr val="accent1"/>
                </a:solidFill>
              </a:rPr>
              <a:t>user</a:t>
            </a:r>
            <a:r>
              <a:rPr lang="ja-JP" altLang="en-US" sz="2000">
                <a:solidFill>
                  <a:schemeClr val="accent1"/>
                </a:solidFill>
                <a:latin typeface="Arial"/>
              </a:rPr>
              <a:t>”</a:t>
            </a:r>
            <a:r>
              <a:rPr lang="en-US" sz="2000">
                <a:solidFill>
                  <a:schemeClr val="accent1"/>
                </a:solidFill>
              </a:rPr>
              <a:t> mode</a:t>
            </a:r>
          </a:p>
        </p:txBody>
      </p:sp>
    </p:spTree>
    <p:extLst>
      <p:ext uri="{BB962C8B-B14F-4D97-AF65-F5344CB8AC3E}">
        <p14:creationId xmlns:p14="http://schemas.microsoft.com/office/powerpoint/2010/main" val="638467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Implementation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Using a bit in the processor</a:t>
            </a:r>
          </a:p>
          <a:p>
            <a:r>
              <a:rPr lang="en-US" sz="2400"/>
              <a:t>Using protection rings (Intel Pentium uses 4 protection rings)</a:t>
            </a:r>
          </a:p>
          <a:p>
            <a:r>
              <a:rPr lang="en-US" sz="2400"/>
              <a:t>Operating system code runs in supervisor mode, while user program code runs in user mode</a:t>
            </a:r>
          </a:p>
          <a:p>
            <a:r>
              <a:rPr lang="en-US" sz="2400"/>
              <a:t>Switching from user to supervisor mode occurs on: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interrupts:</a:t>
            </a:r>
            <a:r>
              <a:rPr lang="en-US" sz="2000"/>
              <a:t> hardware devices needing service</a:t>
            </a:r>
            <a:endParaRPr lang="en-US"/>
          </a:p>
          <a:p>
            <a:pPr lvl="1"/>
            <a:r>
              <a:rPr lang="en-US" sz="2000">
                <a:solidFill>
                  <a:srgbClr val="FF3300"/>
                </a:solidFill>
              </a:rPr>
              <a:t>exceptions:</a:t>
            </a:r>
            <a:r>
              <a:rPr lang="en-US" sz="2000"/>
              <a:t> user program acts silly (divide by 0, bus error, etc)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trap instructions:</a:t>
            </a:r>
            <a:r>
              <a:rPr lang="en-US" sz="2000"/>
              <a:t> user program requires OS service (system call)</a:t>
            </a:r>
          </a:p>
          <a:p>
            <a:r>
              <a:rPr lang="en-US" sz="2400"/>
              <a:t>Switching back occurs by an </a:t>
            </a:r>
            <a:r>
              <a:rPr lang="en-US" sz="2400">
                <a:solidFill>
                  <a:srgbClr val="FF3300"/>
                </a:solidFill>
              </a:rPr>
              <a:t>RTI </a:t>
            </a:r>
            <a:r>
              <a:rPr lang="en-US" sz="2400"/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1272406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On Interrupts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000"/>
              <a:t>Hardware calls the operating system at a pre-specified location</a:t>
            </a:r>
            <a:endParaRPr lang="en-US" sz="2400"/>
          </a:p>
          <a:p>
            <a:r>
              <a:rPr lang="en-US" sz="2000"/>
              <a:t>Operating system saves state of the user program</a:t>
            </a:r>
          </a:p>
          <a:p>
            <a:r>
              <a:rPr lang="en-US" sz="2000"/>
              <a:t>Operating system identifies the device and cause of interrupt</a:t>
            </a:r>
          </a:p>
          <a:p>
            <a:r>
              <a:rPr lang="en-US" sz="2000"/>
              <a:t>Responds to the interrupt (possibly killing program, &lt;CTRL-C&gt;)</a:t>
            </a:r>
          </a:p>
          <a:p>
            <a:r>
              <a:rPr lang="en-US" sz="2000"/>
              <a:t>Operating system restores state of the user program (if applicable) or some other user program</a:t>
            </a:r>
          </a:p>
          <a:p>
            <a:r>
              <a:rPr lang="en-US" sz="2000"/>
              <a:t>Execute an RTI instruction to return to the user program</a:t>
            </a:r>
          </a:p>
          <a:p>
            <a:r>
              <a:rPr lang="en-US" sz="2000"/>
              <a:t>User program continues exactly at the same point it was interrupted.</a:t>
            </a:r>
          </a:p>
          <a:p>
            <a:pPr>
              <a:buFontTx/>
              <a:buNone/>
            </a:pPr>
            <a:r>
              <a:rPr lang="en-US" sz="2800"/>
              <a:t>Key Fact: None of this is visible to the user program</a:t>
            </a:r>
          </a:p>
        </p:txBody>
      </p:sp>
    </p:spTree>
    <p:extLst>
      <p:ext uri="{BB962C8B-B14F-4D97-AF65-F5344CB8AC3E}">
        <p14:creationId xmlns:p14="http://schemas.microsoft.com/office/powerpoint/2010/main" val="3124761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On Exceptions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000"/>
              <a:t>Hardware calls the operating system at a pre-specified location</a:t>
            </a:r>
          </a:p>
          <a:p>
            <a:r>
              <a:rPr lang="en-US" sz="2000"/>
              <a:t>Operating system identifies the cause of the exception (e.g. / 0)</a:t>
            </a:r>
          </a:p>
          <a:p>
            <a:r>
              <a:rPr lang="en-US" sz="2000"/>
              <a:t>If user program has exception handling specified, then OS adjust the user program state so that it calls its handler</a:t>
            </a:r>
          </a:p>
          <a:p>
            <a:r>
              <a:rPr lang="en-US" sz="2000"/>
              <a:t>Execute an RTI instruction to return to the user program</a:t>
            </a:r>
          </a:p>
          <a:p>
            <a:r>
              <a:rPr lang="en-US" sz="2000"/>
              <a:t>If user program did not have a specified handler, then OS kills it and runs some other user program, as available</a:t>
            </a:r>
          </a:p>
          <a:p>
            <a:pPr>
              <a:buFontTx/>
              <a:buNone/>
            </a:pPr>
            <a:r>
              <a:rPr lang="en-US" sz="2800"/>
              <a:t>Key Fact: Effects of exceptions are visible to user programs and cause abnormal execution flow</a:t>
            </a:r>
          </a:p>
        </p:txBody>
      </p:sp>
    </p:spTree>
    <p:extLst>
      <p:ext uri="{BB962C8B-B14F-4D97-AF65-F5344CB8AC3E}">
        <p14:creationId xmlns:p14="http://schemas.microsoft.com/office/powerpoint/2010/main" val="157791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What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s an OS?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a program that mediates between application programs and the hardware</a:t>
            </a:r>
          </a:p>
          <a:p>
            <a:r>
              <a:rPr lang="en-US" sz="2400"/>
              <a:t>It provides abstractions to simplify building applications:</a:t>
            </a:r>
          </a:p>
          <a:p>
            <a:pPr lvl="1"/>
            <a:r>
              <a:rPr lang="en-US" sz="2000"/>
              <a:t>files instead of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bytes on a disk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/>
            <a:r>
              <a:rPr lang="en-US" sz="2000"/>
              <a:t>contiguous memory regions instead of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bits in a RAM chip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/>
            <a:r>
              <a:rPr lang="en-US" sz="2000"/>
              <a:t>processes to run applications </a:t>
            </a:r>
          </a:p>
          <a:p>
            <a:r>
              <a:rPr lang="en-US" sz="2400"/>
              <a:t>It allows application programs to co-exist peacefully</a:t>
            </a:r>
          </a:p>
          <a:p>
            <a:pPr lvl="1"/>
            <a:r>
              <a:rPr lang="en-US" sz="2000"/>
              <a:t>enforces security policies</a:t>
            </a:r>
          </a:p>
          <a:p>
            <a:pPr lvl="1"/>
            <a:r>
              <a:rPr lang="en-US" sz="2000"/>
              <a:t>enforces safety measures</a:t>
            </a:r>
          </a:p>
          <a:p>
            <a:r>
              <a:rPr lang="en-US" sz="2400"/>
              <a:t>Allows effective usage of hardware resources</a:t>
            </a:r>
          </a:p>
        </p:txBody>
      </p:sp>
    </p:spTree>
    <p:extLst>
      <p:ext uri="{BB962C8B-B14F-4D97-AF65-F5344CB8AC3E}">
        <p14:creationId xmlns:p14="http://schemas.microsoft.com/office/powerpoint/2010/main" val="1573202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On System Calls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000"/>
              <a:t>User program executes a trap instruction (system call)</a:t>
            </a:r>
          </a:p>
          <a:p>
            <a:r>
              <a:rPr lang="en-US" sz="2000"/>
              <a:t>Hardware calls the operating system at a pre-specified location</a:t>
            </a:r>
          </a:p>
          <a:p>
            <a:r>
              <a:rPr lang="en-US" sz="2000"/>
              <a:t>Operating system identifies the required service and parameters (e.g. open(filename, O_RDONLY); </a:t>
            </a:r>
          </a:p>
          <a:p>
            <a:r>
              <a:rPr lang="en-US" sz="2000"/>
              <a:t>Operating system executes the required service</a:t>
            </a:r>
          </a:p>
          <a:p>
            <a:r>
              <a:rPr lang="en-US" sz="2000"/>
              <a:t>Operating system sets a register to contain the result of call</a:t>
            </a:r>
          </a:p>
          <a:p>
            <a:r>
              <a:rPr lang="en-US" sz="2000"/>
              <a:t>Execute an RTI instruction to return to the user program</a:t>
            </a:r>
          </a:p>
          <a:p>
            <a:r>
              <a:rPr lang="en-US" sz="2000"/>
              <a:t>User program receives the result and continues</a:t>
            </a:r>
          </a:p>
          <a:p>
            <a:pPr>
              <a:buFontTx/>
              <a:buNone/>
            </a:pPr>
            <a:r>
              <a:rPr lang="en-US" sz="2800"/>
              <a:t>Key Fact: To the user program, it appears as a function call executed under program control</a:t>
            </a:r>
          </a:p>
        </p:txBody>
      </p:sp>
    </p:spTree>
    <p:extLst>
      <p:ext uri="{BB962C8B-B14F-4D97-AF65-F5344CB8AC3E}">
        <p14:creationId xmlns:p14="http://schemas.microsoft.com/office/powerpoint/2010/main" val="2179235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Implications on OS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An OS is just a program: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has a main() function, which gets called only once (during boot)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Like any program, it consumes resources (such as memory), can do silly things (like generating an exception), etc.</a:t>
            </a:r>
          </a:p>
          <a:p>
            <a:pPr>
              <a:lnSpc>
                <a:spcPct val="90000"/>
              </a:lnSpc>
            </a:pPr>
            <a:r>
              <a:rPr lang="en-US" sz="2400"/>
              <a:t>But it is a very strange program: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is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entered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/>
              <a:t> from different locations in response to external events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does not have a single thread of control, it can be invoked simultaneously by two different events (e.g. sys call &amp; an interrupt)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is not supposed to terminate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It can execute any instruction in the machine</a:t>
            </a:r>
          </a:p>
        </p:txBody>
      </p:sp>
    </p:spTree>
    <p:extLst>
      <p:ext uri="{BB962C8B-B14F-4D97-AF65-F5344CB8AC3E}">
        <p14:creationId xmlns:p14="http://schemas.microsoft.com/office/powerpoint/2010/main" val="139812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Control Flow in an OS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520950" y="3892550"/>
            <a:ext cx="4025900" cy="1816100"/>
          </a:xfrm>
          <a:prstGeom prst="ellipse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32125" y="4602163"/>
            <a:ext cx="313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Operating System Modules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438400" y="2743200"/>
            <a:ext cx="914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1073150" y="3663950"/>
            <a:ext cx="1130300" cy="1130300"/>
          </a:xfrm>
          <a:prstGeom prst="ellipse">
            <a:avLst/>
          </a:prstGeom>
          <a:solidFill>
            <a:srgbClr val="FFFF00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246188" y="3916363"/>
            <a:ext cx="749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Idle</a:t>
            </a:r>
          </a:p>
          <a:p>
            <a:pPr algn="ctr" eaLnBrk="0" hangingPunct="0"/>
            <a:r>
              <a:rPr lang="en-US" sz="2000" b="1"/>
              <a:t>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752600" y="1676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736725" y="1630363"/>
            <a:ext cx="133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From boot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 flipV="1">
            <a:off x="2133600" y="44958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740150" y="2216150"/>
            <a:ext cx="1739900" cy="520700"/>
          </a:xfrm>
          <a:prstGeom prst="rect">
            <a:avLst/>
          </a:prstGeom>
          <a:solidFill>
            <a:srgbClr val="FF99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788150" y="3054350"/>
            <a:ext cx="1739900" cy="520700"/>
          </a:xfrm>
          <a:prstGeom prst="rect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920750" y="2216150"/>
            <a:ext cx="1739900" cy="520700"/>
          </a:xfrm>
          <a:prstGeom prst="rect">
            <a:avLst/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050925" y="2316163"/>
            <a:ext cx="158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Initialization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572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254750" y="2063750"/>
            <a:ext cx="1739900" cy="520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2057400" y="51054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301750" y="5416550"/>
            <a:ext cx="749300" cy="520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55725" y="55165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RTI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022725" y="2316163"/>
            <a:ext cx="121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Interrupt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6461125" y="2163763"/>
            <a:ext cx="1404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System call</a:t>
            </a: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H="1">
            <a:off x="5638800" y="2590800"/>
            <a:ext cx="838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822325" y="178276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main()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70725" y="3154363"/>
            <a:ext cx="127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Exception</a:t>
            </a: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6248400" y="35814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General OS Structure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35200" y="2540000"/>
            <a:ext cx="5435600" cy="3149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4044950" y="5059363"/>
            <a:ext cx="1055688" cy="701675"/>
            <a:chOff x="2548" y="3187"/>
            <a:chExt cx="665" cy="442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6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Device</a:t>
              </a:r>
            </a:p>
            <a:p>
              <a:pPr eaLnBrk="0" hangingPunct="0"/>
              <a:r>
                <a:rPr lang="en-US" sz="2000" b="1"/>
                <a:t>Drivers</a:t>
              </a:r>
            </a:p>
          </p:txBody>
        </p:sp>
      </p:grp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/>
                <a:t>Extensions &amp;</a:t>
              </a:r>
            </a:p>
            <a:p>
              <a:pPr eaLnBrk="0" hangingPunct="0"/>
              <a:r>
                <a:rPr lang="en-US" sz="1800" b="1"/>
                <a:t>Add</a:t>
              </a:r>
              <a:r>
                <a:rPr lang="ja-JP" altLang="en-US" sz="1800" b="1">
                  <a:latin typeface="Arial"/>
                </a:rPr>
                <a:t>’</a:t>
              </a:r>
              <a:r>
                <a:rPr lang="en-US" sz="1800" b="1"/>
                <a:t>l device drivers</a:t>
              </a:r>
            </a:p>
          </p:txBody>
        </p:sp>
      </p:grpSp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5187950" y="5059363"/>
            <a:ext cx="1358900" cy="701675"/>
            <a:chOff x="3268" y="3187"/>
            <a:chExt cx="856" cy="442"/>
          </a:xfrm>
        </p:grpSpPr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7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Interrupt</a:t>
              </a:r>
            </a:p>
            <a:p>
              <a:pPr eaLnBrk="0" hangingPunct="0"/>
              <a:r>
                <a:rPr lang="en-US" sz="2000" b="1"/>
                <a:t>handlers</a:t>
              </a:r>
            </a:p>
          </p:txBody>
        </p:sp>
      </p:grp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2805113" y="3206750"/>
            <a:ext cx="1074737" cy="977900"/>
            <a:chOff x="1767" y="2020"/>
            <a:chExt cx="677" cy="616"/>
          </a:xfrm>
        </p:grpSpPr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1780" y="202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1767" y="2116"/>
              <a:ext cx="6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File </a:t>
              </a:r>
            </a:p>
            <a:p>
              <a:pPr algn="ctr" eaLnBrk="0" hangingPunct="0"/>
              <a:r>
                <a:rPr lang="en-US" sz="2000" b="1"/>
                <a:t>Systems</a:t>
              </a: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4194175" y="3130550"/>
            <a:ext cx="1177925" cy="977900"/>
            <a:chOff x="2642" y="1972"/>
            <a:chExt cx="742" cy="616"/>
          </a:xfrm>
        </p:grpSpPr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2692" y="1972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2642" y="2083"/>
              <a:ext cx="7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Memory </a:t>
              </a:r>
            </a:p>
            <a:p>
              <a:pPr algn="ctr" eaLnBrk="0" hangingPunct="0"/>
              <a:r>
                <a:rPr lang="en-US" sz="2000" b="1"/>
                <a:t>Manager</a:t>
              </a:r>
            </a:p>
          </p:txBody>
        </p:sp>
      </p:grp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492750" y="3130550"/>
            <a:ext cx="1054100" cy="11303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418138" y="3382963"/>
            <a:ext cx="1171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Process</a:t>
            </a:r>
          </a:p>
          <a:p>
            <a:pPr algn="ctr" eaLnBrk="0" hangingPunct="0"/>
            <a:r>
              <a:rPr lang="en-US" sz="2000" b="1"/>
              <a:t>Manager</a:t>
            </a:r>
          </a:p>
        </p:txBody>
      </p: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2368550" y="4273550"/>
            <a:ext cx="1511300" cy="725488"/>
            <a:chOff x="1492" y="2692"/>
            <a:chExt cx="952" cy="457"/>
          </a:xfrm>
        </p:grpSpPr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1492" y="2692"/>
              <a:ext cx="952" cy="42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Rectangle 23"/>
            <p:cNvSpPr>
              <a:spLocks noChangeArrowheads="1"/>
            </p:cNvSpPr>
            <p:nvPr/>
          </p:nvSpPr>
          <p:spPr bwMode="auto">
            <a:xfrm>
              <a:off x="1670" y="2707"/>
              <a:ext cx="6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Security</a:t>
              </a:r>
            </a:p>
            <a:p>
              <a:pPr eaLnBrk="0" hangingPunct="0"/>
              <a:r>
                <a:rPr lang="en-US" sz="2000" b="1"/>
                <a:t>Module</a:t>
              </a:r>
            </a:p>
          </p:txBody>
        </p:sp>
      </p:grp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2216150" y="2520950"/>
            <a:ext cx="5473700" cy="520700"/>
          </a:xfrm>
          <a:prstGeom prst="rect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4784725" y="262096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API</a:t>
            </a:r>
          </a:p>
        </p:txBody>
      </p:sp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3184525" y="1835150"/>
            <a:ext cx="650875" cy="673100"/>
            <a:chOff x="2006" y="1156"/>
            <a:chExt cx="410" cy="424"/>
          </a:xfrm>
        </p:grpSpPr>
        <p:sp>
          <p:nvSpPr>
            <p:cNvPr id="27675" name="Rectangle 27"/>
            <p:cNvSpPr>
              <a:spLocks noChangeArrowheads="1"/>
            </p:cNvSpPr>
            <p:nvPr/>
          </p:nvSpPr>
          <p:spPr bwMode="auto">
            <a:xfrm>
              <a:off x="2020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2006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27677" name="Group 29"/>
          <p:cNvGrpSpPr>
            <a:grpSpLocks/>
          </p:cNvGrpSpPr>
          <p:nvPr/>
        </p:nvGrpSpPr>
        <p:grpSpPr bwMode="auto">
          <a:xfrm>
            <a:off x="4251325" y="1835150"/>
            <a:ext cx="650875" cy="673100"/>
            <a:chOff x="2678" y="1156"/>
            <a:chExt cx="410" cy="424"/>
          </a:xfrm>
        </p:grpSpPr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2692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2678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6635750" y="32829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6583363" y="3435350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Network</a:t>
            </a:r>
          </a:p>
          <a:p>
            <a:pPr algn="ctr" eaLnBrk="0" hangingPunct="0"/>
            <a:r>
              <a:rPr lang="en-US" sz="2000" b="1"/>
              <a:t>Support</a:t>
            </a:r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4044950" y="4197350"/>
            <a:ext cx="1511300" cy="749300"/>
          </a:xfrm>
          <a:prstGeom prst="ellipse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175125" y="4221163"/>
            <a:ext cx="101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Service</a:t>
            </a:r>
          </a:p>
          <a:p>
            <a:pPr eaLnBrk="0" hangingPunct="0"/>
            <a:r>
              <a:rPr lang="en-US" sz="2000" b="1"/>
              <a:t>Module</a:t>
            </a:r>
          </a:p>
        </p:txBody>
      </p:sp>
      <p:grpSp>
        <p:nvGrpSpPr>
          <p:cNvPr id="27684" name="Group 36"/>
          <p:cNvGrpSpPr>
            <a:grpSpLocks/>
          </p:cNvGrpSpPr>
          <p:nvPr/>
        </p:nvGrpSpPr>
        <p:grpSpPr bwMode="auto">
          <a:xfrm>
            <a:off x="6559550" y="5059363"/>
            <a:ext cx="1054100" cy="701675"/>
            <a:chOff x="4132" y="3187"/>
            <a:chExt cx="664" cy="442"/>
          </a:xfrm>
        </p:grpSpPr>
        <p:sp>
          <p:nvSpPr>
            <p:cNvPr id="27685" name="Rectangle 37"/>
            <p:cNvSpPr>
              <a:spLocks noChangeArrowheads="1"/>
            </p:cNvSpPr>
            <p:nvPr/>
          </p:nvSpPr>
          <p:spPr bwMode="auto">
            <a:xfrm>
              <a:off x="4132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4166" y="3187"/>
              <a:ext cx="6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Boot &amp;</a:t>
              </a:r>
            </a:p>
            <a:p>
              <a:pPr eaLnBrk="0" hangingPunct="0"/>
              <a:r>
                <a:rPr lang="en-US" sz="2000" b="1"/>
                <a:t>init</a:t>
              </a:r>
            </a:p>
          </p:txBody>
        </p:sp>
      </p:grpSp>
      <p:grpSp>
        <p:nvGrpSpPr>
          <p:cNvPr id="27687" name="Group 39"/>
          <p:cNvGrpSpPr>
            <a:grpSpLocks/>
          </p:cNvGrpSpPr>
          <p:nvPr/>
        </p:nvGrpSpPr>
        <p:grpSpPr bwMode="auto">
          <a:xfrm>
            <a:off x="1812925" y="1835150"/>
            <a:ext cx="650875" cy="673100"/>
            <a:chOff x="1142" y="1156"/>
            <a:chExt cx="410" cy="424"/>
          </a:xfrm>
        </p:grpSpPr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1156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1142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19812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5851525" y="1630363"/>
            <a:ext cx="2435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Monolithic</a:t>
            </a:r>
          </a:p>
          <a:p>
            <a:pPr eaLnBrk="0" hangingPunct="0"/>
            <a:r>
              <a:rPr lang="en-US" sz="2000" b="1"/>
              <a:t>Structure. e.g. UNIX</a:t>
            </a:r>
          </a:p>
        </p:txBody>
      </p:sp>
    </p:spTree>
    <p:extLst>
      <p:ext uri="{BB962C8B-B14F-4D97-AF65-F5344CB8AC3E}">
        <p14:creationId xmlns:p14="http://schemas.microsoft.com/office/powerpoint/2010/main" val="1720904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Layered Organization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35200" y="2540000"/>
            <a:ext cx="6426200" cy="1397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4044950" y="5059363"/>
            <a:ext cx="1055688" cy="701675"/>
            <a:chOff x="2548" y="3187"/>
            <a:chExt cx="665" cy="442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6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Device</a:t>
              </a:r>
            </a:p>
            <a:p>
              <a:pPr eaLnBrk="0" hangingPunct="0"/>
              <a:r>
                <a:rPr lang="en-US" sz="2000" b="1"/>
                <a:t>Drivers</a:t>
              </a:r>
            </a:p>
          </p:txBody>
        </p:sp>
      </p:grp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/>
                <a:t>Extensions &amp;</a:t>
              </a:r>
            </a:p>
            <a:p>
              <a:pPr eaLnBrk="0" hangingPunct="0"/>
              <a:r>
                <a:rPr lang="en-US" sz="1800" b="1"/>
                <a:t>Add</a:t>
              </a:r>
              <a:r>
                <a:rPr lang="ja-JP" altLang="en-US" sz="1800" b="1">
                  <a:latin typeface="Arial"/>
                </a:rPr>
                <a:t>’</a:t>
              </a:r>
              <a:r>
                <a:rPr lang="en-US" sz="1800" b="1"/>
                <a:t>l device drivers</a:t>
              </a:r>
            </a:p>
          </p:txBody>
        </p:sp>
      </p:grp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5187950" y="5059363"/>
            <a:ext cx="1358900" cy="701675"/>
            <a:chOff x="3268" y="3187"/>
            <a:chExt cx="856" cy="442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7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Interrupt</a:t>
              </a:r>
            </a:p>
            <a:p>
              <a:pPr eaLnBrk="0" hangingPunct="0"/>
              <a:r>
                <a:rPr lang="en-US" sz="2000" b="1"/>
                <a:t>handlers</a:t>
              </a:r>
            </a:p>
          </p:txBody>
        </p:sp>
      </p:grp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2271713" y="2825750"/>
            <a:ext cx="1074737" cy="977900"/>
            <a:chOff x="1431" y="1780"/>
            <a:chExt cx="677" cy="616"/>
          </a:xfrm>
        </p:grpSpPr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1444" y="178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431" y="1876"/>
              <a:ext cx="6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File </a:t>
              </a:r>
            </a:p>
            <a:p>
              <a:pPr algn="ctr" eaLnBrk="0" hangingPunct="0"/>
              <a:r>
                <a:rPr lang="en-US" sz="2000" b="1"/>
                <a:t>Systems</a:t>
              </a:r>
            </a:p>
          </p:txBody>
        </p:sp>
      </p:grpSp>
      <p:grpSp>
        <p:nvGrpSpPr>
          <p:cNvPr id="28688" name="Group 16"/>
          <p:cNvGrpSpPr>
            <a:grpSpLocks/>
          </p:cNvGrpSpPr>
          <p:nvPr/>
        </p:nvGrpSpPr>
        <p:grpSpPr bwMode="auto">
          <a:xfrm>
            <a:off x="3508375" y="2825750"/>
            <a:ext cx="1177925" cy="977900"/>
            <a:chOff x="2210" y="1780"/>
            <a:chExt cx="742" cy="616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2260" y="1780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2210" y="1891"/>
              <a:ext cx="7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Memory </a:t>
              </a:r>
            </a:p>
            <a:p>
              <a:pPr algn="ctr" eaLnBrk="0" hangingPunct="0"/>
              <a:r>
                <a:rPr lang="en-US" sz="2000" b="1"/>
                <a:t>Manager</a:t>
              </a:r>
            </a:p>
          </p:txBody>
        </p:sp>
      </p:grp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959350" y="2825750"/>
            <a:ext cx="1054100" cy="9779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884738" y="2925763"/>
            <a:ext cx="1171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Process</a:t>
            </a:r>
          </a:p>
          <a:p>
            <a:pPr algn="ctr" eaLnBrk="0" hangingPunct="0"/>
            <a:r>
              <a:rPr lang="en-US" sz="2000" b="1"/>
              <a:t>Manager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216150" y="2520950"/>
            <a:ext cx="6464300" cy="292100"/>
          </a:xfrm>
          <a:prstGeom prst="rect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708525" y="246856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API</a:t>
            </a:r>
          </a:p>
        </p:txBody>
      </p: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3184525" y="1835150"/>
            <a:ext cx="650875" cy="673100"/>
            <a:chOff x="2006" y="1156"/>
            <a:chExt cx="410" cy="424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2020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2006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4251325" y="1835150"/>
            <a:ext cx="650875" cy="673100"/>
            <a:chOff x="2678" y="1156"/>
            <a:chExt cx="410" cy="424"/>
          </a:xfrm>
        </p:grpSpPr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2692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2678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6178550" y="28257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6202363" y="2901950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Network</a:t>
            </a:r>
          </a:p>
          <a:p>
            <a:pPr algn="ctr" eaLnBrk="0" hangingPunct="0"/>
            <a:r>
              <a:rPr lang="en-US" sz="2000" b="1"/>
              <a:t>Support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6635750" y="4425950"/>
            <a:ext cx="1054100" cy="1246188"/>
          </a:xfrm>
          <a:prstGeom prst="rect">
            <a:avLst/>
          </a:prstGeom>
          <a:solidFill>
            <a:srgbClr val="FF99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6765925" y="4876800"/>
            <a:ext cx="9667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Boot &amp;</a:t>
            </a:r>
          </a:p>
          <a:p>
            <a:pPr eaLnBrk="0" hangingPunct="0"/>
            <a:r>
              <a:rPr lang="en-US" sz="2000" b="1"/>
              <a:t>init</a:t>
            </a:r>
          </a:p>
        </p:txBody>
      </p:sp>
      <p:grpSp>
        <p:nvGrpSpPr>
          <p:cNvPr id="28705" name="Group 33"/>
          <p:cNvGrpSpPr>
            <a:grpSpLocks/>
          </p:cNvGrpSpPr>
          <p:nvPr/>
        </p:nvGrpSpPr>
        <p:grpSpPr bwMode="auto">
          <a:xfrm>
            <a:off x="1812925" y="1835150"/>
            <a:ext cx="650875" cy="673100"/>
            <a:chOff x="1142" y="1156"/>
            <a:chExt cx="410" cy="424"/>
          </a:xfrm>
        </p:grpSpPr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1156" y="1156"/>
              <a:ext cx="328" cy="424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1142" y="1171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19812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851525" y="1630363"/>
            <a:ext cx="3217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Layered</a:t>
            </a:r>
          </a:p>
          <a:p>
            <a:pPr eaLnBrk="0" hangingPunct="0"/>
            <a:r>
              <a:rPr lang="en-US" sz="2000" b="1"/>
              <a:t>Structure. e.g. Windows NT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2235200" y="3987800"/>
            <a:ext cx="5435600" cy="711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7397750" y="2825750"/>
            <a:ext cx="1054100" cy="977900"/>
          </a:xfrm>
          <a:prstGeom prst="rect">
            <a:avLst/>
          </a:prstGeom>
          <a:solidFill>
            <a:srgbClr val="00FF66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7451725" y="2849563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Object</a:t>
            </a:r>
          </a:p>
          <a:p>
            <a:pPr eaLnBrk="0" hangingPunct="0"/>
            <a:r>
              <a:rPr lang="en-US" sz="2000" b="1"/>
              <a:t>Support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346325" y="4144963"/>
            <a:ext cx="524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Kernel: M/C dependent basic implementations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2235200" y="4749800"/>
            <a:ext cx="6502400" cy="9398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2270125" y="4678363"/>
            <a:ext cx="408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Hardware Adaptation Layer (HAL)</a:t>
            </a: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8229600" y="3962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593725" y="2544763"/>
            <a:ext cx="12430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Each</a:t>
            </a:r>
          </a:p>
          <a:p>
            <a:pPr eaLnBrk="0" hangingPunct="0"/>
            <a:r>
              <a:rPr lang="en-US" sz="2000" b="1"/>
              <a:t>module</a:t>
            </a:r>
          </a:p>
          <a:p>
            <a:pPr eaLnBrk="0" hangingPunct="0"/>
            <a:r>
              <a:rPr lang="en-US" sz="2000" b="1"/>
              <a:t>has a well</a:t>
            </a:r>
          </a:p>
          <a:p>
            <a:pPr eaLnBrk="0" hangingPunct="0"/>
            <a:r>
              <a:rPr lang="en-US" sz="2000" b="1"/>
              <a:t>defined</a:t>
            </a:r>
          </a:p>
          <a:p>
            <a:pPr eaLnBrk="0" hangingPunct="0"/>
            <a:r>
              <a:rPr lang="en-US" sz="2000" b="1"/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258765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Micro-Kernel Organization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235200" y="4521200"/>
            <a:ext cx="5435600" cy="1168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4044950" y="5059363"/>
            <a:ext cx="1055688" cy="701675"/>
            <a:chOff x="2548" y="3187"/>
            <a:chExt cx="665" cy="442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548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582" y="3187"/>
              <a:ext cx="6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Device</a:t>
              </a:r>
            </a:p>
            <a:p>
              <a:pPr eaLnBrk="0" hangingPunct="0"/>
              <a:r>
                <a:rPr lang="en-US" sz="2000" b="1"/>
                <a:t>Drivers</a:t>
              </a:r>
            </a:p>
          </p:txBody>
        </p:sp>
      </p:grp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1454150" y="5081588"/>
            <a:ext cx="2349500" cy="641350"/>
            <a:chOff x="916" y="3201"/>
            <a:chExt cx="1480" cy="404"/>
          </a:xfrm>
        </p:grpSpPr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916" y="3220"/>
              <a:ext cx="1480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950" y="3201"/>
              <a:ext cx="13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/>
                <a:t>Extensions &amp;</a:t>
              </a:r>
            </a:p>
            <a:p>
              <a:pPr eaLnBrk="0" hangingPunct="0"/>
              <a:r>
                <a:rPr lang="en-US" sz="1800" b="1"/>
                <a:t>Add</a:t>
              </a:r>
              <a:r>
                <a:rPr lang="ja-JP" altLang="en-US" sz="1800" b="1">
                  <a:latin typeface="Arial"/>
                </a:rPr>
                <a:t>’</a:t>
              </a:r>
              <a:r>
                <a:rPr lang="en-US" sz="1800" b="1"/>
                <a:t>l device drivers</a:t>
              </a:r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5187950" y="5059363"/>
            <a:ext cx="1358900" cy="701675"/>
            <a:chOff x="3268" y="3187"/>
            <a:chExt cx="856" cy="442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3268" y="3220"/>
              <a:ext cx="856" cy="376"/>
            </a:xfrm>
            <a:prstGeom prst="rect">
              <a:avLst/>
            </a:prstGeom>
            <a:solidFill>
              <a:srgbClr val="FF99FF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3350" y="3187"/>
              <a:ext cx="7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Interrupt</a:t>
              </a:r>
            </a:p>
            <a:p>
              <a:pPr eaLnBrk="0" hangingPunct="0"/>
              <a:r>
                <a:rPr lang="en-US" sz="2000" b="1"/>
                <a:t>handlers</a:t>
              </a:r>
            </a:p>
          </p:txBody>
        </p:sp>
      </p:grp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2805113" y="3206750"/>
            <a:ext cx="1074737" cy="977900"/>
            <a:chOff x="1767" y="2020"/>
            <a:chExt cx="677" cy="616"/>
          </a:xfrm>
        </p:grpSpPr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780" y="2020"/>
              <a:ext cx="664" cy="616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1767" y="2116"/>
              <a:ext cx="6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File </a:t>
              </a:r>
            </a:p>
            <a:p>
              <a:pPr algn="ctr" eaLnBrk="0" hangingPunct="0"/>
              <a:r>
                <a:rPr lang="en-US" sz="2000" b="1"/>
                <a:t>Systems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5184775" y="1758950"/>
            <a:ext cx="1177925" cy="977900"/>
            <a:chOff x="3266" y="1108"/>
            <a:chExt cx="742" cy="616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3316" y="1108"/>
              <a:ext cx="664" cy="61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3266" y="1219"/>
              <a:ext cx="7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Memory </a:t>
              </a:r>
            </a:p>
            <a:p>
              <a:pPr algn="ctr" eaLnBrk="0" hangingPunct="0"/>
              <a:r>
                <a:rPr lang="en-US" sz="2000" b="1"/>
                <a:t>Manager</a:t>
              </a:r>
            </a:p>
          </p:txBody>
        </p:sp>
      </p:grp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4502150" y="2825750"/>
            <a:ext cx="1054100" cy="1130300"/>
          </a:xfrm>
          <a:prstGeom prst="rect">
            <a:avLst/>
          </a:prstGeom>
          <a:solidFill>
            <a:srgbClr val="66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427538" y="2925763"/>
            <a:ext cx="1171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Process</a:t>
            </a:r>
          </a:p>
          <a:p>
            <a:pPr algn="ctr" eaLnBrk="0" hangingPunct="0"/>
            <a:r>
              <a:rPr lang="en-US" sz="2000" b="1"/>
              <a:t>Manager</a:t>
            </a:r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6635750" y="2901950"/>
            <a:ext cx="1511300" cy="725488"/>
            <a:chOff x="4180" y="1828"/>
            <a:chExt cx="952" cy="457"/>
          </a:xfrm>
        </p:grpSpPr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180" y="1828"/>
              <a:ext cx="952" cy="424"/>
            </a:xfrm>
            <a:prstGeom prst="ellipse">
              <a:avLst/>
            </a:prstGeom>
            <a:solidFill>
              <a:srgbClr val="99CCFF">
                <a:alpha val="50000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4358" y="1843"/>
              <a:ext cx="68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Security</a:t>
              </a:r>
            </a:p>
            <a:p>
              <a:pPr eaLnBrk="0" hangingPunct="0"/>
              <a:r>
                <a:rPr lang="en-US" sz="2000" b="1"/>
                <a:t>Module</a:t>
              </a:r>
            </a:p>
          </p:txBody>
        </p:sp>
      </p:grp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3108325" y="1835150"/>
            <a:ext cx="908050" cy="901700"/>
            <a:chOff x="1958" y="1156"/>
            <a:chExt cx="572" cy="568"/>
          </a:xfrm>
        </p:grpSpPr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1979" y="1156"/>
              <a:ext cx="551" cy="568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1958" y="1177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5721350" y="3435350"/>
            <a:ext cx="1054100" cy="977900"/>
          </a:xfrm>
          <a:prstGeom prst="rect">
            <a:avLst/>
          </a:prstGeom>
          <a:solidFill>
            <a:srgbClr val="CC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5668963" y="3587750"/>
            <a:ext cx="1128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000" b="1"/>
              <a:t>Network</a:t>
            </a:r>
          </a:p>
          <a:p>
            <a:pPr algn="ctr" eaLnBrk="0" hangingPunct="0"/>
            <a:r>
              <a:rPr lang="en-US" sz="2000" b="1"/>
              <a:t>Support</a:t>
            </a:r>
          </a:p>
        </p:txBody>
      </p: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6559550" y="5059363"/>
            <a:ext cx="1054100" cy="701675"/>
            <a:chOff x="4132" y="3187"/>
            <a:chExt cx="664" cy="442"/>
          </a:xfrm>
        </p:grpSpPr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4132" y="3220"/>
              <a:ext cx="664" cy="376"/>
            </a:xfrm>
            <a:prstGeom prst="rect">
              <a:avLst/>
            </a:prstGeom>
            <a:solidFill>
              <a:srgbClr val="FF99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4166" y="3187"/>
              <a:ext cx="60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Boot &amp;</a:t>
              </a:r>
            </a:p>
            <a:p>
              <a:pPr eaLnBrk="0" hangingPunct="0"/>
              <a:r>
                <a:rPr lang="en-US" sz="2000" b="1"/>
                <a:t>init</a:t>
              </a:r>
            </a:p>
          </p:txBody>
        </p:sp>
      </p:grpSp>
      <p:grpSp>
        <p:nvGrpSpPr>
          <p:cNvPr id="29728" name="Group 32"/>
          <p:cNvGrpSpPr>
            <a:grpSpLocks/>
          </p:cNvGrpSpPr>
          <p:nvPr/>
        </p:nvGrpSpPr>
        <p:grpSpPr bwMode="auto">
          <a:xfrm>
            <a:off x="6842125" y="1835150"/>
            <a:ext cx="908050" cy="901700"/>
            <a:chOff x="4310" y="1156"/>
            <a:chExt cx="572" cy="568"/>
          </a:xfrm>
        </p:grpSpPr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4331" y="1156"/>
              <a:ext cx="551" cy="568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4310" y="1177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673350" y="4578350"/>
            <a:ext cx="4330700" cy="3683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3260725" y="4525963"/>
            <a:ext cx="3578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Basic Message Passing Support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974725" y="3306763"/>
            <a:ext cx="1327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e.g.: QNX,</a:t>
            </a:r>
          </a:p>
          <a:p>
            <a:pPr eaLnBrk="0" hangingPunct="0"/>
            <a:r>
              <a:rPr lang="en-US" sz="2000" b="1"/>
              <a:t>Mach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898525" y="1630363"/>
            <a:ext cx="22018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OS main functions</a:t>
            </a:r>
          </a:p>
          <a:p>
            <a:pPr eaLnBrk="0" hangingPunct="0"/>
            <a:r>
              <a:rPr lang="en-US" sz="2000" b="1"/>
              <a:t>implemented by</a:t>
            </a:r>
          </a:p>
          <a:p>
            <a:pPr eaLnBrk="0" hangingPunct="0"/>
            <a:r>
              <a:rPr lang="en-US" sz="2000" b="1"/>
              <a:t>out-of-kernel</a:t>
            </a:r>
          </a:p>
          <a:p>
            <a:pPr eaLnBrk="0" hangingPunct="0"/>
            <a:r>
              <a:rPr lang="en-US" sz="2000" b="1"/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4205941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Virtual Machine Organization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82950" y="4502150"/>
            <a:ext cx="2197100" cy="8255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717925" y="4754563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VM Layer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699125" y="4602163"/>
            <a:ext cx="307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Gives a hardware </a:t>
            </a:r>
          </a:p>
          <a:p>
            <a:pPr eaLnBrk="0" hangingPunct="0"/>
            <a:r>
              <a:rPr lang="en-US" sz="2000" b="1"/>
              <a:t>abstraction to the OS</a:t>
            </a:r>
            <a:r>
              <a:rPr lang="ja-JP" altLang="en-US" sz="2000" b="1">
                <a:latin typeface="Arial"/>
              </a:rPr>
              <a:t>’</a:t>
            </a:r>
            <a:r>
              <a:rPr lang="en-US" sz="2000" b="1"/>
              <a:t>es</a:t>
            </a:r>
          </a:p>
          <a:p>
            <a:pPr eaLnBrk="0" hangingPunct="0"/>
            <a:r>
              <a:rPr lang="en-US" sz="2000" b="1"/>
              <a:t>involved (sometimes called</a:t>
            </a:r>
          </a:p>
          <a:p>
            <a:pPr eaLnBrk="0" hangingPunct="0"/>
            <a:r>
              <a:rPr lang="en-US" sz="2000" b="1"/>
              <a:t>hypervisor)</a:t>
            </a:r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247650" y="2139950"/>
            <a:ext cx="2565400" cy="1663700"/>
            <a:chOff x="156" y="1348"/>
            <a:chExt cx="1616" cy="1048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446" y="1817"/>
              <a:ext cx="1083" cy="579"/>
            </a:xfrm>
            <a:prstGeom prst="rect">
              <a:avLst/>
            </a:prstGeom>
            <a:solidFill>
              <a:srgbClr val="00FF66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685" y="2024"/>
              <a:ext cx="4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/>
                <a:t>OS-1</a:t>
              </a:r>
            </a:p>
          </p:txBody>
        </p:sp>
        <p:grpSp>
          <p:nvGrpSpPr>
            <p:cNvPr id="30729" name="Group 9"/>
            <p:cNvGrpSpPr>
              <a:grpSpLocks/>
            </p:cNvGrpSpPr>
            <p:nvPr/>
          </p:nvGrpSpPr>
          <p:grpSpPr bwMode="auto">
            <a:xfrm>
              <a:off x="156" y="1348"/>
              <a:ext cx="525" cy="461"/>
              <a:chOff x="156" y="1348"/>
              <a:chExt cx="525" cy="461"/>
            </a:xfrm>
          </p:grpSpPr>
          <p:sp>
            <p:nvSpPr>
              <p:cNvPr id="30730" name="Rectangle 10"/>
              <p:cNvSpPr>
                <a:spLocks noChangeArrowheads="1"/>
              </p:cNvSpPr>
              <p:nvPr/>
            </p:nvSpPr>
            <p:spPr bwMode="auto">
              <a:xfrm>
                <a:off x="201" y="1348"/>
                <a:ext cx="480" cy="461"/>
              </a:xfrm>
              <a:prstGeom prst="rect">
                <a:avLst/>
              </a:prstGeom>
              <a:solidFill>
                <a:srgbClr val="FF9999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1" name="Rectangle 11"/>
              <p:cNvSpPr>
                <a:spLocks noChangeArrowheads="1"/>
              </p:cNvSpPr>
              <p:nvPr/>
            </p:nvSpPr>
            <p:spPr bwMode="auto">
              <a:xfrm>
                <a:off x="156" y="1364"/>
                <a:ext cx="4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2000" b="1"/>
                  <a:t>App</a:t>
                </a:r>
              </a:p>
            </p:txBody>
          </p:sp>
        </p:grpSp>
        <p:grpSp>
          <p:nvGrpSpPr>
            <p:cNvPr id="30732" name="Group 12"/>
            <p:cNvGrpSpPr>
              <a:grpSpLocks/>
            </p:cNvGrpSpPr>
            <p:nvPr/>
          </p:nvGrpSpPr>
          <p:grpSpPr bwMode="auto">
            <a:xfrm>
              <a:off x="702" y="1348"/>
              <a:ext cx="525" cy="461"/>
              <a:chOff x="702" y="1348"/>
              <a:chExt cx="525" cy="461"/>
            </a:xfrm>
          </p:grpSpPr>
          <p:sp>
            <p:nvSpPr>
              <p:cNvPr id="30733" name="Rectangle 13"/>
              <p:cNvSpPr>
                <a:spLocks noChangeArrowheads="1"/>
              </p:cNvSpPr>
              <p:nvPr/>
            </p:nvSpPr>
            <p:spPr bwMode="auto">
              <a:xfrm>
                <a:off x="746" y="1348"/>
                <a:ext cx="481" cy="461"/>
              </a:xfrm>
              <a:prstGeom prst="rect">
                <a:avLst/>
              </a:prstGeom>
              <a:solidFill>
                <a:srgbClr val="FF9999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4" name="Rectangle 14"/>
              <p:cNvSpPr>
                <a:spLocks noChangeArrowheads="1"/>
              </p:cNvSpPr>
              <p:nvPr/>
            </p:nvSpPr>
            <p:spPr bwMode="auto">
              <a:xfrm>
                <a:off x="702" y="1364"/>
                <a:ext cx="4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2000" b="1"/>
                  <a:t>App</a:t>
                </a:r>
              </a:p>
            </p:txBody>
          </p:sp>
        </p:grpSp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1247" y="1348"/>
              <a:ext cx="525" cy="461"/>
              <a:chOff x="1247" y="1348"/>
              <a:chExt cx="525" cy="461"/>
            </a:xfrm>
          </p:grpSpPr>
          <p:sp>
            <p:nvSpPr>
              <p:cNvPr id="30736" name="Rectangle 16"/>
              <p:cNvSpPr>
                <a:spLocks noChangeArrowheads="1"/>
              </p:cNvSpPr>
              <p:nvPr/>
            </p:nvSpPr>
            <p:spPr bwMode="auto">
              <a:xfrm>
                <a:off x="1291" y="1348"/>
                <a:ext cx="481" cy="461"/>
              </a:xfrm>
              <a:prstGeom prst="rect">
                <a:avLst/>
              </a:prstGeom>
              <a:solidFill>
                <a:srgbClr val="FF9999">
                  <a:alpha val="50000"/>
                </a:srgb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Rectangle 17"/>
              <p:cNvSpPr>
                <a:spLocks noChangeArrowheads="1"/>
              </p:cNvSpPr>
              <p:nvPr/>
            </p:nvSpPr>
            <p:spPr bwMode="auto">
              <a:xfrm>
                <a:off x="1247" y="1364"/>
                <a:ext cx="4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2000" b="1"/>
                  <a:t>App</a:t>
                </a:r>
              </a:p>
            </p:txBody>
          </p:sp>
        </p:grpSp>
      </p:grp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527425" y="2884488"/>
            <a:ext cx="1719263" cy="919162"/>
          </a:xfrm>
          <a:prstGeom prst="rect">
            <a:avLst/>
          </a:prstGeom>
          <a:solidFill>
            <a:srgbClr val="CCFF33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906838" y="3213100"/>
            <a:ext cx="73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OS-2</a:t>
            </a:r>
          </a:p>
        </p:txBody>
      </p:sp>
      <p:grpSp>
        <p:nvGrpSpPr>
          <p:cNvPr id="30740" name="Group 20"/>
          <p:cNvGrpSpPr>
            <a:grpSpLocks/>
          </p:cNvGrpSpPr>
          <p:nvPr/>
        </p:nvGrpSpPr>
        <p:grpSpPr bwMode="auto">
          <a:xfrm>
            <a:off x="3067050" y="2139950"/>
            <a:ext cx="833438" cy="731838"/>
            <a:chOff x="1932" y="1348"/>
            <a:chExt cx="525" cy="461"/>
          </a:xfrm>
        </p:grpSpPr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1977" y="1348"/>
              <a:ext cx="480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1932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30743" name="Group 23"/>
          <p:cNvGrpSpPr>
            <a:grpSpLocks/>
          </p:cNvGrpSpPr>
          <p:nvPr/>
        </p:nvGrpSpPr>
        <p:grpSpPr bwMode="auto">
          <a:xfrm>
            <a:off x="3933825" y="2139950"/>
            <a:ext cx="833438" cy="731838"/>
            <a:chOff x="2478" y="1348"/>
            <a:chExt cx="525" cy="461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2522" y="1348"/>
              <a:ext cx="481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2478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4799013" y="2139950"/>
            <a:ext cx="833437" cy="731838"/>
            <a:chOff x="3023" y="1348"/>
            <a:chExt cx="525" cy="461"/>
          </a:xfrm>
        </p:grpSpPr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3067" y="1348"/>
              <a:ext cx="481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3023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6270625" y="2884488"/>
            <a:ext cx="1719263" cy="919162"/>
          </a:xfrm>
          <a:prstGeom prst="rect">
            <a:avLst/>
          </a:prstGeom>
          <a:solidFill>
            <a:srgbClr val="FFFF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650038" y="3213100"/>
            <a:ext cx="73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OS-3</a:t>
            </a:r>
          </a:p>
        </p:txBody>
      </p:sp>
      <p:grpSp>
        <p:nvGrpSpPr>
          <p:cNvPr id="30751" name="Group 31"/>
          <p:cNvGrpSpPr>
            <a:grpSpLocks/>
          </p:cNvGrpSpPr>
          <p:nvPr/>
        </p:nvGrpSpPr>
        <p:grpSpPr bwMode="auto">
          <a:xfrm>
            <a:off x="5810250" y="2139950"/>
            <a:ext cx="833438" cy="731838"/>
            <a:chOff x="3660" y="1348"/>
            <a:chExt cx="525" cy="461"/>
          </a:xfrm>
        </p:grpSpPr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3705" y="1348"/>
              <a:ext cx="480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3660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6677025" y="2139950"/>
            <a:ext cx="833438" cy="731838"/>
            <a:chOff x="4206" y="1348"/>
            <a:chExt cx="525" cy="461"/>
          </a:xfrm>
        </p:grpSpPr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250" y="1348"/>
              <a:ext cx="481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4206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7542213" y="2139950"/>
            <a:ext cx="833437" cy="731838"/>
            <a:chOff x="4751" y="1348"/>
            <a:chExt cx="525" cy="461"/>
          </a:xfrm>
        </p:grpSpPr>
        <p:sp>
          <p:nvSpPr>
            <p:cNvPr id="30758" name="Rectangle 38"/>
            <p:cNvSpPr>
              <a:spLocks noChangeArrowheads="1"/>
            </p:cNvSpPr>
            <p:nvPr/>
          </p:nvSpPr>
          <p:spPr bwMode="auto">
            <a:xfrm>
              <a:off x="4795" y="1348"/>
              <a:ext cx="481" cy="461"/>
            </a:xfrm>
            <a:prstGeom prst="rect">
              <a:avLst/>
            </a:prstGeom>
            <a:solidFill>
              <a:srgbClr val="FF9999">
                <a:alpha val="50000"/>
              </a:srgb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751" y="136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000" b="1"/>
                <a:t>App</a:t>
              </a:r>
            </a:p>
          </p:txBody>
        </p:sp>
      </p:grp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1524000" y="3810000"/>
            <a:ext cx="2819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4343400" y="3810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H="1">
            <a:off x="4419600" y="3810000"/>
            <a:ext cx="2743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593725" y="4525963"/>
            <a:ext cx="1404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/>
              <a:t>e.g. OS/370</a:t>
            </a:r>
          </a:p>
        </p:txBody>
      </p:sp>
    </p:spTree>
    <p:extLst>
      <p:ext uri="{BB962C8B-B14F-4D97-AF65-F5344CB8AC3E}">
        <p14:creationId xmlns:p14="http://schemas.microsoft.com/office/powerpoint/2010/main" val="285965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An Operating System in Action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CPU loads boot program from ROM (e.g. BIOS in PC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s)</a:t>
            </a:r>
          </a:p>
          <a:p>
            <a:pPr>
              <a:lnSpc>
                <a:spcPct val="90000"/>
              </a:lnSpc>
            </a:pPr>
            <a:r>
              <a:rPr lang="en-US" sz="2400"/>
              <a:t>Boot program: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Examines/checks machine configuration (number of CPU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s, how much memory, number &amp; type of hardware devices, etc.)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Builds a configuration structure describing the hardware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Loads the operating system, and gives it the configuration structure</a:t>
            </a:r>
          </a:p>
          <a:p>
            <a:pPr>
              <a:lnSpc>
                <a:spcPct val="90000"/>
              </a:lnSpc>
            </a:pPr>
            <a:r>
              <a:rPr lang="en-US" sz="2400"/>
              <a:t>Operating system initialization: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Initialize kernel data structures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Initialize the state of all hardware devices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Creates a number of processes to start operation (e.g. getty in UNIX, the Windowing system in NT, e.g.)</a:t>
            </a:r>
          </a:p>
        </p:txBody>
      </p:sp>
    </p:spTree>
    <p:extLst>
      <p:ext uri="{BB962C8B-B14F-4D97-AF65-F5344CB8AC3E}">
        <p14:creationId xmlns:p14="http://schemas.microsoft.com/office/powerpoint/2010/main" val="3015828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O.S. in Action (cont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After basic processes have started, the OS runs user programs, if available, otherwise enters the </a:t>
            </a:r>
            <a:r>
              <a:rPr lang="en-US" sz="2400" i="1">
                <a:solidFill>
                  <a:srgbClr val="FF3300"/>
                </a:solidFill>
              </a:rPr>
              <a:t>idle loop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In the idle loop: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executes an infinite loop (UNIX)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performs some system management &amp; profiling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halts the processor and enter in low-power mode (notebooks)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OS computes some function (DEC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 VMS on VAX computed Pi)</a:t>
            </a:r>
          </a:p>
          <a:p>
            <a:pPr>
              <a:lnSpc>
                <a:spcPct val="90000"/>
              </a:lnSpc>
            </a:pPr>
            <a:r>
              <a:rPr lang="en-US" sz="2400"/>
              <a:t>OS wakes up 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interrupts from hardware devices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traps from user programs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exceptions from user programs</a:t>
            </a:r>
          </a:p>
        </p:txBody>
      </p:sp>
    </p:spTree>
    <p:extLst>
      <p:ext uri="{BB962C8B-B14F-4D97-AF65-F5344CB8AC3E}">
        <p14:creationId xmlns:p14="http://schemas.microsoft.com/office/powerpoint/2010/main" val="262960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5 Views of 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400"/>
              <a:t>Your view of an OS depends on who you are:</a:t>
            </a:r>
          </a:p>
          <a:p>
            <a:r>
              <a:rPr lang="en-US" sz="2400"/>
              <a:t>The hardware view</a:t>
            </a:r>
          </a:p>
          <a:p>
            <a:r>
              <a:rPr lang="en-US" sz="2400"/>
              <a:t>The operating system designer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view</a:t>
            </a:r>
          </a:p>
          <a:p>
            <a:r>
              <a:rPr lang="en-US" sz="2400"/>
              <a:t>The application programmer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view</a:t>
            </a:r>
          </a:p>
          <a:p>
            <a:r>
              <a:rPr lang="en-US" sz="2400"/>
              <a:t>The end-user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view</a:t>
            </a:r>
          </a:p>
          <a:p>
            <a:r>
              <a:rPr lang="en-US" sz="2400"/>
              <a:t>The system administrator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view</a:t>
            </a:r>
          </a:p>
        </p:txBody>
      </p:sp>
    </p:spTree>
    <p:extLst>
      <p:ext uri="{BB962C8B-B14F-4D97-AF65-F5344CB8AC3E}">
        <p14:creationId xmlns:p14="http://schemas.microsoft.com/office/powerpoint/2010/main" val="3550234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Hardware 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400"/>
              <a:t>The operating system is the layer of software that interacts directly with the hardware, concerns revolve around:</a:t>
            </a:r>
          </a:p>
          <a:p>
            <a:r>
              <a:rPr lang="en-US" sz="2400"/>
              <a:t>The boot process</a:t>
            </a:r>
          </a:p>
          <a:p>
            <a:r>
              <a:rPr lang="en-US" sz="2400"/>
              <a:t>Devices and how the OS can use them</a:t>
            </a:r>
          </a:p>
          <a:p>
            <a:r>
              <a:rPr lang="en-US" sz="2400"/>
              <a:t>The interactions between H/W and OS</a:t>
            </a:r>
          </a:p>
        </p:txBody>
      </p:sp>
    </p:spTree>
    <p:extLst>
      <p:ext uri="{BB962C8B-B14F-4D97-AF65-F5344CB8AC3E}">
        <p14:creationId xmlns:p14="http://schemas.microsoft.com/office/powerpoint/2010/main" val="314935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OS Designer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s 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000"/>
              <a:t>The interest revolves mainly about the OS itself, its internal structure, its efficiency, performance, data structures, etc..</a:t>
            </a:r>
            <a:endParaRPr lang="en-US" sz="2400"/>
          </a:p>
          <a:p>
            <a:r>
              <a:rPr lang="en-US" sz="2000"/>
              <a:t>How can we make the OS more efficient</a:t>
            </a:r>
          </a:p>
          <a:p>
            <a:r>
              <a:rPr lang="en-US" sz="2000"/>
              <a:t>How can we add more functionality?</a:t>
            </a:r>
          </a:p>
          <a:p>
            <a:r>
              <a:rPr lang="en-US" sz="2000"/>
              <a:t>How do we debug the OS? Make it more reliable, scalable, etc..</a:t>
            </a:r>
          </a:p>
          <a:p>
            <a:pPr>
              <a:buFontTx/>
              <a:buNone/>
            </a:pPr>
            <a:r>
              <a:rPr lang="en-US" sz="2000"/>
              <a:t>Often, this view can become so insular to the point of forgetting what the OS is supposed to do in the first place (e.g. UNIX)</a:t>
            </a:r>
          </a:p>
        </p:txBody>
      </p:sp>
    </p:spTree>
    <p:extLst>
      <p:ext uri="{BB962C8B-B14F-4D97-AF65-F5344CB8AC3E}">
        <p14:creationId xmlns:p14="http://schemas.microsoft.com/office/powerpoint/2010/main" val="80178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>
                <a:solidFill>
                  <a:srgbClr val="993300"/>
                </a:solidFill>
              </a:rPr>
              <a:t>The Application Programmer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s 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000"/>
              <a:t>The OS is like a library with a well defined set of API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s</a:t>
            </a:r>
          </a:p>
          <a:p>
            <a:r>
              <a:rPr lang="en-US" sz="2000"/>
              <a:t>What abstractions are available from the OS?</a:t>
            </a:r>
          </a:p>
          <a:p>
            <a:r>
              <a:rPr lang="en-US" sz="2000"/>
              <a:t>How well is the API structured? Not too low-level, or high-level.</a:t>
            </a:r>
          </a:p>
          <a:p>
            <a:r>
              <a:rPr lang="en-US" sz="2000"/>
              <a:t>How portable is the interface? </a:t>
            </a:r>
          </a:p>
          <a:p>
            <a:r>
              <a:rPr lang="en-US" sz="2000"/>
              <a:t>Protection of the intellectual investment-- don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t want to keep rewriting the same program for each new OS release.</a:t>
            </a:r>
          </a:p>
          <a:p>
            <a:pPr>
              <a:buFontTx/>
              <a:buNone/>
            </a:pPr>
            <a:r>
              <a:rPr lang="en-US" sz="2000"/>
              <a:t>Explain why Windows have been so successful</a:t>
            </a:r>
          </a:p>
        </p:txBody>
      </p:sp>
    </p:spTree>
    <p:extLst>
      <p:ext uri="{BB962C8B-B14F-4D97-AF65-F5344CB8AC3E}">
        <p14:creationId xmlns:p14="http://schemas.microsoft.com/office/powerpoint/2010/main" val="318838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End-User</a:t>
            </a:r>
            <a:r>
              <a:rPr lang="ja-JP" altLang="en-US">
                <a:solidFill>
                  <a:srgbClr val="993300"/>
                </a:solidFill>
                <a:latin typeface="Arial"/>
              </a:rPr>
              <a:t>’</a:t>
            </a:r>
            <a:r>
              <a:rPr lang="en-US">
                <a:solidFill>
                  <a:srgbClr val="993300"/>
                </a:solidFill>
              </a:rPr>
              <a:t>s 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000"/>
              <a:t>The OS is just a program that happens to be pre-installed</a:t>
            </a:r>
          </a:p>
          <a:p>
            <a:r>
              <a:rPr lang="en-US" sz="2000"/>
              <a:t>Must not crash or externalize the ugly aspects of the machine</a:t>
            </a:r>
          </a:p>
          <a:p>
            <a:r>
              <a:rPr lang="en-US" sz="2000"/>
              <a:t>Must protect investment in existing software &amp; applications</a:t>
            </a:r>
          </a:p>
          <a:p>
            <a:r>
              <a:rPr lang="en-US" sz="2000"/>
              <a:t>Users care about applications, not the OS</a:t>
            </a:r>
          </a:p>
          <a:p>
            <a:r>
              <a:rPr lang="en-US" sz="2000"/>
              <a:t>A good OS is the one that is most transparent </a:t>
            </a:r>
          </a:p>
          <a:p>
            <a:pPr>
              <a:buFontTx/>
              <a:buNone/>
            </a:pPr>
            <a:r>
              <a:rPr lang="en-US" sz="2000"/>
              <a:t>Contrast Windows, Apple &amp; UNIX</a:t>
            </a:r>
          </a:p>
        </p:txBody>
      </p:sp>
    </p:spTree>
    <p:extLst>
      <p:ext uri="{BB962C8B-B14F-4D97-AF65-F5344CB8AC3E}">
        <p14:creationId xmlns:p14="http://schemas.microsoft.com/office/powerpoint/2010/main" val="266326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System Administrator 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z="2400"/>
              <a:t>An OS is a program that allows the efficient and equitable usage of resources:</a:t>
            </a:r>
          </a:p>
          <a:p>
            <a:r>
              <a:rPr lang="en-US" sz="2400"/>
              <a:t>How can it track usage for accounting?</a:t>
            </a:r>
          </a:p>
          <a:p>
            <a:r>
              <a:rPr lang="en-US" sz="2400"/>
              <a:t>How easy is it to install new software?</a:t>
            </a:r>
          </a:p>
          <a:p>
            <a:r>
              <a:rPr lang="en-US" sz="2400"/>
              <a:t>Security</a:t>
            </a:r>
          </a:p>
          <a:p>
            <a:r>
              <a:rPr lang="en-US" sz="2400"/>
              <a:t>Fairness</a:t>
            </a:r>
          </a:p>
          <a:p>
            <a:pPr>
              <a:buFontTx/>
              <a:buNone/>
            </a:pPr>
            <a:r>
              <a:rPr lang="en-US" sz="2400"/>
              <a:t>Contrast Windows, Apple, UNIX, and mainframe systems</a:t>
            </a:r>
          </a:p>
        </p:txBody>
      </p:sp>
    </p:spTree>
    <p:extLst>
      <p:ext uri="{BB962C8B-B14F-4D97-AF65-F5344CB8AC3E}">
        <p14:creationId xmlns:p14="http://schemas.microsoft.com/office/powerpoint/2010/main" val="284199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993300"/>
                </a:solidFill>
              </a:rPr>
              <a:t>The Conflicts Between Views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Hardware vs. OS designer</a:t>
            </a:r>
          </a:p>
          <a:p>
            <a:r>
              <a:rPr lang="en-US" sz="2400"/>
              <a:t>API vs. User</a:t>
            </a:r>
          </a:p>
          <a:p>
            <a:r>
              <a:rPr lang="en-US" sz="2400"/>
              <a:t>API vs. OS designer</a:t>
            </a:r>
          </a:p>
          <a:p>
            <a:r>
              <a:rPr lang="en-US" sz="2400"/>
              <a:t>User vs. System administrator</a:t>
            </a:r>
          </a:p>
        </p:txBody>
      </p:sp>
    </p:spTree>
    <p:extLst>
      <p:ext uri="{BB962C8B-B14F-4D97-AF65-F5344CB8AC3E}">
        <p14:creationId xmlns:p14="http://schemas.microsoft.com/office/powerpoint/2010/main" val="4238790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1734</Words>
  <Application>Microsoft Macintosh PowerPoint</Application>
  <PresentationFormat>On-screen Show (4:3)</PresentationFormat>
  <Paragraphs>292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An Introduction to Operating Systems</vt:lpstr>
      <vt:lpstr>What’s an OS?</vt:lpstr>
      <vt:lpstr>The 5 Views of OS</vt:lpstr>
      <vt:lpstr>The Hardware View</vt:lpstr>
      <vt:lpstr>The OS Designer’s View</vt:lpstr>
      <vt:lpstr>The Application Programmer’s View</vt:lpstr>
      <vt:lpstr>The End-User’s View</vt:lpstr>
      <vt:lpstr>The System Administrator View</vt:lpstr>
      <vt:lpstr>The Conflicts Between Views </vt:lpstr>
      <vt:lpstr>A Short History</vt:lpstr>
      <vt:lpstr>A Short History (cont’d)</vt:lpstr>
      <vt:lpstr>A Short History (cont’d)</vt:lpstr>
      <vt:lpstr>The Big Consolidation (1995--)</vt:lpstr>
      <vt:lpstr>OS Types &amp; Examples</vt:lpstr>
      <vt:lpstr>What’s an OS?</vt:lpstr>
      <vt:lpstr>Hardware Support</vt:lpstr>
      <vt:lpstr>Implementation</vt:lpstr>
      <vt:lpstr>On Interrupts</vt:lpstr>
      <vt:lpstr>On Exceptions</vt:lpstr>
      <vt:lpstr>On System Calls</vt:lpstr>
      <vt:lpstr>Implications on OS Structure</vt:lpstr>
      <vt:lpstr>Control Flow in an OS</vt:lpstr>
      <vt:lpstr>General OS Structure</vt:lpstr>
      <vt:lpstr>Layered Organization</vt:lpstr>
      <vt:lpstr>Micro-Kernel Organization</vt:lpstr>
      <vt:lpstr>Virtual Machine Organization</vt:lpstr>
      <vt:lpstr>An Operating System in Action </vt:lpstr>
      <vt:lpstr>O.S. in Action (cont’d)</vt:lpstr>
    </vt:vector>
  </TitlesOfParts>
  <Company>Individual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Operating Systems</dc:title>
  <dc:creator>ELMOOTAZBELLAH ELNOZAHY</dc:creator>
  <cp:lastModifiedBy>ELMOOTAZBELLAH ELNOZAHY</cp:lastModifiedBy>
  <cp:revision>1</cp:revision>
  <dcterms:created xsi:type="dcterms:W3CDTF">2012-09-05T02:24:00Z</dcterms:created>
  <dcterms:modified xsi:type="dcterms:W3CDTF">2012-09-05T02:25:21Z</dcterms:modified>
</cp:coreProperties>
</file>