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sldIdLst>
    <p:sldId id="257" r:id="rId2"/>
    <p:sldId id="259" r:id="rId3"/>
    <p:sldId id="260" r:id="rId4"/>
    <p:sldId id="261" r:id="rId5"/>
    <p:sldId id="262" r:id="rId6"/>
    <p:sldId id="281" r:id="rId7"/>
    <p:sldId id="308" r:id="rId8"/>
    <p:sldId id="309" r:id="rId9"/>
    <p:sldId id="310" r:id="rId10"/>
    <p:sldId id="276" r:id="rId11"/>
    <p:sldId id="277" r:id="rId12"/>
    <p:sldId id="275" r:id="rId13"/>
    <p:sldId id="295" r:id="rId14"/>
    <p:sldId id="304" r:id="rId15"/>
    <p:sldId id="297" r:id="rId16"/>
    <p:sldId id="305" r:id="rId17"/>
    <p:sldId id="299" r:id="rId18"/>
    <p:sldId id="300" r:id="rId19"/>
    <p:sldId id="301" r:id="rId20"/>
    <p:sldId id="298" r:id="rId21"/>
    <p:sldId id="30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94" autoAdjust="0"/>
  </p:normalViewPr>
  <p:slideViewPr>
    <p:cSldViewPr>
      <p:cViewPr varScale="1">
        <p:scale>
          <a:sx n="68" d="100"/>
          <a:sy n="68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B6BB4-7534-42B5-A97F-54050D96CFDE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84326-718E-48B5-B917-70024527B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02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84326-718E-48B5-B917-70024527BA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0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7660-37BD-4DA3-B8A3-2D404519E016}" type="datetimeFigureOut">
              <a:rPr lang="en-US" smtClean="0"/>
              <a:pPr/>
              <a:t>30-Oct-12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CB19A-FEFB-4B93-B911-6508D4C62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png"/><Relationship Id="rId4" Type="http://schemas.openxmlformats.org/officeDocument/2006/relationships/image" Target="../media/image4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4" Type="http://schemas.openxmlformats.org/officeDocument/2006/relationships/image" Target="../media/image50.png"/><Relationship Id="rId9" Type="http://schemas.openxmlformats.org/officeDocument/2006/relationships/image" Target="../media/image6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70.png"/><Relationship Id="rId4" Type="http://schemas.openxmlformats.org/officeDocument/2006/relationships/image" Target="../media/image6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http://davidnevin.net/wp-content/uploads/2011/11/drawing_ha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52333"/>
            <a:ext cx="6912768" cy="590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he-IL" dirty="0" smtClean="0"/>
              <a:t>רקורסיה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27984" y="6453336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Drawing Hands, M.C. Escher, 1948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שיטת המאסטר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800" dirty="0" smtClean="0"/>
              <a:t>שיטת המאסטר (כאשר היא ישימה), מציעה מתכון לפתרון נוסחת נסיגה מהצורה:</a:t>
            </a:r>
          </a:p>
          <a:p>
            <a:pPr marL="0" indent="0" algn="r" rtl="1">
              <a:buNone/>
            </a:pPr>
            <a:endParaRPr lang="he-IL" sz="2800" dirty="0" smtClean="0"/>
          </a:p>
          <a:p>
            <a:pPr marL="0" indent="0" algn="r" rtl="1">
              <a:buNone/>
            </a:pPr>
            <a:endParaRPr lang="en-US" sz="2800" dirty="0" smtClean="0"/>
          </a:p>
          <a:p>
            <a:pPr marL="0" indent="0" algn="r" rtl="1">
              <a:buNone/>
            </a:pPr>
            <a:endParaRPr lang="he-IL" sz="2800" dirty="0" smtClean="0"/>
          </a:p>
          <a:p>
            <a:pPr marL="0" indent="0" algn="r" rtl="1">
              <a:buNone/>
            </a:pPr>
            <a:r>
              <a:rPr lang="he-IL" sz="2800" dirty="0" smtClean="0"/>
              <a:t>ישנן שלוש אפשרויות:</a:t>
            </a:r>
          </a:p>
          <a:p>
            <a:pPr marL="0" indent="0" algn="r" rtl="1">
              <a:buNone/>
            </a:pPr>
            <a:endParaRPr lang="en-US" sz="2800" dirty="0" smtClean="0"/>
          </a:p>
          <a:p>
            <a:pPr algn="r" rtl="1">
              <a:buNone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79712" y="2276872"/>
                <a:ext cx="3159006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𝑎𝑇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𝑛</m:t>
                      </m:r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276872"/>
                <a:ext cx="3159006" cy="72481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59832" y="3356992"/>
                <a:ext cx="158549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356992"/>
                <a:ext cx="1585499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rtl="1"/>
            <a:r>
              <a:rPr lang="he-IL" u="sng" dirty="0" smtClean="0"/>
              <a:t>משפט המאסטר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7158" y="1117615"/>
                <a:ext cx="8443914" cy="5097467"/>
              </a:xfrm>
            </p:spPr>
            <p:txBody>
              <a:bodyPr>
                <a:normAutofit/>
              </a:bodyPr>
              <a:lstStyle/>
              <a:p>
                <a:pPr marL="514350" indent="-514350" algn="r" rtl="1">
                  <a:lnSpc>
                    <a:spcPct val="150000"/>
                  </a:lnSpc>
                  <a:buFont typeface="Arial" pitchFamily="34" charset="0"/>
                  <a:buAutoNum type="arabicPeriod"/>
                </a:pPr>
                <a:r>
                  <a:rPr lang="he-IL" sz="2400" dirty="0" smtClean="0"/>
                  <a:t>אם קיים</a:t>
                </a:r>
                <a:r>
                  <a:rPr lang="en-US" sz="2400" dirty="0" smtClean="0"/>
                  <a:t> </a:t>
                </a:r>
                <a:r>
                  <a:rPr lang="he-IL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he-IL" sz="2400" dirty="0" smtClean="0"/>
                  <a:t> כך ש: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𝜀</m:t>
                                </m:r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he-IL" sz="2400" dirty="0" smtClean="0"/>
                  <a:t> אזי: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2"/>
                        </a:solidFill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l-GR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endParaRPr lang="he-IL" sz="2400" dirty="0" smtClean="0"/>
              </a:p>
              <a:p>
                <a:pPr marL="514350" indent="-514350" algn="r" rtl="1">
                  <a:lnSpc>
                    <a:spcPct val="150000"/>
                  </a:lnSpc>
                  <a:buAutoNum type="arabicPeriod"/>
                </a:pPr>
                <a:endParaRPr lang="he-IL" sz="2400" dirty="0" smtClean="0"/>
              </a:p>
              <a:p>
                <a:pPr marL="514350" indent="-514350" algn="r" rtl="1">
                  <a:lnSpc>
                    <a:spcPct val="150000"/>
                  </a:lnSpc>
                  <a:buFont typeface="Arial" pitchFamily="34" charset="0"/>
                  <a:buAutoNum type="arabicPeriod"/>
                </a:pPr>
                <a:r>
                  <a:rPr lang="he-IL" sz="2400" dirty="0" smtClean="0"/>
                  <a:t>אם	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he-IL" sz="2400" dirty="0" smtClean="0"/>
                  <a:t> אזי: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2"/>
                        </a:solidFill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l-GR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  <m:func>
                          <m:func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he-IL" sz="2400" dirty="0" smtClean="0">
                  <a:solidFill>
                    <a:schemeClr val="tx2"/>
                  </a:solidFill>
                </a:endParaRPr>
              </a:p>
              <a:p>
                <a:pPr marL="514350" indent="-514350" algn="r" rtl="1">
                  <a:lnSpc>
                    <a:spcPct val="150000"/>
                  </a:lnSpc>
                  <a:buAutoNum type="arabicPeriod"/>
                </a:pPr>
                <a:endParaRPr lang="he-IL" sz="2400" dirty="0" smtClean="0"/>
              </a:p>
              <a:p>
                <a:pPr marL="514350" indent="-514350" algn="r" rtl="1">
                  <a:lnSpc>
                    <a:spcPct val="150000"/>
                  </a:lnSpc>
                  <a:buFont typeface="Arial" pitchFamily="34" charset="0"/>
                  <a:buAutoNum type="arabicPeriod"/>
                </a:pPr>
                <a:r>
                  <a:rPr lang="he-IL" sz="2400" dirty="0" smtClean="0"/>
                  <a:t>אם קיים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he-IL" sz="2400" dirty="0" smtClean="0"/>
                  <a:t> כך ש: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l-GR" sz="2400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sz="2400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ε</m:t>
                                    </m:r>
                                    <m:r>
                                      <a:rPr lang="en-US" sz="2400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C000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he-IL" sz="2400" dirty="0" smtClean="0"/>
                  <a:t> וקיים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1</m:t>
                    </m:r>
                  </m:oMath>
                </a14:m>
                <a:r>
                  <a:rPr lang="he-IL" sz="2400" dirty="0" smtClean="0"/>
                  <a:t> כך ש: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/>
                      </a:rPr>
                      <m:t>𝑎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𝑐𝑓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he-IL" sz="2400" dirty="0" smtClean="0">
                    <a:solidFill>
                      <a:srgbClr val="C00000"/>
                    </a:solidFill>
                  </a:rPr>
                  <a:t> </a:t>
                </a:r>
                <a:r>
                  <a:rPr lang="he-IL" sz="2400" dirty="0" smtClean="0"/>
                  <a:t>, אזי: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2"/>
                        </a:solidFill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l-GR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d>
                  </m:oMath>
                </a14:m>
                <a:endParaRPr lang="he-IL" sz="2400" dirty="0" smtClean="0"/>
              </a:p>
              <a:p>
                <a:pPr marL="514350" indent="-514350" algn="r" rtl="1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158" y="1117615"/>
                <a:ext cx="8443914" cy="5097467"/>
              </a:xfrm>
              <a:blipFill rotWithShape="1">
                <a:blip r:embed="rId2"/>
                <a:stretch>
                  <a:fillRect r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(1)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2740858"/>
            <a:ext cx="3889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1: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523832" cy="783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523832" cy="7838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12382"/>
                <a:ext cx="3184911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5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12382"/>
                <a:ext cx="3184911" cy="6685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40083" y="3061272"/>
                <a:ext cx="3875933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061272"/>
                <a:ext cx="3875933" cy="439736"/>
              </a:xfrm>
              <a:prstGeom prst="rect">
                <a:avLst/>
              </a:prstGeom>
              <a:blipFill rotWithShape="1">
                <a:blip r:embed="rId4"/>
                <a:stretch>
                  <a:fillRect t="-1389" r="-472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40083" y="3717032"/>
                <a:ext cx="6043962" cy="724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⟹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0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. 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𝑂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p>
                          </m:sSup>
                        </m:e>
                      </m:d>
                      <m:r>
                        <m:rPr>
                          <m:nor/>
                        </m:rPr>
                        <a:rPr lang="en-US" sz="2000" dirty="0"/>
                        <m:t>?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717032"/>
                <a:ext cx="6043962" cy="7240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40083" y="4621660"/>
                <a:ext cx="31510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⟹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𝑂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4621660"/>
                <a:ext cx="3151055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0083" y="5301208"/>
                <a:ext cx="3066993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2000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/>
                                          <a:ea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e>
                              </m:func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200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5301208"/>
                <a:ext cx="3066993" cy="43973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076056" y="5045114"/>
            <a:ext cx="3791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נפעיל את משפט המאסטר ונקבל: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𝑎𝑇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(2)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708920"/>
            <a:ext cx="4825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1: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blipFill rotWithShape="1">
                <a:blip r:embed="rId4"/>
                <a:stretch>
                  <a:fillRect t="-1389" r="-118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𝑎𝑇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ultiply 4"/>
          <p:cNvSpPr/>
          <p:nvPr/>
        </p:nvSpPr>
        <p:spPr>
          <a:xfrm>
            <a:off x="840083" y="2908975"/>
            <a:ext cx="4596013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1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4" grpId="0"/>
      <p:bldP spid="14" grpId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(2)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708920"/>
            <a:ext cx="4825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en-US" sz="2000" dirty="0" smtClean="0"/>
              <a:t>2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444284" y="3277296"/>
                <a:ext cx="3127716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00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000" i="1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2000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000" i="1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284" y="3277296"/>
                <a:ext cx="3127716" cy="439736"/>
              </a:xfrm>
              <a:prstGeom prst="rect">
                <a:avLst/>
              </a:prstGeom>
              <a:blipFill rotWithShape="1">
                <a:blip r:embed="rId6"/>
                <a:stretch>
                  <a:fillRect l="-975" t="-1389" r="-975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Multiply 9"/>
          <p:cNvSpPr/>
          <p:nvPr/>
        </p:nvSpPr>
        <p:spPr>
          <a:xfrm>
            <a:off x="840083" y="2908975"/>
            <a:ext cx="4596013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(2)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en-US" sz="2000" dirty="0" smtClean="0"/>
              <a:t>3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424382" cy="6174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12382"/>
                <a:ext cx="494725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40083" y="3205288"/>
                <a:ext cx="4874540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000" b="0" i="1" smtClean="0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205288"/>
                <a:ext cx="4874540" cy="439736"/>
              </a:xfrm>
              <a:prstGeom prst="rect">
                <a:avLst/>
              </a:prstGeom>
              <a:blipFill rotWithShape="1">
                <a:blip r:embed="rId4"/>
                <a:stretch>
                  <a:fillRect t="-1389" r="-501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4293096"/>
                <a:ext cx="3715761" cy="619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.  </m:t>
                      </m:r>
                      <m:r>
                        <a:rPr lang="en-US" sz="2000" i="1">
                          <a:latin typeface="Cambria Math"/>
                        </a:rPr>
                        <m:t>𝑎</m:t>
                      </m:r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000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?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293096"/>
                <a:ext cx="3715761" cy="6194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494761" y="32052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/>
              <a:t>תנאי ראשון: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94761" y="441813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/>
              <a:t>תנאי שני: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75521" y="3717032"/>
                <a:ext cx="8450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521" y="3717032"/>
                <a:ext cx="845040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03648" y="4969840"/>
                <a:ext cx="3182410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latin typeface="Cambria Math"/>
                          <a:ea typeface="Cambria Math"/>
                        </a:rPr>
                        <m:t>⟹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4969840"/>
                <a:ext cx="3182410" cy="66851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076056" y="5949280"/>
            <a:ext cx="3791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נפעיל את משפט המאסטר ונקבל: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563888" y="5949280"/>
                <a:ext cx="17525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20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5949280"/>
                <a:ext cx="175253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23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5" grpId="0"/>
      <p:bldP spid="10" grpId="0"/>
      <p:bldP spid="12" grpId="0"/>
      <p:bldP spid="13" grpId="0"/>
      <p:bldP spid="15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3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he-IL" sz="2000" dirty="0"/>
              <a:t>1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𝑎𝑇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blipFill rotWithShape="1">
                <a:blip r:embed="rId3"/>
                <a:stretch>
                  <a:fillRect t="-1389" r="-118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Multiply 16"/>
          <p:cNvSpPr/>
          <p:nvPr/>
        </p:nvSpPr>
        <p:spPr>
          <a:xfrm>
            <a:off x="840083" y="2908975"/>
            <a:ext cx="4596013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29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17" grpId="0" animBg="1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3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en-US" sz="2000" dirty="0" smtClean="0"/>
              <a:t>2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49717" y="3277296"/>
                <a:ext cx="3066802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func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717" y="3277296"/>
                <a:ext cx="3066802" cy="439736"/>
              </a:xfrm>
              <a:prstGeom prst="rect">
                <a:avLst/>
              </a:prstGeom>
              <a:blipFill rotWithShape="1">
                <a:blip r:embed="rId3"/>
                <a:stretch>
                  <a:fillRect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Multiply 8"/>
          <p:cNvSpPr/>
          <p:nvPr/>
        </p:nvSpPr>
        <p:spPr>
          <a:xfrm>
            <a:off x="323528" y="2908975"/>
            <a:ext cx="4596013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68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3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en-US" sz="2000" dirty="0" smtClean="0"/>
              <a:t>3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0083" y="3205288"/>
                <a:ext cx="4759123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000" b="0" i="1" smtClean="0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205288"/>
                <a:ext cx="4759123" cy="439736"/>
              </a:xfrm>
              <a:prstGeom prst="rect">
                <a:avLst/>
              </a:prstGeom>
              <a:blipFill rotWithShape="1">
                <a:blip r:embed="rId5"/>
                <a:stretch>
                  <a:fillRect t="-1389" r="-384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94761" y="32052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/>
              <a:t>תנאי ראשון:</a:t>
            </a:r>
            <a:endParaRPr lang="en-US" dirty="0"/>
          </a:p>
        </p:txBody>
      </p:sp>
      <p:sp>
        <p:nvSpPr>
          <p:cNvPr id="12" name="Multiply 11"/>
          <p:cNvSpPr/>
          <p:nvPr/>
        </p:nvSpPr>
        <p:spPr>
          <a:xfrm>
            <a:off x="323528" y="2908975"/>
            <a:ext cx="5112568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1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3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3100898"/>
            <a:ext cx="1728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מסקנה: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873928" cy="6174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5439566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907704" y="3501008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2400" dirty="0" smtClean="0">
                <a:solidFill>
                  <a:srgbClr val="C00000"/>
                </a:solidFill>
              </a:rPr>
              <a:t>גם המאסטר לפעמים נכשל!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9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357314"/>
          </a:xfrm>
        </p:spPr>
        <p:txBody>
          <a:bodyPr>
            <a:normAutofit/>
          </a:bodyPr>
          <a:lstStyle/>
          <a:p>
            <a:r>
              <a:rPr lang="he-IL" sz="4000" dirty="0" smtClean="0"/>
              <a:t>בפרוצדורה הבאה, נספור כמה ספרות יש למספר מסויים: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Static </a:t>
            </a:r>
            <a:r>
              <a:rPr lang="en-US" sz="2400" dirty="0" err="1" smtClean="0"/>
              <a:t>int</a:t>
            </a:r>
            <a:r>
              <a:rPr lang="en-US" sz="2400" dirty="0" smtClean="0"/>
              <a:t> digits(</a:t>
            </a:r>
            <a:r>
              <a:rPr lang="en-US" sz="2400" dirty="0" err="1" smtClean="0"/>
              <a:t>int</a:t>
            </a:r>
            <a:r>
              <a:rPr lang="en-US" sz="2400" dirty="0" smtClean="0"/>
              <a:t> number){</a:t>
            </a:r>
          </a:p>
          <a:p>
            <a:pPr marL="400050" lvl="1" indent="0">
              <a:buNone/>
            </a:pPr>
            <a:r>
              <a:rPr lang="en-US" sz="2000" dirty="0" err="1" smtClean="0"/>
              <a:t>numberOfDigits</a:t>
            </a:r>
            <a:r>
              <a:rPr lang="en-US" sz="2000" dirty="0" smtClean="0"/>
              <a:t> = 0;</a:t>
            </a:r>
          </a:p>
          <a:p>
            <a:pPr marL="400050" lvl="1" indent="0">
              <a:buNone/>
            </a:pPr>
            <a:r>
              <a:rPr lang="en-US" sz="2000" dirty="0" smtClean="0"/>
              <a:t>rest = number;</a:t>
            </a:r>
          </a:p>
          <a:p>
            <a:pPr marL="400050" lvl="1" indent="0">
              <a:buNone/>
            </a:pPr>
            <a:r>
              <a:rPr lang="en-US" sz="2000" dirty="0" smtClean="0"/>
              <a:t>while (rest != 0) {</a:t>
            </a:r>
          </a:p>
          <a:p>
            <a:pPr marL="400050" lvl="1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chemeClr val="tx2"/>
                </a:solidFill>
              </a:rPr>
              <a:t>// The number of digits in number is  </a:t>
            </a:r>
            <a:r>
              <a:rPr lang="en-US" sz="2000" dirty="0" err="1" smtClean="0">
                <a:solidFill>
                  <a:schemeClr val="tx2"/>
                </a:solidFill>
              </a:rPr>
              <a:t>numberOfDigits</a:t>
            </a:r>
            <a:r>
              <a:rPr lang="en-US" sz="2000" dirty="0" smtClean="0">
                <a:solidFill>
                  <a:schemeClr val="tx2"/>
                </a:solidFill>
              </a:rPr>
              <a:t> 	</a:t>
            </a:r>
          </a:p>
          <a:p>
            <a:pPr marL="400050" lvl="1" indent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//plus the remaining digits in the rest</a:t>
            </a:r>
          </a:p>
          <a:p>
            <a:pPr marL="400050" lvl="1" indent="0">
              <a:buNone/>
            </a:pPr>
            <a:r>
              <a:rPr lang="en-US" sz="2000" dirty="0" smtClean="0"/>
              <a:t>	rest = rest / 10;</a:t>
            </a:r>
          </a:p>
          <a:p>
            <a:pPr marL="400050" lvl="1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numberOfDigits</a:t>
            </a:r>
            <a:r>
              <a:rPr lang="en-US" sz="2000" dirty="0" smtClean="0"/>
              <a:t>++;</a:t>
            </a:r>
          </a:p>
          <a:p>
            <a:pPr marL="400050" lvl="1" indent="0">
              <a:buNone/>
            </a:pPr>
            <a:r>
              <a:rPr lang="en-US" sz="2000" dirty="0" smtClean="0"/>
              <a:t>}</a:t>
            </a:r>
          </a:p>
          <a:p>
            <a:pPr marL="400050" lvl="1" indent="0">
              <a:buNone/>
            </a:pPr>
            <a:r>
              <a:rPr lang="en-US" sz="2000" dirty="0" smtClean="0"/>
              <a:t>Return </a:t>
            </a:r>
            <a:r>
              <a:rPr lang="en-US" sz="2000" dirty="0" err="1" smtClean="0"/>
              <a:t>numberOfDigits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14942" y="4786322"/>
            <a:ext cx="3357554" cy="175432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digits(321) = 1 + while(321/10)</a:t>
            </a:r>
          </a:p>
          <a:p>
            <a:r>
              <a:rPr lang="en-US" dirty="0" smtClean="0"/>
              <a:t>= 1 + while (32)</a:t>
            </a:r>
          </a:p>
          <a:p>
            <a:r>
              <a:rPr lang="en-US" dirty="0" smtClean="0"/>
              <a:t>= 1 + (1 + while (32/10))</a:t>
            </a:r>
          </a:p>
          <a:p>
            <a:r>
              <a:rPr lang="en-US" dirty="0" smtClean="0"/>
              <a:t>= 1 + (1 + while (3))</a:t>
            </a:r>
          </a:p>
          <a:p>
            <a:r>
              <a:rPr lang="en-US" dirty="0" smtClean="0"/>
              <a:t>= 1 + (1 + (1+while(0)))</a:t>
            </a:r>
          </a:p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00892" y="435769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>
                <a:solidFill>
                  <a:srgbClr val="C00000"/>
                </a:solidFill>
              </a:rPr>
              <a:t>לדוגמא: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4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he-IL" sz="2000" dirty="0"/>
              <a:t>1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𝑎𝑇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143189"/>
                <a:ext cx="2664897" cy="6194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.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/>
                                        <a:ea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𝑂</m:t>
                    </m:r>
                    <m:d>
                      <m:dPr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/>
                  <a:t>?</a:t>
                </a:r>
                <a:endParaRPr lang="en-US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3" y="3205288"/>
                <a:ext cx="5156412" cy="439736"/>
              </a:xfrm>
              <a:prstGeom prst="rect">
                <a:avLst/>
              </a:prstGeom>
              <a:blipFill rotWithShape="1">
                <a:blip r:embed="rId3"/>
                <a:stretch>
                  <a:fillRect t="-1389" r="-118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Multiply 16"/>
          <p:cNvSpPr/>
          <p:nvPr/>
        </p:nvSpPr>
        <p:spPr>
          <a:xfrm>
            <a:off x="1284349" y="2852936"/>
            <a:ext cx="4596013" cy="1168097"/>
          </a:xfrm>
          <a:prstGeom prst="mathMultiply">
            <a:avLst>
              <a:gd name="adj1" fmla="val 48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43608" y="2092786"/>
                <a:ext cx="48276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4827604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43608" y="1060955"/>
                <a:ext cx="2304733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304733" cy="6174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129723" y="3861048"/>
                <a:ext cx="189866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sup>
                          </m:sSup>
                        </m:den>
                      </m:f>
                      <m:groupChr>
                        <m:groupChrPr>
                          <m:chr m:val="→"/>
                          <m:pos m:val="top"/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groupChrPr>
                        <m:e>
                          <m:r>
                            <m:rPr>
                              <m:brk m:alnAt="1"/>
                            </m:rPr>
                            <a:rPr lang="en-US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m:rPr>
                              <m:brk m:alnAt="1"/>
                            </m:rPr>
                            <a:rPr lang="en-US" b="0" i="1" smtClean="0">
                              <a:latin typeface="Cambria Math"/>
                              <a:ea typeface="Cambria Math"/>
                            </a:rPr>
                            <m:t>⟶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e>
                      </m:groupCh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9723" y="3861048"/>
                <a:ext cx="1898661" cy="6127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99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17" grpId="0" animBg="1"/>
      <p:bldP spid="18" grpId="0"/>
      <p:bldP spid="19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400816" cy="1143000"/>
          </a:xfrm>
        </p:spPr>
        <p:txBody>
          <a:bodyPr>
            <a:normAutofit/>
          </a:bodyPr>
          <a:lstStyle/>
          <a:p>
            <a:pPr rtl="1"/>
            <a:r>
              <a:rPr lang="he-IL" dirty="0" smtClean="0"/>
              <a:t>שימוש במשפט המאסטר (</a:t>
            </a:r>
            <a:r>
              <a:rPr lang="en-US" dirty="0" smtClean="0"/>
              <a:t>4</a:t>
            </a:r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2708920"/>
            <a:ext cx="4537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נבדוק אם מתקיים משפט המאסטר, מקרה </a:t>
            </a:r>
            <a:r>
              <a:rPr lang="en-US" sz="2000" dirty="0" smtClean="0"/>
              <a:t>2</a:t>
            </a:r>
            <a:r>
              <a:rPr lang="he-IL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43608" y="2092786"/>
                <a:ext cx="48276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092786"/>
                <a:ext cx="4827604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43608" y="1060955"/>
                <a:ext cx="2304733" cy="6174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1060955"/>
                <a:ext cx="2304733" cy="6174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217166" y="3277296"/>
                <a:ext cx="3066802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func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66" y="3277296"/>
                <a:ext cx="3066802" cy="439736"/>
              </a:xfrm>
              <a:prstGeom prst="rect">
                <a:avLst/>
              </a:prstGeom>
              <a:blipFill rotWithShape="1">
                <a:blip r:embed="rId5"/>
                <a:stretch>
                  <a:fillRect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076056" y="4397042"/>
            <a:ext cx="3791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נפעיל את משפט המאסטר ונקבל: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43608" y="4392169"/>
                <a:ext cx="4214552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2000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/>
                                          <a:ea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e>
                              </m:func>
                            </m:sup>
                          </m:sSup>
                          <m:func>
                            <m:func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func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200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392169"/>
                <a:ext cx="4214552" cy="439736"/>
              </a:xfrm>
              <a:prstGeom prst="rect">
                <a:avLst/>
              </a:prstGeom>
              <a:blipFill rotWithShape="1"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419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8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נוכל גם לבצע זאת בצורה רקורסיבית: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400" dirty="0" smtClean="0"/>
              <a:t>בסיס הרקורסיה הוא תנאי העצירה. במקרה זה אם המספר שווה 0 החזר 0.</a:t>
            </a:r>
            <a:endParaRPr lang="en-US" sz="2400" dirty="0" smtClean="0"/>
          </a:p>
          <a:p>
            <a:pPr marL="0" indent="0" algn="r" rtl="1">
              <a:buNone/>
            </a:pPr>
            <a:r>
              <a:rPr lang="he-IL" sz="2400" dirty="0" smtClean="0"/>
              <a:t>בשלב הרקורסיה, נחלק את המספר שקיבלנו ב 10 ונזכור שהורדנו סיפרה.</a:t>
            </a:r>
          </a:p>
          <a:p>
            <a:pPr marL="0" indent="0" algn="r" rtl="1">
              <a:buNone/>
            </a:pPr>
            <a:endParaRPr lang="he-IL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572132" y="4929198"/>
            <a:ext cx="3357554" cy="175432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digits(321) = 1 + digits(321/10)</a:t>
            </a:r>
          </a:p>
          <a:p>
            <a:r>
              <a:rPr lang="en-US" dirty="0" smtClean="0"/>
              <a:t>= 1 + digits(32)</a:t>
            </a:r>
          </a:p>
          <a:p>
            <a:r>
              <a:rPr lang="en-US" dirty="0" smtClean="0"/>
              <a:t>= 1 + (1 + digits(32/10))</a:t>
            </a:r>
          </a:p>
          <a:p>
            <a:r>
              <a:rPr lang="en-US" dirty="0" smtClean="0"/>
              <a:t>= 1 + (1 + digits(3))</a:t>
            </a:r>
          </a:p>
          <a:p>
            <a:r>
              <a:rPr lang="en-US" dirty="0" smtClean="0"/>
              <a:t>= 1 + (1 + (1+digits(0)))</a:t>
            </a:r>
          </a:p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3472" y="2879065"/>
            <a:ext cx="52966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numberOfDigits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</a:t>
            </a:r>
            <a:r>
              <a:rPr lang="en-US" sz="2400" dirty="0"/>
              <a:t>) {</a:t>
            </a:r>
          </a:p>
          <a:p>
            <a:pPr lvl="1">
              <a:buNone/>
            </a:pPr>
            <a:r>
              <a:rPr lang="pt-BR" sz="2000" dirty="0"/>
              <a:t>if ( </a:t>
            </a:r>
            <a:r>
              <a:rPr lang="en-US" sz="2000" dirty="0" err="1"/>
              <a:t>num</a:t>
            </a:r>
            <a:r>
              <a:rPr lang="en-US" sz="2000" dirty="0"/>
              <a:t> == 0</a:t>
            </a:r>
            <a:r>
              <a:rPr lang="pt-BR" sz="2000" dirty="0"/>
              <a:t>)</a:t>
            </a:r>
          </a:p>
          <a:p>
            <a:pPr lvl="1">
              <a:buNone/>
            </a:pPr>
            <a:r>
              <a:rPr lang="en-US" sz="2000" dirty="0"/>
              <a:t>	return 0;</a:t>
            </a:r>
          </a:p>
          <a:p>
            <a:pPr lvl="1">
              <a:buNone/>
            </a:pPr>
            <a:r>
              <a:rPr lang="en-US" sz="2000" dirty="0"/>
              <a:t>else</a:t>
            </a:r>
          </a:p>
          <a:p>
            <a:pPr lvl="1">
              <a:buNone/>
            </a:pPr>
            <a:r>
              <a:rPr lang="en-US" sz="2000" dirty="0"/>
              <a:t>	return (1 + </a:t>
            </a:r>
            <a:r>
              <a:rPr lang="en-US" sz="2000" dirty="0" err="1"/>
              <a:t>numberOfDigits</a:t>
            </a:r>
            <a:r>
              <a:rPr lang="en-US" sz="2000" dirty="0"/>
              <a:t>(</a:t>
            </a:r>
            <a:r>
              <a:rPr lang="en-US" sz="2000" dirty="0" err="1"/>
              <a:t>num</a:t>
            </a:r>
            <a:r>
              <a:rPr lang="en-US" sz="2000" dirty="0"/>
              <a:t>/10));</a:t>
            </a:r>
          </a:p>
          <a:p>
            <a:pPr>
              <a:buNone/>
            </a:pPr>
            <a:r>
              <a:rPr lang="en-US" sz="24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רעיון הרקורסיה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400" dirty="0" smtClean="0"/>
              <a:t>אנו יודעים לפתור את הבסיס, ואנו יודעים להגיע מבעייה קשה (</a:t>
            </a:r>
            <a:r>
              <a:rPr lang="en-US" sz="2400" dirty="0" smtClean="0"/>
              <a:t>n+1</a:t>
            </a:r>
            <a:r>
              <a:rPr lang="he-IL" sz="2400" dirty="0" smtClean="0"/>
              <a:t> ספרות) לבעייה קלה יותר (</a:t>
            </a:r>
            <a:r>
              <a:rPr lang="en-US" sz="2400" dirty="0" smtClean="0"/>
              <a:t>n</a:t>
            </a:r>
            <a:r>
              <a:rPr lang="he-IL" sz="2400" dirty="0" smtClean="0"/>
              <a:t> ספרות).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2771800" y="3429000"/>
            <a:ext cx="1643074" cy="504056"/>
          </a:xfrm>
          <a:prstGeom prst="wedgeRoundRectCallout">
            <a:avLst>
              <a:gd name="adj1" fmla="val -62077"/>
              <a:gd name="adj2" fmla="val -373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מקרה בסיס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580112" y="4453642"/>
            <a:ext cx="2847830" cy="703550"/>
          </a:xfrm>
          <a:prstGeom prst="wedgeRoundRectCallout">
            <a:avLst>
              <a:gd name="adj1" fmla="val -62077"/>
              <a:gd name="adj2" fmla="val -373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בעייה קטנה יותר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3472" y="2879065"/>
            <a:ext cx="52966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numberOfDigits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</a:t>
            </a:r>
            <a:r>
              <a:rPr lang="en-US" sz="2400" dirty="0"/>
              <a:t>) {</a:t>
            </a:r>
          </a:p>
          <a:p>
            <a:pPr lvl="1">
              <a:buNone/>
            </a:pPr>
            <a:r>
              <a:rPr lang="pt-BR" sz="2000" dirty="0"/>
              <a:t>if ( </a:t>
            </a:r>
            <a:r>
              <a:rPr lang="en-US" sz="2000" dirty="0" err="1"/>
              <a:t>num</a:t>
            </a:r>
            <a:r>
              <a:rPr lang="en-US" sz="2000" dirty="0"/>
              <a:t> == 0</a:t>
            </a:r>
            <a:r>
              <a:rPr lang="pt-BR" sz="2000" dirty="0"/>
              <a:t>)</a:t>
            </a:r>
          </a:p>
          <a:p>
            <a:pPr lvl="1">
              <a:buNone/>
            </a:pPr>
            <a:r>
              <a:rPr lang="en-US" sz="2000" dirty="0"/>
              <a:t>	return 0;</a:t>
            </a:r>
          </a:p>
          <a:p>
            <a:pPr lvl="1">
              <a:buNone/>
            </a:pPr>
            <a:r>
              <a:rPr lang="en-US" sz="2000" dirty="0"/>
              <a:t>else</a:t>
            </a:r>
          </a:p>
          <a:p>
            <a:pPr lvl="1">
              <a:buNone/>
            </a:pPr>
            <a:r>
              <a:rPr lang="en-US" sz="2000" dirty="0"/>
              <a:t>	return (1 + </a:t>
            </a:r>
            <a:r>
              <a:rPr lang="en-US" sz="2000" dirty="0" err="1"/>
              <a:t>numberOfDigits</a:t>
            </a:r>
            <a:r>
              <a:rPr lang="en-US" sz="2000" dirty="0"/>
              <a:t>(</a:t>
            </a:r>
            <a:r>
              <a:rPr lang="en-US" sz="2000" dirty="0" err="1"/>
              <a:t>num</a:t>
            </a:r>
            <a:r>
              <a:rPr lang="en-US" sz="2000" dirty="0"/>
              <a:t>/10));</a:t>
            </a:r>
          </a:p>
          <a:p>
            <a:pPr>
              <a:buNone/>
            </a:pPr>
            <a:r>
              <a:rPr lang="en-US" sz="24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סיבוכיות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59578"/>
            <a:ext cx="7740352" cy="502175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2400" dirty="0" smtClean="0"/>
              <a:t>הסיבוכיות של שלב ה </a:t>
            </a:r>
            <a:r>
              <a:rPr lang="en-US" sz="2400" dirty="0" smtClean="0"/>
              <a:t>n</a:t>
            </a:r>
            <a:r>
              <a:rPr lang="he-IL" sz="2400" dirty="0" smtClean="0"/>
              <a:t> (כאשר </a:t>
            </a:r>
            <a:r>
              <a:rPr lang="en-US" sz="2400" dirty="0" smtClean="0"/>
              <a:t>n</a:t>
            </a:r>
            <a:r>
              <a:rPr lang="he-IL" sz="2400" dirty="0" smtClean="0"/>
              <a:t> מספר הספרות) היא פונקציה של הסיבוכיות של שלב </a:t>
            </a:r>
            <a:r>
              <a:rPr lang="en-US" sz="2400" dirty="0" smtClean="0"/>
              <a:t>n-1</a:t>
            </a:r>
            <a:r>
              <a:rPr lang="he-IL" sz="2400" dirty="0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he-IL" sz="2400" dirty="0" smtClean="0"/>
              <a:t>במקרה שלנו:</a:t>
            </a:r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endParaRPr lang="en-US" sz="2400" dirty="0" smtClean="0"/>
          </a:p>
          <a:p>
            <a:pPr marL="0" indent="0" algn="r" rtl="1">
              <a:buNone/>
            </a:pPr>
            <a:endParaRPr lang="en-US" sz="2400" dirty="0"/>
          </a:p>
          <a:p>
            <a:pPr marL="0" indent="0" algn="r" rtl="1">
              <a:buNone/>
            </a:pPr>
            <a:endParaRPr lang="en-US" sz="2400" dirty="0" smtClean="0"/>
          </a:p>
          <a:p>
            <a:pPr marL="0" indent="0" algn="r" rtl="1">
              <a:buNone/>
            </a:pPr>
            <a:endParaRPr lang="he-IL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83472" y="2879065"/>
            <a:ext cx="52966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numberOfDigits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num</a:t>
            </a:r>
            <a:r>
              <a:rPr lang="en-US" sz="2400" dirty="0"/>
              <a:t>) {</a:t>
            </a:r>
          </a:p>
          <a:p>
            <a:pPr lvl="1">
              <a:buNone/>
            </a:pPr>
            <a:r>
              <a:rPr lang="pt-BR" sz="2000" dirty="0"/>
              <a:t>if ( </a:t>
            </a:r>
            <a:r>
              <a:rPr lang="en-US" sz="2000" dirty="0" err="1"/>
              <a:t>num</a:t>
            </a:r>
            <a:r>
              <a:rPr lang="en-US" sz="2000" dirty="0"/>
              <a:t> == 0</a:t>
            </a:r>
            <a:r>
              <a:rPr lang="pt-BR" sz="2000" dirty="0"/>
              <a:t>)</a:t>
            </a:r>
          </a:p>
          <a:p>
            <a:pPr lvl="1">
              <a:buNone/>
            </a:pPr>
            <a:r>
              <a:rPr lang="en-US" sz="2000" dirty="0"/>
              <a:t>	return 0;</a:t>
            </a:r>
          </a:p>
          <a:p>
            <a:pPr lvl="1">
              <a:buNone/>
            </a:pPr>
            <a:r>
              <a:rPr lang="en-US" sz="2000" dirty="0"/>
              <a:t>else</a:t>
            </a:r>
          </a:p>
          <a:p>
            <a:pPr lvl="1">
              <a:buNone/>
            </a:pPr>
            <a:r>
              <a:rPr lang="en-US" sz="2000" dirty="0"/>
              <a:t>	return (1 + </a:t>
            </a:r>
            <a:r>
              <a:rPr lang="en-US" sz="2000" dirty="0" err="1"/>
              <a:t>numberOfDigits</a:t>
            </a:r>
            <a:r>
              <a:rPr lang="en-US" sz="2000" dirty="0"/>
              <a:t>(</a:t>
            </a:r>
            <a:r>
              <a:rPr lang="en-US" sz="2000" dirty="0" err="1"/>
              <a:t>num</a:t>
            </a:r>
            <a:r>
              <a:rPr lang="en-US" sz="2000" dirty="0"/>
              <a:t>/10));</a:t>
            </a:r>
          </a:p>
          <a:p>
            <a:pPr>
              <a:buNone/>
            </a:pPr>
            <a:r>
              <a:rPr lang="en-US" sz="240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52120" y="3088915"/>
                <a:ext cx="252056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3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088915"/>
                <a:ext cx="2520562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שיטת האיטרציה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78" y="2151666"/>
            <a:ext cx="5929322" cy="2933518"/>
          </a:xfrm>
        </p:spPr>
        <p:txBody>
          <a:bodyPr>
            <a:normAutofit/>
          </a:bodyPr>
          <a:lstStyle/>
          <a:p>
            <a:pPr marL="0" indent="0" algn="r" rtl="1">
              <a:buFontTx/>
              <a:buChar char="-"/>
            </a:pPr>
            <a:endParaRPr lang="he-IL" sz="2400" dirty="0" smtClean="0"/>
          </a:p>
          <a:p>
            <a:pPr marL="0" indent="0" algn="r" rtl="1">
              <a:buNone/>
            </a:pPr>
            <a:r>
              <a:rPr lang="he-IL" sz="2400" dirty="0" smtClean="0"/>
              <a:t>רואים כי לאחר </a:t>
            </a:r>
            <a:r>
              <a:rPr lang="en-US" sz="2400" dirty="0" smtClean="0"/>
              <a:t>K</a:t>
            </a:r>
            <a:r>
              <a:rPr lang="he-IL" sz="2400" dirty="0" smtClean="0"/>
              <a:t> צעדים נקבל:</a:t>
            </a:r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r>
              <a:rPr lang="he-IL" sz="2400" dirty="0" smtClean="0"/>
              <a:t>לכן, מאחר ואנו רוצים להגיע ל </a:t>
            </a:r>
            <a:r>
              <a:rPr lang="en-US" sz="2400" dirty="0" smtClean="0"/>
              <a:t>n=0</a:t>
            </a:r>
            <a:r>
              <a:rPr lang="he-IL" sz="2400" dirty="0" smtClean="0"/>
              <a:t>, נחפש את </a:t>
            </a:r>
            <a:r>
              <a:rPr lang="en-US" sz="2400" dirty="0" smtClean="0"/>
              <a:t>:K</a:t>
            </a:r>
            <a:r>
              <a:rPr lang="he-IL" sz="2400" dirty="0" smtClean="0"/>
              <a:t> </a:t>
            </a:r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r>
              <a:rPr lang="he-IL" sz="2400" dirty="0" smtClean="0"/>
              <a:t>ולאחר הצבת </a:t>
            </a:r>
            <a:r>
              <a:rPr lang="en-US" sz="2400" dirty="0" smtClean="0"/>
              <a:t>K</a:t>
            </a:r>
            <a:r>
              <a:rPr lang="he-IL" sz="2400" dirty="0" smtClean="0"/>
              <a:t> נקבל:</a:t>
            </a:r>
          </a:p>
          <a:p>
            <a:pPr marL="0" indent="0" algn="r" rtl="1">
              <a:buNone/>
            </a:pP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1484784"/>
                <a:ext cx="561662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𝑇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3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=…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484784"/>
                <a:ext cx="5616624" cy="13234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5536" y="4613066"/>
                <a:ext cx="43372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/>
                          <a:ea typeface="Cambria Math"/>
                        </a:rPr>
                        <m:t>Θ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613066"/>
                <a:ext cx="4337278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40152" y="3068960"/>
                <a:ext cx="28531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068960"/>
                <a:ext cx="2853153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576208" y="3949357"/>
                <a:ext cx="24073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0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⟶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6208" y="3949357"/>
                <a:ext cx="2407326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24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שיטת האיטרציה</a:t>
            </a:r>
            <a:r>
              <a:rPr lang="he-IL" dirty="0"/>
              <a:t> </a:t>
            </a:r>
            <a:r>
              <a:rPr lang="he-IL" dirty="0" smtClean="0"/>
              <a:t>– דוגמא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79712" y="2644224"/>
                <a:ext cx="5179495" cy="2215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=…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+…+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</a:rPr>
                        <m:t>+…+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0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/>
                          <a:ea typeface="Cambria Math"/>
                        </a:rPr>
                        <m:t>Θ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644224"/>
                <a:ext cx="5179495" cy="22154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31840" y="1504365"/>
                <a:ext cx="252812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504365"/>
                <a:ext cx="2528128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452320" y="4739899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בדיקה: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19672" y="4945227"/>
                <a:ext cx="5892254" cy="12920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(</m:t>
                          </m:r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+</m:t>
                          </m:r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  <m:r>
                            <a:rPr lang="en-US" sz="20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,  </m:t>
                      </m:r>
                      <m:r>
                        <a:rPr lang="en-US" sz="20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𝑐</m:t>
                      </m:r>
                      <m:r>
                        <a:rPr lang="en-US" sz="20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i="1" dirty="0" smtClean="0">
                  <a:latin typeface="Cambria Math"/>
                </a:endParaRPr>
              </a:p>
              <a:p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</a:rPr>
                        <m:t>)=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945227"/>
                <a:ext cx="5892254" cy="1292085"/>
              </a:xfrm>
              <a:prstGeom prst="rect">
                <a:avLst/>
              </a:prstGeom>
              <a:blipFill rotWithShape="1">
                <a:blip r:embed="rId5"/>
                <a:stretch>
                  <a:fillRect b="-4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971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שיטת האיטרציה – דוגמא </a:t>
            </a:r>
            <a:r>
              <a:rPr lang="he-IL" dirty="0" smtClean="0"/>
              <a:t>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31840" y="1504365"/>
                <a:ext cx="234679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504365"/>
                <a:ext cx="2346796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59632" y="2492895"/>
                <a:ext cx="4392488" cy="3782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/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/</m:t>
                      </m:r>
                      <m:r>
                        <a:rPr lang="en-US" sz="2000" b="0" i="1" smtClean="0">
                          <a:latin typeface="Cambria Math"/>
                        </a:rPr>
                        <m:t>4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/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=…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+…+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𝑘𝑛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4</m:t>
                      </m:r>
                      <m:r>
                        <a:rPr lang="en-US" sz="2000" b="0" i="1" smtClean="0">
                          <a:latin typeface="Cambria Math"/>
                        </a:rPr>
                        <m:t>+…+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+…+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e>
                        <m:sup>
                          <m:func>
                            <m:funcPr>
                              <m:ctrlPr>
                                <a:rPr lang="en-US" sz="200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00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000" b="0" i="0" smtClean="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US" sz="2000" b="0" i="0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 i="0" smtClean="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func>
                            </m:sup>
                          </m:sSup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  <a:ea typeface="Cambria Math"/>
                        </a:rPr>
                        <m:t>Θ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492895"/>
                <a:ext cx="4392488" cy="3782895"/>
              </a:xfrm>
              <a:prstGeom prst="rect">
                <a:avLst/>
              </a:prstGeom>
              <a:blipFill rotWithShape="1">
                <a:blip r:embed="rId3"/>
                <a:stretch>
                  <a:fillRect b="-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046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שיטת האיטרציה – דוגמא </a:t>
            </a:r>
            <a:r>
              <a:rPr lang="he-IL" dirty="0" smtClean="0"/>
              <a:t>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31840" y="1504365"/>
                <a:ext cx="234679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504365"/>
                <a:ext cx="2346796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59632" y="2492895"/>
                <a:ext cx="4392488" cy="12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endParaRPr lang="en-US" sz="20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492895"/>
                <a:ext cx="4392488" cy="12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963072" y="2492895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 smtClean="0"/>
              <a:t>בדיקה: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4779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1848</Words>
  <Application>Microsoft Office PowerPoint</Application>
  <PresentationFormat>On-screen Show (4:3)</PresentationFormat>
  <Paragraphs>190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רקורסיה</vt:lpstr>
      <vt:lpstr>בפרוצדורה הבאה, נספור כמה ספרות יש למספר מסויים:</vt:lpstr>
      <vt:lpstr>נוכל גם לבצע זאת בצורה רקורסיבית:</vt:lpstr>
      <vt:lpstr>רעיון הרקורסיה</vt:lpstr>
      <vt:lpstr>סיבוכיות</vt:lpstr>
      <vt:lpstr>שיטת האיטרציה</vt:lpstr>
      <vt:lpstr>שיטת האיטרציה – דוגמא 2</vt:lpstr>
      <vt:lpstr>שיטת האיטרציה – דוגמא 3</vt:lpstr>
      <vt:lpstr>שיטת האיטרציה – דוגמא 3</vt:lpstr>
      <vt:lpstr>שיטת המאסטר</vt:lpstr>
      <vt:lpstr>משפט המאסטר</vt:lpstr>
      <vt:lpstr>שימוש במשפט המאסטר (1)</vt:lpstr>
      <vt:lpstr>שימוש במשפט המאסטר (2)</vt:lpstr>
      <vt:lpstr>שימוש במשפט המאסטר (2)</vt:lpstr>
      <vt:lpstr>שימוש במשפט המאסטר (2)</vt:lpstr>
      <vt:lpstr>שימוש במשפט המאסטר (3)</vt:lpstr>
      <vt:lpstr>שימוש במשפט המאסטר (3)</vt:lpstr>
      <vt:lpstr>שימוש במשפט המאסטר (3)</vt:lpstr>
      <vt:lpstr>שימוש במשפט המאסטר (3)</vt:lpstr>
      <vt:lpstr>שימוש במשפט המאסטר (4)</vt:lpstr>
      <vt:lpstr>שימוש במשפט המאסטר (4)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2012-10-30T21:22:44Z</dcterms:created>
  <dcterms:modified xsi:type="dcterms:W3CDTF">2012-10-30T21:22:55Z</dcterms:modified>
</cp:coreProperties>
</file>