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9" r:id="rId2"/>
    <p:sldId id="357" r:id="rId3"/>
    <p:sldId id="356" r:id="rId4"/>
    <p:sldId id="471" r:id="rId5"/>
    <p:sldId id="504" r:id="rId6"/>
    <p:sldId id="416" r:id="rId7"/>
    <p:sldId id="423" r:id="rId8"/>
    <p:sldId id="419" r:id="rId9"/>
    <p:sldId id="424" r:id="rId10"/>
    <p:sldId id="420" r:id="rId11"/>
    <p:sldId id="428" r:id="rId12"/>
    <p:sldId id="429" r:id="rId13"/>
    <p:sldId id="421" r:id="rId14"/>
    <p:sldId id="430" r:id="rId15"/>
    <p:sldId id="422" r:id="rId16"/>
    <p:sldId id="432" r:id="rId17"/>
    <p:sldId id="435" r:id="rId18"/>
    <p:sldId id="436" r:id="rId19"/>
    <p:sldId id="437" r:id="rId20"/>
    <p:sldId id="488" r:id="rId21"/>
    <p:sldId id="448" r:id="rId22"/>
    <p:sldId id="449" r:id="rId23"/>
    <p:sldId id="450" r:id="rId24"/>
    <p:sldId id="451" r:id="rId25"/>
    <p:sldId id="453" r:id="rId26"/>
    <p:sldId id="452" r:id="rId27"/>
    <p:sldId id="480" r:id="rId28"/>
    <p:sldId id="481" r:id="rId29"/>
    <p:sldId id="457" r:id="rId30"/>
    <p:sldId id="458" r:id="rId31"/>
    <p:sldId id="459" r:id="rId32"/>
    <p:sldId id="460" r:id="rId33"/>
    <p:sldId id="461" r:id="rId34"/>
    <p:sldId id="462" r:id="rId35"/>
    <p:sldId id="483" r:id="rId36"/>
    <p:sldId id="484" r:id="rId37"/>
    <p:sldId id="468" r:id="rId38"/>
    <p:sldId id="489" r:id="rId39"/>
    <p:sldId id="490" r:id="rId40"/>
    <p:sldId id="492" r:id="rId41"/>
    <p:sldId id="493" r:id="rId42"/>
    <p:sldId id="494" r:id="rId43"/>
    <p:sldId id="495" r:id="rId44"/>
    <p:sldId id="496" r:id="rId45"/>
    <p:sldId id="440" r:id="rId46"/>
    <p:sldId id="441" r:id="rId47"/>
    <p:sldId id="470" r:id="rId48"/>
    <p:sldId id="439" r:id="rId49"/>
    <p:sldId id="497" r:id="rId50"/>
    <p:sldId id="498" r:id="rId51"/>
    <p:sldId id="499" r:id="rId52"/>
    <p:sldId id="500" r:id="rId53"/>
    <p:sldId id="501" r:id="rId54"/>
    <p:sldId id="502" r:id="rId55"/>
    <p:sldId id="476" r:id="rId56"/>
    <p:sldId id="503" r:id="rId57"/>
    <p:sldId id="477" r:id="rId58"/>
    <p:sldId id="478" r:id="rId59"/>
    <p:sldId id="473" r:id="rId60"/>
    <p:sldId id="474" r:id="rId61"/>
    <p:sldId id="486" r:id="rId62"/>
    <p:sldId id="485" r:id="rId63"/>
    <p:sldId id="487" r:id="rId64"/>
    <p:sldId id="46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91F"/>
    <a:srgbClr val="14A42F"/>
    <a:srgbClr val="72EE8A"/>
    <a:srgbClr val="18F45C"/>
    <a:srgbClr val="85DFFF"/>
    <a:srgbClr val="FF8B8B"/>
    <a:srgbClr val="BDF1BF"/>
    <a:srgbClr val="BAC7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14" autoAdjust="0"/>
  </p:normalViewPr>
  <p:slideViewPr>
    <p:cSldViewPr>
      <p:cViewPr varScale="1">
        <p:scale>
          <a:sx n="63" d="100"/>
          <a:sy n="63" d="100"/>
        </p:scale>
        <p:origin x="-102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D518C-1C31-4896-8CF4-34D9F92680DA}" type="datetimeFigureOut">
              <a:rPr lang="en-US" smtClean="0"/>
              <a:t>02-Jan-13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A23550-2577-435C-A759-C3F733496C22}" type="slidenum">
              <a:rPr lang="en-US" smtClean="0"/>
              <a:t>‹#›</a:t>
            </a:fld>
            <a:endParaRPr lang="en-US"/>
          </a:p>
        </p:txBody>
      </p:sp>
    </p:spTree>
    <p:extLst>
      <p:ext uri="{BB962C8B-B14F-4D97-AF65-F5344CB8AC3E}">
        <p14:creationId xmlns:p14="http://schemas.microsoft.com/office/powerpoint/2010/main" val="33396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A23550-2577-435C-A759-C3F733496C22}" type="slidenum">
              <a:rPr lang="en-US" smtClean="0"/>
              <a:t>1</a:t>
            </a:fld>
            <a:endParaRPr lang="en-US"/>
          </a:p>
        </p:txBody>
      </p:sp>
    </p:spTree>
    <p:extLst>
      <p:ext uri="{BB962C8B-B14F-4D97-AF65-F5344CB8AC3E}">
        <p14:creationId xmlns:p14="http://schemas.microsoft.com/office/powerpoint/2010/main" val="153410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A23550-2577-435C-A759-C3F733496C22}" type="slidenum">
              <a:rPr lang="en-US" smtClean="0"/>
              <a:t>48</a:t>
            </a:fld>
            <a:endParaRPr lang="en-US"/>
          </a:p>
        </p:txBody>
      </p:sp>
    </p:spTree>
    <p:extLst>
      <p:ext uri="{BB962C8B-B14F-4D97-AF65-F5344CB8AC3E}">
        <p14:creationId xmlns:p14="http://schemas.microsoft.com/office/powerpoint/2010/main" val="518888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http://stackoverflow.com/questions/2329171/find-kth-smallest-element-in-a-binary-search-tree-in-optimum-way</a:t>
            </a:r>
          </a:p>
          <a:p>
            <a:endParaRPr lang="en-US" dirty="0"/>
          </a:p>
        </p:txBody>
      </p:sp>
      <p:sp>
        <p:nvSpPr>
          <p:cNvPr id="4" name="Slide Number Placeholder 3"/>
          <p:cNvSpPr>
            <a:spLocks noGrp="1"/>
          </p:cNvSpPr>
          <p:nvPr>
            <p:ph type="sldNum" sz="quarter" idx="10"/>
          </p:nvPr>
        </p:nvSpPr>
        <p:spPr/>
        <p:txBody>
          <a:bodyPr/>
          <a:lstStyle/>
          <a:p>
            <a:fld id="{87A23550-2577-435C-A759-C3F733496C22}" type="slidenum">
              <a:rPr lang="en-US" smtClean="0"/>
              <a:t>49</a:t>
            </a:fld>
            <a:endParaRPr lang="en-US"/>
          </a:p>
        </p:txBody>
      </p:sp>
    </p:spTree>
    <p:extLst>
      <p:ext uri="{BB962C8B-B14F-4D97-AF65-F5344CB8AC3E}">
        <p14:creationId xmlns:p14="http://schemas.microsoft.com/office/powerpoint/2010/main" val="186297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http://stackoverflow.com/questions/2329171/find-kth-smallest-element-in-a-binary-search-tree-in-optimum-way</a:t>
            </a:r>
          </a:p>
          <a:p>
            <a:endParaRPr lang="en-US"/>
          </a:p>
        </p:txBody>
      </p:sp>
      <p:sp>
        <p:nvSpPr>
          <p:cNvPr id="4" name="Slide Number Placeholder 3"/>
          <p:cNvSpPr>
            <a:spLocks noGrp="1"/>
          </p:cNvSpPr>
          <p:nvPr>
            <p:ph type="sldNum" sz="quarter" idx="10"/>
          </p:nvPr>
        </p:nvSpPr>
        <p:spPr/>
        <p:txBody>
          <a:bodyPr/>
          <a:lstStyle/>
          <a:p>
            <a:fld id="{87A23550-2577-435C-A759-C3F733496C22}" type="slidenum">
              <a:rPr lang="en-US" smtClean="0"/>
              <a:t>50</a:t>
            </a:fld>
            <a:endParaRPr lang="en-US"/>
          </a:p>
        </p:txBody>
      </p:sp>
    </p:spTree>
    <p:extLst>
      <p:ext uri="{BB962C8B-B14F-4D97-AF65-F5344CB8AC3E}">
        <p14:creationId xmlns:p14="http://schemas.microsoft.com/office/powerpoint/2010/main" val="1862978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http://stackoverflow.com/questions/2329171/find-kth-smallest-element-in-a-binary-search-tree-in-optimum-way</a:t>
            </a:r>
          </a:p>
          <a:p>
            <a:endParaRPr lang="en-US"/>
          </a:p>
        </p:txBody>
      </p:sp>
      <p:sp>
        <p:nvSpPr>
          <p:cNvPr id="4" name="Slide Number Placeholder 3"/>
          <p:cNvSpPr>
            <a:spLocks noGrp="1"/>
          </p:cNvSpPr>
          <p:nvPr>
            <p:ph type="sldNum" sz="quarter" idx="10"/>
          </p:nvPr>
        </p:nvSpPr>
        <p:spPr/>
        <p:txBody>
          <a:bodyPr/>
          <a:lstStyle/>
          <a:p>
            <a:fld id="{87A23550-2577-435C-A759-C3F733496C22}" type="slidenum">
              <a:rPr lang="en-US" smtClean="0"/>
              <a:t>51</a:t>
            </a:fld>
            <a:endParaRPr lang="en-US"/>
          </a:p>
        </p:txBody>
      </p:sp>
    </p:spTree>
    <p:extLst>
      <p:ext uri="{BB962C8B-B14F-4D97-AF65-F5344CB8AC3E}">
        <p14:creationId xmlns:p14="http://schemas.microsoft.com/office/powerpoint/2010/main" val="1862978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http://stackoverflow.com/questions/2329171/find-kth-smallest-element-in-a-binary-search-tree-in-optimum-way</a:t>
            </a:r>
          </a:p>
          <a:p>
            <a:endParaRPr lang="en-US"/>
          </a:p>
        </p:txBody>
      </p:sp>
      <p:sp>
        <p:nvSpPr>
          <p:cNvPr id="4" name="Slide Number Placeholder 3"/>
          <p:cNvSpPr>
            <a:spLocks noGrp="1"/>
          </p:cNvSpPr>
          <p:nvPr>
            <p:ph type="sldNum" sz="quarter" idx="10"/>
          </p:nvPr>
        </p:nvSpPr>
        <p:spPr/>
        <p:txBody>
          <a:bodyPr/>
          <a:lstStyle/>
          <a:p>
            <a:fld id="{87A23550-2577-435C-A759-C3F733496C22}" type="slidenum">
              <a:rPr lang="en-US" smtClean="0"/>
              <a:t>52</a:t>
            </a:fld>
            <a:endParaRPr lang="en-US"/>
          </a:p>
        </p:txBody>
      </p:sp>
    </p:spTree>
    <p:extLst>
      <p:ext uri="{BB962C8B-B14F-4D97-AF65-F5344CB8AC3E}">
        <p14:creationId xmlns:p14="http://schemas.microsoft.com/office/powerpoint/2010/main" val="1862978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http://stackoverflow.com/questions/2329171/find-kth-smallest-element-in-a-binary-search-tree-in-optimum-way</a:t>
            </a:r>
          </a:p>
          <a:p>
            <a:endParaRPr lang="en-US"/>
          </a:p>
        </p:txBody>
      </p:sp>
      <p:sp>
        <p:nvSpPr>
          <p:cNvPr id="4" name="Slide Number Placeholder 3"/>
          <p:cNvSpPr>
            <a:spLocks noGrp="1"/>
          </p:cNvSpPr>
          <p:nvPr>
            <p:ph type="sldNum" sz="quarter" idx="10"/>
          </p:nvPr>
        </p:nvSpPr>
        <p:spPr/>
        <p:txBody>
          <a:bodyPr/>
          <a:lstStyle/>
          <a:p>
            <a:fld id="{87A23550-2577-435C-A759-C3F733496C22}" type="slidenum">
              <a:rPr lang="en-US" smtClean="0"/>
              <a:t>53</a:t>
            </a:fld>
            <a:endParaRPr lang="en-US"/>
          </a:p>
        </p:txBody>
      </p:sp>
    </p:spTree>
    <p:extLst>
      <p:ext uri="{BB962C8B-B14F-4D97-AF65-F5344CB8AC3E}">
        <p14:creationId xmlns:p14="http://schemas.microsoft.com/office/powerpoint/2010/main" val="1862978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http://stackoverflow.com/questions/2329171/find-kth-smallest-element-in-a-binary-search-tree-in-optimum-way</a:t>
            </a:r>
          </a:p>
          <a:p>
            <a:endParaRPr lang="en-US"/>
          </a:p>
        </p:txBody>
      </p:sp>
      <p:sp>
        <p:nvSpPr>
          <p:cNvPr id="4" name="Slide Number Placeholder 3"/>
          <p:cNvSpPr>
            <a:spLocks noGrp="1"/>
          </p:cNvSpPr>
          <p:nvPr>
            <p:ph type="sldNum" sz="quarter" idx="10"/>
          </p:nvPr>
        </p:nvSpPr>
        <p:spPr/>
        <p:txBody>
          <a:bodyPr/>
          <a:lstStyle/>
          <a:p>
            <a:fld id="{87A23550-2577-435C-A759-C3F733496C22}" type="slidenum">
              <a:rPr lang="en-US" smtClean="0"/>
              <a:t>54</a:t>
            </a:fld>
            <a:endParaRPr lang="en-US"/>
          </a:p>
        </p:txBody>
      </p:sp>
    </p:spTree>
    <p:extLst>
      <p:ext uri="{BB962C8B-B14F-4D97-AF65-F5344CB8AC3E}">
        <p14:creationId xmlns:p14="http://schemas.microsoft.com/office/powerpoint/2010/main" val="186297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BA5A95-F5D6-40FE-9012-8D12D78B5D67}" type="datetimeFigureOut">
              <a:rPr lang="en-US" smtClean="0"/>
              <a:t>02-Jan-13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143829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A5A95-F5D6-40FE-9012-8D12D78B5D67}" type="datetimeFigureOut">
              <a:rPr lang="en-US" smtClean="0"/>
              <a:t>02-Jan-13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81419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A5A95-F5D6-40FE-9012-8D12D78B5D67}" type="datetimeFigureOut">
              <a:rPr lang="en-US" smtClean="0"/>
              <a:t>02-Jan-13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3282184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BA5A95-F5D6-40FE-9012-8D12D78B5D67}" type="datetimeFigureOut">
              <a:rPr lang="en-US" smtClean="0"/>
              <a:t>02-Jan-13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91811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A5A95-F5D6-40FE-9012-8D12D78B5D67}" type="datetimeFigureOut">
              <a:rPr lang="en-US" smtClean="0"/>
              <a:t>02-Jan-13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405529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BA5A95-F5D6-40FE-9012-8D12D78B5D67}" type="datetimeFigureOut">
              <a:rPr lang="en-US" smtClean="0"/>
              <a:t>02-Jan-13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258694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BA5A95-F5D6-40FE-9012-8D12D78B5D67}" type="datetimeFigureOut">
              <a:rPr lang="en-US" smtClean="0"/>
              <a:t>02-Jan-13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58949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BA5A95-F5D6-40FE-9012-8D12D78B5D67}" type="datetimeFigureOut">
              <a:rPr lang="en-US" smtClean="0"/>
              <a:t>02-Jan-13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290523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A5A95-F5D6-40FE-9012-8D12D78B5D67}" type="datetimeFigureOut">
              <a:rPr lang="en-US" smtClean="0"/>
              <a:t>02-Jan-13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12284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A5A95-F5D6-40FE-9012-8D12D78B5D67}" type="datetimeFigureOut">
              <a:rPr lang="en-US" smtClean="0"/>
              <a:t>02-Jan-13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160551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A5A95-F5D6-40FE-9012-8D12D78B5D67}" type="datetimeFigureOut">
              <a:rPr lang="en-US" smtClean="0"/>
              <a:t>02-Jan-13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FA347-A286-41EB-897D-8E57A9C55AFB}" type="slidenum">
              <a:rPr lang="en-US" smtClean="0"/>
              <a:t>‹#›</a:t>
            </a:fld>
            <a:endParaRPr lang="en-US"/>
          </a:p>
        </p:txBody>
      </p:sp>
    </p:spTree>
    <p:extLst>
      <p:ext uri="{BB962C8B-B14F-4D97-AF65-F5344CB8AC3E}">
        <p14:creationId xmlns:p14="http://schemas.microsoft.com/office/powerpoint/2010/main" val="151364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A5A95-F5D6-40FE-9012-8D12D78B5D67}" type="datetimeFigureOut">
              <a:rPr lang="en-US" smtClean="0"/>
              <a:t>02-Jan-13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FA347-A286-41EB-897D-8E57A9C55AFB}" type="slidenum">
              <a:rPr lang="en-US" smtClean="0"/>
              <a:t>‹#›</a:t>
            </a:fld>
            <a:endParaRPr lang="en-US"/>
          </a:p>
        </p:txBody>
      </p:sp>
    </p:spTree>
    <p:extLst>
      <p:ext uri="{BB962C8B-B14F-4D97-AF65-F5344CB8AC3E}">
        <p14:creationId xmlns:p14="http://schemas.microsoft.com/office/powerpoint/2010/main" val="2110457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local-guru.net/img/guru/tree_sc.png"/>
          <p:cNvPicPr>
            <a:picLocks noChangeAspect="1" noChangeArrowheads="1"/>
          </p:cNvPicPr>
          <p:nvPr/>
        </p:nvPicPr>
        <p:blipFill rotWithShape="1">
          <a:blip r:embed="rId3">
            <a:extLst>
              <a:ext uri="{28A0092B-C50C-407E-A947-70E740481C1C}">
                <a14:useLocalDpi xmlns:a14="http://schemas.microsoft.com/office/drawing/2010/main" val="0"/>
              </a:ext>
            </a:extLst>
          </a:blip>
          <a:srcRect l="3044" t="23170" r="2689"/>
          <a:stretch/>
        </p:blipFill>
        <p:spPr bwMode="auto">
          <a:xfrm>
            <a:off x="1842448" y="1378424"/>
            <a:ext cx="5459104" cy="44127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pPr rtl="1"/>
            <a:r>
              <a:rPr lang="he-IL" dirty="0" smtClean="0"/>
              <a:t>עצי </a:t>
            </a:r>
            <a:r>
              <a:rPr lang="en-US" dirty="0" smtClean="0"/>
              <a:t>AVL</a:t>
            </a:r>
            <a:r>
              <a:rPr lang="he-IL" dirty="0" smtClean="0"/>
              <a:t> – חלק ב</a:t>
            </a:r>
            <a:endParaRPr lang="en-US" dirty="0"/>
          </a:p>
        </p:txBody>
      </p:sp>
      <p:sp>
        <p:nvSpPr>
          <p:cNvPr id="3" name="Subtitle 2"/>
          <p:cNvSpPr>
            <a:spLocks noGrp="1"/>
          </p:cNvSpPr>
          <p:nvPr>
            <p:ph type="subTitle" idx="1"/>
          </p:nvPr>
        </p:nvSpPr>
        <p:spPr>
          <a:xfrm>
            <a:off x="1371600" y="3657600"/>
            <a:ext cx="6400800" cy="1752600"/>
          </a:xfrm>
        </p:spPr>
        <p:txBody>
          <a:bodyPr/>
          <a:lstStyle/>
          <a:p>
            <a:r>
              <a:rPr lang="he-IL" dirty="0" smtClean="0">
                <a:solidFill>
                  <a:schemeClr val="bg1">
                    <a:lumMod val="50000"/>
                  </a:schemeClr>
                </a:solidFill>
              </a:rPr>
              <a:t>תרגול</a:t>
            </a:r>
            <a:endParaRPr lang="en-US" dirty="0">
              <a:solidFill>
                <a:schemeClr val="bg1">
                  <a:lumMod val="50000"/>
                </a:schemeClr>
              </a:solidFill>
            </a:endParaRPr>
          </a:p>
        </p:txBody>
      </p:sp>
    </p:spTree>
    <p:extLst>
      <p:ext uri="{BB962C8B-B14F-4D97-AF65-F5344CB8AC3E}">
        <p14:creationId xmlns:p14="http://schemas.microsoft.com/office/powerpoint/2010/main" val="248202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3</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11" name="Straight Arrow Connector 10"/>
          <p:cNvCxnSpPr>
            <a:stCxn id="4" idx="4"/>
            <a:endCxn id="19"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20"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Oval 12"/>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14" name="Straight Arrow Connector 13"/>
          <p:cNvCxnSpPr>
            <a:stCxn id="19" idx="2"/>
            <a:endCxn id="13"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3009900" y="2608807"/>
            <a:ext cx="571500" cy="3106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TextBox 14"/>
          <p:cNvSpPr txBox="1"/>
          <p:nvPr/>
        </p:nvSpPr>
        <p:spPr>
          <a:xfrm>
            <a:off x="762000" y="5924490"/>
            <a:ext cx="3657600" cy="400110"/>
          </a:xfrm>
          <a:prstGeom prst="rect">
            <a:avLst/>
          </a:prstGeom>
          <a:noFill/>
        </p:spPr>
        <p:txBody>
          <a:bodyPr wrap="square" rtlCol="0">
            <a:spAutoFit/>
          </a:bodyPr>
          <a:lstStyle/>
          <a:p>
            <a:pPr algn="ctr" rtl="1"/>
            <a:r>
              <a:rPr lang="he-IL" sz="2000" dirty="0" smtClean="0"/>
              <a:t>נחלק למקרים...</a:t>
            </a:r>
            <a:endParaRPr lang="en-US" sz="2000" dirty="0"/>
          </a:p>
        </p:txBody>
      </p:sp>
    </p:spTree>
    <p:extLst>
      <p:ext uri="{BB962C8B-B14F-4D97-AF65-F5344CB8AC3E}">
        <p14:creationId xmlns:p14="http://schemas.microsoft.com/office/powerpoint/2010/main" val="3227725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3א</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5" name="Oval 4"/>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1" name="Straight Arrow Connector 10"/>
          <p:cNvCxnSpPr>
            <a:stCxn id="4" idx="4"/>
            <a:endCxn id="19"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5"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4"/>
            <a:endCxn id="37"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21" idx="0"/>
          </p:cNvCxnSpPr>
          <p:nvPr/>
        </p:nvCxnSpPr>
        <p:spPr>
          <a:xfrm>
            <a:off x="3200400" y="3124200"/>
            <a:ext cx="4000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Isosceles Triangle 20"/>
          <p:cNvSpPr/>
          <p:nvPr/>
        </p:nvSpPr>
        <p:spPr>
          <a:xfrm>
            <a:off x="3314700" y="3505200"/>
            <a:ext cx="571500" cy="23622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Isosceles Triangle 36"/>
          <p:cNvSpPr/>
          <p:nvPr/>
        </p:nvSpPr>
        <p:spPr>
          <a:xfrm>
            <a:off x="2552700" y="3505200"/>
            <a:ext cx="571500" cy="2362200"/>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Oval 12"/>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14" name="Straight Arrow Connector 13"/>
          <p:cNvCxnSpPr>
            <a:stCxn id="19" idx="2"/>
            <a:endCxn id="13"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Curved Down Arrow 16"/>
          <p:cNvSpPr/>
          <p:nvPr/>
        </p:nvSpPr>
        <p:spPr>
          <a:xfrm rot="14345212" flipV="1">
            <a:off x="2626963" y="1265706"/>
            <a:ext cx="1946977" cy="1202389"/>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6343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3א</a:t>
            </a:r>
            <a:endParaRPr lang="en-US" dirty="0"/>
          </a:p>
        </p:txBody>
      </p:sp>
      <p:sp>
        <p:nvSpPr>
          <p:cNvPr id="4" name="Oval 3"/>
          <p:cNvSpPr/>
          <p:nvPr/>
        </p:nvSpPr>
        <p:spPr>
          <a:xfrm>
            <a:off x="1447800" y="26670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5" name="Oval 4"/>
          <p:cNvSpPr/>
          <p:nvPr/>
        </p:nvSpPr>
        <p:spPr>
          <a:xfrm>
            <a:off x="2381250" y="16002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1" name="Straight Arrow Connector 10"/>
          <p:cNvCxnSpPr>
            <a:stCxn id="4" idx="4"/>
            <a:endCxn id="19" idx="0"/>
          </p:cNvCxnSpPr>
          <p:nvPr/>
        </p:nvCxnSpPr>
        <p:spPr>
          <a:xfrm flipH="1">
            <a:off x="1238250" y="3200400"/>
            <a:ext cx="438150" cy="475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4"/>
            <a:endCxn id="4" idx="0"/>
          </p:cNvCxnSpPr>
          <p:nvPr/>
        </p:nvCxnSpPr>
        <p:spPr>
          <a:xfrm flipH="1">
            <a:off x="1676400" y="2133600"/>
            <a:ext cx="9334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4"/>
            <a:endCxn id="37" idx="0"/>
          </p:cNvCxnSpPr>
          <p:nvPr/>
        </p:nvCxnSpPr>
        <p:spPr>
          <a:xfrm>
            <a:off x="1676400" y="3200400"/>
            <a:ext cx="514350" cy="448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21" idx="0"/>
          </p:cNvCxnSpPr>
          <p:nvPr/>
        </p:nvCxnSpPr>
        <p:spPr>
          <a:xfrm>
            <a:off x="2609850" y="21336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952500" y="3675864"/>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Isosceles Triangle 20"/>
          <p:cNvSpPr/>
          <p:nvPr/>
        </p:nvSpPr>
        <p:spPr>
          <a:xfrm>
            <a:off x="3314700" y="2667000"/>
            <a:ext cx="571500" cy="23622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Isosceles Triangle 36"/>
          <p:cNvSpPr/>
          <p:nvPr/>
        </p:nvSpPr>
        <p:spPr>
          <a:xfrm>
            <a:off x="1905000" y="3648970"/>
            <a:ext cx="571500" cy="2362200"/>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9" name="TextBox 28"/>
          <p:cNvSpPr txBox="1"/>
          <p:nvPr/>
        </p:nvSpPr>
        <p:spPr>
          <a:xfrm>
            <a:off x="762000" y="6229290"/>
            <a:ext cx="3657600" cy="400110"/>
          </a:xfrm>
          <a:prstGeom prst="rect">
            <a:avLst/>
          </a:prstGeom>
          <a:noFill/>
        </p:spPr>
        <p:txBody>
          <a:bodyPr wrap="square" rtlCol="0">
            <a:spAutoFit/>
          </a:bodyPr>
          <a:lstStyle/>
          <a:p>
            <a:pPr algn="ctr" rtl="1"/>
            <a:r>
              <a:rPr lang="he-IL" sz="2000" dirty="0" smtClean="0"/>
              <a:t>סיימנו</a:t>
            </a:r>
            <a:endParaRPr lang="en-US" sz="2000" dirty="0"/>
          </a:p>
        </p:txBody>
      </p:sp>
    </p:spTree>
    <p:extLst>
      <p:ext uri="{BB962C8B-B14F-4D97-AF65-F5344CB8AC3E}">
        <p14:creationId xmlns:p14="http://schemas.microsoft.com/office/powerpoint/2010/main" val="81654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3ב</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5" name="Oval 4"/>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1" name="Straight Arrow Connector 10"/>
          <p:cNvCxnSpPr>
            <a:stCxn id="4" idx="4"/>
            <a:endCxn id="19"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5"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4"/>
            <a:endCxn id="37"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21" idx="0"/>
          </p:cNvCxnSpPr>
          <p:nvPr/>
        </p:nvCxnSpPr>
        <p:spPr>
          <a:xfrm>
            <a:off x="3200400" y="3124200"/>
            <a:ext cx="4000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Isosceles Triangle 20"/>
          <p:cNvSpPr/>
          <p:nvPr/>
        </p:nvSpPr>
        <p:spPr>
          <a:xfrm>
            <a:off x="3314700" y="3505200"/>
            <a:ext cx="571500" cy="24384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Isosceles Triangle 36"/>
          <p:cNvSpPr/>
          <p:nvPr/>
        </p:nvSpPr>
        <p:spPr>
          <a:xfrm>
            <a:off x="2552700" y="3505200"/>
            <a:ext cx="571500" cy="165174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Oval 12"/>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14" name="Straight Arrow Connector 13"/>
          <p:cNvCxnSpPr>
            <a:stCxn id="19" idx="2"/>
            <a:endCxn id="13"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Curved Down Arrow 16"/>
          <p:cNvSpPr/>
          <p:nvPr/>
        </p:nvSpPr>
        <p:spPr>
          <a:xfrm rot="14345212" flipV="1">
            <a:off x="2626963" y="1265706"/>
            <a:ext cx="1946977" cy="1202389"/>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5773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a:t>
            </a:r>
            <a:r>
              <a:rPr lang="he-IL" dirty="0" smtClean="0"/>
              <a:t>מקרה 3ב</a:t>
            </a:r>
            <a:endParaRPr lang="en-US" dirty="0"/>
          </a:p>
        </p:txBody>
      </p:sp>
      <p:sp>
        <p:nvSpPr>
          <p:cNvPr id="4" name="Oval 3"/>
          <p:cNvSpPr/>
          <p:nvPr/>
        </p:nvSpPr>
        <p:spPr>
          <a:xfrm>
            <a:off x="1447800" y="26670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5" name="Oval 4"/>
          <p:cNvSpPr/>
          <p:nvPr/>
        </p:nvSpPr>
        <p:spPr>
          <a:xfrm>
            <a:off x="2381250" y="16002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1" name="Straight Arrow Connector 10"/>
          <p:cNvCxnSpPr>
            <a:stCxn id="4" idx="4"/>
            <a:endCxn id="19" idx="0"/>
          </p:cNvCxnSpPr>
          <p:nvPr/>
        </p:nvCxnSpPr>
        <p:spPr>
          <a:xfrm flipH="1">
            <a:off x="1238250" y="3200400"/>
            <a:ext cx="438150" cy="475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4"/>
            <a:endCxn id="4" idx="0"/>
          </p:cNvCxnSpPr>
          <p:nvPr/>
        </p:nvCxnSpPr>
        <p:spPr>
          <a:xfrm flipH="1">
            <a:off x="1676400" y="2133600"/>
            <a:ext cx="9334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4"/>
            <a:endCxn id="37" idx="0"/>
          </p:cNvCxnSpPr>
          <p:nvPr/>
        </p:nvCxnSpPr>
        <p:spPr>
          <a:xfrm>
            <a:off x="1676400" y="3200400"/>
            <a:ext cx="514350" cy="448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21" idx="0"/>
          </p:cNvCxnSpPr>
          <p:nvPr/>
        </p:nvCxnSpPr>
        <p:spPr>
          <a:xfrm>
            <a:off x="2609850" y="2133600"/>
            <a:ext cx="990600" cy="533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952500" y="3675864"/>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Isosceles Triangle 20"/>
          <p:cNvSpPr/>
          <p:nvPr/>
        </p:nvSpPr>
        <p:spPr>
          <a:xfrm>
            <a:off x="3314700" y="2666999"/>
            <a:ext cx="571500" cy="2438657"/>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Isosceles Triangle 36"/>
          <p:cNvSpPr/>
          <p:nvPr/>
        </p:nvSpPr>
        <p:spPr>
          <a:xfrm>
            <a:off x="1905000" y="3648970"/>
            <a:ext cx="571500" cy="145668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9" name="TextBox 28"/>
          <p:cNvSpPr txBox="1"/>
          <p:nvPr/>
        </p:nvSpPr>
        <p:spPr>
          <a:xfrm>
            <a:off x="762000" y="5486400"/>
            <a:ext cx="3657600" cy="400110"/>
          </a:xfrm>
          <a:prstGeom prst="rect">
            <a:avLst/>
          </a:prstGeom>
          <a:noFill/>
        </p:spPr>
        <p:txBody>
          <a:bodyPr wrap="square" rtlCol="0">
            <a:spAutoFit/>
          </a:bodyPr>
          <a:lstStyle/>
          <a:p>
            <a:pPr algn="ctr" rtl="1"/>
            <a:r>
              <a:rPr lang="he-IL" sz="2000" dirty="0"/>
              <a:t>צריך לעלות לרמה הבאה, ולבדוק</a:t>
            </a:r>
            <a:endParaRPr lang="en-US" sz="2000" dirty="0"/>
          </a:p>
        </p:txBody>
      </p:sp>
    </p:spTree>
    <p:extLst>
      <p:ext uri="{BB962C8B-B14F-4D97-AF65-F5344CB8AC3E}">
        <p14:creationId xmlns:p14="http://schemas.microsoft.com/office/powerpoint/2010/main" val="343088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3ג</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5" name="Oval 4"/>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1" name="Straight Arrow Connector 10"/>
          <p:cNvCxnSpPr>
            <a:stCxn id="4" idx="4"/>
            <a:endCxn id="19"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5"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4"/>
            <a:endCxn id="37" idx="0"/>
          </p:cNvCxnSpPr>
          <p:nvPr/>
        </p:nvCxnSpPr>
        <p:spPr>
          <a:xfrm>
            <a:off x="3200400" y="3124200"/>
            <a:ext cx="400050" cy="383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21"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Isosceles Triangle 20"/>
          <p:cNvSpPr/>
          <p:nvPr/>
        </p:nvSpPr>
        <p:spPr>
          <a:xfrm>
            <a:off x="2552700" y="3505200"/>
            <a:ext cx="571500" cy="23622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Isosceles Triangle 36"/>
          <p:cNvSpPr/>
          <p:nvPr/>
        </p:nvSpPr>
        <p:spPr>
          <a:xfrm>
            <a:off x="3314700" y="3507569"/>
            <a:ext cx="571500" cy="165174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Oval 12"/>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14" name="Straight Arrow Connector 13"/>
          <p:cNvCxnSpPr>
            <a:stCxn id="19" idx="2"/>
            <a:endCxn id="13"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491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מחיקה </a:t>
            </a:r>
            <a:r>
              <a:rPr lang="he-IL" dirty="0"/>
              <a:t>– תיקון העץ – </a:t>
            </a:r>
            <a:r>
              <a:rPr lang="he-IL" dirty="0" smtClean="0"/>
              <a:t>מקרה 3ג</a:t>
            </a:r>
            <a:endParaRPr lang="en-US" dirty="0"/>
          </a:p>
          <a:p>
            <a:pPr algn="r" rtl="1"/>
            <a:endParaRPr lang="en-US" dirty="0"/>
          </a:p>
        </p:txBody>
      </p:sp>
      <p:grpSp>
        <p:nvGrpSpPr>
          <p:cNvPr id="27" name="Group 26"/>
          <p:cNvGrpSpPr/>
          <p:nvPr/>
        </p:nvGrpSpPr>
        <p:grpSpPr>
          <a:xfrm>
            <a:off x="152400" y="2971800"/>
            <a:ext cx="2705100" cy="3619500"/>
            <a:chOff x="647700" y="1394346"/>
            <a:chExt cx="3467100" cy="5158854"/>
          </a:xfrm>
        </p:grpSpPr>
        <p:sp>
          <p:nvSpPr>
            <p:cNvPr id="28" name="Oval 27"/>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30" name="Oval 29"/>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31" name="Straight Arrow Connector 30"/>
            <p:cNvCxnSpPr>
              <a:stCxn id="28" idx="4"/>
              <a:endCxn id="33"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8" idx="4"/>
              <a:endCxn id="30"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Isosceles Triangle 32"/>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4" name="Oval 33"/>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35" name="Straight Arrow Connector 34"/>
            <p:cNvCxnSpPr>
              <a:stCxn id="30" idx="4"/>
              <a:endCxn id="34"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a:off x="3543300" y="36041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Isosceles Triangle 36"/>
            <p:cNvSpPr/>
            <p:nvPr/>
          </p:nvSpPr>
          <p:spPr>
            <a:xfrm>
              <a:off x="1943100"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Isosceles Triangle 37"/>
            <p:cNvSpPr/>
            <p:nvPr/>
          </p:nvSpPr>
          <p:spPr>
            <a:xfrm>
              <a:off x="27432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39" name="Straight Arrow Connector 38"/>
            <p:cNvCxnSpPr>
              <a:stCxn id="34" idx="4"/>
              <a:endCxn id="37"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0" idx="4"/>
              <a:endCxn id="36" idx="0"/>
            </p:cNvCxnSpPr>
            <p:nvPr/>
          </p:nvCxnSpPr>
          <p:spPr>
            <a:xfrm>
              <a:off x="3124200" y="2918346"/>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4" idx="4"/>
              <a:endCxn id="38"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43" name="Straight Arrow Connector 42"/>
            <p:cNvCxnSpPr>
              <a:stCxn id="33" idx="2"/>
              <a:endCxn id="42"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3276600" y="2971800"/>
            <a:ext cx="2705100" cy="3619500"/>
            <a:chOff x="647700" y="1394346"/>
            <a:chExt cx="3467100" cy="5158854"/>
          </a:xfrm>
        </p:grpSpPr>
        <p:sp>
          <p:nvSpPr>
            <p:cNvPr id="45" name="Oval 44"/>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46" name="Oval 45"/>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47" name="Straight Arrow Connector 46"/>
            <p:cNvCxnSpPr>
              <a:stCxn id="45" idx="4"/>
              <a:endCxn id="49"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5" idx="4"/>
              <a:endCxn id="46"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Isosceles Triangle 48"/>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0" name="Oval 49"/>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51" name="Straight Arrow Connector 50"/>
            <p:cNvCxnSpPr>
              <a:stCxn id="46" idx="4"/>
              <a:endCxn id="50"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Isosceles Triangle 51"/>
            <p:cNvSpPr/>
            <p:nvPr/>
          </p:nvSpPr>
          <p:spPr>
            <a:xfrm>
              <a:off x="3543299" y="3604146"/>
              <a:ext cx="571501"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3" name="Isosceles Triangle 52"/>
            <p:cNvSpPr/>
            <p:nvPr/>
          </p:nvSpPr>
          <p:spPr>
            <a:xfrm>
              <a:off x="1943100" y="4823346"/>
              <a:ext cx="571501" cy="69808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4" name="Isosceles Triangle 53"/>
            <p:cNvSpPr/>
            <p:nvPr/>
          </p:nvSpPr>
          <p:spPr>
            <a:xfrm>
              <a:off x="2743201" y="4823346"/>
              <a:ext cx="571501"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55" name="Straight Arrow Connector 54"/>
            <p:cNvCxnSpPr>
              <a:stCxn id="50" idx="4"/>
              <a:endCxn id="53" idx="0"/>
            </p:cNvCxnSpPr>
            <p:nvPr/>
          </p:nvCxnSpPr>
          <p:spPr>
            <a:xfrm flipH="1">
              <a:off x="2228851" y="4137545"/>
              <a:ext cx="400049"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6" idx="4"/>
              <a:endCxn id="52" idx="0"/>
            </p:cNvCxnSpPr>
            <p:nvPr/>
          </p:nvCxnSpPr>
          <p:spPr>
            <a:xfrm>
              <a:off x="3124200" y="2918345"/>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54"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59" name="Straight Arrow Connector 58"/>
            <p:cNvCxnSpPr>
              <a:stCxn id="49" idx="2"/>
              <a:endCxn id="58"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6324600" y="2971800"/>
            <a:ext cx="2705100" cy="3619500"/>
            <a:chOff x="647700" y="1394346"/>
            <a:chExt cx="3467100" cy="5158854"/>
          </a:xfrm>
        </p:grpSpPr>
        <p:sp>
          <p:nvSpPr>
            <p:cNvPr id="61" name="Oval 60"/>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62" name="Oval 61"/>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63" name="Straight Arrow Connector 62"/>
            <p:cNvCxnSpPr>
              <a:stCxn id="61" idx="4"/>
              <a:endCxn id="65"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1" idx="4"/>
              <a:endCxn id="62"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6" name="Oval 65"/>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67" name="Straight Arrow Connector 66"/>
            <p:cNvCxnSpPr>
              <a:stCxn id="62" idx="4"/>
              <a:endCxn id="66"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Isosceles Triangle 67"/>
            <p:cNvSpPr/>
            <p:nvPr/>
          </p:nvSpPr>
          <p:spPr>
            <a:xfrm>
              <a:off x="3543299" y="3604146"/>
              <a:ext cx="571501"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9" name="Isosceles Triangle 68"/>
            <p:cNvSpPr/>
            <p:nvPr/>
          </p:nvSpPr>
          <p:spPr>
            <a:xfrm>
              <a:off x="1943100" y="4823346"/>
              <a:ext cx="571501"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0" name="Isosceles Triangle 69"/>
            <p:cNvSpPr/>
            <p:nvPr/>
          </p:nvSpPr>
          <p:spPr>
            <a:xfrm>
              <a:off x="2743201" y="4823347"/>
              <a:ext cx="571501" cy="69808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71" name="Straight Arrow Connector 70"/>
            <p:cNvCxnSpPr>
              <a:stCxn id="66" idx="4"/>
              <a:endCxn id="69"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2" idx="4"/>
              <a:endCxn id="68" idx="0"/>
            </p:cNvCxnSpPr>
            <p:nvPr/>
          </p:nvCxnSpPr>
          <p:spPr>
            <a:xfrm>
              <a:off x="3124200" y="2918345"/>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6" idx="4"/>
              <a:endCxn id="70" idx="0"/>
            </p:cNvCxnSpPr>
            <p:nvPr/>
          </p:nvCxnSpPr>
          <p:spPr>
            <a:xfrm>
              <a:off x="2628899" y="4137545"/>
              <a:ext cx="400051" cy="685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75" name="Straight Arrow Connector 74"/>
            <p:cNvCxnSpPr>
              <a:stCxn id="65" idx="2"/>
              <a:endCxn id="74"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02886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מחיקה </a:t>
            </a:r>
            <a:r>
              <a:rPr lang="he-IL" dirty="0"/>
              <a:t>– תיקון העץ – </a:t>
            </a:r>
            <a:r>
              <a:rPr lang="he-IL" dirty="0" smtClean="0"/>
              <a:t>מקרה 3ג</a:t>
            </a:r>
            <a:endParaRPr lang="en-US" dirty="0"/>
          </a:p>
          <a:p>
            <a:pPr algn="r" rtl="1"/>
            <a:endParaRPr lang="en-US" dirty="0"/>
          </a:p>
        </p:txBody>
      </p:sp>
      <p:grpSp>
        <p:nvGrpSpPr>
          <p:cNvPr id="27" name="Group 26"/>
          <p:cNvGrpSpPr/>
          <p:nvPr/>
        </p:nvGrpSpPr>
        <p:grpSpPr>
          <a:xfrm>
            <a:off x="657748" y="2971800"/>
            <a:ext cx="2199752" cy="3619500"/>
            <a:chOff x="1295400" y="1394346"/>
            <a:chExt cx="2819400" cy="5158854"/>
          </a:xfrm>
        </p:grpSpPr>
        <p:sp>
          <p:nvSpPr>
            <p:cNvPr id="28" name="Oval 27"/>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30" name="Oval 29"/>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31" name="Straight Arrow Connector 30"/>
            <p:cNvCxnSpPr>
              <a:stCxn id="28" idx="4"/>
              <a:endCxn id="33"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8" idx="4"/>
              <a:endCxn id="30"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Isosceles Triangle 32"/>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4" name="Oval 33"/>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35" name="Straight Arrow Connector 34"/>
            <p:cNvCxnSpPr>
              <a:stCxn id="30" idx="4"/>
              <a:endCxn id="34"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a:off x="3543300" y="36041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Isosceles Triangle 36"/>
            <p:cNvSpPr/>
            <p:nvPr/>
          </p:nvSpPr>
          <p:spPr>
            <a:xfrm>
              <a:off x="1943100"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Isosceles Triangle 37"/>
            <p:cNvSpPr/>
            <p:nvPr/>
          </p:nvSpPr>
          <p:spPr>
            <a:xfrm>
              <a:off x="27432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39" name="Straight Arrow Connector 38"/>
            <p:cNvCxnSpPr>
              <a:stCxn id="34" idx="4"/>
              <a:endCxn id="37"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0" idx="4"/>
              <a:endCxn id="36" idx="0"/>
            </p:cNvCxnSpPr>
            <p:nvPr/>
          </p:nvCxnSpPr>
          <p:spPr>
            <a:xfrm>
              <a:off x="3124200" y="2918346"/>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4" idx="4"/>
              <a:endCxn id="38"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3781948" y="2971800"/>
            <a:ext cx="2199752" cy="3619500"/>
            <a:chOff x="1295400" y="1394346"/>
            <a:chExt cx="2819400" cy="5158854"/>
          </a:xfrm>
        </p:grpSpPr>
        <p:sp>
          <p:nvSpPr>
            <p:cNvPr id="45" name="Oval 44"/>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46" name="Oval 45"/>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47" name="Straight Arrow Connector 46"/>
            <p:cNvCxnSpPr>
              <a:stCxn id="45" idx="4"/>
              <a:endCxn id="49"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5" idx="4"/>
              <a:endCxn id="46"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Isosceles Triangle 48"/>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0" name="Oval 49"/>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51" name="Straight Arrow Connector 50"/>
            <p:cNvCxnSpPr>
              <a:stCxn id="46" idx="4"/>
              <a:endCxn id="50"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Isosceles Triangle 51"/>
            <p:cNvSpPr/>
            <p:nvPr/>
          </p:nvSpPr>
          <p:spPr>
            <a:xfrm>
              <a:off x="3543300" y="3604146"/>
              <a:ext cx="571500"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3" name="Isosceles Triangle 52"/>
            <p:cNvSpPr/>
            <p:nvPr/>
          </p:nvSpPr>
          <p:spPr>
            <a:xfrm>
              <a:off x="1943099" y="4823347"/>
              <a:ext cx="571500" cy="69808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4" name="Isosceles Triangle 53"/>
            <p:cNvSpPr/>
            <p:nvPr/>
          </p:nvSpPr>
          <p:spPr>
            <a:xfrm>
              <a:off x="2743201" y="4823346"/>
              <a:ext cx="571501"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55" name="Straight Arrow Connector 54"/>
            <p:cNvCxnSpPr>
              <a:stCxn id="50" idx="4"/>
              <a:endCxn id="53" idx="0"/>
            </p:cNvCxnSpPr>
            <p:nvPr/>
          </p:nvCxnSpPr>
          <p:spPr>
            <a:xfrm flipH="1">
              <a:off x="2228850" y="4137545"/>
              <a:ext cx="400051" cy="685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6" idx="4"/>
              <a:endCxn id="52" idx="0"/>
            </p:cNvCxnSpPr>
            <p:nvPr/>
          </p:nvCxnSpPr>
          <p:spPr>
            <a:xfrm>
              <a:off x="3124201" y="2918345"/>
              <a:ext cx="704849"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54"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6829948" y="2971800"/>
            <a:ext cx="2199752" cy="3619500"/>
            <a:chOff x="1295400" y="1394346"/>
            <a:chExt cx="2819400" cy="5158854"/>
          </a:xfrm>
        </p:grpSpPr>
        <p:sp>
          <p:nvSpPr>
            <p:cNvPr id="61" name="Oval 60"/>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62" name="Oval 61"/>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63" name="Straight Arrow Connector 62"/>
            <p:cNvCxnSpPr>
              <a:stCxn id="61" idx="4"/>
              <a:endCxn id="65"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1" idx="4"/>
              <a:endCxn id="62"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6" name="Oval 65"/>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67" name="Straight Arrow Connector 66"/>
            <p:cNvCxnSpPr>
              <a:stCxn id="62" idx="4"/>
              <a:endCxn id="66"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Isosceles Triangle 67"/>
            <p:cNvSpPr/>
            <p:nvPr/>
          </p:nvSpPr>
          <p:spPr>
            <a:xfrm>
              <a:off x="3543300" y="3604146"/>
              <a:ext cx="571500"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9" name="Isosceles Triangle 68"/>
            <p:cNvSpPr/>
            <p:nvPr/>
          </p:nvSpPr>
          <p:spPr>
            <a:xfrm>
              <a:off x="1943100" y="4823346"/>
              <a:ext cx="571501"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0" name="Isosceles Triangle 69"/>
            <p:cNvSpPr/>
            <p:nvPr/>
          </p:nvSpPr>
          <p:spPr>
            <a:xfrm>
              <a:off x="2743201" y="4823346"/>
              <a:ext cx="571500" cy="698085"/>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71" name="Straight Arrow Connector 70"/>
            <p:cNvCxnSpPr>
              <a:stCxn id="66" idx="4"/>
              <a:endCxn id="69"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2" idx="4"/>
              <a:endCxn id="68" idx="0"/>
            </p:cNvCxnSpPr>
            <p:nvPr/>
          </p:nvCxnSpPr>
          <p:spPr>
            <a:xfrm>
              <a:off x="3124201" y="2918345"/>
              <a:ext cx="704849"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6" idx="4"/>
              <a:endCxn id="70" idx="0"/>
            </p:cNvCxnSpPr>
            <p:nvPr/>
          </p:nvCxnSpPr>
          <p:spPr>
            <a:xfrm>
              <a:off x="2628901" y="4137545"/>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6" name="Curved Down Arrow 75"/>
          <p:cNvSpPr/>
          <p:nvPr/>
        </p:nvSpPr>
        <p:spPr>
          <a:xfrm rot="17767289">
            <a:off x="990120" y="3734878"/>
            <a:ext cx="1065744" cy="498065"/>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77" name="Curved Down Arrow 76"/>
          <p:cNvSpPr/>
          <p:nvPr/>
        </p:nvSpPr>
        <p:spPr>
          <a:xfrm rot="17767289">
            <a:off x="4114320" y="3734878"/>
            <a:ext cx="1065744" cy="498065"/>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78" name="Curved Down Arrow 77"/>
          <p:cNvSpPr/>
          <p:nvPr/>
        </p:nvSpPr>
        <p:spPr>
          <a:xfrm rot="17767289">
            <a:off x="7162320" y="3768057"/>
            <a:ext cx="1065744" cy="498065"/>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463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מחיקה </a:t>
            </a:r>
            <a:r>
              <a:rPr lang="he-IL" dirty="0"/>
              <a:t>– תיקון העץ – </a:t>
            </a:r>
            <a:r>
              <a:rPr lang="he-IL" dirty="0" smtClean="0"/>
              <a:t>מקרה 3ג</a:t>
            </a:r>
            <a:endParaRPr lang="en-US" dirty="0"/>
          </a:p>
          <a:p>
            <a:pPr algn="r" rtl="1"/>
            <a:endParaRPr lang="en-US" dirty="0"/>
          </a:p>
        </p:txBody>
      </p:sp>
      <p:grpSp>
        <p:nvGrpSpPr>
          <p:cNvPr id="4" name="Group 3"/>
          <p:cNvGrpSpPr/>
          <p:nvPr/>
        </p:nvGrpSpPr>
        <p:grpSpPr>
          <a:xfrm>
            <a:off x="647700" y="2971800"/>
            <a:ext cx="2247900" cy="3619500"/>
            <a:chOff x="1295400" y="1394346"/>
            <a:chExt cx="3009900" cy="5158854"/>
          </a:xfrm>
        </p:grpSpPr>
        <p:sp>
          <p:nvSpPr>
            <p:cNvPr id="58" name="Oval 57"/>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59" name="Oval 58"/>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74" name="Straight Arrow Connector 73"/>
            <p:cNvCxnSpPr>
              <a:stCxn id="58" idx="4"/>
              <a:endCxn id="79"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58" idx="4"/>
              <a:endCxn id="80" idx="0"/>
            </p:cNvCxnSpPr>
            <p:nvPr/>
          </p:nvCxnSpPr>
          <p:spPr>
            <a:xfrm>
              <a:off x="2514600" y="1927745"/>
              <a:ext cx="400051" cy="479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Isosceles Triangle 78"/>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0" name="Oval 79"/>
            <p:cNvSpPr/>
            <p:nvPr/>
          </p:nvSpPr>
          <p:spPr>
            <a:xfrm>
              <a:off x="268605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81" name="Straight Arrow Connector 80"/>
            <p:cNvCxnSpPr>
              <a:stCxn id="80" idx="4"/>
              <a:endCxn id="59" idx="0"/>
            </p:cNvCxnSpPr>
            <p:nvPr/>
          </p:nvCxnSpPr>
          <p:spPr>
            <a:xfrm>
              <a:off x="2914650" y="2941092"/>
              <a:ext cx="59055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Isosceles Triangle 81"/>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3" name="Isosceles Triangle 82"/>
            <p:cNvSpPr/>
            <p:nvPr/>
          </p:nvSpPr>
          <p:spPr>
            <a:xfrm>
              <a:off x="2133600" y="3626892"/>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4" name="Isosceles Triangle 83"/>
            <p:cNvSpPr/>
            <p:nvPr/>
          </p:nvSpPr>
          <p:spPr>
            <a:xfrm>
              <a:off x="28194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85" name="Straight Arrow Connector 84"/>
            <p:cNvCxnSpPr>
              <a:stCxn id="80" idx="4"/>
              <a:endCxn id="83" idx="0"/>
            </p:cNvCxnSpPr>
            <p:nvPr/>
          </p:nvCxnSpPr>
          <p:spPr>
            <a:xfrm flipH="1">
              <a:off x="2419350" y="2941092"/>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9" idx="4"/>
              <a:endCxn id="82"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9" idx="4"/>
              <a:endCxn id="84" idx="0"/>
            </p:cNvCxnSpPr>
            <p:nvPr/>
          </p:nvCxnSpPr>
          <p:spPr>
            <a:xfrm flipH="1">
              <a:off x="31051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3733800" y="2971800"/>
            <a:ext cx="2247900" cy="3619500"/>
            <a:chOff x="1295400" y="1394346"/>
            <a:chExt cx="3009900" cy="5158854"/>
          </a:xfrm>
        </p:grpSpPr>
        <p:sp>
          <p:nvSpPr>
            <p:cNvPr id="89" name="Oval 88"/>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90" name="Oval 89"/>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91" name="Straight Arrow Connector 90"/>
            <p:cNvCxnSpPr>
              <a:stCxn id="89" idx="4"/>
              <a:endCxn id="93" idx="0"/>
            </p:cNvCxnSpPr>
            <p:nvPr/>
          </p:nvCxnSpPr>
          <p:spPr>
            <a:xfrm flipH="1">
              <a:off x="1581150" y="1927745"/>
              <a:ext cx="933451" cy="4799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89" idx="4"/>
              <a:endCxn id="94" idx="0"/>
            </p:cNvCxnSpPr>
            <p:nvPr/>
          </p:nvCxnSpPr>
          <p:spPr>
            <a:xfrm>
              <a:off x="2514600" y="1927745"/>
              <a:ext cx="400051" cy="479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 name="Isosceles Triangle 92"/>
            <p:cNvSpPr/>
            <p:nvPr/>
          </p:nvSpPr>
          <p:spPr>
            <a:xfrm>
              <a:off x="1295400" y="2407691"/>
              <a:ext cx="571499" cy="1919055"/>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4" name="Oval 93"/>
            <p:cNvSpPr/>
            <p:nvPr/>
          </p:nvSpPr>
          <p:spPr>
            <a:xfrm>
              <a:off x="268605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95" name="Straight Arrow Connector 94"/>
            <p:cNvCxnSpPr>
              <a:stCxn id="94" idx="4"/>
              <a:endCxn id="90" idx="0"/>
            </p:cNvCxnSpPr>
            <p:nvPr/>
          </p:nvCxnSpPr>
          <p:spPr>
            <a:xfrm>
              <a:off x="2914650" y="2941092"/>
              <a:ext cx="59055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Isosceles Triangle 95"/>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7" name="Isosceles Triangle 96"/>
            <p:cNvSpPr/>
            <p:nvPr/>
          </p:nvSpPr>
          <p:spPr>
            <a:xfrm>
              <a:off x="2133599" y="3626892"/>
              <a:ext cx="571499" cy="69985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8" name="Isosceles Triangle 97"/>
            <p:cNvSpPr/>
            <p:nvPr/>
          </p:nvSpPr>
          <p:spPr>
            <a:xfrm>
              <a:off x="28194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99" name="Straight Arrow Connector 98"/>
            <p:cNvCxnSpPr>
              <a:stCxn id="94" idx="4"/>
              <a:endCxn id="97" idx="0"/>
            </p:cNvCxnSpPr>
            <p:nvPr/>
          </p:nvCxnSpPr>
          <p:spPr>
            <a:xfrm flipH="1">
              <a:off x="2419349" y="2941091"/>
              <a:ext cx="495302"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90" idx="4"/>
              <a:endCxn id="96"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0" idx="4"/>
              <a:endCxn id="98" idx="0"/>
            </p:cNvCxnSpPr>
            <p:nvPr/>
          </p:nvCxnSpPr>
          <p:spPr>
            <a:xfrm flipH="1">
              <a:off x="31051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02" name="Group 101"/>
          <p:cNvGrpSpPr/>
          <p:nvPr/>
        </p:nvGrpSpPr>
        <p:grpSpPr>
          <a:xfrm>
            <a:off x="6667500" y="2971800"/>
            <a:ext cx="2247900" cy="3619500"/>
            <a:chOff x="1295400" y="1394346"/>
            <a:chExt cx="3009900" cy="5158854"/>
          </a:xfrm>
        </p:grpSpPr>
        <p:sp>
          <p:nvSpPr>
            <p:cNvPr id="103" name="Oval 102"/>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104" name="Oval 103"/>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05" name="Straight Arrow Connector 104"/>
            <p:cNvCxnSpPr>
              <a:stCxn id="103" idx="4"/>
              <a:endCxn id="107"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103" idx="4"/>
              <a:endCxn id="108" idx="0"/>
            </p:cNvCxnSpPr>
            <p:nvPr/>
          </p:nvCxnSpPr>
          <p:spPr>
            <a:xfrm>
              <a:off x="2514600" y="1927745"/>
              <a:ext cx="400051" cy="479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7" name="Isosceles Triangle 106"/>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8" name="Oval 107"/>
            <p:cNvSpPr/>
            <p:nvPr/>
          </p:nvSpPr>
          <p:spPr>
            <a:xfrm>
              <a:off x="268605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109" name="Straight Arrow Connector 108"/>
            <p:cNvCxnSpPr>
              <a:stCxn id="108" idx="4"/>
              <a:endCxn id="104" idx="0"/>
            </p:cNvCxnSpPr>
            <p:nvPr/>
          </p:nvCxnSpPr>
          <p:spPr>
            <a:xfrm>
              <a:off x="2914650" y="2941092"/>
              <a:ext cx="59055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0" name="Isosceles Triangle 109"/>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1" name="Isosceles Triangle 110"/>
            <p:cNvSpPr/>
            <p:nvPr/>
          </p:nvSpPr>
          <p:spPr>
            <a:xfrm>
              <a:off x="2133599" y="3626892"/>
              <a:ext cx="571499" cy="1894539"/>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2" name="Isosceles Triangle 111"/>
            <p:cNvSpPr/>
            <p:nvPr/>
          </p:nvSpPr>
          <p:spPr>
            <a:xfrm>
              <a:off x="2819400" y="4823347"/>
              <a:ext cx="571499" cy="69808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113" name="Straight Arrow Connector 112"/>
            <p:cNvCxnSpPr>
              <a:stCxn id="108" idx="4"/>
              <a:endCxn id="111" idx="0"/>
            </p:cNvCxnSpPr>
            <p:nvPr/>
          </p:nvCxnSpPr>
          <p:spPr>
            <a:xfrm flipH="1">
              <a:off x="2419349" y="2941091"/>
              <a:ext cx="495302"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104" idx="4"/>
              <a:endCxn id="110"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4" idx="4"/>
              <a:endCxn id="112" idx="0"/>
            </p:cNvCxnSpPr>
            <p:nvPr/>
          </p:nvCxnSpPr>
          <p:spPr>
            <a:xfrm flipH="1">
              <a:off x="3105149" y="4137545"/>
              <a:ext cx="400051" cy="685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16" name="Curved Down Arrow 115"/>
          <p:cNvSpPr/>
          <p:nvPr/>
        </p:nvSpPr>
        <p:spPr>
          <a:xfrm rot="14823327" flipV="1">
            <a:off x="1618308" y="3022282"/>
            <a:ext cx="1026255" cy="563212"/>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17" name="Curved Down Arrow 116"/>
          <p:cNvSpPr/>
          <p:nvPr/>
        </p:nvSpPr>
        <p:spPr>
          <a:xfrm rot="14823327" flipV="1">
            <a:off x="4670637" y="3043906"/>
            <a:ext cx="1026255" cy="563212"/>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18" name="Curved Down Arrow 117"/>
          <p:cNvSpPr/>
          <p:nvPr/>
        </p:nvSpPr>
        <p:spPr>
          <a:xfrm rot="14823327" flipV="1">
            <a:off x="7638108" y="3043906"/>
            <a:ext cx="1026255" cy="563212"/>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4434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מחיקה </a:t>
            </a:r>
            <a:r>
              <a:rPr lang="he-IL" dirty="0"/>
              <a:t>– תיקון העץ – </a:t>
            </a:r>
            <a:r>
              <a:rPr lang="he-IL" dirty="0" smtClean="0"/>
              <a:t>מקרה 3ג</a:t>
            </a:r>
            <a:endParaRPr lang="en-US" dirty="0"/>
          </a:p>
          <a:p>
            <a:pPr algn="r" rtl="1"/>
            <a:endParaRPr lang="en-US" dirty="0"/>
          </a:p>
        </p:txBody>
      </p:sp>
      <p:grpSp>
        <p:nvGrpSpPr>
          <p:cNvPr id="119" name="Group 118"/>
          <p:cNvGrpSpPr/>
          <p:nvPr/>
        </p:nvGrpSpPr>
        <p:grpSpPr>
          <a:xfrm>
            <a:off x="3352800" y="3581400"/>
            <a:ext cx="2590800" cy="2908528"/>
            <a:chOff x="571500" y="2407692"/>
            <a:chExt cx="3733800" cy="4145508"/>
          </a:xfrm>
        </p:grpSpPr>
        <p:sp>
          <p:nvSpPr>
            <p:cNvPr id="120" name="Oval 119"/>
            <p:cNvSpPr/>
            <p:nvPr/>
          </p:nvSpPr>
          <p:spPr>
            <a:xfrm>
              <a:off x="1190065" y="36041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121" name="Oval 120"/>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22" name="Straight Arrow Connector 121"/>
            <p:cNvCxnSpPr>
              <a:stCxn id="120" idx="4"/>
              <a:endCxn id="124" idx="0"/>
            </p:cNvCxnSpPr>
            <p:nvPr/>
          </p:nvCxnSpPr>
          <p:spPr>
            <a:xfrm flipH="1">
              <a:off x="857250" y="4137546"/>
              <a:ext cx="561415"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125" idx="4"/>
              <a:endCxn id="120" idx="0"/>
            </p:cNvCxnSpPr>
            <p:nvPr/>
          </p:nvCxnSpPr>
          <p:spPr>
            <a:xfrm flipH="1">
              <a:off x="1418665" y="2941092"/>
              <a:ext cx="1095935"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4" name="Isosceles Triangle 123"/>
            <p:cNvSpPr/>
            <p:nvPr/>
          </p:nvSpPr>
          <p:spPr>
            <a:xfrm>
              <a:off x="571500" y="4823346"/>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5" name="Oval 124"/>
            <p:cNvSpPr/>
            <p:nvPr/>
          </p:nvSpPr>
          <p:spPr>
            <a:xfrm>
              <a:off x="228600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126" name="Straight Arrow Connector 125"/>
            <p:cNvCxnSpPr>
              <a:stCxn id="125" idx="4"/>
              <a:endCxn id="121" idx="0"/>
            </p:cNvCxnSpPr>
            <p:nvPr/>
          </p:nvCxnSpPr>
          <p:spPr>
            <a:xfrm>
              <a:off x="2514600" y="2941092"/>
              <a:ext cx="99060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7" name="Isosceles Triangle 126"/>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8" name="Isosceles Triangle 127"/>
            <p:cNvSpPr/>
            <p:nvPr/>
          </p:nvSpPr>
          <p:spPr>
            <a:xfrm>
              <a:off x="1553695" y="4823346"/>
              <a:ext cx="571500" cy="1059783"/>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9" name="Isosceles Triangle 128"/>
            <p:cNvSpPr/>
            <p:nvPr/>
          </p:nvSpPr>
          <p:spPr>
            <a:xfrm>
              <a:off x="28194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130" name="Straight Arrow Connector 129"/>
            <p:cNvCxnSpPr>
              <a:stCxn id="120" idx="4"/>
              <a:endCxn id="128" idx="0"/>
            </p:cNvCxnSpPr>
            <p:nvPr/>
          </p:nvCxnSpPr>
          <p:spPr>
            <a:xfrm>
              <a:off x="1418665" y="4137547"/>
              <a:ext cx="420780" cy="6857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stCxn id="121" idx="4"/>
              <a:endCxn id="127"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121" idx="4"/>
              <a:endCxn id="129" idx="0"/>
            </p:cNvCxnSpPr>
            <p:nvPr/>
          </p:nvCxnSpPr>
          <p:spPr>
            <a:xfrm flipH="1">
              <a:off x="31051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304800" y="3594328"/>
            <a:ext cx="2590800" cy="2908528"/>
            <a:chOff x="571500" y="2407692"/>
            <a:chExt cx="3733800" cy="4145508"/>
          </a:xfrm>
        </p:grpSpPr>
        <p:sp>
          <p:nvSpPr>
            <p:cNvPr id="134" name="Oval 133"/>
            <p:cNvSpPr/>
            <p:nvPr/>
          </p:nvSpPr>
          <p:spPr>
            <a:xfrm>
              <a:off x="1190065" y="36041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135" name="Oval 134"/>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36" name="Straight Arrow Connector 135"/>
            <p:cNvCxnSpPr>
              <a:stCxn id="134" idx="4"/>
              <a:endCxn id="138" idx="0"/>
            </p:cNvCxnSpPr>
            <p:nvPr/>
          </p:nvCxnSpPr>
          <p:spPr>
            <a:xfrm flipH="1">
              <a:off x="857250" y="4137546"/>
              <a:ext cx="561415"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39" idx="4"/>
              <a:endCxn id="134" idx="0"/>
            </p:cNvCxnSpPr>
            <p:nvPr/>
          </p:nvCxnSpPr>
          <p:spPr>
            <a:xfrm flipH="1">
              <a:off x="1418665" y="2941092"/>
              <a:ext cx="1095935"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8" name="Isosceles Triangle 137"/>
            <p:cNvSpPr/>
            <p:nvPr/>
          </p:nvSpPr>
          <p:spPr>
            <a:xfrm>
              <a:off x="571500" y="4823346"/>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9" name="Oval 138"/>
            <p:cNvSpPr/>
            <p:nvPr/>
          </p:nvSpPr>
          <p:spPr>
            <a:xfrm>
              <a:off x="228600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140" name="Straight Arrow Connector 139"/>
            <p:cNvCxnSpPr>
              <a:stCxn id="139" idx="4"/>
              <a:endCxn id="135" idx="0"/>
            </p:cNvCxnSpPr>
            <p:nvPr/>
          </p:nvCxnSpPr>
          <p:spPr>
            <a:xfrm>
              <a:off x="2514600" y="2941092"/>
              <a:ext cx="99060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1" name="Isosceles Triangle 140"/>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2" name="Isosceles Triangle 141"/>
            <p:cNvSpPr/>
            <p:nvPr/>
          </p:nvSpPr>
          <p:spPr>
            <a:xfrm>
              <a:off x="1553695"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3" name="Isosceles Triangle 142"/>
            <p:cNvSpPr/>
            <p:nvPr/>
          </p:nvSpPr>
          <p:spPr>
            <a:xfrm>
              <a:off x="28194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144" name="Straight Arrow Connector 143"/>
            <p:cNvCxnSpPr>
              <a:stCxn id="134" idx="4"/>
              <a:endCxn id="142" idx="0"/>
            </p:cNvCxnSpPr>
            <p:nvPr/>
          </p:nvCxnSpPr>
          <p:spPr>
            <a:xfrm>
              <a:off x="1418665" y="4137546"/>
              <a:ext cx="42078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135" idx="4"/>
              <a:endCxn id="141"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135" idx="4"/>
              <a:endCxn id="143" idx="0"/>
            </p:cNvCxnSpPr>
            <p:nvPr/>
          </p:nvCxnSpPr>
          <p:spPr>
            <a:xfrm flipH="1">
              <a:off x="31051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47" name="Group 146"/>
          <p:cNvGrpSpPr/>
          <p:nvPr/>
        </p:nvGrpSpPr>
        <p:grpSpPr>
          <a:xfrm>
            <a:off x="6324600" y="3581400"/>
            <a:ext cx="2590800" cy="2908528"/>
            <a:chOff x="571500" y="2407692"/>
            <a:chExt cx="3733800" cy="4145508"/>
          </a:xfrm>
        </p:grpSpPr>
        <p:sp>
          <p:nvSpPr>
            <p:cNvPr id="148" name="Oval 147"/>
            <p:cNvSpPr/>
            <p:nvPr/>
          </p:nvSpPr>
          <p:spPr>
            <a:xfrm>
              <a:off x="1190065" y="36041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149" name="Oval 148"/>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150" name="Straight Arrow Connector 149"/>
            <p:cNvCxnSpPr>
              <a:stCxn id="148" idx="4"/>
              <a:endCxn id="152" idx="0"/>
            </p:cNvCxnSpPr>
            <p:nvPr/>
          </p:nvCxnSpPr>
          <p:spPr>
            <a:xfrm flipH="1">
              <a:off x="857250" y="4137546"/>
              <a:ext cx="561415"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153" idx="4"/>
              <a:endCxn id="148" idx="0"/>
            </p:cNvCxnSpPr>
            <p:nvPr/>
          </p:nvCxnSpPr>
          <p:spPr>
            <a:xfrm flipH="1">
              <a:off x="1418665" y="2941092"/>
              <a:ext cx="1095935"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2" name="Isosceles Triangle 151"/>
            <p:cNvSpPr/>
            <p:nvPr/>
          </p:nvSpPr>
          <p:spPr>
            <a:xfrm>
              <a:off x="571500" y="4823346"/>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3" name="Oval 152"/>
            <p:cNvSpPr/>
            <p:nvPr/>
          </p:nvSpPr>
          <p:spPr>
            <a:xfrm>
              <a:off x="228600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154" name="Straight Arrow Connector 153"/>
            <p:cNvCxnSpPr>
              <a:stCxn id="153" idx="4"/>
              <a:endCxn id="149" idx="0"/>
            </p:cNvCxnSpPr>
            <p:nvPr/>
          </p:nvCxnSpPr>
          <p:spPr>
            <a:xfrm>
              <a:off x="2514600" y="2941092"/>
              <a:ext cx="99060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5" name="Isosceles Triangle 154"/>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6" name="Isosceles Triangle 155"/>
            <p:cNvSpPr/>
            <p:nvPr/>
          </p:nvSpPr>
          <p:spPr>
            <a:xfrm>
              <a:off x="1553695"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7" name="Isosceles Triangle 156"/>
            <p:cNvSpPr/>
            <p:nvPr/>
          </p:nvSpPr>
          <p:spPr>
            <a:xfrm>
              <a:off x="2819399" y="4823346"/>
              <a:ext cx="571500" cy="1059783"/>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158" name="Straight Arrow Connector 157"/>
            <p:cNvCxnSpPr>
              <a:stCxn id="148" idx="4"/>
              <a:endCxn id="156" idx="0"/>
            </p:cNvCxnSpPr>
            <p:nvPr/>
          </p:nvCxnSpPr>
          <p:spPr>
            <a:xfrm>
              <a:off x="1418665" y="4137546"/>
              <a:ext cx="42078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149" idx="4"/>
              <a:endCxn id="155"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149" idx="4"/>
              <a:endCxn id="157" idx="0"/>
            </p:cNvCxnSpPr>
            <p:nvPr/>
          </p:nvCxnSpPr>
          <p:spPr>
            <a:xfrm flipH="1">
              <a:off x="3105150" y="4137547"/>
              <a:ext cx="400050" cy="6857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a:off x="2338873" y="2647890"/>
            <a:ext cx="4823927" cy="400110"/>
          </a:xfrm>
          <a:prstGeom prst="rect">
            <a:avLst/>
          </a:prstGeom>
          <a:noFill/>
        </p:spPr>
        <p:txBody>
          <a:bodyPr wrap="square" rtlCol="0">
            <a:spAutoFit/>
          </a:bodyPr>
          <a:lstStyle/>
          <a:p>
            <a:pPr algn="ctr" rtl="1"/>
            <a:r>
              <a:rPr lang="he-IL" sz="2000" dirty="0" smtClean="0"/>
              <a:t>בכל שלושת הגרסאות, עולים וממשיכים לבדוק</a:t>
            </a:r>
            <a:endParaRPr lang="en-US" sz="2000" dirty="0"/>
          </a:p>
        </p:txBody>
      </p:sp>
    </p:spTree>
    <p:extLst>
      <p:ext uri="{BB962C8B-B14F-4D97-AF65-F5344CB8AC3E}">
        <p14:creationId xmlns:p14="http://schemas.microsoft.com/office/powerpoint/2010/main" val="410657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 - רוטציות</a:t>
            </a:r>
            <a:r>
              <a:rPr lang="en-US" dirty="0" smtClean="0"/>
              <a:t>AVL</a:t>
            </a:r>
            <a:r>
              <a:rPr lang="he-IL" dirty="0" smtClean="0"/>
              <a:t> עץ </a:t>
            </a:r>
            <a:endParaRPr lang="en-US" dirty="0"/>
          </a:p>
        </p:txBody>
      </p:sp>
      <p:sp>
        <p:nvSpPr>
          <p:cNvPr id="3" name="Content Placeholder 2"/>
          <p:cNvSpPr>
            <a:spLocks noGrp="1"/>
          </p:cNvSpPr>
          <p:nvPr>
            <p:ph idx="1"/>
          </p:nvPr>
        </p:nvSpPr>
        <p:spPr/>
        <p:txBody>
          <a:bodyPr/>
          <a:lstStyle/>
          <a:p>
            <a:pPr algn="r" rtl="1"/>
            <a:endParaRPr lang="en-US" dirty="0"/>
          </a:p>
        </p:txBody>
      </p:sp>
      <p:sp>
        <p:nvSpPr>
          <p:cNvPr id="15" name="Curved Down Arrow 14"/>
          <p:cNvSpPr/>
          <p:nvPr/>
        </p:nvSpPr>
        <p:spPr>
          <a:xfrm rot="13974868" flipV="1">
            <a:off x="2608287" y="1302983"/>
            <a:ext cx="1958123" cy="1209342"/>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6" name="Oval 15"/>
          <p:cNvSpPr/>
          <p:nvPr/>
        </p:nvSpPr>
        <p:spPr>
          <a:xfrm>
            <a:off x="2743200" y="28194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7" name="Oval 16"/>
          <p:cNvSpPr/>
          <p:nvPr/>
        </p:nvSpPr>
        <p:spPr>
          <a:xfrm>
            <a:off x="2209800" y="18288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8" name="Straight Arrow Connector 17"/>
          <p:cNvCxnSpPr>
            <a:stCxn id="17" idx="4"/>
            <a:endCxn id="16" idx="0"/>
          </p:cNvCxnSpPr>
          <p:nvPr/>
        </p:nvCxnSpPr>
        <p:spPr>
          <a:xfrm>
            <a:off x="2514600" y="23622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4"/>
            <a:endCxn id="22" idx="0"/>
          </p:cNvCxnSpPr>
          <p:nvPr/>
        </p:nvCxnSpPr>
        <p:spPr>
          <a:xfrm flipH="1">
            <a:off x="2651808" y="33528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7" idx="4"/>
            <a:endCxn id="24" idx="0"/>
          </p:cNvCxnSpPr>
          <p:nvPr/>
        </p:nvCxnSpPr>
        <p:spPr>
          <a:xfrm flipH="1">
            <a:off x="1966008" y="23622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6" idx="4"/>
            <a:endCxn id="23" idx="0"/>
          </p:cNvCxnSpPr>
          <p:nvPr/>
        </p:nvCxnSpPr>
        <p:spPr>
          <a:xfrm>
            <a:off x="3048000" y="33528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a:xfrm>
            <a:off x="2438400" y="38100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3" name="Isosceles Triangle 22"/>
          <p:cNvSpPr/>
          <p:nvPr/>
        </p:nvSpPr>
        <p:spPr>
          <a:xfrm>
            <a:off x="3306984" y="38100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4" name="Isosceles Triangle 23"/>
          <p:cNvSpPr/>
          <p:nvPr/>
        </p:nvSpPr>
        <p:spPr>
          <a:xfrm>
            <a:off x="1752600" y="28552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361859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Oval 144"/>
          <p:cNvSpPr/>
          <p:nvPr/>
        </p:nvSpPr>
        <p:spPr>
          <a:xfrm>
            <a:off x="7181187" y="4953000"/>
            <a:ext cx="1353213" cy="177882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400"/>
          </a:p>
        </p:txBody>
      </p:sp>
      <p:sp>
        <p:nvSpPr>
          <p:cNvPr id="144" name="Oval 143"/>
          <p:cNvSpPr/>
          <p:nvPr/>
        </p:nvSpPr>
        <p:spPr>
          <a:xfrm>
            <a:off x="5827974" y="4953000"/>
            <a:ext cx="1353213" cy="177882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400"/>
          </a:p>
        </p:txBody>
      </p:sp>
      <p:sp>
        <p:nvSpPr>
          <p:cNvPr id="143" name="Oval 142"/>
          <p:cNvSpPr/>
          <p:nvPr/>
        </p:nvSpPr>
        <p:spPr>
          <a:xfrm>
            <a:off x="4456374" y="4953000"/>
            <a:ext cx="1353213" cy="177882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400"/>
          </a:p>
        </p:txBody>
      </p:sp>
      <p:sp>
        <p:nvSpPr>
          <p:cNvPr id="142" name="Oval 141"/>
          <p:cNvSpPr/>
          <p:nvPr/>
        </p:nvSpPr>
        <p:spPr>
          <a:xfrm>
            <a:off x="5737093" y="2697703"/>
            <a:ext cx="1463020" cy="166406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400"/>
          </a:p>
        </p:txBody>
      </p:sp>
      <p:sp>
        <p:nvSpPr>
          <p:cNvPr id="141" name="Oval 140"/>
          <p:cNvSpPr/>
          <p:nvPr/>
        </p:nvSpPr>
        <p:spPr>
          <a:xfrm>
            <a:off x="3908294" y="2697703"/>
            <a:ext cx="1463020" cy="166406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400"/>
          </a:p>
        </p:txBody>
      </p:sp>
      <p:sp>
        <p:nvSpPr>
          <p:cNvPr id="2" name="Oval 1"/>
          <p:cNvSpPr/>
          <p:nvPr/>
        </p:nvSpPr>
        <p:spPr>
          <a:xfrm>
            <a:off x="2216673" y="2697703"/>
            <a:ext cx="1463020" cy="166406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400"/>
          </a:p>
        </p:txBody>
      </p:sp>
      <p:sp>
        <p:nvSpPr>
          <p:cNvPr id="148" name="Oval 147"/>
          <p:cNvSpPr/>
          <p:nvPr/>
        </p:nvSpPr>
        <p:spPr>
          <a:xfrm>
            <a:off x="155820" y="259338"/>
            <a:ext cx="1298309" cy="166406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400"/>
          </a:p>
        </p:txBody>
      </p:sp>
      <p:grpSp>
        <p:nvGrpSpPr>
          <p:cNvPr id="4" name="Group 3"/>
          <p:cNvGrpSpPr/>
          <p:nvPr/>
        </p:nvGrpSpPr>
        <p:grpSpPr>
          <a:xfrm>
            <a:off x="281327" y="419478"/>
            <a:ext cx="904293" cy="1046724"/>
            <a:chOff x="914400" y="1600200"/>
            <a:chExt cx="2667000" cy="3352800"/>
          </a:xfrm>
        </p:grpSpPr>
        <p:sp>
          <p:nvSpPr>
            <p:cNvPr id="76" name="Oval 75"/>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cxnSp>
          <p:nvCxnSpPr>
            <p:cNvPr id="77" name="Straight Arrow Connector 76"/>
            <p:cNvCxnSpPr>
              <a:stCxn id="76" idx="4"/>
              <a:endCxn id="79"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6" idx="4"/>
              <a:endCxn id="82"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Isosceles Triangle 78"/>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80" name="Oval 79"/>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81" name="Straight Arrow Connector 80"/>
            <p:cNvCxnSpPr>
              <a:stCxn id="79" idx="2"/>
              <a:endCxn id="80"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Isosceles Triangle 81"/>
            <p:cNvSpPr/>
            <p:nvPr/>
          </p:nvSpPr>
          <p:spPr>
            <a:xfrm>
              <a:off x="3009900" y="2608807"/>
              <a:ext cx="571500" cy="14297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a:p>
          </p:txBody>
        </p:sp>
      </p:grpSp>
      <p:sp>
        <p:nvSpPr>
          <p:cNvPr id="147" name="Oval 146"/>
          <p:cNvSpPr/>
          <p:nvPr/>
        </p:nvSpPr>
        <p:spPr>
          <a:xfrm>
            <a:off x="1892014" y="259338"/>
            <a:ext cx="1298309" cy="166406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400"/>
          </a:p>
        </p:txBody>
      </p:sp>
      <p:grpSp>
        <p:nvGrpSpPr>
          <p:cNvPr id="5" name="Group 4"/>
          <p:cNvGrpSpPr/>
          <p:nvPr/>
        </p:nvGrpSpPr>
        <p:grpSpPr>
          <a:xfrm>
            <a:off x="2044034" y="419478"/>
            <a:ext cx="904293" cy="1046724"/>
            <a:chOff x="914400" y="1600200"/>
            <a:chExt cx="2667000" cy="3352800"/>
          </a:xfrm>
        </p:grpSpPr>
        <p:sp>
          <p:nvSpPr>
            <p:cNvPr id="83" name="Oval 82"/>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cxnSp>
          <p:nvCxnSpPr>
            <p:cNvPr id="84" name="Straight Arrow Connector 83"/>
            <p:cNvCxnSpPr>
              <a:stCxn id="83" idx="4"/>
              <a:endCxn id="86"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3" idx="4"/>
              <a:endCxn id="89"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Isosceles Triangle 85"/>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87" name="Oval 86"/>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88" name="Straight Arrow Connector 87"/>
            <p:cNvCxnSpPr>
              <a:stCxn id="86" idx="2"/>
              <a:endCxn id="87"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Isosceles Triangle 88"/>
            <p:cNvSpPr/>
            <p:nvPr/>
          </p:nvSpPr>
          <p:spPr>
            <a:xfrm>
              <a:off x="3009900" y="2608807"/>
              <a:ext cx="571500" cy="2344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a:p>
          </p:txBody>
        </p:sp>
      </p:grpSp>
      <p:sp>
        <p:nvSpPr>
          <p:cNvPr id="146" name="Oval 145"/>
          <p:cNvSpPr/>
          <p:nvPr/>
        </p:nvSpPr>
        <p:spPr>
          <a:xfrm>
            <a:off x="3813420" y="259338"/>
            <a:ext cx="1298309" cy="166406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400"/>
          </a:p>
        </p:txBody>
      </p:sp>
      <p:grpSp>
        <p:nvGrpSpPr>
          <p:cNvPr id="7" name="Group 6"/>
          <p:cNvGrpSpPr/>
          <p:nvPr/>
        </p:nvGrpSpPr>
        <p:grpSpPr>
          <a:xfrm>
            <a:off x="3938927" y="352387"/>
            <a:ext cx="904293" cy="1284616"/>
            <a:chOff x="914400" y="1600200"/>
            <a:chExt cx="2667000" cy="4114800"/>
          </a:xfrm>
        </p:grpSpPr>
        <p:sp>
          <p:nvSpPr>
            <p:cNvPr id="90" name="Oval 89"/>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cxnSp>
          <p:nvCxnSpPr>
            <p:cNvPr id="91" name="Straight Arrow Connector 90"/>
            <p:cNvCxnSpPr>
              <a:stCxn id="90" idx="4"/>
              <a:endCxn id="93"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90" idx="4"/>
              <a:endCxn id="96"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 name="Isosceles Triangle 92"/>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94" name="Oval 93"/>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95" name="Straight Arrow Connector 94"/>
            <p:cNvCxnSpPr>
              <a:stCxn id="93" idx="2"/>
              <a:endCxn id="94"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Isosceles Triangle 95"/>
            <p:cNvSpPr/>
            <p:nvPr/>
          </p:nvSpPr>
          <p:spPr>
            <a:xfrm>
              <a:off x="3009900" y="2608807"/>
              <a:ext cx="571500" cy="3106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a:p>
          </p:txBody>
        </p:sp>
      </p:grpSp>
      <p:grpSp>
        <p:nvGrpSpPr>
          <p:cNvPr id="6" name="Group 5"/>
          <p:cNvGrpSpPr/>
          <p:nvPr/>
        </p:nvGrpSpPr>
        <p:grpSpPr>
          <a:xfrm>
            <a:off x="2363639" y="2800972"/>
            <a:ext cx="1072233" cy="1332195"/>
            <a:chOff x="723900" y="1600200"/>
            <a:chExt cx="3162300" cy="4267200"/>
          </a:xfrm>
        </p:grpSpPr>
        <p:sp>
          <p:nvSpPr>
            <p:cNvPr id="37" name="Oval 36"/>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38" name="Oval 37"/>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39" name="Straight Arrow Connector 38"/>
            <p:cNvCxnSpPr>
              <a:stCxn id="37" idx="4"/>
              <a:endCxn id="43"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7" idx="4"/>
              <a:endCxn id="38"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8" idx="4"/>
              <a:endCxn id="45"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8" idx="4"/>
              <a:endCxn id="44" idx="0"/>
            </p:cNvCxnSpPr>
            <p:nvPr/>
          </p:nvCxnSpPr>
          <p:spPr>
            <a:xfrm>
              <a:off x="3200400" y="3124200"/>
              <a:ext cx="4000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Isosceles Triangle 42"/>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44" name="Isosceles Triangle 43"/>
            <p:cNvSpPr/>
            <p:nvPr/>
          </p:nvSpPr>
          <p:spPr>
            <a:xfrm>
              <a:off x="3314700" y="3505200"/>
              <a:ext cx="571500" cy="23622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45" name="Isosceles Triangle 44"/>
            <p:cNvSpPr/>
            <p:nvPr/>
          </p:nvSpPr>
          <p:spPr>
            <a:xfrm>
              <a:off x="2552700" y="3505200"/>
              <a:ext cx="571500" cy="2362200"/>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sp>
          <p:nvSpPr>
            <p:cNvPr id="46" name="Oval 45"/>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47" name="Straight Arrow Connector 46"/>
            <p:cNvCxnSpPr>
              <a:stCxn id="43" idx="2"/>
              <a:endCxn id="46"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4055260" y="2761567"/>
            <a:ext cx="1072233" cy="1355983"/>
            <a:chOff x="723900" y="1600200"/>
            <a:chExt cx="3162300" cy="4343400"/>
          </a:xfrm>
        </p:grpSpPr>
        <p:sp>
          <p:nvSpPr>
            <p:cNvPr id="49" name="Oval 48"/>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50" name="Oval 49"/>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51" name="Straight Arrow Connector 50"/>
            <p:cNvCxnSpPr>
              <a:stCxn id="49" idx="4"/>
              <a:endCxn id="55"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9" idx="4"/>
              <a:endCxn id="50"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50" idx="4"/>
              <a:endCxn id="57"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0" idx="4"/>
              <a:endCxn id="56" idx="0"/>
            </p:cNvCxnSpPr>
            <p:nvPr/>
          </p:nvCxnSpPr>
          <p:spPr>
            <a:xfrm>
              <a:off x="3200400" y="3124200"/>
              <a:ext cx="4000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Isosceles Triangle 54"/>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56" name="Isosceles Triangle 55"/>
            <p:cNvSpPr/>
            <p:nvPr/>
          </p:nvSpPr>
          <p:spPr>
            <a:xfrm>
              <a:off x="3314700" y="3505200"/>
              <a:ext cx="571500" cy="24384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57" name="Isosceles Triangle 56"/>
            <p:cNvSpPr/>
            <p:nvPr/>
          </p:nvSpPr>
          <p:spPr>
            <a:xfrm>
              <a:off x="2552700" y="3505200"/>
              <a:ext cx="571500" cy="165174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sp>
          <p:nvSpPr>
            <p:cNvPr id="58" name="Oval 57"/>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59" name="Straight Arrow Connector 58"/>
            <p:cNvCxnSpPr>
              <a:stCxn id="55" idx="2"/>
              <a:endCxn id="58"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5889492" y="2800972"/>
            <a:ext cx="1072233" cy="1332195"/>
            <a:chOff x="723900" y="1600200"/>
            <a:chExt cx="3162300" cy="4267200"/>
          </a:xfrm>
        </p:grpSpPr>
        <p:sp>
          <p:nvSpPr>
            <p:cNvPr id="61" name="Oval 60"/>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62" name="Oval 61"/>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63" name="Straight Arrow Connector 62"/>
            <p:cNvCxnSpPr>
              <a:stCxn id="61" idx="4"/>
              <a:endCxn id="67"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1" idx="4"/>
              <a:endCxn id="62"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62" idx="4"/>
              <a:endCxn id="69" idx="0"/>
            </p:cNvCxnSpPr>
            <p:nvPr/>
          </p:nvCxnSpPr>
          <p:spPr>
            <a:xfrm>
              <a:off x="3200400" y="3124200"/>
              <a:ext cx="400050" cy="383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62" idx="4"/>
              <a:endCxn id="68"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Isosceles Triangle 66"/>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68" name="Isosceles Triangle 67"/>
            <p:cNvSpPr/>
            <p:nvPr/>
          </p:nvSpPr>
          <p:spPr>
            <a:xfrm>
              <a:off x="2552700" y="3505200"/>
              <a:ext cx="571500" cy="23622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69" name="Isosceles Triangle 68"/>
            <p:cNvSpPr/>
            <p:nvPr/>
          </p:nvSpPr>
          <p:spPr>
            <a:xfrm>
              <a:off x="3314700" y="3507569"/>
              <a:ext cx="571500" cy="165174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sp>
          <p:nvSpPr>
            <p:cNvPr id="70" name="Oval 69"/>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71" name="Straight Arrow Connector 70"/>
            <p:cNvCxnSpPr>
              <a:stCxn id="67" idx="2"/>
              <a:endCxn id="70"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a:off x="4658082" y="5055010"/>
            <a:ext cx="1016892" cy="1520118"/>
            <a:chOff x="647700" y="1394346"/>
            <a:chExt cx="3467100" cy="5158854"/>
          </a:xfrm>
        </p:grpSpPr>
        <p:sp>
          <p:nvSpPr>
            <p:cNvPr id="73" name="Oval 72"/>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74" name="Oval 73"/>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75" name="Straight Arrow Connector 74"/>
            <p:cNvCxnSpPr>
              <a:stCxn id="73" idx="4"/>
              <a:endCxn id="98"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73" idx="4"/>
              <a:endCxn id="74"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Isosceles Triangle 97"/>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99" name="Oval 98"/>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
              </a:r>
              <a:endParaRPr lang="en-US" sz="1400" dirty="0"/>
            </a:p>
          </p:txBody>
        </p:sp>
        <p:cxnSp>
          <p:nvCxnSpPr>
            <p:cNvPr id="100" name="Straight Arrow Connector 99"/>
            <p:cNvCxnSpPr>
              <a:stCxn id="74" idx="4"/>
              <a:endCxn id="99"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Isosceles Triangle 100"/>
            <p:cNvSpPr/>
            <p:nvPr/>
          </p:nvSpPr>
          <p:spPr>
            <a:xfrm>
              <a:off x="3543300" y="36041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102" name="Isosceles Triangle 101"/>
            <p:cNvSpPr/>
            <p:nvPr/>
          </p:nvSpPr>
          <p:spPr>
            <a:xfrm>
              <a:off x="1943100"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00"/>
            </a:p>
          </p:txBody>
        </p:sp>
        <p:sp>
          <p:nvSpPr>
            <p:cNvPr id="103" name="Isosceles Triangle 102"/>
            <p:cNvSpPr/>
            <p:nvPr/>
          </p:nvSpPr>
          <p:spPr>
            <a:xfrm>
              <a:off x="27432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cxnSp>
          <p:nvCxnSpPr>
            <p:cNvPr id="104" name="Straight Arrow Connector 103"/>
            <p:cNvCxnSpPr>
              <a:stCxn id="99" idx="4"/>
              <a:endCxn id="102"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74" idx="4"/>
              <a:endCxn id="101" idx="0"/>
            </p:cNvCxnSpPr>
            <p:nvPr/>
          </p:nvCxnSpPr>
          <p:spPr>
            <a:xfrm>
              <a:off x="3124200" y="2918346"/>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99" idx="4"/>
              <a:endCxn id="103"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7" name="Oval 106"/>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108" name="Straight Arrow Connector 107"/>
            <p:cNvCxnSpPr>
              <a:stCxn id="98" idx="2"/>
              <a:endCxn id="107"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6005135" y="5020556"/>
            <a:ext cx="1016892" cy="1520118"/>
            <a:chOff x="647700" y="1394346"/>
            <a:chExt cx="3467100" cy="5158854"/>
          </a:xfrm>
        </p:grpSpPr>
        <p:sp>
          <p:nvSpPr>
            <p:cNvPr id="110" name="Oval 109"/>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111" name="Oval 110"/>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112" name="Straight Arrow Connector 111"/>
            <p:cNvCxnSpPr>
              <a:stCxn id="110" idx="4"/>
              <a:endCxn id="114"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10" idx="4"/>
              <a:endCxn id="111"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4" name="Isosceles Triangle 113"/>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115" name="Oval 114"/>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
              </a:r>
              <a:endParaRPr lang="en-US" sz="1400" dirty="0"/>
            </a:p>
          </p:txBody>
        </p:sp>
        <p:cxnSp>
          <p:nvCxnSpPr>
            <p:cNvPr id="116" name="Straight Arrow Connector 115"/>
            <p:cNvCxnSpPr>
              <a:stCxn id="111" idx="4"/>
              <a:endCxn id="115"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7" name="Isosceles Triangle 116"/>
            <p:cNvSpPr/>
            <p:nvPr/>
          </p:nvSpPr>
          <p:spPr>
            <a:xfrm>
              <a:off x="3543299" y="3604146"/>
              <a:ext cx="571501"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118" name="Isosceles Triangle 117"/>
            <p:cNvSpPr/>
            <p:nvPr/>
          </p:nvSpPr>
          <p:spPr>
            <a:xfrm>
              <a:off x="1943100" y="4823346"/>
              <a:ext cx="571501" cy="69808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00"/>
            </a:p>
          </p:txBody>
        </p:sp>
        <p:sp>
          <p:nvSpPr>
            <p:cNvPr id="119" name="Isosceles Triangle 118"/>
            <p:cNvSpPr/>
            <p:nvPr/>
          </p:nvSpPr>
          <p:spPr>
            <a:xfrm>
              <a:off x="2743201" y="4823346"/>
              <a:ext cx="571501"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cxnSp>
          <p:nvCxnSpPr>
            <p:cNvPr id="120" name="Straight Arrow Connector 119"/>
            <p:cNvCxnSpPr>
              <a:stCxn id="115" idx="4"/>
              <a:endCxn id="118" idx="0"/>
            </p:cNvCxnSpPr>
            <p:nvPr/>
          </p:nvCxnSpPr>
          <p:spPr>
            <a:xfrm flipH="1">
              <a:off x="2228851" y="4137545"/>
              <a:ext cx="400049"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11" idx="4"/>
              <a:endCxn id="117" idx="0"/>
            </p:cNvCxnSpPr>
            <p:nvPr/>
          </p:nvCxnSpPr>
          <p:spPr>
            <a:xfrm>
              <a:off x="3124200" y="2918345"/>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5" idx="4"/>
              <a:endCxn id="119"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124" name="Straight Arrow Connector 123"/>
            <p:cNvCxnSpPr>
              <a:stCxn id="114" idx="2"/>
              <a:endCxn id="123"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7355707" y="5024383"/>
            <a:ext cx="1016892" cy="1520118"/>
            <a:chOff x="647700" y="1394346"/>
            <a:chExt cx="3467100" cy="5158854"/>
          </a:xfrm>
        </p:grpSpPr>
        <p:sp>
          <p:nvSpPr>
            <p:cNvPr id="126" name="Oval 125"/>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127" name="Oval 126"/>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128" name="Straight Arrow Connector 127"/>
            <p:cNvCxnSpPr>
              <a:stCxn id="126" idx="4"/>
              <a:endCxn id="130"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26" idx="4"/>
              <a:endCxn id="127"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0" name="Isosceles Triangle 129"/>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131" name="Oval 130"/>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
              </a:r>
              <a:endParaRPr lang="en-US" sz="1400" dirty="0"/>
            </a:p>
          </p:txBody>
        </p:sp>
        <p:cxnSp>
          <p:nvCxnSpPr>
            <p:cNvPr id="132" name="Straight Arrow Connector 131"/>
            <p:cNvCxnSpPr>
              <a:stCxn id="127" idx="4"/>
              <a:endCxn id="131"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Isosceles Triangle 132"/>
            <p:cNvSpPr/>
            <p:nvPr/>
          </p:nvSpPr>
          <p:spPr>
            <a:xfrm>
              <a:off x="3543299" y="3604146"/>
              <a:ext cx="571501"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134" name="Isosceles Triangle 133"/>
            <p:cNvSpPr/>
            <p:nvPr/>
          </p:nvSpPr>
          <p:spPr>
            <a:xfrm>
              <a:off x="1943100" y="4823346"/>
              <a:ext cx="571501"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00"/>
            </a:p>
          </p:txBody>
        </p:sp>
        <p:sp>
          <p:nvSpPr>
            <p:cNvPr id="135" name="Isosceles Triangle 134"/>
            <p:cNvSpPr/>
            <p:nvPr/>
          </p:nvSpPr>
          <p:spPr>
            <a:xfrm>
              <a:off x="2743201" y="4823347"/>
              <a:ext cx="571501" cy="69808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cxnSp>
          <p:nvCxnSpPr>
            <p:cNvPr id="136" name="Straight Arrow Connector 135"/>
            <p:cNvCxnSpPr>
              <a:stCxn id="131" idx="4"/>
              <a:endCxn id="134"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27" idx="4"/>
              <a:endCxn id="133" idx="0"/>
            </p:cNvCxnSpPr>
            <p:nvPr/>
          </p:nvCxnSpPr>
          <p:spPr>
            <a:xfrm>
              <a:off x="3124200" y="2918345"/>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31" idx="4"/>
              <a:endCxn id="135" idx="0"/>
            </p:cNvCxnSpPr>
            <p:nvPr/>
          </p:nvCxnSpPr>
          <p:spPr>
            <a:xfrm>
              <a:off x="2628899" y="4137545"/>
              <a:ext cx="400051" cy="685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140" name="Straight Arrow Connector 139"/>
            <p:cNvCxnSpPr>
              <a:stCxn id="130" idx="2"/>
              <a:endCxn id="139"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p:cNvCxnSpPr>
            <a:stCxn id="146" idx="4"/>
            <a:endCxn id="2" idx="0"/>
          </p:cNvCxnSpPr>
          <p:nvPr/>
        </p:nvCxnSpPr>
        <p:spPr>
          <a:xfrm flipH="1">
            <a:off x="2948183" y="1923401"/>
            <a:ext cx="1514392" cy="7743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146" idx="4"/>
            <a:endCxn id="141" idx="0"/>
          </p:cNvCxnSpPr>
          <p:nvPr/>
        </p:nvCxnSpPr>
        <p:spPr>
          <a:xfrm>
            <a:off x="4462575" y="1923401"/>
            <a:ext cx="177229" cy="7743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146" idx="4"/>
            <a:endCxn id="142" idx="0"/>
          </p:cNvCxnSpPr>
          <p:nvPr/>
        </p:nvCxnSpPr>
        <p:spPr>
          <a:xfrm>
            <a:off x="4462575" y="1923401"/>
            <a:ext cx="2006028" cy="7743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142" idx="4"/>
            <a:endCxn id="143" idx="0"/>
          </p:cNvCxnSpPr>
          <p:nvPr/>
        </p:nvCxnSpPr>
        <p:spPr>
          <a:xfrm flipH="1">
            <a:off x="5132981" y="4361766"/>
            <a:ext cx="1335622" cy="59123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142" idx="4"/>
            <a:endCxn id="144" idx="0"/>
          </p:cNvCxnSpPr>
          <p:nvPr/>
        </p:nvCxnSpPr>
        <p:spPr>
          <a:xfrm>
            <a:off x="6468603" y="4361766"/>
            <a:ext cx="35978" cy="59123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42" idx="4"/>
            <a:endCxn id="145" idx="0"/>
          </p:cNvCxnSpPr>
          <p:nvPr/>
        </p:nvCxnSpPr>
        <p:spPr>
          <a:xfrm>
            <a:off x="6468603" y="4361766"/>
            <a:ext cx="1389191" cy="59123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174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13</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sp>
        <p:nvSpPr>
          <p:cNvPr id="53" name="Oval 52"/>
          <p:cNvSpPr/>
          <p:nvPr/>
        </p:nvSpPr>
        <p:spPr>
          <a:xfrm>
            <a:off x="3419475" y="5562600"/>
            <a:ext cx="657225"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4"/>
            <a:endCxn id="53" idx="0"/>
          </p:cNvCxnSpPr>
          <p:nvPr/>
        </p:nvCxnSpPr>
        <p:spPr>
          <a:xfrm flipH="1">
            <a:off x="3748088" y="5112124"/>
            <a:ext cx="328612" cy="450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1194866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smtClean="0"/>
              <a:t>13</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sp>
        <p:nvSpPr>
          <p:cNvPr id="53" name="Oval 52"/>
          <p:cNvSpPr/>
          <p:nvPr/>
        </p:nvSpPr>
        <p:spPr>
          <a:xfrm>
            <a:off x="3419475" y="5562600"/>
            <a:ext cx="657225"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4"/>
            <a:endCxn id="53" idx="0"/>
          </p:cNvCxnSpPr>
          <p:nvPr/>
        </p:nvCxnSpPr>
        <p:spPr>
          <a:xfrm flipH="1">
            <a:off x="3748088" y="5112124"/>
            <a:ext cx="328612" cy="450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625108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smtClean="0"/>
              <a:t>13</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sp>
        <p:nvSpPr>
          <p:cNvPr id="53" name="Oval 52"/>
          <p:cNvSpPr/>
          <p:nvPr/>
        </p:nvSpPr>
        <p:spPr>
          <a:xfrm>
            <a:off x="3419475" y="5562600"/>
            <a:ext cx="657225"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he-IL" dirty="0" smtClean="0"/>
              <a:t>15</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4"/>
            <a:endCxn id="53" idx="0"/>
          </p:cNvCxnSpPr>
          <p:nvPr/>
        </p:nvCxnSpPr>
        <p:spPr>
          <a:xfrm flipH="1">
            <a:off x="3748088" y="5112124"/>
            <a:ext cx="328612" cy="450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4219136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sp>
        <p:nvSpPr>
          <p:cNvPr id="53" name="Oval 52"/>
          <p:cNvSpPr/>
          <p:nvPr/>
        </p:nvSpPr>
        <p:spPr>
          <a:xfrm>
            <a:off x="3419475" y="5562600"/>
            <a:ext cx="657225"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smtClean="0"/>
              <a:t>13</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4"/>
            <a:endCxn id="53" idx="0"/>
          </p:cNvCxnSpPr>
          <p:nvPr/>
        </p:nvCxnSpPr>
        <p:spPr>
          <a:xfrm flipH="1">
            <a:off x="3748088" y="5112124"/>
            <a:ext cx="328612" cy="450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2578970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sp>
        <p:nvSpPr>
          <p:cNvPr id="53" name="Oval 52"/>
          <p:cNvSpPr/>
          <p:nvPr/>
        </p:nvSpPr>
        <p:spPr>
          <a:xfrm>
            <a:off x="3419475" y="5562600"/>
            <a:ext cx="657225"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smtClean="0"/>
              <a:t>13</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4"/>
            <a:endCxn id="53" idx="0"/>
          </p:cNvCxnSpPr>
          <p:nvPr/>
        </p:nvCxnSpPr>
        <p:spPr>
          <a:xfrm flipH="1">
            <a:off x="3748088" y="5112124"/>
            <a:ext cx="328612" cy="450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40461821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27" name="Up Arrow 26"/>
          <p:cNvSpPr/>
          <p:nvPr/>
        </p:nvSpPr>
        <p:spPr>
          <a:xfrm rot="16200000">
            <a:off x="4616388" y="4616388"/>
            <a:ext cx="216024" cy="4572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822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grpSp>
        <p:nvGrpSpPr>
          <p:cNvPr id="4" name="Group 3"/>
          <p:cNvGrpSpPr/>
          <p:nvPr/>
        </p:nvGrpSpPr>
        <p:grpSpPr>
          <a:xfrm>
            <a:off x="6736080" y="3619500"/>
            <a:ext cx="1798320" cy="2019300"/>
            <a:chOff x="6324600" y="2819400"/>
            <a:chExt cx="2667000" cy="3352800"/>
          </a:xfrm>
        </p:grpSpPr>
        <p:sp>
          <p:nvSpPr>
            <p:cNvPr id="24" name="Oval 23"/>
            <p:cNvSpPr/>
            <p:nvPr/>
          </p:nvSpPr>
          <p:spPr>
            <a:xfrm>
              <a:off x="7772400" y="28194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25" name="Straight Arrow Connector 24"/>
            <p:cNvCxnSpPr>
              <a:stCxn id="24" idx="4"/>
              <a:endCxn id="28" idx="0"/>
            </p:cNvCxnSpPr>
            <p:nvPr/>
          </p:nvCxnSpPr>
          <p:spPr>
            <a:xfrm flipH="1">
              <a:off x="7219950" y="33528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4" idx="4"/>
              <a:endCxn id="31" idx="0"/>
            </p:cNvCxnSpPr>
            <p:nvPr/>
          </p:nvCxnSpPr>
          <p:spPr>
            <a:xfrm>
              <a:off x="8001000" y="33528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Isosceles Triangle 27"/>
            <p:cNvSpPr/>
            <p:nvPr/>
          </p:nvSpPr>
          <p:spPr>
            <a:xfrm>
              <a:off x="6934200" y="38327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Oval 28"/>
            <p:cNvSpPr/>
            <p:nvPr/>
          </p:nvSpPr>
          <p:spPr>
            <a:xfrm>
              <a:off x="6324600" y="5638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30" name="Straight Arrow Connector 29"/>
            <p:cNvCxnSpPr>
              <a:stCxn id="28" idx="2"/>
              <a:endCxn id="29" idx="0"/>
            </p:cNvCxnSpPr>
            <p:nvPr/>
          </p:nvCxnSpPr>
          <p:spPr>
            <a:xfrm flipH="1">
              <a:off x="6553200" y="52625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a:xfrm>
              <a:off x="8420100" y="3828007"/>
              <a:ext cx="571500" cy="2344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39" name="Oval 38"/>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0" name="Oval 39"/>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1" name="Oval 40"/>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42" name="Oval 41"/>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43" name="Oval 42"/>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44" name="Oval 43"/>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45" name="Straight Arrow Connector 44"/>
          <p:cNvCxnSpPr>
            <a:stCxn id="42" idx="4"/>
            <a:endCxn id="39"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9" idx="4"/>
            <a:endCxn id="40"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1" idx="4"/>
            <a:endCxn id="43"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2" idx="4"/>
            <a:endCxn id="41"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0" idx="4"/>
            <a:endCxn id="44"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70" name="Straight Arrow Connector 69"/>
          <p:cNvCxnSpPr>
            <a:stCxn id="39" idx="4"/>
            <a:endCxn id="69"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72" name="Straight Arrow Connector 71"/>
          <p:cNvCxnSpPr>
            <a:stCxn id="43" idx="4"/>
            <a:endCxn id="71"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74" name="Straight Arrow Connector 73"/>
          <p:cNvCxnSpPr>
            <a:stCxn id="69" idx="4"/>
            <a:endCxn id="73"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1" idx="4"/>
            <a:endCxn id="76"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77" name="Up Arrow 76"/>
          <p:cNvSpPr/>
          <p:nvPr/>
        </p:nvSpPr>
        <p:spPr>
          <a:xfrm rot="16200000">
            <a:off x="4616388" y="4616388"/>
            <a:ext cx="216024" cy="4572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7134225" y="3152745"/>
            <a:ext cx="1476375" cy="400110"/>
          </a:xfrm>
          <a:prstGeom prst="rect">
            <a:avLst/>
          </a:prstGeom>
          <a:noFill/>
        </p:spPr>
        <p:txBody>
          <a:bodyPr wrap="square" rtlCol="0">
            <a:spAutoFit/>
          </a:bodyPr>
          <a:lstStyle/>
          <a:p>
            <a:pPr algn="ctr" rtl="1"/>
            <a:r>
              <a:rPr lang="he-IL" sz="2000" dirty="0" smtClean="0"/>
              <a:t>מקרה 2</a:t>
            </a:r>
            <a:endParaRPr lang="en-US" sz="2000" dirty="0"/>
          </a:p>
        </p:txBody>
      </p:sp>
    </p:spTree>
    <p:extLst>
      <p:ext uri="{BB962C8B-B14F-4D97-AF65-F5344CB8AC3E}">
        <p14:creationId xmlns:p14="http://schemas.microsoft.com/office/powerpoint/2010/main" val="13927834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1</a:t>
            </a:r>
            <a:endParaRPr lang="en-US" dirty="0"/>
          </a:p>
          <a:p>
            <a:pPr algn="r" rtl="1"/>
            <a:endParaRPr lang="en-US" dirty="0"/>
          </a:p>
        </p:txBody>
      </p:sp>
      <p:grpSp>
        <p:nvGrpSpPr>
          <p:cNvPr id="4" name="Group 3"/>
          <p:cNvGrpSpPr/>
          <p:nvPr/>
        </p:nvGrpSpPr>
        <p:grpSpPr>
          <a:xfrm>
            <a:off x="7147123" y="3619500"/>
            <a:ext cx="1387275" cy="2019300"/>
            <a:chOff x="6934200" y="2819400"/>
            <a:chExt cx="2057400" cy="3352800"/>
          </a:xfrm>
        </p:grpSpPr>
        <p:sp>
          <p:nvSpPr>
            <p:cNvPr id="24" name="Oval 23"/>
            <p:cNvSpPr/>
            <p:nvPr/>
          </p:nvSpPr>
          <p:spPr>
            <a:xfrm>
              <a:off x="7772400" y="28194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25" name="Straight Arrow Connector 24"/>
            <p:cNvCxnSpPr>
              <a:stCxn id="24" idx="4"/>
              <a:endCxn id="28" idx="0"/>
            </p:cNvCxnSpPr>
            <p:nvPr/>
          </p:nvCxnSpPr>
          <p:spPr>
            <a:xfrm flipH="1">
              <a:off x="7219950" y="33528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4" idx="4"/>
              <a:endCxn id="31" idx="0"/>
            </p:cNvCxnSpPr>
            <p:nvPr/>
          </p:nvCxnSpPr>
          <p:spPr>
            <a:xfrm>
              <a:off x="8001000" y="33528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Isosceles Triangle 27"/>
            <p:cNvSpPr/>
            <p:nvPr/>
          </p:nvSpPr>
          <p:spPr>
            <a:xfrm>
              <a:off x="6934200" y="38327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Isosceles Triangle 30"/>
            <p:cNvSpPr/>
            <p:nvPr/>
          </p:nvSpPr>
          <p:spPr>
            <a:xfrm>
              <a:off x="8420100" y="3828007"/>
              <a:ext cx="571500" cy="2344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39" name="Oval 38"/>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0" name="Oval 39"/>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1" name="Oval 40"/>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42" name="Oval 41"/>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43" name="Oval 42"/>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44" name="Oval 43"/>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45" name="Straight Arrow Connector 44"/>
          <p:cNvCxnSpPr>
            <a:stCxn id="42" idx="4"/>
            <a:endCxn id="39"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9" idx="4"/>
            <a:endCxn id="40"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1" idx="4"/>
            <a:endCxn id="43"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2" idx="4"/>
            <a:endCxn id="41"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0" idx="4"/>
            <a:endCxn id="44"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70" name="Straight Arrow Connector 69"/>
          <p:cNvCxnSpPr>
            <a:stCxn id="39" idx="4"/>
            <a:endCxn id="69"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72" name="Straight Arrow Connector 71"/>
          <p:cNvCxnSpPr>
            <a:stCxn id="43" idx="4"/>
            <a:endCxn id="71"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74" name="Straight Arrow Connector 73"/>
          <p:cNvCxnSpPr>
            <a:stCxn id="69" idx="4"/>
            <a:endCxn id="73"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1" idx="4"/>
            <a:endCxn id="76"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77" name="Up Arrow 76"/>
          <p:cNvSpPr/>
          <p:nvPr/>
        </p:nvSpPr>
        <p:spPr>
          <a:xfrm rot="16200000">
            <a:off x="4616388" y="4616388"/>
            <a:ext cx="216024" cy="4572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7058023" y="5829300"/>
            <a:ext cx="1476375" cy="400110"/>
          </a:xfrm>
          <a:prstGeom prst="rect">
            <a:avLst/>
          </a:prstGeom>
          <a:noFill/>
        </p:spPr>
        <p:txBody>
          <a:bodyPr wrap="square" rtlCol="0">
            <a:spAutoFit/>
          </a:bodyPr>
          <a:lstStyle/>
          <a:p>
            <a:pPr algn="ctr" rtl="1"/>
            <a:r>
              <a:rPr lang="he-IL" sz="2000" dirty="0" smtClean="0"/>
              <a:t>סיימנו</a:t>
            </a:r>
            <a:endParaRPr lang="en-US" sz="2000" dirty="0"/>
          </a:p>
        </p:txBody>
      </p:sp>
      <p:sp>
        <p:nvSpPr>
          <p:cNvPr id="33" name="TextBox 32"/>
          <p:cNvSpPr txBox="1"/>
          <p:nvPr/>
        </p:nvSpPr>
        <p:spPr>
          <a:xfrm>
            <a:off x="7134225" y="3152745"/>
            <a:ext cx="1476375" cy="400110"/>
          </a:xfrm>
          <a:prstGeom prst="rect">
            <a:avLst/>
          </a:prstGeom>
          <a:noFill/>
        </p:spPr>
        <p:txBody>
          <a:bodyPr wrap="square" rtlCol="0">
            <a:spAutoFit/>
          </a:bodyPr>
          <a:lstStyle/>
          <a:p>
            <a:pPr algn="ctr" rtl="1"/>
            <a:r>
              <a:rPr lang="he-IL" sz="2000" dirty="0" smtClean="0"/>
              <a:t>מקרה 2</a:t>
            </a:r>
            <a:endParaRPr lang="en-US" sz="2000" dirty="0"/>
          </a:p>
        </p:txBody>
      </p:sp>
    </p:spTree>
    <p:extLst>
      <p:ext uri="{BB962C8B-B14F-4D97-AF65-F5344CB8AC3E}">
        <p14:creationId xmlns:p14="http://schemas.microsoft.com/office/powerpoint/2010/main" val="27414607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3690718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רוטציות</a:t>
            </a:r>
            <a:r>
              <a:rPr lang="en-US" dirty="0"/>
              <a:t>AVL</a:t>
            </a:r>
            <a:r>
              <a:rPr lang="he-IL" dirty="0"/>
              <a:t> עץ </a:t>
            </a:r>
            <a:endParaRPr lang="en-US" dirty="0"/>
          </a:p>
        </p:txBody>
      </p:sp>
      <p:sp>
        <p:nvSpPr>
          <p:cNvPr id="3" name="Content Placeholder 2"/>
          <p:cNvSpPr>
            <a:spLocks noGrp="1"/>
          </p:cNvSpPr>
          <p:nvPr>
            <p:ph idx="1"/>
          </p:nvPr>
        </p:nvSpPr>
        <p:spPr/>
        <p:txBody>
          <a:bodyPr/>
          <a:lstStyle/>
          <a:p>
            <a:pPr algn="r" rtl="1"/>
            <a:endParaRPr lang="en-US" dirty="0"/>
          </a:p>
        </p:txBody>
      </p:sp>
      <p:sp>
        <p:nvSpPr>
          <p:cNvPr id="9" name="Curved Down Arrow 8"/>
          <p:cNvSpPr/>
          <p:nvPr/>
        </p:nvSpPr>
        <p:spPr>
          <a:xfrm rot="18165088">
            <a:off x="601572" y="1460503"/>
            <a:ext cx="1717509" cy="1099476"/>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5" name="Oval 14"/>
          <p:cNvSpPr/>
          <p:nvPr/>
        </p:nvSpPr>
        <p:spPr>
          <a:xfrm>
            <a:off x="2225232" y="18288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6" name="Oval 15"/>
          <p:cNvSpPr/>
          <p:nvPr/>
        </p:nvSpPr>
        <p:spPr>
          <a:xfrm>
            <a:off x="1722216" y="28194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7" name="Straight Arrow Connector 16"/>
          <p:cNvCxnSpPr>
            <a:stCxn id="15" idx="4"/>
            <a:endCxn id="16" idx="0"/>
          </p:cNvCxnSpPr>
          <p:nvPr/>
        </p:nvCxnSpPr>
        <p:spPr>
          <a:xfrm flipH="1">
            <a:off x="2027016" y="2362200"/>
            <a:ext cx="50301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4"/>
            <a:endCxn id="21" idx="0"/>
          </p:cNvCxnSpPr>
          <p:nvPr/>
        </p:nvCxnSpPr>
        <p:spPr>
          <a:xfrm>
            <a:off x="2530032" y="2362200"/>
            <a:ext cx="518208"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4"/>
            <a:endCxn id="23" idx="0"/>
          </p:cNvCxnSpPr>
          <p:nvPr/>
        </p:nvCxnSpPr>
        <p:spPr>
          <a:xfrm flipH="1">
            <a:off x="1585008" y="3352800"/>
            <a:ext cx="442008"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4"/>
            <a:endCxn id="22" idx="0"/>
          </p:cNvCxnSpPr>
          <p:nvPr/>
        </p:nvCxnSpPr>
        <p:spPr>
          <a:xfrm>
            <a:off x="2027016" y="3352800"/>
            <a:ext cx="442008"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Isosceles Triangle 20"/>
          <p:cNvSpPr/>
          <p:nvPr/>
        </p:nvSpPr>
        <p:spPr>
          <a:xfrm>
            <a:off x="2834832" y="28194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E</a:t>
            </a:r>
          </a:p>
        </p:txBody>
      </p:sp>
      <p:sp>
        <p:nvSpPr>
          <p:cNvPr id="22" name="Isosceles Triangle 21"/>
          <p:cNvSpPr/>
          <p:nvPr/>
        </p:nvSpPr>
        <p:spPr>
          <a:xfrm>
            <a:off x="2255616" y="38100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3" name="Isosceles Triangle 22"/>
          <p:cNvSpPr/>
          <p:nvPr/>
        </p:nvSpPr>
        <p:spPr>
          <a:xfrm>
            <a:off x="1371600" y="38458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241307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27574615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smtClean="0"/>
              <a:t>9</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he-IL" dirty="0" smtClean="0"/>
              <a:t>8</a:t>
            </a:r>
            <a:endParaRPr lang="en-US" dirty="0"/>
          </a:p>
        </p:txBody>
      </p:sp>
    </p:spTree>
    <p:extLst>
      <p:ext uri="{BB962C8B-B14F-4D97-AF65-F5344CB8AC3E}">
        <p14:creationId xmlns:p14="http://schemas.microsoft.com/office/powerpoint/2010/main" val="26239798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a:t>9</a:t>
            </a:r>
            <a:endParaRPr lang="en-US" dirty="0"/>
          </a:p>
        </p:txBody>
      </p:sp>
    </p:spTree>
    <p:extLst>
      <p:ext uri="{BB962C8B-B14F-4D97-AF65-F5344CB8AC3E}">
        <p14:creationId xmlns:p14="http://schemas.microsoft.com/office/powerpoint/2010/main" val="2713271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152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828800" y="45720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a:t>9</a:t>
            </a:r>
            <a:endParaRPr lang="en-US" dirty="0"/>
          </a:p>
        </p:txBody>
      </p:sp>
    </p:spTree>
    <p:extLst>
      <p:ext uri="{BB962C8B-B14F-4D97-AF65-F5344CB8AC3E}">
        <p14:creationId xmlns:p14="http://schemas.microsoft.com/office/powerpoint/2010/main" val="1549232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77000" y="5902669"/>
            <a:ext cx="2360777" cy="400110"/>
          </a:xfrm>
          <a:prstGeom prst="rect">
            <a:avLst/>
          </a:prstGeom>
          <a:noFill/>
        </p:spPr>
        <p:txBody>
          <a:bodyPr wrap="square" rtlCol="0">
            <a:spAutoFit/>
          </a:bodyPr>
          <a:lstStyle/>
          <a:p>
            <a:pPr algn="ctr" rtl="1"/>
            <a:r>
              <a:rPr lang="he-IL" sz="2000" dirty="0" smtClean="0"/>
              <a:t>נחלק למקרים...</a:t>
            </a:r>
            <a:endParaRPr lang="en-US" sz="2000" dirty="0"/>
          </a:p>
        </p:txBody>
      </p:sp>
      <p:sp>
        <p:nvSpPr>
          <p:cNvPr id="31" name="TextBox 30"/>
          <p:cNvSpPr txBox="1"/>
          <p:nvPr/>
        </p:nvSpPr>
        <p:spPr>
          <a:xfrm>
            <a:off x="7010400" y="2965995"/>
            <a:ext cx="1476375" cy="400110"/>
          </a:xfrm>
          <a:prstGeom prst="rect">
            <a:avLst/>
          </a:prstGeom>
          <a:noFill/>
        </p:spPr>
        <p:txBody>
          <a:bodyPr wrap="square" rtlCol="0">
            <a:spAutoFit/>
          </a:bodyPr>
          <a:lstStyle/>
          <a:p>
            <a:pPr algn="ctr" rtl="1"/>
            <a:r>
              <a:rPr lang="he-IL" sz="2000" dirty="0" smtClean="0"/>
              <a:t>מקרה 3</a:t>
            </a:r>
            <a:endParaRPr lang="en-US" sz="2000" dirty="0"/>
          </a:p>
        </p:txBody>
      </p:sp>
      <p:grpSp>
        <p:nvGrpSpPr>
          <p:cNvPr id="32" name="Group 31"/>
          <p:cNvGrpSpPr/>
          <p:nvPr/>
        </p:nvGrpSpPr>
        <p:grpSpPr>
          <a:xfrm>
            <a:off x="6858000" y="3505200"/>
            <a:ext cx="1584614" cy="2348320"/>
            <a:chOff x="5486400" y="2362200"/>
            <a:chExt cx="2667000" cy="4114800"/>
          </a:xfrm>
        </p:grpSpPr>
        <p:sp>
          <p:nvSpPr>
            <p:cNvPr id="33" name="Oval 32"/>
            <p:cNvSpPr/>
            <p:nvPr/>
          </p:nvSpPr>
          <p:spPr>
            <a:xfrm>
              <a:off x="6934200" y="2362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34" name="Straight Arrow Connector 33"/>
            <p:cNvCxnSpPr>
              <a:stCxn id="33" idx="4"/>
              <a:endCxn id="36" idx="0"/>
            </p:cNvCxnSpPr>
            <p:nvPr/>
          </p:nvCxnSpPr>
          <p:spPr>
            <a:xfrm flipH="1">
              <a:off x="6381750" y="2895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3" idx="4"/>
              <a:endCxn id="39" idx="0"/>
            </p:cNvCxnSpPr>
            <p:nvPr/>
          </p:nvCxnSpPr>
          <p:spPr>
            <a:xfrm>
              <a:off x="7162800" y="2895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a:off x="6096000" y="3375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7" name="Oval 36"/>
            <p:cNvSpPr/>
            <p:nvPr/>
          </p:nvSpPr>
          <p:spPr>
            <a:xfrm>
              <a:off x="5486400" y="5181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38" name="Straight Arrow Connector 37"/>
            <p:cNvCxnSpPr>
              <a:stCxn id="36" idx="2"/>
              <a:endCxn id="37" idx="0"/>
            </p:cNvCxnSpPr>
            <p:nvPr/>
          </p:nvCxnSpPr>
          <p:spPr>
            <a:xfrm flipH="1">
              <a:off x="5715000" y="4805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Isosceles Triangle 38"/>
            <p:cNvSpPr/>
            <p:nvPr/>
          </p:nvSpPr>
          <p:spPr>
            <a:xfrm>
              <a:off x="7581900" y="3370807"/>
              <a:ext cx="571500" cy="3106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40" name="Up Arrow 39"/>
          <p:cNvSpPr/>
          <p:nvPr/>
        </p:nvSpPr>
        <p:spPr>
          <a:xfrm rot="5400000">
            <a:off x="1225488" y="36513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4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6858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cxnSp>
        <p:nvCxnSpPr>
          <p:cNvPr id="63" name="Straight Arrow Connector 62"/>
          <p:cNvCxnSpPr>
            <a:stCxn id="51" idx="4"/>
            <a:endCxn id="62" idx="0"/>
          </p:cNvCxnSpPr>
          <p:nvPr/>
        </p:nvCxnSpPr>
        <p:spPr>
          <a:xfrm flipH="1">
            <a:off x="914400" y="5105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Up Arrow 23"/>
          <p:cNvSpPr/>
          <p:nvPr/>
        </p:nvSpPr>
        <p:spPr>
          <a:xfrm rot="5400000">
            <a:off x="1225488" y="36513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753225" y="2965995"/>
            <a:ext cx="1476375" cy="400110"/>
          </a:xfrm>
          <a:prstGeom prst="rect">
            <a:avLst/>
          </a:prstGeom>
          <a:noFill/>
        </p:spPr>
        <p:txBody>
          <a:bodyPr wrap="square" rtlCol="0">
            <a:spAutoFit/>
          </a:bodyPr>
          <a:lstStyle/>
          <a:p>
            <a:pPr algn="ctr" rtl="1"/>
            <a:r>
              <a:rPr lang="he-IL" sz="2000" dirty="0" smtClean="0"/>
              <a:t>מקרה 3ב</a:t>
            </a:r>
            <a:endParaRPr lang="en-US" sz="2000" dirty="0"/>
          </a:p>
        </p:txBody>
      </p:sp>
      <p:grpSp>
        <p:nvGrpSpPr>
          <p:cNvPr id="4" name="Group 3"/>
          <p:cNvGrpSpPr/>
          <p:nvPr/>
        </p:nvGrpSpPr>
        <p:grpSpPr>
          <a:xfrm>
            <a:off x="6391877" y="3679964"/>
            <a:ext cx="1878899" cy="2478782"/>
            <a:chOff x="6391877" y="3679964"/>
            <a:chExt cx="1878899" cy="2478782"/>
          </a:xfrm>
        </p:grpSpPr>
        <p:sp>
          <p:nvSpPr>
            <p:cNvPr id="41" name="Oval 40"/>
            <p:cNvSpPr/>
            <p:nvPr/>
          </p:nvSpPr>
          <p:spPr>
            <a:xfrm>
              <a:off x="7365282" y="3679964"/>
              <a:ext cx="271648" cy="3044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42" name="Oval 41"/>
            <p:cNvSpPr/>
            <p:nvPr/>
          </p:nvSpPr>
          <p:spPr>
            <a:xfrm>
              <a:off x="7727480" y="4245301"/>
              <a:ext cx="271648" cy="3044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43" name="Straight Arrow Connector 42"/>
            <p:cNvCxnSpPr>
              <a:stCxn id="41" idx="4"/>
              <a:endCxn id="53" idx="0"/>
            </p:cNvCxnSpPr>
            <p:nvPr/>
          </p:nvCxnSpPr>
          <p:spPr>
            <a:xfrm flipH="1">
              <a:off x="6946492" y="3984376"/>
              <a:ext cx="554615" cy="273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1" idx="4"/>
              <a:endCxn id="42" idx="0"/>
            </p:cNvCxnSpPr>
            <p:nvPr/>
          </p:nvCxnSpPr>
          <p:spPr>
            <a:xfrm>
              <a:off x="7501106" y="3984376"/>
              <a:ext cx="362197" cy="260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2" idx="4"/>
              <a:endCxn id="66" idx="0"/>
            </p:cNvCxnSpPr>
            <p:nvPr/>
          </p:nvCxnSpPr>
          <p:spPr>
            <a:xfrm flipH="1">
              <a:off x="7648249" y="4549712"/>
              <a:ext cx="215055" cy="217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2" idx="4"/>
              <a:endCxn id="58" idx="0"/>
            </p:cNvCxnSpPr>
            <p:nvPr/>
          </p:nvCxnSpPr>
          <p:spPr>
            <a:xfrm>
              <a:off x="7863304" y="4549712"/>
              <a:ext cx="237692" cy="217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Isosceles Triangle 52"/>
            <p:cNvSpPr/>
            <p:nvPr/>
          </p:nvSpPr>
          <p:spPr>
            <a:xfrm>
              <a:off x="6776712" y="4258282"/>
              <a:ext cx="339560" cy="81598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8" name="Isosceles Triangle 57"/>
            <p:cNvSpPr/>
            <p:nvPr/>
          </p:nvSpPr>
          <p:spPr>
            <a:xfrm>
              <a:off x="7931216" y="4767149"/>
              <a:ext cx="339560" cy="1391597"/>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6" name="Isosceles Triangle 65"/>
            <p:cNvSpPr/>
            <p:nvPr/>
          </p:nvSpPr>
          <p:spPr>
            <a:xfrm>
              <a:off x="7478469" y="4767149"/>
              <a:ext cx="339560" cy="942653"/>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7" name="Oval 66"/>
            <p:cNvSpPr/>
            <p:nvPr/>
          </p:nvSpPr>
          <p:spPr>
            <a:xfrm>
              <a:off x="6391877" y="5405391"/>
              <a:ext cx="271648" cy="304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68" name="Straight Arrow Connector 67"/>
            <p:cNvCxnSpPr>
              <a:stCxn id="53" idx="2"/>
              <a:endCxn id="67" idx="0"/>
            </p:cNvCxnSpPr>
            <p:nvPr/>
          </p:nvCxnSpPr>
          <p:spPr>
            <a:xfrm flipH="1">
              <a:off x="6527701" y="5074266"/>
              <a:ext cx="249011" cy="331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9" name="Curved Down Arrow 68"/>
          <p:cNvSpPr/>
          <p:nvPr/>
        </p:nvSpPr>
        <p:spPr>
          <a:xfrm rot="14345212" flipV="1">
            <a:off x="7545426" y="3474967"/>
            <a:ext cx="1111141" cy="714406"/>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818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30" name="TextBox 29"/>
          <p:cNvSpPr txBox="1"/>
          <p:nvPr/>
        </p:nvSpPr>
        <p:spPr>
          <a:xfrm>
            <a:off x="5868823" y="5638800"/>
            <a:ext cx="3198977" cy="707886"/>
          </a:xfrm>
          <a:prstGeom prst="rect">
            <a:avLst/>
          </a:prstGeom>
          <a:noFill/>
        </p:spPr>
        <p:txBody>
          <a:bodyPr wrap="square" rtlCol="0">
            <a:spAutoFit/>
          </a:bodyPr>
          <a:lstStyle/>
          <a:p>
            <a:pPr algn="ctr" rtl="1"/>
            <a:r>
              <a:rPr lang="he-IL" sz="2000" dirty="0"/>
              <a:t>צריך לעלות לרמה הבאה, ולבדוק</a:t>
            </a:r>
            <a:endParaRPr lang="en-US" sz="2000" dirty="0"/>
          </a:p>
        </p:txBody>
      </p:sp>
      <p:sp>
        <p:nvSpPr>
          <p:cNvPr id="31" name="TextBox 30"/>
          <p:cNvSpPr txBox="1"/>
          <p:nvPr/>
        </p:nvSpPr>
        <p:spPr>
          <a:xfrm>
            <a:off x="6753225" y="2965995"/>
            <a:ext cx="1476375" cy="400110"/>
          </a:xfrm>
          <a:prstGeom prst="rect">
            <a:avLst/>
          </a:prstGeom>
          <a:noFill/>
        </p:spPr>
        <p:txBody>
          <a:bodyPr wrap="square" rtlCol="0">
            <a:spAutoFit/>
          </a:bodyPr>
          <a:lstStyle/>
          <a:p>
            <a:pPr algn="ctr" rtl="1"/>
            <a:r>
              <a:rPr lang="he-IL" sz="2000" dirty="0" smtClean="0"/>
              <a:t>מקרה 3ב</a:t>
            </a:r>
            <a:endParaRPr lang="en-US" sz="2000" dirty="0"/>
          </a:p>
        </p:txBody>
      </p:sp>
      <p:grpSp>
        <p:nvGrpSpPr>
          <p:cNvPr id="37" name="Group 36"/>
          <p:cNvGrpSpPr/>
          <p:nvPr/>
        </p:nvGrpSpPr>
        <p:grpSpPr>
          <a:xfrm>
            <a:off x="6477000" y="3505200"/>
            <a:ext cx="1743075" cy="2000567"/>
            <a:chOff x="952500" y="1600200"/>
            <a:chExt cx="2933700" cy="3505457"/>
          </a:xfrm>
        </p:grpSpPr>
        <p:sp>
          <p:nvSpPr>
            <p:cNvPr id="38" name="Oval 37"/>
            <p:cNvSpPr/>
            <p:nvPr/>
          </p:nvSpPr>
          <p:spPr>
            <a:xfrm>
              <a:off x="1447800" y="26670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39" name="Oval 38"/>
            <p:cNvSpPr/>
            <p:nvPr/>
          </p:nvSpPr>
          <p:spPr>
            <a:xfrm>
              <a:off x="2381250" y="16002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70" name="Straight Arrow Connector 69"/>
            <p:cNvCxnSpPr>
              <a:stCxn id="38" idx="4"/>
              <a:endCxn id="74" idx="0"/>
            </p:cNvCxnSpPr>
            <p:nvPr/>
          </p:nvCxnSpPr>
          <p:spPr>
            <a:xfrm flipH="1">
              <a:off x="1238250" y="3200400"/>
              <a:ext cx="438150" cy="475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9" idx="4"/>
              <a:endCxn id="38" idx="0"/>
            </p:cNvCxnSpPr>
            <p:nvPr/>
          </p:nvCxnSpPr>
          <p:spPr>
            <a:xfrm flipH="1">
              <a:off x="1676400" y="2133600"/>
              <a:ext cx="93345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8" idx="4"/>
              <a:endCxn id="76" idx="0"/>
            </p:cNvCxnSpPr>
            <p:nvPr/>
          </p:nvCxnSpPr>
          <p:spPr>
            <a:xfrm>
              <a:off x="1676400" y="3200400"/>
              <a:ext cx="514350" cy="448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39" idx="4"/>
              <a:endCxn id="75" idx="0"/>
            </p:cNvCxnSpPr>
            <p:nvPr/>
          </p:nvCxnSpPr>
          <p:spPr>
            <a:xfrm>
              <a:off x="2609850" y="2133600"/>
              <a:ext cx="990600" cy="533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Isosceles Triangle 73"/>
            <p:cNvSpPr/>
            <p:nvPr/>
          </p:nvSpPr>
          <p:spPr>
            <a:xfrm>
              <a:off x="952500" y="3675864"/>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5" name="Isosceles Triangle 74"/>
            <p:cNvSpPr/>
            <p:nvPr/>
          </p:nvSpPr>
          <p:spPr>
            <a:xfrm>
              <a:off x="3314700" y="2666999"/>
              <a:ext cx="571500" cy="2438657"/>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6" name="Isosceles Triangle 75"/>
            <p:cNvSpPr/>
            <p:nvPr/>
          </p:nvSpPr>
          <p:spPr>
            <a:xfrm>
              <a:off x="1905000" y="3648970"/>
              <a:ext cx="571500" cy="145668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sp>
        <p:nvSpPr>
          <p:cNvPr id="77" name="Oval 7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78" name="Oval 7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79" name="Oval 7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80" name="Oval 7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81" name="Oval 8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sp>
        <p:nvSpPr>
          <p:cNvPr id="82" name="Oval 8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83" name="Straight Arrow Connector 82"/>
          <p:cNvCxnSpPr>
            <a:stCxn id="80" idx="4"/>
            <a:endCxn id="7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7" idx="4"/>
            <a:endCxn id="7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9" idx="4"/>
            <a:endCxn id="8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80" idx="4"/>
            <a:endCxn id="7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78" idx="4"/>
            <a:endCxn id="8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89" name="Straight Arrow Connector 88"/>
          <p:cNvCxnSpPr>
            <a:stCxn id="77" idx="4"/>
            <a:endCxn id="88"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905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cxnSp>
        <p:nvCxnSpPr>
          <p:cNvPr id="91" name="Straight Arrow Connector 90"/>
          <p:cNvCxnSpPr>
            <a:stCxn id="79" idx="4"/>
            <a:endCxn id="90" idx="0"/>
          </p:cNvCxnSpPr>
          <p:nvPr/>
        </p:nvCxnSpPr>
        <p:spPr>
          <a:xfrm>
            <a:off x="1905000" y="41148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93" name="Straight Arrow Connector 92"/>
          <p:cNvCxnSpPr>
            <a:stCxn id="88" idx="4"/>
            <a:endCxn id="92"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4" name="Up Arrow 93"/>
          <p:cNvSpPr/>
          <p:nvPr/>
        </p:nvSpPr>
        <p:spPr>
          <a:xfrm rot="5400000">
            <a:off x="1225488" y="36513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109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דוגמה 2</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905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cxnSp>
        <p:nvCxnSpPr>
          <p:cNvPr id="63" name="Straight Arrow Connector 62"/>
          <p:cNvCxnSpPr>
            <a:stCxn id="49" idx="4"/>
            <a:endCxn id="62" idx="0"/>
          </p:cNvCxnSpPr>
          <p:nvPr/>
        </p:nvCxnSpPr>
        <p:spPr>
          <a:xfrm>
            <a:off x="1905000" y="41148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Up Arrow 23"/>
          <p:cNvSpPr/>
          <p:nvPr/>
        </p:nvSpPr>
        <p:spPr>
          <a:xfrm rot="5400000">
            <a:off x="1835088" y="26607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92463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3</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3716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4</a:t>
            </a:r>
            <a:endParaRPr lang="en-US" dirty="0"/>
          </a:p>
        </p:txBody>
      </p:sp>
      <p:cxnSp>
        <p:nvCxnSpPr>
          <p:cNvPr id="63" name="Straight Arrow Connector 62"/>
          <p:cNvCxnSpPr>
            <a:stCxn id="51" idx="4"/>
            <a:endCxn id="62" idx="0"/>
          </p:cNvCxnSpPr>
          <p:nvPr/>
        </p:nvCxnSpPr>
        <p:spPr>
          <a:xfrm>
            <a:off x="1371600" y="51054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905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7</a:t>
            </a:r>
            <a:endParaRPr lang="en-US" dirty="0"/>
          </a:p>
        </p:txBody>
      </p:sp>
    </p:spTree>
    <p:extLst>
      <p:ext uri="{BB962C8B-B14F-4D97-AF65-F5344CB8AC3E}">
        <p14:creationId xmlns:p14="http://schemas.microsoft.com/office/powerpoint/2010/main" val="3567007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3</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3716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4</a:t>
            </a:r>
            <a:endParaRPr lang="en-US" dirty="0"/>
          </a:p>
        </p:txBody>
      </p:sp>
      <p:cxnSp>
        <p:nvCxnSpPr>
          <p:cNvPr id="63" name="Straight Arrow Connector 62"/>
          <p:cNvCxnSpPr>
            <a:stCxn id="51" idx="4"/>
            <a:endCxn id="62" idx="0"/>
          </p:cNvCxnSpPr>
          <p:nvPr/>
        </p:nvCxnSpPr>
        <p:spPr>
          <a:xfrm>
            <a:off x="1371600" y="51054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4"/>
            <a:endCxn id="67" idx="0"/>
          </p:cNvCxnSpPr>
          <p:nvPr/>
        </p:nvCxnSpPr>
        <p:spPr>
          <a:xfrm>
            <a:off x="1905000" y="41148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1905000" y="45720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dirty="0" smtClean="0"/>
              <a:t>7</a:t>
            </a:r>
            <a:endParaRPr lang="en-US" dirty="0"/>
          </a:p>
        </p:txBody>
      </p:sp>
    </p:spTree>
    <p:extLst>
      <p:ext uri="{BB962C8B-B14F-4D97-AF65-F5344CB8AC3E}">
        <p14:creationId xmlns:p14="http://schemas.microsoft.com/office/powerpoint/2010/main" val="2827943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 - רוטציות</a:t>
            </a:r>
            <a:r>
              <a:rPr lang="en-US" dirty="0" smtClean="0"/>
              <a:t>AVL</a:t>
            </a:r>
            <a:r>
              <a:rPr lang="he-IL" dirty="0" smtClean="0"/>
              <a:t> עץ </a:t>
            </a:r>
            <a:endParaRPr lang="en-US" dirty="0"/>
          </a:p>
        </p:txBody>
      </p:sp>
      <p:sp>
        <p:nvSpPr>
          <p:cNvPr id="3" name="Content Placeholder 2"/>
          <p:cNvSpPr>
            <a:spLocks noGrp="1"/>
          </p:cNvSpPr>
          <p:nvPr>
            <p:ph idx="1"/>
          </p:nvPr>
        </p:nvSpPr>
        <p:spPr/>
        <p:txBody>
          <a:bodyPr/>
          <a:lstStyle/>
          <a:p>
            <a:pPr algn="r" rtl="1"/>
            <a:endParaRPr lang="en-US" dirty="0"/>
          </a:p>
        </p:txBody>
      </p:sp>
      <p:sp>
        <p:nvSpPr>
          <p:cNvPr id="16" name="Oval 15"/>
          <p:cNvSpPr/>
          <p:nvPr/>
        </p:nvSpPr>
        <p:spPr>
          <a:xfrm>
            <a:off x="2743200" y="28194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7" name="Oval 16"/>
          <p:cNvSpPr/>
          <p:nvPr/>
        </p:nvSpPr>
        <p:spPr>
          <a:xfrm>
            <a:off x="2209800" y="18288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8" name="Straight Arrow Connector 17"/>
          <p:cNvCxnSpPr>
            <a:stCxn id="17" idx="4"/>
            <a:endCxn id="16" idx="0"/>
          </p:cNvCxnSpPr>
          <p:nvPr/>
        </p:nvCxnSpPr>
        <p:spPr>
          <a:xfrm>
            <a:off x="2514600" y="23622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4"/>
            <a:endCxn id="22" idx="0"/>
          </p:cNvCxnSpPr>
          <p:nvPr/>
        </p:nvCxnSpPr>
        <p:spPr>
          <a:xfrm flipH="1">
            <a:off x="2651808" y="33528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7" idx="4"/>
            <a:endCxn id="24" idx="0"/>
          </p:cNvCxnSpPr>
          <p:nvPr/>
        </p:nvCxnSpPr>
        <p:spPr>
          <a:xfrm flipH="1">
            <a:off x="1966008" y="23622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6" idx="4"/>
            <a:endCxn id="23" idx="0"/>
          </p:cNvCxnSpPr>
          <p:nvPr/>
        </p:nvCxnSpPr>
        <p:spPr>
          <a:xfrm>
            <a:off x="3048000" y="33528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a:xfrm>
            <a:off x="2438400" y="38100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3" name="Isosceles Triangle 22"/>
          <p:cNvSpPr/>
          <p:nvPr/>
        </p:nvSpPr>
        <p:spPr>
          <a:xfrm>
            <a:off x="3306984" y="38100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4" name="Isosceles Triangle 23"/>
          <p:cNvSpPr/>
          <p:nvPr/>
        </p:nvSpPr>
        <p:spPr>
          <a:xfrm>
            <a:off x="1752600" y="28552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38750600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3</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3716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4</a:t>
            </a:r>
            <a:endParaRPr lang="en-US" dirty="0"/>
          </a:p>
        </p:txBody>
      </p:sp>
      <p:cxnSp>
        <p:nvCxnSpPr>
          <p:cNvPr id="63" name="Straight Arrow Connector 62"/>
          <p:cNvCxnSpPr>
            <a:stCxn id="51" idx="4"/>
            <a:endCxn id="62" idx="0"/>
          </p:cNvCxnSpPr>
          <p:nvPr/>
        </p:nvCxnSpPr>
        <p:spPr>
          <a:xfrm>
            <a:off x="1371600" y="51054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Up Arrow 20"/>
          <p:cNvSpPr/>
          <p:nvPr/>
        </p:nvSpPr>
        <p:spPr>
          <a:xfrm rot="5400000">
            <a:off x="1225488" y="36513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753225" y="2965995"/>
            <a:ext cx="1476375" cy="400110"/>
          </a:xfrm>
          <a:prstGeom prst="rect">
            <a:avLst/>
          </a:prstGeom>
          <a:noFill/>
        </p:spPr>
        <p:txBody>
          <a:bodyPr wrap="square" rtlCol="0">
            <a:spAutoFit/>
          </a:bodyPr>
          <a:lstStyle/>
          <a:p>
            <a:pPr algn="ctr" rtl="1"/>
            <a:r>
              <a:rPr lang="he-IL" sz="2000" dirty="0" smtClean="0"/>
              <a:t>מקרה 3ג</a:t>
            </a:r>
            <a:endParaRPr lang="en-US" sz="2000" dirty="0"/>
          </a:p>
        </p:txBody>
      </p:sp>
      <p:grpSp>
        <p:nvGrpSpPr>
          <p:cNvPr id="23" name="Group 22"/>
          <p:cNvGrpSpPr/>
          <p:nvPr/>
        </p:nvGrpSpPr>
        <p:grpSpPr>
          <a:xfrm>
            <a:off x="6391877" y="3679964"/>
            <a:ext cx="1872483" cy="2478782"/>
            <a:chOff x="6391877" y="3679964"/>
            <a:chExt cx="1872483" cy="2478782"/>
          </a:xfrm>
        </p:grpSpPr>
        <p:sp>
          <p:nvSpPr>
            <p:cNvPr id="24" name="Oval 23"/>
            <p:cNvSpPr/>
            <p:nvPr/>
          </p:nvSpPr>
          <p:spPr>
            <a:xfrm>
              <a:off x="7365282" y="3679964"/>
              <a:ext cx="271648" cy="3044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25" name="Oval 24"/>
            <p:cNvSpPr/>
            <p:nvPr/>
          </p:nvSpPr>
          <p:spPr>
            <a:xfrm>
              <a:off x="7727480" y="4245301"/>
              <a:ext cx="271648" cy="3044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26" name="Straight Arrow Connector 25"/>
            <p:cNvCxnSpPr>
              <a:stCxn id="24" idx="4"/>
              <a:endCxn id="30" idx="0"/>
            </p:cNvCxnSpPr>
            <p:nvPr/>
          </p:nvCxnSpPr>
          <p:spPr>
            <a:xfrm flipH="1">
              <a:off x="6946492" y="3984376"/>
              <a:ext cx="554615" cy="273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4" idx="4"/>
              <a:endCxn id="25" idx="0"/>
            </p:cNvCxnSpPr>
            <p:nvPr/>
          </p:nvCxnSpPr>
          <p:spPr>
            <a:xfrm>
              <a:off x="7501106" y="3984376"/>
              <a:ext cx="362197" cy="260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5" idx="4"/>
              <a:endCxn id="32" idx="0"/>
            </p:cNvCxnSpPr>
            <p:nvPr/>
          </p:nvCxnSpPr>
          <p:spPr>
            <a:xfrm>
              <a:off x="7863304" y="4549713"/>
              <a:ext cx="231276" cy="217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5" idx="4"/>
              <a:endCxn id="31" idx="0"/>
            </p:cNvCxnSpPr>
            <p:nvPr/>
          </p:nvCxnSpPr>
          <p:spPr>
            <a:xfrm flipH="1">
              <a:off x="7637380" y="4549713"/>
              <a:ext cx="225924" cy="217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Isosceles Triangle 29"/>
            <p:cNvSpPr/>
            <p:nvPr/>
          </p:nvSpPr>
          <p:spPr>
            <a:xfrm>
              <a:off x="6776712" y="4258282"/>
              <a:ext cx="339560" cy="81598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Isosceles Triangle 30"/>
            <p:cNvSpPr/>
            <p:nvPr/>
          </p:nvSpPr>
          <p:spPr>
            <a:xfrm>
              <a:off x="7467600" y="4767149"/>
              <a:ext cx="339560" cy="1391597"/>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2" name="Isosceles Triangle 31"/>
            <p:cNvSpPr/>
            <p:nvPr/>
          </p:nvSpPr>
          <p:spPr>
            <a:xfrm>
              <a:off x="7924800" y="4767149"/>
              <a:ext cx="339560" cy="942653"/>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3" name="Oval 32"/>
            <p:cNvSpPr/>
            <p:nvPr/>
          </p:nvSpPr>
          <p:spPr>
            <a:xfrm>
              <a:off x="6391877" y="5405391"/>
              <a:ext cx="271648" cy="304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34" name="Straight Arrow Connector 33"/>
            <p:cNvCxnSpPr>
              <a:stCxn id="30" idx="2"/>
              <a:endCxn id="33" idx="0"/>
            </p:cNvCxnSpPr>
            <p:nvPr/>
          </p:nvCxnSpPr>
          <p:spPr>
            <a:xfrm flipH="1">
              <a:off x="6527701" y="5074266"/>
              <a:ext cx="249011" cy="331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247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3</a:t>
            </a:r>
            <a:endParaRPr lang="en-US" dirty="0"/>
          </a:p>
          <a:p>
            <a:pPr algn="r" rtl="1"/>
            <a:endParaRPr lang="en-US" dirty="0"/>
          </a:p>
        </p:txBody>
      </p:sp>
      <p:sp>
        <p:nvSpPr>
          <p:cNvPr id="47" name="Oval 46"/>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48" name="Oval 47"/>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9" name="Oval 48"/>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50" name="Oval 49"/>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51" name="Oval 50"/>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52" name="Oval 51"/>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54" name="Straight Arrow Connector 53"/>
          <p:cNvCxnSpPr>
            <a:stCxn id="50" idx="4"/>
            <a:endCxn id="47"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7" idx="4"/>
            <a:endCxn id="48"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4"/>
            <a:endCxn id="51"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0" idx="4"/>
            <a:endCxn id="49"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8" idx="4"/>
            <a:endCxn id="52"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1" name="Straight Arrow Connector 60"/>
          <p:cNvCxnSpPr>
            <a:stCxn id="47" idx="4"/>
            <a:endCxn id="60"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3716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4</a:t>
            </a:r>
            <a:endParaRPr lang="en-US" dirty="0"/>
          </a:p>
        </p:txBody>
      </p:sp>
      <p:cxnSp>
        <p:nvCxnSpPr>
          <p:cNvPr id="63" name="Straight Arrow Connector 62"/>
          <p:cNvCxnSpPr>
            <a:stCxn id="51" idx="4"/>
            <a:endCxn id="62" idx="0"/>
          </p:cNvCxnSpPr>
          <p:nvPr/>
        </p:nvCxnSpPr>
        <p:spPr>
          <a:xfrm>
            <a:off x="1371600" y="51054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65" name="Straight Arrow Connector 64"/>
          <p:cNvCxnSpPr>
            <a:stCxn id="60" idx="4"/>
            <a:endCxn id="64"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Up Arrow 20"/>
          <p:cNvSpPr/>
          <p:nvPr/>
        </p:nvSpPr>
        <p:spPr>
          <a:xfrm rot="5400000">
            <a:off x="1225488" y="36513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753225" y="2965995"/>
            <a:ext cx="1476375" cy="400110"/>
          </a:xfrm>
          <a:prstGeom prst="rect">
            <a:avLst/>
          </a:prstGeom>
          <a:noFill/>
        </p:spPr>
        <p:txBody>
          <a:bodyPr wrap="square" rtlCol="0">
            <a:spAutoFit/>
          </a:bodyPr>
          <a:lstStyle/>
          <a:p>
            <a:pPr algn="ctr" rtl="1"/>
            <a:r>
              <a:rPr lang="he-IL" sz="2000" dirty="0" smtClean="0"/>
              <a:t>מקרה 3ג</a:t>
            </a:r>
            <a:endParaRPr lang="en-US" sz="2000" dirty="0"/>
          </a:p>
        </p:txBody>
      </p:sp>
      <p:grpSp>
        <p:nvGrpSpPr>
          <p:cNvPr id="36" name="Group 35"/>
          <p:cNvGrpSpPr/>
          <p:nvPr/>
        </p:nvGrpSpPr>
        <p:grpSpPr>
          <a:xfrm>
            <a:off x="6258448" y="3581400"/>
            <a:ext cx="2199752" cy="3034695"/>
            <a:chOff x="647700" y="1394346"/>
            <a:chExt cx="3467100" cy="5158854"/>
          </a:xfrm>
        </p:grpSpPr>
        <p:sp>
          <p:nvSpPr>
            <p:cNvPr id="37" name="Oval 36"/>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38" name="Oval 37"/>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39" name="Straight Arrow Connector 38"/>
            <p:cNvCxnSpPr>
              <a:stCxn id="37" idx="4"/>
              <a:endCxn id="41"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7" idx="4"/>
              <a:endCxn id="38"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Isosceles Triangle 40"/>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2" name="Oval 41"/>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43" name="Straight Arrow Connector 42"/>
            <p:cNvCxnSpPr>
              <a:stCxn id="38" idx="4"/>
              <a:endCxn id="42"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Isosceles Triangle 43"/>
            <p:cNvSpPr/>
            <p:nvPr/>
          </p:nvSpPr>
          <p:spPr>
            <a:xfrm>
              <a:off x="3543300" y="36041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5" name="Isosceles Triangle 44"/>
            <p:cNvSpPr/>
            <p:nvPr/>
          </p:nvSpPr>
          <p:spPr>
            <a:xfrm>
              <a:off x="1943100"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6" name="Isosceles Triangle 45"/>
            <p:cNvSpPr/>
            <p:nvPr/>
          </p:nvSpPr>
          <p:spPr>
            <a:xfrm>
              <a:off x="27432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53" name="Straight Arrow Connector 52"/>
            <p:cNvCxnSpPr>
              <a:stCxn id="42" idx="4"/>
              <a:endCxn id="45"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8" idx="4"/>
              <a:endCxn id="44" idx="0"/>
            </p:cNvCxnSpPr>
            <p:nvPr/>
          </p:nvCxnSpPr>
          <p:spPr>
            <a:xfrm>
              <a:off x="3124200" y="2918346"/>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2" idx="4"/>
              <a:endCxn id="46"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68" name="Straight Arrow Connector 67"/>
            <p:cNvCxnSpPr>
              <a:stCxn id="41" idx="2"/>
              <a:endCxn id="67"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9" name="Curved Down Arrow 68"/>
          <p:cNvSpPr/>
          <p:nvPr/>
        </p:nvSpPr>
        <p:spPr>
          <a:xfrm rot="17767222">
            <a:off x="6537078" y="4062041"/>
            <a:ext cx="1159322" cy="686820"/>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606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3</a:t>
            </a:r>
            <a:endParaRPr lang="en-US" dirty="0"/>
          </a:p>
          <a:p>
            <a:pPr algn="r" rtl="1"/>
            <a:endParaRPr lang="en-US" dirty="0"/>
          </a:p>
        </p:txBody>
      </p:sp>
      <p:sp>
        <p:nvSpPr>
          <p:cNvPr id="22" name="TextBox 21"/>
          <p:cNvSpPr txBox="1"/>
          <p:nvPr/>
        </p:nvSpPr>
        <p:spPr>
          <a:xfrm>
            <a:off x="6753225" y="2965995"/>
            <a:ext cx="1476375" cy="400110"/>
          </a:xfrm>
          <a:prstGeom prst="rect">
            <a:avLst/>
          </a:prstGeom>
          <a:noFill/>
        </p:spPr>
        <p:txBody>
          <a:bodyPr wrap="square" rtlCol="0">
            <a:spAutoFit/>
          </a:bodyPr>
          <a:lstStyle/>
          <a:p>
            <a:pPr algn="ctr" rtl="1"/>
            <a:r>
              <a:rPr lang="he-IL" sz="2000" dirty="0" smtClean="0"/>
              <a:t>מקרה 3ג</a:t>
            </a:r>
            <a:endParaRPr lang="en-US" sz="2000" dirty="0"/>
          </a:p>
        </p:txBody>
      </p:sp>
      <p:grpSp>
        <p:nvGrpSpPr>
          <p:cNvPr id="70" name="Group 69"/>
          <p:cNvGrpSpPr/>
          <p:nvPr/>
        </p:nvGrpSpPr>
        <p:grpSpPr>
          <a:xfrm>
            <a:off x="6423708" y="3498438"/>
            <a:ext cx="2034492" cy="3245262"/>
            <a:chOff x="1295400" y="1394346"/>
            <a:chExt cx="3009900" cy="5158854"/>
          </a:xfrm>
        </p:grpSpPr>
        <p:sp>
          <p:nvSpPr>
            <p:cNvPr id="71" name="Oval 70"/>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72" name="Oval 71"/>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73" name="Straight Arrow Connector 72"/>
            <p:cNvCxnSpPr>
              <a:stCxn id="71" idx="4"/>
              <a:endCxn id="75"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71" idx="4"/>
              <a:endCxn id="76" idx="0"/>
            </p:cNvCxnSpPr>
            <p:nvPr/>
          </p:nvCxnSpPr>
          <p:spPr>
            <a:xfrm>
              <a:off x="2514600" y="1927745"/>
              <a:ext cx="400051" cy="479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Isosceles Triangle 74"/>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6" name="Oval 75"/>
            <p:cNvSpPr/>
            <p:nvPr/>
          </p:nvSpPr>
          <p:spPr>
            <a:xfrm>
              <a:off x="268605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77" name="Straight Arrow Connector 76"/>
            <p:cNvCxnSpPr>
              <a:stCxn id="76" idx="4"/>
              <a:endCxn id="72" idx="0"/>
            </p:cNvCxnSpPr>
            <p:nvPr/>
          </p:nvCxnSpPr>
          <p:spPr>
            <a:xfrm>
              <a:off x="2914650" y="2941092"/>
              <a:ext cx="59055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Isosceles Triangle 77"/>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9" name="Isosceles Triangle 78"/>
            <p:cNvSpPr/>
            <p:nvPr/>
          </p:nvSpPr>
          <p:spPr>
            <a:xfrm>
              <a:off x="2133600" y="3626892"/>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0" name="Isosceles Triangle 79"/>
            <p:cNvSpPr/>
            <p:nvPr/>
          </p:nvSpPr>
          <p:spPr>
            <a:xfrm>
              <a:off x="28194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81" name="Straight Arrow Connector 80"/>
            <p:cNvCxnSpPr>
              <a:stCxn id="76" idx="4"/>
              <a:endCxn id="79" idx="0"/>
            </p:cNvCxnSpPr>
            <p:nvPr/>
          </p:nvCxnSpPr>
          <p:spPr>
            <a:xfrm flipH="1">
              <a:off x="2419350" y="2941092"/>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2" idx="4"/>
              <a:endCxn id="78"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72" idx="4"/>
              <a:endCxn id="80" idx="0"/>
            </p:cNvCxnSpPr>
            <p:nvPr/>
          </p:nvCxnSpPr>
          <p:spPr>
            <a:xfrm flipH="1">
              <a:off x="31051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4" name="Curved Down Arrow 83"/>
          <p:cNvSpPr/>
          <p:nvPr/>
        </p:nvSpPr>
        <p:spPr>
          <a:xfrm rot="14823327" flipV="1">
            <a:off x="7355466" y="3565497"/>
            <a:ext cx="920145" cy="509743"/>
          </a:xfrm>
          <a:prstGeom prst="curved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38" name="Oval 37"/>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39" name="Oval 38"/>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40" name="Oval 39"/>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sp>
        <p:nvSpPr>
          <p:cNvPr id="41" name="Oval 40"/>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42" name="Oval 41"/>
          <p:cNvSpPr/>
          <p:nvPr/>
        </p:nvSpPr>
        <p:spPr>
          <a:xfrm>
            <a:off x="1143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4</a:t>
            </a:r>
            <a:endParaRPr lang="en-US" dirty="0"/>
          </a:p>
        </p:txBody>
      </p:sp>
      <p:sp>
        <p:nvSpPr>
          <p:cNvPr id="43" name="Oval 42"/>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44" name="Straight Arrow Connector 43"/>
          <p:cNvCxnSpPr>
            <a:stCxn id="41" idx="4"/>
            <a:endCxn id="38"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8" idx="4"/>
            <a:endCxn id="39"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0" idx="4"/>
            <a:endCxn id="42" idx="0"/>
          </p:cNvCxnSpPr>
          <p:nvPr/>
        </p:nvCxnSpPr>
        <p:spPr>
          <a:xfrm flipH="1">
            <a:off x="1371600" y="4114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1" idx="4"/>
            <a:endCxn id="40"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9" idx="4"/>
            <a:endCxn id="43"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67" name="Straight Arrow Connector 66"/>
          <p:cNvCxnSpPr>
            <a:stCxn id="38" idx="4"/>
            <a:endCxn id="66"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762000" y="5562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cxnSp>
        <p:nvCxnSpPr>
          <p:cNvPr id="69" name="Straight Arrow Connector 68"/>
          <p:cNvCxnSpPr>
            <a:stCxn id="42" idx="4"/>
            <a:endCxn id="68" idx="0"/>
          </p:cNvCxnSpPr>
          <p:nvPr/>
        </p:nvCxnSpPr>
        <p:spPr>
          <a:xfrm flipH="1">
            <a:off x="990600" y="5105400"/>
            <a:ext cx="38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86" name="Straight Arrow Connector 85"/>
          <p:cNvCxnSpPr>
            <a:stCxn id="66" idx="4"/>
            <a:endCxn id="85"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Up Arrow 86"/>
          <p:cNvSpPr/>
          <p:nvPr/>
        </p:nvSpPr>
        <p:spPr>
          <a:xfrm rot="5400000">
            <a:off x="1225488" y="36513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642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3</a:t>
            </a:r>
            <a:endParaRPr lang="en-US" dirty="0"/>
          </a:p>
          <a:p>
            <a:pPr algn="r" rtl="1"/>
            <a:endParaRPr lang="en-US" dirty="0"/>
          </a:p>
        </p:txBody>
      </p:sp>
      <p:sp>
        <p:nvSpPr>
          <p:cNvPr id="22" name="TextBox 21"/>
          <p:cNvSpPr txBox="1"/>
          <p:nvPr/>
        </p:nvSpPr>
        <p:spPr>
          <a:xfrm>
            <a:off x="6753225" y="2965995"/>
            <a:ext cx="1476375" cy="400110"/>
          </a:xfrm>
          <a:prstGeom prst="rect">
            <a:avLst/>
          </a:prstGeom>
          <a:noFill/>
        </p:spPr>
        <p:txBody>
          <a:bodyPr wrap="square" rtlCol="0">
            <a:spAutoFit/>
          </a:bodyPr>
          <a:lstStyle/>
          <a:p>
            <a:pPr algn="ctr" rtl="1"/>
            <a:r>
              <a:rPr lang="he-IL" sz="2000" dirty="0" smtClean="0"/>
              <a:t>מקרה 3ג</a:t>
            </a:r>
            <a:endParaRPr lang="en-US" sz="2000" dirty="0"/>
          </a:p>
        </p:txBody>
      </p:sp>
      <p:grpSp>
        <p:nvGrpSpPr>
          <p:cNvPr id="38" name="Group 37"/>
          <p:cNvGrpSpPr/>
          <p:nvPr/>
        </p:nvGrpSpPr>
        <p:grpSpPr>
          <a:xfrm>
            <a:off x="6248400" y="3733800"/>
            <a:ext cx="2392525" cy="2590910"/>
            <a:chOff x="571500" y="2407692"/>
            <a:chExt cx="3733800" cy="4145508"/>
          </a:xfrm>
        </p:grpSpPr>
        <p:sp>
          <p:nvSpPr>
            <p:cNvPr id="39" name="Oval 38"/>
            <p:cNvSpPr/>
            <p:nvPr/>
          </p:nvSpPr>
          <p:spPr>
            <a:xfrm>
              <a:off x="1190065" y="36041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sp>
          <p:nvSpPr>
            <p:cNvPr id="40" name="Oval 39"/>
            <p:cNvSpPr/>
            <p:nvPr/>
          </p:nvSpPr>
          <p:spPr>
            <a:xfrm>
              <a:off x="3276600" y="36041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a:t>
              </a:r>
              <a:endParaRPr lang="en-US" dirty="0"/>
            </a:p>
          </p:txBody>
        </p:sp>
        <p:cxnSp>
          <p:nvCxnSpPr>
            <p:cNvPr id="41" name="Straight Arrow Connector 40"/>
            <p:cNvCxnSpPr>
              <a:stCxn id="39" idx="4"/>
              <a:endCxn id="43" idx="0"/>
            </p:cNvCxnSpPr>
            <p:nvPr/>
          </p:nvCxnSpPr>
          <p:spPr>
            <a:xfrm flipH="1">
              <a:off x="857250" y="4137546"/>
              <a:ext cx="561415"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4" idx="4"/>
              <a:endCxn id="39" idx="0"/>
            </p:cNvCxnSpPr>
            <p:nvPr/>
          </p:nvCxnSpPr>
          <p:spPr>
            <a:xfrm flipH="1">
              <a:off x="1418665" y="2941092"/>
              <a:ext cx="1095935"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Isosceles Triangle 42"/>
            <p:cNvSpPr/>
            <p:nvPr/>
          </p:nvSpPr>
          <p:spPr>
            <a:xfrm>
              <a:off x="571500" y="4823346"/>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4" name="Oval 43"/>
            <p:cNvSpPr/>
            <p:nvPr/>
          </p:nvSpPr>
          <p:spPr>
            <a:xfrm>
              <a:off x="2286000" y="2407692"/>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45" name="Straight Arrow Connector 44"/>
            <p:cNvCxnSpPr>
              <a:stCxn id="44" idx="4"/>
              <a:endCxn id="40" idx="0"/>
            </p:cNvCxnSpPr>
            <p:nvPr/>
          </p:nvCxnSpPr>
          <p:spPr>
            <a:xfrm>
              <a:off x="2514600" y="2941092"/>
              <a:ext cx="990600" cy="66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Isosceles Triangle 45"/>
            <p:cNvSpPr/>
            <p:nvPr/>
          </p:nvSpPr>
          <p:spPr>
            <a:xfrm>
              <a:off x="3733800" y="48233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3" name="Isosceles Triangle 52"/>
            <p:cNvSpPr/>
            <p:nvPr/>
          </p:nvSpPr>
          <p:spPr>
            <a:xfrm>
              <a:off x="1553695"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8" name="Isosceles Triangle 57"/>
            <p:cNvSpPr/>
            <p:nvPr/>
          </p:nvSpPr>
          <p:spPr>
            <a:xfrm>
              <a:off x="28194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cxnSp>
          <p:nvCxnSpPr>
            <p:cNvPr id="66" name="Straight Arrow Connector 65"/>
            <p:cNvCxnSpPr>
              <a:stCxn id="39" idx="4"/>
              <a:endCxn id="53" idx="0"/>
            </p:cNvCxnSpPr>
            <p:nvPr/>
          </p:nvCxnSpPr>
          <p:spPr>
            <a:xfrm>
              <a:off x="1418665" y="4137546"/>
              <a:ext cx="42078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0" idx="4"/>
              <a:endCxn id="46" idx="0"/>
            </p:cNvCxnSpPr>
            <p:nvPr/>
          </p:nvCxnSpPr>
          <p:spPr>
            <a:xfrm>
              <a:off x="3505200" y="4137546"/>
              <a:ext cx="5143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0" idx="4"/>
              <a:endCxn id="58" idx="0"/>
            </p:cNvCxnSpPr>
            <p:nvPr/>
          </p:nvCxnSpPr>
          <p:spPr>
            <a:xfrm flipH="1">
              <a:off x="31051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9" name="Oval 68"/>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85" name="Oval 84"/>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86" name="Oval 85"/>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4</a:t>
            </a:r>
            <a:endParaRPr lang="en-US" dirty="0"/>
          </a:p>
        </p:txBody>
      </p:sp>
      <p:sp>
        <p:nvSpPr>
          <p:cNvPr id="87" name="Oval 86"/>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88" name="Oval 87"/>
          <p:cNvSpPr/>
          <p:nvPr/>
        </p:nvSpPr>
        <p:spPr>
          <a:xfrm>
            <a:off x="12192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89" name="Oval 88"/>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90" name="Straight Arrow Connector 89"/>
          <p:cNvCxnSpPr>
            <a:stCxn id="87" idx="4"/>
            <a:endCxn id="69"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69" idx="4"/>
            <a:endCxn id="85"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86" idx="4"/>
            <a:endCxn id="88" idx="0"/>
          </p:cNvCxnSpPr>
          <p:nvPr/>
        </p:nvCxnSpPr>
        <p:spPr>
          <a:xfrm flipH="1">
            <a:off x="1447800" y="41148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87" idx="4"/>
            <a:endCxn id="86"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85" idx="4"/>
            <a:endCxn id="89"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96" name="Straight Arrow Connector 95"/>
          <p:cNvCxnSpPr>
            <a:stCxn id="69" idx="4"/>
            <a:endCxn id="95"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1905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cxnSp>
        <p:nvCxnSpPr>
          <p:cNvPr id="98" name="Straight Arrow Connector 97"/>
          <p:cNvCxnSpPr>
            <a:stCxn id="86" idx="4"/>
            <a:endCxn id="97" idx="0"/>
          </p:cNvCxnSpPr>
          <p:nvPr/>
        </p:nvCxnSpPr>
        <p:spPr>
          <a:xfrm>
            <a:off x="1905000" y="41148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100" name="Straight Arrow Connector 99"/>
          <p:cNvCxnSpPr>
            <a:stCxn id="95" idx="4"/>
            <a:endCxn id="99"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Up Arrow 100"/>
          <p:cNvSpPr/>
          <p:nvPr/>
        </p:nvSpPr>
        <p:spPr>
          <a:xfrm rot="5400000">
            <a:off x="1225488" y="3651312"/>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6065675" y="6324710"/>
            <a:ext cx="2925925" cy="400110"/>
          </a:xfrm>
          <a:prstGeom prst="rect">
            <a:avLst/>
          </a:prstGeom>
          <a:noFill/>
        </p:spPr>
        <p:txBody>
          <a:bodyPr wrap="square" rtlCol="0">
            <a:spAutoFit/>
          </a:bodyPr>
          <a:lstStyle/>
          <a:p>
            <a:pPr algn="ctr" rtl="1"/>
            <a:r>
              <a:rPr lang="he-IL" sz="2000" dirty="0" smtClean="0"/>
              <a:t>עולים וממשיכים לבדוק</a:t>
            </a:r>
            <a:endParaRPr lang="en-US" sz="2000" dirty="0"/>
          </a:p>
        </p:txBody>
      </p:sp>
    </p:spTree>
    <p:extLst>
      <p:ext uri="{BB962C8B-B14F-4D97-AF65-F5344CB8AC3E}">
        <p14:creationId xmlns:p14="http://schemas.microsoft.com/office/powerpoint/2010/main" val="1112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smtClean="0"/>
              <a:t>דוגמה 3</a:t>
            </a:r>
            <a:endParaRPr lang="en-US" dirty="0"/>
          </a:p>
          <a:p>
            <a:pPr algn="r" rtl="1"/>
            <a:endParaRPr lang="en-US" dirty="0"/>
          </a:p>
        </p:txBody>
      </p:sp>
      <p:sp>
        <p:nvSpPr>
          <p:cNvPr id="69" name="Oval 68"/>
          <p:cNvSpPr/>
          <p:nvPr/>
        </p:nvSpPr>
        <p:spPr>
          <a:xfrm>
            <a:off x="3055702" y="3581400"/>
            <a:ext cx="623887"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15</a:t>
            </a:r>
            <a:endParaRPr lang="en-US" dirty="0"/>
          </a:p>
        </p:txBody>
      </p:sp>
      <p:sp>
        <p:nvSpPr>
          <p:cNvPr id="85" name="Oval 84"/>
          <p:cNvSpPr/>
          <p:nvPr/>
        </p:nvSpPr>
        <p:spPr>
          <a:xfrm>
            <a:off x="3733800" y="4578724"/>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17</a:t>
            </a:r>
            <a:endParaRPr lang="en-US" dirty="0"/>
          </a:p>
        </p:txBody>
      </p:sp>
      <p:sp>
        <p:nvSpPr>
          <p:cNvPr id="86" name="Oval 85"/>
          <p:cNvSpPr/>
          <p:nvPr/>
        </p:nvSpPr>
        <p:spPr>
          <a:xfrm>
            <a:off x="16764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4</a:t>
            </a:r>
            <a:endParaRPr lang="en-US" dirty="0"/>
          </a:p>
        </p:txBody>
      </p:sp>
      <p:sp>
        <p:nvSpPr>
          <p:cNvPr id="87" name="Oval 86"/>
          <p:cNvSpPr/>
          <p:nvPr/>
        </p:nvSpPr>
        <p:spPr>
          <a:xfrm>
            <a:off x="2286000" y="2590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8</a:t>
            </a:r>
            <a:endParaRPr lang="en-US" dirty="0"/>
          </a:p>
        </p:txBody>
      </p:sp>
      <p:sp>
        <p:nvSpPr>
          <p:cNvPr id="88" name="Oval 87"/>
          <p:cNvSpPr/>
          <p:nvPr/>
        </p:nvSpPr>
        <p:spPr>
          <a:xfrm>
            <a:off x="12192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a:t>
            </a:r>
            <a:endParaRPr lang="en-US" dirty="0"/>
          </a:p>
        </p:txBody>
      </p:sp>
      <p:sp>
        <p:nvSpPr>
          <p:cNvPr id="89" name="Oval 88"/>
          <p:cNvSpPr/>
          <p:nvPr/>
        </p:nvSpPr>
        <p:spPr>
          <a:xfrm>
            <a:off x="4152900" y="5569324"/>
            <a:ext cx="8001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20</a:t>
            </a:r>
            <a:endParaRPr lang="en-US" dirty="0"/>
          </a:p>
        </p:txBody>
      </p:sp>
      <p:cxnSp>
        <p:nvCxnSpPr>
          <p:cNvPr id="90" name="Straight Arrow Connector 89"/>
          <p:cNvCxnSpPr>
            <a:stCxn id="87" idx="4"/>
            <a:endCxn id="69" idx="0"/>
          </p:cNvCxnSpPr>
          <p:nvPr/>
        </p:nvCxnSpPr>
        <p:spPr>
          <a:xfrm>
            <a:off x="2514600" y="3124200"/>
            <a:ext cx="85304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69" idx="4"/>
            <a:endCxn id="85" idx="0"/>
          </p:cNvCxnSpPr>
          <p:nvPr/>
        </p:nvCxnSpPr>
        <p:spPr>
          <a:xfrm>
            <a:off x="3367646" y="4114800"/>
            <a:ext cx="709054" cy="463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86" idx="4"/>
            <a:endCxn id="88" idx="0"/>
          </p:cNvCxnSpPr>
          <p:nvPr/>
        </p:nvCxnSpPr>
        <p:spPr>
          <a:xfrm flipH="1">
            <a:off x="1447800" y="41148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87" idx="4"/>
            <a:endCxn id="86" idx="0"/>
          </p:cNvCxnSpPr>
          <p:nvPr/>
        </p:nvCxnSpPr>
        <p:spPr>
          <a:xfrm flipH="1">
            <a:off x="1905000" y="3124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85" idx="4"/>
            <a:endCxn id="89" idx="0"/>
          </p:cNvCxnSpPr>
          <p:nvPr/>
        </p:nvCxnSpPr>
        <p:spPr>
          <a:xfrm>
            <a:off x="4076700" y="5112124"/>
            <a:ext cx="47625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2422711" y="45720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11</a:t>
            </a:r>
            <a:endParaRPr lang="en-US" dirty="0"/>
          </a:p>
        </p:txBody>
      </p:sp>
      <p:cxnSp>
        <p:nvCxnSpPr>
          <p:cNvPr id="96" name="Straight Arrow Connector 95"/>
          <p:cNvCxnSpPr>
            <a:stCxn id="69" idx="4"/>
            <a:endCxn id="95" idx="0"/>
          </p:cNvCxnSpPr>
          <p:nvPr/>
        </p:nvCxnSpPr>
        <p:spPr>
          <a:xfrm flipH="1">
            <a:off x="2765611" y="4114800"/>
            <a:ext cx="60203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1905000" y="45720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6</a:t>
            </a:r>
            <a:endParaRPr lang="en-US" dirty="0"/>
          </a:p>
        </p:txBody>
      </p:sp>
      <p:cxnSp>
        <p:nvCxnSpPr>
          <p:cNvPr id="98" name="Straight Arrow Connector 97"/>
          <p:cNvCxnSpPr>
            <a:stCxn id="86" idx="4"/>
            <a:endCxn id="97" idx="0"/>
          </p:cNvCxnSpPr>
          <p:nvPr/>
        </p:nvCxnSpPr>
        <p:spPr>
          <a:xfrm>
            <a:off x="1905000" y="4114800"/>
            <a:ext cx="228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2590800" y="5562600"/>
            <a:ext cx="7048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12</a:t>
            </a:r>
            <a:endParaRPr lang="en-US" dirty="0"/>
          </a:p>
        </p:txBody>
      </p:sp>
      <p:cxnSp>
        <p:nvCxnSpPr>
          <p:cNvPr id="100" name="Straight Arrow Connector 99"/>
          <p:cNvCxnSpPr>
            <a:stCxn id="95" idx="4"/>
            <a:endCxn id="99" idx="0"/>
          </p:cNvCxnSpPr>
          <p:nvPr/>
        </p:nvCxnSpPr>
        <p:spPr>
          <a:xfrm>
            <a:off x="2765611" y="5105400"/>
            <a:ext cx="17761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Up Arrow 100"/>
          <p:cNvSpPr/>
          <p:nvPr/>
        </p:nvSpPr>
        <p:spPr>
          <a:xfrm rot="5400000">
            <a:off x="1880808" y="2637003"/>
            <a:ext cx="216024" cy="3810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3351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p:sp>
        <p:nvSpPr>
          <p:cNvPr id="3" name="Content Placeholder 2"/>
          <p:cNvSpPr>
            <a:spLocks noGrp="1"/>
          </p:cNvSpPr>
          <p:nvPr>
            <p:ph idx="1"/>
          </p:nvPr>
        </p:nvSpPr>
        <p:spPr/>
        <p:txBody>
          <a:bodyPr/>
          <a:lstStyle/>
          <a:p>
            <a:pPr algn="r" rtl="1"/>
            <a:r>
              <a:rPr lang="he-IL" dirty="0" smtClean="0"/>
              <a:t>בכל איבר אנו שומרים את מספר האיברים שבתת-העץ שלו</a:t>
            </a:r>
            <a:endParaRPr lang="en-US" dirty="0"/>
          </a:p>
        </p:txBody>
      </p:sp>
      <p:grpSp>
        <p:nvGrpSpPr>
          <p:cNvPr id="7" name="Group 6"/>
          <p:cNvGrpSpPr/>
          <p:nvPr/>
        </p:nvGrpSpPr>
        <p:grpSpPr>
          <a:xfrm>
            <a:off x="2438400" y="2667000"/>
            <a:ext cx="1981200" cy="3194882"/>
            <a:chOff x="2438400" y="2667000"/>
            <a:chExt cx="1981200" cy="3194882"/>
          </a:xfrm>
        </p:grpSpPr>
        <p:sp>
          <p:nvSpPr>
            <p:cNvPr id="4" name="Oval 3"/>
            <p:cNvSpPr/>
            <p:nvPr/>
          </p:nvSpPr>
          <p:spPr>
            <a:xfrm>
              <a:off x="3429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6" name="Oval 5"/>
            <p:cNvSpPr/>
            <p:nvPr/>
          </p:nvSpPr>
          <p:spPr>
            <a:xfrm>
              <a:off x="2895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9" name="Straight Arrow Connector 8"/>
            <p:cNvCxnSpPr>
              <a:stCxn id="6" idx="4"/>
              <a:endCxn id="4" idx="0"/>
            </p:cNvCxnSpPr>
            <p:nvPr/>
          </p:nvCxnSpPr>
          <p:spPr>
            <a:xfrm>
              <a:off x="3200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4"/>
              <a:endCxn id="35" idx="0"/>
            </p:cNvCxnSpPr>
            <p:nvPr/>
          </p:nvCxnSpPr>
          <p:spPr>
            <a:xfrm flipH="1">
              <a:off x="3337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4"/>
              <a:endCxn id="37" idx="0"/>
            </p:cNvCxnSpPr>
            <p:nvPr/>
          </p:nvCxnSpPr>
          <p:spPr>
            <a:xfrm flipH="1">
              <a:off x="2651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36" idx="0"/>
            </p:cNvCxnSpPr>
            <p:nvPr/>
          </p:nvCxnSpPr>
          <p:spPr>
            <a:xfrm>
              <a:off x="3733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Isosceles Triangle 34"/>
            <p:cNvSpPr/>
            <p:nvPr/>
          </p:nvSpPr>
          <p:spPr>
            <a:xfrm>
              <a:off x="3124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36" name="Isosceles Triangle 35"/>
            <p:cNvSpPr/>
            <p:nvPr/>
          </p:nvSpPr>
          <p:spPr>
            <a:xfrm>
              <a:off x="3992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37" name="Isosceles Triangle 36"/>
            <p:cNvSpPr/>
            <p:nvPr/>
          </p:nvSpPr>
          <p:spPr>
            <a:xfrm>
              <a:off x="2438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grpSp>
      <p:sp>
        <p:nvSpPr>
          <p:cNvPr id="5" name="TextBox 4"/>
          <p:cNvSpPr txBox="1"/>
          <p:nvPr/>
        </p:nvSpPr>
        <p:spPr>
          <a:xfrm>
            <a:off x="3429000" y="2514600"/>
            <a:ext cx="381000" cy="369332"/>
          </a:xfrm>
          <a:prstGeom prst="rect">
            <a:avLst/>
          </a:prstGeom>
          <a:noFill/>
        </p:spPr>
        <p:txBody>
          <a:bodyPr wrap="square" rtlCol="0">
            <a:spAutoFit/>
          </a:bodyPr>
          <a:lstStyle/>
          <a:p>
            <a:pPr algn="ctr"/>
            <a:r>
              <a:rPr lang="en-US" dirty="0" smtClean="0"/>
              <a:t>5</a:t>
            </a:r>
            <a:endParaRPr lang="en-US" dirty="0"/>
          </a:p>
        </p:txBody>
      </p:sp>
      <p:sp>
        <p:nvSpPr>
          <p:cNvPr id="14" name="TextBox 13"/>
          <p:cNvSpPr txBox="1"/>
          <p:nvPr/>
        </p:nvSpPr>
        <p:spPr>
          <a:xfrm>
            <a:off x="3848100" y="3429000"/>
            <a:ext cx="381000" cy="369332"/>
          </a:xfrm>
          <a:prstGeom prst="rect">
            <a:avLst/>
          </a:prstGeom>
          <a:noFill/>
        </p:spPr>
        <p:txBody>
          <a:bodyPr wrap="square" rtlCol="0">
            <a:spAutoFit/>
          </a:bodyPr>
          <a:lstStyle/>
          <a:p>
            <a:pPr algn="ctr"/>
            <a:r>
              <a:rPr lang="en-US" dirty="0" smtClean="0"/>
              <a:t>3</a:t>
            </a:r>
            <a:endParaRPr lang="en-US" dirty="0"/>
          </a:p>
        </p:txBody>
      </p:sp>
      <p:sp>
        <p:nvSpPr>
          <p:cNvPr id="15" name="TextBox 14"/>
          <p:cNvSpPr txBox="1"/>
          <p:nvPr/>
        </p:nvSpPr>
        <p:spPr>
          <a:xfrm>
            <a:off x="4168588" y="4658944"/>
            <a:ext cx="381000" cy="369332"/>
          </a:xfrm>
          <a:prstGeom prst="rect">
            <a:avLst/>
          </a:prstGeom>
          <a:noFill/>
        </p:spPr>
        <p:txBody>
          <a:bodyPr wrap="square" rtlCol="0">
            <a:spAutoFit/>
          </a:bodyPr>
          <a:lstStyle/>
          <a:p>
            <a:pPr algn="ctr"/>
            <a:r>
              <a:rPr lang="en-US" dirty="0" smtClean="0"/>
              <a:t>1</a:t>
            </a:r>
            <a:endParaRPr lang="en-US" dirty="0"/>
          </a:p>
        </p:txBody>
      </p:sp>
      <p:sp>
        <p:nvSpPr>
          <p:cNvPr id="16" name="TextBox 15"/>
          <p:cNvSpPr txBox="1"/>
          <p:nvPr/>
        </p:nvSpPr>
        <p:spPr>
          <a:xfrm>
            <a:off x="3276600" y="4648200"/>
            <a:ext cx="381000" cy="369332"/>
          </a:xfrm>
          <a:prstGeom prst="rect">
            <a:avLst/>
          </a:prstGeom>
          <a:noFill/>
        </p:spPr>
        <p:txBody>
          <a:bodyPr wrap="square" rtlCol="0">
            <a:spAutoFit/>
          </a:bodyPr>
          <a:lstStyle/>
          <a:p>
            <a:pPr algn="ctr"/>
            <a:r>
              <a:rPr lang="en-US" dirty="0" smtClean="0"/>
              <a:t>1</a:t>
            </a:r>
            <a:endParaRPr lang="en-US" dirty="0"/>
          </a:p>
        </p:txBody>
      </p:sp>
      <p:sp>
        <p:nvSpPr>
          <p:cNvPr id="17" name="TextBox 16"/>
          <p:cNvSpPr txBox="1"/>
          <p:nvPr/>
        </p:nvSpPr>
        <p:spPr>
          <a:xfrm>
            <a:off x="2590800" y="3745468"/>
            <a:ext cx="381000" cy="369332"/>
          </a:xfrm>
          <a:prstGeom prst="rect">
            <a:avLst/>
          </a:prstGeom>
          <a:noFill/>
        </p:spPr>
        <p:txBody>
          <a:bodyPr wrap="square" rtlCol="0">
            <a:spAutoFit/>
          </a:bodyPr>
          <a:lstStyle/>
          <a:p>
            <a:pPr algn="ctr"/>
            <a:r>
              <a:rPr lang="en-US" dirty="0" smtClean="0"/>
              <a:t>1</a:t>
            </a:r>
            <a:endParaRPr lang="en-US" dirty="0"/>
          </a:p>
        </p:txBody>
      </p:sp>
    </p:spTree>
    <p:extLst>
      <p:ext uri="{BB962C8B-B14F-4D97-AF65-F5344CB8AC3E}">
        <p14:creationId xmlns:p14="http://schemas.microsoft.com/office/powerpoint/2010/main" val="104612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15" grpId="0"/>
      <p:bldP spid="16" grpId="0"/>
      <p:bldP spid="1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p:sp>
        <p:nvSpPr>
          <p:cNvPr id="3" name="Content Placeholder 2"/>
          <p:cNvSpPr>
            <a:spLocks noGrp="1"/>
          </p:cNvSpPr>
          <p:nvPr>
            <p:ph idx="1"/>
          </p:nvPr>
        </p:nvSpPr>
        <p:spPr/>
        <p:txBody>
          <a:bodyPr/>
          <a:lstStyle/>
          <a:p>
            <a:pPr algn="r" rtl="1"/>
            <a:r>
              <a:rPr lang="he-IL" dirty="0" smtClean="0"/>
              <a:t>בכל איבר אנו שומרים את מספר האיברים שבתת-העץ שלו</a:t>
            </a:r>
            <a:endParaRPr lang="en-US" dirty="0"/>
          </a:p>
        </p:txBody>
      </p:sp>
      <p:sp>
        <p:nvSpPr>
          <p:cNvPr id="4" name="Oval 3"/>
          <p:cNvSpPr/>
          <p:nvPr/>
        </p:nvSpPr>
        <p:spPr>
          <a:xfrm>
            <a:off x="3429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6" name="Oval 5"/>
          <p:cNvSpPr/>
          <p:nvPr/>
        </p:nvSpPr>
        <p:spPr>
          <a:xfrm>
            <a:off x="2895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9" name="Straight Arrow Connector 8"/>
          <p:cNvCxnSpPr>
            <a:stCxn id="6" idx="4"/>
            <a:endCxn id="4" idx="0"/>
          </p:cNvCxnSpPr>
          <p:nvPr/>
        </p:nvCxnSpPr>
        <p:spPr>
          <a:xfrm>
            <a:off x="3200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4"/>
            <a:endCxn id="35" idx="0"/>
          </p:cNvCxnSpPr>
          <p:nvPr/>
        </p:nvCxnSpPr>
        <p:spPr>
          <a:xfrm flipH="1">
            <a:off x="3337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4"/>
            <a:endCxn id="37" idx="0"/>
          </p:cNvCxnSpPr>
          <p:nvPr/>
        </p:nvCxnSpPr>
        <p:spPr>
          <a:xfrm flipH="1">
            <a:off x="2651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36" idx="0"/>
          </p:cNvCxnSpPr>
          <p:nvPr/>
        </p:nvCxnSpPr>
        <p:spPr>
          <a:xfrm>
            <a:off x="3733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Isosceles Triangle 34"/>
          <p:cNvSpPr/>
          <p:nvPr/>
        </p:nvSpPr>
        <p:spPr>
          <a:xfrm>
            <a:off x="3124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36" name="Isosceles Triangle 35"/>
          <p:cNvSpPr/>
          <p:nvPr/>
        </p:nvSpPr>
        <p:spPr>
          <a:xfrm>
            <a:off x="3992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37" name="Isosceles Triangle 36"/>
          <p:cNvSpPr/>
          <p:nvPr/>
        </p:nvSpPr>
        <p:spPr>
          <a:xfrm>
            <a:off x="2438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
        <p:nvSpPr>
          <p:cNvPr id="5" name="TextBox 4"/>
          <p:cNvSpPr txBox="1"/>
          <p:nvPr/>
        </p:nvSpPr>
        <p:spPr>
          <a:xfrm>
            <a:off x="3352800" y="2514600"/>
            <a:ext cx="739588" cy="369332"/>
          </a:xfrm>
          <a:prstGeom prst="rect">
            <a:avLst/>
          </a:prstGeom>
          <a:noFill/>
        </p:spPr>
        <p:txBody>
          <a:bodyPr wrap="square" rtlCol="0">
            <a:spAutoFit/>
          </a:bodyPr>
          <a:lstStyle/>
          <a:p>
            <a:pPr algn="ctr"/>
            <a:r>
              <a:rPr lang="en-US" dirty="0" smtClean="0"/>
              <a:t>3n+2</a:t>
            </a:r>
            <a:endParaRPr lang="en-US" dirty="0"/>
          </a:p>
        </p:txBody>
      </p:sp>
      <p:sp>
        <p:nvSpPr>
          <p:cNvPr id="14" name="TextBox 13"/>
          <p:cNvSpPr txBox="1"/>
          <p:nvPr/>
        </p:nvSpPr>
        <p:spPr>
          <a:xfrm>
            <a:off x="3848100" y="3429000"/>
            <a:ext cx="701488" cy="369332"/>
          </a:xfrm>
          <a:prstGeom prst="rect">
            <a:avLst/>
          </a:prstGeom>
          <a:noFill/>
        </p:spPr>
        <p:txBody>
          <a:bodyPr wrap="square" rtlCol="0">
            <a:spAutoFit/>
          </a:bodyPr>
          <a:lstStyle/>
          <a:p>
            <a:pPr algn="ctr"/>
            <a:r>
              <a:rPr lang="en-US" dirty="0" smtClean="0"/>
              <a:t>2n+1</a:t>
            </a:r>
            <a:endParaRPr lang="en-US" dirty="0"/>
          </a:p>
        </p:txBody>
      </p:sp>
      <p:sp>
        <p:nvSpPr>
          <p:cNvPr id="15" name="TextBox 14"/>
          <p:cNvSpPr txBox="1"/>
          <p:nvPr/>
        </p:nvSpPr>
        <p:spPr>
          <a:xfrm>
            <a:off x="4168588" y="4658944"/>
            <a:ext cx="381000" cy="369332"/>
          </a:xfrm>
          <a:prstGeom prst="rect">
            <a:avLst/>
          </a:prstGeom>
          <a:noFill/>
        </p:spPr>
        <p:txBody>
          <a:bodyPr wrap="square" rtlCol="0">
            <a:spAutoFit/>
          </a:bodyPr>
          <a:lstStyle/>
          <a:p>
            <a:pPr algn="ctr"/>
            <a:r>
              <a:rPr lang="en-US" dirty="0"/>
              <a:t>n</a:t>
            </a:r>
          </a:p>
        </p:txBody>
      </p:sp>
      <p:sp>
        <p:nvSpPr>
          <p:cNvPr id="16" name="TextBox 15"/>
          <p:cNvSpPr txBox="1"/>
          <p:nvPr/>
        </p:nvSpPr>
        <p:spPr>
          <a:xfrm>
            <a:off x="3276600" y="4648200"/>
            <a:ext cx="457200" cy="369332"/>
          </a:xfrm>
          <a:prstGeom prst="rect">
            <a:avLst/>
          </a:prstGeom>
          <a:noFill/>
        </p:spPr>
        <p:txBody>
          <a:bodyPr wrap="square" rtlCol="0">
            <a:spAutoFit/>
          </a:bodyPr>
          <a:lstStyle/>
          <a:p>
            <a:pPr algn="ctr"/>
            <a:r>
              <a:rPr lang="en-US" dirty="0"/>
              <a:t>n</a:t>
            </a:r>
          </a:p>
        </p:txBody>
      </p:sp>
      <p:sp>
        <p:nvSpPr>
          <p:cNvPr id="17" name="TextBox 16"/>
          <p:cNvSpPr txBox="1"/>
          <p:nvPr/>
        </p:nvSpPr>
        <p:spPr>
          <a:xfrm>
            <a:off x="2590800" y="3745468"/>
            <a:ext cx="533400" cy="369332"/>
          </a:xfrm>
          <a:prstGeom prst="rect">
            <a:avLst/>
          </a:prstGeom>
          <a:noFill/>
        </p:spPr>
        <p:txBody>
          <a:bodyPr wrap="square" rtlCol="0">
            <a:spAutoFit/>
          </a:bodyPr>
          <a:lstStyle/>
          <a:p>
            <a:pPr algn="ctr"/>
            <a:r>
              <a:rPr lang="en-US" dirty="0" smtClean="0"/>
              <a:t>n</a:t>
            </a:r>
            <a:endParaRPr lang="en-US" dirty="0"/>
          </a:p>
        </p:txBody>
      </p:sp>
    </p:spTree>
    <p:extLst>
      <p:ext uri="{BB962C8B-B14F-4D97-AF65-F5344CB8AC3E}">
        <p14:creationId xmlns:p14="http://schemas.microsoft.com/office/powerpoint/2010/main" val="14648068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 </a:t>
            </a:r>
            <a:r>
              <a:rPr lang="en-US" dirty="0" smtClean="0"/>
              <a:t>AVL</a:t>
            </a:r>
            <a:r>
              <a:rPr lang="he-IL" dirty="0" smtClean="0"/>
              <a:t> מורחבים</a:t>
            </a:r>
            <a:endParaRPr lang="en-US" dirty="0"/>
          </a:p>
        </p:txBody>
      </p:sp>
      <p:sp>
        <p:nvSpPr>
          <p:cNvPr id="3" name="Content Placeholder 2"/>
          <p:cNvSpPr>
            <a:spLocks noGrp="1"/>
          </p:cNvSpPr>
          <p:nvPr>
            <p:ph idx="1"/>
          </p:nvPr>
        </p:nvSpPr>
        <p:spPr/>
        <p:txBody>
          <a:bodyPr/>
          <a:lstStyle/>
          <a:p>
            <a:pPr algn="r" rtl="1"/>
            <a:r>
              <a:rPr lang="he-IL" dirty="0" smtClean="0"/>
              <a:t>בכל איבר אנו שומרים את מספר האיברים שבתת-העץ שלו</a:t>
            </a:r>
          </a:p>
          <a:p>
            <a:pPr algn="r" rtl="1"/>
            <a:r>
              <a:rPr lang="he-IL" dirty="0" smtClean="0"/>
              <a:t>מה קורה ברוטציה?</a:t>
            </a:r>
            <a:endParaRPr lang="en-US" dirty="0"/>
          </a:p>
        </p:txBody>
      </p:sp>
      <p:sp>
        <p:nvSpPr>
          <p:cNvPr id="18" name="Oval 17"/>
          <p:cNvSpPr/>
          <p:nvPr/>
        </p:nvSpPr>
        <p:spPr>
          <a:xfrm>
            <a:off x="3429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9" name="Oval 18"/>
          <p:cNvSpPr/>
          <p:nvPr/>
        </p:nvSpPr>
        <p:spPr>
          <a:xfrm>
            <a:off x="2895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20" name="Straight Arrow Connector 19"/>
          <p:cNvCxnSpPr>
            <a:stCxn id="19" idx="4"/>
            <a:endCxn id="18" idx="0"/>
          </p:cNvCxnSpPr>
          <p:nvPr/>
        </p:nvCxnSpPr>
        <p:spPr>
          <a:xfrm>
            <a:off x="3200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8" idx="4"/>
            <a:endCxn id="24" idx="0"/>
          </p:cNvCxnSpPr>
          <p:nvPr/>
        </p:nvCxnSpPr>
        <p:spPr>
          <a:xfrm flipH="1">
            <a:off x="3337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9" idx="4"/>
            <a:endCxn id="26" idx="0"/>
          </p:cNvCxnSpPr>
          <p:nvPr/>
        </p:nvCxnSpPr>
        <p:spPr>
          <a:xfrm flipH="1">
            <a:off x="2651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8" idx="4"/>
            <a:endCxn id="25" idx="0"/>
          </p:cNvCxnSpPr>
          <p:nvPr/>
        </p:nvCxnSpPr>
        <p:spPr>
          <a:xfrm>
            <a:off x="3733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Isosceles Triangle 23"/>
          <p:cNvSpPr/>
          <p:nvPr/>
        </p:nvSpPr>
        <p:spPr>
          <a:xfrm>
            <a:off x="3124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5" name="Isosceles Triangle 24"/>
          <p:cNvSpPr/>
          <p:nvPr/>
        </p:nvSpPr>
        <p:spPr>
          <a:xfrm>
            <a:off x="3992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6" name="Isosceles Triangle 25"/>
          <p:cNvSpPr/>
          <p:nvPr/>
        </p:nvSpPr>
        <p:spPr>
          <a:xfrm>
            <a:off x="2438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
        <p:nvSpPr>
          <p:cNvPr id="27" name="TextBox 26"/>
          <p:cNvSpPr txBox="1"/>
          <p:nvPr/>
        </p:nvSpPr>
        <p:spPr>
          <a:xfrm>
            <a:off x="3352800" y="2514600"/>
            <a:ext cx="739588" cy="369332"/>
          </a:xfrm>
          <a:prstGeom prst="rect">
            <a:avLst/>
          </a:prstGeom>
          <a:noFill/>
        </p:spPr>
        <p:txBody>
          <a:bodyPr wrap="square" rtlCol="0">
            <a:spAutoFit/>
          </a:bodyPr>
          <a:lstStyle/>
          <a:p>
            <a:pPr algn="ctr"/>
            <a:r>
              <a:rPr lang="en-US" dirty="0" smtClean="0"/>
              <a:t>3n+2</a:t>
            </a:r>
            <a:endParaRPr lang="en-US" dirty="0"/>
          </a:p>
        </p:txBody>
      </p:sp>
      <p:sp>
        <p:nvSpPr>
          <p:cNvPr id="28" name="TextBox 27"/>
          <p:cNvSpPr txBox="1"/>
          <p:nvPr/>
        </p:nvSpPr>
        <p:spPr>
          <a:xfrm>
            <a:off x="3848100" y="3429000"/>
            <a:ext cx="701488" cy="369332"/>
          </a:xfrm>
          <a:prstGeom prst="rect">
            <a:avLst/>
          </a:prstGeom>
          <a:noFill/>
        </p:spPr>
        <p:txBody>
          <a:bodyPr wrap="square" rtlCol="0">
            <a:spAutoFit/>
          </a:bodyPr>
          <a:lstStyle/>
          <a:p>
            <a:pPr algn="ctr"/>
            <a:r>
              <a:rPr lang="en-US" dirty="0" smtClean="0"/>
              <a:t>2n+1</a:t>
            </a:r>
            <a:endParaRPr lang="en-US" dirty="0"/>
          </a:p>
        </p:txBody>
      </p:sp>
      <p:sp>
        <p:nvSpPr>
          <p:cNvPr id="29" name="TextBox 28"/>
          <p:cNvSpPr txBox="1"/>
          <p:nvPr/>
        </p:nvSpPr>
        <p:spPr>
          <a:xfrm>
            <a:off x="4168588" y="4658944"/>
            <a:ext cx="381000" cy="369332"/>
          </a:xfrm>
          <a:prstGeom prst="rect">
            <a:avLst/>
          </a:prstGeom>
          <a:noFill/>
        </p:spPr>
        <p:txBody>
          <a:bodyPr wrap="square" rtlCol="0">
            <a:spAutoFit/>
          </a:bodyPr>
          <a:lstStyle/>
          <a:p>
            <a:pPr algn="ctr"/>
            <a:r>
              <a:rPr lang="en-US" dirty="0"/>
              <a:t>n</a:t>
            </a:r>
          </a:p>
        </p:txBody>
      </p:sp>
      <p:sp>
        <p:nvSpPr>
          <p:cNvPr id="30" name="TextBox 29"/>
          <p:cNvSpPr txBox="1"/>
          <p:nvPr/>
        </p:nvSpPr>
        <p:spPr>
          <a:xfrm>
            <a:off x="3276600" y="4648200"/>
            <a:ext cx="457200" cy="369332"/>
          </a:xfrm>
          <a:prstGeom prst="rect">
            <a:avLst/>
          </a:prstGeom>
          <a:noFill/>
        </p:spPr>
        <p:txBody>
          <a:bodyPr wrap="square" rtlCol="0">
            <a:spAutoFit/>
          </a:bodyPr>
          <a:lstStyle/>
          <a:p>
            <a:pPr algn="ctr"/>
            <a:r>
              <a:rPr lang="en-US" dirty="0"/>
              <a:t>n</a:t>
            </a:r>
          </a:p>
        </p:txBody>
      </p:sp>
      <p:sp>
        <p:nvSpPr>
          <p:cNvPr id="31" name="TextBox 30"/>
          <p:cNvSpPr txBox="1"/>
          <p:nvPr/>
        </p:nvSpPr>
        <p:spPr>
          <a:xfrm>
            <a:off x="2590800" y="3745468"/>
            <a:ext cx="533400" cy="369332"/>
          </a:xfrm>
          <a:prstGeom prst="rect">
            <a:avLst/>
          </a:prstGeom>
          <a:noFill/>
        </p:spPr>
        <p:txBody>
          <a:bodyPr wrap="square" rtlCol="0">
            <a:spAutoFit/>
          </a:bodyPr>
          <a:lstStyle/>
          <a:p>
            <a:pPr algn="ctr"/>
            <a:r>
              <a:rPr lang="en-US" dirty="0" smtClean="0"/>
              <a:t>n</a:t>
            </a:r>
            <a:endParaRPr lang="en-US" dirty="0"/>
          </a:p>
        </p:txBody>
      </p:sp>
    </p:spTree>
    <p:extLst>
      <p:ext uri="{BB962C8B-B14F-4D97-AF65-F5344CB8AC3E}">
        <p14:creationId xmlns:p14="http://schemas.microsoft.com/office/powerpoint/2010/main" val="237860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a:t>עצי </a:t>
            </a:r>
            <a:r>
              <a:rPr lang="en-US" dirty="0"/>
              <a:t>AVL</a:t>
            </a:r>
            <a:r>
              <a:rPr lang="he-IL" dirty="0"/>
              <a:t> מורחבים</a:t>
            </a:r>
            <a:endParaRPr lang="en-US" dirty="0"/>
          </a:p>
        </p:txBody>
      </p:sp>
      <p:sp>
        <p:nvSpPr>
          <p:cNvPr id="3" name="Content Placeholder 2"/>
          <p:cNvSpPr>
            <a:spLocks noGrp="1"/>
          </p:cNvSpPr>
          <p:nvPr>
            <p:ph idx="1"/>
          </p:nvPr>
        </p:nvSpPr>
        <p:spPr/>
        <p:txBody>
          <a:bodyPr/>
          <a:lstStyle/>
          <a:p>
            <a:pPr algn="r" rtl="1"/>
            <a:r>
              <a:rPr lang="he-IL" dirty="0" smtClean="0"/>
              <a:t>בכל איבר אנו שומרים את מספר האיברים שבתת-העץ שלו</a:t>
            </a:r>
          </a:p>
          <a:p>
            <a:pPr algn="r" rtl="1"/>
            <a:r>
              <a:rPr lang="he-IL" dirty="0"/>
              <a:t>מה קורה ברוטציה?</a:t>
            </a:r>
            <a:endParaRPr lang="en-US" dirty="0"/>
          </a:p>
          <a:p>
            <a:pPr algn="r" rtl="1"/>
            <a:endParaRPr lang="en-US" dirty="0"/>
          </a:p>
        </p:txBody>
      </p:sp>
      <p:sp>
        <p:nvSpPr>
          <p:cNvPr id="4" name="Oval 3"/>
          <p:cNvSpPr/>
          <p:nvPr/>
        </p:nvSpPr>
        <p:spPr>
          <a:xfrm>
            <a:off x="2895600" y="26670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6" name="Oval 5"/>
          <p:cNvSpPr/>
          <p:nvPr/>
        </p:nvSpPr>
        <p:spPr>
          <a:xfrm>
            <a:off x="2392584" y="36576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9" name="Straight Arrow Connector 8"/>
          <p:cNvCxnSpPr>
            <a:stCxn id="4" idx="4"/>
            <a:endCxn id="6" idx="0"/>
          </p:cNvCxnSpPr>
          <p:nvPr/>
        </p:nvCxnSpPr>
        <p:spPr>
          <a:xfrm flipH="1">
            <a:off x="2697384" y="3200400"/>
            <a:ext cx="50301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4"/>
            <a:endCxn id="35" idx="0"/>
          </p:cNvCxnSpPr>
          <p:nvPr/>
        </p:nvCxnSpPr>
        <p:spPr>
          <a:xfrm>
            <a:off x="3200400" y="3200400"/>
            <a:ext cx="518208"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4"/>
            <a:endCxn id="37" idx="0"/>
          </p:cNvCxnSpPr>
          <p:nvPr/>
        </p:nvCxnSpPr>
        <p:spPr>
          <a:xfrm flipH="1">
            <a:off x="2255376" y="4191000"/>
            <a:ext cx="442008"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4"/>
            <a:endCxn id="36" idx="0"/>
          </p:cNvCxnSpPr>
          <p:nvPr/>
        </p:nvCxnSpPr>
        <p:spPr>
          <a:xfrm>
            <a:off x="2697384" y="4191000"/>
            <a:ext cx="442008"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Isosceles Triangle 34"/>
          <p:cNvSpPr/>
          <p:nvPr/>
        </p:nvSpPr>
        <p:spPr>
          <a:xfrm>
            <a:off x="3505200" y="36576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E</a:t>
            </a:r>
          </a:p>
        </p:txBody>
      </p:sp>
      <p:sp>
        <p:nvSpPr>
          <p:cNvPr id="36" name="Isosceles Triangle 35"/>
          <p:cNvSpPr/>
          <p:nvPr/>
        </p:nvSpPr>
        <p:spPr>
          <a:xfrm>
            <a:off x="2925984"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37" name="Isosceles Triangle 36"/>
          <p:cNvSpPr/>
          <p:nvPr/>
        </p:nvSpPr>
        <p:spPr>
          <a:xfrm>
            <a:off x="2041968" y="46840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
        <p:nvSpPr>
          <p:cNvPr id="5" name="Rectangle 4"/>
          <p:cNvSpPr/>
          <p:nvPr/>
        </p:nvSpPr>
        <p:spPr>
          <a:xfrm>
            <a:off x="4572000" y="3548551"/>
            <a:ext cx="3429000" cy="830997"/>
          </a:xfrm>
          <a:prstGeom prst="rect">
            <a:avLst/>
          </a:prstGeom>
        </p:spPr>
        <p:txBody>
          <a:bodyPr wrap="square">
            <a:spAutoFit/>
          </a:bodyPr>
          <a:lstStyle/>
          <a:p>
            <a:r>
              <a:rPr lang="en-US" sz="2400" dirty="0" err="1"/>
              <a:t>A</a:t>
            </a:r>
            <a:r>
              <a:rPr lang="en-US" sz="2400" dirty="0" err="1" smtClean="0"/>
              <a:t>.size</a:t>
            </a:r>
            <a:r>
              <a:rPr lang="en-US" sz="2400" dirty="0" smtClean="0"/>
              <a:t> </a:t>
            </a:r>
            <a:r>
              <a:rPr lang="en-US" sz="2400" dirty="0"/>
              <a:t>= </a:t>
            </a:r>
            <a:r>
              <a:rPr lang="en-US" sz="2400" dirty="0" err="1"/>
              <a:t>C</a:t>
            </a:r>
            <a:r>
              <a:rPr lang="en-US" sz="2400" dirty="0" err="1" smtClean="0"/>
              <a:t>.size</a:t>
            </a:r>
            <a:r>
              <a:rPr lang="en-US" sz="2400" dirty="0" smtClean="0"/>
              <a:t> </a:t>
            </a:r>
            <a:r>
              <a:rPr lang="en-US" sz="2400" dirty="0"/>
              <a:t>+ </a:t>
            </a:r>
            <a:r>
              <a:rPr lang="en-US" sz="2400" dirty="0" err="1"/>
              <a:t>D</a:t>
            </a:r>
            <a:r>
              <a:rPr lang="en-US" sz="2400" dirty="0" err="1" smtClean="0"/>
              <a:t>.size</a:t>
            </a:r>
            <a:r>
              <a:rPr lang="en-US" sz="2400" dirty="0" smtClean="0"/>
              <a:t> </a:t>
            </a:r>
            <a:r>
              <a:rPr lang="en-US" sz="2400" dirty="0"/>
              <a:t>+ 1</a:t>
            </a:r>
          </a:p>
          <a:p>
            <a:r>
              <a:rPr lang="en-US" sz="2400" dirty="0" err="1"/>
              <a:t>B</a:t>
            </a:r>
            <a:r>
              <a:rPr lang="en-US" sz="2400" dirty="0" err="1" smtClean="0"/>
              <a:t>.size</a:t>
            </a:r>
            <a:r>
              <a:rPr lang="en-US" sz="2400" dirty="0" smtClean="0"/>
              <a:t> </a:t>
            </a:r>
            <a:r>
              <a:rPr lang="en-US" sz="2400" dirty="0"/>
              <a:t>= </a:t>
            </a:r>
            <a:r>
              <a:rPr lang="en-US" sz="2400" dirty="0" err="1"/>
              <a:t>A</a:t>
            </a:r>
            <a:r>
              <a:rPr lang="en-US" sz="2400" dirty="0" err="1" smtClean="0"/>
              <a:t>.size</a:t>
            </a:r>
            <a:r>
              <a:rPr lang="en-US" sz="2400" dirty="0" smtClean="0"/>
              <a:t> </a:t>
            </a:r>
            <a:r>
              <a:rPr lang="en-US" sz="2400" dirty="0"/>
              <a:t>+ </a:t>
            </a:r>
            <a:r>
              <a:rPr lang="en-US" sz="2400" dirty="0" err="1"/>
              <a:t>E</a:t>
            </a:r>
            <a:r>
              <a:rPr lang="en-US" sz="2400" dirty="0" err="1" smtClean="0"/>
              <a:t>.size</a:t>
            </a:r>
            <a:r>
              <a:rPr lang="en-US" sz="2400" dirty="0" smtClean="0"/>
              <a:t> </a:t>
            </a:r>
            <a:r>
              <a:rPr lang="en-US" sz="2400" dirty="0"/>
              <a:t>+ 1</a:t>
            </a:r>
          </a:p>
        </p:txBody>
      </p:sp>
    </p:spTree>
    <p:extLst>
      <p:ext uri="{BB962C8B-B14F-4D97-AF65-F5344CB8AC3E}">
        <p14:creationId xmlns:p14="http://schemas.microsoft.com/office/powerpoint/2010/main" val="355938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r" rtl="1"/>
                <a:r>
                  <a:rPr lang="he-IL" dirty="0" smtClean="0"/>
                  <a:t>בכל איבר אנו שומרים את מספר האיברים שבתת-העץ שלו</a:t>
                </a:r>
                <a:endParaRPr lang="en-US" dirty="0" smtClean="0"/>
              </a:p>
              <a:p>
                <a:pPr algn="r" rtl="1"/>
                <a:r>
                  <a:rPr lang="he-IL" dirty="0" smtClean="0"/>
                  <a:t>בעית הבחירה: נרצה למצוא</a:t>
                </a:r>
                <a:r>
                  <a:rPr lang="en-US" dirty="0" smtClean="0"/>
                  <a:t/>
                </a:r>
                <a:br>
                  <a:rPr lang="en-US" dirty="0" smtClean="0"/>
                </a:br>
                <a:r>
                  <a:rPr lang="he-IL" dirty="0" smtClean="0"/>
                  <a:t>את ערך המיקום ה-</a:t>
                </a:r>
                <a:r>
                  <a:rPr lang="en-US" dirty="0" err="1" smtClean="0"/>
                  <a:t>i</a:t>
                </a:r>
                <a:r>
                  <a:rPr lang="he-IL" dirty="0" smtClean="0"/>
                  <a:t>.</a:t>
                </a:r>
              </a:p>
              <a:p>
                <a:pPr algn="r" rtl="1"/>
                <a:r>
                  <a:rPr lang="he-IL" dirty="0" smtClean="0"/>
                  <a:t>נניח שכל האיברים שונים</a:t>
                </a:r>
              </a:p>
              <a:p>
                <a:pPr algn="r" rtl="1"/>
                <a:r>
                  <a:rPr lang="he-IL" dirty="0" smtClean="0"/>
                  <a:t>סיבוכיות: </a:t>
                </a:r>
                <a14:m>
                  <m:oMath xmlns:m="http://schemas.openxmlformats.org/officeDocument/2006/math">
                    <m:r>
                      <a:rPr lang="en-US" b="0" i="1" smtClean="0">
                        <a:latin typeface="Cambria Math"/>
                      </a:rPr>
                      <m:t>𝑂</m:t>
                    </m:r>
                    <m:r>
                      <a:rPr lang="en-US" b="0" i="1" smtClean="0">
                        <a:latin typeface="Cambria Math"/>
                      </a:rPr>
                      <m:t>(</m:t>
                    </m:r>
                    <m:func>
                      <m:funcPr>
                        <m:ctrlPr>
                          <a:rPr lang="en-US" b="0" i="1" smtClean="0">
                            <a:latin typeface="Cambria Math"/>
                          </a:rPr>
                        </m:ctrlPr>
                      </m:funcPr>
                      <m:fName>
                        <m:r>
                          <m:rPr>
                            <m:sty m:val="p"/>
                          </m:rPr>
                          <a:rPr lang="en-US" b="0" i="0" smtClean="0">
                            <a:latin typeface="Cambria Math"/>
                          </a:rPr>
                          <m:t>log</m:t>
                        </m:r>
                      </m:fName>
                      <m:e>
                        <m:r>
                          <a:rPr lang="en-US" b="0" i="1" smtClean="0">
                            <a:latin typeface="Cambria Math"/>
                          </a:rPr>
                          <m:t>𝑛</m:t>
                        </m:r>
                      </m:e>
                    </m:func>
                    <m:r>
                      <a:rPr lang="en-US" b="0" i="1" smtClean="0">
                        <a:latin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1348" r="-1407"/>
                </a:stretch>
              </a:blipFill>
            </p:spPr>
            <p:txBody>
              <a:bodyPr/>
              <a:lstStyle/>
              <a:p>
                <a:r>
                  <a:rPr lang="en-US">
                    <a:noFill/>
                  </a:rPr>
                  <a:t> </a:t>
                </a:r>
              </a:p>
            </p:txBody>
          </p:sp>
        </mc:Fallback>
      </mc:AlternateContent>
      <p:sp>
        <p:nvSpPr>
          <p:cNvPr id="14" name="Oval 13"/>
          <p:cNvSpPr/>
          <p:nvPr/>
        </p:nvSpPr>
        <p:spPr>
          <a:xfrm>
            <a:off x="1905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5" name="Oval 14"/>
          <p:cNvSpPr/>
          <p:nvPr/>
        </p:nvSpPr>
        <p:spPr>
          <a:xfrm>
            <a:off x="1371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6" name="Straight Arrow Connector 15"/>
          <p:cNvCxnSpPr>
            <a:stCxn id="15" idx="4"/>
            <a:endCxn id="14" idx="0"/>
          </p:cNvCxnSpPr>
          <p:nvPr/>
        </p:nvCxnSpPr>
        <p:spPr>
          <a:xfrm>
            <a:off x="1676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4"/>
            <a:endCxn id="20" idx="0"/>
          </p:cNvCxnSpPr>
          <p:nvPr/>
        </p:nvCxnSpPr>
        <p:spPr>
          <a:xfrm flipH="1">
            <a:off x="1813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4"/>
            <a:endCxn id="22" idx="0"/>
          </p:cNvCxnSpPr>
          <p:nvPr/>
        </p:nvCxnSpPr>
        <p:spPr>
          <a:xfrm flipH="1">
            <a:off x="1127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4"/>
            <a:endCxn id="21" idx="0"/>
          </p:cNvCxnSpPr>
          <p:nvPr/>
        </p:nvCxnSpPr>
        <p:spPr>
          <a:xfrm>
            <a:off x="2209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1600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1" name="Isosceles Triangle 20"/>
          <p:cNvSpPr/>
          <p:nvPr/>
        </p:nvSpPr>
        <p:spPr>
          <a:xfrm>
            <a:off x="2468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2" name="Isosceles Triangle 21"/>
          <p:cNvSpPr/>
          <p:nvPr/>
        </p:nvSpPr>
        <p:spPr>
          <a:xfrm>
            <a:off x="914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574328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Oval 144"/>
          <p:cNvSpPr/>
          <p:nvPr/>
        </p:nvSpPr>
        <p:spPr>
          <a:xfrm>
            <a:off x="7181187" y="4953000"/>
            <a:ext cx="1353213" cy="177882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400"/>
          </a:p>
        </p:txBody>
      </p:sp>
      <p:sp>
        <p:nvSpPr>
          <p:cNvPr id="144" name="Oval 143"/>
          <p:cNvSpPr/>
          <p:nvPr/>
        </p:nvSpPr>
        <p:spPr>
          <a:xfrm>
            <a:off x="5827974" y="4953000"/>
            <a:ext cx="1353213" cy="177882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400"/>
          </a:p>
        </p:txBody>
      </p:sp>
      <p:sp>
        <p:nvSpPr>
          <p:cNvPr id="143" name="Oval 142"/>
          <p:cNvSpPr/>
          <p:nvPr/>
        </p:nvSpPr>
        <p:spPr>
          <a:xfrm>
            <a:off x="4456374" y="4953000"/>
            <a:ext cx="1353213" cy="177882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400"/>
          </a:p>
        </p:txBody>
      </p:sp>
      <p:sp>
        <p:nvSpPr>
          <p:cNvPr id="142" name="Oval 141"/>
          <p:cNvSpPr/>
          <p:nvPr/>
        </p:nvSpPr>
        <p:spPr>
          <a:xfrm>
            <a:off x="5737093" y="2697703"/>
            <a:ext cx="1463020" cy="166406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400"/>
          </a:p>
        </p:txBody>
      </p:sp>
      <p:sp>
        <p:nvSpPr>
          <p:cNvPr id="141" name="Oval 140"/>
          <p:cNvSpPr/>
          <p:nvPr/>
        </p:nvSpPr>
        <p:spPr>
          <a:xfrm>
            <a:off x="3908294" y="2697703"/>
            <a:ext cx="1463020" cy="166406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400"/>
          </a:p>
        </p:txBody>
      </p:sp>
      <p:sp>
        <p:nvSpPr>
          <p:cNvPr id="2" name="Oval 1"/>
          <p:cNvSpPr/>
          <p:nvPr/>
        </p:nvSpPr>
        <p:spPr>
          <a:xfrm>
            <a:off x="2216673" y="2697703"/>
            <a:ext cx="1463020" cy="166406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400"/>
          </a:p>
        </p:txBody>
      </p:sp>
      <p:sp>
        <p:nvSpPr>
          <p:cNvPr id="148" name="Oval 147"/>
          <p:cNvSpPr/>
          <p:nvPr/>
        </p:nvSpPr>
        <p:spPr>
          <a:xfrm>
            <a:off x="155820" y="259338"/>
            <a:ext cx="1298309" cy="166406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400"/>
          </a:p>
        </p:txBody>
      </p:sp>
      <p:grpSp>
        <p:nvGrpSpPr>
          <p:cNvPr id="4" name="Group 3"/>
          <p:cNvGrpSpPr/>
          <p:nvPr/>
        </p:nvGrpSpPr>
        <p:grpSpPr>
          <a:xfrm>
            <a:off x="281327" y="419478"/>
            <a:ext cx="904293" cy="1046724"/>
            <a:chOff x="914400" y="1600200"/>
            <a:chExt cx="2667000" cy="3352800"/>
          </a:xfrm>
        </p:grpSpPr>
        <p:sp>
          <p:nvSpPr>
            <p:cNvPr id="76" name="Oval 75"/>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cxnSp>
          <p:nvCxnSpPr>
            <p:cNvPr id="77" name="Straight Arrow Connector 76"/>
            <p:cNvCxnSpPr>
              <a:stCxn id="76" idx="4"/>
              <a:endCxn id="79"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6" idx="4"/>
              <a:endCxn id="82"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Isosceles Triangle 78"/>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80" name="Oval 79"/>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81" name="Straight Arrow Connector 80"/>
            <p:cNvCxnSpPr>
              <a:stCxn id="79" idx="2"/>
              <a:endCxn id="80"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Isosceles Triangle 81"/>
            <p:cNvSpPr/>
            <p:nvPr/>
          </p:nvSpPr>
          <p:spPr>
            <a:xfrm>
              <a:off x="3009900" y="2608807"/>
              <a:ext cx="571500" cy="14297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a:p>
          </p:txBody>
        </p:sp>
      </p:grpSp>
      <p:sp>
        <p:nvSpPr>
          <p:cNvPr id="147" name="Oval 146"/>
          <p:cNvSpPr/>
          <p:nvPr/>
        </p:nvSpPr>
        <p:spPr>
          <a:xfrm>
            <a:off x="1892014" y="259338"/>
            <a:ext cx="1298309" cy="166406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400"/>
          </a:p>
        </p:txBody>
      </p:sp>
      <p:grpSp>
        <p:nvGrpSpPr>
          <p:cNvPr id="5" name="Group 4"/>
          <p:cNvGrpSpPr/>
          <p:nvPr/>
        </p:nvGrpSpPr>
        <p:grpSpPr>
          <a:xfrm>
            <a:off x="2044034" y="419478"/>
            <a:ext cx="904293" cy="1046724"/>
            <a:chOff x="914400" y="1600200"/>
            <a:chExt cx="2667000" cy="3352800"/>
          </a:xfrm>
        </p:grpSpPr>
        <p:sp>
          <p:nvSpPr>
            <p:cNvPr id="83" name="Oval 82"/>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cxnSp>
          <p:nvCxnSpPr>
            <p:cNvPr id="84" name="Straight Arrow Connector 83"/>
            <p:cNvCxnSpPr>
              <a:stCxn id="83" idx="4"/>
              <a:endCxn id="86"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3" idx="4"/>
              <a:endCxn id="89"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Isosceles Triangle 85"/>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87" name="Oval 86"/>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88" name="Straight Arrow Connector 87"/>
            <p:cNvCxnSpPr>
              <a:stCxn id="86" idx="2"/>
              <a:endCxn id="87"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Isosceles Triangle 88"/>
            <p:cNvSpPr/>
            <p:nvPr/>
          </p:nvSpPr>
          <p:spPr>
            <a:xfrm>
              <a:off x="3009900" y="2608807"/>
              <a:ext cx="571500" cy="2344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a:p>
          </p:txBody>
        </p:sp>
      </p:grpSp>
      <p:sp>
        <p:nvSpPr>
          <p:cNvPr id="146" name="Oval 145"/>
          <p:cNvSpPr/>
          <p:nvPr/>
        </p:nvSpPr>
        <p:spPr>
          <a:xfrm>
            <a:off x="3813420" y="259338"/>
            <a:ext cx="1298309" cy="166406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400"/>
          </a:p>
        </p:txBody>
      </p:sp>
      <p:grpSp>
        <p:nvGrpSpPr>
          <p:cNvPr id="7" name="Group 6"/>
          <p:cNvGrpSpPr/>
          <p:nvPr/>
        </p:nvGrpSpPr>
        <p:grpSpPr>
          <a:xfrm>
            <a:off x="3938927" y="352387"/>
            <a:ext cx="904293" cy="1284616"/>
            <a:chOff x="914400" y="1600200"/>
            <a:chExt cx="2667000" cy="4114800"/>
          </a:xfrm>
        </p:grpSpPr>
        <p:sp>
          <p:nvSpPr>
            <p:cNvPr id="90" name="Oval 89"/>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cxnSp>
          <p:nvCxnSpPr>
            <p:cNvPr id="91" name="Straight Arrow Connector 90"/>
            <p:cNvCxnSpPr>
              <a:stCxn id="90" idx="4"/>
              <a:endCxn id="93"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90" idx="4"/>
              <a:endCxn id="96"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3" name="Isosceles Triangle 92"/>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94" name="Oval 93"/>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95" name="Straight Arrow Connector 94"/>
            <p:cNvCxnSpPr>
              <a:stCxn id="93" idx="2"/>
              <a:endCxn id="94"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Isosceles Triangle 95"/>
            <p:cNvSpPr/>
            <p:nvPr/>
          </p:nvSpPr>
          <p:spPr>
            <a:xfrm>
              <a:off x="3009900" y="2608807"/>
              <a:ext cx="571500" cy="3106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a:p>
          </p:txBody>
        </p:sp>
      </p:grpSp>
      <p:grpSp>
        <p:nvGrpSpPr>
          <p:cNvPr id="6" name="Group 5"/>
          <p:cNvGrpSpPr/>
          <p:nvPr/>
        </p:nvGrpSpPr>
        <p:grpSpPr>
          <a:xfrm>
            <a:off x="2363639" y="2800972"/>
            <a:ext cx="1072233" cy="1332195"/>
            <a:chOff x="723900" y="1600200"/>
            <a:chExt cx="3162300" cy="4267200"/>
          </a:xfrm>
        </p:grpSpPr>
        <p:sp>
          <p:nvSpPr>
            <p:cNvPr id="37" name="Oval 36"/>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38" name="Oval 37"/>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39" name="Straight Arrow Connector 38"/>
            <p:cNvCxnSpPr>
              <a:stCxn id="37" idx="4"/>
              <a:endCxn id="43"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7" idx="4"/>
              <a:endCxn id="38"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8" idx="4"/>
              <a:endCxn id="45"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8" idx="4"/>
              <a:endCxn id="44" idx="0"/>
            </p:cNvCxnSpPr>
            <p:nvPr/>
          </p:nvCxnSpPr>
          <p:spPr>
            <a:xfrm>
              <a:off x="3200400" y="3124200"/>
              <a:ext cx="4000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Isosceles Triangle 42"/>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44" name="Isosceles Triangle 43"/>
            <p:cNvSpPr/>
            <p:nvPr/>
          </p:nvSpPr>
          <p:spPr>
            <a:xfrm>
              <a:off x="3314700" y="3505200"/>
              <a:ext cx="571500" cy="23622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45" name="Isosceles Triangle 44"/>
            <p:cNvSpPr/>
            <p:nvPr/>
          </p:nvSpPr>
          <p:spPr>
            <a:xfrm>
              <a:off x="2552700" y="3505200"/>
              <a:ext cx="571500" cy="2362200"/>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sp>
          <p:nvSpPr>
            <p:cNvPr id="46" name="Oval 45"/>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47" name="Straight Arrow Connector 46"/>
            <p:cNvCxnSpPr>
              <a:stCxn id="43" idx="2"/>
              <a:endCxn id="46"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4055260" y="2761567"/>
            <a:ext cx="1072233" cy="1355983"/>
            <a:chOff x="723900" y="1600200"/>
            <a:chExt cx="3162300" cy="4343400"/>
          </a:xfrm>
        </p:grpSpPr>
        <p:sp>
          <p:nvSpPr>
            <p:cNvPr id="49" name="Oval 48"/>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50" name="Oval 49"/>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51" name="Straight Arrow Connector 50"/>
            <p:cNvCxnSpPr>
              <a:stCxn id="49" idx="4"/>
              <a:endCxn id="55"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9" idx="4"/>
              <a:endCxn id="50"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50" idx="4"/>
              <a:endCxn id="57"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0" idx="4"/>
              <a:endCxn id="56" idx="0"/>
            </p:cNvCxnSpPr>
            <p:nvPr/>
          </p:nvCxnSpPr>
          <p:spPr>
            <a:xfrm>
              <a:off x="3200400" y="3124200"/>
              <a:ext cx="4000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Isosceles Triangle 54"/>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56" name="Isosceles Triangle 55"/>
            <p:cNvSpPr/>
            <p:nvPr/>
          </p:nvSpPr>
          <p:spPr>
            <a:xfrm>
              <a:off x="3314700" y="3505200"/>
              <a:ext cx="571500" cy="24384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57" name="Isosceles Triangle 56"/>
            <p:cNvSpPr/>
            <p:nvPr/>
          </p:nvSpPr>
          <p:spPr>
            <a:xfrm>
              <a:off x="2552700" y="3505200"/>
              <a:ext cx="571500" cy="165174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sp>
          <p:nvSpPr>
            <p:cNvPr id="58" name="Oval 57"/>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59" name="Straight Arrow Connector 58"/>
            <p:cNvCxnSpPr>
              <a:stCxn id="55" idx="2"/>
              <a:endCxn id="58"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5889492" y="2800972"/>
            <a:ext cx="1072233" cy="1332195"/>
            <a:chOff x="723900" y="1600200"/>
            <a:chExt cx="3162300" cy="4267200"/>
          </a:xfrm>
        </p:grpSpPr>
        <p:sp>
          <p:nvSpPr>
            <p:cNvPr id="61" name="Oval 60"/>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62" name="Oval 61"/>
            <p:cNvSpPr/>
            <p:nvPr/>
          </p:nvSpPr>
          <p:spPr>
            <a:xfrm>
              <a:off x="2971800" y="2590800"/>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63" name="Straight Arrow Connector 62"/>
            <p:cNvCxnSpPr>
              <a:stCxn id="61" idx="4"/>
              <a:endCxn id="67" idx="0"/>
            </p:cNvCxnSpPr>
            <p:nvPr/>
          </p:nvCxnSpPr>
          <p:spPr>
            <a:xfrm flipH="1">
              <a:off x="1657350" y="2133600"/>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1" idx="4"/>
              <a:endCxn id="62" idx="0"/>
            </p:cNvCxnSpPr>
            <p:nvPr/>
          </p:nvCxnSpPr>
          <p:spPr>
            <a:xfrm>
              <a:off x="2590800" y="2133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62" idx="4"/>
              <a:endCxn id="69" idx="0"/>
            </p:cNvCxnSpPr>
            <p:nvPr/>
          </p:nvCxnSpPr>
          <p:spPr>
            <a:xfrm>
              <a:off x="3200400" y="3124200"/>
              <a:ext cx="400050" cy="383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62" idx="4"/>
              <a:endCxn id="68" idx="0"/>
            </p:cNvCxnSpPr>
            <p:nvPr/>
          </p:nvCxnSpPr>
          <p:spPr>
            <a:xfrm flipH="1">
              <a:off x="2838450" y="3124200"/>
              <a:ext cx="3619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Isosceles Triangle 66"/>
            <p:cNvSpPr/>
            <p:nvPr/>
          </p:nvSpPr>
          <p:spPr>
            <a:xfrm>
              <a:off x="13716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68" name="Isosceles Triangle 67"/>
            <p:cNvSpPr/>
            <p:nvPr/>
          </p:nvSpPr>
          <p:spPr>
            <a:xfrm>
              <a:off x="2552700" y="3505200"/>
              <a:ext cx="571500" cy="23622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69" name="Isosceles Triangle 68"/>
            <p:cNvSpPr/>
            <p:nvPr/>
          </p:nvSpPr>
          <p:spPr>
            <a:xfrm>
              <a:off x="3314700" y="3507569"/>
              <a:ext cx="571500" cy="1651747"/>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sp>
          <p:nvSpPr>
            <p:cNvPr id="70" name="Oval 69"/>
            <p:cNvSpPr/>
            <p:nvPr/>
          </p:nvSpPr>
          <p:spPr>
            <a:xfrm>
              <a:off x="723900" y="4623547"/>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71" name="Straight Arrow Connector 70"/>
            <p:cNvCxnSpPr>
              <a:stCxn id="67" idx="2"/>
              <a:endCxn id="70" idx="0"/>
            </p:cNvCxnSpPr>
            <p:nvPr/>
          </p:nvCxnSpPr>
          <p:spPr>
            <a:xfrm flipH="1">
              <a:off x="952500" y="4043339"/>
              <a:ext cx="419100" cy="580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a:off x="4658082" y="5055010"/>
            <a:ext cx="1016892" cy="1520118"/>
            <a:chOff x="647700" y="1394346"/>
            <a:chExt cx="3467100" cy="5158854"/>
          </a:xfrm>
        </p:grpSpPr>
        <p:sp>
          <p:nvSpPr>
            <p:cNvPr id="73" name="Oval 72"/>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74" name="Oval 73"/>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75" name="Straight Arrow Connector 74"/>
            <p:cNvCxnSpPr>
              <a:stCxn id="73" idx="4"/>
              <a:endCxn id="98"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73" idx="4"/>
              <a:endCxn id="74"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Isosceles Triangle 97"/>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99" name="Oval 98"/>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
              </a:r>
              <a:endParaRPr lang="en-US" sz="1400" dirty="0"/>
            </a:p>
          </p:txBody>
        </p:sp>
        <p:cxnSp>
          <p:nvCxnSpPr>
            <p:cNvPr id="100" name="Straight Arrow Connector 99"/>
            <p:cNvCxnSpPr>
              <a:stCxn id="74" idx="4"/>
              <a:endCxn id="99"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1" name="Isosceles Triangle 100"/>
            <p:cNvSpPr/>
            <p:nvPr/>
          </p:nvSpPr>
          <p:spPr>
            <a:xfrm>
              <a:off x="3543300" y="3604146"/>
              <a:ext cx="571500" cy="172985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102" name="Isosceles Triangle 101"/>
            <p:cNvSpPr/>
            <p:nvPr/>
          </p:nvSpPr>
          <p:spPr>
            <a:xfrm>
              <a:off x="1943100" y="4823346"/>
              <a:ext cx="571500"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00"/>
            </a:p>
          </p:txBody>
        </p:sp>
        <p:sp>
          <p:nvSpPr>
            <p:cNvPr id="103" name="Isosceles Triangle 102"/>
            <p:cNvSpPr/>
            <p:nvPr/>
          </p:nvSpPr>
          <p:spPr>
            <a:xfrm>
              <a:off x="2743200" y="4823346"/>
              <a:ext cx="571500"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cxnSp>
          <p:nvCxnSpPr>
            <p:cNvPr id="104" name="Straight Arrow Connector 103"/>
            <p:cNvCxnSpPr>
              <a:stCxn id="99" idx="4"/>
              <a:endCxn id="102"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74" idx="4"/>
              <a:endCxn id="101" idx="0"/>
            </p:cNvCxnSpPr>
            <p:nvPr/>
          </p:nvCxnSpPr>
          <p:spPr>
            <a:xfrm>
              <a:off x="3124200" y="2918346"/>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99" idx="4"/>
              <a:endCxn id="103"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7" name="Oval 106"/>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108" name="Straight Arrow Connector 107"/>
            <p:cNvCxnSpPr>
              <a:stCxn id="98" idx="2"/>
              <a:endCxn id="107"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6005135" y="5020556"/>
            <a:ext cx="1016892" cy="1520118"/>
            <a:chOff x="647700" y="1394346"/>
            <a:chExt cx="3467100" cy="5158854"/>
          </a:xfrm>
        </p:grpSpPr>
        <p:sp>
          <p:nvSpPr>
            <p:cNvPr id="110" name="Oval 109"/>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111" name="Oval 110"/>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112" name="Straight Arrow Connector 111"/>
            <p:cNvCxnSpPr>
              <a:stCxn id="110" idx="4"/>
              <a:endCxn id="114"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10" idx="4"/>
              <a:endCxn id="111"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4" name="Isosceles Triangle 113"/>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115" name="Oval 114"/>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
              </a:r>
              <a:endParaRPr lang="en-US" sz="1400" dirty="0"/>
            </a:p>
          </p:txBody>
        </p:sp>
        <p:cxnSp>
          <p:nvCxnSpPr>
            <p:cNvPr id="116" name="Straight Arrow Connector 115"/>
            <p:cNvCxnSpPr>
              <a:stCxn id="111" idx="4"/>
              <a:endCxn id="115"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7" name="Isosceles Triangle 116"/>
            <p:cNvSpPr/>
            <p:nvPr/>
          </p:nvSpPr>
          <p:spPr>
            <a:xfrm>
              <a:off x="3543299" y="3604146"/>
              <a:ext cx="571501"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118" name="Isosceles Triangle 117"/>
            <p:cNvSpPr/>
            <p:nvPr/>
          </p:nvSpPr>
          <p:spPr>
            <a:xfrm>
              <a:off x="1943100" y="4823346"/>
              <a:ext cx="571501" cy="69808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00"/>
            </a:p>
          </p:txBody>
        </p:sp>
        <p:sp>
          <p:nvSpPr>
            <p:cNvPr id="119" name="Isosceles Triangle 118"/>
            <p:cNvSpPr/>
            <p:nvPr/>
          </p:nvSpPr>
          <p:spPr>
            <a:xfrm>
              <a:off x="2743201" y="4823346"/>
              <a:ext cx="571501" cy="172985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cxnSp>
          <p:nvCxnSpPr>
            <p:cNvPr id="120" name="Straight Arrow Connector 119"/>
            <p:cNvCxnSpPr>
              <a:stCxn id="115" idx="4"/>
              <a:endCxn id="118" idx="0"/>
            </p:cNvCxnSpPr>
            <p:nvPr/>
          </p:nvCxnSpPr>
          <p:spPr>
            <a:xfrm flipH="1">
              <a:off x="2228851" y="4137545"/>
              <a:ext cx="400049"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111" idx="4"/>
              <a:endCxn id="117" idx="0"/>
            </p:cNvCxnSpPr>
            <p:nvPr/>
          </p:nvCxnSpPr>
          <p:spPr>
            <a:xfrm>
              <a:off x="3124200" y="2918345"/>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5" idx="4"/>
              <a:endCxn id="119" idx="0"/>
            </p:cNvCxnSpPr>
            <p:nvPr/>
          </p:nvCxnSpPr>
          <p:spPr>
            <a:xfrm>
              <a:off x="262890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124" name="Straight Arrow Connector 123"/>
            <p:cNvCxnSpPr>
              <a:stCxn id="114" idx="2"/>
              <a:endCxn id="123"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7355707" y="5024383"/>
            <a:ext cx="1016892" cy="1520118"/>
            <a:chOff x="647700" y="1394346"/>
            <a:chExt cx="3467100" cy="5158854"/>
          </a:xfrm>
        </p:grpSpPr>
        <p:sp>
          <p:nvSpPr>
            <p:cNvPr id="126" name="Oval 125"/>
            <p:cNvSpPr/>
            <p:nvPr/>
          </p:nvSpPr>
          <p:spPr>
            <a:xfrm>
              <a:off x="2286000" y="1394346"/>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A</a:t>
              </a:r>
              <a:endParaRPr lang="en-US" sz="1400" dirty="0"/>
            </a:p>
          </p:txBody>
        </p:sp>
        <p:sp>
          <p:nvSpPr>
            <p:cNvPr id="127" name="Oval 126"/>
            <p:cNvSpPr/>
            <p:nvPr/>
          </p:nvSpPr>
          <p:spPr>
            <a:xfrm>
              <a:off x="2895600" y="2384946"/>
              <a:ext cx="4572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smtClean="0"/>
                <a:t>B</a:t>
              </a:r>
              <a:endParaRPr lang="en-US" sz="1400" dirty="0"/>
            </a:p>
          </p:txBody>
        </p:sp>
        <p:cxnSp>
          <p:nvCxnSpPr>
            <p:cNvPr id="128" name="Straight Arrow Connector 127"/>
            <p:cNvCxnSpPr>
              <a:stCxn id="126" idx="4"/>
              <a:endCxn id="130" idx="0"/>
            </p:cNvCxnSpPr>
            <p:nvPr/>
          </p:nvCxnSpPr>
          <p:spPr>
            <a:xfrm flipH="1">
              <a:off x="1581150" y="1927746"/>
              <a:ext cx="9334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26" idx="4"/>
              <a:endCxn id="127" idx="0"/>
            </p:cNvCxnSpPr>
            <p:nvPr/>
          </p:nvCxnSpPr>
          <p:spPr>
            <a:xfrm>
              <a:off x="2514600" y="1927746"/>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0" name="Isosceles Triangle 129"/>
            <p:cNvSpPr/>
            <p:nvPr/>
          </p:nvSpPr>
          <p:spPr>
            <a:xfrm>
              <a:off x="1295400" y="2407692"/>
              <a:ext cx="571500" cy="172985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p>
          </p:txBody>
        </p:sp>
        <p:sp>
          <p:nvSpPr>
            <p:cNvPr id="131" name="Oval 130"/>
            <p:cNvSpPr/>
            <p:nvPr/>
          </p:nvSpPr>
          <p:spPr>
            <a:xfrm>
              <a:off x="2400300" y="3604146"/>
              <a:ext cx="457200" cy="533400"/>
            </a:xfrm>
            <a:prstGeom prst="ellipse">
              <a:avLst/>
            </a:prstGeom>
            <a:solidFill>
              <a:srgbClr val="14A42F"/>
            </a:solidFill>
            <a:ln>
              <a:solidFill>
                <a:srgbClr val="0D69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
              </a:r>
              <a:endParaRPr lang="en-US" sz="1400" dirty="0"/>
            </a:p>
          </p:txBody>
        </p:sp>
        <p:cxnSp>
          <p:nvCxnSpPr>
            <p:cNvPr id="132" name="Straight Arrow Connector 131"/>
            <p:cNvCxnSpPr>
              <a:stCxn id="127" idx="4"/>
              <a:endCxn id="131" idx="0"/>
            </p:cNvCxnSpPr>
            <p:nvPr/>
          </p:nvCxnSpPr>
          <p:spPr>
            <a:xfrm flipH="1">
              <a:off x="2628900" y="2918346"/>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Isosceles Triangle 132"/>
            <p:cNvSpPr/>
            <p:nvPr/>
          </p:nvSpPr>
          <p:spPr>
            <a:xfrm>
              <a:off x="3543299" y="3604146"/>
              <a:ext cx="571501" cy="191728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00"/>
            </a:p>
          </p:txBody>
        </p:sp>
        <p:sp>
          <p:nvSpPr>
            <p:cNvPr id="134" name="Isosceles Triangle 133"/>
            <p:cNvSpPr/>
            <p:nvPr/>
          </p:nvSpPr>
          <p:spPr>
            <a:xfrm>
              <a:off x="1943100" y="4823346"/>
              <a:ext cx="571501" cy="172985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00"/>
            </a:p>
          </p:txBody>
        </p:sp>
        <p:sp>
          <p:nvSpPr>
            <p:cNvPr id="135" name="Isosceles Triangle 134"/>
            <p:cNvSpPr/>
            <p:nvPr/>
          </p:nvSpPr>
          <p:spPr>
            <a:xfrm>
              <a:off x="2743201" y="4823347"/>
              <a:ext cx="571501" cy="698084"/>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400"/>
            </a:p>
          </p:txBody>
        </p:sp>
        <p:cxnSp>
          <p:nvCxnSpPr>
            <p:cNvPr id="136" name="Straight Arrow Connector 135"/>
            <p:cNvCxnSpPr>
              <a:stCxn id="131" idx="4"/>
              <a:endCxn id="134" idx="0"/>
            </p:cNvCxnSpPr>
            <p:nvPr/>
          </p:nvCxnSpPr>
          <p:spPr>
            <a:xfrm flipH="1">
              <a:off x="2228850" y="4137546"/>
              <a:ext cx="4000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27" idx="4"/>
              <a:endCxn id="133" idx="0"/>
            </p:cNvCxnSpPr>
            <p:nvPr/>
          </p:nvCxnSpPr>
          <p:spPr>
            <a:xfrm>
              <a:off x="3124200" y="2918345"/>
              <a:ext cx="7048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31" idx="4"/>
              <a:endCxn id="135" idx="0"/>
            </p:cNvCxnSpPr>
            <p:nvPr/>
          </p:nvCxnSpPr>
          <p:spPr>
            <a:xfrm>
              <a:off x="2628899" y="4137545"/>
              <a:ext cx="400051" cy="685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647700" y="474714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
              </a:r>
              <a:endParaRPr lang="en-US" sz="1400" dirty="0"/>
            </a:p>
          </p:txBody>
        </p:sp>
        <p:cxnSp>
          <p:nvCxnSpPr>
            <p:cNvPr id="140" name="Straight Arrow Connector 139"/>
            <p:cNvCxnSpPr>
              <a:stCxn id="130" idx="2"/>
              <a:endCxn id="139" idx="0"/>
            </p:cNvCxnSpPr>
            <p:nvPr/>
          </p:nvCxnSpPr>
          <p:spPr>
            <a:xfrm flipH="1">
              <a:off x="876300" y="4137546"/>
              <a:ext cx="4191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p:cNvCxnSpPr>
            <a:stCxn id="146" idx="4"/>
            <a:endCxn id="2" idx="0"/>
          </p:cNvCxnSpPr>
          <p:nvPr/>
        </p:nvCxnSpPr>
        <p:spPr>
          <a:xfrm flipH="1">
            <a:off x="2948183" y="1923401"/>
            <a:ext cx="1514392" cy="7743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146" idx="4"/>
            <a:endCxn id="141" idx="0"/>
          </p:cNvCxnSpPr>
          <p:nvPr/>
        </p:nvCxnSpPr>
        <p:spPr>
          <a:xfrm>
            <a:off x="4462575" y="1923401"/>
            <a:ext cx="177229" cy="7743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146" idx="4"/>
            <a:endCxn id="142" idx="0"/>
          </p:cNvCxnSpPr>
          <p:nvPr/>
        </p:nvCxnSpPr>
        <p:spPr>
          <a:xfrm>
            <a:off x="4462575" y="1923401"/>
            <a:ext cx="2006028" cy="7743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142" idx="4"/>
            <a:endCxn id="143" idx="0"/>
          </p:cNvCxnSpPr>
          <p:nvPr/>
        </p:nvCxnSpPr>
        <p:spPr>
          <a:xfrm flipH="1">
            <a:off x="5132981" y="4361766"/>
            <a:ext cx="1335622" cy="59123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142" idx="4"/>
            <a:endCxn id="144" idx="0"/>
          </p:cNvCxnSpPr>
          <p:nvPr/>
        </p:nvCxnSpPr>
        <p:spPr>
          <a:xfrm>
            <a:off x="6468603" y="4361766"/>
            <a:ext cx="35978" cy="59123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42" idx="4"/>
            <a:endCxn id="145" idx="0"/>
          </p:cNvCxnSpPr>
          <p:nvPr/>
        </p:nvCxnSpPr>
        <p:spPr>
          <a:xfrm>
            <a:off x="6468603" y="4361766"/>
            <a:ext cx="1389191" cy="59123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4845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p:sp>
        <p:nvSpPr>
          <p:cNvPr id="3" name="Content Placeholder 2"/>
          <p:cNvSpPr>
            <a:spLocks noGrp="1"/>
          </p:cNvSpPr>
          <p:nvPr>
            <p:ph idx="1"/>
          </p:nvPr>
        </p:nvSpPr>
        <p:spPr/>
        <p:txBody>
          <a:bodyPr/>
          <a:lstStyle/>
          <a:p>
            <a:pPr algn="r" rtl="1"/>
            <a:r>
              <a:rPr lang="he-IL" dirty="0" smtClean="0"/>
              <a:t>מציאת המינימום</a:t>
            </a:r>
          </a:p>
          <a:p>
            <a:pPr algn="r" rtl="1"/>
            <a:r>
              <a:rPr lang="he-IL" dirty="0" smtClean="0"/>
              <a:t>הולכים שמאלה עד הסוף...</a:t>
            </a:r>
            <a:endParaRPr lang="en-US" dirty="0"/>
          </a:p>
        </p:txBody>
      </p:sp>
      <p:sp>
        <p:nvSpPr>
          <p:cNvPr id="14" name="Oval 13"/>
          <p:cNvSpPr/>
          <p:nvPr/>
        </p:nvSpPr>
        <p:spPr>
          <a:xfrm>
            <a:off x="1905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5" name="Oval 14"/>
          <p:cNvSpPr/>
          <p:nvPr/>
        </p:nvSpPr>
        <p:spPr>
          <a:xfrm>
            <a:off x="1371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6" name="Straight Arrow Connector 15"/>
          <p:cNvCxnSpPr>
            <a:stCxn id="15" idx="4"/>
            <a:endCxn id="14" idx="0"/>
          </p:cNvCxnSpPr>
          <p:nvPr/>
        </p:nvCxnSpPr>
        <p:spPr>
          <a:xfrm>
            <a:off x="1676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4"/>
            <a:endCxn id="20" idx="0"/>
          </p:cNvCxnSpPr>
          <p:nvPr/>
        </p:nvCxnSpPr>
        <p:spPr>
          <a:xfrm flipH="1">
            <a:off x="1813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4"/>
            <a:endCxn id="22" idx="0"/>
          </p:cNvCxnSpPr>
          <p:nvPr/>
        </p:nvCxnSpPr>
        <p:spPr>
          <a:xfrm flipH="1">
            <a:off x="1127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4"/>
            <a:endCxn id="21" idx="0"/>
          </p:cNvCxnSpPr>
          <p:nvPr/>
        </p:nvCxnSpPr>
        <p:spPr>
          <a:xfrm>
            <a:off x="2209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1600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1" name="Isosceles Triangle 20"/>
          <p:cNvSpPr/>
          <p:nvPr/>
        </p:nvSpPr>
        <p:spPr>
          <a:xfrm>
            <a:off x="2468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2" name="Isosceles Triangle 21"/>
          <p:cNvSpPr/>
          <p:nvPr/>
        </p:nvSpPr>
        <p:spPr>
          <a:xfrm>
            <a:off x="914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
        <p:nvSpPr>
          <p:cNvPr id="4" name="Down Arrow 3"/>
          <p:cNvSpPr/>
          <p:nvPr/>
        </p:nvSpPr>
        <p:spPr>
          <a:xfrm rot="2059813">
            <a:off x="530116" y="3327556"/>
            <a:ext cx="236907" cy="10568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778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p:sp>
        <p:nvSpPr>
          <p:cNvPr id="3" name="Content Placeholder 2"/>
          <p:cNvSpPr>
            <a:spLocks noGrp="1"/>
          </p:cNvSpPr>
          <p:nvPr>
            <p:ph idx="1"/>
          </p:nvPr>
        </p:nvSpPr>
        <p:spPr/>
        <p:txBody>
          <a:bodyPr/>
          <a:lstStyle/>
          <a:p>
            <a:pPr algn="r" rtl="1"/>
            <a:r>
              <a:rPr lang="he-IL" dirty="0" smtClean="0"/>
              <a:t>מציאת </a:t>
            </a:r>
            <a:r>
              <a:rPr lang="he-IL" dirty="0"/>
              <a:t>ערך המיקום ה-</a:t>
            </a:r>
            <a:r>
              <a:rPr lang="en-US" dirty="0" err="1" smtClean="0"/>
              <a:t>i</a:t>
            </a:r>
            <a:endParaRPr lang="he-IL" dirty="0"/>
          </a:p>
          <a:p>
            <a:pPr algn="r" rtl="1"/>
            <a:r>
              <a:rPr lang="he-IL" dirty="0" smtClean="0"/>
              <a:t>בכל איבר </a:t>
            </a:r>
            <a:r>
              <a:rPr lang="en-US" dirty="0" smtClean="0"/>
              <a:t> T</a:t>
            </a:r>
            <a:r>
              <a:rPr lang="he-IL" dirty="0" smtClean="0"/>
              <a:t>שאנו מגיעים, נחלק למקרים:</a:t>
            </a:r>
            <a:endParaRPr lang="en-US" dirty="0" smtClean="0"/>
          </a:p>
          <a:p>
            <a:pPr marL="914400" lvl="1" indent="-457200" algn="r" rtl="1">
              <a:buFont typeface="+mj-lt"/>
              <a:buAutoNum type="arabicPeriod"/>
            </a:pPr>
            <a:r>
              <a:rPr lang="en-US" dirty="0" err="1" smtClean="0"/>
              <a:t>i</a:t>
            </a:r>
            <a:r>
              <a:rPr lang="en-US" dirty="0" smtClean="0"/>
              <a:t> == </a:t>
            </a:r>
            <a:r>
              <a:rPr lang="en-US" dirty="0" err="1" smtClean="0"/>
              <a:t>T.getLeft</a:t>
            </a:r>
            <a:r>
              <a:rPr lang="en-US" dirty="0" smtClean="0"/>
              <a:t>().size</a:t>
            </a:r>
          </a:p>
          <a:p>
            <a:pPr marL="914400" lvl="1" indent="-457200" algn="r" rtl="1">
              <a:buFont typeface="+mj-lt"/>
              <a:buAutoNum type="arabicPeriod"/>
            </a:pPr>
            <a:r>
              <a:rPr lang="en-US" dirty="0" err="1" smtClean="0"/>
              <a:t>i</a:t>
            </a:r>
            <a:r>
              <a:rPr lang="en-US" dirty="0" smtClean="0"/>
              <a:t> &gt; </a:t>
            </a:r>
            <a:r>
              <a:rPr lang="en-US" dirty="0" err="1" smtClean="0"/>
              <a:t>T.getLeft</a:t>
            </a:r>
            <a:r>
              <a:rPr lang="en-US" dirty="0" smtClean="0"/>
              <a:t>().size</a:t>
            </a:r>
          </a:p>
          <a:p>
            <a:pPr marL="914400" lvl="1" indent="-457200" algn="r" rtl="1">
              <a:buFont typeface="+mj-lt"/>
              <a:buAutoNum type="arabicPeriod"/>
            </a:pPr>
            <a:r>
              <a:rPr lang="en-US" dirty="0" err="1" smtClean="0"/>
              <a:t>i</a:t>
            </a:r>
            <a:r>
              <a:rPr lang="en-US" dirty="0" smtClean="0"/>
              <a:t> &lt; </a:t>
            </a:r>
            <a:r>
              <a:rPr lang="en-US" dirty="0" err="1" smtClean="0"/>
              <a:t>T.getLeft</a:t>
            </a:r>
            <a:r>
              <a:rPr lang="en-US" dirty="0" smtClean="0"/>
              <a:t>().size</a:t>
            </a:r>
            <a:endParaRPr lang="he-IL" dirty="0" smtClean="0"/>
          </a:p>
        </p:txBody>
      </p:sp>
      <p:sp>
        <p:nvSpPr>
          <p:cNvPr id="14" name="Oval 13"/>
          <p:cNvSpPr/>
          <p:nvPr/>
        </p:nvSpPr>
        <p:spPr>
          <a:xfrm>
            <a:off x="1905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5" name="Oval 14"/>
          <p:cNvSpPr/>
          <p:nvPr/>
        </p:nvSpPr>
        <p:spPr>
          <a:xfrm>
            <a:off x="1371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6" name="Straight Arrow Connector 15"/>
          <p:cNvCxnSpPr>
            <a:stCxn id="15" idx="4"/>
            <a:endCxn id="14" idx="0"/>
          </p:cNvCxnSpPr>
          <p:nvPr/>
        </p:nvCxnSpPr>
        <p:spPr>
          <a:xfrm>
            <a:off x="1676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4"/>
            <a:endCxn id="20" idx="0"/>
          </p:cNvCxnSpPr>
          <p:nvPr/>
        </p:nvCxnSpPr>
        <p:spPr>
          <a:xfrm flipH="1">
            <a:off x="1813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4"/>
            <a:endCxn id="22" idx="0"/>
          </p:cNvCxnSpPr>
          <p:nvPr/>
        </p:nvCxnSpPr>
        <p:spPr>
          <a:xfrm flipH="1">
            <a:off x="1127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4"/>
            <a:endCxn id="21" idx="0"/>
          </p:cNvCxnSpPr>
          <p:nvPr/>
        </p:nvCxnSpPr>
        <p:spPr>
          <a:xfrm>
            <a:off x="2209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1600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1" name="Isosceles Triangle 20"/>
          <p:cNvSpPr/>
          <p:nvPr/>
        </p:nvSpPr>
        <p:spPr>
          <a:xfrm>
            <a:off x="2468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2" name="Isosceles Triangle 21"/>
          <p:cNvSpPr/>
          <p:nvPr/>
        </p:nvSpPr>
        <p:spPr>
          <a:xfrm>
            <a:off x="914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3824697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p:sp>
        <p:nvSpPr>
          <p:cNvPr id="3" name="Content Placeholder 2"/>
          <p:cNvSpPr>
            <a:spLocks noGrp="1"/>
          </p:cNvSpPr>
          <p:nvPr>
            <p:ph idx="1"/>
          </p:nvPr>
        </p:nvSpPr>
        <p:spPr/>
        <p:txBody>
          <a:bodyPr/>
          <a:lstStyle/>
          <a:p>
            <a:pPr algn="r" rtl="1"/>
            <a:r>
              <a:rPr lang="he-IL" dirty="0" smtClean="0"/>
              <a:t>מציאת </a:t>
            </a:r>
            <a:r>
              <a:rPr lang="he-IL" dirty="0"/>
              <a:t>ערך המיקום ה-</a:t>
            </a:r>
            <a:r>
              <a:rPr lang="en-US" dirty="0" err="1" smtClean="0"/>
              <a:t>i</a:t>
            </a:r>
            <a:endParaRPr lang="he-IL" dirty="0"/>
          </a:p>
          <a:p>
            <a:pPr algn="r" rtl="1"/>
            <a:r>
              <a:rPr lang="he-IL" dirty="0" smtClean="0"/>
              <a:t>בכל איבר </a:t>
            </a:r>
            <a:r>
              <a:rPr lang="en-US" dirty="0" smtClean="0"/>
              <a:t> T</a:t>
            </a:r>
            <a:r>
              <a:rPr lang="he-IL" dirty="0" smtClean="0"/>
              <a:t>שאנו מגיעים, נחלק למקרים:</a:t>
            </a:r>
            <a:endParaRPr lang="en-US" dirty="0" smtClean="0"/>
          </a:p>
          <a:p>
            <a:pPr marL="914400" lvl="1" indent="-457200" algn="r" rtl="1">
              <a:buFont typeface="+mj-lt"/>
              <a:buAutoNum type="arabicPeriod"/>
            </a:pPr>
            <a:r>
              <a:rPr lang="en-US" dirty="0" err="1" smtClean="0"/>
              <a:t>i</a:t>
            </a:r>
            <a:r>
              <a:rPr lang="en-US" dirty="0" smtClean="0"/>
              <a:t> == </a:t>
            </a:r>
            <a:r>
              <a:rPr lang="en-US" dirty="0" err="1" smtClean="0"/>
              <a:t>T.getLeft</a:t>
            </a:r>
            <a:r>
              <a:rPr lang="en-US" dirty="0" smtClean="0"/>
              <a:t>().size</a:t>
            </a:r>
            <a:endParaRPr lang="he-IL" dirty="0" smtClean="0"/>
          </a:p>
          <a:p>
            <a:pPr marL="457200" lvl="1" indent="0" algn="r" rtl="1">
              <a:buNone/>
            </a:pPr>
            <a:r>
              <a:rPr lang="he-IL" dirty="0" smtClean="0"/>
              <a:t>נחזיר את איבר </a:t>
            </a:r>
            <a:r>
              <a:rPr lang="en-US" dirty="0" smtClean="0"/>
              <a:t>T</a:t>
            </a:r>
          </a:p>
        </p:txBody>
      </p:sp>
      <p:sp>
        <p:nvSpPr>
          <p:cNvPr id="14" name="Oval 13"/>
          <p:cNvSpPr/>
          <p:nvPr/>
        </p:nvSpPr>
        <p:spPr>
          <a:xfrm>
            <a:off x="1905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5" name="Oval 14"/>
          <p:cNvSpPr/>
          <p:nvPr/>
        </p:nvSpPr>
        <p:spPr>
          <a:xfrm>
            <a:off x="1371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6" name="Straight Arrow Connector 15"/>
          <p:cNvCxnSpPr>
            <a:stCxn id="15" idx="4"/>
            <a:endCxn id="14" idx="0"/>
          </p:cNvCxnSpPr>
          <p:nvPr/>
        </p:nvCxnSpPr>
        <p:spPr>
          <a:xfrm>
            <a:off x="1676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4"/>
            <a:endCxn id="20" idx="0"/>
          </p:cNvCxnSpPr>
          <p:nvPr/>
        </p:nvCxnSpPr>
        <p:spPr>
          <a:xfrm flipH="1">
            <a:off x="1813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4"/>
            <a:endCxn id="22" idx="0"/>
          </p:cNvCxnSpPr>
          <p:nvPr/>
        </p:nvCxnSpPr>
        <p:spPr>
          <a:xfrm flipH="1">
            <a:off x="1127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4"/>
            <a:endCxn id="21" idx="0"/>
          </p:cNvCxnSpPr>
          <p:nvPr/>
        </p:nvCxnSpPr>
        <p:spPr>
          <a:xfrm>
            <a:off x="2209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1600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1" name="Isosceles Triangle 20"/>
          <p:cNvSpPr/>
          <p:nvPr/>
        </p:nvSpPr>
        <p:spPr>
          <a:xfrm>
            <a:off x="2468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2" name="Isosceles Triangle 21"/>
          <p:cNvSpPr/>
          <p:nvPr/>
        </p:nvSpPr>
        <p:spPr>
          <a:xfrm>
            <a:off x="914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4177993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p:sp>
        <p:nvSpPr>
          <p:cNvPr id="3" name="Content Placeholder 2"/>
          <p:cNvSpPr>
            <a:spLocks noGrp="1"/>
          </p:cNvSpPr>
          <p:nvPr>
            <p:ph idx="1"/>
          </p:nvPr>
        </p:nvSpPr>
        <p:spPr/>
        <p:txBody>
          <a:bodyPr/>
          <a:lstStyle/>
          <a:p>
            <a:pPr algn="r" rtl="1"/>
            <a:r>
              <a:rPr lang="he-IL" dirty="0" smtClean="0"/>
              <a:t>מציאת </a:t>
            </a:r>
            <a:r>
              <a:rPr lang="he-IL" dirty="0"/>
              <a:t>ערך המיקום ה-</a:t>
            </a:r>
            <a:r>
              <a:rPr lang="en-US" dirty="0" err="1" smtClean="0"/>
              <a:t>i</a:t>
            </a:r>
            <a:endParaRPr lang="he-IL" dirty="0"/>
          </a:p>
          <a:p>
            <a:pPr algn="r" rtl="1"/>
            <a:r>
              <a:rPr lang="he-IL" dirty="0" smtClean="0"/>
              <a:t>בכל איבר </a:t>
            </a:r>
            <a:r>
              <a:rPr lang="en-US" dirty="0" smtClean="0"/>
              <a:t> T</a:t>
            </a:r>
            <a:r>
              <a:rPr lang="he-IL" dirty="0" smtClean="0"/>
              <a:t>שאנו מגיעים, נחלק למקרים:</a:t>
            </a:r>
            <a:endParaRPr lang="en-US" dirty="0" smtClean="0"/>
          </a:p>
          <a:p>
            <a:pPr marL="914400" lvl="1" indent="-457200" algn="r" rtl="1">
              <a:buFont typeface="+mj-lt"/>
              <a:buAutoNum type="arabicPeriod"/>
            </a:pPr>
            <a:r>
              <a:rPr lang="en-US" dirty="0" err="1" smtClean="0"/>
              <a:t>i</a:t>
            </a:r>
            <a:r>
              <a:rPr lang="en-US" dirty="0" smtClean="0"/>
              <a:t> == </a:t>
            </a:r>
            <a:r>
              <a:rPr lang="en-US" dirty="0" err="1" smtClean="0"/>
              <a:t>T.getLeft</a:t>
            </a:r>
            <a:r>
              <a:rPr lang="en-US" dirty="0" smtClean="0"/>
              <a:t>().size</a:t>
            </a:r>
          </a:p>
          <a:p>
            <a:pPr marL="914400" lvl="1" indent="-457200" algn="r" rtl="1">
              <a:buFont typeface="+mj-lt"/>
              <a:buAutoNum type="arabicPeriod"/>
            </a:pPr>
            <a:r>
              <a:rPr lang="en-US" dirty="0" err="1"/>
              <a:t>i</a:t>
            </a:r>
            <a:r>
              <a:rPr lang="en-US" dirty="0"/>
              <a:t> &gt; </a:t>
            </a:r>
            <a:r>
              <a:rPr lang="en-US" dirty="0" err="1"/>
              <a:t>T.getLeft</a:t>
            </a:r>
            <a:r>
              <a:rPr lang="en-US" dirty="0"/>
              <a:t>().size</a:t>
            </a:r>
          </a:p>
          <a:p>
            <a:pPr marL="457200" lvl="1" indent="0" algn="r" rtl="1">
              <a:buNone/>
            </a:pPr>
            <a:r>
              <a:rPr lang="he-IL" dirty="0" smtClean="0"/>
              <a:t>נשאר לנו למצוא את ערך המיקום ה </a:t>
            </a:r>
            <a:r>
              <a:rPr lang="en-US" dirty="0" smtClean="0"/>
              <a:t/>
            </a:r>
            <a:br>
              <a:rPr lang="en-US" dirty="0" smtClean="0"/>
            </a:br>
            <a:r>
              <a:rPr lang="en-US" dirty="0" err="1" smtClean="0"/>
              <a:t>i</a:t>
            </a:r>
            <a:r>
              <a:rPr lang="en-US" dirty="0" smtClean="0"/>
              <a:t> – </a:t>
            </a:r>
            <a:r>
              <a:rPr lang="en-US" dirty="0" err="1" smtClean="0"/>
              <a:t>T.getLeft</a:t>
            </a:r>
            <a:r>
              <a:rPr lang="en-US" dirty="0" smtClean="0"/>
              <a:t>().size</a:t>
            </a:r>
            <a:r>
              <a:rPr lang="he-IL" dirty="0" smtClean="0"/>
              <a:t> בתת העץ הימני</a:t>
            </a:r>
            <a:endParaRPr lang="en-US" dirty="0" smtClean="0"/>
          </a:p>
        </p:txBody>
      </p:sp>
      <p:sp>
        <p:nvSpPr>
          <p:cNvPr id="14" name="Oval 13"/>
          <p:cNvSpPr/>
          <p:nvPr/>
        </p:nvSpPr>
        <p:spPr>
          <a:xfrm>
            <a:off x="1905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5" name="Oval 14"/>
          <p:cNvSpPr/>
          <p:nvPr/>
        </p:nvSpPr>
        <p:spPr>
          <a:xfrm>
            <a:off x="1371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6" name="Straight Arrow Connector 15"/>
          <p:cNvCxnSpPr>
            <a:stCxn id="15" idx="4"/>
            <a:endCxn id="14" idx="0"/>
          </p:cNvCxnSpPr>
          <p:nvPr/>
        </p:nvCxnSpPr>
        <p:spPr>
          <a:xfrm>
            <a:off x="1676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4"/>
            <a:endCxn id="20" idx="0"/>
          </p:cNvCxnSpPr>
          <p:nvPr/>
        </p:nvCxnSpPr>
        <p:spPr>
          <a:xfrm flipH="1">
            <a:off x="1813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4"/>
            <a:endCxn id="22" idx="0"/>
          </p:cNvCxnSpPr>
          <p:nvPr/>
        </p:nvCxnSpPr>
        <p:spPr>
          <a:xfrm flipH="1">
            <a:off x="1127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4"/>
            <a:endCxn id="21" idx="0"/>
          </p:cNvCxnSpPr>
          <p:nvPr/>
        </p:nvCxnSpPr>
        <p:spPr>
          <a:xfrm>
            <a:off x="2209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1600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1" name="Isosceles Triangle 20"/>
          <p:cNvSpPr/>
          <p:nvPr/>
        </p:nvSpPr>
        <p:spPr>
          <a:xfrm>
            <a:off x="2468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2" name="Isosceles Triangle 21"/>
          <p:cNvSpPr/>
          <p:nvPr/>
        </p:nvSpPr>
        <p:spPr>
          <a:xfrm>
            <a:off x="914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132650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he-IL" dirty="0" smtClean="0"/>
              <a:t>עצים בינאריים מורחבים</a:t>
            </a:r>
            <a:endParaRPr lang="en-US" dirty="0"/>
          </a:p>
        </p:txBody>
      </p:sp>
      <p:sp>
        <p:nvSpPr>
          <p:cNvPr id="3" name="Content Placeholder 2"/>
          <p:cNvSpPr>
            <a:spLocks noGrp="1"/>
          </p:cNvSpPr>
          <p:nvPr>
            <p:ph idx="1"/>
          </p:nvPr>
        </p:nvSpPr>
        <p:spPr/>
        <p:txBody>
          <a:bodyPr/>
          <a:lstStyle/>
          <a:p>
            <a:pPr algn="r" rtl="1"/>
            <a:r>
              <a:rPr lang="he-IL" dirty="0" smtClean="0"/>
              <a:t>מציאת </a:t>
            </a:r>
            <a:r>
              <a:rPr lang="he-IL" dirty="0"/>
              <a:t>ערך המיקום ה-</a:t>
            </a:r>
            <a:r>
              <a:rPr lang="en-US" dirty="0" err="1" smtClean="0"/>
              <a:t>i</a:t>
            </a:r>
            <a:endParaRPr lang="he-IL" dirty="0"/>
          </a:p>
          <a:p>
            <a:pPr algn="r" rtl="1"/>
            <a:r>
              <a:rPr lang="he-IL" dirty="0" smtClean="0"/>
              <a:t>בכל איבר </a:t>
            </a:r>
            <a:r>
              <a:rPr lang="en-US" dirty="0" smtClean="0"/>
              <a:t> T</a:t>
            </a:r>
            <a:r>
              <a:rPr lang="he-IL" dirty="0" smtClean="0"/>
              <a:t>שאנו מגיעים, נחלק למקרים:</a:t>
            </a:r>
            <a:endParaRPr lang="en-US" dirty="0" smtClean="0"/>
          </a:p>
          <a:p>
            <a:pPr marL="914400" lvl="1" indent="-457200" algn="r" rtl="1">
              <a:buFont typeface="+mj-lt"/>
              <a:buAutoNum type="arabicPeriod"/>
            </a:pPr>
            <a:r>
              <a:rPr lang="en-US" dirty="0" err="1" smtClean="0"/>
              <a:t>i</a:t>
            </a:r>
            <a:r>
              <a:rPr lang="en-US" dirty="0" smtClean="0"/>
              <a:t> == </a:t>
            </a:r>
            <a:r>
              <a:rPr lang="en-US" dirty="0" err="1" smtClean="0"/>
              <a:t>T.getLeft</a:t>
            </a:r>
            <a:r>
              <a:rPr lang="en-US" dirty="0" smtClean="0"/>
              <a:t>().size</a:t>
            </a:r>
          </a:p>
          <a:p>
            <a:pPr marL="914400" lvl="1" indent="-457200" algn="r" rtl="1">
              <a:buFont typeface="+mj-lt"/>
              <a:buAutoNum type="arabicPeriod"/>
            </a:pPr>
            <a:r>
              <a:rPr lang="en-US" dirty="0" err="1"/>
              <a:t>i</a:t>
            </a:r>
            <a:r>
              <a:rPr lang="en-US" dirty="0"/>
              <a:t> &gt; </a:t>
            </a:r>
            <a:r>
              <a:rPr lang="en-US" dirty="0" err="1"/>
              <a:t>T.getLeft</a:t>
            </a:r>
            <a:r>
              <a:rPr lang="en-US" dirty="0"/>
              <a:t>().size</a:t>
            </a:r>
          </a:p>
          <a:p>
            <a:pPr marL="914400" lvl="1" indent="-457200" algn="r" rtl="1">
              <a:buFont typeface="+mj-lt"/>
              <a:buAutoNum type="arabicPeriod"/>
            </a:pPr>
            <a:r>
              <a:rPr lang="en-US" dirty="0" err="1" smtClean="0"/>
              <a:t>i</a:t>
            </a:r>
            <a:r>
              <a:rPr lang="en-US" smtClean="0"/>
              <a:t> </a:t>
            </a:r>
            <a:r>
              <a:rPr lang="en-US"/>
              <a:t>&lt;</a:t>
            </a:r>
            <a:r>
              <a:rPr lang="en-US" smtClean="0"/>
              <a:t> </a:t>
            </a:r>
            <a:r>
              <a:rPr lang="en-US" dirty="0" err="1" smtClean="0"/>
              <a:t>T.getLeft</a:t>
            </a:r>
            <a:r>
              <a:rPr lang="en-US" dirty="0" smtClean="0"/>
              <a:t>().size</a:t>
            </a:r>
            <a:endParaRPr lang="he-IL" dirty="0" smtClean="0"/>
          </a:p>
          <a:p>
            <a:pPr marL="457200" lvl="1" indent="0" algn="r" rtl="1">
              <a:buNone/>
            </a:pPr>
            <a:r>
              <a:rPr lang="he-IL" dirty="0" smtClean="0"/>
              <a:t>נשאר לנו למצוא את ערך המיקום ה-</a:t>
            </a:r>
            <a:r>
              <a:rPr lang="en-US" dirty="0" err="1" smtClean="0"/>
              <a:t>i</a:t>
            </a:r>
            <a:r>
              <a:rPr lang="he-IL" dirty="0" smtClean="0"/>
              <a:t> </a:t>
            </a:r>
            <a:r>
              <a:rPr lang="en-US" dirty="0" smtClean="0"/>
              <a:t/>
            </a:r>
            <a:br>
              <a:rPr lang="en-US" dirty="0" smtClean="0"/>
            </a:br>
            <a:r>
              <a:rPr lang="he-IL" dirty="0" smtClean="0"/>
              <a:t>בתת העץ השמאלי</a:t>
            </a:r>
          </a:p>
        </p:txBody>
      </p:sp>
      <p:sp>
        <p:nvSpPr>
          <p:cNvPr id="14" name="Oval 13"/>
          <p:cNvSpPr/>
          <p:nvPr/>
        </p:nvSpPr>
        <p:spPr>
          <a:xfrm>
            <a:off x="1905000" y="3657600"/>
            <a:ext cx="6096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a:t>
            </a:r>
            <a:endParaRPr lang="en-US" dirty="0"/>
          </a:p>
        </p:txBody>
      </p:sp>
      <p:sp>
        <p:nvSpPr>
          <p:cNvPr id="15" name="Oval 14"/>
          <p:cNvSpPr/>
          <p:nvPr/>
        </p:nvSpPr>
        <p:spPr>
          <a:xfrm>
            <a:off x="1371600" y="2667000"/>
            <a:ext cx="609600" cy="533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a:t>
            </a:r>
            <a:endParaRPr lang="en-US" dirty="0"/>
          </a:p>
        </p:txBody>
      </p:sp>
      <p:cxnSp>
        <p:nvCxnSpPr>
          <p:cNvPr id="16" name="Straight Arrow Connector 15"/>
          <p:cNvCxnSpPr>
            <a:stCxn id="15" idx="4"/>
            <a:endCxn id="14" idx="0"/>
          </p:cNvCxnSpPr>
          <p:nvPr/>
        </p:nvCxnSpPr>
        <p:spPr>
          <a:xfrm>
            <a:off x="1676400" y="3200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4"/>
            <a:endCxn id="20" idx="0"/>
          </p:cNvCxnSpPr>
          <p:nvPr/>
        </p:nvCxnSpPr>
        <p:spPr>
          <a:xfrm flipH="1">
            <a:off x="1813608" y="4191000"/>
            <a:ext cx="3961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4"/>
            <a:endCxn id="22" idx="0"/>
          </p:cNvCxnSpPr>
          <p:nvPr/>
        </p:nvCxnSpPr>
        <p:spPr>
          <a:xfrm flipH="1">
            <a:off x="1127808" y="3200400"/>
            <a:ext cx="548592" cy="493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4"/>
            <a:endCxn id="21" idx="0"/>
          </p:cNvCxnSpPr>
          <p:nvPr/>
        </p:nvCxnSpPr>
        <p:spPr>
          <a:xfrm>
            <a:off x="2209800" y="4191000"/>
            <a:ext cx="47239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1600200" y="4648200"/>
            <a:ext cx="426816" cy="121368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a:t>
            </a:r>
            <a:endParaRPr lang="en-US" dirty="0"/>
          </a:p>
        </p:txBody>
      </p:sp>
      <p:sp>
        <p:nvSpPr>
          <p:cNvPr id="21" name="Isosceles Triangle 20"/>
          <p:cNvSpPr/>
          <p:nvPr/>
        </p:nvSpPr>
        <p:spPr>
          <a:xfrm>
            <a:off x="2468784" y="4648200"/>
            <a:ext cx="426816" cy="1213682"/>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E</a:t>
            </a:r>
            <a:endParaRPr lang="en-US" dirty="0"/>
          </a:p>
        </p:txBody>
      </p:sp>
      <p:sp>
        <p:nvSpPr>
          <p:cNvPr id="22" name="Isosceles Triangle 21"/>
          <p:cNvSpPr/>
          <p:nvPr/>
        </p:nvSpPr>
        <p:spPr>
          <a:xfrm>
            <a:off x="914400" y="3693459"/>
            <a:ext cx="426816" cy="1213682"/>
          </a:xfrm>
          <a:prstGeom prst="triangl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3038151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הרחבות לעצים</a:t>
            </a:r>
            <a:endParaRPr lang="en-US" dirty="0"/>
          </a:p>
        </p:txBody>
      </p:sp>
      <p:sp>
        <p:nvSpPr>
          <p:cNvPr id="3" name="Content Placeholder 2"/>
          <p:cNvSpPr>
            <a:spLocks noGrp="1"/>
          </p:cNvSpPr>
          <p:nvPr>
            <p:ph idx="1"/>
          </p:nvPr>
        </p:nvSpPr>
        <p:spPr/>
        <p:txBody>
          <a:bodyPr/>
          <a:lstStyle/>
          <a:p>
            <a:pPr marL="0" indent="0" algn="r" rtl="1">
              <a:buNone/>
            </a:pPr>
            <a:r>
              <a:rPr lang="he-IL" dirty="0" smtClean="0"/>
              <a:t>אינפורמציה שניתן להוסיף לעץ:</a:t>
            </a:r>
          </a:p>
        </p:txBody>
      </p:sp>
      <p:sp>
        <p:nvSpPr>
          <p:cNvPr id="4" name="Oval 3"/>
          <p:cNvSpPr/>
          <p:nvPr/>
        </p:nvSpPr>
        <p:spPr>
          <a:xfrm>
            <a:off x="2438400" y="2514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sp>
        <p:nvSpPr>
          <p:cNvPr id="5" name="Oval 4"/>
          <p:cNvSpPr/>
          <p:nvPr/>
        </p:nvSpPr>
        <p:spPr>
          <a:xfrm>
            <a:off x="17526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cxnSp>
        <p:nvCxnSpPr>
          <p:cNvPr id="6" name="Straight Arrow Connector 5"/>
          <p:cNvCxnSpPr>
            <a:stCxn id="4" idx="4"/>
            <a:endCxn id="5" idx="0"/>
          </p:cNvCxnSpPr>
          <p:nvPr/>
        </p:nvCxnSpPr>
        <p:spPr>
          <a:xfrm flipH="1">
            <a:off x="19812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a:endCxn id="8" idx="0"/>
          </p:cNvCxnSpPr>
          <p:nvPr/>
        </p:nvCxnSpPr>
        <p:spPr>
          <a:xfrm>
            <a:off x="26670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1242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sp>
        <p:nvSpPr>
          <p:cNvPr id="9" name="Oval 8"/>
          <p:cNvSpPr/>
          <p:nvPr/>
        </p:nvSpPr>
        <p:spPr>
          <a:xfrm>
            <a:off x="1371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cxnSp>
        <p:nvCxnSpPr>
          <p:cNvPr id="10" name="Straight Arrow Connector 9"/>
          <p:cNvCxnSpPr>
            <a:stCxn id="5" idx="4"/>
            <a:endCxn id="9" idx="0"/>
          </p:cNvCxnSpPr>
          <p:nvPr/>
        </p:nvCxnSpPr>
        <p:spPr>
          <a:xfrm flipH="1">
            <a:off x="1600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4"/>
            <a:endCxn id="12" idx="0"/>
          </p:cNvCxnSpPr>
          <p:nvPr/>
        </p:nvCxnSpPr>
        <p:spPr>
          <a:xfrm>
            <a:off x="1981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sp>
        <p:nvSpPr>
          <p:cNvPr id="13" name="Oval 12"/>
          <p:cNvSpPr/>
          <p:nvPr/>
        </p:nvSpPr>
        <p:spPr>
          <a:xfrm>
            <a:off x="2743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cxnSp>
        <p:nvCxnSpPr>
          <p:cNvPr id="14" name="Straight Arrow Connector 13"/>
          <p:cNvCxnSpPr>
            <a:stCxn id="8" idx="4"/>
            <a:endCxn id="13" idx="0"/>
          </p:cNvCxnSpPr>
          <p:nvPr/>
        </p:nvCxnSpPr>
        <p:spPr>
          <a:xfrm flipH="1">
            <a:off x="2971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4"/>
            <a:endCxn id="16" idx="0"/>
          </p:cNvCxnSpPr>
          <p:nvPr/>
        </p:nvCxnSpPr>
        <p:spPr>
          <a:xfrm>
            <a:off x="3352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505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sp>
        <p:nvSpPr>
          <p:cNvPr id="17" name="Oval 16"/>
          <p:cNvSpPr/>
          <p:nvPr/>
        </p:nvSpPr>
        <p:spPr>
          <a:xfrm>
            <a:off x="990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cxnSp>
        <p:nvCxnSpPr>
          <p:cNvPr id="18" name="Straight Arrow Connector 17"/>
          <p:cNvCxnSpPr>
            <a:stCxn id="9" idx="4"/>
            <a:endCxn id="17" idx="0"/>
          </p:cNvCxnSpPr>
          <p:nvPr/>
        </p:nvCxnSpPr>
        <p:spPr>
          <a:xfrm flipH="1">
            <a:off x="1219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4"/>
            <a:endCxn id="20" idx="0"/>
          </p:cNvCxnSpPr>
          <p:nvPr/>
        </p:nvCxnSpPr>
        <p:spPr>
          <a:xfrm>
            <a:off x="1600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752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cxnSp>
        <p:nvCxnSpPr>
          <p:cNvPr id="21" name="Straight Arrow Connector 20"/>
          <p:cNvCxnSpPr>
            <a:stCxn id="16" idx="4"/>
            <a:endCxn id="22" idx="0"/>
          </p:cNvCxnSpPr>
          <p:nvPr/>
        </p:nvCxnSpPr>
        <p:spPr>
          <a:xfrm>
            <a:off x="3733800" y="5247022"/>
            <a:ext cx="5334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038600" y="5836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2400" b="1" dirty="0"/>
          </a:p>
        </p:txBody>
      </p:sp>
    </p:spTree>
    <p:extLst>
      <p:ext uri="{BB962C8B-B14F-4D97-AF65-F5344CB8AC3E}">
        <p14:creationId xmlns:p14="http://schemas.microsoft.com/office/powerpoint/2010/main" val="5777760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הרחבות לעצים</a:t>
            </a:r>
            <a:endParaRPr lang="en-US" dirty="0"/>
          </a:p>
        </p:txBody>
      </p:sp>
      <p:sp>
        <p:nvSpPr>
          <p:cNvPr id="3" name="Content Placeholder 2"/>
          <p:cNvSpPr>
            <a:spLocks noGrp="1"/>
          </p:cNvSpPr>
          <p:nvPr>
            <p:ph idx="1"/>
          </p:nvPr>
        </p:nvSpPr>
        <p:spPr/>
        <p:txBody>
          <a:bodyPr/>
          <a:lstStyle/>
          <a:p>
            <a:pPr marL="0" indent="0" algn="r" rtl="1">
              <a:buNone/>
            </a:pPr>
            <a:r>
              <a:rPr lang="he-IL" dirty="0" smtClean="0"/>
              <a:t>אינפורמציה שניתן להוסיף לעץ:</a:t>
            </a:r>
          </a:p>
          <a:p>
            <a:pPr lvl="1" indent="-342900" algn="r" rtl="1"/>
            <a:r>
              <a:rPr lang="he-IL" dirty="0" smtClean="0"/>
              <a:t>איזון (-,\,/)</a:t>
            </a:r>
          </a:p>
        </p:txBody>
      </p:sp>
      <p:sp>
        <p:nvSpPr>
          <p:cNvPr id="4" name="Oval 3"/>
          <p:cNvSpPr/>
          <p:nvPr/>
        </p:nvSpPr>
        <p:spPr>
          <a:xfrm>
            <a:off x="2438400" y="2514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5" name="Oval 4"/>
          <p:cNvSpPr/>
          <p:nvPr/>
        </p:nvSpPr>
        <p:spPr>
          <a:xfrm>
            <a:off x="17526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6" name="Straight Arrow Connector 5"/>
          <p:cNvCxnSpPr>
            <a:stCxn id="4" idx="4"/>
            <a:endCxn id="5" idx="0"/>
          </p:cNvCxnSpPr>
          <p:nvPr/>
        </p:nvCxnSpPr>
        <p:spPr>
          <a:xfrm flipH="1">
            <a:off x="19812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a:endCxn id="8" idx="0"/>
          </p:cNvCxnSpPr>
          <p:nvPr/>
        </p:nvCxnSpPr>
        <p:spPr>
          <a:xfrm>
            <a:off x="26670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1242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9" name="Oval 8"/>
          <p:cNvSpPr/>
          <p:nvPr/>
        </p:nvSpPr>
        <p:spPr>
          <a:xfrm>
            <a:off x="1371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10" name="Straight Arrow Connector 9"/>
          <p:cNvCxnSpPr>
            <a:stCxn id="5" idx="4"/>
            <a:endCxn id="9" idx="0"/>
          </p:cNvCxnSpPr>
          <p:nvPr/>
        </p:nvCxnSpPr>
        <p:spPr>
          <a:xfrm flipH="1">
            <a:off x="1600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4"/>
            <a:endCxn id="12" idx="0"/>
          </p:cNvCxnSpPr>
          <p:nvPr/>
        </p:nvCxnSpPr>
        <p:spPr>
          <a:xfrm>
            <a:off x="1981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13" name="Oval 12"/>
          <p:cNvSpPr/>
          <p:nvPr/>
        </p:nvSpPr>
        <p:spPr>
          <a:xfrm>
            <a:off x="2743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14" name="Straight Arrow Connector 13"/>
          <p:cNvCxnSpPr>
            <a:stCxn id="8" idx="4"/>
            <a:endCxn id="13" idx="0"/>
          </p:cNvCxnSpPr>
          <p:nvPr/>
        </p:nvCxnSpPr>
        <p:spPr>
          <a:xfrm flipH="1">
            <a:off x="2971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4"/>
            <a:endCxn id="16" idx="0"/>
          </p:cNvCxnSpPr>
          <p:nvPr/>
        </p:nvCxnSpPr>
        <p:spPr>
          <a:xfrm>
            <a:off x="3352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505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17" name="Oval 16"/>
          <p:cNvSpPr/>
          <p:nvPr/>
        </p:nvSpPr>
        <p:spPr>
          <a:xfrm>
            <a:off x="990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18" name="Straight Arrow Connector 17"/>
          <p:cNvCxnSpPr>
            <a:stCxn id="9" idx="4"/>
            <a:endCxn id="17" idx="0"/>
          </p:cNvCxnSpPr>
          <p:nvPr/>
        </p:nvCxnSpPr>
        <p:spPr>
          <a:xfrm flipH="1">
            <a:off x="1219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4"/>
            <a:endCxn id="20" idx="0"/>
          </p:cNvCxnSpPr>
          <p:nvPr/>
        </p:nvCxnSpPr>
        <p:spPr>
          <a:xfrm>
            <a:off x="1600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752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21" name="Straight Arrow Connector 20"/>
          <p:cNvCxnSpPr>
            <a:stCxn id="16" idx="4"/>
            <a:endCxn id="22" idx="0"/>
          </p:cNvCxnSpPr>
          <p:nvPr/>
        </p:nvCxnSpPr>
        <p:spPr>
          <a:xfrm>
            <a:off x="3733800" y="5247022"/>
            <a:ext cx="5334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038600" y="5836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Tree>
    <p:extLst>
      <p:ext uri="{BB962C8B-B14F-4D97-AF65-F5344CB8AC3E}">
        <p14:creationId xmlns:p14="http://schemas.microsoft.com/office/powerpoint/2010/main" val="7210357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הרחבות לעצים</a:t>
            </a:r>
            <a:endParaRPr lang="en-US" dirty="0"/>
          </a:p>
        </p:txBody>
      </p:sp>
      <p:sp>
        <p:nvSpPr>
          <p:cNvPr id="3" name="Content Placeholder 2"/>
          <p:cNvSpPr>
            <a:spLocks noGrp="1"/>
          </p:cNvSpPr>
          <p:nvPr>
            <p:ph idx="1"/>
          </p:nvPr>
        </p:nvSpPr>
        <p:spPr/>
        <p:txBody>
          <a:bodyPr/>
          <a:lstStyle/>
          <a:p>
            <a:pPr marL="0" indent="0" algn="r" rtl="1">
              <a:buNone/>
            </a:pPr>
            <a:r>
              <a:rPr lang="he-IL" dirty="0" smtClean="0"/>
              <a:t>אינפורמציה שניתן להוסיף לעץ:</a:t>
            </a:r>
          </a:p>
          <a:p>
            <a:pPr lvl="1" indent="-342900" algn="r" rtl="1"/>
            <a:r>
              <a:rPr lang="he-IL" dirty="0" smtClean="0"/>
              <a:t>איזון (-,\,/)</a:t>
            </a:r>
          </a:p>
          <a:p>
            <a:pPr lvl="1" indent="-342900" algn="r" rtl="1"/>
            <a:r>
              <a:rPr lang="he-IL" dirty="0" smtClean="0"/>
              <a:t>גובה תת-העץ</a:t>
            </a:r>
          </a:p>
        </p:txBody>
      </p:sp>
      <p:sp>
        <p:nvSpPr>
          <p:cNvPr id="4" name="Oval 3"/>
          <p:cNvSpPr/>
          <p:nvPr/>
        </p:nvSpPr>
        <p:spPr>
          <a:xfrm>
            <a:off x="2438400" y="2514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3</a:t>
            </a:r>
            <a:endParaRPr lang="en-US" sz="2400" b="1" dirty="0"/>
          </a:p>
        </p:txBody>
      </p:sp>
      <p:sp>
        <p:nvSpPr>
          <p:cNvPr id="5" name="Oval 4"/>
          <p:cNvSpPr/>
          <p:nvPr/>
        </p:nvSpPr>
        <p:spPr>
          <a:xfrm>
            <a:off x="17526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2</a:t>
            </a:r>
            <a:endParaRPr lang="en-US" sz="2400" b="1" dirty="0"/>
          </a:p>
        </p:txBody>
      </p:sp>
      <p:cxnSp>
        <p:nvCxnSpPr>
          <p:cNvPr id="6" name="Straight Arrow Connector 5"/>
          <p:cNvCxnSpPr>
            <a:stCxn id="4" idx="4"/>
            <a:endCxn id="5" idx="0"/>
          </p:cNvCxnSpPr>
          <p:nvPr/>
        </p:nvCxnSpPr>
        <p:spPr>
          <a:xfrm flipH="1">
            <a:off x="19812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a:endCxn id="8" idx="0"/>
          </p:cNvCxnSpPr>
          <p:nvPr/>
        </p:nvCxnSpPr>
        <p:spPr>
          <a:xfrm>
            <a:off x="26670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1242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2</a:t>
            </a:r>
            <a:endParaRPr lang="en-US" sz="2400" b="1" dirty="0"/>
          </a:p>
        </p:txBody>
      </p:sp>
      <p:sp>
        <p:nvSpPr>
          <p:cNvPr id="9" name="Oval 8"/>
          <p:cNvSpPr/>
          <p:nvPr/>
        </p:nvSpPr>
        <p:spPr>
          <a:xfrm>
            <a:off x="1371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1</a:t>
            </a:r>
            <a:endParaRPr lang="en-US" sz="2400" b="1" dirty="0"/>
          </a:p>
        </p:txBody>
      </p:sp>
      <p:cxnSp>
        <p:nvCxnSpPr>
          <p:cNvPr id="10" name="Straight Arrow Connector 9"/>
          <p:cNvCxnSpPr>
            <a:stCxn id="5" idx="4"/>
            <a:endCxn id="9" idx="0"/>
          </p:cNvCxnSpPr>
          <p:nvPr/>
        </p:nvCxnSpPr>
        <p:spPr>
          <a:xfrm flipH="1">
            <a:off x="1600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4"/>
            <a:endCxn id="12" idx="0"/>
          </p:cNvCxnSpPr>
          <p:nvPr/>
        </p:nvCxnSpPr>
        <p:spPr>
          <a:xfrm>
            <a:off x="1981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0</a:t>
            </a:r>
            <a:endParaRPr lang="en-US" sz="2400" b="1" dirty="0"/>
          </a:p>
        </p:txBody>
      </p:sp>
      <p:sp>
        <p:nvSpPr>
          <p:cNvPr id="13" name="Oval 12"/>
          <p:cNvSpPr/>
          <p:nvPr/>
        </p:nvSpPr>
        <p:spPr>
          <a:xfrm>
            <a:off x="2743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0</a:t>
            </a:r>
            <a:endParaRPr lang="en-US" sz="2400" b="1" dirty="0"/>
          </a:p>
        </p:txBody>
      </p:sp>
      <p:cxnSp>
        <p:nvCxnSpPr>
          <p:cNvPr id="14" name="Straight Arrow Connector 13"/>
          <p:cNvCxnSpPr>
            <a:stCxn id="8" idx="4"/>
            <a:endCxn id="13" idx="0"/>
          </p:cNvCxnSpPr>
          <p:nvPr/>
        </p:nvCxnSpPr>
        <p:spPr>
          <a:xfrm flipH="1">
            <a:off x="2971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4"/>
            <a:endCxn id="16" idx="0"/>
          </p:cNvCxnSpPr>
          <p:nvPr/>
        </p:nvCxnSpPr>
        <p:spPr>
          <a:xfrm>
            <a:off x="3352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505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1</a:t>
            </a:r>
            <a:endParaRPr lang="en-US" sz="2400" b="1" dirty="0"/>
          </a:p>
        </p:txBody>
      </p:sp>
      <p:sp>
        <p:nvSpPr>
          <p:cNvPr id="17" name="Oval 16"/>
          <p:cNvSpPr/>
          <p:nvPr/>
        </p:nvSpPr>
        <p:spPr>
          <a:xfrm>
            <a:off x="990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0</a:t>
            </a:r>
            <a:endParaRPr lang="en-US" sz="2400" b="1" dirty="0"/>
          </a:p>
        </p:txBody>
      </p:sp>
      <p:cxnSp>
        <p:nvCxnSpPr>
          <p:cNvPr id="18" name="Straight Arrow Connector 17"/>
          <p:cNvCxnSpPr>
            <a:stCxn id="9" idx="4"/>
            <a:endCxn id="17" idx="0"/>
          </p:cNvCxnSpPr>
          <p:nvPr/>
        </p:nvCxnSpPr>
        <p:spPr>
          <a:xfrm flipH="1">
            <a:off x="1219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4"/>
            <a:endCxn id="20" idx="0"/>
          </p:cNvCxnSpPr>
          <p:nvPr/>
        </p:nvCxnSpPr>
        <p:spPr>
          <a:xfrm>
            <a:off x="1600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752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0</a:t>
            </a:r>
            <a:endParaRPr lang="en-US" sz="2400" b="1" dirty="0"/>
          </a:p>
        </p:txBody>
      </p:sp>
      <p:cxnSp>
        <p:nvCxnSpPr>
          <p:cNvPr id="21" name="Straight Arrow Connector 20"/>
          <p:cNvCxnSpPr>
            <a:stCxn id="16" idx="4"/>
            <a:endCxn id="22" idx="0"/>
          </p:cNvCxnSpPr>
          <p:nvPr/>
        </p:nvCxnSpPr>
        <p:spPr>
          <a:xfrm>
            <a:off x="3733800" y="5247022"/>
            <a:ext cx="5334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038600" y="5836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0</a:t>
            </a:r>
            <a:endParaRPr lang="en-US" sz="2400" b="1" dirty="0"/>
          </a:p>
        </p:txBody>
      </p:sp>
    </p:spTree>
    <p:extLst>
      <p:ext uri="{BB962C8B-B14F-4D97-AF65-F5344CB8AC3E}">
        <p14:creationId xmlns:p14="http://schemas.microsoft.com/office/powerpoint/2010/main" val="39945203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הרחבות לעצים</a:t>
            </a:r>
            <a:endParaRPr lang="en-US" dirty="0"/>
          </a:p>
        </p:txBody>
      </p:sp>
      <p:sp>
        <p:nvSpPr>
          <p:cNvPr id="3" name="Content Placeholder 2"/>
          <p:cNvSpPr>
            <a:spLocks noGrp="1"/>
          </p:cNvSpPr>
          <p:nvPr>
            <p:ph idx="1"/>
          </p:nvPr>
        </p:nvSpPr>
        <p:spPr/>
        <p:txBody>
          <a:bodyPr/>
          <a:lstStyle/>
          <a:p>
            <a:pPr marL="0" indent="0" algn="r" rtl="1">
              <a:buNone/>
            </a:pPr>
            <a:r>
              <a:rPr lang="he-IL" dirty="0" smtClean="0"/>
              <a:t>אינפורמציה שניתן להוסיף לעץ:</a:t>
            </a:r>
          </a:p>
          <a:p>
            <a:pPr lvl="1" indent="-342900" algn="r" rtl="1"/>
            <a:r>
              <a:rPr lang="he-IL" dirty="0" smtClean="0"/>
              <a:t>איזון (-,\,/)</a:t>
            </a:r>
          </a:p>
          <a:p>
            <a:pPr lvl="1" indent="-342900" algn="r" rtl="1"/>
            <a:r>
              <a:rPr lang="he-IL" dirty="0" smtClean="0"/>
              <a:t>גובה תת-העץ</a:t>
            </a:r>
          </a:p>
          <a:p>
            <a:pPr lvl="1" indent="-342900" algn="r" rtl="1"/>
            <a:r>
              <a:rPr lang="he-IL" dirty="0" smtClean="0"/>
              <a:t>גודל תת-העץ</a:t>
            </a:r>
            <a:endParaRPr lang="en-US" dirty="0" smtClean="0"/>
          </a:p>
          <a:p>
            <a:pPr algn="r" rtl="1"/>
            <a:endParaRPr lang="en-US" dirty="0"/>
          </a:p>
          <a:p>
            <a:pPr algn="r" rtl="1"/>
            <a:r>
              <a:rPr lang="he-IL" sz="2400" dirty="0" smtClean="0"/>
              <a:t>אילו יתרונות יש להרחבות השונות?</a:t>
            </a:r>
            <a:endParaRPr lang="en-US" sz="2400" dirty="0"/>
          </a:p>
        </p:txBody>
      </p:sp>
      <p:sp>
        <p:nvSpPr>
          <p:cNvPr id="4" name="Oval 3"/>
          <p:cNvSpPr/>
          <p:nvPr/>
        </p:nvSpPr>
        <p:spPr>
          <a:xfrm>
            <a:off x="2286000" y="2514600"/>
            <a:ext cx="762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10</a:t>
            </a:r>
            <a:endParaRPr lang="en-US" sz="2400" b="1" dirty="0"/>
          </a:p>
        </p:txBody>
      </p:sp>
      <p:sp>
        <p:nvSpPr>
          <p:cNvPr id="5" name="Oval 4"/>
          <p:cNvSpPr/>
          <p:nvPr/>
        </p:nvSpPr>
        <p:spPr>
          <a:xfrm>
            <a:off x="17526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5</a:t>
            </a:r>
            <a:endParaRPr lang="en-US" sz="2400" b="1" dirty="0"/>
          </a:p>
        </p:txBody>
      </p:sp>
      <p:cxnSp>
        <p:nvCxnSpPr>
          <p:cNvPr id="6" name="Straight Arrow Connector 5"/>
          <p:cNvCxnSpPr>
            <a:stCxn id="4" idx="4"/>
            <a:endCxn id="5" idx="0"/>
          </p:cNvCxnSpPr>
          <p:nvPr/>
        </p:nvCxnSpPr>
        <p:spPr>
          <a:xfrm flipH="1">
            <a:off x="19812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a:endCxn id="8" idx="0"/>
          </p:cNvCxnSpPr>
          <p:nvPr/>
        </p:nvCxnSpPr>
        <p:spPr>
          <a:xfrm>
            <a:off x="2667000" y="30480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124200" y="3605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4</a:t>
            </a:r>
            <a:endParaRPr lang="en-US" sz="2400" b="1" dirty="0"/>
          </a:p>
        </p:txBody>
      </p:sp>
      <p:sp>
        <p:nvSpPr>
          <p:cNvPr id="9" name="Oval 8"/>
          <p:cNvSpPr/>
          <p:nvPr/>
        </p:nvSpPr>
        <p:spPr>
          <a:xfrm>
            <a:off x="1371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a:t>3</a:t>
            </a:r>
          </a:p>
        </p:txBody>
      </p:sp>
      <p:cxnSp>
        <p:nvCxnSpPr>
          <p:cNvPr id="10" name="Straight Arrow Connector 9"/>
          <p:cNvCxnSpPr>
            <a:stCxn id="5" idx="4"/>
            <a:endCxn id="9" idx="0"/>
          </p:cNvCxnSpPr>
          <p:nvPr/>
        </p:nvCxnSpPr>
        <p:spPr>
          <a:xfrm flipH="1">
            <a:off x="1600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4"/>
            <a:endCxn id="12" idx="0"/>
          </p:cNvCxnSpPr>
          <p:nvPr/>
        </p:nvCxnSpPr>
        <p:spPr>
          <a:xfrm>
            <a:off x="1981200" y="41390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4693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1</a:t>
            </a:r>
            <a:endParaRPr lang="en-US" sz="2400" b="1" dirty="0"/>
          </a:p>
        </p:txBody>
      </p:sp>
      <p:sp>
        <p:nvSpPr>
          <p:cNvPr id="13" name="Oval 12"/>
          <p:cNvSpPr/>
          <p:nvPr/>
        </p:nvSpPr>
        <p:spPr>
          <a:xfrm>
            <a:off x="2743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1</a:t>
            </a:r>
            <a:endParaRPr lang="en-US" sz="2400" b="1" dirty="0"/>
          </a:p>
        </p:txBody>
      </p:sp>
      <p:cxnSp>
        <p:nvCxnSpPr>
          <p:cNvPr id="14" name="Straight Arrow Connector 13"/>
          <p:cNvCxnSpPr>
            <a:stCxn id="8" idx="4"/>
            <a:endCxn id="13" idx="0"/>
          </p:cNvCxnSpPr>
          <p:nvPr/>
        </p:nvCxnSpPr>
        <p:spPr>
          <a:xfrm flipH="1">
            <a:off x="2971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4"/>
            <a:endCxn id="16" idx="0"/>
          </p:cNvCxnSpPr>
          <p:nvPr/>
        </p:nvCxnSpPr>
        <p:spPr>
          <a:xfrm>
            <a:off x="3352800" y="41390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505200" y="47136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2</a:t>
            </a:r>
            <a:endParaRPr lang="en-US" sz="2400" b="1" dirty="0"/>
          </a:p>
        </p:txBody>
      </p:sp>
      <p:sp>
        <p:nvSpPr>
          <p:cNvPr id="17" name="Oval 16"/>
          <p:cNvSpPr/>
          <p:nvPr/>
        </p:nvSpPr>
        <p:spPr>
          <a:xfrm>
            <a:off x="990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a:t>1</a:t>
            </a:r>
          </a:p>
        </p:txBody>
      </p:sp>
      <p:cxnSp>
        <p:nvCxnSpPr>
          <p:cNvPr id="18" name="Straight Arrow Connector 17"/>
          <p:cNvCxnSpPr>
            <a:stCxn id="9" idx="4"/>
            <a:endCxn id="17" idx="0"/>
          </p:cNvCxnSpPr>
          <p:nvPr/>
        </p:nvCxnSpPr>
        <p:spPr>
          <a:xfrm flipH="1">
            <a:off x="1219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4"/>
            <a:endCxn id="20" idx="0"/>
          </p:cNvCxnSpPr>
          <p:nvPr/>
        </p:nvCxnSpPr>
        <p:spPr>
          <a:xfrm>
            <a:off x="1600200" y="52264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752600" y="58154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a:t>1</a:t>
            </a:r>
          </a:p>
        </p:txBody>
      </p:sp>
      <p:cxnSp>
        <p:nvCxnSpPr>
          <p:cNvPr id="21" name="Straight Arrow Connector 20"/>
          <p:cNvCxnSpPr>
            <a:stCxn id="16" idx="4"/>
            <a:endCxn id="22" idx="0"/>
          </p:cNvCxnSpPr>
          <p:nvPr/>
        </p:nvCxnSpPr>
        <p:spPr>
          <a:xfrm>
            <a:off x="3733800" y="5247022"/>
            <a:ext cx="5334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038600" y="58360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1</a:t>
            </a:r>
            <a:endParaRPr lang="en-US" sz="2400" b="1" dirty="0"/>
          </a:p>
        </p:txBody>
      </p:sp>
    </p:spTree>
    <p:extLst>
      <p:ext uri="{BB962C8B-B14F-4D97-AF65-F5344CB8AC3E}">
        <p14:creationId xmlns:p14="http://schemas.microsoft.com/office/powerpoint/2010/main" val="399452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הרחבות לעצים</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67200" y="1600200"/>
                <a:ext cx="4419600" cy="4525963"/>
              </a:xfrm>
            </p:spPr>
            <p:txBody>
              <a:bodyPr>
                <a:normAutofit/>
              </a:bodyPr>
              <a:lstStyle/>
              <a:p>
                <a:pPr algn="r" rtl="1"/>
                <a:r>
                  <a:rPr lang="he-IL" sz="2400" dirty="0" smtClean="0"/>
                  <a:t>אם אנחנו שומרים רק את ההטיה בכל צומת, איך נוכל לחשב את עומק העץ, בזמן ריצה </a:t>
                </a:r>
                <a14:m>
                  <m:oMath xmlns:m="http://schemas.openxmlformats.org/officeDocument/2006/math">
                    <m:r>
                      <a:rPr lang="en-US" sz="2400" b="0" i="1" smtClean="0">
                        <a:latin typeface="Cambria Math"/>
                      </a:rPr>
                      <m:t>𝑂</m:t>
                    </m:r>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𝑛</m:t>
                        </m:r>
                      </m:e>
                    </m:func>
                    <m:r>
                      <a:rPr lang="en-US" sz="2400" b="0" i="1" smtClean="0">
                        <a:latin typeface="Cambria Math"/>
                      </a:rPr>
                      <m:t>)</m:t>
                    </m:r>
                  </m:oMath>
                </a14:m>
                <a:r>
                  <a:rPr lang="he-IL" sz="2400" dirty="0" smtClean="0"/>
                  <a:t>?</a:t>
                </a:r>
              </a:p>
              <a:p>
                <a:pPr algn="r" rtl="1"/>
                <a:endParaRPr lang="he-IL" sz="2400" dirty="0" smtClean="0"/>
              </a:p>
              <a:p>
                <a:pPr algn="r" rtl="1"/>
                <a:r>
                  <a:rPr lang="he-IL" sz="2400" dirty="0" smtClean="0"/>
                  <a:t>הרעיון: נמצא מסלול מהשורש לעלה העמוק ביותר. </a:t>
                </a:r>
                <a:r>
                  <a:rPr lang="en-US" sz="2400" dirty="0" smtClean="0"/>
                  <a:t/>
                </a:r>
                <a:br>
                  <a:rPr lang="en-US" sz="2400" dirty="0" smtClean="0"/>
                </a:br>
                <a:r>
                  <a:rPr lang="he-IL" sz="2400" dirty="0" smtClean="0"/>
                  <a:t>אם איבר מסוים נוטה לצד מסוים, העלה העמוק ביותר יהיה בצד הזה.</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67200" y="1600200"/>
                <a:ext cx="4419600" cy="4525963"/>
              </a:xfrm>
              <a:blipFill rotWithShape="1">
                <a:blip r:embed="rId2"/>
                <a:stretch>
                  <a:fillRect l="-1793" t="-943" r="-1931"/>
                </a:stretch>
              </a:blipFill>
            </p:spPr>
            <p:txBody>
              <a:bodyPr/>
              <a:lstStyle/>
              <a:p>
                <a:r>
                  <a:rPr lang="en-US">
                    <a:noFill/>
                  </a:rPr>
                  <a:t> </a:t>
                </a:r>
              </a:p>
            </p:txBody>
          </p:sp>
        </mc:Fallback>
      </mc:AlternateContent>
      <p:sp>
        <p:nvSpPr>
          <p:cNvPr id="4" name="Rectangle 3"/>
          <p:cNvSpPr/>
          <p:nvPr/>
        </p:nvSpPr>
        <p:spPr>
          <a:xfrm>
            <a:off x="228600" y="1384280"/>
            <a:ext cx="4267200" cy="2862322"/>
          </a:xfrm>
          <a:prstGeom prst="rect">
            <a:avLst/>
          </a:prstGeom>
        </p:spPr>
        <p:txBody>
          <a:bodyPr wrap="square">
            <a:spAutoFit/>
          </a:bodyPr>
          <a:lstStyle/>
          <a:p>
            <a:r>
              <a:rPr lang="en-US" sz="2000" dirty="0" err="1" smtClean="0"/>
              <a:t>treeHeight</a:t>
            </a:r>
            <a:r>
              <a:rPr lang="en-US" sz="2000" dirty="0" smtClean="0"/>
              <a:t>(Node t)</a:t>
            </a:r>
          </a:p>
          <a:p>
            <a:r>
              <a:rPr lang="en-US" sz="2000" dirty="0" smtClean="0"/>
              <a:t>{</a:t>
            </a:r>
          </a:p>
          <a:p>
            <a:r>
              <a:rPr lang="en-US" sz="2000" dirty="0" smtClean="0"/>
              <a:t>If t==null </a:t>
            </a:r>
          </a:p>
          <a:p>
            <a:pPr lvl="1"/>
            <a:r>
              <a:rPr lang="en-US" sz="2000" dirty="0" smtClean="0"/>
              <a:t>return </a:t>
            </a:r>
            <a:r>
              <a:rPr lang="en-US" sz="2000" dirty="0"/>
              <a:t>0</a:t>
            </a:r>
            <a:endParaRPr lang="en-US" sz="2000" dirty="0" smtClean="0"/>
          </a:p>
          <a:p>
            <a:r>
              <a:rPr lang="en-US" sz="2000" dirty="0" smtClean="0"/>
              <a:t>If </a:t>
            </a:r>
            <a:r>
              <a:rPr lang="en-US" sz="2000" dirty="0" err="1" smtClean="0"/>
              <a:t>t.balance</a:t>
            </a:r>
            <a:r>
              <a:rPr lang="en-US" sz="2000" dirty="0" smtClean="0"/>
              <a:t> == ‘/’</a:t>
            </a:r>
          </a:p>
          <a:p>
            <a:pPr lvl="1"/>
            <a:r>
              <a:rPr lang="en-US" sz="2000" dirty="0" smtClean="0"/>
              <a:t>return 1+treeHeight(</a:t>
            </a:r>
            <a:r>
              <a:rPr lang="en-US" sz="2000" dirty="0" err="1" smtClean="0"/>
              <a:t>t.getLeft</a:t>
            </a:r>
            <a:r>
              <a:rPr lang="en-US" sz="2000" dirty="0" smtClean="0"/>
              <a:t>())</a:t>
            </a:r>
          </a:p>
          <a:p>
            <a:r>
              <a:rPr lang="en-US" sz="2000" dirty="0" smtClean="0"/>
              <a:t>else</a:t>
            </a:r>
          </a:p>
          <a:p>
            <a:pPr lvl="1"/>
            <a:r>
              <a:rPr lang="en-US" sz="2000" dirty="0" smtClean="0"/>
              <a:t>return 1+treeHeight(</a:t>
            </a:r>
            <a:r>
              <a:rPr lang="en-US" sz="2000" dirty="0" err="1" smtClean="0"/>
              <a:t>t.getRight</a:t>
            </a:r>
            <a:r>
              <a:rPr lang="en-US" sz="2000" dirty="0" smtClean="0"/>
              <a:t>())</a:t>
            </a:r>
            <a:endParaRPr lang="en-US" sz="2000" dirty="0"/>
          </a:p>
          <a:p>
            <a:r>
              <a:rPr lang="en-US" sz="2000" dirty="0" smtClean="0"/>
              <a:t>}</a:t>
            </a:r>
            <a:endParaRPr lang="en-US" sz="2000" dirty="0"/>
          </a:p>
        </p:txBody>
      </p:sp>
    </p:spTree>
    <p:extLst>
      <p:ext uri="{BB962C8B-B14F-4D97-AF65-F5344CB8AC3E}">
        <p14:creationId xmlns:p14="http://schemas.microsoft.com/office/powerpoint/2010/main" val="133463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1</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11" name="Straight Arrow Connector 10"/>
          <p:cNvCxnSpPr>
            <a:stCxn id="4" idx="4"/>
            <a:endCxn id="19"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20"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Oval 12"/>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14" name="Straight Arrow Connector 13"/>
          <p:cNvCxnSpPr>
            <a:stCxn id="19" idx="2"/>
            <a:endCxn id="13"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3009900" y="2608807"/>
            <a:ext cx="571500" cy="14297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78036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הרחבות לעצים</a:t>
            </a:r>
            <a:endParaRPr lang="en-US" dirty="0"/>
          </a:p>
        </p:txBody>
      </p:sp>
      <p:sp>
        <p:nvSpPr>
          <p:cNvPr id="3" name="Content Placeholder 2"/>
          <p:cNvSpPr>
            <a:spLocks noGrp="1"/>
          </p:cNvSpPr>
          <p:nvPr>
            <p:ph idx="1"/>
          </p:nvPr>
        </p:nvSpPr>
        <p:spPr>
          <a:xfrm>
            <a:off x="4267200" y="1600201"/>
            <a:ext cx="4419600" cy="609600"/>
          </a:xfrm>
        </p:spPr>
        <p:txBody>
          <a:bodyPr>
            <a:normAutofit/>
          </a:bodyPr>
          <a:lstStyle/>
          <a:p>
            <a:pPr algn="r" rtl="1"/>
            <a:r>
              <a:rPr lang="he-IL" sz="2400" dirty="0" smtClean="0"/>
              <a:t>דוגמה</a:t>
            </a:r>
            <a:r>
              <a:rPr lang="he-IL" sz="2400" dirty="0"/>
              <a:t> </a:t>
            </a:r>
            <a:r>
              <a:rPr lang="he-IL" sz="2400" dirty="0" smtClean="0"/>
              <a:t>1</a:t>
            </a:r>
            <a:endParaRPr lang="en-US" sz="2400" dirty="0"/>
          </a:p>
        </p:txBody>
      </p:sp>
      <p:sp>
        <p:nvSpPr>
          <p:cNvPr id="4" name="Rectangle 3"/>
          <p:cNvSpPr/>
          <p:nvPr/>
        </p:nvSpPr>
        <p:spPr>
          <a:xfrm>
            <a:off x="228600" y="1384280"/>
            <a:ext cx="4267200" cy="2862322"/>
          </a:xfrm>
          <a:prstGeom prst="rect">
            <a:avLst/>
          </a:prstGeom>
        </p:spPr>
        <p:txBody>
          <a:bodyPr wrap="square">
            <a:spAutoFit/>
          </a:bodyPr>
          <a:lstStyle/>
          <a:p>
            <a:r>
              <a:rPr lang="en-US" sz="2000" dirty="0" err="1" smtClean="0"/>
              <a:t>treeHeight</a:t>
            </a:r>
            <a:r>
              <a:rPr lang="en-US" sz="2000" dirty="0" smtClean="0"/>
              <a:t>(Node t)</a:t>
            </a:r>
          </a:p>
          <a:p>
            <a:r>
              <a:rPr lang="en-US" sz="2000" dirty="0" smtClean="0"/>
              <a:t>{</a:t>
            </a:r>
          </a:p>
          <a:p>
            <a:r>
              <a:rPr lang="en-US" sz="2000" dirty="0" smtClean="0"/>
              <a:t>If t==null </a:t>
            </a:r>
          </a:p>
          <a:p>
            <a:pPr lvl="1"/>
            <a:r>
              <a:rPr lang="en-US" sz="2000" dirty="0" smtClean="0"/>
              <a:t>return </a:t>
            </a:r>
            <a:r>
              <a:rPr lang="en-US" sz="2000" dirty="0"/>
              <a:t>0</a:t>
            </a:r>
            <a:endParaRPr lang="en-US" sz="2000" dirty="0" smtClean="0"/>
          </a:p>
          <a:p>
            <a:r>
              <a:rPr lang="en-US" sz="2000" dirty="0" smtClean="0"/>
              <a:t>If </a:t>
            </a:r>
            <a:r>
              <a:rPr lang="en-US" sz="2000" dirty="0" err="1" smtClean="0"/>
              <a:t>t.balance</a:t>
            </a:r>
            <a:r>
              <a:rPr lang="en-US" sz="2000" dirty="0" smtClean="0"/>
              <a:t> == ‘/’</a:t>
            </a:r>
          </a:p>
          <a:p>
            <a:pPr lvl="1"/>
            <a:r>
              <a:rPr lang="en-US" sz="2000" dirty="0" smtClean="0"/>
              <a:t>return 1+treeHeight(</a:t>
            </a:r>
            <a:r>
              <a:rPr lang="en-US" sz="2000" dirty="0" err="1" smtClean="0"/>
              <a:t>t.getLeft</a:t>
            </a:r>
            <a:r>
              <a:rPr lang="en-US" sz="2000" dirty="0" smtClean="0"/>
              <a:t>())</a:t>
            </a:r>
          </a:p>
          <a:p>
            <a:r>
              <a:rPr lang="en-US" sz="2000" dirty="0" smtClean="0"/>
              <a:t>else</a:t>
            </a:r>
          </a:p>
          <a:p>
            <a:pPr lvl="1"/>
            <a:r>
              <a:rPr lang="en-US" sz="2000" dirty="0" smtClean="0"/>
              <a:t>return 1+treeHeight(</a:t>
            </a:r>
            <a:r>
              <a:rPr lang="en-US" sz="2000" dirty="0" err="1" smtClean="0"/>
              <a:t>t.getRight</a:t>
            </a:r>
            <a:r>
              <a:rPr lang="en-US" sz="2000" dirty="0" smtClean="0"/>
              <a:t>())</a:t>
            </a:r>
            <a:endParaRPr lang="en-US" sz="2000" dirty="0"/>
          </a:p>
          <a:p>
            <a:r>
              <a:rPr lang="en-US" sz="2000" dirty="0" smtClean="0"/>
              <a:t>}</a:t>
            </a:r>
            <a:endParaRPr lang="en-US" sz="2000" dirty="0"/>
          </a:p>
        </p:txBody>
      </p:sp>
      <p:sp>
        <p:nvSpPr>
          <p:cNvPr id="8" name="Oval 7"/>
          <p:cNvSpPr/>
          <p:nvPr/>
        </p:nvSpPr>
        <p:spPr>
          <a:xfrm>
            <a:off x="6553200" y="2209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24" name="Oval 23"/>
          <p:cNvSpPr/>
          <p:nvPr/>
        </p:nvSpPr>
        <p:spPr>
          <a:xfrm>
            <a:off x="58674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26" name="Straight Arrow Connector 25"/>
          <p:cNvCxnSpPr>
            <a:stCxn id="8" idx="4"/>
            <a:endCxn id="24" idx="0"/>
          </p:cNvCxnSpPr>
          <p:nvPr/>
        </p:nvCxnSpPr>
        <p:spPr>
          <a:xfrm flipH="1">
            <a:off x="6096000" y="27432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4"/>
            <a:endCxn id="29" idx="0"/>
          </p:cNvCxnSpPr>
          <p:nvPr/>
        </p:nvCxnSpPr>
        <p:spPr>
          <a:xfrm>
            <a:off x="6781800" y="27432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72390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1" name="Oval 30"/>
          <p:cNvSpPr/>
          <p:nvPr/>
        </p:nvSpPr>
        <p:spPr>
          <a:xfrm>
            <a:off x="5486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32" name="Straight Arrow Connector 31"/>
          <p:cNvCxnSpPr>
            <a:stCxn id="24" idx="4"/>
            <a:endCxn id="31" idx="0"/>
          </p:cNvCxnSpPr>
          <p:nvPr/>
        </p:nvCxnSpPr>
        <p:spPr>
          <a:xfrm flipH="1">
            <a:off x="5715000" y="38342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4" idx="4"/>
            <a:endCxn id="34" idx="0"/>
          </p:cNvCxnSpPr>
          <p:nvPr/>
        </p:nvCxnSpPr>
        <p:spPr>
          <a:xfrm>
            <a:off x="6096000" y="38342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248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7" name="Oval 36"/>
          <p:cNvSpPr/>
          <p:nvPr/>
        </p:nvSpPr>
        <p:spPr>
          <a:xfrm>
            <a:off x="6858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38" name="Straight Arrow Connector 37"/>
          <p:cNvCxnSpPr>
            <a:stCxn id="29" idx="4"/>
            <a:endCxn id="37" idx="0"/>
          </p:cNvCxnSpPr>
          <p:nvPr/>
        </p:nvCxnSpPr>
        <p:spPr>
          <a:xfrm flipH="1">
            <a:off x="7086600" y="38342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4"/>
            <a:endCxn id="40" idx="0"/>
          </p:cNvCxnSpPr>
          <p:nvPr/>
        </p:nvCxnSpPr>
        <p:spPr>
          <a:xfrm>
            <a:off x="7467600" y="38342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620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43" name="Oval 42"/>
          <p:cNvSpPr/>
          <p:nvPr/>
        </p:nvSpPr>
        <p:spPr>
          <a:xfrm>
            <a:off x="5105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4" name="Straight Arrow Connector 43"/>
          <p:cNvCxnSpPr>
            <a:stCxn id="31" idx="4"/>
            <a:endCxn id="43" idx="0"/>
          </p:cNvCxnSpPr>
          <p:nvPr/>
        </p:nvCxnSpPr>
        <p:spPr>
          <a:xfrm flipH="1">
            <a:off x="5334000" y="49216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1" idx="4"/>
            <a:endCxn id="46" idx="0"/>
          </p:cNvCxnSpPr>
          <p:nvPr/>
        </p:nvCxnSpPr>
        <p:spPr>
          <a:xfrm>
            <a:off x="5715000" y="49216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5867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9" name="Straight Arrow Connector 48"/>
          <p:cNvCxnSpPr>
            <a:stCxn id="40" idx="4"/>
            <a:endCxn id="50" idx="0"/>
          </p:cNvCxnSpPr>
          <p:nvPr/>
        </p:nvCxnSpPr>
        <p:spPr>
          <a:xfrm>
            <a:off x="7848600" y="4942222"/>
            <a:ext cx="5334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8153400" y="5531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Tree>
    <p:extLst>
      <p:ext uri="{BB962C8B-B14F-4D97-AF65-F5344CB8AC3E}">
        <p14:creationId xmlns:p14="http://schemas.microsoft.com/office/powerpoint/2010/main" val="22214982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הרחבות לעצים</a:t>
            </a:r>
            <a:endParaRPr lang="en-US" dirty="0"/>
          </a:p>
        </p:txBody>
      </p:sp>
      <p:sp>
        <p:nvSpPr>
          <p:cNvPr id="3" name="Content Placeholder 2"/>
          <p:cNvSpPr>
            <a:spLocks noGrp="1"/>
          </p:cNvSpPr>
          <p:nvPr>
            <p:ph idx="1"/>
          </p:nvPr>
        </p:nvSpPr>
        <p:spPr>
          <a:xfrm>
            <a:off x="4267200" y="1600201"/>
            <a:ext cx="4419600" cy="609600"/>
          </a:xfrm>
        </p:spPr>
        <p:txBody>
          <a:bodyPr>
            <a:normAutofit/>
          </a:bodyPr>
          <a:lstStyle/>
          <a:p>
            <a:pPr algn="r" rtl="1"/>
            <a:r>
              <a:rPr lang="he-IL" sz="2400" dirty="0"/>
              <a:t>דוגמה 1</a:t>
            </a:r>
            <a:endParaRPr lang="en-US" sz="2400" dirty="0"/>
          </a:p>
        </p:txBody>
      </p:sp>
      <p:sp>
        <p:nvSpPr>
          <p:cNvPr id="4" name="Rectangle 3"/>
          <p:cNvSpPr/>
          <p:nvPr/>
        </p:nvSpPr>
        <p:spPr>
          <a:xfrm>
            <a:off x="228600" y="1384280"/>
            <a:ext cx="4267200" cy="2862322"/>
          </a:xfrm>
          <a:prstGeom prst="rect">
            <a:avLst/>
          </a:prstGeom>
        </p:spPr>
        <p:txBody>
          <a:bodyPr wrap="square">
            <a:spAutoFit/>
          </a:bodyPr>
          <a:lstStyle/>
          <a:p>
            <a:r>
              <a:rPr lang="en-US" sz="2000" dirty="0" err="1" smtClean="0"/>
              <a:t>treeHeight</a:t>
            </a:r>
            <a:r>
              <a:rPr lang="en-US" sz="2000" dirty="0" smtClean="0"/>
              <a:t>(Node t)</a:t>
            </a:r>
          </a:p>
          <a:p>
            <a:r>
              <a:rPr lang="en-US" sz="2000" dirty="0" smtClean="0"/>
              <a:t>{</a:t>
            </a:r>
          </a:p>
          <a:p>
            <a:r>
              <a:rPr lang="en-US" sz="2000" dirty="0" smtClean="0"/>
              <a:t>If t==null </a:t>
            </a:r>
          </a:p>
          <a:p>
            <a:pPr lvl="1"/>
            <a:r>
              <a:rPr lang="en-US" sz="2000" dirty="0" smtClean="0"/>
              <a:t>return </a:t>
            </a:r>
            <a:r>
              <a:rPr lang="en-US" sz="2000" dirty="0"/>
              <a:t>0</a:t>
            </a:r>
            <a:endParaRPr lang="en-US" sz="2000" dirty="0" smtClean="0"/>
          </a:p>
          <a:p>
            <a:r>
              <a:rPr lang="en-US" sz="2000" dirty="0" smtClean="0"/>
              <a:t>If </a:t>
            </a:r>
            <a:r>
              <a:rPr lang="en-US" sz="2000" dirty="0" err="1" smtClean="0"/>
              <a:t>t.balance</a:t>
            </a:r>
            <a:r>
              <a:rPr lang="en-US" sz="2000" dirty="0" smtClean="0"/>
              <a:t> == ‘/’</a:t>
            </a:r>
          </a:p>
          <a:p>
            <a:pPr lvl="1"/>
            <a:r>
              <a:rPr lang="en-US" sz="2000" dirty="0" smtClean="0"/>
              <a:t>return 1+treeHeight(</a:t>
            </a:r>
            <a:r>
              <a:rPr lang="en-US" sz="2000" dirty="0" err="1" smtClean="0"/>
              <a:t>t.getLeft</a:t>
            </a:r>
            <a:r>
              <a:rPr lang="en-US" sz="2000" dirty="0" smtClean="0"/>
              <a:t>())</a:t>
            </a:r>
          </a:p>
          <a:p>
            <a:r>
              <a:rPr lang="en-US" sz="2000" dirty="0" smtClean="0"/>
              <a:t>else</a:t>
            </a:r>
          </a:p>
          <a:p>
            <a:pPr lvl="1"/>
            <a:r>
              <a:rPr lang="en-US" sz="2000" dirty="0" smtClean="0"/>
              <a:t>return 1+treeHeight(</a:t>
            </a:r>
            <a:r>
              <a:rPr lang="en-US" sz="2000" dirty="0" err="1" smtClean="0"/>
              <a:t>t.getRight</a:t>
            </a:r>
            <a:r>
              <a:rPr lang="en-US" sz="2000" dirty="0" smtClean="0"/>
              <a:t>())</a:t>
            </a:r>
            <a:endParaRPr lang="en-US" sz="2000" dirty="0"/>
          </a:p>
          <a:p>
            <a:r>
              <a:rPr lang="en-US" sz="2000" dirty="0" smtClean="0"/>
              <a:t>}</a:t>
            </a:r>
            <a:endParaRPr lang="en-US" sz="2000" dirty="0"/>
          </a:p>
        </p:txBody>
      </p:sp>
      <p:sp>
        <p:nvSpPr>
          <p:cNvPr id="8" name="Oval 7"/>
          <p:cNvSpPr/>
          <p:nvPr/>
        </p:nvSpPr>
        <p:spPr>
          <a:xfrm>
            <a:off x="6553200" y="2209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24" name="Oval 23"/>
          <p:cNvSpPr/>
          <p:nvPr/>
        </p:nvSpPr>
        <p:spPr>
          <a:xfrm>
            <a:off x="58674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26" name="Straight Arrow Connector 25"/>
          <p:cNvCxnSpPr>
            <a:stCxn id="8" idx="4"/>
            <a:endCxn id="24" idx="0"/>
          </p:cNvCxnSpPr>
          <p:nvPr/>
        </p:nvCxnSpPr>
        <p:spPr>
          <a:xfrm flipH="1">
            <a:off x="6096000" y="27432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4"/>
            <a:endCxn id="29" idx="0"/>
          </p:cNvCxnSpPr>
          <p:nvPr/>
        </p:nvCxnSpPr>
        <p:spPr>
          <a:xfrm>
            <a:off x="6781800" y="2743200"/>
            <a:ext cx="685800" cy="55762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72390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1" name="Oval 30"/>
          <p:cNvSpPr/>
          <p:nvPr/>
        </p:nvSpPr>
        <p:spPr>
          <a:xfrm>
            <a:off x="5486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32" name="Straight Arrow Connector 31"/>
          <p:cNvCxnSpPr>
            <a:stCxn id="24" idx="4"/>
            <a:endCxn id="31" idx="0"/>
          </p:cNvCxnSpPr>
          <p:nvPr/>
        </p:nvCxnSpPr>
        <p:spPr>
          <a:xfrm flipH="1">
            <a:off x="5715000" y="38342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4" idx="4"/>
            <a:endCxn id="34" idx="0"/>
          </p:cNvCxnSpPr>
          <p:nvPr/>
        </p:nvCxnSpPr>
        <p:spPr>
          <a:xfrm>
            <a:off x="6096000" y="38342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248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7" name="Oval 36"/>
          <p:cNvSpPr/>
          <p:nvPr/>
        </p:nvSpPr>
        <p:spPr>
          <a:xfrm>
            <a:off x="6858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38" name="Straight Arrow Connector 37"/>
          <p:cNvCxnSpPr>
            <a:stCxn id="29" idx="4"/>
            <a:endCxn id="37" idx="0"/>
          </p:cNvCxnSpPr>
          <p:nvPr/>
        </p:nvCxnSpPr>
        <p:spPr>
          <a:xfrm flipH="1">
            <a:off x="7086600" y="38342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4"/>
            <a:endCxn id="40" idx="0"/>
          </p:cNvCxnSpPr>
          <p:nvPr/>
        </p:nvCxnSpPr>
        <p:spPr>
          <a:xfrm>
            <a:off x="7467600" y="3834226"/>
            <a:ext cx="381000" cy="57459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620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43" name="Oval 42"/>
          <p:cNvSpPr/>
          <p:nvPr/>
        </p:nvSpPr>
        <p:spPr>
          <a:xfrm>
            <a:off x="5105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4" name="Straight Arrow Connector 43"/>
          <p:cNvCxnSpPr>
            <a:stCxn id="31" idx="4"/>
            <a:endCxn id="43" idx="0"/>
          </p:cNvCxnSpPr>
          <p:nvPr/>
        </p:nvCxnSpPr>
        <p:spPr>
          <a:xfrm flipH="1">
            <a:off x="5334000" y="49216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1" idx="4"/>
            <a:endCxn id="46" idx="0"/>
          </p:cNvCxnSpPr>
          <p:nvPr/>
        </p:nvCxnSpPr>
        <p:spPr>
          <a:xfrm>
            <a:off x="5715000" y="49216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5867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9" name="Straight Arrow Connector 48"/>
          <p:cNvCxnSpPr>
            <a:stCxn id="40" idx="4"/>
            <a:endCxn id="50" idx="0"/>
          </p:cNvCxnSpPr>
          <p:nvPr/>
        </p:nvCxnSpPr>
        <p:spPr>
          <a:xfrm>
            <a:off x="7848600" y="4942222"/>
            <a:ext cx="533400" cy="58900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8153400" y="5531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Tree>
    <p:extLst>
      <p:ext uri="{BB962C8B-B14F-4D97-AF65-F5344CB8AC3E}">
        <p14:creationId xmlns:p14="http://schemas.microsoft.com/office/powerpoint/2010/main" val="4572094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הרחבות לעצים</a:t>
            </a:r>
            <a:endParaRPr lang="en-US" dirty="0"/>
          </a:p>
        </p:txBody>
      </p:sp>
      <p:sp>
        <p:nvSpPr>
          <p:cNvPr id="3" name="Content Placeholder 2"/>
          <p:cNvSpPr>
            <a:spLocks noGrp="1"/>
          </p:cNvSpPr>
          <p:nvPr>
            <p:ph idx="1"/>
          </p:nvPr>
        </p:nvSpPr>
        <p:spPr>
          <a:xfrm>
            <a:off x="4267200" y="1600201"/>
            <a:ext cx="4419600" cy="609600"/>
          </a:xfrm>
        </p:spPr>
        <p:txBody>
          <a:bodyPr>
            <a:normAutofit/>
          </a:bodyPr>
          <a:lstStyle/>
          <a:p>
            <a:pPr algn="r" rtl="1"/>
            <a:r>
              <a:rPr lang="he-IL" sz="2400" dirty="0"/>
              <a:t>דוגמה </a:t>
            </a:r>
            <a:r>
              <a:rPr lang="he-IL" sz="2400" dirty="0" smtClean="0"/>
              <a:t>2</a:t>
            </a:r>
            <a:endParaRPr lang="en-US" sz="2400" dirty="0"/>
          </a:p>
        </p:txBody>
      </p:sp>
      <p:sp>
        <p:nvSpPr>
          <p:cNvPr id="4" name="Rectangle 3"/>
          <p:cNvSpPr/>
          <p:nvPr/>
        </p:nvSpPr>
        <p:spPr>
          <a:xfrm>
            <a:off x="228600" y="1384280"/>
            <a:ext cx="4267200" cy="2862322"/>
          </a:xfrm>
          <a:prstGeom prst="rect">
            <a:avLst/>
          </a:prstGeom>
        </p:spPr>
        <p:txBody>
          <a:bodyPr wrap="square">
            <a:spAutoFit/>
          </a:bodyPr>
          <a:lstStyle/>
          <a:p>
            <a:r>
              <a:rPr lang="en-US" sz="2000" dirty="0" err="1" smtClean="0"/>
              <a:t>treeHeight</a:t>
            </a:r>
            <a:r>
              <a:rPr lang="en-US" sz="2000" dirty="0" smtClean="0"/>
              <a:t>(Node t)</a:t>
            </a:r>
          </a:p>
          <a:p>
            <a:r>
              <a:rPr lang="en-US" sz="2000" dirty="0" smtClean="0"/>
              <a:t>{</a:t>
            </a:r>
          </a:p>
          <a:p>
            <a:r>
              <a:rPr lang="en-US" sz="2000" dirty="0" smtClean="0"/>
              <a:t>If t==null </a:t>
            </a:r>
          </a:p>
          <a:p>
            <a:pPr lvl="1"/>
            <a:r>
              <a:rPr lang="en-US" sz="2000" dirty="0" smtClean="0"/>
              <a:t>return </a:t>
            </a:r>
            <a:r>
              <a:rPr lang="en-US" sz="2000" dirty="0"/>
              <a:t>0</a:t>
            </a:r>
            <a:endParaRPr lang="en-US" sz="2000" dirty="0" smtClean="0"/>
          </a:p>
          <a:p>
            <a:r>
              <a:rPr lang="en-US" sz="2000" dirty="0" smtClean="0"/>
              <a:t>If </a:t>
            </a:r>
            <a:r>
              <a:rPr lang="en-US" sz="2000" dirty="0" err="1" smtClean="0"/>
              <a:t>t.balance</a:t>
            </a:r>
            <a:r>
              <a:rPr lang="en-US" sz="2000" dirty="0" smtClean="0"/>
              <a:t> == ‘/’</a:t>
            </a:r>
          </a:p>
          <a:p>
            <a:pPr lvl="1"/>
            <a:r>
              <a:rPr lang="en-US" sz="2000" dirty="0" smtClean="0"/>
              <a:t>return 1+treeHeight(</a:t>
            </a:r>
            <a:r>
              <a:rPr lang="en-US" sz="2000" dirty="0" err="1" smtClean="0"/>
              <a:t>t.getLeft</a:t>
            </a:r>
            <a:r>
              <a:rPr lang="en-US" sz="2000" dirty="0" smtClean="0"/>
              <a:t>())</a:t>
            </a:r>
          </a:p>
          <a:p>
            <a:r>
              <a:rPr lang="en-US" sz="2000" dirty="0" smtClean="0"/>
              <a:t>else</a:t>
            </a:r>
          </a:p>
          <a:p>
            <a:pPr lvl="1"/>
            <a:r>
              <a:rPr lang="en-US" sz="2000" dirty="0" smtClean="0"/>
              <a:t>return 1+treeHeight(</a:t>
            </a:r>
            <a:r>
              <a:rPr lang="en-US" sz="2000" dirty="0" err="1" smtClean="0"/>
              <a:t>t.getRight</a:t>
            </a:r>
            <a:r>
              <a:rPr lang="en-US" sz="2000" dirty="0" smtClean="0"/>
              <a:t>())</a:t>
            </a:r>
            <a:endParaRPr lang="en-US" sz="2000" dirty="0"/>
          </a:p>
          <a:p>
            <a:r>
              <a:rPr lang="en-US" sz="2000" dirty="0" smtClean="0"/>
              <a:t>}</a:t>
            </a:r>
            <a:endParaRPr lang="en-US" sz="2000" dirty="0"/>
          </a:p>
        </p:txBody>
      </p:sp>
      <p:sp>
        <p:nvSpPr>
          <p:cNvPr id="8" name="Oval 7"/>
          <p:cNvSpPr/>
          <p:nvPr/>
        </p:nvSpPr>
        <p:spPr>
          <a:xfrm>
            <a:off x="6553200" y="2209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a:t>/</a:t>
            </a:r>
          </a:p>
        </p:txBody>
      </p:sp>
      <p:sp>
        <p:nvSpPr>
          <p:cNvPr id="24" name="Oval 23"/>
          <p:cNvSpPr/>
          <p:nvPr/>
        </p:nvSpPr>
        <p:spPr>
          <a:xfrm>
            <a:off x="58674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26" name="Straight Arrow Connector 25"/>
          <p:cNvCxnSpPr>
            <a:stCxn id="8" idx="4"/>
            <a:endCxn id="24" idx="0"/>
          </p:cNvCxnSpPr>
          <p:nvPr/>
        </p:nvCxnSpPr>
        <p:spPr>
          <a:xfrm flipH="1">
            <a:off x="6096000" y="27432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4"/>
            <a:endCxn id="29" idx="0"/>
          </p:cNvCxnSpPr>
          <p:nvPr/>
        </p:nvCxnSpPr>
        <p:spPr>
          <a:xfrm>
            <a:off x="6781800" y="27432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72390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1" name="Oval 30"/>
          <p:cNvSpPr/>
          <p:nvPr/>
        </p:nvSpPr>
        <p:spPr>
          <a:xfrm>
            <a:off x="5486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a:t>\</a:t>
            </a:r>
          </a:p>
        </p:txBody>
      </p:sp>
      <p:cxnSp>
        <p:nvCxnSpPr>
          <p:cNvPr id="32" name="Straight Arrow Connector 31"/>
          <p:cNvCxnSpPr>
            <a:stCxn id="24" idx="4"/>
            <a:endCxn id="31" idx="0"/>
          </p:cNvCxnSpPr>
          <p:nvPr/>
        </p:nvCxnSpPr>
        <p:spPr>
          <a:xfrm flipH="1">
            <a:off x="5715000" y="38342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4" idx="4"/>
            <a:endCxn id="34" idx="0"/>
          </p:cNvCxnSpPr>
          <p:nvPr/>
        </p:nvCxnSpPr>
        <p:spPr>
          <a:xfrm>
            <a:off x="6096000" y="38342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248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7" name="Oval 36"/>
          <p:cNvSpPr/>
          <p:nvPr/>
        </p:nvSpPr>
        <p:spPr>
          <a:xfrm>
            <a:off x="6858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38" name="Straight Arrow Connector 37"/>
          <p:cNvCxnSpPr>
            <a:stCxn id="29" idx="4"/>
            <a:endCxn id="37" idx="0"/>
          </p:cNvCxnSpPr>
          <p:nvPr/>
        </p:nvCxnSpPr>
        <p:spPr>
          <a:xfrm flipH="1">
            <a:off x="7086600" y="38342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4"/>
            <a:endCxn id="40" idx="0"/>
          </p:cNvCxnSpPr>
          <p:nvPr/>
        </p:nvCxnSpPr>
        <p:spPr>
          <a:xfrm>
            <a:off x="7467600" y="38342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620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43" name="Oval 42"/>
          <p:cNvSpPr/>
          <p:nvPr/>
        </p:nvSpPr>
        <p:spPr>
          <a:xfrm>
            <a:off x="5105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4" name="Straight Arrow Connector 43"/>
          <p:cNvCxnSpPr>
            <a:stCxn id="31" idx="4"/>
            <a:endCxn id="43" idx="0"/>
          </p:cNvCxnSpPr>
          <p:nvPr/>
        </p:nvCxnSpPr>
        <p:spPr>
          <a:xfrm flipH="1">
            <a:off x="5334000" y="49216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1" idx="4"/>
            <a:endCxn id="46" idx="0"/>
          </p:cNvCxnSpPr>
          <p:nvPr/>
        </p:nvCxnSpPr>
        <p:spPr>
          <a:xfrm>
            <a:off x="5715000" y="49216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5867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9" name="Straight Arrow Connector 48"/>
          <p:cNvCxnSpPr>
            <a:stCxn id="40" idx="4"/>
            <a:endCxn id="50" idx="0"/>
          </p:cNvCxnSpPr>
          <p:nvPr/>
        </p:nvCxnSpPr>
        <p:spPr>
          <a:xfrm>
            <a:off x="7848600" y="4942222"/>
            <a:ext cx="5334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8153400" y="5531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25" name="Straight Arrow Connector 24"/>
          <p:cNvCxnSpPr>
            <a:stCxn id="46" idx="4"/>
            <a:endCxn id="28" idx="0"/>
          </p:cNvCxnSpPr>
          <p:nvPr/>
        </p:nvCxnSpPr>
        <p:spPr>
          <a:xfrm>
            <a:off x="6096000" y="6044026"/>
            <a:ext cx="457200" cy="2805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324600" y="6324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Tree>
    <p:extLst>
      <p:ext uri="{BB962C8B-B14F-4D97-AF65-F5344CB8AC3E}">
        <p14:creationId xmlns:p14="http://schemas.microsoft.com/office/powerpoint/2010/main" val="38658963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הרחבות לעצים</a:t>
            </a:r>
            <a:endParaRPr lang="en-US" dirty="0"/>
          </a:p>
        </p:txBody>
      </p:sp>
      <p:sp>
        <p:nvSpPr>
          <p:cNvPr id="3" name="Content Placeholder 2"/>
          <p:cNvSpPr>
            <a:spLocks noGrp="1"/>
          </p:cNvSpPr>
          <p:nvPr>
            <p:ph idx="1"/>
          </p:nvPr>
        </p:nvSpPr>
        <p:spPr>
          <a:xfrm>
            <a:off x="4267200" y="1600201"/>
            <a:ext cx="4419600" cy="609600"/>
          </a:xfrm>
        </p:spPr>
        <p:txBody>
          <a:bodyPr>
            <a:normAutofit/>
          </a:bodyPr>
          <a:lstStyle/>
          <a:p>
            <a:pPr algn="r" rtl="1"/>
            <a:r>
              <a:rPr lang="he-IL" sz="2400" dirty="0"/>
              <a:t>דוגמה </a:t>
            </a:r>
            <a:r>
              <a:rPr lang="he-IL" sz="2400" dirty="0" smtClean="0"/>
              <a:t>2</a:t>
            </a:r>
            <a:endParaRPr lang="en-US" sz="2400" dirty="0"/>
          </a:p>
        </p:txBody>
      </p:sp>
      <p:sp>
        <p:nvSpPr>
          <p:cNvPr id="4" name="Rectangle 3"/>
          <p:cNvSpPr/>
          <p:nvPr/>
        </p:nvSpPr>
        <p:spPr>
          <a:xfrm>
            <a:off x="228600" y="1384280"/>
            <a:ext cx="4267200" cy="2862322"/>
          </a:xfrm>
          <a:prstGeom prst="rect">
            <a:avLst/>
          </a:prstGeom>
        </p:spPr>
        <p:txBody>
          <a:bodyPr wrap="square">
            <a:spAutoFit/>
          </a:bodyPr>
          <a:lstStyle/>
          <a:p>
            <a:r>
              <a:rPr lang="en-US" sz="2000" dirty="0" err="1" smtClean="0"/>
              <a:t>treeHeight</a:t>
            </a:r>
            <a:r>
              <a:rPr lang="en-US" sz="2000" dirty="0" smtClean="0"/>
              <a:t>(Node t)</a:t>
            </a:r>
          </a:p>
          <a:p>
            <a:r>
              <a:rPr lang="en-US" sz="2000" dirty="0" smtClean="0"/>
              <a:t>{</a:t>
            </a:r>
          </a:p>
          <a:p>
            <a:r>
              <a:rPr lang="en-US" sz="2000" dirty="0" smtClean="0"/>
              <a:t>If t==null </a:t>
            </a:r>
          </a:p>
          <a:p>
            <a:pPr lvl="1"/>
            <a:r>
              <a:rPr lang="en-US" sz="2000" dirty="0" smtClean="0"/>
              <a:t>return </a:t>
            </a:r>
            <a:r>
              <a:rPr lang="en-US" sz="2000" dirty="0"/>
              <a:t>0</a:t>
            </a:r>
            <a:endParaRPr lang="en-US" sz="2000" dirty="0" smtClean="0"/>
          </a:p>
          <a:p>
            <a:r>
              <a:rPr lang="en-US" sz="2000" dirty="0" smtClean="0"/>
              <a:t>If </a:t>
            </a:r>
            <a:r>
              <a:rPr lang="en-US" sz="2000" dirty="0" err="1" smtClean="0"/>
              <a:t>t.balance</a:t>
            </a:r>
            <a:r>
              <a:rPr lang="en-US" sz="2000" dirty="0" smtClean="0"/>
              <a:t> == ‘/’</a:t>
            </a:r>
          </a:p>
          <a:p>
            <a:pPr lvl="1"/>
            <a:r>
              <a:rPr lang="en-US" sz="2000" dirty="0" smtClean="0"/>
              <a:t>return 1+treeHeight(</a:t>
            </a:r>
            <a:r>
              <a:rPr lang="en-US" sz="2000" dirty="0" err="1" smtClean="0"/>
              <a:t>t.getLeft</a:t>
            </a:r>
            <a:r>
              <a:rPr lang="en-US" sz="2000" dirty="0" smtClean="0"/>
              <a:t>())</a:t>
            </a:r>
          </a:p>
          <a:p>
            <a:r>
              <a:rPr lang="en-US" sz="2000" dirty="0" smtClean="0"/>
              <a:t>else</a:t>
            </a:r>
          </a:p>
          <a:p>
            <a:pPr lvl="1"/>
            <a:r>
              <a:rPr lang="en-US" sz="2000" dirty="0" smtClean="0"/>
              <a:t>return 1+treeHeight(</a:t>
            </a:r>
            <a:r>
              <a:rPr lang="en-US" sz="2000" dirty="0" err="1" smtClean="0"/>
              <a:t>t.getRight</a:t>
            </a:r>
            <a:r>
              <a:rPr lang="en-US" sz="2000" dirty="0" smtClean="0"/>
              <a:t>())</a:t>
            </a:r>
            <a:endParaRPr lang="en-US" sz="2000" dirty="0"/>
          </a:p>
          <a:p>
            <a:r>
              <a:rPr lang="en-US" sz="2000" dirty="0" smtClean="0"/>
              <a:t>}</a:t>
            </a:r>
            <a:endParaRPr lang="en-US" sz="2000" dirty="0"/>
          </a:p>
        </p:txBody>
      </p:sp>
      <p:sp>
        <p:nvSpPr>
          <p:cNvPr id="8" name="Oval 7"/>
          <p:cNvSpPr/>
          <p:nvPr/>
        </p:nvSpPr>
        <p:spPr>
          <a:xfrm>
            <a:off x="6553200" y="22098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a:t>/</a:t>
            </a:r>
          </a:p>
        </p:txBody>
      </p:sp>
      <p:sp>
        <p:nvSpPr>
          <p:cNvPr id="24" name="Oval 23"/>
          <p:cNvSpPr/>
          <p:nvPr/>
        </p:nvSpPr>
        <p:spPr>
          <a:xfrm>
            <a:off x="58674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26" name="Straight Arrow Connector 25"/>
          <p:cNvCxnSpPr>
            <a:stCxn id="8" idx="4"/>
            <a:endCxn id="24" idx="0"/>
          </p:cNvCxnSpPr>
          <p:nvPr/>
        </p:nvCxnSpPr>
        <p:spPr>
          <a:xfrm flipH="1">
            <a:off x="6096000" y="2743200"/>
            <a:ext cx="685800" cy="55762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4"/>
            <a:endCxn id="29" idx="0"/>
          </p:cNvCxnSpPr>
          <p:nvPr/>
        </p:nvCxnSpPr>
        <p:spPr>
          <a:xfrm>
            <a:off x="6781800" y="2743200"/>
            <a:ext cx="685800" cy="557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7239000" y="33008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1" name="Oval 30"/>
          <p:cNvSpPr/>
          <p:nvPr/>
        </p:nvSpPr>
        <p:spPr>
          <a:xfrm>
            <a:off x="5486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a:t>\</a:t>
            </a:r>
          </a:p>
        </p:txBody>
      </p:sp>
      <p:cxnSp>
        <p:nvCxnSpPr>
          <p:cNvPr id="32" name="Straight Arrow Connector 31"/>
          <p:cNvCxnSpPr>
            <a:stCxn id="24" idx="4"/>
            <a:endCxn id="31" idx="0"/>
          </p:cNvCxnSpPr>
          <p:nvPr/>
        </p:nvCxnSpPr>
        <p:spPr>
          <a:xfrm flipH="1">
            <a:off x="5715000" y="3834226"/>
            <a:ext cx="381000" cy="55399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4" idx="4"/>
            <a:endCxn id="34" idx="0"/>
          </p:cNvCxnSpPr>
          <p:nvPr/>
        </p:nvCxnSpPr>
        <p:spPr>
          <a:xfrm>
            <a:off x="6096000" y="3834226"/>
            <a:ext cx="381000" cy="553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248400" y="4388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37" name="Oval 36"/>
          <p:cNvSpPr/>
          <p:nvPr/>
        </p:nvSpPr>
        <p:spPr>
          <a:xfrm>
            <a:off x="6858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38" name="Straight Arrow Connector 37"/>
          <p:cNvCxnSpPr>
            <a:stCxn id="29" idx="4"/>
            <a:endCxn id="37" idx="0"/>
          </p:cNvCxnSpPr>
          <p:nvPr/>
        </p:nvCxnSpPr>
        <p:spPr>
          <a:xfrm flipH="1">
            <a:off x="7086600" y="38342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4"/>
            <a:endCxn id="40" idx="0"/>
          </p:cNvCxnSpPr>
          <p:nvPr/>
        </p:nvCxnSpPr>
        <p:spPr>
          <a:xfrm>
            <a:off x="7467600" y="3834226"/>
            <a:ext cx="381000" cy="574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620000" y="4408822"/>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
        <p:nvSpPr>
          <p:cNvPr id="43" name="Oval 42"/>
          <p:cNvSpPr/>
          <p:nvPr/>
        </p:nvSpPr>
        <p:spPr>
          <a:xfrm>
            <a:off x="5105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4" name="Straight Arrow Connector 43"/>
          <p:cNvCxnSpPr>
            <a:stCxn id="31" idx="4"/>
            <a:endCxn id="43" idx="0"/>
          </p:cNvCxnSpPr>
          <p:nvPr/>
        </p:nvCxnSpPr>
        <p:spPr>
          <a:xfrm flipH="1">
            <a:off x="5334000" y="4921624"/>
            <a:ext cx="3810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1" idx="4"/>
            <a:endCxn id="46" idx="0"/>
          </p:cNvCxnSpPr>
          <p:nvPr/>
        </p:nvCxnSpPr>
        <p:spPr>
          <a:xfrm>
            <a:off x="5715000" y="4921624"/>
            <a:ext cx="381000" cy="58900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5867400" y="5510626"/>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49" name="Straight Arrow Connector 48"/>
          <p:cNvCxnSpPr>
            <a:stCxn id="40" idx="4"/>
            <a:endCxn id="50" idx="0"/>
          </p:cNvCxnSpPr>
          <p:nvPr/>
        </p:nvCxnSpPr>
        <p:spPr>
          <a:xfrm>
            <a:off x="7848600" y="4942222"/>
            <a:ext cx="533400" cy="589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8153400" y="5531224"/>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cxnSp>
        <p:nvCxnSpPr>
          <p:cNvPr id="25" name="Straight Arrow Connector 24"/>
          <p:cNvCxnSpPr>
            <a:stCxn id="46" idx="4"/>
            <a:endCxn id="28" idx="0"/>
          </p:cNvCxnSpPr>
          <p:nvPr/>
        </p:nvCxnSpPr>
        <p:spPr>
          <a:xfrm>
            <a:off x="6096000" y="6044026"/>
            <a:ext cx="457200" cy="28057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324600" y="6324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400" b="1" dirty="0" smtClean="0"/>
              <a:t>-</a:t>
            </a:r>
            <a:endParaRPr lang="en-US" sz="2400" b="1" dirty="0"/>
          </a:p>
        </p:txBody>
      </p:sp>
    </p:spTree>
    <p:extLst>
      <p:ext uri="{BB962C8B-B14F-4D97-AF65-F5344CB8AC3E}">
        <p14:creationId xmlns:p14="http://schemas.microsoft.com/office/powerpoint/2010/main" val="36479339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בתרגיל</a:t>
            </a:r>
            <a:endParaRPr lang="en-US" dirty="0"/>
          </a:p>
        </p:txBody>
      </p:sp>
      <p:sp>
        <p:nvSpPr>
          <p:cNvPr id="3" name="Content Placeholder 2"/>
          <p:cNvSpPr>
            <a:spLocks noGrp="1"/>
          </p:cNvSpPr>
          <p:nvPr>
            <p:ph idx="1"/>
          </p:nvPr>
        </p:nvSpPr>
        <p:spPr/>
        <p:txBody>
          <a:bodyPr>
            <a:normAutofit/>
          </a:bodyPr>
          <a:lstStyle/>
          <a:p>
            <a:pPr algn="r" rtl="1"/>
            <a:r>
              <a:rPr lang="he-IL" sz="2400" dirty="0" smtClean="0"/>
              <a:t>לעצי חיפוש בינאריים רגילים. נרצה להיות מסוגלים לענות בצורה יעילה על השאלה: כמה מספרים גדולים מ</a:t>
            </a:r>
            <a:r>
              <a:rPr lang="en-US" sz="2400" dirty="0" smtClean="0"/>
              <a:t>k </a:t>
            </a:r>
            <a:r>
              <a:rPr lang="he-IL" sz="2400" dirty="0" smtClean="0"/>
              <a:t> ישנם בעץ?</a:t>
            </a:r>
          </a:p>
          <a:p>
            <a:pPr algn="r" rtl="1"/>
            <a:endParaRPr lang="he-IL" sz="2400" dirty="0" smtClean="0"/>
          </a:p>
          <a:p>
            <a:pPr marL="0" indent="0" algn="l">
              <a:buNone/>
            </a:pPr>
            <a:r>
              <a:rPr lang="en-US" sz="2400" dirty="0" err="1" smtClean="0"/>
              <a:t>int</a:t>
            </a:r>
            <a:r>
              <a:rPr lang="en-US" sz="2400" dirty="0" smtClean="0"/>
              <a:t> </a:t>
            </a:r>
            <a:r>
              <a:rPr lang="en-US" sz="2400" dirty="0" err="1" smtClean="0"/>
              <a:t>numLarger</a:t>
            </a:r>
            <a:r>
              <a:rPr lang="en-US" sz="2400" dirty="0" smtClean="0"/>
              <a:t>(Node t, </a:t>
            </a:r>
            <a:r>
              <a:rPr lang="en-US" sz="2400" dirty="0" err="1" smtClean="0"/>
              <a:t>int</a:t>
            </a:r>
            <a:r>
              <a:rPr lang="en-US" sz="2400" dirty="0" smtClean="0"/>
              <a:t> k);</a:t>
            </a:r>
          </a:p>
          <a:p>
            <a:pPr algn="r" rtl="1"/>
            <a:endParaRPr lang="he-IL" sz="2400" dirty="0" smtClean="0"/>
          </a:p>
          <a:p>
            <a:pPr algn="r" rtl="1"/>
            <a:r>
              <a:rPr lang="he-IL" sz="2400" dirty="0" smtClean="0"/>
              <a:t>תצטרכו להוסיף בכל קודקוד שדה נוסף </a:t>
            </a:r>
            <a:r>
              <a:rPr lang="en-US" sz="2400" dirty="0" smtClean="0"/>
              <a:t>size</a:t>
            </a:r>
            <a:r>
              <a:rPr lang="he-IL" sz="2400" dirty="0" smtClean="0"/>
              <a:t> בו הוא שומר כמה קודקודים נמצאים תחתיו בעץ (כולל אותו). ממשו מחדש את שיטת ההוספה לעץ כך שתתמוך בעדכון של הערך הזה. לשם פשטות הניחו תמיד שהוספה של קודקוד היא תמיד של קודקוד חדש ואך פעם לא של ערך שכבר נמצא בעץ. לאחר מכן כתבו את השיטה </a:t>
            </a:r>
            <a:r>
              <a:rPr lang="en-US" sz="2400" dirty="0" err="1" smtClean="0"/>
              <a:t>numLarger</a:t>
            </a:r>
            <a:endParaRPr lang="en-US" sz="2400" dirty="0"/>
          </a:p>
        </p:txBody>
      </p:sp>
    </p:spTree>
    <p:extLst>
      <p:ext uri="{BB962C8B-B14F-4D97-AF65-F5344CB8AC3E}">
        <p14:creationId xmlns:p14="http://schemas.microsoft.com/office/powerpoint/2010/main" val="871776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1</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11" name="Straight Arrow Connector 10"/>
          <p:cNvCxnSpPr>
            <a:stCxn id="4" idx="4"/>
            <a:endCxn id="19"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20"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Isosceles Triangle 19"/>
          <p:cNvSpPr/>
          <p:nvPr/>
        </p:nvSpPr>
        <p:spPr>
          <a:xfrm>
            <a:off x="3009900" y="2608807"/>
            <a:ext cx="571500" cy="14297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TextBox 4"/>
          <p:cNvSpPr txBox="1"/>
          <p:nvPr/>
        </p:nvSpPr>
        <p:spPr>
          <a:xfrm>
            <a:off x="762000" y="5467290"/>
            <a:ext cx="3657600" cy="400110"/>
          </a:xfrm>
          <a:prstGeom prst="rect">
            <a:avLst/>
          </a:prstGeom>
          <a:noFill/>
        </p:spPr>
        <p:txBody>
          <a:bodyPr wrap="square" rtlCol="0">
            <a:spAutoFit/>
          </a:bodyPr>
          <a:lstStyle/>
          <a:p>
            <a:pPr algn="ctr" rtl="1"/>
            <a:r>
              <a:rPr lang="he-IL" sz="2000" dirty="0" smtClean="0"/>
              <a:t>צריך לעלות לרמה הבאה, ולבדוק</a:t>
            </a:r>
            <a:endParaRPr lang="en-US" sz="2000" dirty="0"/>
          </a:p>
        </p:txBody>
      </p:sp>
    </p:spTree>
    <p:extLst>
      <p:ext uri="{BB962C8B-B14F-4D97-AF65-F5344CB8AC3E}">
        <p14:creationId xmlns:p14="http://schemas.microsoft.com/office/powerpoint/2010/main" val="241330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2</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11" name="Straight Arrow Connector 10"/>
          <p:cNvCxnSpPr>
            <a:stCxn id="4" idx="4"/>
            <a:endCxn id="19"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20"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Oval 12"/>
          <p:cNvSpPr/>
          <p:nvPr/>
        </p:nvSpPr>
        <p:spPr>
          <a:xfrm>
            <a:off x="914400" y="44196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14" name="Straight Arrow Connector 13"/>
          <p:cNvCxnSpPr>
            <a:stCxn id="19" idx="2"/>
            <a:endCxn id="13" idx="0"/>
          </p:cNvCxnSpPr>
          <p:nvPr/>
        </p:nvCxnSpPr>
        <p:spPr>
          <a:xfrm flipH="1">
            <a:off x="1143000" y="4043339"/>
            <a:ext cx="381000" cy="3762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3009900" y="2608807"/>
            <a:ext cx="571500" cy="2344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2420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 - </a:t>
            </a:r>
            <a:r>
              <a:rPr lang="he-IL" dirty="0" smtClean="0"/>
              <a:t>מחיקת </a:t>
            </a:r>
            <a:r>
              <a:rPr lang="he-IL" dirty="0"/>
              <a:t>איבר</a:t>
            </a:r>
            <a:r>
              <a:rPr lang="en-US" dirty="0"/>
              <a:t>AVL</a:t>
            </a:r>
            <a:r>
              <a:rPr lang="he-IL" dirty="0"/>
              <a:t> עץ </a:t>
            </a:r>
            <a:endParaRPr lang="en-US" dirty="0"/>
          </a:p>
        </p:txBody>
      </p:sp>
      <p:sp>
        <p:nvSpPr>
          <p:cNvPr id="3" name="Content Placeholder 2"/>
          <p:cNvSpPr>
            <a:spLocks noGrp="1"/>
          </p:cNvSpPr>
          <p:nvPr>
            <p:ph idx="1"/>
          </p:nvPr>
        </p:nvSpPr>
        <p:spPr/>
        <p:txBody>
          <a:bodyPr/>
          <a:lstStyle/>
          <a:p>
            <a:pPr marL="0" indent="0" algn="r" rtl="1">
              <a:buNone/>
            </a:pPr>
            <a:r>
              <a:rPr lang="he-IL" dirty="0"/>
              <a:t>מחיקה – תיקון העץ – מקרה </a:t>
            </a:r>
            <a:r>
              <a:rPr lang="he-IL" dirty="0" smtClean="0"/>
              <a:t>2</a:t>
            </a:r>
            <a:endParaRPr lang="en-US" dirty="0"/>
          </a:p>
        </p:txBody>
      </p:sp>
      <p:sp>
        <p:nvSpPr>
          <p:cNvPr id="4" name="Oval 3"/>
          <p:cNvSpPr/>
          <p:nvPr/>
        </p:nvSpPr>
        <p:spPr>
          <a:xfrm>
            <a:off x="2362200" y="1600200"/>
            <a:ext cx="457200" cy="533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A</a:t>
            </a:r>
            <a:endParaRPr lang="en-US" dirty="0"/>
          </a:p>
        </p:txBody>
      </p:sp>
      <p:cxnSp>
        <p:nvCxnSpPr>
          <p:cNvPr id="11" name="Straight Arrow Connector 10"/>
          <p:cNvCxnSpPr>
            <a:stCxn id="4" idx="4"/>
            <a:endCxn id="19" idx="0"/>
          </p:cNvCxnSpPr>
          <p:nvPr/>
        </p:nvCxnSpPr>
        <p:spPr>
          <a:xfrm flipH="1">
            <a:off x="1809750" y="2133600"/>
            <a:ext cx="781050" cy="479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4"/>
            <a:endCxn id="20" idx="0"/>
          </p:cNvCxnSpPr>
          <p:nvPr/>
        </p:nvCxnSpPr>
        <p:spPr>
          <a:xfrm>
            <a:off x="2590800" y="2133600"/>
            <a:ext cx="704850" cy="475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1524000" y="2613546"/>
            <a:ext cx="571500" cy="1429793"/>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Isosceles Triangle 19"/>
          <p:cNvSpPr/>
          <p:nvPr/>
        </p:nvSpPr>
        <p:spPr>
          <a:xfrm>
            <a:off x="3009900" y="2608807"/>
            <a:ext cx="571500" cy="2344193"/>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TextBox 14"/>
          <p:cNvSpPr txBox="1"/>
          <p:nvPr/>
        </p:nvSpPr>
        <p:spPr>
          <a:xfrm>
            <a:off x="762000" y="5467290"/>
            <a:ext cx="3657600" cy="400110"/>
          </a:xfrm>
          <a:prstGeom prst="rect">
            <a:avLst/>
          </a:prstGeom>
          <a:noFill/>
        </p:spPr>
        <p:txBody>
          <a:bodyPr wrap="square" rtlCol="0">
            <a:spAutoFit/>
          </a:bodyPr>
          <a:lstStyle/>
          <a:p>
            <a:pPr algn="ctr" rtl="1"/>
            <a:r>
              <a:rPr lang="he-IL" sz="2000" dirty="0" smtClean="0"/>
              <a:t>סיימנו</a:t>
            </a:r>
            <a:endParaRPr lang="en-US" sz="2000" dirty="0"/>
          </a:p>
        </p:txBody>
      </p:sp>
    </p:spTree>
    <p:extLst>
      <p:ext uri="{BB962C8B-B14F-4D97-AF65-F5344CB8AC3E}">
        <p14:creationId xmlns:p14="http://schemas.microsoft.com/office/powerpoint/2010/main" val="66753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5939</TotalTime>
  <Words>1527</Words>
  <Application>Microsoft Office PowerPoint</Application>
  <PresentationFormat>On-screen Show (4:3)</PresentationFormat>
  <Paragraphs>762</Paragraphs>
  <Slides>64</Slides>
  <Notes>8</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עצי AVL – חלק ב</vt:lpstr>
      <vt:lpstr> - רוטציותAVL עץ </vt:lpstr>
      <vt:lpstr> - רוטציותAVL עץ </vt:lpstr>
      <vt:lpstr> - רוטציותAVL עץ </vt:lpstr>
      <vt:lpstr>PowerPoint Presentation</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PowerPoint Presentation</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 - מחיקת איברAVL עץ </vt:lpstr>
      <vt:lpstr>עצים בינאריים מורחבים</vt:lpstr>
      <vt:lpstr>עצים בינאריים מורחבים</vt:lpstr>
      <vt:lpstr>עצי AVL מורחבים</vt:lpstr>
      <vt:lpstr>עצי AVL מורחבים</vt:lpstr>
      <vt:lpstr>עצים בינאריים מורחבים</vt:lpstr>
      <vt:lpstr>עצים בינאריים מורחבים</vt:lpstr>
      <vt:lpstr>עצים בינאריים מורחבים</vt:lpstr>
      <vt:lpstr>עצים בינאריים מורחבים</vt:lpstr>
      <vt:lpstr>עצים בינאריים מורחבים</vt:lpstr>
      <vt:lpstr>עצים בינאריים מורחבים</vt:lpstr>
      <vt:lpstr>הרחבות לעצים</vt:lpstr>
      <vt:lpstr>הרחבות לעצים</vt:lpstr>
      <vt:lpstr>הרחבות לעצים</vt:lpstr>
      <vt:lpstr>הרחבות לעצים</vt:lpstr>
      <vt:lpstr>הרחבות לעצים</vt:lpstr>
      <vt:lpstr>הרחבות לעצים</vt:lpstr>
      <vt:lpstr>הרחבות לעצים</vt:lpstr>
      <vt:lpstr>הרחבות לעצים</vt:lpstr>
      <vt:lpstr>הרחבות לעצים</vt:lpstr>
      <vt:lpstr>בתרגיל</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Zvi</dc:creator>
  <cp:lastModifiedBy>Zvi</cp:lastModifiedBy>
  <cp:revision>358</cp:revision>
  <dcterms:created xsi:type="dcterms:W3CDTF">2012-11-23T13:09:57Z</dcterms:created>
  <dcterms:modified xsi:type="dcterms:W3CDTF">2013-01-01T22:57:38Z</dcterms:modified>
</cp:coreProperties>
</file>