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0" r:id="rId2"/>
    <p:sldId id="262" r:id="rId3"/>
    <p:sldId id="263" r:id="rId4"/>
    <p:sldId id="264" r:id="rId5"/>
    <p:sldId id="271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1" r:id="rId15"/>
    <p:sldId id="282" r:id="rId16"/>
    <p:sldId id="283" r:id="rId17"/>
    <p:sldId id="284" r:id="rId18"/>
    <p:sldId id="285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9" d="100"/>
          <a:sy n="99" d="100"/>
        </p:scale>
        <p:origin x="-792" y="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EFD9-2FEB-3149-ADF3-FED7ACD6D790}" type="datetimeFigureOut">
              <a:rPr lang="en-US" smtClean="0"/>
              <a:t>12-09-25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3655-8B5C-FF46-8D2E-F7A6DE7E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4016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EFD9-2FEB-3149-ADF3-FED7ACD6D790}" type="datetimeFigureOut">
              <a:rPr lang="en-US" smtClean="0"/>
              <a:t>12-09-25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3655-8B5C-FF46-8D2E-F7A6DE7E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930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EFD9-2FEB-3149-ADF3-FED7ACD6D790}" type="datetimeFigureOut">
              <a:rPr lang="en-US" smtClean="0"/>
              <a:t>12-09-25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3655-8B5C-FF46-8D2E-F7A6DE7E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185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EFD9-2FEB-3149-ADF3-FED7ACD6D790}" type="datetimeFigureOut">
              <a:rPr lang="en-US" smtClean="0"/>
              <a:t>12-09-25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3655-8B5C-FF46-8D2E-F7A6DE7E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92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EFD9-2FEB-3149-ADF3-FED7ACD6D790}" type="datetimeFigureOut">
              <a:rPr lang="en-US" smtClean="0"/>
              <a:t>12-09-25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3655-8B5C-FF46-8D2E-F7A6DE7E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12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EFD9-2FEB-3149-ADF3-FED7ACD6D790}" type="datetimeFigureOut">
              <a:rPr lang="en-US" smtClean="0"/>
              <a:t>12-09-25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3655-8B5C-FF46-8D2E-F7A6DE7E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165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EFD9-2FEB-3149-ADF3-FED7ACD6D790}" type="datetimeFigureOut">
              <a:rPr lang="en-US" smtClean="0"/>
              <a:t>12-09-25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3655-8B5C-FF46-8D2E-F7A6DE7E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065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EFD9-2FEB-3149-ADF3-FED7ACD6D790}" type="datetimeFigureOut">
              <a:rPr lang="en-US" smtClean="0"/>
              <a:t>12-09-25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3655-8B5C-FF46-8D2E-F7A6DE7E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22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EFD9-2FEB-3149-ADF3-FED7ACD6D790}" type="datetimeFigureOut">
              <a:rPr lang="en-US" smtClean="0"/>
              <a:t>12-09-25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3655-8B5C-FF46-8D2E-F7A6DE7E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89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EFD9-2FEB-3149-ADF3-FED7ACD6D790}" type="datetimeFigureOut">
              <a:rPr lang="en-US" smtClean="0"/>
              <a:t>12-09-25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3655-8B5C-FF46-8D2E-F7A6DE7E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111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EEFD9-2FEB-3149-ADF3-FED7ACD6D790}" type="datetimeFigureOut">
              <a:rPr lang="en-US" smtClean="0"/>
              <a:t>12-09-25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A3655-8B5C-FF46-8D2E-F7A6DE7E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915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EEFD9-2FEB-3149-ADF3-FED7ACD6D790}" type="datetimeFigureOut">
              <a:rPr lang="en-US" smtClean="0"/>
              <a:t>12-09-25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A3655-8B5C-FF46-8D2E-F7A6DE7E0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038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little MORE on JavaScript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EVERYTHING you need to </a:t>
            </a:r>
            <a:r>
              <a:rPr lang="en-US" dirty="0">
                <a:solidFill>
                  <a:srgbClr val="FF0000"/>
                </a:solidFill>
              </a:rPr>
              <a:t>know is </a:t>
            </a:r>
            <a:r>
              <a:rPr lang="en-US" dirty="0" err="1">
                <a:solidFill>
                  <a:srgbClr val="FF0000"/>
                </a:solidFill>
              </a:rPr>
              <a:t>here:http</a:t>
            </a:r>
            <a:r>
              <a:rPr lang="en-US" dirty="0">
                <a:solidFill>
                  <a:srgbClr val="FF0000"/>
                </a:solidFill>
              </a:rPr>
              <a:t>://www.w3schools.com/</a:t>
            </a:r>
            <a:r>
              <a:rPr lang="en-US" dirty="0" err="1">
                <a:solidFill>
                  <a:srgbClr val="FF0000"/>
                </a:solidFill>
              </a:rPr>
              <a:t>js</a:t>
            </a:r>
            <a:r>
              <a:rPr lang="en-US" dirty="0">
                <a:solidFill>
                  <a:srgbClr val="FF0000"/>
                </a:solidFill>
              </a:rPr>
              <a:t>/</a:t>
            </a:r>
            <a:r>
              <a:rPr lang="en-US" dirty="0" err="1">
                <a:solidFill>
                  <a:srgbClr val="FF0000"/>
                </a:solidFill>
              </a:rPr>
              <a:t>js_examples.asp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8143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http://www.w3schools.com/</a:t>
            </a:r>
            <a:r>
              <a:rPr lang="en-US" dirty="0" err="1" smtClean="0">
                <a:latin typeface="Comic Sans MS"/>
                <a:cs typeface="Comic Sans MS"/>
              </a:rPr>
              <a:t>js</a:t>
            </a:r>
            <a:r>
              <a:rPr lang="en-US" dirty="0" smtClean="0">
                <a:latin typeface="Comic Sans MS"/>
                <a:cs typeface="Comic Sans MS"/>
              </a:rPr>
              <a:t>/</a:t>
            </a:r>
            <a:r>
              <a:rPr lang="en-US" dirty="0" err="1" smtClean="0">
                <a:latin typeface="Comic Sans MS"/>
                <a:cs typeface="Comic Sans MS"/>
              </a:rPr>
              <a:t>default.asp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2490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/>
              <a:t>&lt;!DOCTYPE html&gt;</a:t>
            </a:r>
          </a:p>
          <a:p>
            <a:pPr marL="0" indent="0">
              <a:buNone/>
            </a:pPr>
            <a:r>
              <a:rPr lang="en-US" dirty="0" smtClean="0"/>
              <a:t>&lt;html&gt;</a:t>
            </a:r>
          </a:p>
          <a:p>
            <a:pPr marL="0" indent="0">
              <a:buNone/>
            </a:pPr>
            <a:r>
              <a:rPr lang="en-US" dirty="0" smtClean="0"/>
              <a:t>&lt;head&gt;</a:t>
            </a:r>
          </a:p>
          <a:p>
            <a:pPr marL="0" indent="0">
              <a:buNone/>
            </a:pPr>
            <a:r>
              <a:rPr lang="en-US" dirty="0" smtClean="0"/>
              <a:t>    &lt;script&gt;</a:t>
            </a:r>
          </a:p>
          <a:p>
            <a:pPr marL="0" indent="0">
              <a:buNone/>
            </a:pPr>
            <a:r>
              <a:rPr lang="en-US" dirty="0" smtClean="0"/>
              <a:t>        function </a:t>
            </a:r>
            <a:r>
              <a:rPr lang="en-US" dirty="0" err="1" smtClean="0"/>
              <a:t>displayDate</a:t>
            </a:r>
            <a:r>
              <a:rPr lang="en-US" dirty="0" smtClean="0"/>
              <a:t>()  {   </a:t>
            </a:r>
          </a:p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en-US" b="1" dirty="0" err="1" smtClean="0"/>
              <a:t>document.getElementById</a:t>
            </a:r>
            <a:r>
              <a:rPr lang="en-US" b="1" dirty="0" smtClean="0"/>
              <a:t>(</a:t>
            </a:r>
            <a:r>
              <a:rPr lang="en-US" dirty="0" smtClean="0"/>
              <a:t>"demo").</a:t>
            </a:r>
            <a:r>
              <a:rPr lang="en-US" dirty="0" err="1" smtClean="0">
                <a:solidFill>
                  <a:srgbClr val="FF0000"/>
                </a:solidFill>
              </a:rPr>
              <a:t>innerHTML</a:t>
            </a:r>
            <a:r>
              <a:rPr lang="en-US" dirty="0" smtClean="0"/>
              <a:t>=Date();</a:t>
            </a:r>
          </a:p>
          <a:p>
            <a:pPr marL="0" indent="0">
              <a:buNone/>
            </a:pPr>
            <a:r>
              <a:rPr lang="en-US" dirty="0" smtClean="0"/>
              <a:t>        }</a:t>
            </a:r>
          </a:p>
          <a:p>
            <a:pPr marL="0" indent="0">
              <a:buNone/>
            </a:pPr>
            <a:r>
              <a:rPr lang="en-US" dirty="0" smtClean="0"/>
              <a:t>   &lt;/script&gt;</a:t>
            </a:r>
          </a:p>
          <a:p>
            <a:pPr marL="0" indent="0">
              <a:buNone/>
            </a:pPr>
            <a:r>
              <a:rPr lang="en-US" dirty="0" smtClean="0"/>
              <a:t>&lt;/head&gt;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&lt;body&gt;</a:t>
            </a:r>
          </a:p>
          <a:p>
            <a:pPr marL="0" indent="0">
              <a:buNone/>
            </a:pPr>
            <a:r>
              <a:rPr lang="en-US" dirty="0" smtClean="0"/>
              <a:t>     &lt;h1&gt;My First JavaScript&lt;/h1&gt;</a:t>
            </a:r>
          </a:p>
          <a:p>
            <a:pPr marL="0" indent="0">
              <a:buNone/>
            </a:pPr>
            <a:r>
              <a:rPr lang="en-US" dirty="0" smtClean="0"/>
              <a:t>     &lt;p id="demo"&gt;This is a paragraph.&lt;/p&gt;</a:t>
            </a:r>
          </a:p>
          <a:p>
            <a:pPr marL="0" indent="0">
              <a:buNone/>
            </a:pPr>
            <a:r>
              <a:rPr lang="en-US" dirty="0" smtClean="0"/>
              <a:t>     &lt;button type="button" </a:t>
            </a:r>
            <a:r>
              <a:rPr lang="en-US" dirty="0" err="1" smtClean="0"/>
              <a:t>onclick</a:t>
            </a:r>
            <a:r>
              <a:rPr lang="en-US" dirty="0" smtClean="0"/>
              <a:t>="</a:t>
            </a:r>
            <a:r>
              <a:rPr lang="en-US" dirty="0" err="1" smtClean="0"/>
              <a:t>displayDate</a:t>
            </a:r>
            <a:r>
              <a:rPr lang="en-US" dirty="0" smtClean="0"/>
              <a:t>()"&gt;Display Date&lt;/button&gt;</a:t>
            </a:r>
          </a:p>
          <a:p>
            <a:pPr marL="0" indent="0">
              <a:buNone/>
            </a:pPr>
            <a:r>
              <a:rPr lang="en-US" dirty="0" smtClean="0"/>
              <a:t>&lt;/body&gt;</a:t>
            </a:r>
          </a:p>
          <a:p>
            <a:pPr marL="0" indent="0">
              <a:buNone/>
            </a:pPr>
            <a:r>
              <a:rPr lang="en-US" dirty="0" smtClean="0"/>
              <a:t>&lt;/html&gt; </a:t>
            </a:r>
          </a:p>
        </p:txBody>
      </p:sp>
    </p:spTree>
    <p:extLst>
      <p:ext uri="{BB962C8B-B14F-4D97-AF65-F5344CB8AC3E}">
        <p14:creationId xmlns:p14="http://schemas.microsoft.com/office/powerpoint/2010/main" val="3023886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Example output (at first!)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4" name="Content Placeholder 3" descr="Screen shot 2012-09-25 at 8.59.11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726" b="-772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55373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After click…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4" name="Content Placeholder 3" descr="Screen shot 2012-09-25 at 9.00.44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7640" b="-764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8674171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omic Sans MS"/>
              </a:rPr>
              <a:t>k</a:t>
            </a:r>
            <a:r>
              <a:rPr lang="en-US" dirty="0" smtClean="0">
                <a:latin typeface="Comic Sans MS"/>
                <a:cs typeface="Comic Sans MS"/>
              </a:rPr>
              <a:t>iller </a:t>
            </a:r>
            <a:r>
              <a:rPr lang="en-US" dirty="0" err="1" smtClean="0">
                <a:latin typeface="Comic Sans MS"/>
                <a:cs typeface="Comic Sans MS"/>
              </a:rPr>
              <a:t>vars</a:t>
            </a:r>
            <a:r>
              <a:rPr lang="en-US" dirty="0" smtClean="0">
                <a:latin typeface="Comic Sans MS"/>
                <a:cs typeface="Comic Sans MS"/>
              </a:rPr>
              <a:t>!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&lt;!DOCTYPE html&gt;</a:t>
            </a:r>
          </a:p>
          <a:p>
            <a:pPr marL="0" indent="0">
              <a:buNone/>
            </a:pPr>
            <a:r>
              <a:rPr lang="en-US" dirty="0" smtClean="0"/>
              <a:t>&lt;html&gt;</a:t>
            </a:r>
          </a:p>
          <a:p>
            <a:pPr marL="0" indent="0">
              <a:buNone/>
            </a:pPr>
            <a:r>
              <a:rPr lang="en-US" dirty="0" smtClean="0"/>
              <a:t>&lt;body&gt;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&lt;p id="demo"&gt;&lt;/p&gt;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&lt;script&gt;</a:t>
            </a:r>
          </a:p>
          <a:p>
            <a:pPr marL="0" indent="0">
              <a:buNone/>
            </a:pPr>
            <a:r>
              <a:rPr lang="en-US" dirty="0" smtClean="0"/>
              <a:t>         </a:t>
            </a:r>
            <a:r>
              <a:rPr lang="en-US" dirty="0" err="1" smtClean="0"/>
              <a:t>var</a:t>
            </a:r>
            <a:r>
              <a:rPr lang="en-US" dirty="0" smtClean="0"/>
              <a:t> r=</a:t>
            </a:r>
            <a:r>
              <a:rPr lang="en-US" dirty="0" err="1" smtClean="0"/>
              <a:t>Math.random</a:t>
            </a:r>
            <a:r>
              <a:rPr lang="en-US" dirty="0" smtClean="0"/>
              <a:t>();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 err="1" smtClean="0"/>
              <a:t>var</a:t>
            </a:r>
            <a:r>
              <a:rPr lang="en-US" dirty="0" smtClean="0"/>
              <a:t> x=</a:t>
            </a:r>
            <a:r>
              <a:rPr lang="en-US" dirty="0" err="1" smtClean="0"/>
              <a:t>document.getElementById</a:t>
            </a:r>
            <a:r>
              <a:rPr lang="en-US" dirty="0" smtClean="0"/>
              <a:t>("demo")</a:t>
            </a:r>
          </a:p>
          <a:p>
            <a:pPr marL="0" indent="0">
              <a:buNone/>
            </a:pPr>
            <a:r>
              <a:rPr lang="en-US" dirty="0" smtClean="0"/>
              <a:t>        if (r&gt;0.5) {</a:t>
            </a:r>
          </a:p>
          <a:p>
            <a:pPr marL="0" indent="0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x.innerHTML</a:t>
            </a:r>
            <a:r>
              <a:rPr lang="en-US" dirty="0" smtClean="0"/>
              <a:t>="&lt;a </a:t>
            </a:r>
            <a:r>
              <a:rPr lang="en-US" dirty="0" err="1" smtClean="0"/>
              <a:t>href</a:t>
            </a:r>
            <a:r>
              <a:rPr lang="en-US" dirty="0" smtClean="0"/>
              <a:t>='http://w3schools.com'&gt;Visit W3Schools&lt;/a&gt;";</a:t>
            </a:r>
          </a:p>
          <a:p>
            <a:pPr marL="0" indent="0">
              <a:buNone/>
            </a:pPr>
            <a:r>
              <a:rPr lang="en-US" dirty="0" smtClean="0"/>
              <a:t>         }</a:t>
            </a:r>
            <a:r>
              <a:rPr lang="en-US" dirty="0"/>
              <a:t> </a:t>
            </a:r>
            <a:r>
              <a:rPr lang="en-US" dirty="0" smtClean="0"/>
              <a:t>else</a:t>
            </a:r>
            <a:r>
              <a:rPr lang="en-US" dirty="0"/>
              <a:t> </a:t>
            </a:r>
            <a:r>
              <a:rPr lang="en-US" dirty="0" smtClean="0"/>
              <a:t>{</a:t>
            </a:r>
          </a:p>
          <a:p>
            <a:pPr marL="0" indent="0">
              <a:buNone/>
            </a:pPr>
            <a:r>
              <a:rPr lang="en-US" dirty="0" smtClean="0"/>
              <a:t>             </a:t>
            </a:r>
            <a:r>
              <a:rPr lang="en-US" dirty="0" err="1" smtClean="0"/>
              <a:t>x.innerHTML</a:t>
            </a:r>
            <a:r>
              <a:rPr lang="en-US" dirty="0" smtClean="0"/>
              <a:t>="&lt;a </a:t>
            </a:r>
            <a:r>
              <a:rPr lang="en-US" dirty="0" err="1" smtClean="0"/>
              <a:t>href</a:t>
            </a:r>
            <a:r>
              <a:rPr lang="en-US" dirty="0" smtClean="0"/>
              <a:t>='http://</a:t>
            </a:r>
            <a:r>
              <a:rPr lang="en-US" dirty="0" err="1" smtClean="0"/>
              <a:t>wwf.org</a:t>
            </a:r>
            <a:r>
              <a:rPr lang="en-US" dirty="0" smtClean="0"/>
              <a:t>'&gt;Visit WWF&lt;/a&gt;";</a:t>
            </a:r>
          </a:p>
          <a:p>
            <a:pPr marL="0" indent="0">
              <a:buNone/>
            </a:pPr>
            <a:r>
              <a:rPr lang="en-US" dirty="0" smtClean="0"/>
              <a:t>         }</a:t>
            </a:r>
          </a:p>
          <a:p>
            <a:pPr marL="0" indent="0">
              <a:buNone/>
            </a:pPr>
            <a:r>
              <a:rPr lang="en-US" smtClean="0"/>
              <a:t>     &lt;</a:t>
            </a:r>
            <a:r>
              <a:rPr lang="en-US" dirty="0" smtClean="0"/>
              <a:t>/script&gt;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&lt;/body&gt;</a:t>
            </a:r>
          </a:p>
          <a:p>
            <a:pPr marL="0" indent="0">
              <a:buNone/>
            </a:pPr>
            <a:r>
              <a:rPr lang="en-US" dirty="0" smtClean="0"/>
              <a:t>&lt;/html&gt;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5919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omic Sans MS"/>
              </a:rPr>
              <a:t>f</a:t>
            </a:r>
            <a:r>
              <a:rPr lang="en-US" dirty="0" smtClean="0">
                <a:latin typeface="Comic Sans MS"/>
                <a:cs typeface="Comic Sans MS"/>
              </a:rPr>
              <a:t>unctions! 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/>
              <a:t>&lt;!DOCTYPE html&gt;</a:t>
            </a:r>
          </a:p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&lt;body&gt;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&lt;</a:t>
            </a:r>
            <a:r>
              <a:rPr lang="en-US" dirty="0"/>
              <a:t>p&gt;This example calls a function which </a:t>
            </a:r>
            <a:r>
              <a:rPr lang="en-US" dirty="0" err="1"/>
              <a:t>perfoms</a:t>
            </a:r>
            <a:r>
              <a:rPr lang="en-US" dirty="0"/>
              <a:t> a calculation, and returns the result:&lt;/p&gt;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&lt;</a:t>
            </a:r>
            <a:r>
              <a:rPr lang="en-US" dirty="0"/>
              <a:t>p id="demo"&gt;&lt;/p&gt;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&lt;</a:t>
            </a:r>
            <a:r>
              <a:rPr lang="en-US" dirty="0">
                <a:solidFill>
                  <a:srgbClr val="FF0000"/>
                </a:solidFill>
              </a:rPr>
              <a:t>script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 smtClean="0"/>
              <a:t>        function </a:t>
            </a:r>
            <a:r>
              <a:rPr lang="en-US" dirty="0" err="1"/>
              <a:t>myFunction</a:t>
            </a:r>
            <a:r>
              <a:rPr lang="en-US" dirty="0"/>
              <a:t>(</a:t>
            </a:r>
            <a:r>
              <a:rPr lang="en-US" dirty="0" err="1"/>
              <a:t>a,b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return </a:t>
            </a:r>
            <a:r>
              <a:rPr lang="en-US" dirty="0"/>
              <a:t>a*b;</a:t>
            </a:r>
          </a:p>
          <a:p>
            <a:pPr marL="0" indent="0">
              <a:buNone/>
            </a:pPr>
            <a:r>
              <a:rPr lang="en-US" dirty="0" smtClean="0"/>
              <a:t>         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b="1" dirty="0" smtClean="0"/>
              <a:t> </a:t>
            </a:r>
            <a:r>
              <a:rPr lang="en-US" b="1" dirty="0" err="1" smtClean="0"/>
              <a:t>document.getElementById</a:t>
            </a:r>
            <a:r>
              <a:rPr lang="en-US" dirty="0"/>
              <a:t>("demo").</a:t>
            </a:r>
            <a:r>
              <a:rPr lang="en-US" dirty="0" err="1"/>
              <a:t>innerHTML</a:t>
            </a:r>
            <a:r>
              <a:rPr lang="en-US" dirty="0"/>
              <a:t>=</a:t>
            </a:r>
            <a:r>
              <a:rPr lang="en-US" dirty="0" err="1"/>
              <a:t>myFunction</a:t>
            </a:r>
            <a:r>
              <a:rPr lang="en-US" dirty="0"/>
              <a:t>(4,3);</a:t>
            </a:r>
          </a:p>
          <a:p>
            <a:pPr marL="0" indent="0">
              <a:buNone/>
            </a:pPr>
            <a:r>
              <a:rPr lang="en-US" dirty="0" smtClean="0"/>
              <a:t>    &lt;</a:t>
            </a:r>
            <a:r>
              <a:rPr lang="en-US" dirty="0"/>
              <a:t>/</a:t>
            </a:r>
            <a:r>
              <a:rPr lang="en-US" dirty="0">
                <a:solidFill>
                  <a:srgbClr val="FF0000"/>
                </a:solidFill>
              </a:rPr>
              <a:t>script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714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omic Sans MS"/>
              </a:rPr>
              <a:t>e</a:t>
            </a:r>
            <a:r>
              <a:rPr lang="en-US" dirty="0" smtClean="0">
                <a:latin typeface="Comic Sans MS"/>
                <a:cs typeface="Comic Sans MS"/>
              </a:rPr>
              <a:t>xample output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4" name="Content Placeholder 3" descr="Screen shot 2012-09-25 at 9.21.13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5741" b="-8574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00030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omic Sans MS"/>
              </a:rPr>
              <a:t>l</a:t>
            </a:r>
            <a:r>
              <a:rPr lang="en-US" dirty="0" smtClean="0">
                <a:latin typeface="Comic Sans MS"/>
                <a:cs typeface="Comic Sans MS"/>
              </a:rPr>
              <a:t>ooping??!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en-US" dirty="0"/>
              <a:t>&lt;!DOCTYPE html&gt;</a:t>
            </a:r>
          </a:p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 smtClean="0"/>
              <a:t>   &lt;</a:t>
            </a:r>
            <a:r>
              <a:rPr lang="en-US" dirty="0"/>
              <a:t>body&gt;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&lt;</a:t>
            </a:r>
            <a:r>
              <a:rPr lang="en-US" dirty="0"/>
              <a:t>p&gt;Click the button to loop through a block of code five times.&lt;/p&gt;</a:t>
            </a:r>
          </a:p>
          <a:p>
            <a:pPr marL="0" indent="0">
              <a:buNone/>
            </a:pPr>
            <a:r>
              <a:rPr lang="en-US" dirty="0" smtClean="0"/>
              <a:t>	&lt;</a:t>
            </a:r>
            <a:r>
              <a:rPr lang="en-US" dirty="0"/>
              <a:t>button </a:t>
            </a:r>
            <a:r>
              <a:rPr lang="en-US" dirty="0" err="1"/>
              <a:t>onclick</a:t>
            </a:r>
            <a:r>
              <a:rPr lang="en-US" dirty="0"/>
              <a:t>="</a:t>
            </a:r>
            <a:r>
              <a:rPr lang="en-US" dirty="0" err="1"/>
              <a:t>myFunction</a:t>
            </a:r>
            <a:r>
              <a:rPr lang="en-US" dirty="0"/>
              <a:t>()"&gt;Try it&lt;/button&gt;</a:t>
            </a:r>
          </a:p>
          <a:p>
            <a:pPr marL="0" indent="0">
              <a:buNone/>
            </a:pPr>
            <a:r>
              <a:rPr lang="en-US" dirty="0" smtClean="0"/>
              <a:t>	&lt;</a:t>
            </a:r>
            <a:r>
              <a:rPr lang="en-US" dirty="0"/>
              <a:t>p id="demo"&gt;&lt;/p&gt;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&lt;</a:t>
            </a:r>
            <a:r>
              <a:rPr lang="en-US" dirty="0">
                <a:solidFill>
                  <a:srgbClr val="FF0000"/>
                </a:solidFill>
              </a:rPr>
              <a:t>script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 smtClean="0"/>
              <a:t>   		function </a:t>
            </a:r>
            <a:r>
              <a:rPr lang="en-US" dirty="0" err="1"/>
              <a:t>myFunction</a:t>
            </a:r>
            <a:r>
              <a:rPr lang="en-US" dirty="0"/>
              <a:t>(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var</a:t>
            </a:r>
            <a:r>
              <a:rPr lang="en-US" dirty="0" smtClean="0"/>
              <a:t> </a:t>
            </a:r>
            <a:r>
              <a:rPr lang="en-US" dirty="0"/>
              <a:t>x="",</a:t>
            </a:r>
            <a:r>
              <a:rPr lang="en-US" dirty="0" err="1"/>
              <a:t>i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 smtClean="0"/>
              <a:t>			for </a:t>
            </a:r>
            <a:r>
              <a:rPr lang="en-US" dirty="0"/>
              <a:t>(</a:t>
            </a:r>
            <a:r>
              <a:rPr lang="en-US" dirty="0" err="1"/>
              <a:t>i</a:t>
            </a:r>
            <a:r>
              <a:rPr lang="en-US" dirty="0"/>
              <a:t>=0;i&lt;5;i++</a:t>
            </a:r>
            <a:r>
              <a:rPr lang="en-US" dirty="0" smtClean="0"/>
              <a:t>) {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      x</a:t>
            </a:r>
            <a:r>
              <a:rPr lang="en-US" dirty="0"/>
              <a:t>=x + "The number is " + </a:t>
            </a:r>
            <a:r>
              <a:rPr lang="en-US" dirty="0" err="1"/>
              <a:t>i</a:t>
            </a:r>
            <a:r>
              <a:rPr lang="en-US" dirty="0"/>
              <a:t> + "&lt;</a:t>
            </a:r>
            <a:r>
              <a:rPr lang="en-US" dirty="0" err="1"/>
              <a:t>br</a:t>
            </a:r>
            <a:r>
              <a:rPr lang="en-US" dirty="0"/>
              <a:t> /&gt;";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			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b="1" dirty="0" err="1" smtClean="0"/>
              <a:t>document.getElementById</a:t>
            </a:r>
            <a:r>
              <a:rPr lang="en-US" b="1" dirty="0"/>
              <a:t>(</a:t>
            </a:r>
            <a:r>
              <a:rPr lang="en-US" dirty="0"/>
              <a:t>"demo").</a:t>
            </a:r>
            <a:r>
              <a:rPr lang="en-US" dirty="0" err="1"/>
              <a:t>innerHTML</a:t>
            </a:r>
            <a:r>
              <a:rPr lang="en-US" dirty="0"/>
              <a:t>=x;</a:t>
            </a:r>
          </a:p>
          <a:p>
            <a:pPr marL="0" indent="0">
              <a:buNone/>
            </a:pPr>
            <a:r>
              <a:rPr lang="en-US" dirty="0" smtClean="0"/>
              <a:t>		}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&lt;</a:t>
            </a:r>
            <a:r>
              <a:rPr lang="en-US" dirty="0"/>
              <a:t>/</a:t>
            </a:r>
            <a:r>
              <a:rPr lang="en-US" dirty="0">
                <a:solidFill>
                  <a:srgbClr val="FF0000"/>
                </a:solidFill>
              </a:rPr>
              <a:t>script</a:t>
            </a:r>
            <a:r>
              <a:rPr lang="en-US" dirty="0"/>
              <a:t>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&lt;</a:t>
            </a:r>
            <a:r>
              <a:rPr lang="en-US" dirty="0"/>
              <a:t>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7163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omic Sans MS"/>
              </a:rPr>
              <a:t>e</a:t>
            </a:r>
            <a:r>
              <a:rPr lang="en-US" dirty="0" smtClean="0">
                <a:latin typeface="Comic Sans MS"/>
                <a:cs typeface="Comic Sans MS"/>
              </a:rPr>
              <a:t>xample output </a:t>
            </a:r>
            <a:endParaRPr lang="en-US" dirty="0">
              <a:latin typeface="Comic Sans MS"/>
              <a:cs typeface="Comic Sans MS"/>
            </a:endParaRPr>
          </a:p>
        </p:txBody>
      </p:sp>
      <p:pic>
        <p:nvPicPr>
          <p:cNvPr id="4" name="Content Placeholder 3" descr="Screen shot 2012-09-25 at 9.29.2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6715" b="-67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398462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Writing to a form?!?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Comic Sans MS"/>
              <a:cs typeface="Comic Sans MS"/>
              <a:hlinkClick r:id="rId2"/>
            </a:endParaRPr>
          </a:p>
          <a:p>
            <a:r>
              <a:rPr lang="en-US" dirty="0" smtClean="0">
                <a:latin typeface="Comic Sans MS"/>
                <a:cs typeface="Comic Sans MS"/>
                <a:hlinkClick r:id="rId2"/>
              </a:rPr>
              <a:t>http</a:t>
            </a:r>
            <a:r>
              <a:rPr lang="en-US" dirty="0">
                <a:latin typeface="Comic Sans MS"/>
                <a:cs typeface="Comic Sans MS"/>
                <a:hlinkClick r:id="rId2"/>
              </a:rPr>
              <a:t>://www.google.com</a:t>
            </a:r>
            <a:endParaRPr lang="en-US" dirty="0">
              <a:latin typeface="Comic Sans MS"/>
              <a:cs typeface="Comic Sans MS"/>
            </a:endParaRPr>
          </a:p>
          <a:p>
            <a:r>
              <a:rPr lang="en-US" dirty="0">
                <a:latin typeface="Comic Sans MS"/>
                <a:cs typeface="Comic Sans MS"/>
              </a:rPr>
              <a:t>t</a:t>
            </a:r>
            <a:r>
              <a:rPr lang="en-US" dirty="0" smtClean="0">
                <a:latin typeface="Comic Sans MS"/>
                <a:cs typeface="Comic Sans MS"/>
              </a:rPr>
              <a:t>ry this at the console:</a:t>
            </a:r>
          </a:p>
          <a:p>
            <a:pPr lvl="1"/>
            <a:r>
              <a:rPr lang="en-US" dirty="0" err="1" smtClean="0">
                <a:latin typeface="Comic Sans MS"/>
                <a:cs typeface="Comic Sans MS"/>
              </a:rPr>
              <a:t>document.forms</a:t>
            </a:r>
            <a:r>
              <a:rPr lang="en-US" dirty="0">
                <a:latin typeface="Comic Sans MS"/>
                <a:cs typeface="Comic Sans MS"/>
              </a:rPr>
              <a:t>[</a:t>
            </a:r>
            <a:r>
              <a:rPr lang="en-US" dirty="0" smtClean="0">
                <a:latin typeface="Comic Sans MS"/>
                <a:cs typeface="Comic Sans MS"/>
              </a:rPr>
              <a:t>0][</a:t>
            </a:r>
            <a:r>
              <a:rPr lang="en-US" dirty="0">
                <a:latin typeface="Comic Sans MS"/>
                <a:cs typeface="Comic Sans MS"/>
              </a:rPr>
              <a:t>'q'].value='</a:t>
            </a:r>
            <a:r>
              <a:rPr lang="en-US" dirty="0" err="1" smtClean="0">
                <a:latin typeface="Comic Sans MS"/>
                <a:cs typeface="Comic Sans MS"/>
              </a:rPr>
              <a:t>stackoverflow</a:t>
            </a:r>
            <a:r>
              <a:rPr lang="en-US" dirty="0" smtClean="0">
                <a:latin typeface="Comic Sans MS"/>
                <a:cs typeface="Comic Sans MS"/>
              </a:rPr>
              <a:t>’;</a:t>
            </a:r>
            <a:endParaRPr lang="en-US" dirty="0">
              <a:latin typeface="Comic Sans MS"/>
              <a:cs typeface="Comic Sans MS"/>
            </a:endParaRPr>
          </a:p>
          <a:p>
            <a:pPr lvl="1"/>
            <a:r>
              <a:rPr lang="en-US" dirty="0" err="1" smtClean="0">
                <a:latin typeface="Comic Sans MS"/>
                <a:cs typeface="Comic Sans MS"/>
              </a:rPr>
              <a:t>document.forms</a:t>
            </a:r>
            <a:r>
              <a:rPr lang="en-US" dirty="0">
                <a:latin typeface="Comic Sans MS"/>
                <a:cs typeface="Comic Sans MS"/>
              </a:rPr>
              <a:t>[0].submit()</a:t>
            </a:r>
          </a:p>
        </p:txBody>
      </p:sp>
    </p:spTree>
    <p:extLst>
      <p:ext uri="{BB962C8B-B14F-4D97-AF65-F5344CB8AC3E}">
        <p14:creationId xmlns:p14="http://schemas.microsoft.com/office/powerpoint/2010/main" val="3183156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/>
                <a:cs typeface="Comic Sans MS"/>
              </a:rPr>
              <a:t>a</a:t>
            </a:r>
            <a:r>
              <a:rPr lang="en-US" dirty="0" smtClean="0">
                <a:latin typeface="Comic Sans MS"/>
                <a:cs typeface="Comic Sans MS"/>
              </a:rPr>
              <a:t>lert function!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&lt;html&gt;</a:t>
            </a:r>
          </a:p>
          <a:p>
            <a:pPr marL="0" indent="0">
              <a:buNone/>
            </a:pPr>
            <a:r>
              <a:rPr lang="en-US" dirty="0" smtClean="0"/>
              <a:t>	&lt;head&gt;</a:t>
            </a:r>
          </a:p>
          <a:p>
            <a:pPr marL="0" indent="0">
              <a:buNone/>
            </a:pPr>
            <a:r>
              <a:rPr lang="en-US" dirty="0" smtClean="0"/>
              <a:t>		&lt;title&gt;Alerts Example&lt;/title&gt;</a:t>
            </a:r>
          </a:p>
          <a:p>
            <a:pPr marL="0" indent="0">
              <a:buNone/>
            </a:pPr>
            <a:r>
              <a:rPr lang="en-US" dirty="0" smtClean="0"/>
              <a:t>	&lt;/head&gt;</a:t>
            </a:r>
          </a:p>
          <a:p>
            <a:pPr marL="0" indent="0">
              <a:buNone/>
            </a:pPr>
            <a:r>
              <a:rPr lang="en-US" dirty="0" smtClean="0"/>
              <a:t>	&lt;body&gt;</a:t>
            </a:r>
          </a:p>
          <a:p>
            <a:pPr marL="0" indent="0">
              <a:buNone/>
            </a:pPr>
            <a:r>
              <a:rPr lang="en-US" dirty="0" smtClean="0"/>
              <a:t>		&lt;</a:t>
            </a:r>
            <a:r>
              <a:rPr lang="en-US" dirty="0" smtClean="0">
                <a:solidFill>
                  <a:srgbClr val="FF0000"/>
                </a:solidFill>
              </a:rPr>
              <a:t>script</a:t>
            </a:r>
            <a:r>
              <a:rPr lang="en-US" dirty="0" smtClean="0"/>
              <a:t> type="text/</a:t>
            </a:r>
            <a:r>
              <a:rPr lang="en-US" dirty="0" err="1" smtClean="0"/>
              <a:t>javascript</a:t>
            </a:r>
            <a:r>
              <a:rPr lang="en-US" dirty="0" smtClean="0"/>
              <a:t>"&gt;</a:t>
            </a:r>
          </a:p>
          <a:p>
            <a:pPr marL="0" indent="0">
              <a:buNone/>
            </a:pPr>
            <a:r>
              <a:rPr lang="en-US" dirty="0" smtClean="0"/>
              <a:t>			alert('First alert.');</a:t>
            </a:r>
          </a:p>
          <a:p>
            <a:pPr marL="0" indent="0">
              <a:buNone/>
            </a:pPr>
            <a:r>
              <a:rPr lang="en-US" dirty="0" smtClean="0"/>
              <a:t>			alert('Second alert.');</a:t>
            </a:r>
          </a:p>
          <a:p>
            <a:pPr marL="0" indent="0">
              <a:buNone/>
            </a:pPr>
            <a:r>
              <a:rPr lang="en-US" dirty="0" smtClean="0"/>
              <a:t>		&lt;/</a:t>
            </a:r>
            <a:r>
              <a:rPr lang="en-US" dirty="0" smtClean="0">
                <a:solidFill>
                  <a:srgbClr val="FF0000"/>
                </a:solidFill>
              </a:rPr>
              <a:t>script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	&lt;/body&gt;</a:t>
            </a:r>
          </a:p>
          <a:p>
            <a:pPr marL="0" indent="0"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7068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variables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&lt;html&gt;</a:t>
            </a:r>
          </a:p>
          <a:p>
            <a:pPr marL="0" indent="0">
              <a:buNone/>
            </a:pPr>
            <a:r>
              <a:rPr lang="en-US" dirty="0" smtClean="0"/>
              <a:t>	&lt;head&gt;</a:t>
            </a:r>
          </a:p>
          <a:p>
            <a:pPr marL="0" indent="0">
              <a:buNone/>
            </a:pPr>
            <a:r>
              <a:rPr lang="en-US" dirty="0" smtClean="0"/>
              <a:t>		&lt;title&gt;Arithmetic Example&lt;/title&gt;</a:t>
            </a:r>
          </a:p>
          <a:p>
            <a:pPr marL="0" indent="0">
              <a:buNone/>
            </a:pPr>
            <a:r>
              <a:rPr lang="en-US" dirty="0" smtClean="0"/>
              <a:t>	&lt;/head&gt;</a:t>
            </a:r>
          </a:p>
          <a:p>
            <a:pPr marL="0" indent="0">
              <a:buNone/>
            </a:pPr>
            <a:r>
              <a:rPr lang="en-US" dirty="0" smtClean="0"/>
              <a:t>	&lt;body id="</a:t>
            </a:r>
            <a:r>
              <a:rPr lang="en-US" dirty="0" err="1" smtClean="0"/>
              <a:t>the_body</a:t>
            </a:r>
            <a:r>
              <a:rPr lang="en-US" dirty="0" smtClean="0"/>
              <a:t>"&gt;</a:t>
            </a:r>
          </a:p>
          <a:p>
            <a:pPr marL="0" indent="0">
              <a:buNone/>
            </a:pPr>
            <a:r>
              <a:rPr lang="en-US" dirty="0" smtClean="0"/>
              <a:t>		&lt;</a:t>
            </a:r>
            <a:r>
              <a:rPr lang="en-US" dirty="0" smtClean="0">
                <a:solidFill>
                  <a:srgbClr val="FF0000"/>
                </a:solidFill>
              </a:rPr>
              <a:t>script</a:t>
            </a:r>
            <a:r>
              <a:rPr lang="en-US" dirty="0" smtClean="0"/>
              <a:t> type="text/</a:t>
            </a:r>
            <a:r>
              <a:rPr lang="en-US" dirty="0" err="1" smtClean="0"/>
              <a:t>javascript</a:t>
            </a:r>
            <a:r>
              <a:rPr lang="en-US" dirty="0" smtClean="0"/>
              <a:t>"&gt;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var</a:t>
            </a:r>
            <a:r>
              <a:rPr lang="en-US" dirty="0" smtClean="0"/>
              <a:t> x = 5;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var</a:t>
            </a:r>
            <a:r>
              <a:rPr lang="en-US" dirty="0" smtClean="0"/>
              <a:t> y = 7;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var</a:t>
            </a:r>
            <a:r>
              <a:rPr lang="en-US" dirty="0" smtClean="0"/>
              <a:t> z = x + y;</a:t>
            </a:r>
          </a:p>
          <a:p>
            <a:pPr marL="0" indent="0">
              <a:buNone/>
            </a:pPr>
            <a:r>
              <a:rPr lang="en-US" dirty="0" smtClean="0"/>
              <a:t>			</a:t>
            </a:r>
            <a:r>
              <a:rPr lang="en-US" dirty="0" err="1" smtClean="0"/>
              <a:t>document.write</a:t>
            </a:r>
            <a:r>
              <a:rPr lang="en-US" dirty="0" smtClean="0"/>
              <a:t>(z);</a:t>
            </a:r>
          </a:p>
          <a:p>
            <a:pPr marL="0" indent="0">
              <a:buNone/>
            </a:pPr>
            <a:r>
              <a:rPr lang="en-US" dirty="0" smtClean="0"/>
              <a:t>		&lt;/</a:t>
            </a:r>
            <a:r>
              <a:rPr lang="en-US" dirty="0" smtClean="0">
                <a:solidFill>
                  <a:srgbClr val="FF0000"/>
                </a:solidFill>
              </a:rPr>
              <a:t>script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 smtClean="0"/>
              <a:t>	&lt;/body&gt;</a:t>
            </a:r>
          </a:p>
          <a:p>
            <a:pPr marL="0" indent="0"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751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DOM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Document Object Model (DOM for short) is a reference for all the objects used to represent a web page</a:t>
            </a:r>
          </a:p>
          <a:p>
            <a:r>
              <a:rPr lang="en-US" dirty="0" smtClean="0">
                <a:latin typeface="Comic Sans MS"/>
                <a:cs typeface="Comic Sans MS"/>
              </a:rPr>
              <a:t>is exposed to </a:t>
            </a:r>
            <a:r>
              <a:rPr lang="en-US" dirty="0" err="1" smtClean="0">
                <a:latin typeface="Comic Sans MS"/>
                <a:cs typeface="Comic Sans MS"/>
              </a:rPr>
              <a:t>Javascript</a:t>
            </a:r>
            <a:r>
              <a:rPr lang="en-US" dirty="0" smtClean="0">
                <a:latin typeface="Comic Sans MS"/>
                <a:cs typeface="Comic Sans MS"/>
              </a:rPr>
              <a:t> by way of the "document" object</a:t>
            </a:r>
          </a:p>
          <a:p>
            <a:r>
              <a:rPr lang="en-US" dirty="0" smtClean="0">
                <a:latin typeface="Comic Sans MS"/>
                <a:cs typeface="Comic Sans MS"/>
              </a:rPr>
              <a:t>If you check the DOM, you'll see that the document object contains a property named 'URL' which gives the URL of the page </a:t>
            </a:r>
          </a:p>
          <a:p>
            <a:r>
              <a:rPr lang="en-US" b="1" dirty="0" err="1" smtClean="0">
                <a:latin typeface="Comic Sans MS"/>
                <a:cs typeface="Comic Sans MS"/>
              </a:rPr>
              <a:t>getElementById</a:t>
            </a:r>
            <a:r>
              <a:rPr lang="en-US" dirty="0" smtClean="0">
                <a:latin typeface="Comic Sans MS"/>
                <a:cs typeface="Comic Sans MS"/>
              </a:rPr>
              <a:t>() method, returns the object which represents the element with the given id</a:t>
            </a:r>
          </a:p>
        </p:txBody>
      </p:sp>
    </p:spTree>
    <p:extLst>
      <p:ext uri="{BB962C8B-B14F-4D97-AF65-F5344CB8AC3E}">
        <p14:creationId xmlns:p14="http://schemas.microsoft.com/office/powerpoint/2010/main" val="2109798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DOM stuff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Do you think you could </a:t>
            </a:r>
          </a:p>
          <a:p>
            <a:pPr lvl="1"/>
            <a:r>
              <a:rPr lang="en-US" dirty="0" smtClean="0">
                <a:latin typeface="Comic Sans MS"/>
                <a:cs typeface="Comic Sans MS"/>
              </a:rPr>
              <a:t>GRAB an image from a web page</a:t>
            </a:r>
          </a:p>
          <a:p>
            <a:pPr lvl="1"/>
            <a:r>
              <a:rPr lang="en-US" dirty="0" smtClean="0">
                <a:latin typeface="Comic Sans MS"/>
                <a:cs typeface="Comic Sans MS"/>
              </a:rPr>
              <a:t>SWAP it out with another image</a:t>
            </a:r>
          </a:p>
          <a:p>
            <a:pPr lvl="1"/>
            <a:endParaRPr lang="en-US" dirty="0">
              <a:latin typeface="Comic Sans MS"/>
              <a:cs typeface="Comic Sans MS"/>
            </a:endParaRPr>
          </a:p>
          <a:p>
            <a:pPr lvl="1"/>
            <a:r>
              <a:rPr lang="en-US" dirty="0" smtClean="0">
                <a:latin typeface="Comic Sans MS"/>
                <a:cs typeface="Comic Sans MS"/>
              </a:rPr>
              <a:t>??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266339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“</a:t>
            </a:r>
            <a:r>
              <a:rPr lang="en-US" dirty="0" err="1" smtClean="0">
                <a:latin typeface="Comic Sans MS"/>
                <a:cs typeface="Comic Sans MS"/>
              </a:rPr>
              <a:t>woah</a:t>
            </a:r>
            <a:r>
              <a:rPr lang="en-US" dirty="0" smtClean="0">
                <a:latin typeface="Comic Sans MS"/>
                <a:cs typeface="Comic Sans MS"/>
              </a:rPr>
              <a:t> </a:t>
            </a:r>
            <a:r>
              <a:rPr lang="en-US" dirty="0" err="1" smtClean="0">
                <a:latin typeface="Comic Sans MS"/>
                <a:cs typeface="Comic Sans MS"/>
              </a:rPr>
              <a:t>ya</a:t>
            </a:r>
            <a:r>
              <a:rPr lang="en-US" dirty="0" smtClean="0">
                <a:latin typeface="Comic Sans MS"/>
                <a:cs typeface="Comic Sans MS"/>
              </a:rPr>
              <a:t>”… example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&lt;html&gt;</a:t>
            </a:r>
          </a:p>
          <a:p>
            <a:pPr marL="0" indent="0">
              <a:buNone/>
            </a:pPr>
            <a:r>
              <a:rPr lang="en-US" dirty="0"/>
              <a:t>	&lt;head&gt;</a:t>
            </a:r>
          </a:p>
          <a:p>
            <a:pPr marL="0" indent="0">
              <a:buNone/>
            </a:pPr>
            <a:r>
              <a:rPr lang="en-US" dirty="0"/>
              <a:t>		&lt;title&gt;</a:t>
            </a:r>
            <a:r>
              <a:rPr lang="en-US" dirty="0" err="1"/>
              <a:t>Javascript</a:t>
            </a:r>
            <a:r>
              <a:rPr lang="en-US" dirty="0"/>
              <a:t> DOM Image Example&lt;/title&gt;</a:t>
            </a:r>
          </a:p>
          <a:p>
            <a:pPr marL="0" indent="0">
              <a:buNone/>
            </a:pPr>
            <a:r>
              <a:rPr lang="en-US" dirty="0"/>
              <a:t>	&lt;/head&gt;</a:t>
            </a:r>
          </a:p>
          <a:p>
            <a:pPr marL="0" indent="0">
              <a:buNone/>
            </a:pPr>
            <a:r>
              <a:rPr lang="en-US" dirty="0"/>
              <a:t>	&lt;body&gt;</a:t>
            </a:r>
          </a:p>
          <a:p>
            <a:pPr marL="0" indent="0">
              <a:buNone/>
            </a:pPr>
            <a:r>
              <a:rPr lang="en-US" dirty="0"/>
              <a:t>		&lt;</a:t>
            </a:r>
            <a:r>
              <a:rPr lang="en-US" dirty="0" err="1"/>
              <a:t>img</a:t>
            </a:r>
            <a:r>
              <a:rPr lang="en-US" dirty="0"/>
              <a:t> </a:t>
            </a:r>
            <a:r>
              <a:rPr lang="en-US" dirty="0" err="1"/>
              <a:t>src</a:t>
            </a:r>
            <a:r>
              <a:rPr lang="en-US" dirty="0"/>
              <a:t>="</a:t>
            </a:r>
            <a:r>
              <a:rPr lang="en-US" dirty="0" err="1"/>
              <a:t>neutral_face.png</a:t>
            </a:r>
            <a:r>
              <a:rPr lang="en-US" dirty="0"/>
              <a:t>" </a:t>
            </a:r>
            <a:r>
              <a:rPr lang="en-US" b="1" dirty="0"/>
              <a:t>id</a:t>
            </a:r>
            <a:r>
              <a:rPr lang="en-US" b="1" dirty="0" smtClean="0"/>
              <a:t>=”stoic"</a:t>
            </a:r>
            <a:r>
              <a:rPr lang="en-US" dirty="0" smtClean="0"/>
              <a:t> </a:t>
            </a:r>
            <a:r>
              <a:rPr lang="en-US" dirty="0"/>
              <a:t>/&gt;</a:t>
            </a:r>
          </a:p>
          <a:p>
            <a:pPr marL="0" indent="0">
              <a:buNone/>
            </a:pPr>
            <a:r>
              <a:rPr lang="en-US" dirty="0"/>
              <a:t>		&lt;</a:t>
            </a:r>
            <a:r>
              <a:rPr lang="en-US" dirty="0">
                <a:solidFill>
                  <a:srgbClr val="FF0000"/>
                </a:solidFill>
              </a:rPr>
              <a:t>script</a:t>
            </a:r>
            <a:r>
              <a:rPr lang="en-US" dirty="0"/>
              <a:t> type="text/</a:t>
            </a:r>
            <a:r>
              <a:rPr lang="en-US" dirty="0" err="1"/>
              <a:t>javascript</a:t>
            </a:r>
            <a:r>
              <a:rPr lang="en-US" dirty="0"/>
              <a:t>"&gt;</a:t>
            </a:r>
          </a:p>
          <a:p>
            <a:pPr marL="0" indent="0">
              <a:buNone/>
            </a:pPr>
            <a:r>
              <a:rPr lang="en-US" dirty="0"/>
              <a:t>			alert('Click when ready');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var</a:t>
            </a:r>
            <a:r>
              <a:rPr lang="en-US" dirty="0"/>
              <a:t> </a:t>
            </a:r>
            <a:r>
              <a:rPr lang="en-US" dirty="0">
                <a:solidFill>
                  <a:srgbClr val="660066"/>
                </a:solidFill>
              </a:rPr>
              <a:t>x</a:t>
            </a:r>
            <a:r>
              <a:rPr lang="en-US" dirty="0"/>
              <a:t> = </a:t>
            </a:r>
            <a:r>
              <a:rPr lang="en-US" dirty="0" err="1"/>
              <a:t>document</a:t>
            </a:r>
            <a:r>
              <a:rPr lang="en-US" b="1" dirty="0" err="1"/>
              <a:t>.getElementById</a:t>
            </a:r>
            <a:r>
              <a:rPr lang="en-US" dirty="0" smtClean="0"/>
              <a:t>(’stoic'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>
                <a:solidFill>
                  <a:srgbClr val="660066"/>
                </a:solidFill>
              </a:rPr>
              <a:t>x</a:t>
            </a:r>
            <a:r>
              <a:rPr lang="en-US" dirty="0" err="1"/>
              <a:t>.src</a:t>
            </a:r>
            <a:r>
              <a:rPr lang="en-US" dirty="0"/>
              <a:t> = '</a:t>
            </a:r>
            <a:r>
              <a:rPr lang="en-US" dirty="0" err="1"/>
              <a:t>smiley_face.png</a:t>
            </a:r>
            <a:r>
              <a:rPr lang="en-US" dirty="0"/>
              <a:t>';</a:t>
            </a:r>
          </a:p>
          <a:p>
            <a:pPr marL="0" indent="0">
              <a:buNone/>
            </a:pPr>
            <a:r>
              <a:rPr lang="en-US" dirty="0"/>
              <a:t>		&lt;/</a:t>
            </a:r>
            <a:r>
              <a:rPr lang="en-US" dirty="0">
                <a:solidFill>
                  <a:srgbClr val="FF0000"/>
                </a:solidFill>
              </a:rPr>
              <a:t>script</a:t>
            </a:r>
            <a:r>
              <a:rPr lang="en-US" dirty="0"/>
              <a:t>&gt;</a:t>
            </a:r>
          </a:p>
          <a:p>
            <a:pPr marL="0" indent="0">
              <a:buNone/>
            </a:pPr>
            <a:r>
              <a:rPr lang="en-US" dirty="0"/>
              <a:t>	&lt;/body&gt;</a:t>
            </a:r>
          </a:p>
          <a:p>
            <a:pPr marL="0" indent="0">
              <a:buNone/>
            </a:pPr>
            <a:r>
              <a:rPr lang="en-US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3932888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What is that code doing?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Comic Sans MS"/>
                <a:cs typeface="Comic Sans MS"/>
              </a:rPr>
              <a:t>The </a:t>
            </a:r>
            <a:r>
              <a:rPr lang="en-US" dirty="0">
                <a:latin typeface="Comic Sans MS"/>
                <a:cs typeface="Comic Sans MS"/>
              </a:rPr>
              <a:t>variable x is actually unnecessary.</a:t>
            </a:r>
          </a:p>
          <a:p>
            <a:r>
              <a:rPr lang="en-US" b="1" dirty="0" err="1">
                <a:latin typeface="Comic Sans MS"/>
                <a:cs typeface="Comic Sans MS"/>
              </a:rPr>
              <a:t>document.getElementById</a:t>
            </a:r>
            <a:r>
              <a:rPr lang="en-US" b="1" dirty="0">
                <a:latin typeface="Comic Sans MS"/>
                <a:cs typeface="Comic Sans MS"/>
              </a:rPr>
              <a:t>() </a:t>
            </a:r>
            <a:r>
              <a:rPr lang="en-US" dirty="0">
                <a:latin typeface="Comic Sans MS"/>
                <a:cs typeface="Comic Sans MS"/>
              </a:rPr>
              <a:t>actually returns an </a:t>
            </a:r>
            <a:r>
              <a:rPr lang="en-US" b="1" dirty="0">
                <a:latin typeface="Comic Sans MS"/>
                <a:cs typeface="Comic Sans MS"/>
              </a:rPr>
              <a:t>object</a:t>
            </a:r>
            <a:r>
              <a:rPr lang="en-US" dirty="0">
                <a:latin typeface="Comic Sans MS"/>
                <a:cs typeface="Comic Sans MS"/>
              </a:rPr>
              <a:t> which we could use the . operator on directly.</a:t>
            </a:r>
          </a:p>
          <a:p>
            <a:pPr lvl="1"/>
            <a:r>
              <a:rPr lang="en-US" dirty="0">
                <a:latin typeface="Comic Sans MS"/>
                <a:cs typeface="Comic Sans MS"/>
              </a:rPr>
              <a:t>"</a:t>
            </a:r>
            <a:r>
              <a:rPr lang="en-US" b="1" dirty="0" err="1">
                <a:latin typeface="Comic Sans MS"/>
                <a:cs typeface="Comic Sans MS"/>
              </a:rPr>
              <a:t>document.getElementById</a:t>
            </a:r>
            <a:r>
              <a:rPr lang="en-US" b="1" dirty="0" smtClean="0">
                <a:latin typeface="Comic Sans MS"/>
                <a:cs typeface="Comic Sans MS"/>
              </a:rPr>
              <a:t>(’stoic'</a:t>
            </a:r>
            <a:r>
              <a:rPr lang="en-US" b="1" dirty="0">
                <a:latin typeface="Comic Sans MS"/>
                <a:cs typeface="Comic Sans MS"/>
              </a:rPr>
              <a:t>).</a:t>
            </a:r>
            <a:r>
              <a:rPr lang="en-US" b="1" dirty="0" err="1">
                <a:latin typeface="Comic Sans MS"/>
                <a:cs typeface="Comic Sans MS"/>
              </a:rPr>
              <a:t>src</a:t>
            </a:r>
            <a:r>
              <a:rPr lang="en-US" dirty="0">
                <a:latin typeface="Comic Sans MS"/>
                <a:cs typeface="Comic Sans MS"/>
              </a:rPr>
              <a:t>" would have </a:t>
            </a:r>
            <a:r>
              <a:rPr lang="en-US" dirty="0" smtClean="0">
                <a:latin typeface="Comic Sans MS"/>
                <a:cs typeface="Comic Sans MS"/>
              </a:rPr>
              <a:t>worked</a:t>
            </a:r>
            <a:endParaRPr lang="en-US" dirty="0">
              <a:latin typeface="Comic Sans MS"/>
              <a:cs typeface="Comic Sans MS"/>
            </a:endParaRPr>
          </a:p>
          <a:p>
            <a:pPr lvl="1"/>
            <a:r>
              <a:rPr lang="en-US" dirty="0">
                <a:latin typeface="Comic Sans MS"/>
                <a:cs typeface="Comic Sans MS"/>
              </a:rPr>
              <a:t>This sort of . chaining is very common in </a:t>
            </a:r>
            <a:r>
              <a:rPr lang="en-US" dirty="0" err="1">
                <a:latin typeface="Comic Sans MS"/>
                <a:cs typeface="Comic Sans MS"/>
              </a:rPr>
              <a:t>Javascript</a:t>
            </a:r>
            <a:r>
              <a:rPr lang="en-US" dirty="0">
                <a:latin typeface="Comic Sans MS"/>
                <a:cs typeface="Comic Sans MS"/>
              </a:rPr>
              <a:t>.</a:t>
            </a:r>
          </a:p>
          <a:p>
            <a:r>
              <a:rPr lang="en-US" dirty="0">
                <a:latin typeface="Comic Sans MS"/>
                <a:cs typeface="Comic Sans MS"/>
              </a:rPr>
              <a:t>If you move the </a:t>
            </a:r>
            <a:r>
              <a:rPr lang="en-US" dirty="0" err="1">
                <a:latin typeface="Comic Sans MS"/>
                <a:cs typeface="Comic Sans MS"/>
              </a:rPr>
              <a:t>Javascript</a:t>
            </a:r>
            <a:r>
              <a:rPr lang="en-US" dirty="0">
                <a:latin typeface="Comic Sans MS"/>
                <a:cs typeface="Comic Sans MS"/>
              </a:rPr>
              <a:t> above the &lt;</a:t>
            </a:r>
            <a:r>
              <a:rPr lang="en-US" dirty="0" err="1">
                <a:latin typeface="Comic Sans MS"/>
                <a:cs typeface="Comic Sans MS"/>
              </a:rPr>
              <a:t>img</a:t>
            </a:r>
            <a:r>
              <a:rPr lang="en-US" dirty="0">
                <a:latin typeface="Comic Sans MS"/>
                <a:cs typeface="Comic Sans MS"/>
              </a:rPr>
              <a:t>&gt; tag, it will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NOT WORK</a:t>
            </a:r>
            <a:r>
              <a:rPr lang="en-US" dirty="0" smtClean="0">
                <a:latin typeface="Comic Sans MS"/>
                <a:cs typeface="Comic Sans MS"/>
              </a:rPr>
              <a:t>!!!</a:t>
            </a:r>
            <a:endParaRPr lang="en-US" dirty="0">
              <a:latin typeface="Comic Sans MS"/>
              <a:cs typeface="Comic Sans MS"/>
            </a:endParaRPr>
          </a:p>
          <a:p>
            <a:pPr lvl="1"/>
            <a:r>
              <a:rPr lang="en-US" dirty="0" smtClean="0">
                <a:latin typeface="Comic Sans MS"/>
                <a:cs typeface="Comic Sans MS"/>
              </a:rPr>
              <a:t>the </a:t>
            </a:r>
            <a:r>
              <a:rPr lang="en-US" dirty="0">
                <a:latin typeface="Comic Sans MS"/>
                <a:cs typeface="Comic Sans MS"/>
              </a:rPr>
              <a:t>script is executed before the browser knows that the tag even </a:t>
            </a:r>
            <a:r>
              <a:rPr lang="en-US" dirty="0" smtClean="0">
                <a:latin typeface="Comic Sans MS"/>
                <a:cs typeface="Comic Sans MS"/>
              </a:rPr>
              <a:t>exists!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63305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NICE-</a:t>
            </a:r>
            <a:r>
              <a:rPr lang="en-US" dirty="0" smtClean="0">
                <a:latin typeface="Comic Sans MS"/>
                <a:cs typeface="Comic Sans MS"/>
              </a:rPr>
              <a:t>--”</a:t>
            </a:r>
            <a:r>
              <a:rPr lang="en-US" b="1" dirty="0" err="1" smtClean="0">
                <a:latin typeface="Comic Sans MS"/>
                <a:cs typeface="Comic Sans MS"/>
              </a:rPr>
              <a:t>onclick</a:t>
            </a:r>
            <a:r>
              <a:rPr lang="en-US" dirty="0" smtClean="0">
                <a:latin typeface="Comic Sans MS"/>
                <a:cs typeface="Comic Sans MS"/>
              </a:rPr>
              <a:t>”!!!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omic Sans MS"/>
                <a:cs typeface="Comic Sans MS"/>
              </a:rPr>
              <a:t>Most tags support an "</a:t>
            </a:r>
            <a:r>
              <a:rPr lang="en-US" dirty="0" err="1">
                <a:latin typeface="Comic Sans MS"/>
                <a:cs typeface="Comic Sans MS"/>
              </a:rPr>
              <a:t>onclick</a:t>
            </a:r>
            <a:r>
              <a:rPr lang="en-US" dirty="0">
                <a:latin typeface="Comic Sans MS"/>
                <a:cs typeface="Comic Sans MS"/>
              </a:rPr>
              <a:t>" attribute.</a:t>
            </a:r>
          </a:p>
          <a:p>
            <a:r>
              <a:rPr lang="en-US" dirty="0">
                <a:latin typeface="Comic Sans MS"/>
                <a:cs typeface="Comic Sans MS"/>
              </a:rPr>
              <a:t>The value of this attribute is </a:t>
            </a:r>
            <a:r>
              <a:rPr lang="en-US" b="1" dirty="0">
                <a:latin typeface="Comic Sans MS"/>
                <a:cs typeface="Comic Sans MS"/>
              </a:rPr>
              <a:t>a snippet of </a:t>
            </a:r>
            <a:r>
              <a:rPr lang="en-US" b="1" dirty="0" err="1">
                <a:latin typeface="Comic Sans MS"/>
                <a:cs typeface="Comic Sans MS"/>
              </a:rPr>
              <a:t>Javascript</a:t>
            </a:r>
            <a:r>
              <a:rPr lang="en-US" dirty="0">
                <a:latin typeface="Comic Sans MS"/>
                <a:cs typeface="Comic Sans MS"/>
              </a:rPr>
              <a:t> that is to be run whenever the element is clicked on.</a:t>
            </a:r>
          </a:p>
          <a:p>
            <a:r>
              <a:rPr lang="en-US" dirty="0">
                <a:latin typeface="Comic Sans MS"/>
                <a:cs typeface="Comic Sans MS"/>
              </a:rPr>
              <a:t>The </a:t>
            </a:r>
            <a:r>
              <a:rPr lang="en-US" dirty="0" err="1">
                <a:latin typeface="Comic Sans MS"/>
                <a:cs typeface="Comic Sans MS"/>
              </a:rPr>
              <a:t>Javascript</a:t>
            </a:r>
            <a:r>
              <a:rPr lang="en-US" dirty="0">
                <a:latin typeface="Comic Sans MS"/>
                <a:cs typeface="Comic Sans MS"/>
              </a:rPr>
              <a:t> within this attribute has access to the special "</a:t>
            </a:r>
            <a:r>
              <a:rPr lang="en-US" b="1" dirty="0">
                <a:latin typeface="Comic Sans MS"/>
                <a:cs typeface="Comic Sans MS"/>
              </a:rPr>
              <a:t>this</a:t>
            </a:r>
            <a:r>
              <a:rPr lang="en-US" dirty="0">
                <a:latin typeface="Comic Sans MS"/>
                <a:cs typeface="Comic Sans MS"/>
              </a:rPr>
              <a:t>" keyword which refers to the containing element</a:t>
            </a:r>
            <a:r>
              <a:rPr lang="en-US" dirty="0" smtClean="0">
                <a:latin typeface="Comic Sans MS"/>
                <a:cs typeface="Comic Sans MS"/>
              </a:rPr>
              <a:t>.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4724755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example</a:t>
            </a: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&lt;html&gt;</a:t>
            </a: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	&lt;head&gt;</a:t>
            </a: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		&lt;title&gt;</a:t>
            </a:r>
            <a:r>
              <a:rPr lang="en-US" dirty="0" err="1">
                <a:latin typeface="Comic Sans MS"/>
                <a:cs typeface="Comic Sans MS"/>
              </a:rPr>
              <a:t>Javascript</a:t>
            </a:r>
            <a:r>
              <a:rPr lang="en-US" dirty="0">
                <a:latin typeface="Comic Sans MS"/>
                <a:cs typeface="Comic Sans MS"/>
              </a:rPr>
              <a:t> DOM Image Example&lt;/title&gt;</a:t>
            </a: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	&lt;/head&gt;</a:t>
            </a: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	&lt;body&gt;</a:t>
            </a: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		&lt;</a:t>
            </a:r>
            <a:r>
              <a:rPr lang="en-US" dirty="0" err="1">
                <a:latin typeface="Comic Sans MS"/>
                <a:cs typeface="Comic Sans MS"/>
              </a:rPr>
              <a:t>img</a:t>
            </a: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err="1">
                <a:latin typeface="Comic Sans MS"/>
                <a:cs typeface="Comic Sans MS"/>
              </a:rPr>
              <a:t>src</a:t>
            </a:r>
            <a:r>
              <a:rPr lang="en-US" dirty="0">
                <a:latin typeface="Comic Sans MS"/>
                <a:cs typeface="Comic Sans MS"/>
              </a:rPr>
              <a:t>="</a:t>
            </a:r>
            <a:r>
              <a:rPr lang="en-US" dirty="0" err="1">
                <a:latin typeface="Comic Sans MS"/>
                <a:cs typeface="Comic Sans MS"/>
              </a:rPr>
              <a:t>neutral_face.png</a:t>
            </a:r>
            <a:r>
              <a:rPr lang="en-US" dirty="0">
                <a:latin typeface="Comic Sans MS"/>
                <a:cs typeface="Comic Sans MS"/>
              </a:rPr>
              <a:t>" </a:t>
            </a:r>
            <a:r>
              <a:rPr lang="en-US" dirty="0" smtClean="0">
                <a:latin typeface="Comic Sans MS"/>
                <a:cs typeface="Comic Sans MS"/>
              </a:rPr>
              <a:t>  </a:t>
            </a: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 </a:t>
            </a:r>
            <a:r>
              <a:rPr lang="en-US" dirty="0" smtClean="0">
                <a:latin typeface="Comic Sans MS"/>
                <a:cs typeface="Comic Sans MS"/>
              </a:rPr>
              <a:t>          </a:t>
            </a:r>
            <a:r>
              <a:rPr lang="en-US" b="1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onclick</a:t>
            </a:r>
            <a:r>
              <a:rPr lang="en-US" dirty="0">
                <a:latin typeface="Comic Sans MS"/>
                <a:cs typeface="Comic Sans MS"/>
              </a:rPr>
              <a:t>="</a:t>
            </a:r>
            <a:r>
              <a:rPr lang="en-US" dirty="0" err="1">
                <a:latin typeface="Comic Sans MS"/>
                <a:cs typeface="Comic Sans MS"/>
              </a:rPr>
              <a:t>this.src</a:t>
            </a:r>
            <a:r>
              <a:rPr lang="en-US" dirty="0">
                <a:latin typeface="Comic Sans MS"/>
                <a:cs typeface="Comic Sans MS"/>
              </a:rPr>
              <a:t> = '</a:t>
            </a:r>
            <a:r>
              <a:rPr lang="en-US" dirty="0" err="1">
                <a:latin typeface="Comic Sans MS"/>
                <a:cs typeface="Comic Sans MS"/>
              </a:rPr>
              <a:t>smiley_face.png</a:t>
            </a:r>
            <a:r>
              <a:rPr lang="en-US" dirty="0">
                <a:latin typeface="Comic Sans MS"/>
                <a:cs typeface="Comic Sans MS"/>
              </a:rPr>
              <a:t>';" /&gt;</a:t>
            </a: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	&lt;/body&gt;</a:t>
            </a:r>
          </a:p>
          <a:p>
            <a:pPr marL="0" indent="0">
              <a:buNone/>
            </a:pPr>
            <a:r>
              <a:rPr lang="en-US" dirty="0">
                <a:latin typeface="Comic Sans MS"/>
                <a:cs typeface="Comic Sans MS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3116822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1502</TotalTime>
  <Words>701</Words>
  <Application>Microsoft Macintosh PowerPoint</Application>
  <PresentationFormat>On-screen Show (4:3)</PresentationFormat>
  <Paragraphs>159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A little MORE on JavaScript</vt:lpstr>
      <vt:lpstr>alert function!</vt:lpstr>
      <vt:lpstr>variables</vt:lpstr>
      <vt:lpstr>DOM</vt:lpstr>
      <vt:lpstr>DOM stuff</vt:lpstr>
      <vt:lpstr>“woah ya”… example</vt:lpstr>
      <vt:lpstr>What is that code doing?</vt:lpstr>
      <vt:lpstr>NICE---”onclick”!!!</vt:lpstr>
      <vt:lpstr>example</vt:lpstr>
      <vt:lpstr>http://www.w3schools.com/js/default.asp</vt:lpstr>
      <vt:lpstr>Example output (at first!)</vt:lpstr>
      <vt:lpstr>After click…</vt:lpstr>
      <vt:lpstr>killer vars!</vt:lpstr>
      <vt:lpstr>functions! </vt:lpstr>
      <vt:lpstr>example output</vt:lpstr>
      <vt:lpstr>looping??!</vt:lpstr>
      <vt:lpstr>example output </vt:lpstr>
      <vt:lpstr>Writing to a form?!?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Yvonne Coady</dc:creator>
  <cp:lastModifiedBy>Yvonne Coady</cp:lastModifiedBy>
  <cp:revision>25</cp:revision>
  <dcterms:created xsi:type="dcterms:W3CDTF">2012-09-25T04:01:16Z</dcterms:created>
  <dcterms:modified xsi:type="dcterms:W3CDTF">2012-09-26T05:09:23Z</dcterms:modified>
</cp:coreProperties>
</file>