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0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81" r:id="rId22"/>
    <p:sldId id="275" r:id="rId23"/>
    <p:sldId id="276" r:id="rId24"/>
    <p:sldId id="277" r:id="rId25"/>
    <p:sldId id="278" r:id="rId26"/>
    <p:sldId id="279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712" y="-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61B51-1982-4B41-8718-016B3A4B8E85}" type="datetimeFigureOut">
              <a:rPr lang="en-US" smtClean="0"/>
              <a:t>12-11-17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16C6-3212-EB4C-9808-BE3DBD762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306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61B51-1982-4B41-8718-016B3A4B8E85}" type="datetimeFigureOut">
              <a:rPr lang="en-US" smtClean="0"/>
              <a:t>12-11-17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16C6-3212-EB4C-9808-BE3DBD762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356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61B51-1982-4B41-8718-016B3A4B8E85}" type="datetimeFigureOut">
              <a:rPr lang="en-US" smtClean="0"/>
              <a:t>12-11-17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16C6-3212-EB4C-9808-BE3DBD762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75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61B51-1982-4B41-8718-016B3A4B8E85}" type="datetimeFigureOut">
              <a:rPr lang="en-US" smtClean="0"/>
              <a:t>12-11-17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16C6-3212-EB4C-9808-BE3DBD762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203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61B51-1982-4B41-8718-016B3A4B8E85}" type="datetimeFigureOut">
              <a:rPr lang="en-US" smtClean="0"/>
              <a:t>12-11-17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16C6-3212-EB4C-9808-BE3DBD762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492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61B51-1982-4B41-8718-016B3A4B8E85}" type="datetimeFigureOut">
              <a:rPr lang="en-US" smtClean="0"/>
              <a:t>12-11-17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16C6-3212-EB4C-9808-BE3DBD762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33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61B51-1982-4B41-8718-016B3A4B8E85}" type="datetimeFigureOut">
              <a:rPr lang="en-US" smtClean="0"/>
              <a:t>12-11-17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16C6-3212-EB4C-9808-BE3DBD762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41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61B51-1982-4B41-8718-016B3A4B8E85}" type="datetimeFigureOut">
              <a:rPr lang="en-US" smtClean="0"/>
              <a:t>12-11-17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16C6-3212-EB4C-9808-BE3DBD762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635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61B51-1982-4B41-8718-016B3A4B8E85}" type="datetimeFigureOut">
              <a:rPr lang="en-US" smtClean="0"/>
              <a:t>12-11-17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16C6-3212-EB4C-9808-BE3DBD762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376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61B51-1982-4B41-8718-016B3A4B8E85}" type="datetimeFigureOut">
              <a:rPr lang="en-US" smtClean="0"/>
              <a:t>12-11-17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16C6-3212-EB4C-9808-BE3DBD762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356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61B51-1982-4B41-8718-016B3A4B8E85}" type="datetimeFigureOut">
              <a:rPr lang="en-US" smtClean="0"/>
              <a:t>12-11-17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16C6-3212-EB4C-9808-BE3DBD762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78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61B51-1982-4B41-8718-016B3A4B8E85}" type="datetimeFigureOut">
              <a:rPr lang="en-US" smtClean="0"/>
              <a:t>12-11-17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916C6-3212-EB4C-9808-BE3DBD762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159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Google App Engine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Example!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459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time!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handler script and configuration file mapping every URL to the handler, the application is complete!</a:t>
            </a:r>
          </a:p>
          <a:p>
            <a:r>
              <a:rPr lang="en-US" dirty="0" smtClean="0"/>
              <a:t>you can now test it with the web server included with the App Engine SDK.</a:t>
            </a:r>
          </a:p>
          <a:p>
            <a:endParaRPr lang="en-US" dirty="0" smtClean="0"/>
          </a:p>
          <a:p>
            <a:r>
              <a:rPr lang="en-US" dirty="0" smtClean="0"/>
              <a:t>Google App Engine Launcher,</a:t>
            </a:r>
          </a:p>
          <a:p>
            <a:pPr lvl="1"/>
            <a:r>
              <a:rPr lang="en-US" dirty="0" smtClean="0"/>
              <a:t>you can set up the application by selecting the File menu, Add Existing Application..., then selecting the </a:t>
            </a:r>
            <a:r>
              <a:rPr lang="en-US" dirty="0" err="1" smtClean="0"/>
              <a:t>helloworld</a:t>
            </a:r>
            <a:r>
              <a:rPr lang="en-US" dirty="0" smtClean="0"/>
              <a:t> directory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elect the application in the app list, click the Run button to start the application, then click the Browse button to view it.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licking Browse simply loads (or reloads) http://localhost:8080/ in your default web browser.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17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Launcher…</a:t>
            </a:r>
            <a:endParaRPr lang="en-US" dirty="0"/>
          </a:p>
        </p:txBody>
      </p:sp>
      <p:pic>
        <p:nvPicPr>
          <p:cNvPr id="4" name="Content Placeholder 3" descr="Screen shot 2012-11-17 at 5.51.35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7373" b="-5737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45719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webapp2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 Engine includes a simple web application framework, called webapp2</a:t>
            </a:r>
          </a:p>
          <a:p>
            <a:r>
              <a:rPr lang="en-US" dirty="0" smtClean="0"/>
              <a:t>A webapp2 application has two parts:</a:t>
            </a:r>
          </a:p>
          <a:p>
            <a:pPr lvl="1"/>
            <a:r>
              <a:rPr lang="en-US" dirty="0" smtClean="0"/>
              <a:t>one or more </a:t>
            </a:r>
            <a:r>
              <a:rPr lang="en-US" dirty="0" err="1" smtClean="0"/>
              <a:t>RequestHandler</a:t>
            </a:r>
            <a:r>
              <a:rPr lang="en-US" dirty="0" smtClean="0"/>
              <a:t> classes that process requests and build responses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WSGIApplication</a:t>
            </a:r>
            <a:r>
              <a:rPr lang="en-US" dirty="0" smtClean="0"/>
              <a:t> instance that routes incoming requests to handlers based on the URL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31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code again…</a:t>
            </a:r>
            <a:endParaRPr lang="en-US" dirty="0"/>
          </a:p>
        </p:txBody>
      </p:sp>
      <p:pic>
        <p:nvPicPr>
          <p:cNvPr id="4" name="Content Placeholder 3" descr="Screen shot 2012-11-17 at 3.57.58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561" b="-23561"/>
          <a:stretch>
            <a:fillRect/>
          </a:stretch>
        </p:blipFill>
        <p:spPr/>
      </p:pic>
      <p:sp>
        <p:nvSpPr>
          <p:cNvPr id="5" name="Down Arrow 4"/>
          <p:cNvSpPr/>
          <p:nvPr/>
        </p:nvSpPr>
        <p:spPr>
          <a:xfrm>
            <a:off x="1950115" y="1393273"/>
            <a:ext cx="484632" cy="9784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338187" y="1882477"/>
            <a:ext cx="484632" cy="9784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2154197" y="4944337"/>
            <a:ext cx="484632" cy="97840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52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hat does it all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one request handler, </a:t>
            </a:r>
            <a:r>
              <a:rPr lang="en-US" dirty="0" err="1" smtClean="0"/>
              <a:t>MainPage</a:t>
            </a:r>
            <a:r>
              <a:rPr lang="en-US" dirty="0" smtClean="0"/>
              <a:t>, mapped to the root URL (/)</a:t>
            </a:r>
          </a:p>
          <a:p>
            <a:r>
              <a:rPr lang="en-US" dirty="0" smtClean="0"/>
              <a:t>webapp2 receives an HTTP GET request to the URL /, it instantiates the </a:t>
            </a:r>
            <a:r>
              <a:rPr lang="en-US" dirty="0" err="1" smtClean="0"/>
              <a:t>MainPage</a:t>
            </a:r>
            <a:r>
              <a:rPr lang="en-US" dirty="0" smtClean="0"/>
              <a:t> class and calls the get method. </a:t>
            </a:r>
          </a:p>
          <a:p>
            <a:pPr lvl="1"/>
            <a:r>
              <a:rPr lang="en-US" dirty="0" smtClean="0"/>
              <a:t>information about the request is available using </a:t>
            </a:r>
            <a:r>
              <a:rPr lang="en-US" dirty="0" err="1" smtClean="0"/>
              <a:t>self.request</a:t>
            </a:r>
            <a:r>
              <a:rPr lang="en-US" dirty="0" smtClean="0"/>
              <a:t>. Typically, the method sets properties on </a:t>
            </a:r>
            <a:r>
              <a:rPr lang="en-US" dirty="0" err="1" smtClean="0"/>
              <a:t>self.response</a:t>
            </a:r>
            <a:r>
              <a:rPr lang="en-US" dirty="0" smtClean="0"/>
              <a:t> to prepare the response, then exits. webapp2 sends a response based on the final state of the </a:t>
            </a:r>
            <a:r>
              <a:rPr lang="en-US" dirty="0" err="1" smtClean="0"/>
              <a:t>MainPage</a:t>
            </a:r>
            <a:r>
              <a:rPr lang="en-US" dirty="0" smtClean="0"/>
              <a:t> instance.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16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Users</a:t>
            </a:r>
            <a:r>
              <a:rPr lang="en-US" dirty="0" smtClean="0"/>
              <a:t>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user = </a:t>
            </a:r>
            <a:r>
              <a:rPr lang="en-US" dirty="0" err="1" smtClean="0">
                <a:solidFill>
                  <a:srgbClr val="FF0000"/>
                </a:solidFill>
              </a:rPr>
              <a:t>users.get_current_user</a:t>
            </a:r>
            <a:r>
              <a:rPr lang="en-US" dirty="0" smtClean="0">
                <a:solidFill>
                  <a:srgbClr val="FF0000"/>
                </a:solidFill>
              </a:rPr>
              <a:t>()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returns the User object for the user. Otherwise, it returns None.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if user: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err="1" smtClean="0">
                <a:solidFill>
                  <a:srgbClr val="FF0000"/>
                </a:solidFill>
              </a:rPr>
              <a:t>self.response.headers</a:t>
            </a:r>
            <a:r>
              <a:rPr lang="en-US" dirty="0" smtClean="0">
                <a:solidFill>
                  <a:srgbClr val="FF0000"/>
                </a:solidFill>
              </a:rPr>
              <a:t>['Content-Type'] = 'text/plain'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err="1" smtClean="0">
                <a:solidFill>
                  <a:srgbClr val="FF0000"/>
                </a:solidFill>
              </a:rPr>
              <a:t>self.response.out.write</a:t>
            </a:r>
            <a:r>
              <a:rPr lang="en-US" dirty="0" smtClean="0">
                <a:solidFill>
                  <a:srgbClr val="FF0000"/>
                </a:solidFill>
              </a:rPr>
              <a:t>('Hello, ' + </a:t>
            </a:r>
            <a:r>
              <a:rPr lang="en-US" dirty="0" err="1" smtClean="0">
                <a:solidFill>
                  <a:srgbClr val="FF0000"/>
                </a:solidFill>
              </a:rPr>
              <a:t>user.nickname</a:t>
            </a:r>
            <a:r>
              <a:rPr lang="en-US" dirty="0" smtClean="0">
                <a:solidFill>
                  <a:srgbClr val="FF0000"/>
                </a:solidFill>
              </a:rPr>
              <a:t>())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If the user has signed in, display a personalized message, using the nickname associated with the user's account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else: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err="1" smtClean="0">
                <a:solidFill>
                  <a:srgbClr val="FF0000"/>
                </a:solidFill>
              </a:rPr>
              <a:t>self.redirect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users.create_login_url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self.request.uri</a:t>
            </a:r>
            <a:r>
              <a:rPr lang="en-US" dirty="0" smtClean="0">
                <a:solidFill>
                  <a:srgbClr val="FF0000"/>
                </a:solidFill>
              </a:rPr>
              <a:t>))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If the user has not signed in, tell webapp2 to redirect the user's browser to the Google account sign-in screen.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48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Handling Web Forms with webapp2</a:t>
            </a:r>
            <a:endParaRPr lang="en-US" dirty="0"/>
          </a:p>
        </p:txBody>
      </p:sp>
      <p:pic>
        <p:nvPicPr>
          <p:cNvPr id="4" name="Content Placeholder 3" descr="Screen shot 2012-11-17 at 4.11.16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12" r="-1076"/>
          <a:stretch/>
        </p:blipFill>
        <p:spPr>
          <a:xfrm>
            <a:off x="973667" y="1260754"/>
            <a:ext cx="7112000" cy="5184284"/>
          </a:xfrm>
        </p:spPr>
      </p:pic>
    </p:spTree>
    <p:extLst>
      <p:ext uri="{BB962C8B-B14F-4D97-AF65-F5344CB8AC3E}">
        <p14:creationId xmlns:p14="http://schemas.microsoft.com/office/powerpoint/2010/main" val="2710233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Holy cow!</a:t>
            </a:r>
            <a:endParaRPr lang="en-US" dirty="0"/>
          </a:p>
        </p:txBody>
      </p:sp>
      <p:pic>
        <p:nvPicPr>
          <p:cNvPr id="4" name="Content Placeholder 3" descr="Screen shot 2012-11-17 at 4.19.39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25" b="-565"/>
          <a:stretch/>
        </p:blipFill>
        <p:spPr>
          <a:xfrm>
            <a:off x="2702125" y="3674221"/>
            <a:ext cx="5619896" cy="2033446"/>
          </a:xfrm>
        </p:spPr>
      </p:pic>
      <p:pic>
        <p:nvPicPr>
          <p:cNvPr id="5" name="Picture 4" descr="Screen shot 2012-11-17 at 4.19.2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07" y="1476759"/>
            <a:ext cx="8045981" cy="226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44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This version has two handlers: </a:t>
            </a:r>
          </a:p>
          <a:p>
            <a:pPr lvl="1"/>
            <a:r>
              <a:rPr lang="en-US" dirty="0" err="1" smtClean="0"/>
              <a:t>MainPage</a:t>
            </a:r>
            <a:r>
              <a:rPr lang="en-US" dirty="0" smtClean="0"/>
              <a:t>, mapped to the URL /, displays a web form. </a:t>
            </a:r>
          </a:p>
          <a:p>
            <a:pPr lvl="1"/>
            <a:r>
              <a:rPr lang="en-US" dirty="0" smtClean="0"/>
              <a:t>Guestbook, mapped to the URL /sign, displays the data submitted by the web form.</a:t>
            </a:r>
          </a:p>
          <a:p>
            <a:endParaRPr lang="en-US" dirty="0" smtClean="0"/>
          </a:p>
          <a:p>
            <a:r>
              <a:rPr lang="en-US" dirty="0" smtClean="0"/>
              <a:t>The Guestbook handler has a post() method instead of a get() method. This is because the form displayed by </a:t>
            </a:r>
            <a:r>
              <a:rPr lang="en-US" dirty="0" err="1" smtClean="0"/>
              <a:t>MainPage</a:t>
            </a:r>
            <a:r>
              <a:rPr lang="en-US" dirty="0" smtClean="0"/>
              <a:t> uses the HTTP POST method (method="post") to submit the form data</a:t>
            </a:r>
          </a:p>
          <a:p>
            <a:pPr lvl="1"/>
            <a:r>
              <a:rPr lang="en-US" dirty="0" smtClean="0"/>
              <a:t>gets the form data from </a:t>
            </a:r>
            <a:r>
              <a:rPr lang="en-US" dirty="0" err="1" smtClean="0"/>
              <a:t>self.request</a:t>
            </a:r>
            <a:endParaRPr lang="en-US" dirty="0" smtClean="0"/>
          </a:p>
          <a:p>
            <a:pPr lvl="1"/>
            <a:r>
              <a:rPr lang="en-US" dirty="0" smtClean="0"/>
              <a:t>it uses </a:t>
            </a:r>
            <a:r>
              <a:rPr lang="en-US" dirty="0" err="1" smtClean="0"/>
              <a:t>cgi.escape</a:t>
            </a:r>
            <a:r>
              <a:rPr lang="en-US" dirty="0" smtClean="0"/>
              <a:t>() to escape HTML special characters to their character entity equivalents. </a:t>
            </a:r>
            <a:r>
              <a:rPr lang="en-US" dirty="0" err="1" smtClean="0"/>
              <a:t>cgi</a:t>
            </a:r>
            <a:r>
              <a:rPr lang="en-US" dirty="0" smtClean="0"/>
              <a:t> is a module in the standard Python 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281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Restricted version of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Note: The App Engine environment includes the entire Python 2.7 standard library. </a:t>
            </a:r>
          </a:p>
          <a:p>
            <a:pPr lvl="1"/>
            <a:r>
              <a:rPr lang="en-US" dirty="0" smtClean="0"/>
              <a:t>not all actions are allowed</a:t>
            </a:r>
          </a:p>
          <a:p>
            <a:pPr lvl="1"/>
            <a:r>
              <a:rPr lang="en-US" dirty="0" smtClean="0"/>
              <a:t>App Engine applications run in a restricted environment that allows App Engine to scale them safely. </a:t>
            </a:r>
          </a:p>
          <a:p>
            <a:pPr lvl="1"/>
            <a:r>
              <a:rPr lang="en-US" dirty="0" smtClean="0"/>
              <a:t>For example, low-level calls to the operating system, networking operations, and some </a:t>
            </a:r>
            <a:r>
              <a:rPr lang="en-US" dirty="0" err="1" smtClean="0"/>
              <a:t>filesystem</a:t>
            </a:r>
            <a:r>
              <a:rPr lang="en-US" dirty="0" smtClean="0"/>
              <a:t> operations are not allowed.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354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Today: </a:t>
            </a:r>
            <a:r>
              <a:rPr lang="en-US" dirty="0" err="1" smtClean="0"/>
              <a:t>AppEngine</a:t>
            </a:r>
            <a:r>
              <a:rPr lang="en-US" dirty="0" smtClean="0"/>
              <a:t> and Python</a:t>
            </a:r>
          </a:p>
          <a:p>
            <a:r>
              <a:rPr lang="en-US" dirty="0" smtClean="0"/>
              <a:t>Wednesday: Review and CES!</a:t>
            </a:r>
          </a:p>
          <a:p>
            <a:r>
              <a:rPr lang="en-US" dirty="0" smtClean="0"/>
              <a:t>Friday Quiz!!!</a:t>
            </a:r>
          </a:p>
          <a:p>
            <a:r>
              <a:rPr lang="en-US" dirty="0" smtClean="0"/>
              <a:t>Next week:</a:t>
            </a:r>
          </a:p>
          <a:p>
            <a:pPr lvl="1"/>
            <a:r>
              <a:rPr lang="en-US" dirty="0" smtClean="0"/>
              <a:t>DEMO MADNESS!!!</a:t>
            </a:r>
          </a:p>
          <a:p>
            <a:pPr lvl="1"/>
            <a:r>
              <a:rPr lang="en-US" dirty="0" err="1" smtClean="0"/>
              <a:t>Approx</a:t>
            </a:r>
            <a:r>
              <a:rPr lang="en-US" dirty="0" smtClean="0"/>
              <a:t> 20 people per class…</a:t>
            </a:r>
          </a:p>
          <a:p>
            <a:pPr lvl="1"/>
            <a:r>
              <a:rPr lang="en-US" dirty="0" smtClean="0"/>
              <a:t>2minutes each!</a:t>
            </a:r>
          </a:p>
          <a:p>
            <a:pPr lvl="1"/>
            <a:r>
              <a:rPr lang="en-US" dirty="0" smtClean="0"/>
              <a:t>Laptop will be available for URL!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505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</a:t>
            </a:r>
            <a:r>
              <a:rPr lang="en-US" b="1" dirty="0" err="1" smtClean="0"/>
              <a:t>Datastore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Storing data in a scalable web application can be tricky!</a:t>
            </a:r>
          </a:p>
          <a:p>
            <a:pPr lvl="1"/>
            <a:r>
              <a:rPr lang="en-US" dirty="0" smtClean="0"/>
              <a:t>A user could be interacting with any of dozens of web servers at a given time, and the user's next request could go to a different web server than the previous request. </a:t>
            </a:r>
          </a:p>
          <a:p>
            <a:pPr lvl="1"/>
            <a:r>
              <a:rPr lang="en-US" dirty="0" smtClean="0"/>
              <a:t>All web servers need to be interacting with data that is also spread out across dozens of machines, possibly in different locations around the world!</a:t>
            </a:r>
          </a:p>
          <a:p>
            <a:endParaRPr lang="en-US" dirty="0" smtClean="0"/>
          </a:p>
          <a:p>
            <a:r>
              <a:rPr lang="en-US" dirty="0" smtClean="0"/>
              <a:t>App Engine's infrastructure takes care of all of the </a:t>
            </a:r>
            <a:r>
              <a:rPr lang="en-US" b="1" dirty="0" smtClean="0"/>
              <a:t>distribution</a:t>
            </a:r>
            <a:r>
              <a:rPr lang="en-US" dirty="0" smtClean="0"/>
              <a:t>, </a:t>
            </a:r>
            <a:r>
              <a:rPr lang="en-US" b="1" dirty="0" smtClean="0"/>
              <a:t>replication</a:t>
            </a:r>
            <a:r>
              <a:rPr lang="en-US" dirty="0" smtClean="0"/>
              <a:t>, and </a:t>
            </a:r>
            <a:r>
              <a:rPr lang="en-US" b="1" dirty="0" smtClean="0"/>
              <a:t>load balancing </a:t>
            </a:r>
            <a:r>
              <a:rPr lang="en-US" dirty="0" smtClean="0"/>
              <a:t>of data behind a simple API—and you get a powerful </a:t>
            </a:r>
            <a:r>
              <a:rPr lang="en-US" b="1" dirty="0" smtClean="0"/>
              <a:t>query</a:t>
            </a:r>
            <a:r>
              <a:rPr lang="en-US" dirty="0" smtClean="0"/>
              <a:t> engine and </a:t>
            </a:r>
            <a:r>
              <a:rPr lang="en-US" b="1" dirty="0" smtClean="0"/>
              <a:t>transactions</a:t>
            </a:r>
            <a:r>
              <a:rPr lang="en-US" dirty="0" smtClean="0"/>
              <a:t> as well.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748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you HRD?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App Engine's data repository, the High Replication </a:t>
            </a:r>
            <a:r>
              <a:rPr lang="en-US" dirty="0" err="1" smtClean="0"/>
              <a:t>Datastore</a:t>
            </a:r>
            <a:r>
              <a:rPr lang="en-US" dirty="0" smtClean="0"/>
              <a:t> (HRD), uses the </a:t>
            </a:r>
            <a:r>
              <a:rPr lang="en-US" b="1" dirty="0" err="1" smtClean="0"/>
              <a:t>Paxos</a:t>
            </a:r>
            <a:r>
              <a:rPr lang="en-US" dirty="0" smtClean="0"/>
              <a:t> algorithm to replicate data across </a:t>
            </a:r>
            <a:r>
              <a:rPr lang="en-US" b="1" dirty="0" smtClean="0"/>
              <a:t>multiple data centers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Data is written to the </a:t>
            </a:r>
            <a:r>
              <a:rPr lang="en-US" dirty="0" err="1" smtClean="0"/>
              <a:t>Datastore</a:t>
            </a:r>
            <a:r>
              <a:rPr lang="en-US" dirty="0" smtClean="0"/>
              <a:t> in objects known as </a:t>
            </a:r>
            <a:r>
              <a:rPr lang="en-US" b="1" dirty="0" smtClean="0"/>
              <a:t>entities</a:t>
            </a:r>
            <a:r>
              <a:rPr lang="en-US" dirty="0" smtClean="0"/>
              <a:t>. 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ach entity has a </a:t>
            </a:r>
            <a:r>
              <a:rPr lang="en-US" b="1" dirty="0" smtClean="0"/>
              <a:t>key</a:t>
            </a:r>
            <a:r>
              <a:rPr lang="en-US" dirty="0" smtClean="0"/>
              <a:t> that uniquely identifies it. An entity can optionally designate another entity as its </a:t>
            </a:r>
            <a:r>
              <a:rPr lang="en-US" b="1" dirty="0" smtClean="0"/>
              <a:t>parent</a:t>
            </a:r>
            <a:r>
              <a:rPr lang="en-US" dirty="0" smtClean="0"/>
              <a:t>; the first entity is a child of the parent entity. The entities in the </a:t>
            </a:r>
            <a:r>
              <a:rPr lang="en-US" dirty="0" err="1" smtClean="0"/>
              <a:t>Datastore</a:t>
            </a:r>
            <a:r>
              <a:rPr lang="en-US" dirty="0" smtClean="0"/>
              <a:t> thus form a hierarchically structured space similar to the directory structure of a file system. An entity's parent, parent's parent, and so on recursively, are its ancestors; its children, children's children, and so on, are its descendants. An entity without a parent is a root entity.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125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Datastore</a:t>
            </a:r>
            <a:r>
              <a:rPr lang="en-US" dirty="0" smtClean="0"/>
              <a:t> is extremely </a:t>
            </a:r>
            <a:r>
              <a:rPr lang="en-US" b="1" dirty="0" smtClean="0"/>
              <a:t>resilient</a:t>
            </a:r>
            <a:r>
              <a:rPr lang="en-US" dirty="0" smtClean="0"/>
              <a:t> in the face of catastrophic failure, but its </a:t>
            </a:r>
            <a:r>
              <a:rPr lang="en-US" b="1" dirty="0" smtClean="0"/>
              <a:t>consistency</a:t>
            </a:r>
            <a:r>
              <a:rPr lang="en-US" dirty="0" smtClean="0"/>
              <a:t> guarantees may differ from what you're familiar with. 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ntities descended from a common ancestor are said to belong to the same entity group</a:t>
            </a:r>
          </a:p>
          <a:p>
            <a:pPr lvl="1"/>
            <a:r>
              <a:rPr lang="en-US" dirty="0" smtClean="0"/>
              <a:t>queries over multiple entity groups may return stale, eventually consistent results, those limited to a single entity group always return up-to-date, strongly consistent results.</a:t>
            </a:r>
          </a:p>
          <a:p>
            <a:endParaRPr lang="en-US" dirty="0" smtClean="0"/>
          </a:p>
          <a:p>
            <a:r>
              <a:rPr lang="en-US" dirty="0" smtClean="0"/>
              <a:t>see Structuring Data for Strong Consistency.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1047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 example (1)</a:t>
            </a:r>
            <a:endParaRPr lang="en-US" dirty="0"/>
          </a:p>
        </p:txBody>
      </p:sp>
      <p:pic>
        <p:nvPicPr>
          <p:cNvPr id="4" name="Content Placeholder 3" descr="Screen shot 2012-11-17 at 4.42.40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418" b="-5418"/>
          <a:stretch>
            <a:fillRect/>
          </a:stretch>
        </p:blipFill>
        <p:spPr/>
      </p:pic>
      <p:sp>
        <p:nvSpPr>
          <p:cNvPr id="5" name="Left Arrow 4"/>
          <p:cNvSpPr/>
          <p:nvPr/>
        </p:nvSpPr>
        <p:spPr>
          <a:xfrm rot="20364169">
            <a:off x="4007555" y="2511778"/>
            <a:ext cx="978408" cy="48463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822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2-11-17 at 4.43.38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920" r="-3736" b="10042"/>
          <a:stretch/>
        </p:blipFill>
        <p:spPr>
          <a:xfrm>
            <a:off x="1224490" y="544330"/>
            <a:ext cx="6877914" cy="6059669"/>
          </a:xfrm>
        </p:spPr>
      </p:pic>
    </p:spTree>
    <p:extLst>
      <p:ext uri="{BB962C8B-B14F-4D97-AF65-F5344CB8AC3E}">
        <p14:creationId xmlns:p14="http://schemas.microsoft.com/office/powerpoint/2010/main" val="12513845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2-11-17 at 4.44.47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154" b="-8154"/>
          <a:stretch>
            <a:fillRect/>
          </a:stretch>
        </p:blipFill>
        <p:spPr>
          <a:xfrm>
            <a:off x="457200" y="407988"/>
            <a:ext cx="8229600" cy="5718175"/>
          </a:xfrm>
        </p:spPr>
      </p:pic>
      <p:sp>
        <p:nvSpPr>
          <p:cNvPr id="5" name="Left Arrow 4"/>
          <p:cNvSpPr/>
          <p:nvPr/>
        </p:nvSpPr>
        <p:spPr>
          <a:xfrm rot="19980692">
            <a:off x="4303889" y="662732"/>
            <a:ext cx="978408" cy="48463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487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Storing greetings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guestbook application, we want to store greetings posted by users</a:t>
            </a:r>
          </a:p>
          <a:p>
            <a:pPr lvl="1"/>
            <a:r>
              <a:rPr lang="en-US" dirty="0" smtClean="0"/>
              <a:t>Each greeting includes the author's name, the message content, and the date and time the message was posted so we can display messages in chronological order.</a:t>
            </a:r>
          </a:p>
          <a:p>
            <a:pPr marL="0" indent="0">
              <a:buNone/>
            </a:pPr>
            <a:r>
              <a:rPr lang="en-US" dirty="0" err="1"/>
              <a:t>g</a:t>
            </a:r>
            <a:r>
              <a:rPr lang="en-US" dirty="0" err="1" smtClean="0"/>
              <a:t>reeting.put</a:t>
            </a:r>
            <a:r>
              <a:rPr lang="en-US" dirty="0" smtClean="0"/>
              <a:t>()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1710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the URL</a:t>
            </a:r>
            <a:endParaRPr lang="en-US" dirty="0"/>
          </a:p>
        </p:txBody>
      </p:sp>
      <p:pic>
        <p:nvPicPr>
          <p:cNvPr id="4" name="Content Placeholder 3" descr="Screen shot 2012-11-17 at 6.37.12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771" r="-2277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370129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</a:t>
            </a:r>
            <a:r>
              <a:rPr lang="en-US" dirty="0" smtClean="0"/>
              <a:t>ou%40you.com (hex ASCII!)</a:t>
            </a:r>
            <a:endParaRPr lang="en-US" dirty="0"/>
          </a:p>
        </p:txBody>
      </p:sp>
      <p:pic>
        <p:nvPicPr>
          <p:cNvPr id="4" name="Content Placeholder 3" descr="Screen shot 2012-11-17 at 6.38.38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07" b="-210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53180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For the guestbook application, we want to store greetings posted by users. Each </a:t>
            </a:r>
            <a:r>
              <a:rPr lang="en-US" dirty="0" smtClean="0">
                <a:solidFill>
                  <a:srgbClr val="FF0000"/>
                </a:solidFill>
              </a:rPr>
              <a:t>greeting</a:t>
            </a:r>
            <a:r>
              <a:rPr lang="en-US" dirty="0" smtClean="0"/>
              <a:t> includes the </a:t>
            </a:r>
            <a:r>
              <a:rPr lang="en-US" dirty="0" smtClean="0">
                <a:solidFill>
                  <a:srgbClr val="FF0000"/>
                </a:solidFill>
              </a:rPr>
              <a:t>author's name</a:t>
            </a:r>
            <a:r>
              <a:rPr lang="en-US" dirty="0" smtClean="0"/>
              <a:t>, the </a:t>
            </a:r>
            <a:r>
              <a:rPr lang="en-US" dirty="0" smtClean="0">
                <a:solidFill>
                  <a:srgbClr val="FF0000"/>
                </a:solidFill>
              </a:rPr>
              <a:t>message</a:t>
            </a:r>
            <a:r>
              <a:rPr lang="en-US" dirty="0" smtClean="0"/>
              <a:t> content, and the </a:t>
            </a:r>
            <a:r>
              <a:rPr lang="en-US" dirty="0" smtClean="0">
                <a:solidFill>
                  <a:srgbClr val="FF0000"/>
                </a:solidFill>
              </a:rPr>
              <a:t>date and time </a:t>
            </a:r>
            <a:r>
              <a:rPr lang="en-US" dirty="0" smtClean="0"/>
              <a:t>the message was posted so we can display messages in chronological order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from </a:t>
            </a:r>
            <a:r>
              <a:rPr lang="en-US" dirty="0" err="1" smtClean="0">
                <a:solidFill>
                  <a:srgbClr val="0000FF"/>
                </a:solidFill>
              </a:rPr>
              <a:t>google.appengine.ext</a:t>
            </a:r>
            <a:r>
              <a:rPr lang="en-US" dirty="0" smtClean="0">
                <a:solidFill>
                  <a:srgbClr val="0000FF"/>
                </a:solidFill>
              </a:rPr>
              <a:t> import </a:t>
            </a:r>
            <a:r>
              <a:rPr lang="en-US" dirty="0" err="1" smtClean="0">
                <a:solidFill>
                  <a:srgbClr val="0000FF"/>
                </a:solidFill>
              </a:rPr>
              <a:t>db</a:t>
            </a:r>
            <a:endParaRPr lang="en-US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The following defines a data model for a greeting: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class Greeting(</a:t>
            </a:r>
            <a:r>
              <a:rPr lang="en-US" dirty="0" err="1" smtClean="0">
                <a:solidFill>
                  <a:srgbClr val="0000FF"/>
                </a:solidFill>
              </a:rPr>
              <a:t>db.Model</a:t>
            </a:r>
            <a:r>
              <a:rPr lang="en-US" dirty="0" smtClean="0">
                <a:solidFill>
                  <a:srgbClr val="0000FF"/>
                </a:solidFill>
              </a:rPr>
              <a:t>):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    author = </a:t>
            </a:r>
            <a:r>
              <a:rPr lang="en-US" dirty="0" err="1" smtClean="0">
                <a:solidFill>
                  <a:srgbClr val="0000FF"/>
                </a:solidFill>
              </a:rPr>
              <a:t>db.StringProperty</a:t>
            </a:r>
            <a:r>
              <a:rPr lang="en-US" dirty="0" smtClean="0">
                <a:solidFill>
                  <a:srgbClr val="0000FF"/>
                </a:solidFill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    content = </a:t>
            </a:r>
            <a:r>
              <a:rPr lang="en-US" dirty="0" err="1" smtClean="0">
                <a:solidFill>
                  <a:srgbClr val="0000FF"/>
                </a:solidFill>
              </a:rPr>
              <a:t>db.StringProperty</a:t>
            </a:r>
            <a:r>
              <a:rPr lang="en-US" dirty="0" smtClean="0">
                <a:solidFill>
                  <a:srgbClr val="0000FF"/>
                </a:solidFill>
              </a:rPr>
              <a:t>(multiline=True)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    date = </a:t>
            </a:r>
            <a:r>
              <a:rPr lang="en-US" dirty="0" err="1" smtClean="0">
                <a:solidFill>
                  <a:srgbClr val="0000FF"/>
                </a:solidFill>
              </a:rPr>
              <a:t>db.DateTimeProperty</a:t>
            </a:r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dirty="0" err="1" smtClean="0">
                <a:solidFill>
                  <a:srgbClr val="0000FF"/>
                </a:solidFill>
              </a:rPr>
              <a:t>auto_now_add</a:t>
            </a:r>
            <a:r>
              <a:rPr lang="en-US" dirty="0" smtClean="0">
                <a:solidFill>
                  <a:srgbClr val="0000FF"/>
                </a:solidFill>
              </a:rPr>
              <a:t>=True)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099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Admin notes!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more lab next week!</a:t>
            </a:r>
          </a:p>
          <a:p>
            <a:r>
              <a:rPr lang="en-US" dirty="0" smtClean="0"/>
              <a:t>Check your grades on </a:t>
            </a:r>
            <a:r>
              <a:rPr lang="en-US" dirty="0" err="1" smtClean="0"/>
              <a:t>Connex</a:t>
            </a:r>
            <a:r>
              <a:rPr lang="en-US" dirty="0" smtClean="0"/>
              <a:t>!</a:t>
            </a:r>
          </a:p>
          <a:p>
            <a:r>
              <a:rPr lang="en-US" dirty="0" smtClean="0"/>
              <a:t>No final exam</a:t>
            </a:r>
          </a:p>
          <a:p>
            <a:pPr lvl="1"/>
            <a:r>
              <a:rPr lang="en-US" dirty="0" smtClean="0"/>
              <a:t>But final project is due Friday Nov 30!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90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the greetings…</a:t>
            </a:r>
            <a:endParaRPr lang="en-US" dirty="0"/>
          </a:p>
        </p:txBody>
      </p:sp>
      <p:pic>
        <p:nvPicPr>
          <p:cNvPr id="4" name="Content Placeholder 3" descr="Screen shot 2012-11-17 at 7.31.10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9992" b="-6999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01884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App Engine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 charge, no commitment </a:t>
            </a:r>
          </a:p>
          <a:p>
            <a:r>
              <a:rPr lang="en-US" dirty="0" smtClean="0"/>
              <a:t>run an </a:t>
            </a:r>
            <a:r>
              <a:rPr lang="en-US" dirty="0" smtClean="0">
                <a:solidFill>
                  <a:srgbClr val="FF0000"/>
                </a:solidFill>
              </a:rPr>
              <a:t>application on a server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Python, Java, Go tutorials online</a:t>
            </a:r>
          </a:p>
          <a:p>
            <a:pPr lvl="1"/>
            <a:r>
              <a:rPr lang="en-US" dirty="0" smtClean="0"/>
              <a:t>build an App Engine application using </a:t>
            </a:r>
            <a:r>
              <a:rPr lang="en-US" dirty="0" smtClean="0">
                <a:solidFill>
                  <a:srgbClr val="FF0000"/>
                </a:solidFill>
              </a:rPr>
              <a:t>Python</a:t>
            </a:r>
          </a:p>
          <a:p>
            <a:pPr lvl="1"/>
            <a:r>
              <a:rPr lang="en-US" dirty="0" smtClean="0"/>
              <a:t>use the "</a:t>
            </a:r>
            <a:r>
              <a:rPr lang="en-US" dirty="0" smtClean="0">
                <a:solidFill>
                  <a:srgbClr val="FF0000"/>
                </a:solidFill>
              </a:rPr>
              <a:t>webapp2</a:t>
            </a:r>
            <a:r>
              <a:rPr lang="en-US" dirty="0" smtClean="0"/>
              <a:t>" web application framework</a:t>
            </a:r>
          </a:p>
          <a:p>
            <a:pPr lvl="1"/>
            <a:r>
              <a:rPr lang="en-US" dirty="0" smtClean="0"/>
              <a:t>use the App Engine </a:t>
            </a:r>
            <a:r>
              <a:rPr lang="en-US" dirty="0" err="1" smtClean="0">
                <a:solidFill>
                  <a:srgbClr val="FF0000"/>
                </a:solidFill>
              </a:rPr>
              <a:t>datastore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dirty="0" smtClean="0"/>
              <a:t>Integrate with Google Accounts </a:t>
            </a:r>
            <a:r>
              <a:rPr lang="en-US" dirty="0" smtClean="0">
                <a:solidFill>
                  <a:srgbClr val="FF0000"/>
                </a:solidFill>
              </a:rPr>
              <a:t>for user authentication</a:t>
            </a:r>
          </a:p>
          <a:p>
            <a:pPr lvl="1"/>
            <a:r>
              <a:rPr lang="en-US" dirty="0" smtClean="0"/>
              <a:t>use </a:t>
            </a:r>
            <a:r>
              <a:rPr lang="en-US" dirty="0" smtClean="0">
                <a:solidFill>
                  <a:srgbClr val="FF0000"/>
                </a:solidFill>
              </a:rPr>
              <a:t>Jinja2</a:t>
            </a:r>
            <a:r>
              <a:rPr lang="en-US" dirty="0" smtClean="0"/>
              <a:t> templates with your app</a:t>
            </a:r>
          </a:p>
          <a:p>
            <a:pPr lvl="1"/>
            <a:r>
              <a:rPr lang="en-US" dirty="0" smtClean="0"/>
              <a:t>(upload your app to App Engine)</a:t>
            </a:r>
          </a:p>
        </p:txBody>
      </p:sp>
    </p:spTree>
    <p:extLst>
      <p:ext uri="{BB962C8B-B14F-4D97-AF65-F5344CB8AC3E}">
        <p14:creationId xmlns:p14="http://schemas.microsoft.com/office/powerpoint/2010/main" val="1345363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Development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ownload an SDK</a:t>
            </a:r>
          </a:p>
          <a:p>
            <a:r>
              <a:rPr lang="en-US" dirty="0" smtClean="0"/>
              <a:t>start editing files!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https://</a:t>
            </a:r>
            <a:r>
              <a:rPr lang="en-US" dirty="0" err="1" smtClean="0"/>
              <a:t>developers.google.com</a:t>
            </a:r>
            <a:r>
              <a:rPr lang="en-US" dirty="0" smtClean="0"/>
              <a:t>/</a:t>
            </a:r>
            <a:r>
              <a:rPr lang="en-US" dirty="0" err="1" smtClean="0"/>
              <a:t>appengine</a:t>
            </a:r>
            <a:r>
              <a:rPr lang="en-US" dirty="0" smtClean="0"/>
              <a:t>/docs/python/gettingstartedpython27/</a:t>
            </a:r>
            <a:endParaRPr lang="en-US" dirty="0"/>
          </a:p>
          <a:p>
            <a:pPr lvl="1"/>
            <a:r>
              <a:rPr lang="en-US" dirty="0" smtClean="0"/>
              <a:t>Python script responds to a request on the server!</a:t>
            </a:r>
          </a:p>
          <a:p>
            <a:pPr lvl="1"/>
            <a:r>
              <a:rPr lang="en-US" dirty="0" smtClean="0"/>
              <a:t>Creates an HTTP header that describes the content and the message Hello, world!.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5587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Sample!</a:t>
            </a:r>
            <a:endParaRPr lang="en-US" dirty="0"/>
          </a:p>
        </p:txBody>
      </p:sp>
      <p:pic>
        <p:nvPicPr>
          <p:cNvPr id="4" name="Content Placeholder 3" descr="Screen shot 2012-11-17 at 1.06.50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4119" b="-2411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59754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File…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app.yaml</a:t>
            </a:r>
            <a:endParaRPr lang="en-US" dirty="0"/>
          </a:p>
          <a:p>
            <a:pPr lvl="1"/>
            <a:r>
              <a:rPr lang="en-US" dirty="0" smtClean="0"/>
              <a:t>"Yet Another Markup Language",</a:t>
            </a:r>
          </a:p>
          <a:p>
            <a:pPr lvl="1"/>
            <a:r>
              <a:rPr lang="en-US" dirty="0" smtClean="0"/>
              <a:t>"YAML </a:t>
            </a:r>
            <a:r>
              <a:rPr lang="en-US" dirty="0" err="1" smtClean="0"/>
              <a:t>Ain't</a:t>
            </a:r>
            <a:r>
              <a:rPr lang="en-US" dirty="0" smtClean="0"/>
              <a:t> Markup Language"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among other things, this file describes which </a:t>
            </a:r>
            <a:r>
              <a:rPr lang="en-US" dirty="0" smtClean="0">
                <a:solidFill>
                  <a:srgbClr val="FF0000"/>
                </a:solidFill>
              </a:rPr>
              <a:t>handler scripts </a:t>
            </a:r>
            <a:r>
              <a:rPr lang="en-US" dirty="0" smtClean="0"/>
              <a:t>should be used for which </a:t>
            </a:r>
            <a:r>
              <a:rPr lang="en-US" dirty="0" smtClean="0">
                <a:solidFill>
                  <a:srgbClr val="FF0000"/>
                </a:solidFill>
              </a:rPr>
              <a:t>URLs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8245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</a:t>
            </a:r>
            <a:r>
              <a:rPr lang="en-US" dirty="0" err="1" smtClean="0"/>
              <a:t>pp.yaml</a:t>
            </a:r>
            <a:endParaRPr lang="en-US" dirty="0"/>
          </a:p>
        </p:txBody>
      </p:sp>
      <p:pic>
        <p:nvPicPr>
          <p:cNvPr id="4" name="Content Placeholder 3" descr="Screen shot 2012-11-17 at 1.10.34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48" r="-90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36197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Say WHAT?!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application identifier is </a:t>
            </a:r>
            <a:r>
              <a:rPr lang="en-US" dirty="0" err="1" smtClean="0"/>
              <a:t>helloworld</a:t>
            </a:r>
            <a:endParaRPr lang="en-US" dirty="0" smtClean="0"/>
          </a:p>
          <a:p>
            <a:r>
              <a:rPr lang="en-US" dirty="0" smtClean="0"/>
              <a:t>version number 1. App Engine will retain previous versions, and let you roll back to a previous version using the administrative console</a:t>
            </a:r>
          </a:p>
          <a:p>
            <a:r>
              <a:rPr lang="en-US" dirty="0" smtClean="0"/>
              <a:t>runs in the python27 runtime environment</a:t>
            </a:r>
          </a:p>
          <a:p>
            <a:r>
              <a:rPr lang="en-US" dirty="0" err="1" smtClean="0"/>
              <a:t>threadsafe</a:t>
            </a:r>
            <a:r>
              <a:rPr lang="en-US" dirty="0" smtClean="0"/>
              <a:t> so the same instance can handle several simultaneous requests.</a:t>
            </a:r>
          </a:p>
          <a:p>
            <a:r>
              <a:rPr lang="en-US" dirty="0" smtClean="0"/>
              <a:t>requests to a URL whose path matches the regular expression /.* (all URLs) should be handled by the app object in the </a:t>
            </a:r>
            <a:r>
              <a:rPr lang="en-US" dirty="0" err="1" smtClean="0"/>
              <a:t>helloworld</a:t>
            </a:r>
            <a:r>
              <a:rPr lang="en-US" dirty="0" smtClean="0"/>
              <a:t> module.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795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1316</Words>
  <Application>Microsoft Macintosh PowerPoint</Application>
  <PresentationFormat>On-screen Show (4:3)</PresentationFormat>
  <Paragraphs>133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Google App Engine</vt:lpstr>
      <vt:lpstr>Schedule</vt:lpstr>
      <vt:lpstr>Course Admin notes!</vt:lpstr>
      <vt:lpstr>Google App Engine</vt:lpstr>
      <vt:lpstr>The Development Environment</vt:lpstr>
      <vt:lpstr>Sample!</vt:lpstr>
      <vt:lpstr>Configuration File…</vt:lpstr>
      <vt:lpstr>app.yaml</vt:lpstr>
      <vt:lpstr>Say WHAT?!</vt:lpstr>
      <vt:lpstr>Show time!</vt:lpstr>
      <vt:lpstr>The Launcher…</vt:lpstr>
      <vt:lpstr>webapp2</vt:lpstr>
      <vt:lpstr>In the code again…</vt:lpstr>
      <vt:lpstr>what does it all mean?</vt:lpstr>
      <vt:lpstr>The Users API</vt:lpstr>
      <vt:lpstr>Handling Web Forms with webapp2</vt:lpstr>
      <vt:lpstr>Holy cow!</vt:lpstr>
      <vt:lpstr>How?</vt:lpstr>
      <vt:lpstr>Restricted version of Python</vt:lpstr>
      <vt:lpstr>Using the Datastore</vt:lpstr>
      <vt:lpstr>Have you HRD?</vt:lpstr>
      <vt:lpstr>consistency…</vt:lpstr>
      <vt:lpstr>DS example (1)</vt:lpstr>
      <vt:lpstr>PowerPoint Presentation</vt:lpstr>
      <vt:lpstr>PowerPoint Presentation</vt:lpstr>
      <vt:lpstr>Storing greetings</vt:lpstr>
      <vt:lpstr>Note the URL</vt:lpstr>
      <vt:lpstr>you%40you.com (hex ASCII!)</vt:lpstr>
      <vt:lpstr>PowerPoint Presentation</vt:lpstr>
      <vt:lpstr>Getting the greetings…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 App Engine</dc:title>
  <dc:creator>Yvonne Coady</dc:creator>
  <cp:lastModifiedBy>Yvonne Coady</cp:lastModifiedBy>
  <cp:revision>24</cp:revision>
  <dcterms:created xsi:type="dcterms:W3CDTF">2012-11-17T19:23:45Z</dcterms:created>
  <dcterms:modified xsi:type="dcterms:W3CDTF">2012-11-18T03:42:04Z</dcterms:modified>
</cp:coreProperties>
</file>