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72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4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1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5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2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2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7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3D2DB-177D-6940-884B-27AB36F7591E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98C4-B478-2D4E-9695-03F0B900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csynthesis.org/gltut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Old OpenGL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// Draw an 800x600 window with title “Hello World”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gl.h</a:t>
            </a:r>
            <a:r>
              <a:rPr lang="en-US" dirty="0" smtClean="0"/>
              <a:t>&gt;   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glut.h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glu.h</a:t>
            </a:r>
            <a:r>
              <a:rPr lang="en-US" dirty="0" smtClean="0"/>
              <a:t>&gt; 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void setup() { /* empty function - nothing to set up; often called </a:t>
            </a:r>
            <a:r>
              <a:rPr lang="en-US" b="1" dirty="0" err="1" smtClean="0"/>
              <a:t>init</a:t>
            </a:r>
            <a:r>
              <a:rPr lang="en-US" b="1" dirty="0" smtClean="0"/>
              <a:t> */ 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void display() { /* empty function required as of glut 3.0 */ 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  <a:r>
              <a:rPr lang="en-US" b="1" dirty="0" smtClean="0">
                <a:solidFill>
                  <a:srgbClr val="0000FF"/>
                </a:solidFill>
              </a:rPr>
              <a:t>// note the different command line variable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glutInit</a:t>
            </a:r>
            <a:r>
              <a:rPr lang="en-US" b="1" dirty="0" smtClean="0"/>
              <a:t>(&amp;</a:t>
            </a:r>
            <a:r>
              <a:rPr lang="en-US" b="1" dirty="0" err="1" smtClean="0"/>
              <a:t>argc</a:t>
            </a:r>
            <a:r>
              <a:rPr lang="en-US" b="1" dirty="0" smtClean="0"/>
              <a:t>, </a:t>
            </a:r>
            <a:r>
              <a:rPr lang="en-US" b="1" dirty="0" err="1" smtClean="0"/>
              <a:t>argv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glutInitDisplayMode</a:t>
            </a:r>
            <a:r>
              <a:rPr lang="en-US" dirty="0" smtClean="0"/>
              <a:t>(GLUT_RGBA | GLUT_DOUBLE); 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glutInitWindowSize</a:t>
            </a:r>
            <a:r>
              <a:rPr lang="en-US" dirty="0" smtClean="0"/>
              <a:t>(800,600);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glutCreateWindow</a:t>
            </a:r>
            <a:r>
              <a:rPr lang="en-US" dirty="0" smtClean="0"/>
              <a:t>("Hello World"); </a:t>
            </a:r>
          </a:p>
          <a:p>
            <a:pPr marL="0" indent="0">
              <a:buNone/>
            </a:pPr>
            <a:r>
              <a:rPr lang="en-US" b="1" dirty="0" smtClean="0"/>
              <a:t>	setup();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glutDisplayFunc</a:t>
            </a:r>
            <a:r>
              <a:rPr lang="en-US" b="1" dirty="0" smtClean="0"/>
              <a:t>(display);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glutMainLoop</a:t>
            </a:r>
            <a:r>
              <a:rPr lang="en-US" dirty="0" smtClean="0"/>
              <a:t>(); </a:t>
            </a:r>
          </a:p>
          <a:p>
            <a:pPr marL="0" indent="0">
              <a:buNone/>
            </a:pPr>
            <a:r>
              <a:rPr lang="en-US" dirty="0" smtClean="0"/>
              <a:t>	return 0;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7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http://www.arcsynthesis.org/gltut/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Homework – get this example and a few others up and running.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3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Old OpenGL Style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glut.h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b="1" dirty="0" smtClean="0"/>
              <a:t>void display(void)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gluClear</a:t>
            </a:r>
            <a:r>
              <a:rPr lang="en-US" dirty="0" smtClean="0"/>
              <a:t>{GL_COLOR_BUFFER_BIT};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glBegin</a:t>
            </a:r>
            <a:r>
              <a:rPr lang="en-US" dirty="0" smtClean="0"/>
              <a:t>(GL_POLYGON};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glVertex2f(-0.5, -0.5);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glVertex2f(-0.5, 0.5);</a:t>
            </a:r>
          </a:p>
          <a:p>
            <a:pPr marL="0" indent="0">
              <a:buNone/>
            </a:pPr>
            <a:r>
              <a:rPr lang="en-US" dirty="0" smtClean="0"/>
              <a:t>		glVertex2f(0.5, 0.5);</a:t>
            </a:r>
          </a:p>
          <a:p>
            <a:pPr marL="0" indent="0">
              <a:buNone/>
            </a:pPr>
            <a:r>
              <a:rPr lang="en-US" dirty="0" smtClean="0"/>
              <a:t>		glVertex2f(0.5, -0.5);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glEnd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glSwapBuffers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  <a:r>
              <a:rPr lang="en-US" b="1" dirty="0" smtClean="0">
                <a:solidFill>
                  <a:srgbClr val="0000FF"/>
                </a:solidFill>
              </a:rPr>
              <a:t>// note the different command line variable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glutInit</a:t>
            </a:r>
            <a:r>
              <a:rPr lang="en-US" b="1" dirty="0" smtClean="0"/>
              <a:t>(&amp;</a:t>
            </a:r>
            <a:r>
              <a:rPr lang="en-US" b="1" dirty="0" err="1" smtClean="0"/>
              <a:t>argc</a:t>
            </a:r>
            <a:r>
              <a:rPr lang="en-US" b="1" dirty="0" smtClean="0"/>
              <a:t>, </a:t>
            </a:r>
            <a:r>
              <a:rPr lang="en-US" b="1" dirty="0" err="1" smtClean="0"/>
              <a:t>argv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glutInitDisplayMode</a:t>
            </a:r>
            <a:r>
              <a:rPr lang="en-US" dirty="0" smtClean="0"/>
              <a:t>(GLUT_RGBA | GLUT_DOUBLE); 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glutInitWindowSize</a:t>
            </a:r>
            <a:r>
              <a:rPr lang="en-US" dirty="0" smtClean="0"/>
              <a:t>(800,600);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glutCreateWindow</a:t>
            </a:r>
            <a:r>
              <a:rPr lang="en-US" dirty="0" smtClean="0"/>
              <a:t>("Hello World");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glutDisplayFunc</a:t>
            </a:r>
            <a:r>
              <a:rPr lang="en-US" b="1" dirty="0" smtClean="0"/>
              <a:t>(display);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glutMainLoop</a:t>
            </a:r>
            <a:r>
              <a:rPr lang="en-US" dirty="0" smtClean="0"/>
              <a:t>(); </a:t>
            </a:r>
          </a:p>
          <a:p>
            <a:pPr marL="0" indent="0">
              <a:buNone/>
            </a:pPr>
            <a:r>
              <a:rPr lang="en-US" dirty="0" smtClean="0"/>
              <a:t>	return 0;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4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Old OpenGL Style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glut.h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b="1" dirty="0" smtClean="0"/>
              <a:t>void display(void)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glClear</a:t>
            </a:r>
            <a:r>
              <a:rPr lang="en-US" dirty="0" smtClean="0"/>
              <a:t>{GL_COLOR_BUFFER_BIT};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glBegin</a:t>
            </a:r>
            <a:r>
              <a:rPr lang="en-US" dirty="0" smtClean="0"/>
              <a:t>(GL_POLYGON};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glVertex2f(-0.5, -0.5);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glVertex2f(-0.5, 0.5);</a:t>
            </a:r>
          </a:p>
          <a:p>
            <a:pPr marL="0" indent="0">
              <a:buNone/>
            </a:pPr>
            <a:r>
              <a:rPr lang="en-US" dirty="0" smtClean="0"/>
              <a:t>		glVertex2f(0.5, 0.5);</a:t>
            </a:r>
          </a:p>
          <a:p>
            <a:pPr marL="0" indent="0">
              <a:buNone/>
            </a:pPr>
            <a:r>
              <a:rPr lang="en-US" dirty="0" smtClean="0"/>
              <a:t>		glVertex2f(0.5, -0.5);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glEnd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glSwapBuffers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  <a:r>
              <a:rPr lang="en-US" b="1" dirty="0" smtClean="0">
                <a:solidFill>
                  <a:srgbClr val="0000FF"/>
                </a:solidFill>
              </a:rPr>
              <a:t>// note the different command line variable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glutInit</a:t>
            </a:r>
            <a:r>
              <a:rPr lang="en-US" b="1" dirty="0" smtClean="0"/>
              <a:t>(&amp;</a:t>
            </a:r>
            <a:r>
              <a:rPr lang="en-US" b="1" dirty="0" err="1" smtClean="0"/>
              <a:t>argc</a:t>
            </a:r>
            <a:r>
              <a:rPr lang="en-US" b="1" dirty="0" smtClean="0"/>
              <a:t>, </a:t>
            </a:r>
            <a:r>
              <a:rPr lang="en-US" b="1" dirty="0" err="1" smtClean="0"/>
              <a:t>argv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glutInitDisplayMode</a:t>
            </a:r>
            <a:r>
              <a:rPr lang="en-US" dirty="0" smtClean="0"/>
              <a:t>(GLUT_RGBA | GLUT_DOUBLE); 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glutInitWindowSize</a:t>
            </a:r>
            <a:r>
              <a:rPr lang="en-US" dirty="0" smtClean="0"/>
              <a:t>(800,600);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glutCreateWindow</a:t>
            </a:r>
            <a:r>
              <a:rPr lang="en-US" dirty="0" smtClean="0"/>
              <a:t>("Hello World");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glutDisplayFunc</a:t>
            </a:r>
            <a:r>
              <a:rPr lang="en-US" b="1" dirty="0" smtClean="0"/>
              <a:t>(display);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glutMainLoop</a:t>
            </a:r>
            <a:r>
              <a:rPr lang="en-US" dirty="0" smtClean="0"/>
              <a:t>(); </a:t>
            </a:r>
          </a:p>
          <a:p>
            <a:pPr marL="0" indent="0">
              <a:buNone/>
            </a:pPr>
            <a:r>
              <a:rPr lang="en-US" dirty="0" smtClean="0"/>
              <a:t>	return 0;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27918" y="719138"/>
            <a:ext cx="5002278" cy="2862323"/>
          </a:xfrm>
          <a:prstGeom prst="rec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openGL</a:t>
            </a:r>
            <a:r>
              <a:rPr lang="en-US" dirty="0" smtClean="0"/>
              <a:t> functions in this program have been</a:t>
            </a:r>
          </a:p>
          <a:p>
            <a:r>
              <a:rPr lang="en-US" dirty="0" smtClean="0"/>
              <a:t>  deprecated in 3.1 </a:t>
            </a:r>
          </a:p>
          <a:p>
            <a:r>
              <a:rPr lang="en-US" dirty="0" smtClean="0"/>
              <a:t>Key: as soon as a vertex is generated it triggers</a:t>
            </a:r>
          </a:p>
          <a:p>
            <a:r>
              <a:rPr lang="en-US" dirty="0" smtClean="0"/>
              <a:t>  an execution of the vertex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Since this geometry processing is carried on the </a:t>
            </a:r>
          </a:p>
          <a:p>
            <a:r>
              <a:rPr lang="en-US" dirty="0" smtClean="0"/>
              <a:t>  GPU by the vertex </a:t>
            </a:r>
            <a:r>
              <a:rPr lang="en-US" dirty="0" err="1" smtClean="0"/>
              <a:t>shader</a:t>
            </a:r>
            <a:r>
              <a:rPr lang="en-US" dirty="0" smtClean="0"/>
              <a:t>, this requires 4 separate</a:t>
            </a:r>
          </a:p>
          <a:p>
            <a:r>
              <a:rPr lang="en-US" dirty="0" smtClean="0"/>
              <a:t>Vertex positions to be sent to the GPU each time</a:t>
            </a:r>
          </a:p>
          <a:p>
            <a:r>
              <a:rPr lang="en-US" dirty="0" smtClean="0"/>
              <a:t>  we want to display the rectangle</a:t>
            </a:r>
          </a:p>
          <a:p>
            <a:r>
              <a:rPr lang="en-US" dirty="0" smtClean="0"/>
              <a:t>This immediate mode graphics is OK to learn, larger</a:t>
            </a:r>
          </a:p>
          <a:p>
            <a:r>
              <a:rPr lang="en-US" dirty="0"/>
              <a:t> </a:t>
            </a:r>
            <a:r>
              <a:rPr lang="en-US" dirty="0" smtClean="0"/>
              <a:t>  and more complex geometries are drawn slowly </a:t>
            </a:r>
          </a:p>
        </p:txBody>
      </p:sp>
    </p:spTree>
    <p:extLst>
      <p:ext uri="{BB962C8B-B14F-4D97-AF65-F5344CB8AC3E}">
        <p14:creationId xmlns:p14="http://schemas.microsoft.com/office/powerpoint/2010/main" val="428823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Old OpenGL Style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&lt;GL/</a:t>
            </a:r>
            <a:r>
              <a:rPr lang="en-US" dirty="0" err="1" smtClean="0"/>
              <a:t>glut.h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b="1" dirty="0" smtClean="0"/>
              <a:t>void display(void)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glClear</a:t>
            </a:r>
            <a:r>
              <a:rPr lang="en-US" dirty="0" smtClean="0"/>
              <a:t>{GL_COLOR_BUFFER_BIT};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glBegin</a:t>
            </a:r>
            <a:r>
              <a:rPr lang="en-US" dirty="0" smtClean="0"/>
              <a:t>(GL_POLYGON};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glVertex2f(-0.5, -0.5);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glVertex2f(-0.5, 0.5);</a:t>
            </a:r>
          </a:p>
          <a:p>
            <a:pPr marL="0" indent="0">
              <a:buNone/>
            </a:pPr>
            <a:r>
              <a:rPr lang="en-US" dirty="0" smtClean="0"/>
              <a:t>		glVertex2f(0.5, 0.5);</a:t>
            </a:r>
          </a:p>
          <a:p>
            <a:pPr marL="0" indent="0">
              <a:buNone/>
            </a:pPr>
            <a:r>
              <a:rPr lang="en-US" dirty="0" smtClean="0"/>
              <a:t>		glVertex2f(0.5, -0.5);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glEnd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glSwapBuffers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  <a:r>
              <a:rPr lang="en-US" b="1" dirty="0" smtClean="0">
                <a:solidFill>
                  <a:srgbClr val="0000FF"/>
                </a:solidFill>
              </a:rPr>
              <a:t>// note the different command line variable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glutInit</a:t>
            </a:r>
            <a:r>
              <a:rPr lang="en-US" b="1" dirty="0" smtClean="0"/>
              <a:t>(&amp;</a:t>
            </a:r>
            <a:r>
              <a:rPr lang="en-US" b="1" dirty="0" err="1" smtClean="0"/>
              <a:t>argc</a:t>
            </a:r>
            <a:r>
              <a:rPr lang="en-US" b="1" dirty="0" smtClean="0"/>
              <a:t>, </a:t>
            </a:r>
            <a:r>
              <a:rPr lang="en-US" b="1" dirty="0" err="1" smtClean="0"/>
              <a:t>argv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glutInitDisplayMode</a:t>
            </a:r>
            <a:r>
              <a:rPr lang="en-US" dirty="0" smtClean="0"/>
              <a:t>(GLUT_RGBA | GLUT_DOUBLE); 	</a:t>
            </a:r>
            <a:r>
              <a:rPr lang="en-US" b="1" dirty="0" smtClean="0">
                <a:solidFill>
                  <a:srgbClr val="0000FF"/>
                </a:solidFill>
              </a:rPr>
              <a:t>//optional (note a=alpha channel)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glutInitWindowSize</a:t>
            </a:r>
            <a:r>
              <a:rPr lang="en-US" dirty="0" smtClean="0"/>
              <a:t>(800,600);	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glutCreateWindow</a:t>
            </a:r>
            <a:r>
              <a:rPr lang="en-US" dirty="0" smtClean="0"/>
              <a:t>("Hello World");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glutDisplayFunc</a:t>
            </a:r>
            <a:r>
              <a:rPr lang="en-US" b="1" dirty="0" smtClean="0"/>
              <a:t>(display);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glutMainLoop</a:t>
            </a:r>
            <a:r>
              <a:rPr lang="en-US" dirty="0" smtClean="0"/>
              <a:t>(); </a:t>
            </a:r>
          </a:p>
          <a:p>
            <a:pPr marL="0" indent="0">
              <a:buNone/>
            </a:pPr>
            <a:r>
              <a:rPr lang="en-US" dirty="0" smtClean="0"/>
              <a:t>	return 0;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//optional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06244" y="695960"/>
            <a:ext cx="5339848" cy="3139321"/>
          </a:xfrm>
          <a:prstGeom prst="rec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an outdated view of OpenGL as a State Machine</a:t>
            </a:r>
          </a:p>
          <a:p>
            <a:r>
              <a:rPr lang="en-US" dirty="0" smtClean="0"/>
              <a:t>OpenGL has </a:t>
            </a:r>
            <a:r>
              <a:rPr lang="en-US" b="1" dirty="0" smtClean="0"/>
              <a:t>lots</a:t>
            </a:r>
            <a:r>
              <a:rPr lang="en-US" dirty="0" smtClean="0"/>
              <a:t> of state variables that control how the</a:t>
            </a:r>
          </a:p>
          <a:p>
            <a:r>
              <a:rPr lang="en-US" dirty="0"/>
              <a:t> </a:t>
            </a:r>
            <a:r>
              <a:rPr lang="en-US" dirty="0" smtClean="0"/>
              <a:t>  the geometry is rendered</a:t>
            </a:r>
          </a:p>
          <a:p>
            <a:r>
              <a:rPr lang="en-US" dirty="0" smtClean="0"/>
              <a:t>The use of this fixed function pipeline hides all these</a:t>
            </a:r>
          </a:p>
          <a:p>
            <a:r>
              <a:rPr lang="en-US" dirty="0"/>
              <a:t> </a:t>
            </a:r>
            <a:r>
              <a:rPr lang="en-US" dirty="0" smtClean="0"/>
              <a:t>  state variables and unintended side effects can occur </a:t>
            </a:r>
          </a:p>
          <a:p>
            <a:r>
              <a:rPr lang="en-US" dirty="0" smtClean="0"/>
              <a:t>In 3.1 most state variables have been deprecated and</a:t>
            </a:r>
          </a:p>
          <a:p>
            <a:r>
              <a:rPr lang="en-US" dirty="0"/>
              <a:t> </a:t>
            </a:r>
            <a:r>
              <a:rPr lang="en-US" dirty="0" smtClean="0"/>
              <a:t>  the application creates its own state variables</a:t>
            </a:r>
          </a:p>
          <a:p>
            <a:r>
              <a:rPr lang="en-US" dirty="0" smtClean="0"/>
              <a:t>All we will need then are at least a vertex </a:t>
            </a:r>
            <a:r>
              <a:rPr lang="en-US" dirty="0" err="1" smtClean="0"/>
              <a:t>shader</a:t>
            </a:r>
            <a:r>
              <a:rPr lang="en-US" dirty="0" smtClean="0"/>
              <a:t> and </a:t>
            </a:r>
          </a:p>
          <a:p>
            <a:r>
              <a:rPr lang="en-US" dirty="0" smtClean="0"/>
              <a:t>   a fragment </a:t>
            </a:r>
            <a:r>
              <a:rPr lang="en-US" dirty="0" err="1" smtClean="0"/>
              <a:t>shader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the application must read, compile, and link the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shaders</a:t>
            </a:r>
            <a:r>
              <a:rPr lang="en-US" dirty="0" smtClean="0"/>
              <a:t> with the application.   </a:t>
            </a:r>
          </a:p>
        </p:txBody>
      </p:sp>
    </p:spTree>
    <p:extLst>
      <p:ext uri="{BB962C8B-B14F-4D97-AF65-F5344CB8AC3E}">
        <p14:creationId xmlns:p14="http://schemas.microsoft.com/office/powerpoint/2010/main" val="231396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New OpenGL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#include &lt;GL/</a:t>
            </a:r>
            <a:r>
              <a:rPr lang="en-US" sz="1800" dirty="0" err="1" smtClean="0"/>
              <a:t>glut.h</a:t>
            </a:r>
            <a:r>
              <a:rPr lang="en-US" sz="1800" dirty="0" smtClean="0"/>
              <a:t>&gt; </a:t>
            </a:r>
            <a:r>
              <a:rPr lang="en-US" sz="1800" b="1" dirty="0" smtClean="0">
                <a:solidFill>
                  <a:srgbClr val="0000FF"/>
                </a:solidFill>
              </a:rPr>
              <a:t>//same as old style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#include &lt;</a:t>
            </a:r>
            <a:r>
              <a:rPr lang="en-US" sz="1800" dirty="0" err="1" smtClean="0"/>
              <a:t>cmath</a:t>
            </a:r>
            <a:r>
              <a:rPr lang="en-US" sz="1800" dirty="0" smtClean="0"/>
              <a:t>&gt; </a:t>
            </a:r>
          </a:p>
          <a:p>
            <a:pPr marL="0" indent="0">
              <a:buNone/>
            </a:pPr>
            <a:r>
              <a:rPr lang="en-US" sz="1800" dirty="0" smtClean="0"/>
              <a:t>#include &lt;</a:t>
            </a:r>
            <a:r>
              <a:rPr lang="en-US" sz="1800" dirty="0" err="1" smtClean="0"/>
              <a:t>iostream</a:t>
            </a:r>
            <a:r>
              <a:rPr lang="en-US" sz="1800" dirty="0" smtClean="0"/>
              <a:t>&gt; </a:t>
            </a:r>
            <a:r>
              <a:rPr lang="en-US" sz="1800" b="1" dirty="0" smtClean="0">
                <a:solidFill>
                  <a:srgbClr val="0000FF"/>
                </a:solidFill>
              </a:rPr>
              <a:t>// C++ I/O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  include &lt;OpenGL/</a:t>
            </a:r>
            <a:r>
              <a:rPr lang="en-US" sz="1800" dirty="0" err="1" smtClean="0"/>
              <a:t>OpenGL.h</a:t>
            </a:r>
            <a:r>
              <a:rPr lang="en-US" sz="1800" dirty="0" smtClean="0"/>
              <a:t>&gt;  	</a:t>
            </a:r>
            <a:r>
              <a:rPr lang="en-US" sz="1800" b="1" dirty="0" smtClean="0">
                <a:solidFill>
                  <a:srgbClr val="0000FF"/>
                </a:solidFill>
              </a:rPr>
              <a:t>// for typical OS (including Mac OS X)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  include &lt;GLUT/</a:t>
            </a:r>
            <a:r>
              <a:rPr lang="en-US" sz="1800" dirty="0" err="1" smtClean="0"/>
              <a:t>glut.h</a:t>
            </a:r>
            <a:r>
              <a:rPr lang="en-US" sz="1800" dirty="0" smtClean="0"/>
              <a:t>&gt;  		</a:t>
            </a:r>
            <a:r>
              <a:rPr lang="en-US" sz="1800" b="1" dirty="0" smtClean="0">
                <a:solidFill>
                  <a:srgbClr val="0000FF"/>
                </a:solidFill>
              </a:rPr>
              <a:t>// for others: GL/</a:t>
            </a:r>
            <a:r>
              <a:rPr lang="en-US" sz="1800" b="1" dirty="0" err="1" smtClean="0">
                <a:solidFill>
                  <a:srgbClr val="0000FF"/>
                </a:solidFill>
              </a:rPr>
              <a:t>glew.h</a:t>
            </a:r>
            <a:r>
              <a:rPr lang="en-US" sz="1800" b="1" dirty="0" smtClean="0">
                <a:solidFill>
                  <a:srgbClr val="0000FF"/>
                </a:solidFill>
              </a:rPr>
              <a:t>, GL/</a:t>
            </a:r>
            <a:r>
              <a:rPr lang="en-US" sz="1800" b="1" dirty="0" err="1" smtClean="0">
                <a:solidFill>
                  <a:srgbClr val="0000FF"/>
                </a:solidFill>
              </a:rPr>
              <a:t>freeglut.h</a:t>
            </a:r>
            <a:r>
              <a:rPr lang="en-US" sz="1800" b="1" dirty="0" smtClean="0">
                <a:solidFill>
                  <a:srgbClr val="0000FF"/>
                </a:solidFill>
              </a:rPr>
              <a:t>, GL/</a:t>
            </a:r>
            <a:r>
              <a:rPr lang="en-US" sz="1800" b="1" dirty="0" err="1" smtClean="0">
                <a:solidFill>
                  <a:srgbClr val="0000FF"/>
                </a:solidFill>
              </a:rPr>
              <a:t>freeglut_ext.h</a:t>
            </a:r>
            <a:endParaRPr lang="en-US" sz="18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							</a:t>
            </a:r>
            <a:r>
              <a:rPr lang="en-US" sz="1800" b="1" dirty="0">
                <a:solidFill>
                  <a:srgbClr val="0000FF"/>
                </a:solidFill>
              </a:rPr>
              <a:t>// </a:t>
            </a:r>
            <a:r>
              <a:rPr lang="en-US" sz="1800" b="1" dirty="0" err="1" smtClean="0">
                <a:solidFill>
                  <a:srgbClr val="0000FF"/>
                </a:solidFill>
              </a:rPr>
              <a:t>Lee.h</a:t>
            </a:r>
            <a:r>
              <a:rPr lang="en-US" sz="1800" b="1" dirty="0" smtClean="0">
                <a:solidFill>
                  <a:srgbClr val="0000FF"/>
                </a:solidFill>
              </a:rPr>
              <a:t>, …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// Define a helpful macro for handling offsets into buffer objects</a:t>
            </a:r>
          </a:p>
          <a:p>
            <a:pPr marL="0" indent="0">
              <a:buNone/>
            </a:pPr>
            <a:r>
              <a:rPr lang="en-US" sz="1800" dirty="0" smtClean="0"/>
              <a:t>#define BUFFER_OFFSET( offset )   ((</a:t>
            </a:r>
            <a:r>
              <a:rPr lang="en-US" sz="1800" dirty="0" err="1" smtClean="0"/>
              <a:t>GLvoid</a:t>
            </a:r>
            <a:r>
              <a:rPr lang="en-US" sz="1800" dirty="0" smtClean="0"/>
              <a:t>*) (offset)) </a:t>
            </a:r>
            <a:r>
              <a:rPr lang="en-US" sz="1800" b="1" dirty="0" smtClean="0">
                <a:solidFill>
                  <a:srgbClr val="0000FF"/>
                </a:solidFill>
              </a:rPr>
              <a:t>//optional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//  Function which reads, compiles, links </a:t>
            </a:r>
            <a:r>
              <a:rPr lang="en-US" sz="1800" dirty="0" err="1" smtClean="0"/>
              <a:t>shader</a:t>
            </a:r>
            <a:r>
              <a:rPr lang="en-US" sz="1800" dirty="0" smtClean="0"/>
              <a:t> files and if successful returns a program object</a:t>
            </a:r>
          </a:p>
          <a:p>
            <a:pPr marL="0" indent="0">
              <a:buNone/>
            </a:pPr>
            <a:r>
              <a:rPr lang="en-US" sz="1800" dirty="0" err="1" smtClean="0"/>
              <a:t>GLuint</a:t>
            </a:r>
            <a:r>
              <a:rPr lang="en-US" sz="1800" dirty="0" smtClean="0"/>
              <a:t> </a:t>
            </a:r>
            <a:r>
              <a:rPr lang="en-US" sz="1800" dirty="0" err="1" smtClean="0"/>
              <a:t>InitShader</a:t>
            </a:r>
            <a:r>
              <a:rPr lang="en-US" sz="1800" dirty="0" smtClean="0"/>
              <a:t>( </a:t>
            </a:r>
            <a:r>
              <a:rPr lang="en-US" sz="1800" dirty="0" err="1" smtClean="0"/>
              <a:t>const</a:t>
            </a:r>
            <a:r>
              <a:rPr lang="en-US" sz="1800" dirty="0" smtClean="0"/>
              <a:t> char* </a:t>
            </a:r>
            <a:r>
              <a:rPr lang="en-US" sz="1800" dirty="0" err="1" smtClean="0"/>
              <a:t>vertexShaderFile</a:t>
            </a:r>
            <a:r>
              <a:rPr lang="en-US" sz="1800" dirty="0" smtClean="0"/>
              <a:t>, </a:t>
            </a:r>
            <a:r>
              <a:rPr lang="en-US" sz="1800" dirty="0" err="1" smtClean="0"/>
              <a:t>const</a:t>
            </a:r>
            <a:r>
              <a:rPr lang="en-US" sz="1800" dirty="0" smtClean="0"/>
              <a:t> char* </a:t>
            </a:r>
            <a:r>
              <a:rPr lang="en-US" sz="1800" dirty="0" err="1" smtClean="0"/>
              <a:t>fragmentShaderFile</a:t>
            </a:r>
            <a:r>
              <a:rPr lang="en-US" sz="1800" dirty="0" smtClean="0"/>
              <a:t> );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#include "</a:t>
            </a:r>
            <a:r>
              <a:rPr lang="en-US" sz="1800" dirty="0" err="1" smtClean="0"/>
              <a:t>vec.h</a:t>
            </a:r>
            <a:r>
              <a:rPr lang="en-US" sz="1800" dirty="0" smtClean="0"/>
              <a:t>” </a:t>
            </a:r>
          </a:p>
          <a:p>
            <a:pPr marL="0" indent="0">
              <a:buNone/>
            </a:pPr>
            <a:r>
              <a:rPr lang="en-US" sz="1800" dirty="0" smtClean="0"/>
              <a:t>#include "</a:t>
            </a:r>
            <a:r>
              <a:rPr lang="en-US" sz="1800" dirty="0" err="1" smtClean="0"/>
              <a:t>mat.h</a:t>
            </a:r>
            <a:r>
              <a:rPr lang="en-US" sz="1800" dirty="0" smtClean="0"/>
              <a:t>"</a:t>
            </a:r>
          </a:p>
          <a:p>
            <a:pPr marL="0" indent="0">
              <a:buNone/>
            </a:pPr>
            <a:r>
              <a:rPr lang="en-US" sz="1800" dirty="0" smtClean="0"/>
              <a:t>#include "</a:t>
            </a:r>
            <a:r>
              <a:rPr lang="en-US" sz="1800" dirty="0" err="1" smtClean="0"/>
              <a:t>CheckError.h</a:t>
            </a:r>
            <a:r>
              <a:rPr lang="en-US" sz="1800" dirty="0" smtClean="0"/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0260" y="4745395"/>
            <a:ext cx="6596555" cy="2031325"/>
          </a:xfrm>
          <a:prstGeom prst="rec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educational decision by Angel to provide a small C++ package </a:t>
            </a:r>
          </a:p>
          <a:p>
            <a:r>
              <a:rPr lang="en-US" dirty="0"/>
              <a:t> </a:t>
            </a:r>
            <a:r>
              <a:rPr lang="en-US" dirty="0" smtClean="0"/>
              <a:t>  with 2, 3, and 4 dimensional </a:t>
            </a:r>
            <a:r>
              <a:rPr lang="en-US" dirty="0" smtClean="0"/>
              <a:t>matrix </a:t>
            </a:r>
            <a:r>
              <a:rPr lang="en-US" dirty="0" smtClean="0"/>
              <a:t>and vector classes.  Although</a:t>
            </a:r>
          </a:p>
          <a:p>
            <a:r>
              <a:rPr lang="en-US" dirty="0"/>
              <a:t> </a:t>
            </a:r>
            <a:r>
              <a:rPr lang="en-US" dirty="0" smtClean="0"/>
              <a:t>  we can write all this in C having a C++ </a:t>
            </a:r>
            <a:r>
              <a:rPr lang="en-US" dirty="0" smtClean="0"/>
              <a:t>matrix/</a:t>
            </a:r>
            <a:r>
              <a:rPr lang="en-US" dirty="0" smtClean="0"/>
              <a:t>vector package that </a:t>
            </a:r>
            <a:endParaRPr lang="en-US" dirty="0"/>
          </a:p>
          <a:p>
            <a:r>
              <a:rPr lang="en-US" dirty="0" smtClean="0"/>
              <a:t>   mirrors the types and operations in GLSL. The code is cleaner and</a:t>
            </a:r>
          </a:p>
          <a:p>
            <a:r>
              <a:rPr lang="en-US" dirty="0"/>
              <a:t> </a:t>
            </a:r>
            <a:r>
              <a:rPr lang="en-US" dirty="0" smtClean="0"/>
              <a:t>  clearer, eliminating most </a:t>
            </a:r>
            <a:r>
              <a:rPr lang="en-US" b="1" dirty="0" smtClean="0"/>
              <a:t>for</a:t>
            </a:r>
            <a:r>
              <a:rPr lang="en-US" dirty="0" smtClean="0"/>
              <a:t> loops.</a:t>
            </a:r>
          </a:p>
          <a:p>
            <a:r>
              <a:rPr lang="en-US" dirty="0" smtClean="0"/>
              <a:t>This is very helpful in lighting code which can then be written either</a:t>
            </a:r>
          </a:p>
          <a:p>
            <a:r>
              <a:rPr lang="en-US" dirty="0"/>
              <a:t> </a:t>
            </a:r>
            <a:r>
              <a:rPr lang="en-US" dirty="0" smtClean="0"/>
              <a:t>  in the application or in any of the </a:t>
            </a:r>
            <a:r>
              <a:rPr lang="en-US" dirty="0" err="1" smtClean="0"/>
              <a:t>shaders</a:t>
            </a:r>
            <a:r>
              <a:rPr lang="en-US" dirty="0" smtClean="0"/>
              <a:t> leading to identical code.</a:t>
            </a:r>
          </a:p>
        </p:txBody>
      </p:sp>
    </p:spTree>
    <p:extLst>
      <p:ext uri="{BB962C8B-B14F-4D97-AF65-F5344CB8AC3E}">
        <p14:creationId xmlns:p14="http://schemas.microsoft.com/office/powerpoint/2010/main" val="304622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New OpenGL Style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695960"/>
            <a:ext cx="9042400" cy="608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void </a:t>
            </a:r>
            <a:r>
              <a:rPr lang="en-US" sz="1800" dirty="0" err="1" smtClean="0"/>
              <a:t>init</a:t>
            </a:r>
            <a:r>
              <a:rPr lang="en-US" sz="1800" dirty="0" smtClean="0"/>
              <a:t>(void) </a:t>
            </a:r>
          </a:p>
          <a:p>
            <a:pPr marL="0" indent="0">
              <a:buNone/>
            </a:pPr>
            <a:r>
              <a:rPr lang="en-US" sz="1800" dirty="0" smtClean="0"/>
              <a:t>{</a:t>
            </a:r>
          </a:p>
          <a:p>
            <a:pPr marL="0" indent="0">
              <a:buNone/>
            </a:pPr>
            <a:r>
              <a:rPr lang="en-US" sz="1800" dirty="0" smtClean="0"/>
              <a:t>	vec2 points [6] = { </a:t>
            </a:r>
            <a:r>
              <a:rPr lang="en-US" sz="1800" b="1" dirty="0" smtClean="0">
                <a:solidFill>
                  <a:srgbClr val="0000FF"/>
                </a:solidFill>
              </a:rPr>
              <a:t>//  wow – 2 triangles!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{  vec2(-0.5, -0.5), vec2(0.5, -0.5), </a:t>
            </a:r>
          </a:p>
          <a:p>
            <a:pPr marL="0" indent="0">
              <a:buNone/>
            </a:pPr>
            <a:r>
              <a:rPr lang="en-US" sz="1800" dirty="0" smtClean="0"/>
              <a:t>		vec2(0.5, 0.5), vec2(0.5, 0.5), </a:t>
            </a:r>
          </a:p>
          <a:p>
            <a:pPr marL="0" indent="0">
              <a:buNone/>
            </a:pPr>
            <a:r>
              <a:rPr lang="en-US" sz="1800" dirty="0" smtClean="0"/>
              <a:t>		vec2(-0.5, 0.5), vec2(-0.5, -0.5), </a:t>
            </a:r>
          </a:p>
          <a:p>
            <a:pPr marL="0" indent="0">
              <a:buNone/>
            </a:pPr>
            <a:r>
              <a:rPr lang="en-US" sz="1800" dirty="0" smtClean="0"/>
              <a:t>	};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GLuint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vao</a:t>
            </a:r>
            <a:r>
              <a:rPr lang="en-US" sz="1800" dirty="0" smtClean="0"/>
              <a:t>, buffer;</a:t>
            </a:r>
          </a:p>
          <a:p>
            <a:pPr marL="0" indent="0">
              <a:buNone/>
            </a:pPr>
            <a:r>
              <a:rPr lang="en-US" sz="1800" dirty="0" err="1" smtClean="0"/>
              <a:t>GLuint</a:t>
            </a:r>
            <a:r>
              <a:rPr lang="en-US" sz="1800" dirty="0" smtClean="0"/>
              <a:t> </a:t>
            </a:r>
            <a:r>
              <a:rPr lang="en-US" sz="1800" dirty="0" err="1" smtClean="0"/>
              <a:t>glGenVertexArrays</a:t>
            </a:r>
            <a:r>
              <a:rPr lang="en-US" sz="1800" dirty="0" smtClean="0"/>
              <a:t>(1, &amp;</a:t>
            </a:r>
            <a:r>
              <a:rPr lang="en-US" sz="1800" b="1" dirty="0" err="1" smtClean="0"/>
              <a:t>vao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err="1" smtClean="0"/>
              <a:t>glBindVertexArray</a:t>
            </a:r>
            <a:r>
              <a:rPr lang="en-US" sz="1800" dirty="0" smtClean="0"/>
              <a:t>(</a:t>
            </a:r>
            <a:r>
              <a:rPr lang="en-US" sz="1800" b="1" dirty="0" err="1" smtClean="0"/>
              <a:t>vao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GLuint</a:t>
            </a:r>
            <a:r>
              <a:rPr lang="en-US" sz="1800" dirty="0" smtClean="0"/>
              <a:t> </a:t>
            </a:r>
            <a:r>
              <a:rPr lang="en-US" sz="1800" dirty="0" err="1" smtClean="0"/>
              <a:t>glGenBuffers</a:t>
            </a:r>
            <a:r>
              <a:rPr lang="en-US" sz="1800" dirty="0" smtClean="0"/>
              <a:t> (1, &amp;</a:t>
            </a:r>
            <a:r>
              <a:rPr lang="en-US" sz="1800" b="1" dirty="0" smtClean="0"/>
              <a:t>buffer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err="1" smtClean="0"/>
              <a:t>glBindBuffer</a:t>
            </a:r>
            <a:r>
              <a:rPr lang="en-US" sz="1800" dirty="0" smtClean="0"/>
              <a:t> (GL_ARRAY_BUFFER , </a:t>
            </a:r>
            <a:r>
              <a:rPr lang="en-US" sz="1800" b="1" dirty="0" smtClean="0"/>
              <a:t>buffer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err="1" smtClean="0"/>
              <a:t>glBufferData</a:t>
            </a:r>
            <a:r>
              <a:rPr lang="en-US" sz="1800" dirty="0" smtClean="0"/>
              <a:t> (GL_ARRAY_BUFFER, </a:t>
            </a:r>
            <a:r>
              <a:rPr lang="en-US" sz="1800" dirty="0" err="1" smtClean="0"/>
              <a:t>sizeof</a:t>
            </a:r>
            <a:r>
              <a:rPr lang="en-US" sz="1800" dirty="0" smtClean="0"/>
              <a:t>(points), points, GL_STATIC_DRAW);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520739" y="1518400"/>
            <a:ext cx="4275823" cy="2585323"/>
          </a:xfrm>
          <a:prstGeom prst="rec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Could do 4D points!</a:t>
            </a:r>
          </a:p>
          <a:p>
            <a:endParaRPr lang="en-US" dirty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float </a:t>
            </a:r>
            <a:r>
              <a:rPr lang="en-US" dirty="0" err="1"/>
              <a:t>vertexPositions</a:t>
            </a:r>
            <a:r>
              <a:rPr lang="en-US" dirty="0"/>
              <a:t>[] = </a:t>
            </a:r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0.75f, 0.75f, 0.0f, 1.0f,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0.75f</a:t>
            </a:r>
            <a:r>
              <a:rPr lang="en-US" dirty="0"/>
              <a:t>, -0.75f, 0.0f, 1.0f,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-</a:t>
            </a:r>
            <a:r>
              <a:rPr lang="en-US" dirty="0"/>
              <a:t>0.75f, -0.75f, 0.0f, 1.0f, };</a:t>
            </a:r>
          </a:p>
          <a:p>
            <a:endParaRPr lang="en-US" dirty="0" smtClean="0"/>
          </a:p>
          <a:p>
            <a:r>
              <a:rPr lang="en-US" dirty="0" smtClean="0"/>
              <a:t>In 3.1 only filled type is triangle.  </a:t>
            </a:r>
          </a:p>
          <a:p>
            <a:r>
              <a:rPr lang="en-US" dirty="0" smtClean="0"/>
              <a:t>Could use triangle strip or triangle fan</a:t>
            </a:r>
          </a:p>
        </p:txBody>
      </p:sp>
    </p:spTree>
    <p:extLst>
      <p:ext uri="{BB962C8B-B14F-4D97-AF65-F5344CB8AC3E}">
        <p14:creationId xmlns:p14="http://schemas.microsoft.com/office/powerpoint/2010/main" val="386662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New OpenGL Style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596569"/>
            <a:ext cx="9042400" cy="608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GLuint</a:t>
            </a:r>
            <a:r>
              <a:rPr lang="en-US" sz="2000" dirty="0"/>
              <a:t> program = </a:t>
            </a:r>
            <a:r>
              <a:rPr lang="en-US" sz="2000" dirty="0" err="1"/>
              <a:t>InitShader</a:t>
            </a:r>
            <a:r>
              <a:rPr lang="en-US" sz="2000" dirty="0"/>
              <a:t> (“</a:t>
            </a:r>
            <a:r>
              <a:rPr lang="en-US" sz="2000" dirty="0" err="1"/>
              <a:t>vsimple.glsl</a:t>
            </a:r>
            <a:r>
              <a:rPr lang="en-US" sz="2000" dirty="0"/>
              <a:t>”, “</a:t>
            </a:r>
            <a:r>
              <a:rPr lang="en-US" sz="2000" dirty="0" err="1"/>
              <a:t>fsimple.glsl</a:t>
            </a:r>
            <a:r>
              <a:rPr lang="en-US" sz="2000" dirty="0"/>
              <a:t>”);</a:t>
            </a:r>
          </a:p>
          <a:p>
            <a:pPr marL="0" indent="0">
              <a:buNone/>
            </a:pPr>
            <a:r>
              <a:rPr lang="en-US" sz="2000" dirty="0" err="1"/>
              <a:t>glUseProgram</a:t>
            </a:r>
            <a:r>
              <a:rPr lang="en-US" sz="2000" dirty="0"/>
              <a:t> (</a:t>
            </a:r>
            <a:r>
              <a:rPr lang="en-US" sz="2000" b="1" dirty="0"/>
              <a:t>program</a:t>
            </a:r>
            <a:r>
              <a:rPr lang="en-US" sz="2000" dirty="0"/>
              <a:t>)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Gluint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loc</a:t>
            </a:r>
            <a:r>
              <a:rPr lang="en-US" sz="2000" dirty="0" smtClean="0"/>
              <a:t> = </a:t>
            </a:r>
            <a:r>
              <a:rPr lang="en-US" sz="2000" dirty="0" err="1" smtClean="0"/>
              <a:t>glGetAttribLocation</a:t>
            </a:r>
            <a:r>
              <a:rPr lang="en-US" sz="2000" dirty="0" smtClean="0"/>
              <a:t> (</a:t>
            </a:r>
            <a:r>
              <a:rPr lang="en-US" sz="2000" b="1" dirty="0" smtClean="0"/>
              <a:t>program</a:t>
            </a:r>
            <a:r>
              <a:rPr lang="en-US" sz="2000" dirty="0" smtClean="0"/>
              <a:t>, “</a:t>
            </a:r>
            <a:r>
              <a:rPr lang="en-US" sz="2000" dirty="0" err="1" smtClean="0"/>
              <a:t>vPosition</a:t>
            </a:r>
            <a:r>
              <a:rPr lang="en-US" sz="2000" dirty="0" smtClean="0"/>
              <a:t>”);</a:t>
            </a:r>
          </a:p>
          <a:p>
            <a:pPr marL="0" indent="0">
              <a:buNone/>
            </a:pPr>
            <a:r>
              <a:rPr lang="en-US" sz="2000" dirty="0" err="1" smtClean="0"/>
              <a:t>glEnableVertexAttribArray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loc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err="1" smtClean="0"/>
              <a:t>glVertexAttribPointer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loc</a:t>
            </a:r>
            <a:r>
              <a:rPr lang="en-US" sz="2000" dirty="0" smtClean="0"/>
              <a:t>, 2, GL_FLOAT,       GL_FALSE, 0, 0);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glClearColor</a:t>
            </a:r>
            <a:r>
              <a:rPr lang="en-US" sz="2000" dirty="0" smtClean="0"/>
              <a:t> (0.0, 0.0, 0.0, 1.0);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void display (void)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glClear</a:t>
            </a:r>
            <a:r>
              <a:rPr lang="en-US" sz="2000" dirty="0" smtClean="0"/>
              <a:t> (GL_COLOR_BUFFER_BIT);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glDrawArrays</a:t>
            </a:r>
            <a:r>
              <a:rPr lang="en-US" sz="2000" dirty="0" smtClean="0"/>
              <a:t> (GL_TRIANGLES, 0, 6);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glutSwapBuffers</a:t>
            </a:r>
            <a:r>
              <a:rPr lang="en-US" sz="2000" dirty="0" smtClean="0"/>
              <a:t> ();</a:t>
            </a:r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1601" y="2812474"/>
            <a:ext cx="9042400" cy="646331"/>
          </a:xfrm>
          <a:prstGeom prst="rec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 to access, number of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r>
              <a:rPr lang="en-US" dirty="0" smtClean="0">
                <a:solidFill>
                  <a:srgbClr val="0000FF"/>
                </a:solidFill>
              </a:rPr>
              <a:t> per vertex, data type,</a:t>
            </a: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 smtClean="0">
                <a:solidFill>
                  <a:srgbClr val="0000FF"/>
                </a:solidFill>
              </a:rPr>
              <a:t>hether to normalize or not before storing, byte offset between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r>
              <a:rPr lang="en-US" dirty="0" smtClean="0">
                <a:solidFill>
                  <a:srgbClr val="0000FF"/>
                </a:solidFill>
              </a:rPr>
              <a:t>, address of first vertex </a:t>
            </a:r>
          </a:p>
        </p:txBody>
      </p:sp>
    </p:spTree>
    <p:extLst>
      <p:ext uri="{BB962C8B-B14F-4D97-AF65-F5344CB8AC3E}">
        <p14:creationId xmlns:p14="http://schemas.microsoft.com/office/powerpoint/2010/main" val="251445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New OpenGL Style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600" y="596569"/>
            <a:ext cx="9042400" cy="60807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argc</a:t>
            </a:r>
            <a:r>
              <a:rPr lang="en-US" sz="2000" dirty="0" smtClean="0"/>
              <a:t>, char **</a:t>
            </a:r>
            <a:r>
              <a:rPr lang="en-US" sz="2000" dirty="0" err="1" smtClean="0"/>
              <a:t>argv</a:t>
            </a:r>
            <a:r>
              <a:rPr lang="en-US" sz="2000" dirty="0" smtClean="0"/>
              <a:t>) </a:t>
            </a:r>
          </a:p>
          <a:p>
            <a:pPr marL="0" indent="0">
              <a:buNone/>
            </a:pPr>
            <a:r>
              <a:rPr lang="en-US" sz="2000" dirty="0" smtClean="0"/>
              <a:t>{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glutInit</a:t>
            </a:r>
            <a:r>
              <a:rPr lang="en-US" sz="2000" dirty="0" smtClean="0"/>
              <a:t> (&amp;</a:t>
            </a:r>
            <a:r>
              <a:rPr lang="en-US" sz="2000" dirty="0" err="1" smtClean="0"/>
              <a:t>argc</a:t>
            </a:r>
            <a:r>
              <a:rPr lang="en-US" sz="2000" dirty="0" smtClean="0"/>
              <a:t>, </a:t>
            </a:r>
            <a:r>
              <a:rPr lang="en-US" sz="2000" dirty="0" err="1" smtClean="0"/>
              <a:t>argv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glutInitDisplayMode</a:t>
            </a:r>
            <a:r>
              <a:rPr lang="en-US" sz="2000" dirty="0" smtClean="0"/>
              <a:t>( GLUT_RGBA | GLUT_DOUBLE);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glutCreateWindow</a:t>
            </a:r>
            <a:r>
              <a:rPr lang="en-US" sz="2000" dirty="0" smtClean="0"/>
              <a:t>(“Hello World”);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init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glutDisplayFunc</a:t>
            </a:r>
            <a:r>
              <a:rPr lang="en-US" sz="2000" dirty="0" smtClean="0"/>
              <a:t>(display);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glutMainLoop</a:t>
            </a:r>
            <a:r>
              <a:rPr lang="en-US" sz="2000" dirty="0" smtClean="0"/>
              <a:t>();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653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New OpenGL Required </a:t>
            </a:r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46138"/>
            <a:ext cx="9144000" cy="608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// Vertex </a:t>
            </a:r>
            <a:r>
              <a:rPr lang="en-US" sz="2000" b="1" dirty="0" err="1" smtClean="0">
                <a:solidFill>
                  <a:srgbClr val="0000FF"/>
                </a:solidFill>
              </a:rPr>
              <a:t>Shader</a:t>
            </a:r>
            <a:r>
              <a:rPr lang="en-US" sz="2000" b="1" dirty="0" smtClean="0">
                <a:solidFill>
                  <a:srgbClr val="0000FF"/>
                </a:solidFill>
              </a:rPr>
              <a:t> file called </a:t>
            </a:r>
            <a:r>
              <a:rPr lang="en-US" sz="2000" b="1" dirty="0" err="1" smtClean="0">
                <a:solidFill>
                  <a:srgbClr val="0000FF"/>
                </a:solidFill>
              </a:rPr>
              <a:t>vsimple.glsl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/>
              <a:t>#version </a:t>
            </a:r>
            <a:r>
              <a:rPr lang="en-US" sz="2000" dirty="0" smtClean="0"/>
              <a:t>330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 vec4 </a:t>
            </a:r>
            <a:r>
              <a:rPr lang="en-US" sz="2000" dirty="0" err="1" smtClean="0"/>
              <a:t>vPosition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void main() {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gl_Position</a:t>
            </a:r>
            <a:r>
              <a:rPr lang="en-US" sz="2000" dirty="0" smtClean="0"/>
              <a:t> = </a:t>
            </a:r>
            <a:r>
              <a:rPr lang="en-US" sz="2000" dirty="0" err="1" smtClean="0"/>
              <a:t>vPosition</a:t>
            </a:r>
            <a:r>
              <a:rPr lang="en-US" sz="2000" dirty="0" smtClean="0"/>
              <a:t>; </a:t>
            </a:r>
            <a:r>
              <a:rPr lang="en-US" sz="2000" b="1" dirty="0">
                <a:solidFill>
                  <a:srgbClr val="0000FF"/>
                </a:solidFill>
              </a:rPr>
              <a:t>// </a:t>
            </a:r>
            <a:r>
              <a:rPr lang="en-US" sz="2000" b="1" dirty="0" err="1" smtClean="0">
                <a:solidFill>
                  <a:srgbClr val="0000FF"/>
                </a:solidFill>
              </a:rPr>
              <a:t>gl_Position</a:t>
            </a:r>
            <a:r>
              <a:rPr lang="en-US" sz="2000" b="1" dirty="0" smtClean="0">
                <a:solidFill>
                  <a:srgbClr val="0000FF"/>
                </a:solidFill>
              </a:rPr>
              <a:t> is vertex </a:t>
            </a:r>
            <a:r>
              <a:rPr lang="en-US" sz="2000" b="1" dirty="0" err="1" smtClean="0">
                <a:solidFill>
                  <a:srgbClr val="0000FF"/>
                </a:solidFill>
              </a:rPr>
              <a:t>shader</a:t>
            </a:r>
            <a:r>
              <a:rPr lang="en-US" sz="2000" b="1" dirty="0" smtClean="0">
                <a:solidFill>
                  <a:srgbClr val="0000FF"/>
                </a:solidFill>
              </a:rPr>
              <a:t> global </a:t>
            </a:r>
            <a:r>
              <a:rPr lang="en-US" sz="2000" b="1" dirty="0" err="1" smtClean="0">
                <a:solidFill>
                  <a:srgbClr val="0000FF"/>
                </a:solidFill>
              </a:rPr>
              <a:t>var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smtClean="0"/>
              <a:t>-------------------------</a:t>
            </a:r>
          </a:p>
          <a:p>
            <a:pPr marL="0" indent="0">
              <a:buNone/>
            </a:pPr>
            <a:r>
              <a:rPr lang="en-US" sz="2000" dirty="0"/>
              <a:t>#version </a:t>
            </a:r>
            <a:r>
              <a:rPr lang="en-US" sz="2000" dirty="0" smtClean="0"/>
              <a:t>330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// Fragment </a:t>
            </a:r>
            <a:r>
              <a:rPr lang="en-US" sz="2000" b="1" dirty="0" err="1" smtClean="0">
                <a:solidFill>
                  <a:srgbClr val="0000FF"/>
                </a:solidFill>
              </a:rPr>
              <a:t>Shader</a:t>
            </a:r>
            <a:r>
              <a:rPr lang="en-US" sz="2000" b="1" dirty="0" smtClean="0">
                <a:solidFill>
                  <a:srgbClr val="0000FF"/>
                </a:solidFill>
              </a:rPr>
              <a:t> file called </a:t>
            </a:r>
            <a:r>
              <a:rPr lang="en-US" sz="2000" b="1" dirty="0" err="1" smtClean="0">
                <a:solidFill>
                  <a:srgbClr val="0000FF"/>
                </a:solidFill>
              </a:rPr>
              <a:t>fsimple.glsl</a:t>
            </a:r>
            <a:endParaRPr lang="en-US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out </a:t>
            </a:r>
            <a:r>
              <a:rPr lang="en-US" sz="2000" dirty="0"/>
              <a:t>vec4 </a:t>
            </a:r>
            <a:r>
              <a:rPr lang="en-US" sz="2000" dirty="0" err="1" smtClean="0"/>
              <a:t>FragColor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void main(</a:t>
            </a:r>
            <a:r>
              <a:rPr lang="en-US" sz="2000" dirty="0" smtClean="0"/>
              <a:t>)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FragColor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vec4 (1.0, 1.0, 1.0, 1.0);</a:t>
            </a:r>
            <a:r>
              <a:rPr lang="en-US" sz="2000" b="1" dirty="0" smtClean="0">
                <a:solidFill>
                  <a:srgbClr val="0000FF"/>
                </a:solidFill>
              </a:rPr>
              <a:t> // </a:t>
            </a:r>
            <a:r>
              <a:rPr lang="en-US" sz="2000" b="1" dirty="0" err="1" smtClean="0">
                <a:solidFill>
                  <a:srgbClr val="0000FF"/>
                </a:solidFill>
              </a:rPr>
              <a:t>FragColor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is </a:t>
            </a:r>
            <a:r>
              <a:rPr lang="en-US" sz="2000" b="1" dirty="0" smtClean="0">
                <a:solidFill>
                  <a:srgbClr val="0000FF"/>
                </a:solidFill>
              </a:rPr>
              <a:t>fragment </a:t>
            </a:r>
            <a:r>
              <a:rPr lang="en-US" sz="2000" b="1" dirty="0" err="1" smtClean="0">
                <a:solidFill>
                  <a:srgbClr val="0000FF"/>
                </a:solidFill>
              </a:rPr>
              <a:t>shader</a:t>
            </a:r>
            <a:r>
              <a:rPr lang="en-US" sz="2000" b="1" dirty="0" smtClean="0">
                <a:solidFill>
                  <a:srgbClr val="0000FF"/>
                </a:solidFill>
              </a:rPr>
              <a:t> global </a:t>
            </a:r>
            <a:r>
              <a:rPr lang="en-US" sz="2000" b="1" dirty="0" err="1" smtClean="0">
                <a:solidFill>
                  <a:srgbClr val="0000FF"/>
                </a:solidFill>
              </a:rPr>
              <a:t>var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2695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704</Words>
  <Application>Microsoft Macintosh PowerPoint</Application>
  <PresentationFormat>On-screen Show (4:3)</PresentationFormat>
  <Paragraphs>216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Old OpenGL Style</vt:lpstr>
      <vt:lpstr>Old OpenGL Style 2</vt:lpstr>
      <vt:lpstr>Old OpenGL Style 3</vt:lpstr>
      <vt:lpstr>Old OpenGL Style 3</vt:lpstr>
      <vt:lpstr>New OpenGL Style</vt:lpstr>
      <vt:lpstr>New OpenGL Style 2</vt:lpstr>
      <vt:lpstr>New OpenGL Style 3</vt:lpstr>
      <vt:lpstr>New OpenGL Style 4</vt:lpstr>
      <vt:lpstr>New OpenGL Required Shaders</vt:lpstr>
      <vt:lpstr>Good Tutorial</vt:lpstr>
    </vt:vector>
  </TitlesOfParts>
  <Company>UMass Lowell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OpenGL Style</dc:title>
  <dc:creator>Georges Grinstein</dc:creator>
  <cp:lastModifiedBy>Georges Grinterin</cp:lastModifiedBy>
  <cp:revision>28</cp:revision>
  <dcterms:created xsi:type="dcterms:W3CDTF">2012-09-18T23:55:22Z</dcterms:created>
  <dcterms:modified xsi:type="dcterms:W3CDTF">2012-09-20T19:31:34Z</dcterms:modified>
</cp:coreProperties>
</file>