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553" r:id="rId2"/>
    <p:sldId id="635" r:id="rId3"/>
    <p:sldId id="863" r:id="rId4"/>
    <p:sldId id="636" r:id="rId5"/>
    <p:sldId id="883" r:id="rId6"/>
    <p:sldId id="637" r:id="rId7"/>
    <p:sldId id="638" r:id="rId8"/>
    <p:sldId id="881" r:id="rId9"/>
    <p:sldId id="878" r:id="rId10"/>
    <p:sldId id="659" r:id="rId11"/>
    <p:sldId id="876" r:id="rId12"/>
    <p:sldId id="656" r:id="rId13"/>
    <p:sldId id="658" r:id="rId14"/>
    <p:sldId id="884" r:id="rId15"/>
    <p:sldId id="861" r:id="rId16"/>
    <p:sldId id="862" r:id="rId17"/>
    <p:sldId id="663" r:id="rId18"/>
    <p:sldId id="868" r:id="rId19"/>
    <p:sldId id="869" r:id="rId20"/>
    <p:sldId id="408" r:id="rId21"/>
    <p:sldId id="643" r:id="rId22"/>
    <p:sldId id="660" r:id="rId23"/>
    <p:sldId id="661" r:id="rId24"/>
    <p:sldId id="870" r:id="rId25"/>
    <p:sldId id="872" r:id="rId26"/>
    <p:sldId id="874" r:id="rId27"/>
    <p:sldId id="880" r:id="rId28"/>
    <p:sldId id="662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EEA"/>
    <a:srgbClr val="7B076D"/>
    <a:srgbClr val="F434DD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1" autoAdjust="0"/>
    <p:restoredTop sz="94660"/>
  </p:normalViewPr>
  <p:slideViewPr>
    <p:cSldViewPr>
      <p:cViewPr>
        <p:scale>
          <a:sx n="100" d="100"/>
          <a:sy n="100" d="100"/>
        </p:scale>
        <p:origin x="-194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58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defTabSz="873125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050" y="1"/>
            <a:ext cx="298258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defTabSz="873125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765C607-4A47-40F9-93DF-3B36A5F4A427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1280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430"/>
            <a:ext cx="298258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defTabSz="873125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050" y="8829430"/>
            <a:ext cx="298258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defTabSz="873125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257A7E5-6C92-4A7F-95C6-7973C23E8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589" cy="4648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050" y="1"/>
            <a:ext cx="2982589" cy="4648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652" y="4415790"/>
            <a:ext cx="5504510" cy="418338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430"/>
            <a:ext cx="2982589" cy="4648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050" y="8829430"/>
            <a:ext cx="2982589" cy="4648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5DD29B2-AE8C-4834-BD59-638FBFF58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7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D4BF39-E03E-4401-B180-72396507EA79}" type="slidenum">
              <a:rPr lang="en-US">
                <a:latin typeface="Arial" pitchFamily="84" charset="0"/>
                <a:ea typeface="ＭＳ Ｐゴシック" pitchFamily="84" charset="-128"/>
                <a:cs typeface="ＭＳ Ｐゴシック" pitchFamily="84" charset="-128"/>
              </a:rPr>
              <a:pPr/>
              <a:t>20</a:t>
            </a:fld>
            <a:endParaRPr lang="en-US">
              <a:latin typeface="Arial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5222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6913"/>
            <a:ext cx="4649788" cy="3487737"/>
          </a:xfrm>
          <a:ln/>
        </p:spPr>
      </p:sp>
      <p:sp>
        <p:nvSpPr>
          <p:cNvPr id="52227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916635" y="4415790"/>
            <a:ext cx="5048543" cy="418338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652" y="4415790"/>
            <a:ext cx="550451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302" tIns="46151" rIns="92302" bIns="46151">
            <a:prstTxWarp prst="textNoShape">
              <a:avLst/>
            </a:prstTxWarp>
          </a:bodyPr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D9A8-8E21-4FBD-B4A0-666F48A8F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A48C-EC37-4BDF-A641-85450D65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4FAF-DD1B-4041-B054-081432805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4DC9-E649-482A-853E-07911388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3176-845C-40C8-8561-DD8A5E39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88141-053A-42BE-A789-3E1E1957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51989-ADB3-4A54-AAEF-73E8122B6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5BF0-B234-4436-B23D-084CDD52B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31BA-7965-450E-9083-75149B763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7137-6758-4D70-9073-DFC35503E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9FD5-5CDB-42D2-920E-3134AB065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359C-C189-43E4-AFD8-D50BEF3BE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BDEC-C7DD-4493-94C8-06AEAD237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0E4D-96B0-4115-AEE7-D47351582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E3EFF03-1545-446E-B561-CA9B69D24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84" charset="2"/>
        <a:buChar char="l"/>
        <a:defRPr sz="30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84" charset="2"/>
        <a:buChar char="l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84" charset="2"/>
        <a:buChar char="l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84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84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velmath.com/driving-distance/from/Chicago,+IL/to/New+York,+N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6781800" cy="2133600"/>
          </a:xfrm>
        </p:spPr>
        <p:txBody>
          <a:bodyPr/>
          <a:lstStyle/>
          <a:p>
            <a:pPr eaLnBrk="1" hangingPunct="1"/>
            <a:r>
              <a:rPr lang="en-US" smtClean="0"/>
              <a:t>Common Value Auctions</a:t>
            </a:r>
          </a:p>
        </p:txBody>
      </p:sp>
      <p:sp>
        <p:nvSpPr>
          <p:cNvPr id="18434" name="Placeholder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84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0D9A8-8E21-4FBD-B4A0-666F48A8F3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Winner’s or Loser’s Curse?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600" dirty="0" smtClean="0"/>
              <a:t>How does accounting for the information of other’s affect your estimate of the item value?</a:t>
            </a:r>
          </a:p>
          <a:p>
            <a:pPr eaLnBrk="1" hangingPunct="1">
              <a:lnSpc>
                <a:spcPct val="140000"/>
              </a:lnSpc>
              <a:spcAft>
                <a:spcPct val="20000"/>
              </a:spcAft>
            </a:pPr>
            <a:r>
              <a:rPr lang="en-US" sz="2600" dirty="0" smtClean="0">
                <a:solidFill>
                  <a:srgbClr val="5F3EEA"/>
                </a:solidFill>
              </a:rPr>
              <a:t>Case 1:</a:t>
            </a:r>
            <a:r>
              <a:rPr lang="en-US" sz="2600" dirty="0" smtClean="0"/>
              <a:t> 10 bidders, 1 item.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200" dirty="0" smtClean="0">
                <a:solidFill>
                  <a:srgbClr val="F434DD"/>
                </a:solidFill>
              </a:rPr>
              <a:t>Winning means other signals were all lower.</a:t>
            </a:r>
          </a:p>
          <a:p>
            <a:pPr lvl="1" eaLnBrk="1" hangingPunct="1">
              <a:spcAft>
                <a:spcPct val="20000"/>
              </a:spcAft>
            </a:pPr>
            <a:endParaRPr lang="en-US" sz="2200" dirty="0" smtClean="0">
              <a:solidFill>
                <a:srgbClr val="F434DD"/>
              </a:solidFill>
            </a:endParaRPr>
          </a:p>
          <a:p>
            <a:pPr eaLnBrk="1" hangingPunct="1">
              <a:lnSpc>
                <a:spcPct val="140000"/>
              </a:lnSpc>
              <a:spcAft>
                <a:spcPct val="20000"/>
              </a:spcAft>
            </a:pPr>
            <a:r>
              <a:rPr lang="en-US" sz="2600" dirty="0" smtClean="0">
                <a:solidFill>
                  <a:srgbClr val="5F3EEA"/>
                </a:solidFill>
              </a:rPr>
              <a:t>Case 2:</a:t>
            </a:r>
            <a:r>
              <a:rPr lang="en-US" sz="2600" dirty="0" smtClean="0"/>
              <a:t> 10 bidders, 9 items. 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200" dirty="0" smtClean="0">
                <a:solidFill>
                  <a:srgbClr val="F434DD"/>
                </a:solidFill>
              </a:rPr>
              <a:t>Losing means other signals were all higher.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just uncertainty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200" dirty="0" smtClean="0"/>
              <a:t>The logic of common values comes from the fact that other bidders may have information that is relevant for your value, not just from the value being uncertain.</a:t>
            </a:r>
          </a:p>
          <a:p>
            <a:pPr lvl="3" eaLnBrk="1" hangingPunct="1">
              <a:spcAft>
                <a:spcPct val="20000"/>
              </a:spcAft>
            </a:pPr>
            <a:endParaRPr lang="en-US" sz="1200" dirty="0" smtClean="0"/>
          </a:p>
          <a:p>
            <a:pPr eaLnBrk="1" hangingPunct="1">
              <a:spcAft>
                <a:spcPct val="20000"/>
              </a:spcAft>
            </a:pPr>
            <a:r>
              <a:rPr lang="en-US" sz="2200" dirty="0" smtClean="0"/>
              <a:t>Suppose we’re bidding for </a:t>
            </a:r>
            <a:r>
              <a:rPr lang="en-US" sz="2200" dirty="0" smtClean="0"/>
              <a:t>the jar of coins…</a:t>
            </a:r>
            <a:endParaRPr lang="en-US" sz="2200" dirty="0" smtClean="0"/>
          </a:p>
          <a:p>
            <a:pPr lvl="1" eaLnBrk="1" hangingPunct="1">
              <a:spcAft>
                <a:spcPct val="20000"/>
              </a:spcAft>
            </a:pPr>
            <a:r>
              <a:rPr lang="en-US" sz="2000" dirty="0" smtClean="0"/>
              <a:t>I </a:t>
            </a:r>
            <a:r>
              <a:rPr lang="en-US" sz="2000" i="1" dirty="0" smtClean="0"/>
              <a:t>know</a:t>
            </a:r>
            <a:r>
              <a:rPr lang="en-US" sz="2000" dirty="0" smtClean="0"/>
              <a:t> there </a:t>
            </a:r>
            <a:r>
              <a:rPr lang="en-US" sz="2000" dirty="0" smtClean="0"/>
              <a:t>are exactly 650 pennies.</a:t>
            </a:r>
            <a:endParaRPr lang="en-US" sz="2000" dirty="0" smtClean="0"/>
          </a:p>
          <a:p>
            <a:pPr lvl="1" eaLnBrk="1" hangingPunct="1">
              <a:spcAft>
                <a:spcPct val="20000"/>
              </a:spcAft>
            </a:pPr>
            <a:r>
              <a:rPr lang="en-US" sz="2000" dirty="0" smtClean="0"/>
              <a:t>But I think there’s a fifty percent chance I’ll lose the jar.</a:t>
            </a:r>
            <a:endParaRPr lang="en-US" sz="2000" dirty="0" smtClean="0"/>
          </a:p>
          <a:p>
            <a:pPr lvl="1" eaLnBrk="1" hangingPunct="1">
              <a:spcAft>
                <a:spcPct val="20000"/>
              </a:spcAft>
            </a:pPr>
            <a:r>
              <a:rPr lang="en-US" sz="2000" dirty="0" smtClean="0"/>
              <a:t>My value of winning is less </a:t>
            </a:r>
            <a:r>
              <a:rPr lang="en-US" sz="2000" dirty="0" smtClean="0"/>
              <a:t>than </a:t>
            </a:r>
            <a:r>
              <a:rPr lang="en-US" sz="2000" dirty="0" smtClean="0"/>
              <a:t>650</a:t>
            </a:r>
            <a:r>
              <a:rPr lang="en-US" sz="2000" dirty="0" smtClean="0"/>
              <a:t> ($</a:t>
            </a:r>
            <a:r>
              <a:rPr lang="en-US" sz="2000" dirty="0" smtClean="0"/>
              <a:t>3.25</a:t>
            </a:r>
            <a:r>
              <a:rPr lang="en-US" sz="2000" dirty="0" smtClean="0"/>
              <a:t> </a:t>
            </a:r>
            <a:r>
              <a:rPr lang="en-US" sz="2000" dirty="0" smtClean="0"/>
              <a:t>if risk-neutral).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000" dirty="0" smtClean="0"/>
              <a:t>But I don’t care about </a:t>
            </a:r>
            <a:r>
              <a:rPr lang="en-US" sz="2000" dirty="0" smtClean="0"/>
              <a:t>the other bidders’ estimates </a:t>
            </a:r>
            <a:r>
              <a:rPr lang="en-US" sz="2000" dirty="0" smtClean="0"/>
              <a:t>(</a:t>
            </a:r>
            <a:r>
              <a:rPr lang="en-US" sz="2000" dirty="0" smtClean="0"/>
              <a:t>except insofar as </a:t>
            </a:r>
            <a:r>
              <a:rPr lang="en-US" sz="2000" dirty="0" smtClean="0"/>
              <a:t>bidders with high estimates</a:t>
            </a:r>
            <a:r>
              <a:rPr lang="en-US" sz="2000" dirty="0" smtClean="0"/>
              <a:t> </a:t>
            </a:r>
            <a:r>
              <a:rPr lang="en-US" sz="2000" dirty="0" smtClean="0"/>
              <a:t>drive up the auction price). </a:t>
            </a:r>
            <a:endParaRPr lang="en-US" sz="21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Revenue equivalence?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801"/>
            <a:ext cx="8229600" cy="4848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400" dirty="0" smtClean="0">
                <a:solidFill>
                  <a:srgbClr val="5F3EEA"/>
                </a:solidFill>
              </a:rPr>
              <a:t>If bidders have “correlated” estimates of a common value item, an open auction leads to higher revenue than sealed bid auction. (Paul </a:t>
            </a:r>
            <a:r>
              <a:rPr lang="en-US" sz="2400" dirty="0" err="1" smtClean="0">
                <a:solidFill>
                  <a:srgbClr val="5F3EEA"/>
                </a:solidFill>
              </a:rPr>
              <a:t>Milgrom</a:t>
            </a:r>
            <a:r>
              <a:rPr lang="en-US" sz="2400" dirty="0" smtClean="0">
                <a:solidFill>
                  <a:srgbClr val="5F3EEA"/>
                </a:solidFill>
              </a:rPr>
              <a:t> and Robert Weber)</a:t>
            </a:r>
            <a:endParaRPr lang="en-US" sz="2200" dirty="0" smtClean="0"/>
          </a:p>
          <a:p>
            <a:pPr lvl="4" eaLnBrk="1" hangingPunct="1">
              <a:lnSpc>
                <a:spcPct val="120000"/>
              </a:lnSpc>
              <a:spcAft>
                <a:spcPct val="20000"/>
              </a:spcAft>
            </a:pPr>
            <a:endParaRPr lang="en-US" sz="1600" dirty="0" smtClean="0">
              <a:ea typeface="ＭＳ Ｐゴシック" pitchFamily="84" charset="-128"/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/>
              <a:t>Idea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dirty="0" smtClean="0"/>
              <a:t>In either case, the high estimate bidder will win.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dirty="0" smtClean="0"/>
              <a:t>In a first price sealed bid auction, the payment will be a function of the winner’s estimate, but given the winner’s estimate, it won’t depend on the estimate of the second highest bidder. 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dirty="0" smtClean="0"/>
              <a:t>In an ascending auction, the payment will depend on the second highest estimate, which is correlated with the winner’s estimate.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000" dirty="0" smtClean="0"/>
              <a:t>This “linkage” reduces the winner’s profit and increases revenue!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1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Providing Information to Bidders</a:t>
            </a:r>
            <a:endParaRPr lang="en-US" sz="3600" dirty="0" smtClean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2"/>
            <a:ext cx="8229600" cy="473407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400" dirty="0" smtClean="0"/>
              <a:t>Deciding how much information to provide to bidders – e.g. wha</a:t>
            </a:r>
            <a:r>
              <a:rPr lang="en-US" sz="2400" dirty="0" smtClean="0"/>
              <a:t>t information to disclose if you are selling a house, or a company – can be a tricky issue.</a:t>
            </a:r>
            <a:endParaRPr lang="en-US" sz="2400" dirty="0" smtClean="0"/>
          </a:p>
          <a:p>
            <a:pPr lvl="4" eaLnBrk="1" hangingPunct="1">
              <a:spcAft>
                <a:spcPct val="20000"/>
              </a:spcAft>
            </a:pPr>
            <a:endParaRPr lang="en-US" sz="1400" dirty="0" smtClean="0">
              <a:solidFill>
                <a:srgbClr val="5F3EEA"/>
              </a:solidFill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2000" dirty="0" err="1" smtClean="0"/>
              <a:t>Milgrom</a:t>
            </a:r>
            <a:r>
              <a:rPr lang="en-US" sz="2000" dirty="0" smtClean="0"/>
              <a:t>-Weber “linkage principle” – under certain conditions seller should provide information to alleviate the winner’s curse and connect the price more closely to the true value.</a:t>
            </a:r>
          </a:p>
          <a:p>
            <a:pPr lvl="3" eaLnBrk="1" hangingPunct="1">
              <a:spcAft>
                <a:spcPct val="20000"/>
              </a:spcAft>
            </a:pPr>
            <a:endParaRPr lang="en-US" sz="1400" dirty="0">
              <a:solidFill>
                <a:srgbClr val="5F3EEA"/>
              </a:solidFill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2000" dirty="0" smtClean="0"/>
              <a:t>In other cases, giving bidders the opportunity to become informed can </a:t>
            </a:r>
            <a:r>
              <a:rPr lang="en-US" sz="2000" i="1" dirty="0" smtClean="0"/>
              <a:t>create</a:t>
            </a:r>
            <a:r>
              <a:rPr lang="en-US" sz="2000" dirty="0" smtClean="0"/>
              <a:t> informational asymmetries – seller does better to keep bidders in the dark.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76672"/>
            <a:ext cx="7543800" cy="78648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 Beers Diamond Example</a:t>
            </a:r>
            <a:endParaRPr lang="en-US" sz="3600" dirty="0" smtClean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2"/>
            <a:ext cx="4114800" cy="473407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000" dirty="0" smtClean="0"/>
              <a:t>De Beers sells a large fraction of the world’s uncut diamonds: at one point, 85%.</a:t>
            </a:r>
          </a:p>
          <a:p>
            <a:pPr eaLnBrk="1" hangingPunct="1">
              <a:spcAft>
                <a:spcPct val="20000"/>
              </a:spcAft>
            </a:pPr>
            <a:r>
              <a:rPr lang="en-US" sz="2000" dirty="0" smtClean="0"/>
              <a:t>It sells these diamonds at regularly scheduled “sights”. </a:t>
            </a:r>
          </a:p>
          <a:p>
            <a:pPr eaLnBrk="1" hangingPunct="1">
              <a:spcAft>
                <a:spcPct val="20000"/>
              </a:spcAft>
            </a:pPr>
            <a:r>
              <a:rPr lang="en-US" sz="2000" dirty="0" smtClean="0"/>
              <a:t>Each buyer is given a box of diamonds and a price. He or she must decide whether to buy the whole box at that price.</a:t>
            </a:r>
          </a:p>
          <a:p>
            <a:pPr eaLnBrk="1" hangingPunct="1">
              <a:spcAft>
                <a:spcPct val="20000"/>
              </a:spcAft>
            </a:pPr>
            <a:r>
              <a:rPr lang="en-US" sz="2000" dirty="0" smtClean="0"/>
              <a:t>What is the rationale for having so little inspection and pricing of individual items?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http://www.debeersgroup.com/ImageVaultFiles/id_1610/cf_5/Sales_and_Distribution_HERO.JPG?~1610~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011" y="2492896"/>
            <a:ext cx="4079234" cy="192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65009" y="4510236"/>
            <a:ext cx="41148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84" charset="2"/>
              <a:buChar char="l"/>
              <a:defRPr sz="300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84" charset="2"/>
              <a:buChar char="l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84" charset="2"/>
              <a:buChar char="l"/>
              <a:defRPr sz="23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84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84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 eaLnBrk="1" hangingPunct="1">
              <a:spcAft>
                <a:spcPct val="20000"/>
              </a:spcAft>
              <a:buNone/>
            </a:pPr>
            <a:r>
              <a:rPr lang="en-US" sz="2000" dirty="0" smtClean="0"/>
              <a:t>De Beers “sight” boxes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610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aggregation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eaLnBrk="1" hangingPunct="1"/>
            <a:r>
              <a:rPr lang="en-US" dirty="0" smtClean="0"/>
              <a:t>How many miles is it to drive from New York to Chicago?</a:t>
            </a:r>
          </a:p>
        </p:txBody>
      </p:sp>
      <p:sp>
        <p:nvSpPr>
          <p:cNvPr id="2" name="Rectangle 1"/>
          <p:cNvSpPr/>
          <p:nvPr/>
        </p:nvSpPr>
        <p:spPr>
          <a:xfrm>
            <a:off x="3995936" y="5589240"/>
            <a:ext cx="120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Answer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aggregation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eaLnBrk="1" hangingPunct="1"/>
            <a:r>
              <a:rPr lang="en-US" dirty="0" smtClean="0"/>
              <a:t>Suppose we have many bidders, and each has an independent estimate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v+e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/>
              <a:t>Median </a:t>
            </a:r>
            <a:r>
              <a:rPr lang="en-US" dirty="0" smtClean="0"/>
              <a:t>of the bidder’s estimates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likely to be a very good estimate of </a:t>
            </a:r>
            <a:r>
              <a:rPr lang="en-US" i="1" dirty="0" smtClean="0"/>
              <a:t>v. Why?</a:t>
            </a:r>
            <a:endParaRPr lang="en-US" dirty="0" smtClean="0"/>
          </a:p>
          <a:p>
            <a:pPr lvl="1" algn="ctr" eaLnBrk="1" hangingPunct="1">
              <a:lnSpc>
                <a:spcPct val="60000"/>
              </a:lnSpc>
              <a:buFont typeface="Wingdings" pitchFamily="84" charset="2"/>
              <a:buNone/>
            </a:pPr>
            <a:r>
              <a:rPr lang="en-US" dirty="0" smtClean="0"/>
              <a:t>	</a:t>
            </a:r>
          </a:p>
          <a:p>
            <a:pPr lvl="1" algn="ctr" eaLnBrk="1" hangingPunct="1">
              <a:buFont typeface="Wingdings" pitchFamily="84" charset="2"/>
              <a:buNone/>
            </a:pPr>
            <a:r>
              <a:rPr lang="en-US" i="1" dirty="0" smtClean="0"/>
              <a:t>Median(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= Median(</a:t>
            </a:r>
            <a:r>
              <a:rPr lang="en-US" i="1" dirty="0" err="1" smtClean="0"/>
              <a:t>v+e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= </a:t>
            </a:r>
            <a:r>
              <a:rPr lang="en-US" i="1" dirty="0" err="1" smtClean="0"/>
              <a:t>v+Median</a:t>
            </a:r>
            <a:r>
              <a:rPr lang="en-US" i="1" dirty="0" smtClean="0"/>
              <a:t>(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</a:t>
            </a:r>
            <a:r>
              <a:rPr lang="en-US" i="1" dirty="0" smtClean="0">
                <a:ea typeface="Arial" pitchFamily="84" charset="0"/>
                <a:cs typeface="Arial" pitchFamily="84" charset="0"/>
              </a:rPr>
              <a:t>≈ v</a:t>
            </a:r>
            <a:r>
              <a:rPr lang="en-US" i="1" baseline="-25000" dirty="0" smtClean="0"/>
              <a:t>.</a:t>
            </a:r>
            <a:endParaRPr lang="en-US" dirty="0" smtClean="0">
              <a:sym typeface="Symbol" pitchFamily="84" charset="2"/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“The wisdom of crowds”; Galton example.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aggregation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eaLnBrk="1" hangingPunct="1"/>
            <a:r>
              <a:rPr lang="en-US" dirty="0" smtClean="0"/>
              <a:t>Suppose we have many bidders, and each has an independent estimate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v+e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many bidders compete in an auction, is the resulting price a good estimate of </a:t>
            </a:r>
            <a:r>
              <a:rPr lang="en-US" i="1" dirty="0" smtClean="0"/>
              <a:t>v?</a:t>
            </a:r>
            <a:endParaRPr lang="en-US" dirty="0" smtClean="0"/>
          </a:p>
          <a:p>
            <a:pPr lvl="4" eaLnBrk="1" hangingPunct="1"/>
            <a:endParaRPr lang="en-US" sz="1400" dirty="0" smtClean="0">
              <a:solidFill>
                <a:srgbClr val="F434DD"/>
              </a:solidFill>
            </a:endParaRPr>
          </a:p>
          <a:p>
            <a:pPr lvl="1" eaLnBrk="1" hangingPunct="1"/>
            <a:r>
              <a:rPr lang="en-US" sz="2000" dirty="0" smtClean="0">
                <a:solidFill>
                  <a:srgbClr val="F434DD"/>
                </a:solidFill>
              </a:rPr>
              <a:t>Potentially </a:t>
            </a:r>
            <a:r>
              <a:rPr lang="en-US" sz="2000" dirty="0" smtClean="0">
                <a:solidFill>
                  <a:srgbClr val="F434DD"/>
                </a:solidFill>
              </a:rPr>
              <a:t>YES!, auction price can </a:t>
            </a:r>
            <a:r>
              <a:rPr lang="en-US" sz="2000" i="1" dirty="0" smtClean="0">
                <a:solidFill>
                  <a:srgbClr val="F434DD"/>
                </a:solidFill>
              </a:rPr>
              <a:t>aggregate information. 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First </a:t>
            </a:r>
            <a:r>
              <a:rPr lang="en-US" sz="2000" dirty="0" smtClean="0"/>
              <a:t>shown by Stanford profs. Wilson, </a:t>
            </a:r>
            <a:r>
              <a:rPr lang="en-US" sz="2000" dirty="0" err="1" smtClean="0"/>
              <a:t>Milgrom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2000" dirty="0" smtClean="0"/>
              <a:t>Let’s go through a somewhat loose sketch of the argument.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Information Aggregation?</a:t>
            </a:r>
            <a:endParaRPr lang="en-US" dirty="0" smtClean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Assume</a:t>
            </a:r>
            <a:r>
              <a:rPr lang="en-US" sz="2000" dirty="0" smtClean="0"/>
              <a:t> </a:t>
            </a:r>
            <a:r>
              <a:rPr lang="en-US" sz="2000" i="1" dirty="0" smtClean="0"/>
              <a:t>N </a:t>
            </a:r>
            <a:r>
              <a:rPr lang="en-US" sz="2000" dirty="0" smtClean="0"/>
              <a:t>bidders, </a:t>
            </a:r>
            <a:r>
              <a:rPr lang="en-US" sz="2000" i="1" dirty="0" smtClean="0"/>
              <a:t>K=N/2 </a:t>
            </a:r>
            <a:r>
              <a:rPr lang="en-US" sz="2000" dirty="0" smtClean="0"/>
              <a:t>items, </a:t>
            </a:r>
            <a:r>
              <a:rPr lang="en-US" sz="2000" dirty="0" smtClean="0"/>
              <a:t>top K bids win and pay K+1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bid.</a:t>
            </a:r>
          </a:p>
          <a:p>
            <a:pPr lvl="4"/>
            <a:endParaRPr lang="en-US" sz="1000" dirty="0" smtClean="0"/>
          </a:p>
          <a:p>
            <a:r>
              <a:rPr lang="en-US" sz="2000" dirty="0" smtClean="0"/>
              <a:t>Equilibrium bidding: bid so that if you “just” win, you’ll “just” want to win (else should raise/lower </a:t>
            </a:r>
            <a:r>
              <a:rPr lang="en-US" sz="2000" dirty="0"/>
              <a:t>bid). </a:t>
            </a:r>
          </a:p>
          <a:p>
            <a:pPr marL="0" indent="0">
              <a:buNone/>
            </a:pPr>
            <a:r>
              <a:rPr lang="en-US" sz="2000" i="1" dirty="0" smtClean="0"/>
              <a:t>	     b(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= </a:t>
            </a:r>
            <a:r>
              <a:rPr lang="en-US" sz="2000" dirty="0" smtClean="0"/>
              <a:t>E[</a:t>
            </a:r>
            <a:r>
              <a:rPr lang="en-US" sz="2000" dirty="0" err="1" smtClean="0"/>
              <a:t>v|s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tied for </a:t>
            </a:r>
            <a:r>
              <a:rPr lang="en-US" sz="2000" dirty="0" err="1" smtClean="0"/>
              <a:t>Kth</a:t>
            </a:r>
            <a:r>
              <a:rPr lang="en-US" sz="2000" dirty="0" smtClean="0"/>
              <a:t> highest of N]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en-US" sz="2000" i="1" dirty="0" smtClean="0">
                <a:sym typeface="Symbol"/>
              </a:rPr>
              <a:t> </a:t>
            </a:r>
            <a:r>
              <a:rPr lang="en-US" sz="2000" dirty="0" smtClean="0"/>
              <a:t>E[v | </a:t>
            </a:r>
            <a:r>
              <a:rPr lang="en-US" sz="2000" dirty="0" err="1"/>
              <a:t>s</a:t>
            </a:r>
            <a:r>
              <a:rPr lang="en-US" sz="2000" baseline="-25000" dirty="0" err="1"/>
              <a:t>i</a:t>
            </a:r>
            <a:r>
              <a:rPr lang="en-US" sz="2000" dirty="0" smtClean="0"/>
              <a:t> is median signal]                 (assume N large)</a:t>
            </a:r>
          </a:p>
          <a:p>
            <a:pPr marL="344487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= E[v | </a:t>
            </a:r>
            <a:r>
              <a:rPr lang="en-US" sz="2000" dirty="0" err="1" smtClean="0"/>
              <a:t>v+median</a:t>
            </a:r>
            <a:r>
              <a:rPr lang="en-US" sz="2000" dirty="0" smtClean="0"/>
              <a:t>(e)=</a:t>
            </a:r>
            <a:r>
              <a:rPr lang="en-US" sz="2000" dirty="0"/>
              <a:t> </a:t>
            </a:r>
            <a:r>
              <a:rPr lang="en-US" sz="2000" dirty="0" err="1"/>
              <a:t>s</a:t>
            </a:r>
            <a:r>
              <a:rPr lang="en-US" sz="2000" baseline="-25000" dirty="0" err="1"/>
              <a:t>i</a:t>
            </a:r>
            <a:r>
              <a:rPr lang="en-US" sz="2000" dirty="0" smtClean="0"/>
              <a:t>]</a:t>
            </a:r>
          </a:p>
          <a:p>
            <a:pPr marL="344487" lvl="1" indent="0">
              <a:buNone/>
            </a:pPr>
            <a:r>
              <a:rPr lang="en-US" sz="2000" dirty="0" smtClean="0"/>
              <a:t>		=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 lvl="3"/>
            <a:endParaRPr lang="en-US" sz="1000" dirty="0" smtClean="0"/>
          </a:p>
          <a:p>
            <a:r>
              <a:rPr lang="en-US" sz="2000" dirty="0" smtClean="0"/>
              <a:t>Price will be </a:t>
            </a:r>
            <a:r>
              <a:rPr lang="en-US" sz="2000" i="1" dirty="0" smtClean="0"/>
              <a:t>b(s</a:t>
            </a:r>
            <a:r>
              <a:rPr lang="en-US" sz="2000" i="1" baseline="-25000" dirty="0" smtClean="0"/>
              <a:t>K+1</a:t>
            </a:r>
            <a:r>
              <a:rPr lang="en-US" sz="2000" i="1" dirty="0"/>
              <a:t>)=</a:t>
            </a:r>
            <a:r>
              <a:rPr lang="en-US" sz="2000" i="1" dirty="0" smtClean="0"/>
              <a:t>s</a:t>
            </a:r>
            <a:r>
              <a:rPr lang="en-US" sz="2000" i="1" baseline="-25000" dirty="0" smtClean="0"/>
              <a:t>K+1</a:t>
            </a:r>
            <a:r>
              <a:rPr lang="en-US" sz="2000" i="1" dirty="0"/>
              <a:t>,</a:t>
            </a:r>
            <a:r>
              <a:rPr lang="en-US" sz="2000" i="1" dirty="0" smtClean="0"/>
              <a:t> </a:t>
            </a:r>
            <a:r>
              <a:rPr lang="en-US" sz="2000" dirty="0" smtClean="0"/>
              <a:t>where </a:t>
            </a:r>
            <a:r>
              <a:rPr lang="en-US" sz="2000" i="1" dirty="0" smtClean="0"/>
              <a:t>s</a:t>
            </a:r>
            <a:r>
              <a:rPr lang="en-US" sz="2000" i="1" baseline="-25000" dirty="0" smtClean="0"/>
              <a:t>K+1 </a:t>
            </a:r>
            <a:r>
              <a:rPr lang="en-US" sz="2000" dirty="0" smtClean="0"/>
              <a:t>is </a:t>
            </a:r>
            <a:r>
              <a:rPr lang="en-US" sz="2000" i="1" dirty="0" smtClean="0"/>
              <a:t>K+1</a:t>
            </a:r>
            <a:r>
              <a:rPr lang="en-US" sz="2000" i="1" baseline="30000" dirty="0" smtClean="0"/>
              <a:t>st</a:t>
            </a:r>
            <a:r>
              <a:rPr lang="en-US" sz="2000" i="1" dirty="0" smtClean="0"/>
              <a:t> </a:t>
            </a:r>
            <a:r>
              <a:rPr lang="en-US" sz="2000" dirty="0" smtClean="0"/>
              <a:t>highest signal</a:t>
            </a:r>
            <a:r>
              <a:rPr lang="en-US" sz="2000" i="1" dirty="0" smtClean="0"/>
              <a:t>.</a:t>
            </a:r>
          </a:p>
          <a:p>
            <a:pPr lvl="2"/>
            <a:endParaRPr lang="en-US" sz="1300" i="1" dirty="0" smtClean="0"/>
          </a:p>
          <a:p>
            <a:r>
              <a:rPr lang="en-US" sz="2000" dirty="0" smtClean="0"/>
              <a:t>So the auction price will be approximately the median signal! 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Aggregation</a:t>
            </a:r>
          </a:p>
        </p:txBody>
      </p:sp>
      <p:sp>
        <p:nvSpPr>
          <p:cNvPr id="49154" name="Line 4"/>
          <p:cNvSpPr>
            <a:spLocks noChangeShapeType="1"/>
          </p:cNvSpPr>
          <p:nvPr/>
        </p:nvSpPr>
        <p:spPr bwMode="auto">
          <a:xfrm>
            <a:off x="838200" y="5486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5" name="Freeform 5"/>
          <p:cNvSpPr>
            <a:spLocks/>
          </p:cNvSpPr>
          <p:nvPr/>
        </p:nvSpPr>
        <p:spPr bwMode="auto">
          <a:xfrm>
            <a:off x="685800" y="2971800"/>
            <a:ext cx="6019800" cy="2273300"/>
          </a:xfrm>
          <a:custGeom>
            <a:avLst/>
            <a:gdLst>
              <a:gd name="T0" fmla="*/ 0 w 3792"/>
              <a:gd name="T1" fmla="*/ 2147483647 h 1432"/>
              <a:gd name="T2" fmla="*/ 2147483647 w 3792"/>
              <a:gd name="T3" fmla="*/ 2147483647 h 1432"/>
              <a:gd name="T4" fmla="*/ 2147483647 w 3792"/>
              <a:gd name="T5" fmla="*/ 2147483647 h 1432"/>
              <a:gd name="T6" fmla="*/ 2147483647 w 3792"/>
              <a:gd name="T7" fmla="*/ 2147483647 h 1432"/>
              <a:gd name="T8" fmla="*/ 2147483647 w 3792"/>
              <a:gd name="T9" fmla="*/ 2147483647 h 1432"/>
              <a:gd name="T10" fmla="*/ 2147483647 w 3792"/>
              <a:gd name="T11" fmla="*/ 2147483647 h 1432"/>
              <a:gd name="T12" fmla="*/ 2147483647 w 3792"/>
              <a:gd name="T13" fmla="*/ 2147483647 h 1432"/>
              <a:gd name="T14" fmla="*/ 2147483647 w 3792"/>
              <a:gd name="T15" fmla="*/ 2147483647 h 1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92"/>
              <a:gd name="T25" fmla="*/ 0 h 1432"/>
              <a:gd name="T26" fmla="*/ 3792 w 3792"/>
              <a:gd name="T27" fmla="*/ 1432 h 1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92" h="1432">
                <a:moveTo>
                  <a:pt x="0" y="1368"/>
                </a:moveTo>
                <a:cubicBezTo>
                  <a:pt x="296" y="1340"/>
                  <a:pt x="592" y="1312"/>
                  <a:pt x="768" y="1272"/>
                </a:cubicBezTo>
                <a:cubicBezTo>
                  <a:pt x="944" y="1232"/>
                  <a:pt x="952" y="1200"/>
                  <a:pt x="1056" y="1128"/>
                </a:cubicBezTo>
                <a:cubicBezTo>
                  <a:pt x="1160" y="1056"/>
                  <a:pt x="1264" y="1024"/>
                  <a:pt x="1392" y="840"/>
                </a:cubicBezTo>
                <a:cubicBezTo>
                  <a:pt x="1520" y="656"/>
                  <a:pt x="1648" y="0"/>
                  <a:pt x="1824" y="24"/>
                </a:cubicBezTo>
                <a:cubicBezTo>
                  <a:pt x="2000" y="48"/>
                  <a:pt x="2160" y="760"/>
                  <a:pt x="2448" y="984"/>
                </a:cubicBezTo>
                <a:cubicBezTo>
                  <a:pt x="2736" y="1208"/>
                  <a:pt x="3328" y="1304"/>
                  <a:pt x="3552" y="1368"/>
                </a:cubicBezTo>
                <a:cubicBezTo>
                  <a:pt x="3776" y="1432"/>
                  <a:pt x="3784" y="1400"/>
                  <a:pt x="3792" y="13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9156" name="Freeform 6"/>
          <p:cNvSpPr>
            <a:spLocks/>
          </p:cNvSpPr>
          <p:nvPr/>
        </p:nvSpPr>
        <p:spPr bwMode="auto">
          <a:xfrm>
            <a:off x="2209800" y="2895600"/>
            <a:ext cx="6019800" cy="2273300"/>
          </a:xfrm>
          <a:custGeom>
            <a:avLst/>
            <a:gdLst>
              <a:gd name="T0" fmla="*/ 0 w 3792"/>
              <a:gd name="T1" fmla="*/ 2147483647 h 1432"/>
              <a:gd name="T2" fmla="*/ 2147483647 w 3792"/>
              <a:gd name="T3" fmla="*/ 2147483647 h 1432"/>
              <a:gd name="T4" fmla="*/ 2147483647 w 3792"/>
              <a:gd name="T5" fmla="*/ 2147483647 h 1432"/>
              <a:gd name="T6" fmla="*/ 2147483647 w 3792"/>
              <a:gd name="T7" fmla="*/ 2147483647 h 1432"/>
              <a:gd name="T8" fmla="*/ 2147483647 w 3792"/>
              <a:gd name="T9" fmla="*/ 2147483647 h 1432"/>
              <a:gd name="T10" fmla="*/ 2147483647 w 3792"/>
              <a:gd name="T11" fmla="*/ 2147483647 h 1432"/>
              <a:gd name="T12" fmla="*/ 2147483647 w 3792"/>
              <a:gd name="T13" fmla="*/ 2147483647 h 1432"/>
              <a:gd name="T14" fmla="*/ 2147483647 w 3792"/>
              <a:gd name="T15" fmla="*/ 2147483647 h 1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92"/>
              <a:gd name="T25" fmla="*/ 0 h 1432"/>
              <a:gd name="T26" fmla="*/ 3792 w 3792"/>
              <a:gd name="T27" fmla="*/ 1432 h 1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92" h="1432">
                <a:moveTo>
                  <a:pt x="0" y="1368"/>
                </a:moveTo>
                <a:cubicBezTo>
                  <a:pt x="296" y="1340"/>
                  <a:pt x="592" y="1312"/>
                  <a:pt x="768" y="1272"/>
                </a:cubicBezTo>
                <a:cubicBezTo>
                  <a:pt x="944" y="1232"/>
                  <a:pt x="952" y="1200"/>
                  <a:pt x="1056" y="1128"/>
                </a:cubicBezTo>
                <a:cubicBezTo>
                  <a:pt x="1160" y="1056"/>
                  <a:pt x="1264" y="1024"/>
                  <a:pt x="1392" y="840"/>
                </a:cubicBezTo>
                <a:cubicBezTo>
                  <a:pt x="1520" y="656"/>
                  <a:pt x="1648" y="0"/>
                  <a:pt x="1824" y="24"/>
                </a:cubicBezTo>
                <a:cubicBezTo>
                  <a:pt x="2000" y="48"/>
                  <a:pt x="2160" y="760"/>
                  <a:pt x="2448" y="984"/>
                </a:cubicBezTo>
                <a:cubicBezTo>
                  <a:pt x="2736" y="1208"/>
                  <a:pt x="3328" y="1304"/>
                  <a:pt x="3552" y="1368"/>
                </a:cubicBezTo>
                <a:cubicBezTo>
                  <a:pt x="3776" y="1432"/>
                  <a:pt x="3784" y="1400"/>
                  <a:pt x="3792" y="13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659929" y="1707118"/>
            <a:ext cx="7464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If value if v, signals will be distributed around v – and if there are enough bidders, the true value will be close to the median signal.</a:t>
            </a:r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5486400" y="5638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49162" name="Line 12"/>
          <p:cNvSpPr>
            <a:spLocks noChangeShapeType="1"/>
          </p:cNvSpPr>
          <p:nvPr/>
        </p:nvSpPr>
        <p:spPr bwMode="auto">
          <a:xfrm flipV="1">
            <a:off x="5257800" y="5486400"/>
            <a:ext cx="0" cy="1748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3419872" y="5486400"/>
            <a:ext cx="0" cy="1497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233691" y="5687497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/>
              <a:t>vL</a:t>
            </a:r>
            <a:endParaRPr lang="en-US" sz="1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89FD5-5CDB-42D2-920E-3134AB06538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043639" y="5687497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/>
              <a:t>vH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Coin auction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600" dirty="0" smtClean="0"/>
              <a:t>What’s for sale: the coins in this jar.</a:t>
            </a:r>
          </a:p>
          <a:p>
            <a:pPr eaLnBrk="1" hangingPunct="1">
              <a:defRPr/>
            </a:pPr>
            <a:r>
              <a:rPr lang="en-US" sz="2600" dirty="0" smtClean="0"/>
              <a:t>Second price sealed bid auction.</a:t>
            </a:r>
            <a:endParaRPr lang="en-US" sz="2600" dirty="0"/>
          </a:p>
          <a:p>
            <a:pPr marL="0" indent="0" eaLnBrk="1" hangingPunct="1">
              <a:buFont typeface="Wingdings" pitchFamily="84" charset="2"/>
              <a:buNone/>
              <a:defRPr/>
            </a:pPr>
            <a:r>
              <a:rPr lang="en-US" sz="2600" dirty="0" smtClean="0"/>
              <a:t>	</a:t>
            </a:r>
          </a:p>
          <a:p>
            <a:pPr marL="0" indent="0" eaLnBrk="1" hangingPunct="1">
              <a:buFont typeface="Wingdings" pitchFamily="84" charset="2"/>
              <a:buNone/>
              <a:defRPr/>
            </a:pPr>
            <a:endParaRPr lang="en-US" sz="2600" dirty="0" smtClean="0"/>
          </a:p>
          <a:p>
            <a:pPr eaLnBrk="1" hangingPunct="1">
              <a:defRPr/>
            </a:pPr>
            <a:r>
              <a:rPr lang="en-US" sz="2600" dirty="0" smtClean="0"/>
              <a:t>Write down your bid.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values in practice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52596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600" dirty="0" smtClean="0"/>
              <a:t>Many auctions have some “common </a:t>
            </a:r>
            <a:r>
              <a:rPr lang="en-US" sz="2600" dirty="0" smtClean="0"/>
              <a:t>value</a:t>
            </a:r>
            <a:r>
              <a:rPr lang="en-US" sz="2600" dirty="0" smtClean="0"/>
              <a:t>” aspect</a:t>
            </a:r>
            <a:endParaRPr lang="en-US" sz="2600" dirty="0" smtClean="0"/>
          </a:p>
          <a:p>
            <a:pPr lvl="5">
              <a:spcAft>
                <a:spcPct val="20000"/>
              </a:spcAft>
            </a:pPr>
            <a:endParaRPr lang="en-US" sz="1600" dirty="0" smtClean="0"/>
          </a:p>
          <a:p>
            <a:pPr lvl="1" eaLnBrk="1" hangingPunct="1">
              <a:spcAft>
                <a:spcPct val="20000"/>
              </a:spcAft>
            </a:pPr>
            <a:r>
              <a:rPr lang="en-US" sz="2200" dirty="0" smtClean="0"/>
              <a:t>Treasury </a:t>
            </a:r>
            <a:r>
              <a:rPr lang="en-US" sz="2200" dirty="0" smtClean="0"/>
              <a:t>bill </a:t>
            </a:r>
            <a:r>
              <a:rPr lang="en-US" sz="2200" dirty="0" smtClean="0"/>
              <a:t>auctions </a:t>
            </a:r>
            <a:r>
              <a:rPr lang="en-US" sz="2200" dirty="0" smtClean="0"/>
              <a:t>– everyone may have a guess about the trading price after the auction, but no one knows for sure. </a:t>
            </a:r>
            <a:r>
              <a:rPr lang="en-US" sz="2200" dirty="0" smtClean="0"/>
              <a:t>Same for IPOs and new debt issuance.</a:t>
            </a:r>
            <a:endParaRPr lang="en-US" sz="2200" dirty="0" smtClean="0"/>
          </a:p>
          <a:p>
            <a:pPr lvl="1" eaLnBrk="1" hangingPunct="1">
              <a:spcAft>
                <a:spcPct val="20000"/>
              </a:spcAft>
            </a:pPr>
            <a:r>
              <a:rPr lang="en-US" sz="2200" dirty="0" smtClean="0"/>
              <a:t>Timber auctions: what kind of timber is actually out there on the tract that’s being sold.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2200" dirty="0" smtClean="0"/>
              <a:t>Oil lease auctions: oil is under the Gulf of Mexico, bidders do independent seismic studies – each has valuable information.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OCS Auctions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The US government auctions the right to drill for oil on the outer continental shelf.</a:t>
            </a:r>
          </a:p>
          <a:p>
            <a:pPr eaLnBrk="1" hangingPunct="1"/>
            <a:r>
              <a:rPr lang="en-US" sz="2600" dirty="0" smtClean="0"/>
              <a:t>Value of oil is similar to the different bidders, but no one knows how much oil there is, or if there’s none.</a:t>
            </a:r>
          </a:p>
          <a:p>
            <a:pPr eaLnBrk="1" hangingPunct="1"/>
            <a:r>
              <a:rPr lang="en-US" sz="2600" dirty="0" smtClean="0"/>
              <a:t>Prior to the auction, the bidders do seismic studies.</a:t>
            </a:r>
          </a:p>
          <a:p>
            <a:pPr eaLnBrk="1" hangingPunct="1"/>
            <a:r>
              <a:rPr lang="en-US" sz="2600" dirty="0" smtClean="0"/>
              <a:t>Two kinds of sale</a:t>
            </a:r>
          </a:p>
          <a:p>
            <a:pPr lvl="1" eaLnBrk="1" hangingPunct="1"/>
            <a:r>
              <a:rPr lang="en-US" sz="2200" dirty="0" smtClean="0"/>
              <a:t>“Wildcat sale” - new territory being sold</a:t>
            </a:r>
          </a:p>
          <a:p>
            <a:pPr lvl="1" eaLnBrk="1" hangingPunct="1"/>
            <a:r>
              <a:rPr lang="en-US" sz="2200" dirty="0" smtClean="0"/>
              <a:t>“Drainage sale” - territory adjacent to existing tract.</a:t>
            </a:r>
          </a:p>
          <a:p>
            <a:pPr eaLnBrk="1" hangingPunct="1"/>
            <a:r>
              <a:rPr lang="en-US" sz="2600" dirty="0" smtClean="0"/>
              <a:t>These are like the “wallet auctions” we ran in class!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Wildcat vs Drainage</a:t>
            </a:r>
          </a:p>
        </p:txBody>
      </p:sp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371600"/>
            <a:ext cx="5943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5511" name="Oval 7"/>
          <p:cNvSpPr>
            <a:spLocks noChangeArrowheads="1"/>
          </p:cNvSpPr>
          <p:nvPr/>
        </p:nvSpPr>
        <p:spPr bwMode="auto">
          <a:xfrm>
            <a:off x="5105400" y="3810000"/>
            <a:ext cx="2590800" cy="533400"/>
          </a:xfrm>
          <a:prstGeom prst="ellipse">
            <a:avLst/>
          </a:prstGeom>
          <a:noFill/>
          <a:ln w="28575">
            <a:solidFill>
              <a:srgbClr val="5F3EEA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5F3EEA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89FD5-5CDB-42D2-920E-3134AB0653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Drainage sales</a:t>
            </a:r>
          </a:p>
        </p:txBody>
      </p:sp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7827963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7557" name="Oval 5"/>
          <p:cNvSpPr>
            <a:spLocks noChangeArrowheads="1"/>
          </p:cNvSpPr>
          <p:nvPr/>
        </p:nvSpPr>
        <p:spPr bwMode="auto">
          <a:xfrm>
            <a:off x="3352800" y="4724400"/>
            <a:ext cx="2209800" cy="457200"/>
          </a:xfrm>
          <a:prstGeom prst="ellipse">
            <a:avLst/>
          </a:prstGeom>
          <a:noFill/>
          <a:ln w="28575">
            <a:solidFill>
              <a:srgbClr val="5F3EEA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5F3EEA"/>
              </a:solidFill>
            </a:endParaRPr>
          </a:p>
        </p:txBody>
      </p:sp>
      <p:sp>
        <p:nvSpPr>
          <p:cNvPr id="1047558" name="Oval 6"/>
          <p:cNvSpPr>
            <a:spLocks noChangeArrowheads="1"/>
          </p:cNvSpPr>
          <p:nvPr/>
        </p:nvSpPr>
        <p:spPr bwMode="auto">
          <a:xfrm>
            <a:off x="5486400" y="4648200"/>
            <a:ext cx="2971800" cy="5334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5F3EEA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89FD5-5CDB-42D2-920E-3134AB06538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7" grpId="0" animBg="1"/>
      <p:bldP spid="10475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Explaining the Results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Comparing wildcat and drainage sales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Wildcat sales yield low profits =&gt; competition.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Drainage sales are profitable, but only for “insiders” =&gt; insiders have an advantage.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Internet Advertising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600" dirty="0" smtClean="0"/>
              <a:t>Internet advertisers often can identify people or profile their behavior and then bid to show them ads. </a:t>
            </a:r>
          </a:p>
          <a:p>
            <a:pPr lvl="4"/>
            <a:endParaRPr lang="en-US" sz="1800" dirty="0" smtClean="0">
              <a:ea typeface="ＭＳ Ｐゴシック" pitchFamily="84" charset="-128"/>
            </a:endParaRPr>
          </a:p>
          <a:p>
            <a:r>
              <a:rPr lang="en-US" sz="2600" dirty="0" smtClean="0"/>
              <a:t>Concern in some advertising auctions</a:t>
            </a:r>
          </a:p>
          <a:p>
            <a:pPr lvl="1"/>
            <a:r>
              <a:rPr lang="en-US" sz="2000" dirty="0" smtClean="0"/>
              <a:t>Sophisticated advertisers potentially can “cherry-pick” the best opportunities by bidding high only for those impressions.</a:t>
            </a:r>
          </a:p>
          <a:p>
            <a:pPr lvl="1"/>
            <a:r>
              <a:rPr lang="en-US" sz="2000" dirty="0" smtClean="0"/>
              <a:t>Less sophisticated advertisers who submit the same bid for good and bad opportunities might be left with only the bad ones.</a:t>
            </a:r>
            <a:r>
              <a:rPr lang="en-US" sz="2200" dirty="0" smtClean="0"/>
              <a:t> 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Example: the Yahoo! - “Happy Meal” contract.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Akerlof Lemons Model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smtClean="0"/>
              <a:t>Note the parallel with the </a:t>
            </a:r>
            <a:r>
              <a:rPr lang="en-US" sz="2400" dirty="0" err="1" smtClean="0"/>
              <a:t>Akerlof</a:t>
            </a:r>
            <a:r>
              <a:rPr lang="en-US" sz="2400" dirty="0" smtClean="0"/>
              <a:t> lemons model...</a:t>
            </a:r>
          </a:p>
          <a:p>
            <a:endParaRPr lang="en-US" sz="2400" dirty="0" smtClean="0"/>
          </a:p>
          <a:p>
            <a:r>
              <a:rPr lang="en-US" sz="2400" dirty="0" smtClean="0"/>
              <a:t>Seller has a car that is either a “peach” or a “lemon”</a:t>
            </a:r>
          </a:p>
          <a:p>
            <a:pPr lvl="1"/>
            <a:r>
              <a:rPr lang="en-US" sz="2200" dirty="0" smtClean="0"/>
              <a:t>Seller values a peach at 80 and a lemon at 20.</a:t>
            </a:r>
          </a:p>
          <a:p>
            <a:pPr lvl="1"/>
            <a:r>
              <a:rPr lang="en-US" sz="2200" dirty="0" smtClean="0"/>
              <a:t>Buyer values a peach at 100 and a lemon at 50.</a:t>
            </a:r>
            <a:endParaRPr lang="en-US" sz="2000" dirty="0" smtClean="0"/>
          </a:p>
          <a:p>
            <a:pPr lvl="4"/>
            <a:endParaRPr lang="en-US" sz="1400" dirty="0" smtClean="0"/>
          </a:p>
          <a:p>
            <a:r>
              <a:rPr lang="en-US" sz="2400" dirty="0" smtClean="0"/>
              <a:t>Ideally, car would trade either way, at a price either between 80 and 100, or between 20 and 50. 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But what if seller knows the value and buyer doesn’t?</a:t>
            </a:r>
          </a:p>
          <a:p>
            <a:pPr lvl="1"/>
            <a:r>
              <a:rPr lang="en-US" sz="2000" dirty="0" smtClean="0"/>
              <a:t>For concreteness, assume that peach/lemon equally likely.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Lemons model, cont.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Recall buyer values are 100/50, sellers are 80/20.</a:t>
            </a:r>
          </a:p>
          <a:p>
            <a:pPr lvl="2">
              <a:lnSpc>
                <a:spcPct val="90000"/>
              </a:lnSpc>
            </a:pPr>
            <a:endParaRPr lang="en-US" sz="1700" dirty="0" smtClean="0"/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At a price p&gt;80, seller will sell even if the car is a peach. But buyer won’t pay 80 for a 50/50 chance at a peach.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At a price p&lt;80, seller will only sell if the car is a lemon. Knowing this, buyer will only be willing to pay 50.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So market price will be between 20 and 50 and only lemons will trade. 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does this story connect with common value model?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600" dirty="0" smtClean="0"/>
              <a:t>Many auctions have a “common value” flavor.</a:t>
            </a:r>
          </a:p>
          <a:p>
            <a:pPr>
              <a:lnSpc>
                <a:spcPct val="130000"/>
              </a:lnSpc>
            </a:pPr>
            <a:r>
              <a:rPr lang="en-US" sz="2600" dirty="0" smtClean="0"/>
              <a:t>In common value settings: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The event of winning reveals information about opponent estimates, and bidders must account for this.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Auctions that aggregate participant information into the price can yield more revenue.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If there are many bidders, the resulting price can be a useful indicator of the item’s value.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The distribution of information is very important.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Coin auction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600" dirty="0" smtClean="0"/>
              <a:t>What’s for sale: the coins in this jar.</a:t>
            </a:r>
          </a:p>
          <a:p>
            <a:pPr eaLnBrk="1" hangingPunct="1"/>
            <a:r>
              <a:rPr lang="en-US" sz="2600" dirty="0" smtClean="0"/>
              <a:t>Second price sealed bid auction.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What if one person gets to count the coins.</a:t>
            </a:r>
          </a:p>
          <a:p>
            <a:pPr eaLnBrk="1" hangingPunct="1"/>
            <a:r>
              <a:rPr lang="en-US" sz="2600" dirty="0" smtClean="0"/>
              <a:t>Does this change your bid? Why?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winner’s curse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Winning the jar means that everyone else in the class was more pessimistic about its contents.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Winning is “bad news”</a:t>
            </a:r>
          </a:p>
          <a:p>
            <a:pPr lvl="1" eaLnBrk="1" hangingPunct="1"/>
            <a:r>
              <a:rPr lang="en-US" sz="2200" dirty="0" smtClean="0"/>
              <a:t>If you had an initial estimate of $10, seeing everyone else drop out first (especially the person with good information!) should cause you to revise your estimate downward.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600" dirty="0" smtClean="0"/>
              <a:t>Equilibrium bidding should account for this.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Value Auctions</a:t>
            </a:r>
            <a:endParaRPr lang="en-US" sz="3600" dirty="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Today we will look at “common value” auction settings, where bidders have differential information about the value of the item being sold.</a:t>
            </a:r>
            <a:endParaRPr lang="en-US" sz="2600" dirty="0"/>
          </a:p>
          <a:p>
            <a:pPr lvl="3" eaLnBrk="1" hangingPunct="1"/>
            <a:endParaRPr lang="en-US" sz="1600" dirty="0" smtClean="0"/>
          </a:p>
          <a:p>
            <a:pPr eaLnBrk="1" hangingPunct="1"/>
            <a:r>
              <a:rPr lang="en-US" sz="2600" dirty="0" smtClean="0"/>
              <a:t>Three main issues</a:t>
            </a:r>
            <a:endParaRPr lang="en-US" sz="2600" dirty="0" smtClean="0"/>
          </a:p>
          <a:p>
            <a:pPr lvl="1" eaLnBrk="1" hangingPunct="1"/>
            <a:r>
              <a:rPr lang="en-US" sz="2200" dirty="0" smtClean="0"/>
              <a:t>Strategic bidding and the winner’s curse</a:t>
            </a:r>
          </a:p>
          <a:p>
            <a:pPr lvl="1" eaLnBrk="1" hangingPunct="1"/>
            <a:r>
              <a:rPr lang="en-US" sz="2200" dirty="0" smtClean="0"/>
              <a:t>Information aggregation and “price discovery”</a:t>
            </a:r>
          </a:p>
          <a:p>
            <a:pPr lvl="1" eaLnBrk="1" hangingPunct="1"/>
            <a:r>
              <a:rPr lang="en-US" sz="2200" dirty="0" smtClean="0"/>
              <a:t>Selling strategies and information disclosure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Imperfect Estimate Model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Two bidders with common value </a:t>
            </a:r>
            <a:r>
              <a:rPr lang="en-US" sz="2400" i="1" dirty="0" smtClean="0"/>
              <a:t>v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v </a:t>
            </a:r>
            <a:r>
              <a:rPr lang="en-US" sz="2400" dirty="0" smtClean="0"/>
              <a:t>is drawn at random from a known distribution.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Bidder 1 receives a “signal”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1 </a:t>
            </a:r>
            <a:r>
              <a:rPr lang="en-US" sz="2400" dirty="0"/>
              <a:t> </a:t>
            </a:r>
            <a:r>
              <a:rPr lang="en-US" sz="2400" dirty="0" smtClean="0"/>
              <a:t>(correlated with v)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Bidder 2 receives a signal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Signals provide information about v, but not perfect.</a:t>
            </a:r>
          </a:p>
          <a:p>
            <a:pPr marL="742950" lvl="1" indent="-285750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Second price sealed bid, or ascending auction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How should bidders account for the winner’s </a:t>
            </a:r>
            <a:r>
              <a:rPr lang="en-US" sz="2200" dirty="0" smtClean="0">
                <a:solidFill>
                  <a:srgbClr val="0070C0"/>
                </a:solidFill>
              </a:rPr>
              <a:t>curse? </a:t>
            </a:r>
            <a:endParaRPr lang="en-US" sz="2200" dirty="0" smtClean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Equilibrium bidding</a:t>
            </a:r>
          </a:p>
        </p:txBody>
      </p:sp>
      <p:sp>
        <p:nvSpPr>
          <p:cNvPr id="73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Let p(s) = E[</a:t>
            </a:r>
            <a:r>
              <a:rPr lang="en-US" sz="2400" dirty="0" err="1" smtClean="0"/>
              <a:t>v|s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=s and </a:t>
            </a:r>
            <a:r>
              <a:rPr lang="en-US" sz="2400" dirty="0" err="1" smtClean="0"/>
              <a:t>s</a:t>
            </a:r>
            <a:r>
              <a:rPr lang="en-US" sz="2400" baseline="-25000" dirty="0" err="1"/>
              <a:t>j</a:t>
            </a:r>
            <a:r>
              <a:rPr lang="en-US" sz="2400" dirty="0" smtClean="0"/>
              <a:t>=s] = E[</a:t>
            </a:r>
            <a:r>
              <a:rPr lang="en-US" sz="2400" dirty="0" err="1" smtClean="0"/>
              <a:t>v|s,s</a:t>
            </a:r>
            <a:r>
              <a:rPr lang="en-US" sz="2400" dirty="0" smtClean="0"/>
              <a:t>]    (increasing in 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solidFill>
                <a:srgbClr val="5F3EEA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5F3EEA"/>
                </a:solidFill>
              </a:rPr>
              <a:t>Claim</a:t>
            </a:r>
            <a:r>
              <a:rPr lang="en-US" sz="2400" dirty="0" smtClean="0"/>
              <a:t>: In the equilibrium of the ascending auction, bidder </a:t>
            </a:r>
            <a:r>
              <a:rPr lang="en-US" sz="2400" i="1" dirty="0" smtClean="0"/>
              <a:t>i</a:t>
            </a:r>
            <a:r>
              <a:rPr lang="en-US" sz="2400" dirty="0" smtClean="0"/>
              <a:t> should drop out at the price </a:t>
            </a:r>
            <a:r>
              <a:rPr lang="en-US" sz="2400" i="1" dirty="0" smtClean="0"/>
              <a:t>p(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)=E[</a:t>
            </a:r>
            <a:r>
              <a:rPr lang="en-US" sz="2400" i="1" dirty="0" err="1" smtClean="0"/>
              <a:t>v|s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,s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]. 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5F3EEA"/>
                </a:solidFill>
              </a:rPr>
              <a:t>Explanation:</a:t>
            </a:r>
            <a:r>
              <a:rPr lang="en-US" sz="2000" dirty="0" smtClean="0"/>
              <a:t> </a:t>
            </a:r>
          </a:p>
          <a:p>
            <a:pPr lvl="3"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</a:t>
            </a:r>
            <a:r>
              <a:rPr lang="en-US" sz="2000" i="1" dirty="0" smtClean="0"/>
              <a:t>both </a:t>
            </a:r>
            <a:r>
              <a:rPr lang="en-US" sz="2000" dirty="0" smtClean="0"/>
              <a:t>bidders follow strategy, then if </a:t>
            </a:r>
            <a:r>
              <a:rPr lang="en-US" sz="2000" i="1" dirty="0" smtClean="0"/>
              <a:t>j </a:t>
            </a:r>
            <a:r>
              <a:rPr lang="en-US" sz="2000" dirty="0" smtClean="0"/>
              <a:t>drops out first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is happy.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Why? This means that </a:t>
            </a:r>
            <a:r>
              <a:rPr lang="en-US" sz="2000" i="1" dirty="0" err="1" smtClean="0"/>
              <a:t>s</a:t>
            </a:r>
            <a:r>
              <a:rPr lang="en-US" sz="2000" baseline="-25000" dirty="0" err="1"/>
              <a:t>j</a:t>
            </a:r>
            <a:r>
              <a:rPr lang="en-US" sz="2000" dirty="0" smtClean="0"/>
              <a:t> &lt;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and auction price is p(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)=E[</a:t>
            </a:r>
            <a:r>
              <a:rPr lang="en-US" sz="2000" dirty="0" err="1" smtClean="0"/>
              <a:t>v|s</a:t>
            </a:r>
            <a:r>
              <a:rPr lang="en-US" sz="2000" baseline="-25000" dirty="0" err="1" smtClean="0"/>
              <a:t>j</a:t>
            </a:r>
            <a:r>
              <a:rPr lang="en-US" sz="2000" dirty="0" err="1" smtClean="0"/>
              <a:t>,s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 </a:t>
            </a:r>
            <a:r>
              <a:rPr lang="en-US" sz="2000" dirty="0" err="1" smtClean="0"/>
              <a:t>i</a:t>
            </a:r>
            <a:r>
              <a:rPr lang="en-US" sz="2000" dirty="0" smtClean="0"/>
              <a:t> expects a profit because E[</a:t>
            </a:r>
            <a:r>
              <a:rPr lang="en-US" sz="2000" dirty="0" err="1" smtClean="0"/>
              <a:t>v|s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] &gt; E[</a:t>
            </a:r>
            <a:r>
              <a:rPr lang="en-US" sz="2000" dirty="0" err="1" smtClean="0"/>
              <a:t>v|s</a:t>
            </a:r>
            <a:r>
              <a:rPr lang="en-US" sz="2000" baseline="-25000" dirty="0" err="1"/>
              <a:t>j</a:t>
            </a:r>
            <a:r>
              <a:rPr lang="en-US" sz="2000" dirty="0" err="1" smtClean="0"/>
              <a:t>,s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] = p(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).</a:t>
            </a:r>
          </a:p>
          <a:p>
            <a:pPr lvl="2" eaLnBrk="1" hangingPunct="1">
              <a:lnSpc>
                <a:spcPct val="90000"/>
              </a:lnSpc>
            </a:pPr>
            <a:endParaRPr lang="en-US" sz="13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if </a:t>
            </a:r>
            <a:r>
              <a:rPr lang="en-US" sz="2000" dirty="0" err="1" smtClean="0"/>
              <a:t>i</a:t>
            </a:r>
            <a:r>
              <a:rPr lang="en-US" sz="2000" dirty="0" smtClean="0"/>
              <a:t> was to stay in too long and win at p&gt;p(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), she’d be unhappy.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Why? This means that </a:t>
            </a:r>
            <a:r>
              <a:rPr lang="en-US" sz="2000" dirty="0" err="1" smtClean="0"/>
              <a:t>s</a:t>
            </a:r>
            <a:r>
              <a:rPr lang="en-US" sz="2000" baseline="-25000" dirty="0" err="1"/>
              <a:t>j</a:t>
            </a:r>
            <a:r>
              <a:rPr lang="en-US" sz="2000" dirty="0" smtClean="0"/>
              <a:t> &gt;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and auction price is </a:t>
            </a:r>
            <a:r>
              <a:rPr lang="en-US" sz="2000" dirty="0"/>
              <a:t>p(</a:t>
            </a:r>
            <a:r>
              <a:rPr lang="en-US" sz="2000" dirty="0" err="1"/>
              <a:t>s</a:t>
            </a:r>
            <a:r>
              <a:rPr lang="en-US" sz="2000" baseline="-25000" dirty="0" err="1"/>
              <a:t>j</a:t>
            </a:r>
            <a:r>
              <a:rPr lang="en-US" sz="2000" dirty="0"/>
              <a:t>)=E[</a:t>
            </a:r>
            <a:r>
              <a:rPr lang="en-US" sz="2000" dirty="0" err="1"/>
              <a:t>v|s</a:t>
            </a:r>
            <a:r>
              <a:rPr lang="en-US" sz="2000" baseline="-25000" dirty="0" err="1"/>
              <a:t>j</a:t>
            </a:r>
            <a:r>
              <a:rPr lang="en-US" sz="2000" dirty="0" err="1"/>
              <a:t>,s</a:t>
            </a:r>
            <a:r>
              <a:rPr lang="en-US" sz="2000" baseline="-25000" dirty="0" err="1"/>
              <a:t>j</a:t>
            </a:r>
            <a:r>
              <a:rPr lang="en-US" sz="2000" dirty="0"/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So </a:t>
            </a:r>
            <a:r>
              <a:rPr lang="en-US" sz="2000" dirty="0" err="1"/>
              <a:t>i</a:t>
            </a:r>
            <a:r>
              <a:rPr lang="en-US" sz="2000" dirty="0"/>
              <a:t> expects a </a:t>
            </a:r>
            <a:r>
              <a:rPr lang="en-US" sz="2000" dirty="0" smtClean="0"/>
              <a:t>loss </a:t>
            </a:r>
            <a:r>
              <a:rPr lang="en-US" sz="2000" dirty="0"/>
              <a:t>because E[</a:t>
            </a:r>
            <a:r>
              <a:rPr lang="en-US" sz="2000" dirty="0" err="1"/>
              <a:t>v|s</a:t>
            </a:r>
            <a:r>
              <a:rPr lang="en-US" sz="2000" baseline="-25000" dirty="0" err="1"/>
              <a:t>i</a:t>
            </a:r>
            <a:r>
              <a:rPr lang="en-US" sz="2000" dirty="0" err="1"/>
              <a:t>,s</a:t>
            </a:r>
            <a:r>
              <a:rPr lang="en-US" sz="2000" baseline="-25000" dirty="0" err="1"/>
              <a:t>j</a:t>
            </a:r>
            <a:r>
              <a:rPr lang="en-US" sz="2000" dirty="0"/>
              <a:t>] </a:t>
            </a:r>
            <a:r>
              <a:rPr lang="en-US" sz="2000" dirty="0" smtClean="0"/>
              <a:t>&lt; </a:t>
            </a:r>
            <a:r>
              <a:rPr lang="en-US" sz="2000" dirty="0"/>
              <a:t>E[</a:t>
            </a:r>
            <a:r>
              <a:rPr lang="en-US" sz="2000" dirty="0" err="1"/>
              <a:t>v|s</a:t>
            </a:r>
            <a:r>
              <a:rPr lang="en-US" sz="2000" baseline="-25000" dirty="0" err="1"/>
              <a:t>j</a:t>
            </a:r>
            <a:r>
              <a:rPr lang="en-US" sz="2000" dirty="0" err="1"/>
              <a:t>,s</a:t>
            </a:r>
            <a:r>
              <a:rPr lang="en-US" sz="2000" baseline="-25000" dirty="0" err="1"/>
              <a:t>j</a:t>
            </a:r>
            <a:r>
              <a:rPr lang="en-US" sz="2000" dirty="0"/>
              <a:t>] = p(</a:t>
            </a:r>
            <a:r>
              <a:rPr lang="en-US" sz="2000" dirty="0" err="1"/>
              <a:t>s</a:t>
            </a:r>
            <a:r>
              <a:rPr lang="en-US" sz="2000" baseline="-25000" dirty="0" err="1"/>
              <a:t>j</a:t>
            </a:r>
            <a:r>
              <a:rPr lang="en-US" sz="2000" dirty="0"/>
              <a:t>).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51989-ADB3-4A54-AAEF-73E8122B6CA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514"/>
          </a:xfrm>
        </p:spPr>
        <p:txBody>
          <a:bodyPr/>
          <a:lstStyle/>
          <a:p>
            <a:r>
              <a:rPr lang="en-US" sz="3200" dirty="0" smtClean="0"/>
              <a:t>Second </a:t>
            </a:r>
            <a:r>
              <a:rPr lang="en-US" sz="3200" dirty="0" smtClean="0"/>
              <a:t>price / Ascending </a:t>
            </a:r>
            <a:r>
              <a:rPr lang="en-US" sz="3200" dirty="0" smtClean="0"/>
              <a:t>A</a:t>
            </a:r>
            <a:r>
              <a:rPr lang="en-US" sz="3200" dirty="0" smtClean="0"/>
              <a:t>uction</a:t>
            </a:r>
            <a:endParaRPr lang="en-US" sz="3200" dirty="0" smtClean="0"/>
          </a:p>
        </p:txBody>
      </p:sp>
      <p:sp>
        <p:nvSpPr>
          <p:cNvPr id="1348611" name="Line 3"/>
          <p:cNvSpPr>
            <a:spLocks noChangeShapeType="1"/>
          </p:cNvSpPr>
          <p:nvPr/>
        </p:nvSpPr>
        <p:spPr bwMode="auto">
          <a:xfrm>
            <a:off x="1339304" y="2492896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612" name="Line 4"/>
          <p:cNvSpPr>
            <a:spLocks noChangeShapeType="1"/>
          </p:cNvSpPr>
          <p:nvPr/>
        </p:nvSpPr>
        <p:spPr bwMode="auto">
          <a:xfrm>
            <a:off x="7816304" y="241669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613" name="Line 5"/>
          <p:cNvSpPr>
            <a:spLocks noChangeShapeType="1"/>
          </p:cNvSpPr>
          <p:nvPr/>
        </p:nvSpPr>
        <p:spPr bwMode="auto">
          <a:xfrm>
            <a:off x="1339304" y="241669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614" name="Text Box 6"/>
          <p:cNvSpPr txBox="1">
            <a:spLocks noChangeArrowheads="1"/>
          </p:cNvSpPr>
          <p:nvPr/>
        </p:nvSpPr>
        <p:spPr bwMode="auto">
          <a:xfrm>
            <a:off x="1110704" y="2569096"/>
            <a:ext cx="36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/>
              <a:t>0</a:t>
            </a:r>
          </a:p>
        </p:txBody>
      </p:sp>
      <p:sp>
        <p:nvSpPr>
          <p:cNvPr id="1348615" name="Text Box 7"/>
          <p:cNvSpPr txBox="1">
            <a:spLocks noChangeArrowheads="1"/>
          </p:cNvSpPr>
          <p:nvPr/>
        </p:nvSpPr>
        <p:spPr bwMode="auto">
          <a:xfrm>
            <a:off x="7587704" y="2569096"/>
            <a:ext cx="368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/>
              <a:t>1</a:t>
            </a:r>
          </a:p>
        </p:txBody>
      </p:sp>
      <p:sp>
        <p:nvSpPr>
          <p:cNvPr id="1348626" name="Line 18"/>
          <p:cNvSpPr>
            <a:spLocks noChangeShapeType="1"/>
          </p:cNvSpPr>
          <p:nvPr/>
        </p:nvSpPr>
        <p:spPr bwMode="auto">
          <a:xfrm>
            <a:off x="4615904" y="226429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627" name="Text Box 19"/>
          <p:cNvSpPr txBox="1">
            <a:spLocks noChangeArrowheads="1"/>
          </p:cNvSpPr>
          <p:nvPr/>
        </p:nvSpPr>
        <p:spPr bwMode="auto">
          <a:xfrm>
            <a:off x="4186940" y="2662064"/>
            <a:ext cx="857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p(</a:t>
            </a:r>
            <a:r>
              <a:rPr lang="en-US" sz="2800" dirty="0" err="1"/>
              <a:t>s</a:t>
            </a:r>
            <a:r>
              <a:rPr lang="en-US" sz="2800" baseline="-25000" dirty="0" err="1"/>
              <a:t>i</a:t>
            </a:r>
            <a:r>
              <a:rPr lang="en-US" sz="2800" dirty="0"/>
              <a:t>)</a:t>
            </a:r>
            <a:endParaRPr lang="en-US" sz="2600" dirty="0"/>
          </a:p>
        </p:txBody>
      </p:sp>
      <p:sp>
        <p:nvSpPr>
          <p:cNvPr id="1348638" name="Text Box 30"/>
          <p:cNvSpPr txBox="1">
            <a:spLocks noChangeArrowheads="1"/>
          </p:cNvSpPr>
          <p:nvPr/>
        </p:nvSpPr>
        <p:spPr bwMode="auto">
          <a:xfrm>
            <a:off x="585741" y="1583214"/>
            <a:ext cx="44101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 smtClean="0"/>
              <a:t>Strategy: bid </a:t>
            </a:r>
            <a:r>
              <a:rPr lang="en-US" sz="2800" dirty="0"/>
              <a:t>p(</a:t>
            </a:r>
            <a:r>
              <a:rPr lang="en-US" sz="2800" dirty="0" err="1"/>
              <a:t>s</a:t>
            </a:r>
            <a:r>
              <a:rPr lang="en-US" sz="2800" baseline="-25000" dirty="0" err="1"/>
              <a:t>i</a:t>
            </a:r>
            <a:r>
              <a:rPr lang="en-US" sz="2800" dirty="0"/>
              <a:t>) </a:t>
            </a:r>
            <a:r>
              <a:rPr lang="en-US" sz="2800" i="1" dirty="0" smtClean="0"/>
              <a:t>=E[</a:t>
            </a:r>
            <a:r>
              <a:rPr lang="en-US" sz="2800" i="1" dirty="0" err="1" smtClean="0"/>
              <a:t>v|s</a:t>
            </a:r>
            <a:r>
              <a:rPr lang="en-US" sz="2800" i="1" baseline="-25000" dirty="0" err="1" smtClean="0"/>
              <a:t>i</a:t>
            </a:r>
            <a:r>
              <a:rPr lang="en-US" sz="2800" i="1" dirty="0" err="1" smtClean="0"/>
              <a:t>,s</a:t>
            </a:r>
            <a:r>
              <a:rPr lang="en-US" sz="2800" i="1" baseline="-25000" dirty="0" err="1" smtClean="0"/>
              <a:t>i</a:t>
            </a:r>
            <a:r>
              <a:rPr lang="en-US" sz="2800" i="1" dirty="0"/>
              <a:t>]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6798B-3D49-4C46-82BA-A46D53F6A0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587376" y="2813571"/>
            <a:ext cx="28803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If opponent </a:t>
            </a:r>
            <a:r>
              <a:rPr lang="en-US" sz="1800" dirty="0" smtClean="0"/>
              <a:t>drops out here, win </a:t>
            </a:r>
            <a:r>
              <a:rPr lang="en-US" sz="1800" dirty="0"/>
              <a:t>and pay </a:t>
            </a:r>
            <a:r>
              <a:rPr lang="en-US" sz="1800" dirty="0" smtClean="0"/>
              <a:t>p(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).</a:t>
            </a:r>
          </a:p>
          <a:p>
            <a:endParaRPr lang="en-US" sz="1800" dirty="0"/>
          </a:p>
          <a:p>
            <a:r>
              <a:rPr lang="en-US" sz="1800" dirty="0"/>
              <a:t>p</a:t>
            </a:r>
            <a:r>
              <a:rPr lang="en-US" sz="1800" dirty="0" smtClean="0"/>
              <a:t>(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)=E[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j</a:t>
            </a:r>
            <a:r>
              <a:rPr lang="en-US" sz="1800" dirty="0" err="1" smtClean="0"/>
              <a:t>,s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] </a:t>
            </a:r>
            <a:r>
              <a:rPr lang="en-US" sz="1800" dirty="0" smtClean="0"/>
              <a:t>for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&lt;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. </a:t>
            </a:r>
          </a:p>
          <a:p>
            <a:endParaRPr lang="en-US" sz="1800" dirty="0"/>
          </a:p>
          <a:p>
            <a:r>
              <a:rPr lang="en-US" sz="1800" dirty="0" smtClean="0"/>
              <a:t>As</a:t>
            </a:r>
            <a:r>
              <a:rPr lang="en-US" sz="1800" dirty="0" smtClean="0"/>
              <a:t> 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,s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]&gt;E[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j</a:t>
            </a:r>
            <a:r>
              <a:rPr lang="en-US" sz="1800" dirty="0" err="1" smtClean="0"/>
              <a:t>,s</a:t>
            </a:r>
            <a:r>
              <a:rPr lang="en-US" sz="1800" baseline="-25000" dirty="0" err="1"/>
              <a:t>j</a:t>
            </a:r>
            <a:r>
              <a:rPr lang="en-US" sz="1800" dirty="0" smtClean="0"/>
              <a:t>], </a:t>
            </a:r>
            <a:r>
              <a:rPr lang="en-US" sz="1800" dirty="0" smtClean="0"/>
              <a:t>expected value is greater than payment, so make a profit from winning.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4935984" y="2936895"/>
            <a:ext cx="28803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If opponent </a:t>
            </a:r>
            <a:r>
              <a:rPr lang="en-US" sz="1800" dirty="0" smtClean="0"/>
              <a:t>drops out here, win </a:t>
            </a:r>
            <a:r>
              <a:rPr lang="en-US" sz="1800" dirty="0"/>
              <a:t>and pay </a:t>
            </a:r>
            <a:r>
              <a:rPr lang="en-US" sz="1800" dirty="0" smtClean="0"/>
              <a:t>p(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).</a:t>
            </a:r>
          </a:p>
          <a:p>
            <a:endParaRPr lang="en-US" sz="1800" dirty="0"/>
          </a:p>
          <a:p>
            <a:r>
              <a:rPr lang="en-US" sz="1800" dirty="0"/>
              <a:t>p</a:t>
            </a:r>
            <a:r>
              <a:rPr lang="en-US" sz="1800" dirty="0" smtClean="0"/>
              <a:t>(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)=E[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j</a:t>
            </a:r>
            <a:r>
              <a:rPr lang="en-US" sz="1800" dirty="0" err="1" smtClean="0"/>
              <a:t>,s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] </a:t>
            </a:r>
            <a:r>
              <a:rPr lang="en-US" sz="1800" dirty="0" smtClean="0"/>
              <a:t>for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j</a:t>
            </a:r>
            <a:r>
              <a:rPr lang="en-US" sz="1800" dirty="0"/>
              <a:t>&gt;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. </a:t>
            </a:r>
          </a:p>
          <a:p>
            <a:endParaRPr lang="en-US" sz="1800" dirty="0"/>
          </a:p>
          <a:p>
            <a:r>
              <a:rPr lang="en-US" sz="1800" dirty="0" smtClean="0"/>
              <a:t>As</a:t>
            </a:r>
            <a:r>
              <a:rPr lang="en-US" sz="1800" dirty="0" smtClean="0"/>
              <a:t> 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,s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]&lt;E[</a:t>
            </a:r>
            <a:r>
              <a:rPr lang="en-US" sz="1800" dirty="0" err="1" smtClean="0"/>
              <a:t>v|s</a:t>
            </a:r>
            <a:r>
              <a:rPr lang="en-US" sz="1800" baseline="-25000" dirty="0" err="1" smtClean="0"/>
              <a:t>j</a:t>
            </a:r>
            <a:r>
              <a:rPr lang="en-US" sz="1800" dirty="0" err="1" smtClean="0"/>
              <a:t>,s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], </a:t>
            </a:r>
            <a:r>
              <a:rPr lang="en-US" sz="1800" dirty="0" smtClean="0"/>
              <a:t>expected value is </a:t>
            </a:r>
            <a:r>
              <a:rPr lang="en-US" sz="1800" dirty="0" smtClean="0"/>
              <a:t>less than </a:t>
            </a:r>
            <a:r>
              <a:rPr lang="en-US" sz="1800" dirty="0" smtClean="0"/>
              <a:t>payment, </a:t>
            </a:r>
            <a:r>
              <a:rPr lang="en-US" sz="1800" dirty="0" smtClean="0"/>
              <a:t>so would make a loss </a:t>
            </a:r>
            <a:r>
              <a:rPr lang="en-US" sz="1800" dirty="0" smtClean="0"/>
              <a:t>from winning.</a:t>
            </a:r>
          </a:p>
        </p:txBody>
      </p:sp>
    </p:spTree>
    <p:extLst>
      <p:ext uri="{BB962C8B-B14F-4D97-AF65-F5344CB8AC3E}">
        <p14:creationId xmlns:p14="http://schemas.microsoft.com/office/powerpoint/2010/main" val="135322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1" grpId="0" animBg="1"/>
      <p:bldP spid="1348612" grpId="0" animBg="1"/>
      <p:bldP spid="1348613" grpId="0" animBg="1"/>
      <p:bldP spid="1348614" grpId="0"/>
      <p:bldP spid="1348615" grpId="0"/>
      <p:bldP spid="1348626" grpId="0" animBg="1"/>
      <p:bldP spid="1348627" grpId="0"/>
      <p:bldP spid="1348638" grpId="0"/>
      <p:bldP spid="27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Derivation of equilibrium</a:t>
            </a:r>
          </a:p>
        </p:txBody>
      </p:sp>
      <p:sp>
        <p:nvSpPr>
          <p:cNvPr id="738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 candidate equilibrium in which a bidder with signal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plans to</a:t>
            </a:r>
            <a:r>
              <a:rPr lang="en-US" sz="2400" i="1" dirty="0" smtClean="0"/>
              <a:t> </a:t>
            </a:r>
            <a:r>
              <a:rPr lang="en-US" sz="2400" dirty="0" smtClean="0"/>
              <a:t>drop out at </a:t>
            </a:r>
            <a:r>
              <a:rPr lang="en-US" sz="2400" i="1" dirty="0" smtClean="0"/>
              <a:t>b(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), </a:t>
            </a:r>
            <a:r>
              <a:rPr lang="en-US" sz="2400" dirty="0" smtClean="0"/>
              <a:t>where </a:t>
            </a:r>
            <a:r>
              <a:rPr lang="en-US" sz="2400" i="1" dirty="0" smtClean="0"/>
              <a:t>b </a:t>
            </a:r>
            <a:r>
              <a:rPr lang="en-US" sz="2400" dirty="0" smtClean="0"/>
              <a:t>is increasing in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. </a:t>
            </a:r>
            <a:r>
              <a:rPr lang="en-US" sz="2400" dirty="0"/>
              <a:t>S</a:t>
            </a:r>
            <a:r>
              <a:rPr lang="en-US" sz="2400" dirty="0" smtClean="0"/>
              <a:t>o bidders stay in longer with higher estimates. </a:t>
            </a:r>
          </a:p>
          <a:p>
            <a:pPr lvl="2" eaLnBrk="1" hangingPunct="1">
              <a:lnSpc>
                <a:spcPct val="90000"/>
              </a:lnSpc>
            </a:pPr>
            <a:endParaRPr lang="en-US" sz="1900" dirty="0" smtClean="0">
              <a:ea typeface="ＭＳ Ｐゴシック" pitchFamily="8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i="1" dirty="0" smtClean="0"/>
              <a:t>i </a:t>
            </a:r>
            <a:r>
              <a:rPr lang="en-US" sz="2400" dirty="0" smtClean="0"/>
              <a:t>wins at price </a:t>
            </a:r>
            <a:r>
              <a:rPr lang="en-US" sz="2400" i="1" dirty="0" smtClean="0"/>
              <a:t>p</a:t>
            </a:r>
            <a:r>
              <a:rPr lang="en-US" sz="2400" dirty="0" smtClean="0"/>
              <a:t>, then </a:t>
            </a:r>
            <a:r>
              <a:rPr lang="en-US" sz="2400" i="1" dirty="0" smtClean="0"/>
              <a:t>j </a:t>
            </a:r>
            <a:r>
              <a:rPr lang="en-US" sz="2400" dirty="0" smtClean="0"/>
              <a:t>had a signal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 </a:t>
            </a:r>
            <a:r>
              <a:rPr lang="en-US" sz="2400" dirty="0" smtClean="0"/>
              <a:t>such that </a:t>
            </a:r>
            <a:r>
              <a:rPr lang="en-US" sz="2400" i="1" dirty="0" smtClean="0"/>
              <a:t>p=b(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), </a:t>
            </a:r>
            <a:r>
              <a:rPr lang="en-US" sz="2400" dirty="0" smtClean="0"/>
              <a:t>or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=b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(p). </a:t>
            </a:r>
            <a:r>
              <a:rPr lang="en-US" sz="2400" dirty="0" smtClean="0"/>
              <a:t>So </a:t>
            </a:r>
            <a:r>
              <a:rPr lang="en-US" sz="2400" i="1" dirty="0" smtClean="0"/>
              <a:t>i’s </a:t>
            </a:r>
            <a:r>
              <a:rPr lang="en-US" sz="2400" dirty="0" smtClean="0"/>
              <a:t>expected profit is </a:t>
            </a:r>
            <a:r>
              <a:rPr lang="en-US" sz="2400" i="1" dirty="0" smtClean="0"/>
              <a:t>E[</a:t>
            </a:r>
            <a:r>
              <a:rPr lang="en-US" sz="2400" i="1" dirty="0" err="1" smtClean="0"/>
              <a:t>v|s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,s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=b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(p)]-p.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it is </a:t>
            </a:r>
            <a:r>
              <a:rPr lang="en-US" sz="2400" i="1" dirty="0" smtClean="0"/>
              <a:t>optimal</a:t>
            </a:r>
            <a:r>
              <a:rPr lang="en-US" sz="2400" dirty="0" smtClean="0"/>
              <a:t> for </a:t>
            </a:r>
            <a:r>
              <a:rPr lang="en-US" sz="2400" i="1" dirty="0" smtClean="0"/>
              <a:t>i </a:t>
            </a:r>
            <a:r>
              <a:rPr lang="en-US" sz="2400" dirty="0" smtClean="0"/>
              <a:t>to drop out at </a:t>
            </a:r>
            <a:r>
              <a:rPr lang="en-US" sz="2400" i="1" dirty="0" smtClean="0"/>
              <a:t>b(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), </a:t>
            </a:r>
            <a:r>
              <a:rPr lang="en-US" sz="2400" dirty="0" smtClean="0"/>
              <a:t>then </a:t>
            </a:r>
            <a:r>
              <a:rPr lang="en-US" sz="2400" i="1" dirty="0" smtClean="0"/>
              <a:t>i </a:t>
            </a:r>
            <a:r>
              <a:rPr lang="en-US" sz="2400" dirty="0" smtClean="0"/>
              <a:t>must want to win at any lower price and not win at any higher price, so at </a:t>
            </a:r>
            <a:r>
              <a:rPr lang="en-US" sz="2400" i="1" dirty="0" smtClean="0"/>
              <a:t>p= b(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), </a:t>
            </a:r>
            <a:r>
              <a:rPr lang="en-US" sz="2400" dirty="0" smtClean="0"/>
              <a:t>we must have </a:t>
            </a:r>
            <a:r>
              <a:rPr lang="en-US" sz="2400" i="1" dirty="0" smtClean="0"/>
              <a:t>E[</a:t>
            </a:r>
            <a:r>
              <a:rPr lang="en-US" sz="2400" i="1" dirty="0" err="1" smtClean="0"/>
              <a:t>v|s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,s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=b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(p)]=p.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Substituting for </a:t>
            </a:r>
            <a:r>
              <a:rPr lang="en-US" sz="2400" i="1" dirty="0" smtClean="0"/>
              <a:t>p</a:t>
            </a:r>
            <a:r>
              <a:rPr lang="en-US" sz="2400" dirty="0" smtClean="0"/>
              <a:t>, we get </a:t>
            </a:r>
            <a:r>
              <a:rPr lang="en-US" sz="2400" i="1" dirty="0" smtClean="0"/>
              <a:t>b(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)=E[</a:t>
            </a:r>
            <a:r>
              <a:rPr lang="en-US" sz="2400" i="1" dirty="0" err="1" smtClean="0"/>
              <a:t>v|s</a:t>
            </a:r>
            <a:r>
              <a:rPr lang="en-US" sz="2400" i="1" baseline="-25000" dirty="0" err="1" smtClean="0"/>
              <a:t>i</a:t>
            </a:r>
            <a:r>
              <a:rPr lang="en-US" sz="2400" i="1" dirty="0" err="1" smtClean="0"/>
              <a:t>,s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=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].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359C-C189-43E4-AFD8-D50BEF3BE5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6" grpId="0" build="p" bldLvl="2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562</TotalTime>
  <Words>1818</Words>
  <Application>Microsoft Office PowerPoint</Application>
  <PresentationFormat>On-screen Show (4:3)</PresentationFormat>
  <Paragraphs>236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Network</vt:lpstr>
      <vt:lpstr>Common Value Auctions</vt:lpstr>
      <vt:lpstr>Coin auction</vt:lpstr>
      <vt:lpstr>Coin auction</vt:lpstr>
      <vt:lpstr>The winner’s curse</vt:lpstr>
      <vt:lpstr>Common Value Auctions</vt:lpstr>
      <vt:lpstr>Imperfect Estimate Model</vt:lpstr>
      <vt:lpstr>Equilibrium bidding</vt:lpstr>
      <vt:lpstr>Second price / Ascending Auction</vt:lpstr>
      <vt:lpstr>Derivation of equilibrium</vt:lpstr>
      <vt:lpstr>Winner’s or Loser’s Curse?</vt:lpstr>
      <vt:lpstr>Not just uncertainty</vt:lpstr>
      <vt:lpstr>Revenue equivalence?</vt:lpstr>
      <vt:lpstr>Providing Information to Bidders</vt:lpstr>
      <vt:lpstr>De Beers Diamond Example</vt:lpstr>
      <vt:lpstr>Information aggregation</vt:lpstr>
      <vt:lpstr>Information aggregation</vt:lpstr>
      <vt:lpstr>Information aggregation</vt:lpstr>
      <vt:lpstr>Why Information Aggregation?</vt:lpstr>
      <vt:lpstr>Information Aggregation</vt:lpstr>
      <vt:lpstr>Common values in practice</vt:lpstr>
      <vt:lpstr>OCS Auctions</vt:lpstr>
      <vt:lpstr>Wildcat vs Drainage</vt:lpstr>
      <vt:lpstr>Drainage sales</vt:lpstr>
      <vt:lpstr>Explaining the Results</vt:lpstr>
      <vt:lpstr>Internet Advertising</vt:lpstr>
      <vt:lpstr>Akerlof Lemons Model</vt:lpstr>
      <vt:lpstr>Lemons model, cont.</vt:lpstr>
      <vt:lpstr>Summary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Value Auctions</dc:title>
  <dc:creator>Jonathan Levin</dc:creator>
  <cp:lastModifiedBy>Jonathan Levin</cp:lastModifiedBy>
  <cp:revision>43</cp:revision>
  <cp:lastPrinted>2011-10-27T19:11:39Z</cp:lastPrinted>
  <dcterms:created xsi:type="dcterms:W3CDTF">2011-04-19T06:18:27Z</dcterms:created>
  <dcterms:modified xsi:type="dcterms:W3CDTF">2012-10-16T19:15:24Z</dcterms:modified>
</cp:coreProperties>
</file>