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p:sldMasterIdLst>
    <p:sldMasterId id="2147483717" r:id="rId1"/>
  </p:sldMasterIdLst>
  <p:notesMasterIdLst>
    <p:notesMasterId r:id="rId49"/>
  </p:notesMasterIdLst>
  <p:handoutMasterIdLst>
    <p:handoutMasterId r:id="rId50"/>
  </p:handoutMasterIdLst>
  <p:sldIdLst>
    <p:sldId id="900" r:id="rId2"/>
    <p:sldId id="1080" r:id="rId3"/>
    <p:sldId id="1081" r:id="rId4"/>
    <p:sldId id="1082" r:id="rId5"/>
    <p:sldId id="1083" r:id="rId6"/>
    <p:sldId id="994" r:id="rId7"/>
    <p:sldId id="1084" r:id="rId8"/>
    <p:sldId id="1085" r:id="rId9"/>
    <p:sldId id="1086" r:id="rId10"/>
    <p:sldId id="996" r:id="rId11"/>
    <p:sldId id="1049" r:id="rId12"/>
    <p:sldId id="1054" r:id="rId13"/>
    <p:sldId id="1051" r:id="rId14"/>
    <p:sldId id="1016" r:id="rId15"/>
    <p:sldId id="1019" r:id="rId16"/>
    <p:sldId id="1017" r:id="rId17"/>
    <p:sldId id="1053" r:id="rId18"/>
    <p:sldId id="1052" r:id="rId19"/>
    <p:sldId id="1022" r:id="rId20"/>
    <p:sldId id="1029" r:id="rId21"/>
    <p:sldId id="1030" r:id="rId22"/>
    <p:sldId id="1031" r:id="rId23"/>
    <p:sldId id="1055" r:id="rId24"/>
    <p:sldId id="1057" r:id="rId25"/>
    <p:sldId id="1058" r:id="rId26"/>
    <p:sldId id="1059" r:id="rId27"/>
    <p:sldId id="1060" r:id="rId28"/>
    <p:sldId id="1061" r:id="rId29"/>
    <p:sldId id="1062" r:id="rId30"/>
    <p:sldId id="1063" r:id="rId31"/>
    <p:sldId id="1037" r:id="rId32"/>
    <p:sldId id="1038" r:id="rId33"/>
    <p:sldId id="1039" r:id="rId34"/>
    <p:sldId id="1040" r:id="rId35"/>
    <p:sldId id="1041" r:id="rId36"/>
    <p:sldId id="1042" r:id="rId37"/>
    <p:sldId id="1043" r:id="rId38"/>
    <p:sldId id="1044" r:id="rId39"/>
    <p:sldId id="1045" r:id="rId40"/>
    <p:sldId id="1046" r:id="rId41"/>
    <p:sldId id="1065" r:id="rId42"/>
    <p:sldId id="1066" r:id="rId43"/>
    <p:sldId id="1048" r:id="rId44"/>
    <p:sldId id="1077" r:id="rId45"/>
    <p:sldId id="1074" r:id="rId46"/>
    <p:sldId id="1075" r:id="rId47"/>
    <p:sldId id="1076" r:id="rId48"/>
  </p:sldIdLst>
  <p:sldSz cx="9144000" cy="6858000" type="screen4x3"/>
  <p:notesSz cx="7099300" cy="10234613"/>
  <p:embeddedFontLst>
    <p:embeddedFont>
      <p:font typeface="MT Extra" pitchFamily="18" charset="2"/>
      <p:regular r:id="rId51"/>
    </p:embeddedFont>
    <p:embeddedFont>
      <p:font typeface="cmmi10"/>
      <p:regular r:id="rId52"/>
    </p:embeddedFont>
    <p:embeddedFont>
      <p:font typeface="cmsy10"/>
      <p:regular r:id="rId53"/>
    </p:embeddedFont>
    <p:embeddedFont>
      <p:font typeface="cmr10"/>
      <p:regular r:id="rId54"/>
    </p:embeddedFont>
    <p:embeddedFont>
      <p:font typeface="Arial Rounded MT Bold" pitchFamily="34" charset="0"/>
      <p:regular r:id="rId55"/>
    </p:embeddedFont>
    <p:embeddedFont>
      <p:font typeface="Euclid Math One"/>
      <p:regular r:id="rId56"/>
      <p:bold r:id="rId57"/>
    </p:embeddedFont>
    <p:embeddedFont>
      <p:font typeface="cmssqi8"/>
      <p:regular r:id="rId58"/>
    </p:embeddedFont>
    <p:embeddedFont>
      <p:font typeface="cmti10"/>
      <p:regular r:id="rId59"/>
    </p:embeddedFont>
    <p:embeddedFont>
      <p:font typeface="cmr7"/>
      <p:regular r:id="rId60"/>
    </p:embeddedFont>
    <p:embeddedFont>
      <p:font typeface="msbm10"/>
      <p:regular r:id="rId61"/>
    </p:embeddedFont>
    <p:embeddedFont>
      <p:font typeface="cmmi7"/>
      <p:regular r:id="rId62"/>
    </p:embeddedFont>
  </p:embeddedFontLst>
  <p:custDataLst>
    <p:tags r:id="rId63"/>
  </p:custDataLst>
  <p:defaultTextStyle>
    <a:defPPr>
      <a:defRPr lang="en-US"/>
    </a:defPPr>
    <a:lvl1pPr algn="l" rtl="0" fontAlgn="base">
      <a:spcBef>
        <a:spcPct val="0"/>
      </a:spcBef>
      <a:spcAft>
        <a:spcPct val="0"/>
      </a:spcAft>
      <a:defRPr kern="1200">
        <a:solidFill>
          <a:schemeClr val="tx1"/>
        </a:solidFill>
        <a:latin typeface="Arial Rounded MT Bold" pitchFamily="34" charset="0"/>
        <a:ea typeface="+mn-ea"/>
        <a:cs typeface="Arial" charset="0"/>
      </a:defRPr>
    </a:lvl1pPr>
    <a:lvl2pPr marL="457200" algn="l" rtl="0" fontAlgn="base">
      <a:spcBef>
        <a:spcPct val="0"/>
      </a:spcBef>
      <a:spcAft>
        <a:spcPct val="0"/>
      </a:spcAft>
      <a:defRPr kern="1200">
        <a:solidFill>
          <a:schemeClr val="tx1"/>
        </a:solidFill>
        <a:latin typeface="Arial Rounded MT Bold" pitchFamily="34" charset="0"/>
        <a:ea typeface="+mn-ea"/>
        <a:cs typeface="Arial" charset="0"/>
      </a:defRPr>
    </a:lvl2pPr>
    <a:lvl3pPr marL="914400" algn="l" rtl="0" fontAlgn="base">
      <a:spcBef>
        <a:spcPct val="0"/>
      </a:spcBef>
      <a:spcAft>
        <a:spcPct val="0"/>
      </a:spcAft>
      <a:defRPr kern="1200">
        <a:solidFill>
          <a:schemeClr val="tx1"/>
        </a:solidFill>
        <a:latin typeface="Arial Rounded MT Bold" pitchFamily="34" charset="0"/>
        <a:ea typeface="+mn-ea"/>
        <a:cs typeface="Arial" charset="0"/>
      </a:defRPr>
    </a:lvl3pPr>
    <a:lvl4pPr marL="1371600" algn="l" rtl="0" fontAlgn="base">
      <a:spcBef>
        <a:spcPct val="0"/>
      </a:spcBef>
      <a:spcAft>
        <a:spcPct val="0"/>
      </a:spcAft>
      <a:defRPr kern="1200">
        <a:solidFill>
          <a:schemeClr val="tx1"/>
        </a:solidFill>
        <a:latin typeface="Arial Rounded MT Bold" pitchFamily="34" charset="0"/>
        <a:ea typeface="+mn-ea"/>
        <a:cs typeface="Arial" charset="0"/>
      </a:defRPr>
    </a:lvl4pPr>
    <a:lvl5pPr marL="1828800" algn="l" rtl="0" fontAlgn="base">
      <a:spcBef>
        <a:spcPct val="0"/>
      </a:spcBef>
      <a:spcAft>
        <a:spcPct val="0"/>
      </a:spcAft>
      <a:defRPr kern="1200">
        <a:solidFill>
          <a:schemeClr val="tx1"/>
        </a:solidFill>
        <a:latin typeface="Arial Rounded MT Bold" pitchFamily="34" charset="0"/>
        <a:ea typeface="+mn-ea"/>
        <a:cs typeface="Arial" charset="0"/>
      </a:defRPr>
    </a:lvl5pPr>
    <a:lvl6pPr marL="2286000" algn="l" defTabSz="914400" rtl="0" eaLnBrk="1" latinLnBrk="0" hangingPunct="1">
      <a:defRPr kern="1200">
        <a:solidFill>
          <a:schemeClr val="tx1"/>
        </a:solidFill>
        <a:latin typeface="Arial Rounded MT Bold" pitchFamily="34" charset="0"/>
        <a:ea typeface="+mn-ea"/>
        <a:cs typeface="Arial" charset="0"/>
      </a:defRPr>
    </a:lvl6pPr>
    <a:lvl7pPr marL="2743200" algn="l" defTabSz="914400" rtl="0" eaLnBrk="1" latinLnBrk="0" hangingPunct="1">
      <a:defRPr kern="1200">
        <a:solidFill>
          <a:schemeClr val="tx1"/>
        </a:solidFill>
        <a:latin typeface="Arial Rounded MT Bold" pitchFamily="34" charset="0"/>
        <a:ea typeface="+mn-ea"/>
        <a:cs typeface="Arial" charset="0"/>
      </a:defRPr>
    </a:lvl7pPr>
    <a:lvl8pPr marL="3200400" algn="l" defTabSz="914400" rtl="0" eaLnBrk="1" latinLnBrk="0" hangingPunct="1">
      <a:defRPr kern="1200">
        <a:solidFill>
          <a:schemeClr val="tx1"/>
        </a:solidFill>
        <a:latin typeface="Arial Rounded MT Bold" pitchFamily="34" charset="0"/>
        <a:ea typeface="+mn-ea"/>
        <a:cs typeface="Arial" charset="0"/>
      </a:defRPr>
    </a:lvl8pPr>
    <a:lvl9pPr marL="3657600" algn="l" defTabSz="914400" rtl="0" eaLnBrk="1" latinLnBrk="0" hangingPunct="1">
      <a:defRPr kern="1200">
        <a:solidFill>
          <a:schemeClr val="tx1"/>
        </a:solidFill>
        <a:latin typeface="Arial Rounded MT Bold"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2"/>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FF0000"/>
    <a:srgbClr val="33CC33"/>
    <a:srgbClr val="FFFFFF"/>
    <a:srgbClr val="FFE64F"/>
    <a:srgbClr val="F6D132"/>
    <a:srgbClr val="FFCC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537" autoAdjust="0"/>
    <p:restoredTop sz="89894" autoAdjust="0"/>
  </p:normalViewPr>
  <p:slideViewPr>
    <p:cSldViewPr snapToGrid="0">
      <p:cViewPr varScale="1">
        <p:scale>
          <a:sx n="67" d="100"/>
          <a:sy n="67" d="100"/>
        </p:scale>
        <p:origin x="-1230" y="-102"/>
      </p:cViewPr>
      <p:guideLst>
        <p:guide orient="horz" pos="31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1446"/>
    </p:cViewPr>
  </p:sorterViewPr>
  <p:notesViewPr>
    <p:cSldViewPr snapToGrid="0">
      <p:cViewPr varScale="1">
        <p:scale>
          <a:sx n="35" d="100"/>
          <a:sy n="35" d="100"/>
        </p:scale>
        <p:origin x="-792" y="-82"/>
      </p:cViewPr>
      <p:guideLst>
        <p:guide orient="horz" pos="3224"/>
        <p:guide pos="223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font" Target="fonts/font5.fntdata"/><Relationship Id="rId63" Type="http://schemas.openxmlformats.org/officeDocument/2006/relationships/tags" Target="tags/tag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font" Target="fonts/font3.fntdata"/><Relationship Id="rId58" Type="http://schemas.openxmlformats.org/officeDocument/2006/relationships/font" Target="fonts/font8.fntdata"/><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57" Type="http://schemas.openxmlformats.org/officeDocument/2006/relationships/font" Target="fonts/font7.fntdata"/><Relationship Id="rId61" Type="http://schemas.openxmlformats.org/officeDocument/2006/relationships/font" Target="fonts/font1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font" Target="fonts/font2.fntdata"/><Relationship Id="rId60" Type="http://schemas.openxmlformats.org/officeDocument/2006/relationships/font" Target="fonts/font10.fntdata"/><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6.fntdata"/><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font" Target="fonts/font1.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9.fntdata"/><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font" Target="fonts/font4.fntdata"/><Relationship Id="rId62" Type="http://schemas.openxmlformats.org/officeDocument/2006/relationships/font" Target="fonts/font12.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96838"/>
            <a:ext cx="3076575" cy="311150"/>
          </a:xfrm>
          <a:prstGeom prst="rect">
            <a:avLst/>
          </a:prstGeom>
          <a:noFill/>
          <a:ln>
            <a:noFill/>
          </a:ln>
          <a:extLst/>
        </p:spPr>
        <p:txBody>
          <a:bodyPr vert="horz" wrap="square" lIns="297073" tIns="49511" rIns="297073" bIns="49511" numCol="1" anchor="ctr" anchorCtr="0" compatLnSpc="1">
            <a:prstTxWarp prst="textNoShape">
              <a:avLst/>
            </a:prstTxWarp>
            <a:spAutoFit/>
          </a:bodyPr>
          <a:lstStyle>
            <a:lvl1pPr algn="l" defTabSz="990600" rtl="0" eaLnBrk="0" hangingPunct="0">
              <a:defRPr sz="1400">
                <a:cs typeface="Arial" pitchFamily="34" charset="0"/>
              </a:defRPr>
            </a:lvl1pPr>
          </a:lstStyle>
          <a:p>
            <a:pPr>
              <a:defRPr/>
            </a:pPr>
            <a:endParaRPr lang="en-US"/>
          </a:p>
        </p:txBody>
      </p:sp>
      <p:sp>
        <p:nvSpPr>
          <p:cNvPr id="96259" name="Rectangle 3"/>
          <p:cNvSpPr>
            <a:spLocks noGrp="1" noChangeArrowheads="1"/>
          </p:cNvSpPr>
          <p:nvPr>
            <p:ph type="dt" sz="quarter" idx="1"/>
          </p:nvPr>
        </p:nvSpPr>
        <p:spPr bwMode="auto">
          <a:xfrm>
            <a:off x="4022725" y="96838"/>
            <a:ext cx="3076575" cy="311150"/>
          </a:xfrm>
          <a:prstGeom prst="rect">
            <a:avLst/>
          </a:prstGeom>
          <a:noFill/>
          <a:ln>
            <a:noFill/>
          </a:ln>
          <a:extLst/>
        </p:spPr>
        <p:txBody>
          <a:bodyPr vert="horz" wrap="square" lIns="297073" tIns="49511" rIns="297073" bIns="49511" numCol="1" anchor="ctr" anchorCtr="0" compatLnSpc="1">
            <a:prstTxWarp prst="textNoShape">
              <a:avLst/>
            </a:prstTxWarp>
            <a:spAutoFit/>
          </a:bodyPr>
          <a:lstStyle>
            <a:lvl1pPr algn="r" defTabSz="990600" rtl="0" eaLnBrk="0" hangingPunct="0">
              <a:defRPr sz="1400">
                <a:cs typeface="Arial" pitchFamily="34" charset="0"/>
              </a:defRPr>
            </a:lvl1pPr>
          </a:lstStyle>
          <a:p>
            <a:pPr>
              <a:defRPr/>
            </a:pPr>
            <a:endParaRPr lang="en-US"/>
          </a:p>
        </p:txBody>
      </p:sp>
      <p:sp>
        <p:nvSpPr>
          <p:cNvPr id="96260" name="Rectangle 4"/>
          <p:cNvSpPr>
            <a:spLocks noGrp="1" noChangeArrowheads="1"/>
          </p:cNvSpPr>
          <p:nvPr>
            <p:ph type="ftr" sz="quarter" idx="2"/>
          </p:nvPr>
        </p:nvSpPr>
        <p:spPr bwMode="auto">
          <a:xfrm>
            <a:off x="0" y="9923463"/>
            <a:ext cx="3076575" cy="311150"/>
          </a:xfrm>
          <a:prstGeom prst="rect">
            <a:avLst/>
          </a:prstGeom>
          <a:noFill/>
          <a:ln>
            <a:noFill/>
          </a:ln>
          <a:extLst/>
        </p:spPr>
        <p:txBody>
          <a:bodyPr vert="horz" wrap="square" lIns="297073" tIns="49511" rIns="297073" bIns="49511" numCol="1" anchor="b" anchorCtr="0" compatLnSpc="1">
            <a:prstTxWarp prst="textNoShape">
              <a:avLst/>
            </a:prstTxWarp>
            <a:spAutoFit/>
          </a:bodyPr>
          <a:lstStyle>
            <a:lvl1pPr algn="l" defTabSz="990600" rtl="0" eaLnBrk="0" hangingPunct="0">
              <a:defRPr sz="1400">
                <a:cs typeface="Arial" pitchFamily="34" charset="0"/>
              </a:defRPr>
            </a:lvl1pPr>
          </a:lstStyle>
          <a:p>
            <a:pPr>
              <a:defRPr/>
            </a:pPr>
            <a:endParaRPr lang="en-US"/>
          </a:p>
        </p:txBody>
      </p:sp>
      <p:sp>
        <p:nvSpPr>
          <p:cNvPr id="96261" name="Rectangle 5"/>
          <p:cNvSpPr>
            <a:spLocks noGrp="1" noChangeArrowheads="1"/>
          </p:cNvSpPr>
          <p:nvPr>
            <p:ph type="sldNum" sz="quarter" idx="3"/>
          </p:nvPr>
        </p:nvSpPr>
        <p:spPr bwMode="auto">
          <a:xfrm>
            <a:off x="4022725" y="9923463"/>
            <a:ext cx="3076575" cy="311150"/>
          </a:xfrm>
          <a:prstGeom prst="rect">
            <a:avLst/>
          </a:prstGeom>
          <a:noFill/>
          <a:ln>
            <a:noFill/>
          </a:ln>
          <a:extLst/>
        </p:spPr>
        <p:txBody>
          <a:bodyPr vert="horz" wrap="square" lIns="297073" tIns="49511" rIns="297073" bIns="49511" numCol="1" anchor="b" anchorCtr="0" compatLnSpc="1">
            <a:prstTxWarp prst="textNoShape">
              <a:avLst/>
            </a:prstTxWarp>
            <a:spAutoFit/>
          </a:bodyPr>
          <a:lstStyle>
            <a:lvl1pPr algn="r" defTabSz="990600" rtl="0" eaLnBrk="0" hangingPunct="0">
              <a:defRPr sz="1400">
                <a:cs typeface="Arial" pitchFamily="34" charset="0"/>
              </a:defRPr>
            </a:lvl1pPr>
          </a:lstStyle>
          <a:p>
            <a:pPr>
              <a:defRPr/>
            </a:pPr>
            <a:fld id="{DB87E6F2-6C99-47CE-84AD-94A78849AB23}" type="slidenum">
              <a:rPr lang="he-IL"/>
              <a:pPr>
                <a:defRPr/>
              </a:pPr>
              <a:t>‹#›</a:t>
            </a:fld>
            <a:endParaRPr lang="en-US"/>
          </a:p>
        </p:txBody>
      </p:sp>
    </p:spTree>
    <p:extLst>
      <p:ext uri="{BB962C8B-B14F-4D97-AF65-F5344CB8AC3E}">
        <p14:creationId xmlns:p14="http://schemas.microsoft.com/office/powerpoint/2010/main" val="36222345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76575" cy="509588"/>
          </a:xfrm>
          <a:prstGeom prst="rect">
            <a:avLst/>
          </a:prstGeom>
          <a:noFill/>
          <a:ln>
            <a:noFill/>
          </a:ln>
          <a:extLst/>
        </p:spPr>
        <p:txBody>
          <a:bodyPr vert="horz" wrap="square" lIns="99025" tIns="49511" rIns="99025" bIns="49511" numCol="1" anchor="t" anchorCtr="0" compatLnSpc="1">
            <a:prstTxWarp prst="textNoShape">
              <a:avLst/>
            </a:prstTxWarp>
          </a:bodyPr>
          <a:lstStyle>
            <a:lvl1pPr algn="l" defTabSz="990600" rtl="0" eaLnBrk="0" hangingPunct="0">
              <a:defRPr sz="1400" b="1">
                <a:cs typeface="Arial" pitchFamily="34" charset="0"/>
              </a:defRPr>
            </a:lvl1pPr>
          </a:lstStyle>
          <a:p>
            <a:pPr>
              <a:defRPr/>
            </a:pPr>
            <a:endParaRPr lang="en-US"/>
          </a:p>
        </p:txBody>
      </p:sp>
      <p:sp>
        <p:nvSpPr>
          <p:cNvPr id="6147" name="Rectangle 3"/>
          <p:cNvSpPr>
            <a:spLocks noGrp="1" noChangeArrowheads="1"/>
          </p:cNvSpPr>
          <p:nvPr>
            <p:ph type="dt" idx="1"/>
          </p:nvPr>
        </p:nvSpPr>
        <p:spPr bwMode="auto">
          <a:xfrm>
            <a:off x="4022725" y="0"/>
            <a:ext cx="3076575" cy="509588"/>
          </a:xfrm>
          <a:prstGeom prst="rect">
            <a:avLst/>
          </a:prstGeom>
          <a:noFill/>
          <a:ln>
            <a:noFill/>
          </a:ln>
          <a:extLst/>
        </p:spPr>
        <p:txBody>
          <a:bodyPr vert="horz" wrap="square" lIns="99025" tIns="49511" rIns="99025" bIns="49511" numCol="1" anchor="t" anchorCtr="0" compatLnSpc="1">
            <a:prstTxWarp prst="textNoShape">
              <a:avLst/>
            </a:prstTxWarp>
          </a:bodyPr>
          <a:lstStyle>
            <a:lvl1pPr algn="r" defTabSz="990600" rtl="0" eaLnBrk="0" hangingPunct="0">
              <a:defRPr sz="1400" b="1">
                <a:cs typeface="Arial" pitchFamily="34"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990600" y="768350"/>
            <a:ext cx="5118100" cy="3838575"/>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44563" y="4862513"/>
            <a:ext cx="5210175" cy="4603750"/>
          </a:xfrm>
          <a:prstGeom prst="rect">
            <a:avLst/>
          </a:prstGeom>
          <a:noFill/>
          <a:ln>
            <a:noFill/>
          </a:ln>
          <a:extLst/>
        </p:spPr>
        <p:txBody>
          <a:bodyPr vert="horz" wrap="square" lIns="99025" tIns="49511" rIns="99025" bIns="4951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9725025"/>
            <a:ext cx="3076575" cy="509588"/>
          </a:xfrm>
          <a:prstGeom prst="rect">
            <a:avLst/>
          </a:prstGeom>
          <a:noFill/>
          <a:ln>
            <a:noFill/>
          </a:ln>
          <a:extLst/>
        </p:spPr>
        <p:txBody>
          <a:bodyPr vert="horz" wrap="square" lIns="99025" tIns="49511" rIns="99025" bIns="49511" numCol="1" anchor="b" anchorCtr="0" compatLnSpc="1">
            <a:prstTxWarp prst="textNoShape">
              <a:avLst/>
            </a:prstTxWarp>
          </a:bodyPr>
          <a:lstStyle>
            <a:lvl1pPr algn="l" defTabSz="990600" rtl="0" eaLnBrk="0" hangingPunct="0">
              <a:defRPr sz="1400" b="1">
                <a:cs typeface="Arial" pitchFamily="34" charset="0"/>
              </a:defRPr>
            </a:lvl1pPr>
          </a:lstStyle>
          <a:p>
            <a:pPr>
              <a:defRPr/>
            </a:pPr>
            <a:endParaRPr lang="en-US"/>
          </a:p>
        </p:txBody>
      </p:sp>
      <p:sp>
        <p:nvSpPr>
          <p:cNvPr id="6151" name="Rectangle 7"/>
          <p:cNvSpPr>
            <a:spLocks noGrp="1" noChangeArrowheads="1"/>
          </p:cNvSpPr>
          <p:nvPr>
            <p:ph type="sldNum" sz="quarter" idx="5"/>
          </p:nvPr>
        </p:nvSpPr>
        <p:spPr bwMode="auto">
          <a:xfrm>
            <a:off x="4022725" y="9725025"/>
            <a:ext cx="3076575" cy="509588"/>
          </a:xfrm>
          <a:prstGeom prst="rect">
            <a:avLst/>
          </a:prstGeom>
          <a:noFill/>
          <a:ln>
            <a:noFill/>
          </a:ln>
          <a:extLst/>
        </p:spPr>
        <p:txBody>
          <a:bodyPr vert="horz" wrap="square" lIns="99025" tIns="49511" rIns="99025" bIns="49511" numCol="1" anchor="b" anchorCtr="0" compatLnSpc="1">
            <a:prstTxWarp prst="textNoShape">
              <a:avLst/>
            </a:prstTxWarp>
          </a:bodyPr>
          <a:lstStyle>
            <a:lvl1pPr algn="r" defTabSz="990600" rtl="0" eaLnBrk="0" hangingPunct="0">
              <a:defRPr sz="1400" b="1">
                <a:cs typeface="Arial" pitchFamily="34" charset="0"/>
              </a:defRPr>
            </a:lvl1pPr>
          </a:lstStyle>
          <a:p>
            <a:pPr>
              <a:defRPr/>
            </a:pPr>
            <a:fld id="{8953CA40-D1A4-48EF-BB42-7C67DFC6FA7E}" type="slidenum">
              <a:rPr lang="he-IL"/>
              <a:pPr>
                <a:defRPr/>
              </a:pPr>
              <a:t>‹#›</a:t>
            </a:fld>
            <a:endParaRPr lang="en-US"/>
          </a:p>
        </p:txBody>
      </p:sp>
    </p:spTree>
    <p:extLst>
      <p:ext uri="{BB962C8B-B14F-4D97-AF65-F5344CB8AC3E}">
        <p14:creationId xmlns:p14="http://schemas.microsoft.com/office/powerpoint/2010/main" val="3402007350"/>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txBox="1">
            <a:spLocks noGrp="1" noChangeArrowheads="1"/>
          </p:cNvSpPr>
          <p:nvPr/>
        </p:nvSpPr>
        <p:spPr bwMode="auto">
          <a:xfrm>
            <a:off x="4022725" y="9723438"/>
            <a:ext cx="3076575" cy="511175"/>
          </a:xfrm>
          <a:prstGeom prst="rect">
            <a:avLst/>
          </a:prstGeom>
          <a:noFill/>
          <a:ln w="9525">
            <a:noFill/>
            <a:miter lim="800000"/>
            <a:headEnd/>
            <a:tailEnd/>
          </a:ln>
        </p:spPr>
        <p:txBody>
          <a:bodyPr lIns="99032" tIns="49515" rIns="99032" bIns="49515" anchor="b"/>
          <a:lstStyle/>
          <a:p>
            <a:pPr algn="r" defTabSz="990600" eaLnBrk="0" hangingPunct="0"/>
            <a:fld id="{B7229C0F-F183-4A45-9C22-031CF9323FA5}" type="slidenum">
              <a:rPr lang="he-IL" sz="1300" b="1"/>
              <a:pPr algn="r" defTabSz="990600" eaLnBrk="0" hangingPunct="0"/>
              <a:t>1</a:t>
            </a:fld>
            <a:endParaRPr lang="en-US" sz="1300" b="1"/>
          </a:p>
        </p:txBody>
      </p:sp>
      <p:sp>
        <p:nvSpPr>
          <p:cNvPr id="16386" name="Rectangle 2"/>
          <p:cNvSpPr>
            <a:spLocks noGrp="1" noRot="1" noChangeAspect="1" noChangeArrowheads="1" noTextEdit="1"/>
          </p:cNvSpPr>
          <p:nvPr>
            <p:ph type="sldImg"/>
          </p:nvPr>
        </p:nvSpPr>
        <p:spPr>
          <a:xfrm>
            <a:off x="993775" y="768350"/>
            <a:ext cx="5116513" cy="3836988"/>
          </a:xfrm>
          <a:ln/>
        </p:spPr>
      </p:sp>
      <p:sp>
        <p:nvSpPr>
          <p:cNvPr id="16387" name="Rectangle 3"/>
          <p:cNvSpPr>
            <a:spLocks noGrp="1" noChangeArrowheads="1"/>
          </p:cNvSpPr>
          <p:nvPr>
            <p:ph type="body" idx="1"/>
          </p:nvPr>
        </p:nvSpPr>
        <p:spPr>
          <a:xfrm>
            <a:off x="946150" y="4859338"/>
            <a:ext cx="5207000" cy="4606925"/>
          </a:xfrm>
          <a:noFill/>
        </p:spPr>
        <p:txBody>
          <a:bodyPr lIns="99032" tIns="49515" rIns="99032" bIns="49515"/>
          <a:lstStyle/>
          <a:p>
            <a:pPr eaLnBrk="1" hangingPunct="1"/>
            <a:endParaRPr lang="en-US" smtClean="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ChangeArrowheads="1" noTextEdit="1"/>
          </p:cNvSpPr>
          <p:nvPr>
            <p:ph type="sldImg"/>
          </p:nvPr>
        </p:nvSpPr>
        <p:spPr>
          <a:xfrm>
            <a:off x="992188" y="768350"/>
            <a:ext cx="5116512" cy="3836988"/>
          </a:xfrm>
          <a:ln/>
        </p:spPr>
      </p:sp>
      <p:sp>
        <p:nvSpPr>
          <p:cNvPr id="26626"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ChangeArrowheads="1" noTextEdit="1"/>
          </p:cNvSpPr>
          <p:nvPr>
            <p:ph type="sldImg"/>
          </p:nvPr>
        </p:nvSpPr>
        <p:spPr>
          <a:xfrm>
            <a:off x="992188" y="768350"/>
            <a:ext cx="5116512" cy="3836988"/>
          </a:xfrm>
          <a:ln/>
        </p:spPr>
      </p:sp>
      <p:sp>
        <p:nvSpPr>
          <p:cNvPr id="28674"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5569" name="Rectangle 2"/>
          <p:cNvSpPr>
            <a:spLocks noGrp="1" noRot="1" noChangeAspect="1" noChangeArrowheads="1" noTextEdit="1"/>
          </p:cNvSpPr>
          <p:nvPr>
            <p:ph type="sldImg"/>
          </p:nvPr>
        </p:nvSpPr>
        <p:spPr>
          <a:xfrm>
            <a:off x="992188" y="768350"/>
            <a:ext cx="5116512" cy="3836988"/>
          </a:xfrm>
          <a:ln/>
        </p:spPr>
      </p:sp>
      <p:sp>
        <p:nvSpPr>
          <p:cNvPr id="1645570"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7617" name="Rectangle 2"/>
          <p:cNvSpPr>
            <a:spLocks noGrp="1" noRot="1" noChangeAspect="1" noChangeArrowheads="1" noTextEdit="1"/>
          </p:cNvSpPr>
          <p:nvPr>
            <p:ph type="sldImg"/>
          </p:nvPr>
        </p:nvSpPr>
        <p:spPr>
          <a:xfrm>
            <a:off x="992188" y="768350"/>
            <a:ext cx="5116512" cy="3836988"/>
          </a:xfrm>
          <a:ln/>
        </p:spPr>
      </p:sp>
      <p:sp>
        <p:nvSpPr>
          <p:cNvPr id="1647618"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9665" name="Rectangle 2"/>
          <p:cNvSpPr>
            <a:spLocks noGrp="1" noRot="1" noChangeAspect="1" noChangeArrowheads="1" noTextEdit="1"/>
          </p:cNvSpPr>
          <p:nvPr>
            <p:ph type="sldImg"/>
          </p:nvPr>
        </p:nvSpPr>
        <p:spPr>
          <a:xfrm>
            <a:off x="992188" y="768350"/>
            <a:ext cx="5116512" cy="3836988"/>
          </a:xfrm>
          <a:ln/>
        </p:spPr>
      </p:sp>
      <p:sp>
        <p:nvSpPr>
          <p:cNvPr id="1649666"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1713" name="Rectangle 2"/>
          <p:cNvSpPr>
            <a:spLocks noGrp="1" noRot="1" noChangeAspect="1" noChangeArrowheads="1" noTextEdit="1"/>
          </p:cNvSpPr>
          <p:nvPr>
            <p:ph type="sldImg"/>
          </p:nvPr>
        </p:nvSpPr>
        <p:spPr>
          <a:xfrm>
            <a:off x="992188" y="768350"/>
            <a:ext cx="5116512" cy="3836988"/>
          </a:xfrm>
          <a:ln/>
        </p:spPr>
      </p:sp>
      <p:sp>
        <p:nvSpPr>
          <p:cNvPr id="1651714"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3761" name="Rectangle 2"/>
          <p:cNvSpPr>
            <a:spLocks noGrp="1" noRot="1" noChangeAspect="1" noChangeArrowheads="1" noTextEdit="1"/>
          </p:cNvSpPr>
          <p:nvPr>
            <p:ph type="sldImg"/>
          </p:nvPr>
        </p:nvSpPr>
        <p:spPr>
          <a:xfrm>
            <a:off x="992188" y="768350"/>
            <a:ext cx="5116512" cy="3836988"/>
          </a:xfrm>
          <a:ln/>
        </p:spPr>
      </p:sp>
      <p:sp>
        <p:nvSpPr>
          <p:cNvPr id="1653762"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5809" name="Rectangle 2"/>
          <p:cNvSpPr>
            <a:spLocks noGrp="1" noRot="1" noChangeAspect="1" noChangeArrowheads="1" noTextEdit="1"/>
          </p:cNvSpPr>
          <p:nvPr>
            <p:ph type="sldImg"/>
          </p:nvPr>
        </p:nvSpPr>
        <p:spPr>
          <a:xfrm>
            <a:off x="992188" y="768350"/>
            <a:ext cx="5116512" cy="3836988"/>
          </a:xfrm>
          <a:ln/>
        </p:spPr>
      </p:sp>
      <p:sp>
        <p:nvSpPr>
          <p:cNvPr id="1655810"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7857" name="Rectangle 2"/>
          <p:cNvSpPr>
            <a:spLocks noGrp="1" noRot="1" noChangeAspect="1" noChangeArrowheads="1" noTextEdit="1"/>
          </p:cNvSpPr>
          <p:nvPr>
            <p:ph type="sldImg"/>
          </p:nvPr>
        </p:nvSpPr>
        <p:spPr>
          <a:xfrm>
            <a:off x="992188" y="768350"/>
            <a:ext cx="5116512" cy="3836988"/>
          </a:xfrm>
          <a:ln/>
        </p:spPr>
      </p:sp>
      <p:sp>
        <p:nvSpPr>
          <p:cNvPr id="1657858"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9905" name="Rectangle 2"/>
          <p:cNvSpPr>
            <a:spLocks noGrp="1" noRot="1" noChangeAspect="1" noChangeArrowheads="1" noTextEdit="1"/>
          </p:cNvSpPr>
          <p:nvPr>
            <p:ph type="sldImg"/>
          </p:nvPr>
        </p:nvSpPr>
        <p:spPr>
          <a:xfrm>
            <a:off x="992188" y="768350"/>
            <a:ext cx="5116512" cy="3836988"/>
          </a:xfrm>
          <a:ln/>
        </p:spPr>
      </p:sp>
      <p:sp>
        <p:nvSpPr>
          <p:cNvPr id="1659906"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1346" name="Rectangle 2"/>
          <p:cNvSpPr>
            <a:spLocks noGrp="1" noRot="1" noChangeAspect="1" noChangeArrowheads="1" noTextEdit="1"/>
          </p:cNvSpPr>
          <p:nvPr>
            <p:ph type="sldImg"/>
          </p:nvPr>
        </p:nvSpPr>
        <p:spPr>
          <a:xfrm>
            <a:off x="992188" y="768350"/>
            <a:ext cx="5116512" cy="3836988"/>
          </a:xfrm>
          <a:ln/>
        </p:spPr>
      </p:sp>
      <p:sp>
        <p:nvSpPr>
          <p:cNvPr id="1721347"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1953" name="Rectangle 2"/>
          <p:cNvSpPr>
            <a:spLocks noGrp="1" noRot="1" noChangeAspect="1" noChangeArrowheads="1" noTextEdit="1"/>
          </p:cNvSpPr>
          <p:nvPr>
            <p:ph type="sldImg"/>
          </p:nvPr>
        </p:nvSpPr>
        <p:spPr>
          <a:xfrm>
            <a:off x="992188" y="768350"/>
            <a:ext cx="5116512" cy="3836988"/>
          </a:xfrm>
          <a:ln/>
        </p:spPr>
      </p:sp>
      <p:sp>
        <p:nvSpPr>
          <p:cNvPr id="1661954"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4001" name="Rectangle 2"/>
          <p:cNvSpPr>
            <a:spLocks noGrp="1" noRot="1" noChangeAspect="1" noChangeArrowheads="1" noTextEdit="1"/>
          </p:cNvSpPr>
          <p:nvPr>
            <p:ph type="sldImg"/>
          </p:nvPr>
        </p:nvSpPr>
        <p:spPr>
          <a:xfrm>
            <a:off x="992188" y="768350"/>
            <a:ext cx="5116512" cy="3836988"/>
          </a:xfrm>
          <a:ln/>
        </p:spPr>
      </p:sp>
      <p:sp>
        <p:nvSpPr>
          <p:cNvPr id="1664002"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6049" name="Rectangle 2"/>
          <p:cNvSpPr>
            <a:spLocks noGrp="1" noRot="1" noChangeAspect="1" noChangeArrowheads="1" noTextEdit="1"/>
          </p:cNvSpPr>
          <p:nvPr>
            <p:ph type="sldImg"/>
          </p:nvPr>
        </p:nvSpPr>
        <p:spPr>
          <a:xfrm>
            <a:off x="992188" y="768350"/>
            <a:ext cx="5116512" cy="3836988"/>
          </a:xfrm>
          <a:ln/>
        </p:spPr>
      </p:sp>
      <p:sp>
        <p:nvSpPr>
          <p:cNvPr id="1666050"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8097" name="Rectangle 2"/>
          <p:cNvSpPr>
            <a:spLocks noGrp="1" noRot="1" noChangeAspect="1" noChangeArrowheads="1" noTextEdit="1"/>
          </p:cNvSpPr>
          <p:nvPr>
            <p:ph type="sldImg"/>
          </p:nvPr>
        </p:nvSpPr>
        <p:spPr>
          <a:xfrm>
            <a:off x="992188" y="768350"/>
            <a:ext cx="5116512" cy="3836988"/>
          </a:xfrm>
          <a:ln/>
        </p:spPr>
      </p:sp>
      <p:sp>
        <p:nvSpPr>
          <p:cNvPr id="1668098"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0145" name="Rectangle 2"/>
          <p:cNvSpPr>
            <a:spLocks noGrp="1" noRot="1" noChangeAspect="1" noChangeArrowheads="1" noTextEdit="1"/>
          </p:cNvSpPr>
          <p:nvPr>
            <p:ph type="sldImg"/>
          </p:nvPr>
        </p:nvSpPr>
        <p:spPr>
          <a:xfrm>
            <a:off x="992188" y="768350"/>
            <a:ext cx="5116512" cy="3836988"/>
          </a:xfrm>
          <a:ln/>
        </p:spPr>
      </p:sp>
      <p:sp>
        <p:nvSpPr>
          <p:cNvPr id="1670146"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3217" name="Rectangle 2"/>
          <p:cNvSpPr>
            <a:spLocks noGrp="1" noRot="1" noChangeAspect="1" noChangeArrowheads="1" noTextEdit="1"/>
          </p:cNvSpPr>
          <p:nvPr>
            <p:ph type="sldImg"/>
          </p:nvPr>
        </p:nvSpPr>
        <p:spPr>
          <a:xfrm>
            <a:off x="992188" y="768350"/>
            <a:ext cx="5116512" cy="3836988"/>
          </a:xfrm>
          <a:ln/>
        </p:spPr>
      </p:sp>
      <p:sp>
        <p:nvSpPr>
          <p:cNvPr id="1673218"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5265" name="Rectangle 2"/>
          <p:cNvSpPr>
            <a:spLocks noGrp="1" noRot="1" noChangeAspect="1" noChangeArrowheads="1" noTextEdit="1"/>
          </p:cNvSpPr>
          <p:nvPr>
            <p:ph type="sldImg"/>
          </p:nvPr>
        </p:nvSpPr>
        <p:spPr>
          <a:xfrm>
            <a:off x="992188" y="768350"/>
            <a:ext cx="5116512" cy="3836988"/>
          </a:xfrm>
          <a:ln/>
        </p:spPr>
      </p:sp>
      <p:sp>
        <p:nvSpPr>
          <p:cNvPr id="1675266"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7313" name="Rectangle 2"/>
          <p:cNvSpPr>
            <a:spLocks noGrp="1" noRot="1" noChangeAspect="1" noChangeArrowheads="1" noTextEdit="1"/>
          </p:cNvSpPr>
          <p:nvPr>
            <p:ph type="sldImg"/>
          </p:nvPr>
        </p:nvSpPr>
        <p:spPr>
          <a:xfrm>
            <a:off x="992188" y="768350"/>
            <a:ext cx="5116512" cy="3836988"/>
          </a:xfrm>
          <a:ln/>
        </p:spPr>
      </p:sp>
      <p:sp>
        <p:nvSpPr>
          <p:cNvPr id="1677314"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61" name="Rectangle 2"/>
          <p:cNvSpPr>
            <a:spLocks noGrp="1" noRot="1" noChangeAspect="1" noChangeArrowheads="1" noTextEdit="1"/>
          </p:cNvSpPr>
          <p:nvPr>
            <p:ph type="sldImg"/>
          </p:nvPr>
        </p:nvSpPr>
        <p:spPr>
          <a:xfrm>
            <a:off x="992188" y="768350"/>
            <a:ext cx="5116512" cy="3836988"/>
          </a:xfrm>
          <a:ln/>
        </p:spPr>
      </p:sp>
      <p:sp>
        <p:nvSpPr>
          <p:cNvPr id="1679362"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1409" name="Rectangle 2"/>
          <p:cNvSpPr>
            <a:spLocks noGrp="1" noRot="1" noChangeAspect="1" noChangeArrowheads="1" noTextEdit="1"/>
          </p:cNvSpPr>
          <p:nvPr>
            <p:ph type="sldImg"/>
          </p:nvPr>
        </p:nvSpPr>
        <p:spPr>
          <a:xfrm>
            <a:off x="992188" y="768350"/>
            <a:ext cx="5116512" cy="3836988"/>
          </a:xfrm>
          <a:ln/>
        </p:spPr>
      </p:sp>
      <p:sp>
        <p:nvSpPr>
          <p:cNvPr id="1681410"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3394" name="Rectangle 2"/>
          <p:cNvSpPr>
            <a:spLocks noGrp="1" noRot="1" noChangeAspect="1" noChangeArrowheads="1" noTextEdit="1"/>
          </p:cNvSpPr>
          <p:nvPr>
            <p:ph type="sldImg"/>
          </p:nvPr>
        </p:nvSpPr>
        <p:spPr>
          <a:xfrm>
            <a:off x="992188" y="768350"/>
            <a:ext cx="5116512" cy="3836988"/>
          </a:xfrm>
          <a:ln/>
        </p:spPr>
      </p:sp>
      <p:sp>
        <p:nvSpPr>
          <p:cNvPr id="1723395"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3457" name="Rectangle 2"/>
          <p:cNvSpPr>
            <a:spLocks noGrp="1" noRot="1" noChangeAspect="1" noChangeArrowheads="1" noTextEdit="1"/>
          </p:cNvSpPr>
          <p:nvPr>
            <p:ph type="sldImg"/>
          </p:nvPr>
        </p:nvSpPr>
        <p:spPr>
          <a:xfrm>
            <a:off x="992188" y="768350"/>
            <a:ext cx="5116512" cy="3836988"/>
          </a:xfrm>
          <a:ln/>
        </p:spPr>
      </p:sp>
      <p:sp>
        <p:nvSpPr>
          <p:cNvPr id="1683458"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5505" name="Rectangle 2"/>
          <p:cNvSpPr>
            <a:spLocks noGrp="1" noRot="1" noChangeAspect="1" noChangeArrowheads="1" noTextEdit="1"/>
          </p:cNvSpPr>
          <p:nvPr>
            <p:ph type="sldImg"/>
          </p:nvPr>
        </p:nvSpPr>
        <p:spPr>
          <a:xfrm>
            <a:off x="992188" y="768350"/>
            <a:ext cx="5116512" cy="3836988"/>
          </a:xfrm>
          <a:ln/>
        </p:spPr>
      </p:sp>
      <p:sp>
        <p:nvSpPr>
          <p:cNvPr id="1685506"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7553" name="Rectangle 2"/>
          <p:cNvSpPr>
            <a:spLocks noGrp="1" noRot="1" noChangeAspect="1" noChangeArrowheads="1" noTextEdit="1"/>
          </p:cNvSpPr>
          <p:nvPr>
            <p:ph type="sldImg"/>
          </p:nvPr>
        </p:nvSpPr>
        <p:spPr>
          <a:xfrm>
            <a:off x="992188" y="768350"/>
            <a:ext cx="5116512" cy="3836988"/>
          </a:xfrm>
          <a:ln/>
        </p:spPr>
      </p:sp>
      <p:sp>
        <p:nvSpPr>
          <p:cNvPr id="1687554"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01" name="Rectangle 2"/>
          <p:cNvSpPr>
            <a:spLocks noGrp="1" noRot="1" noChangeAspect="1" noChangeArrowheads="1" noTextEdit="1"/>
          </p:cNvSpPr>
          <p:nvPr>
            <p:ph type="sldImg"/>
          </p:nvPr>
        </p:nvSpPr>
        <p:spPr>
          <a:xfrm>
            <a:off x="992188" y="768350"/>
            <a:ext cx="5116512" cy="3836988"/>
          </a:xfrm>
          <a:ln/>
        </p:spPr>
      </p:sp>
      <p:sp>
        <p:nvSpPr>
          <p:cNvPr id="1689602"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1649" name="Rectangle 2"/>
          <p:cNvSpPr>
            <a:spLocks noGrp="1" noRot="1" noChangeAspect="1" noChangeArrowheads="1" noTextEdit="1"/>
          </p:cNvSpPr>
          <p:nvPr>
            <p:ph type="sldImg"/>
          </p:nvPr>
        </p:nvSpPr>
        <p:spPr>
          <a:xfrm>
            <a:off x="992188" y="768350"/>
            <a:ext cx="5116512" cy="3836988"/>
          </a:xfrm>
          <a:ln/>
        </p:spPr>
      </p:sp>
      <p:sp>
        <p:nvSpPr>
          <p:cNvPr id="1691650"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3697" name="Rectangle 2"/>
          <p:cNvSpPr>
            <a:spLocks noGrp="1" noRot="1" noChangeAspect="1" noChangeArrowheads="1" noTextEdit="1"/>
          </p:cNvSpPr>
          <p:nvPr>
            <p:ph type="sldImg"/>
          </p:nvPr>
        </p:nvSpPr>
        <p:spPr>
          <a:xfrm>
            <a:off x="992188" y="768350"/>
            <a:ext cx="5116512" cy="3836988"/>
          </a:xfrm>
          <a:ln/>
        </p:spPr>
      </p:sp>
      <p:sp>
        <p:nvSpPr>
          <p:cNvPr id="1693698"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5745" name="Rectangle 2"/>
          <p:cNvSpPr>
            <a:spLocks noGrp="1" noRot="1" noChangeAspect="1" noChangeArrowheads="1" noTextEdit="1"/>
          </p:cNvSpPr>
          <p:nvPr>
            <p:ph type="sldImg"/>
          </p:nvPr>
        </p:nvSpPr>
        <p:spPr>
          <a:xfrm>
            <a:off x="992188" y="768350"/>
            <a:ext cx="5116512" cy="3836988"/>
          </a:xfrm>
          <a:ln/>
        </p:spPr>
      </p:sp>
      <p:sp>
        <p:nvSpPr>
          <p:cNvPr id="1695746"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7793" name="Rectangle 2"/>
          <p:cNvSpPr>
            <a:spLocks noGrp="1" noRot="1" noChangeAspect="1" noChangeArrowheads="1" noTextEdit="1"/>
          </p:cNvSpPr>
          <p:nvPr>
            <p:ph type="sldImg"/>
          </p:nvPr>
        </p:nvSpPr>
        <p:spPr>
          <a:xfrm>
            <a:off x="992188" y="768350"/>
            <a:ext cx="5116512" cy="3836988"/>
          </a:xfrm>
          <a:ln/>
        </p:spPr>
      </p:sp>
      <p:sp>
        <p:nvSpPr>
          <p:cNvPr id="1697794"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41" name="Rectangle 2"/>
          <p:cNvSpPr>
            <a:spLocks noGrp="1" noRot="1" noChangeAspect="1" noChangeArrowheads="1" noTextEdit="1"/>
          </p:cNvSpPr>
          <p:nvPr>
            <p:ph type="sldImg"/>
          </p:nvPr>
        </p:nvSpPr>
        <p:spPr>
          <a:xfrm>
            <a:off x="992188" y="768350"/>
            <a:ext cx="5116512" cy="3836988"/>
          </a:xfrm>
          <a:ln/>
        </p:spPr>
      </p:sp>
      <p:sp>
        <p:nvSpPr>
          <p:cNvPr id="1699842"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1889" name="Rectangle 2"/>
          <p:cNvSpPr>
            <a:spLocks noGrp="1" noRot="1" noChangeAspect="1" noChangeArrowheads="1" noTextEdit="1"/>
          </p:cNvSpPr>
          <p:nvPr>
            <p:ph type="sldImg"/>
          </p:nvPr>
        </p:nvSpPr>
        <p:spPr>
          <a:xfrm>
            <a:off x="992188" y="768350"/>
            <a:ext cx="5116512" cy="3836988"/>
          </a:xfrm>
          <a:ln/>
        </p:spPr>
      </p:sp>
      <p:sp>
        <p:nvSpPr>
          <p:cNvPr id="1701890"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5442" name="Rectangle 2"/>
          <p:cNvSpPr>
            <a:spLocks noGrp="1" noRot="1" noChangeAspect="1" noChangeArrowheads="1" noTextEdit="1"/>
          </p:cNvSpPr>
          <p:nvPr>
            <p:ph type="sldImg"/>
          </p:nvPr>
        </p:nvSpPr>
        <p:spPr>
          <a:xfrm>
            <a:off x="992188" y="768350"/>
            <a:ext cx="5116512" cy="3836988"/>
          </a:xfrm>
          <a:ln/>
        </p:spPr>
      </p:sp>
      <p:sp>
        <p:nvSpPr>
          <p:cNvPr id="1725443"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3937" name="Rectangle 2"/>
          <p:cNvSpPr>
            <a:spLocks noGrp="1" noRot="1" noChangeAspect="1" noChangeArrowheads="1" noTextEdit="1"/>
          </p:cNvSpPr>
          <p:nvPr>
            <p:ph type="sldImg"/>
          </p:nvPr>
        </p:nvSpPr>
        <p:spPr>
          <a:xfrm>
            <a:off x="992188" y="768350"/>
            <a:ext cx="5116512" cy="3836988"/>
          </a:xfrm>
          <a:ln/>
        </p:spPr>
      </p:sp>
      <p:sp>
        <p:nvSpPr>
          <p:cNvPr id="1703938"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5985" name="Rectangle 2"/>
          <p:cNvSpPr>
            <a:spLocks noGrp="1" noRot="1" noChangeAspect="1" noChangeArrowheads="1" noTextEdit="1"/>
          </p:cNvSpPr>
          <p:nvPr>
            <p:ph type="sldImg"/>
          </p:nvPr>
        </p:nvSpPr>
        <p:spPr>
          <a:xfrm>
            <a:off x="992188" y="768350"/>
            <a:ext cx="5116512" cy="3836988"/>
          </a:xfrm>
          <a:ln/>
        </p:spPr>
      </p:sp>
      <p:sp>
        <p:nvSpPr>
          <p:cNvPr id="1705986"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8033" name="Rectangle 2"/>
          <p:cNvSpPr>
            <a:spLocks noGrp="1" noRot="1" noChangeAspect="1" noChangeArrowheads="1" noTextEdit="1"/>
          </p:cNvSpPr>
          <p:nvPr>
            <p:ph type="sldImg"/>
          </p:nvPr>
        </p:nvSpPr>
        <p:spPr>
          <a:xfrm>
            <a:off x="992188" y="768350"/>
            <a:ext cx="5116512" cy="3836988"/>
          </a:xfrm>
          <a:ln/>
        </p:spPr>
      </p:sp>
      <p:sp>
        <p:nvSpPr>
          <p:cNvPr id="1708034"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81" name="Rectangle 2"/>
          <p:cNvSpPr>
            <a:spLocks noGrp="1" noRot="1" noChangeAspect="1" noChangeArrowheads="1" noTextEdit="1"/>
          </p:cNvSpPr>
          <p:nvPr>
            <p:ph type="sldImg"/>
          </p:nvPr>
        </p:nvSpPr>
        <p:spPr>
          <a:xfrm>
            <a:off x="992188" y="768350"/>
            <a:ext cx="5116512" cy="3836988"/>
          </a:xfrm>
          <a:ln/>
        </p:spPr>
      </p:sp>
      <p:sp>
        <p:nvSpPr>
          <p:cNvPr id="1710082"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2129" name="Rectangle 2"/>
          <p:cNvSpPr>
            <a:spLocks noGrp="1" noRot="1" noChangeAspect="1" noChangeArrowheads="1" noTextEdit="1"/>
          </p:cNvSpPr>
          <p:nvPr>
            <p:ph type="sldImg"/>
          </p:nvPr>
        </p:nvSpPr>
        <p:spPr>
          <a:xfrm>
            <a:off x="992188" y="768350"/>
            <a:ext cx="5116512" cy="3836988"/>
          </a:xfrm>
          <a:ln/>
        </p:spPr>
      </p:sp>
      <p:sp>
        <p:nvSpPr>
          <p:cNvPr id="1712130"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4177" name="Rectangle 2"/>
          <p:cNvSpPr>
            <a:spLocks noGrp="1" noRot="1" noChangeAspect="1" noChangeArrowheads="1" noTextEdit="1"/>
          </p:cNvSpPr>
          <p:nvPr>
            <p:ph type="sldImg"/>
          </p:nvPr>
        </p:nvSpPr>
        <p:spPr>
          <a:xfrm>
            <a:off x="992188" y="768350"/>
            <a:ext cx="5116512" cy="3836988"/>
          </a:xfrm>
          <a:ln/>
        </p:spPr>
      </p:sp>
      <p:sp>
        <p:nvSpPr>
          <p:cNvPr id="1714178"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6225" name="Rectangle 2"/>
          <p:cNvSpPr>
            <a:spLocks noGrp="1" noRot="1" noChangeAspect="1" noChangeArrowheads="1" noTextEdit="1"/>
          </p:cNvSpPr>
          <p:nvPr>
            <p:ph type="sldImg"/>
          </p:nvPr>
        </p:nvSpPr>
        <p:spPr>
          <a:xfrm>
            <a:off x="992188" y="768350"/>
            <a:ext cx="5116512" cy="3836988"/>
          </a:xfrm>
          <a:ln/>
        </p:spPr>
      </p:sp>
      <p:sp>
        <p:nvSpPr>
          <p:cNvPr id="1716226"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8273" name="Rectangle 2"/>
          <p:cNvSpPr>
            <a:spLocks noGrp="1" noRot="1" noChangeAspect="1" noChangeArrowheads="1" noTextEdit="1"/>
          </p:cNvSpPr>
          <p:nvPr>
            <p:ph type="sldImg"/>
          </p:nvPr>
        </p:nvSpPr>
        <p:spPr>
          <a:xfrm>
            <a:off x="992188" y="768350"/>
            <a:ext cx="5116512" cy="3836988"/>
          </a:xfrm>
          <a:ln/>
        </p:spPr>
      </p:sp>
      <p:sp>
        <p:nvSpPr>
          <p:cNvPr id="1718274"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7490" name="Rectangle 2"/>
          <p:cNvSpPr>
            <a:spLocks noGrp="1" noRot="1" noChangeAspect="1" noChangeArrowheads="1" noTextEdit="1"/>
          </p:cNvSpPr>
          <p:nvPr>
            <p:ph type="sldImg"/>
          </p:nvPr>
        </p:nvSpPr>
        <p:spPr>
          <a:xfrm>
            <a:off x="992188" y="768350"/>
            <a:ext cx="5116512" cy="3836988"/>
          </a:xfrm>
          <a:ln/>
        </p:spPr>
      </p:sp>
      <p:sp>
        <p:nvSpPr>
          <p:cNvPr id="1727491"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noTextEdit="1"/>
          </p:cNvSpPr>
          <p:nvPr>
            <p:ph type="sldImg"/>
          </p:nvPr>
        </p:nvSpPr>
        <p:spPr>
          <a:xfrm>
            <a:off x="992188" y="768350"/>
            <a:ext cx="5116512" cy="3836988"/>
          </a:xfrm>
          <a:ln/>
        </p:spPr>
      </p:sp>
      <p:sp>
        <p:nvSpPr>
          <p:cNvPr id="18434"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9538" name="Rectangle 2"/>
          <p:cNvSpPr>
            <a:spLocks noGrp="1" noRot="1" noChangeAspect="1" noChangeArrowheads="1" noTextEdit="1"/>
          </p:cNvSpPr>
          <p:nvPr>
            <p:ph type="sldImg"/>
          </p:nvPr>
        </p:nvSpPr>
        <p:spPr>
          <a:xfrm>
            <a:off x="992188" y="768350"/>
            <a:ext cx="5116512" cy="3836988"/>
          </a:xfrm>
          <a:ln/>
        </p:spPr>
      </p:sp>
      <p:sp>
        <p:nvSpPr>
          <p:cNvPr id="1729539"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1586" name="Rectangle 2"/>
          <p:cNvSpPr>
            <a:spLocks noGrp="1" noRot="1" noChangeAspect="1" noChangeArrowheads="1" noTextEdit="1"/>
          </p:cNvSpPr>
          <p:nvPr>
            <p:ph type="sldImg"/>
          </p:nvPr>
        </p:nvSpPr>
        <p:spPr>
          <a:xfrm>
            <a:off x="992188" y="768350"/>
            <a:ext cx="5116512" cy="3836988"/>
          </a:xfrm>
          <a:ln/>
        </p:spPr>
      </p:sp>
      <p:sp>
        <p:nvSpPr>
          <p:cNvPr id="1731587"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3634" name="Rectangle 2"/>
          <p:cNvSpPr>
            <a:spLocks noGrp="1" noRot="1" noChangeAspect="1" noChangeArrowheads="1" noTextEdit="1"/>
          </p:cNvSpPr>
          <p:nvPr>
            <p:ph type="sldImg"/>
          </p:nvPr>
        </p:nvSpPr>
        <p:spPr>
          <a:xfrm>
            <a:off x="992188" y="768350"/>
            <a:ext cx="5116512" cy="3836988"/>
          </a:xfrm>
          <a:ln/>
        </p:spPr>
      </p:sp>
      <p:sp>
        <p:nvSpPr>
          <p:cNvPr id="1733635"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1905000" y="1219200"/>
            <a:ext cx="0" cy="2057400"/>
          </a:xfrm>
          <a:prstGeom prst="line">
            <a:avLst/>
          </a:prstGeom>
          <a:noFill/>
          <a:ln w="34925">
            <a:solidFill>
              <a:schemeClr val="tx2"/>
            </a:solidFill>
            <a:round/>
            <a:headEnd/>
            <a:tailEnd/>
          </a:ln>
          <a:effectLst/>
          <a:extLst/>
        </p:spPr>
        <p:txBody>
          <a:bodyPr/>
          <a:lstStyle/>
          <a:p>
            <a:pPr algn="r" rtl="1">
              <a:defRPr/>
            </a:pPr>
            <a:endParaRPr lang="en-US">
              <a:cs typeface="Arial" pitchFamily="34" charset="0"/>
            </a:endParaRPr>
          </a:p>
        </p:txBody>
      </p:sp>
      <p:sp>
        <p:nvSpPr>
          <p:cNvPr id="5" name="Oval 8"/>
          <p:cNvSpPr>
            <a:spLocks noChangeArrowheads="1"/>
          </p:cNvSpPr>
          <p:nvPr/>
        </p:nvSpPr>
        <p:spPr bwMode="auto">
          <a:xfrm>
            <a:off x="163513" y="2103438"/>
            <a:ext cx="347662" cy="347662"/>
          </a:xfrm>
          <a:prstGeom prst="ellipse">
            <a:avLst/>
          </a:prstGeom>
          <a:solidFill>
            <a:schemeClr val="tx1"/>
          </a:solidFill>
          <a:ln>
            <a:noFill/>
          </a:ln>
          <a:effectLst/>
          <a:extLst/>
        </p:spPr>
        <p:txBody>
          <a:bodyPr wrap="none" anchor="ctr"/>
          <a:lstStyle/>
          <a:p>
            <a:pPr algn="ctr">
              <a:defRPr/>
            </a:pPr>
            <a:endParaRPr lang="en-US" sz="2400">
              <a:latin typeface="Times New Roman" pitchFamily="18" charset="0"/>
              <a:cs typeface="Arial" pitchFamily="34" charset="0"/>
            </a:endParaRPr>
          </a:p>
        </p:txBody>
      </p:sp>
      <p:sp>
        <p:nvSpPr>
          <p:cNvPr id="6" name="Oval 9"/>
          <p:cNvSpPr>
            <a:spLocks noChangeArrowheads="1"/>
          </p:cNvSpPr>
          <p:nvPr/>
        </p:nvSpPr>
        <p:spPr bwMode="auto">
          <a:xfrm>
            <a:off x="739775" y="2105025"/>
            <a:ext cx="349250" cy="347663"/>
          </a:xfrm>
          <a:prstGeom prst="ellipse">
            <a:avLst/>
          </a:prstGeom>
          <a:solidFill>
            <a:schemeClr val="accent1"/>
          </a:solidFill>
          <a:ln>
            <a:noFill/>
          </a:ln>
          <a:effectLst/>
          <a:extLst/>
        </p:spPr>
        <p:txBody>
          <a:bodyPr wrap="none" anchor="ctr"/>
          <a:lstStyle/>
          <a:p>
            <a:pPr algn="ctr">
              <a:defRPr/>
            </a:pPr>
            <a:endParaRPr lang="en-US" sz="2400">
              <a:latin typeface="Times New Roman" pitchFamily="18" charset="0"/>
              <a:cs typeface="Arial" pitchFamily="34" charset="0"/>
            </a:endParaRPr>
          </a:p>
        </p:txBody>
      </p:sp>
      <p:sp>
        <p:nvSpPr>
          <p:cNvPr id="7" name="Oval 10"/>
          <p:cNvSpPr>
            <a:spLocks noChangeArrowheads="1"/>
          </p:cNvSpPr>
          <p:nvPr/>
        </p:nvSpPr>
        <p:spPr bwMode="auto">
          <a:xfrm>
            <a:off x="1317625" y="2105025"/>
            <a:ext cx="347663" cy="347663"/>
          </a:xfrm>
          <a:prstGeom prst="ellipse">
            <a:avLst/>
          </a:prstGeom>
          <a:solidFill>
            <a:schemeClr val="accent2"/>
          </a:solidFill>
          <a:ln>
            <a:noFill/>
          </a:ln>
          <a:effectLst/>
          <a:extLst/>
        </p:spPr>
        <p:txBody>
          <a:bodyPr wrap="none" anchor="ctr"/>
          <a:lstStyle/>
          <a:p>
            <a:pPr algn="ctr">
              <a:defRPr/>
            </a:pPr>
            <a:endParaRPr lang="en-US" sz="2400">
              <a:latin typeface="Times New Roman" pitchFamily="18" charset="0"/>
              <a:cs typeface="Arial" pitchFamily="34" charset="0"/>
            </a:endParaRPr>
          </a:p>
        </p:txBody>
      </p:sp>
      <p:sp>
        <p:nvSpPr>
          <p:cNvPr id="684034" name="Rectangle 2"/>
          <p:cNvSpPr>
            <a:spLocks noGrp="1" noChangeArrowheads="1"/>
          </p:cNvSpPr>
          <p:nvPr>
            <p:ph type="ctrTitle"/>
          </p:nvPr>
        </p:nvSpPr>
        <p:spPr>
          <a:xfrm>
            <a:off x="2133600" y="1371600"/>
            <a:ext cx="6477000" cy="1752600"/>
          </a:xfrm>
        </p:spPr>
        <p:txBody>
          <a:bodyPr/>
          <a:lstStyle>
            <a:lvl1pPr>
              <a:defRPr sz="4800"/>
            </a:lvl1pPr>
          </a:lstStyle>
          <a:p>
            <a:pPr lvl="0"/>
            <a:r>
              <a:rPr lang="en-US" noProof="0" smtClean="0"/>
              <a:t>Click to edit Master title style</a:t>
            </a:r>
          </a:p>
        </p:txBody>
      </p:sp>
      <p:sp>
        <p:nvSpPr>
          <p:cNvPr id="684035" name="Rectangle 3"/>
          <p:cNvSpPr>
            <a:spLocks noGrp="1" noChangeArrowheads="1"/>
          </p:cNvSpPr>
          <p:nvPr>
            <p:ph type="subTitle" idx="1"/>
          </p:nvPr>
        </p:nvSpPr>
        <p:spPr>
          <a:xfrm>
            <a:off x="2133600" y="3733800"/>
            <a:ext cx="6477000" cy="1981200"/>
          </a:xfrm>
        </p:spPr>
        <p:txBody>
          <a:bodyPr/>
          <a:lstStyle>
            <a:lvl1pPr marL="0" indent="0">
              <a:buFontTx/>
              <a:buNone/>
              <a:defRPr/>
            </a:lvl1pPr>
          </a:lstStyle>
          <a:p>
            <a:pPr lvl="0"/>
            <a:r>
              <a:rPr lang="en-US" noProof="0" smtClean="0"/>
              <a:t>Click to edit Master subtitle style</a:t>
            </a:r>
          </a:p>
        </p:txBody>
      </p:sp>
      <p:sp>
        <p:nvSpPr>
          <p:cNvPr id="8" name="Rectangle 4"/>
          <p:cNvSpPr>
            <a:spLocks noGrp="1" noChangeArrowheads="1"/>
          </p:cNvSpPr>
          <p:nvPr>
            <p:ph type="dt" sz="half" idx="10"/>
          </p:nvPr>
        </p:nvSpPr>
        <p:spPr bwMode="auto">
          <a:xfrm>
            <a:off x="7086600" y="6248400"/>
            <a:ext cx="1524000" cy="457200"/>
          </a:xfrm>
          <a:prstGeom prst="rect">
            <a:avLst/>
          </a:prstGeom>
          <a:extLst/>
        </p:spPr>
        <p:txBody>
          <a:bodyPr vert="horz" wrap="square" lIns="91440" tIns="45720" rIns="91440" bIns="45720" numCol="1" anchor="t" anchorCtr="0" compatLnSpc="1">
            <a:prstTxWarp prst="textNoShape">
              <a:avLst/>
            </a:prstTxWarp>
          </a:bodyPr>
          <a:lstStyle>
            <a:lvl1pPr algn="r" rtl="0">
              <a:defRPr sz="1000">
                <a:cs typeface="Arial" pitchFamily="34" charset="0"/>
              </a:defRPr>
            </a:lvl1pPr>
          </a:lstStyle>
          <a:p>
            <a:pPr>
              <a:defRPr/>
            </a:pPr>
            <a:fld id="{EF80F529-D11E-47B9-9179-733D02A4A4AE}" type="datetime1">
              <a:rPr lang="en-US"/>
              <a:pPr>
                <a:defRPr/>
              </a:pPr>
              <a:t>11/9/2012</a:t>
            </a:fld>
            <a:endParaRPr lang="en-US"/>
          </a:p>
        </p:txBody>
      </p:sp>
      <p:sp>
        <p:nvSpPr>
          <p:cNvPr id="9" name="Rectangle 5"/>
          <p:cNvSpPr>
            <a:spLocks noGrp="1" noChangeArrowheads="1"/>
          </p:cNvSpPr>
          <p:nvPr>
            <p:ph type="ftr" sz="quarter" idx="11"/>
          </p:nvPr>
        </p:nvSpPr>
        <p:spPr bwMode="auto">
          <a:xfrm>
            <a:off x="3810000" y="6248400"/>
            <a:ext cx="2895600" cy="457200"/>
          </a:xfrm>
          <a:prstGeom prst="rect">
            <a:avLst/>
          </a:prstGeom>
          <a:extLst/>
        </p:spPr>
        <p:txBody>
          <a:bodyPr vert="horz" wrap="square" lIns="91440" tIns="45720" rIns="91440" bIns="45720" numCol="1" anchor="t" anchorCtr="0" compatLnSpc="1">
            <a:prstTxWarp prst="textNoShape">
              <a:avLst/>
            </a:prstTxWarp>
          </a:bodyPr>
          <a:lstStyle>
            <a:lvl1pPr algn="ctr" rtl="0">
              <a:defRPr sz="1000">
                <a:cs typeface="Arial" pitchFamily="34" charset="0"/>
              </a:defRPr>
            </a:lvl1pPr>
          </a:lstStyle>
          <a:p>
            <a:pPr>
              <a:defRPr/>
            </a:pPr>
            <a:endParaRPr lang="en-US"/>
          </a:p>
        </p:txBody>
      </p:sp>
      <p:sp>
        <p:nvSpPr>
          <p:cNvPr id="10" name="Rectangle 6"/>
          <p:cNvSpPr>
            <a:spLocks noGrp="1" noChangeArrowheads="1"/>
          </p:cNvSpPr>
          <p:nvPr>
            <p:ph type="sldNum" sz="quarter" idx="12"/>
          </p:nvPr>
        </p:nvSpPr>
        <p:spPr bwMode="auto">
          <a:xfrm>
            <a:off x="2209800" y="6248400"/>
            <a:ext cx="1219200" cy="457200"/>
          </a:xfrm>
          <a:prstGeom prst="rect">
            <a:avLst/>
          </a:prstGeom>
          <a:extLst/>
        </p:spPr>
        <p:txBody>
          <a:bodyPr vert="horz" wrap="square" lIns="91440" tIns="45720" rIns="91440" bIns="45720" numCol="1" anchor="t" anchorCtr="0" compatLnSpc="1">
            <a:prstTxWarp prst="textNoShape">
              <a:avLst/>
            </a:prstTxWarp>
          </a:bodyPr>
          <a:lstStyle>
            <a:lvl1pPr algn="l" rtl="0">
              <a:defRPr sz="1400">
                <a:cs typeface="Arial" pitchFamily="34" charset="0"/>
              </a:defRPr>
            </a:lvl1pPr>
          </a:lstStyle>
          <a:p>
            <a:pPr>
              <a:defRPr/>
            </a:pPr>
            <a:fld id="{4843A7F4-1C17-4528-8F6B-333691CBE46E}" type="slidenum">
              <a:rPr lang="he-IL"/>
              <a:pPr>
                <a:defRPr/>
              </a:pPr>
              <a:t>‹#›</a:t>
            </a:fld>
            <a:endParaRPr lang="en-US"/>
          </a:p>
        </p:txBody>
      </p:sp>
    </p:spTree>
  </p:cSld>
  <p:clrMapOvr>
    <a:masterClrMapping/>
  </p:clrMapOvr>
  <p:transition spd="med">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2113" y="190500"/>
            <a:ext cx="2173287" cy="5829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075" y="190500"/>
            <a:ext cx="6370638" cy="582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3962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905000"/>
            <a:ext cx="3962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med">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0">
          <a:gsLst>
            <a:gs pos="0">
              <a:schemeClr val="bg1">
                <a:gamma/>
                <a:shade val="84706"/>
                <a:invGamma/>
              </a:schemeClr>
            </a:gs>
            <a:gs pos="100000">
              <a:schemeClr val="bg1"/>
            </a:gs>
          </a:gsLst>
          <a:path path="shape">
            <a:fillToRect l="50000" t="50000" r="50000" b="5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9075" y="190500"/>
            <a:ext cx="8696325" cy="15271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905000"/>
            <a:ext cx="8077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29" r:id="rId1"/>
    <p:sldLayoutId id="2147483728" r:id="rId2"/>
    <p:sldLayoutId id="2147483727" r:id="rId3"/>
    <p:sldLayoutId id="2147483726" r:id="rId4"/>
    <p:sldLayoutId id="2147483725" r:id="rId5"/>
    <p:sldLayoutId id="2147483724" r:id="rId6"/>
    <p:sldLayoutId id="2147483723" r:id="rId7"/>
    <p:sldLayoutId id="2147483722" r:id="rId8"/>
    <p:sldLayoutId id="2147483721" r:id="rId9"/>
    <p:sldLayoutId id="2147483720" r:id="rId10"/>
    <p:sldLayoutId id="2147483719" r:id="rId11"/>
  </p:sldLayoutIdLst>
  <p:transition spd="med">
    <p:fade thruBlk="1"/>
  </p:transition>
  <p:timing>
    <p:tnLst>
      <p:par>
        <p:cTn id="1" dur="indefinite" restart="never" nodeType="tmRoot"/>
      </p:par>
    </p:tnLst>
  </p:timing>
  <p:txStyles>
    <p:titleStyle>
      <a:lvl1pPr algn="ctr" rtl="0" eaLnBrk="0" fontAlgn="base" hangingPunct="0">
        <a:spcBef>
          <a:spcPct val="0"/>
        </a:spcBef>
        <a:spcAft>
          <a:spcPct val="0"/>
        </a:spcAft>
        <a:defRPr sz="3800">
          <a:solidFill>
            <a:schemeClr val="tx2"/>
          </a:solidFill>
          <a:latin typeface="+mj-lt"/>
          <a:ea typeface="+mj-ea"/>
          <a:cs typeface="+mj-cs"/>
        </a:defRPr>
      </a:lvl1pPr>
      <a:lvl2pPr algn="ctr" rtl="0" eaLnBrk="0" fontAlgn="base" hangingPunct="0">
        <a:spcBef>
          <a:spcPct val="0"/>
        </a:spcBef>
        <a:spcAft>
          <a:spcPct val="0"/>
        </a:spcAft>
        <a:defRPr sz="3800">
          <a:solidFill>
            <a:schemeClr val="tx2"/>
          </a:solidFill>
          <a:latin typeface="Arial Rounded MT Bold" pitchFamily="34" charset="0"/>
          <a:cs typeface="Arial" pitchFamily="34" charset="0"/>
        </a:defRPr>
      </a:lvl2pPr>
      <a:lvl3pPr algn="ctr" rtl="0" eaLnBrk="0" fontAlgn="base" hangingPunct="0">
        <a:spcBef>
          <a:spcPct val="0"/>
        </a:spcBef>
        <a:spcAft>
          <a:spcPct val="0"/>
        </a:spcAft>
        <a:defRPr sz="3800">
          <a:solidFill>
            <a:schemeClr val="tx2"/>
          </a:solidFill>
          <a:latin typeface="Arial Rounded MT Bold" pitchFamily="34" charset="0"/>
          <a:cs typeface="Arial" pitchFamily="34" charset="0"/>
        </a:defRPr>
      </a:lvl3pPr>
      <a:lvl4pPr algn="ctr" rtl="0" eaLnBrk="0" fontAlgn="base" hangingPunct="0">
        <a:spcBef>
          <a:spcPct val="0"/>
        </a:spcBef>
        <a:spcAft>
          <a:spcPct val="0"/>
        </a:spcAft>
        <a:defRPr sz="3800">
          <a:solidFill>
            <a:schemeClr val="tx2"/>
          </a:solidFill>
          <a:latin typeface="Arial Rounded MT Bold" pitchFamily="34" charset="0"/>
          <a:cs typeface="Arial" pitchFamily="34" charset="0"/>
        </a:defRPr>
      </a:lvl4pPr>
      <a:lvl5pPr algn="ctr" rtl="0" eaLnBrk="0" fontAlgn="base" hangingPunct="0">
        <a:spcBef>
          <a:spcPct val="0"/>
        </a:spcBef>
        <a:spcAft>
          <a:spcPct val="0"/>
        </a:spcAft>
        <a:defRPr sz="3800">
          <a:solidFill>
            <a:schemeClr val="tx2"/>
          </a:solidFill>
          <a:latin typeface="Arial Rounded MT Bold" pitchFamily="34" charset="0"/>
          <a:cs typeface="Arial" pitchFamily="34" charset="0"/>
        </a:defRPr>
      </a:lvl5pPr>
      <a:lvl6pPr marL="457200" algn="ctr" rtl="0" fontAlgn="base">
        <a:spcBef>
          <a:spcPct val="0"/>
        </a:spcBef>
        <a:spcAft>
          <a:spcPct val="0"/>
        </a:spcAft>
        <a:defRPr sz="3800">
          <a:solidFill>
            <a:schemeClr val="tx2"/>
          </a:solidFill>
          <a:latin typeface="Arial Rounded MT Bold" pitchFamily="34" charset="0"/>
          <a:cs typeface="Arial" pitchFamily="34" charset="0"/>
        </a:defRPr>
      </a:lvl6pPr>
      <a:lvl7pPr marL="914400" algn="ctr" rtl="0" fontAlgn="base">
        <a:spcBef>
          <a:spcPct val="0"/>
        </a:spcBef>
        <a:spcAft>
          <a:spcPct val="0"/>
        </a:spcAft>
        <a:defRPr sz="3800">
          <a:solidFill>
            <a:schemeClr val="tx2"/>
          </a:solidFill>
          <a:latin typeface="Arial Rounded MT Bold" pitchFamily="34" charset="0"/>
          <a:cs typeface="Arial" pitchFamily="34" charset="0"/>
        </a:defRPr>
      </a:lvl7pPr>
      <a:lvl8pPr marL="1371600" algn="ctr" rtl="0" fontAlgn="base">
        <a:spcBef>
          <a:spcPct val="0"/>
        </a:spcBef>
        <a:spcAft>
          <a:spcPct val="0"/>
        </a:spcAft>
        <a:defRPr sz="3800">
          <a:solidFill>
            <a:schemeClr val="tx2"/>
          </a:solidFill>
          <a:latin typeface="Arial Rounded MT Bold" pitchFamily="34" charset="0"/>
          <a:cs typeface="Arial" pitchFamily="34" charset="0"/>
        </a:defRPr>
      </a:lvl8pPr>
      <a:lvl9pPr marL="1828800" algn="ctr" rtl="0" fontAlgn="base">
        <a:spcBef>
          <a:spcPct val="0"/>
        </a:spcBef>
        <a:spcAft>
          <a:spcPct val="0"/>
        </a:spcAft>
        <a:defRPr sz="3800">
          <a:solidFill>
            <a:schemeClr val="tx2"/>
          </a:solidFill>
          <a:latin typeface="Arial Rounded MT Bold" pitchFamily="34" charset="0"/>
          <a:cs typeface="Arial" pitchFamily="34" charset="0"/>
        </a:defRPr>
      </a:lvl9pPr>
    </p:titleStyle>
    <p:bodyStyle>
      <a:lvl1pPr marL="342900" indent="-342900" algn="l" rtl="0" eaLnBrk="0" fontAlgn="base" hangingPunct="0">
        <a:spcBef>
          <a:spcPct val="20000"/>
        </a:spcBef>
        <a:spcAft>
          <a:spcPct val="0"/>
        </a:spcAft>
        <a:buClr>
          <a:schemeClr val="tx2"/>
        </a:buClr>
        <a:buChar char="•"/>
        <a:defRPr sz="3000">
          <a:solidFill>
            <a:schemeClr val="tx2"/>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2"/>
          </a:solidFill>
          <a:latin typeface="+mn-lt"/>
          <a:cs typeface="+mn-cs"/>
        </a:defRPr>
      </a:lvl2pPr>
      <a:lvl3pPr marL="1143000" indent="-228600" algn="l" rtl="0" eaLnBrk="0" fontAlgn="base" hangingPunct="0">
        <a:spcBef>
          <a:spcPct val="20000"/>
        </a:spcBef>
        <a:spcAft>
          <a:spcPct val="0"/>
        </a:spcAft>
        <a:buClr>
          <a:schemeClr val="tx2"/>
        </a:buClr>
        <a:buChar char="•"/>
        <a:defRPr sz="2400">
          <a:solidFill>
            <a:schemeClr val="tx2"/>
          </a:solidFill>
          <a:latin typeface="+mn-lt"/>
          <a:cs typeface="+mn-cs"/>
        </a:defRPr>
      </a:lvl3pPr>
      <a:lvl4pPr marL="1600200" indent="-228600" algn="l" rtl="0" eaLnBrk="0" fontAlgn="base" hangingPunct="0">
        <a:spcBef>
          <a:spcPct val="20000"/>
        </a:spcBef>
        <a:spcAft>
          <a:spcPct val="0"/>
        </a:spcAft>
        <a:buClr>
          <a:schemeClr val="tx2"/>
        </a:buClr>
        <a:buChar char="•"/>
        <a:defRPr sz="2000">
          <a:solidFill>
            <a:schemeClr val="tx2"/>
          </a:solidFill>
          <a:latin typeface="+mn-lt"/>
          <a:cs typeface="+mn-cs"/>
        </a:defRPr>
      </a:lvl4pPr>
      <a:lvl5pPr marL="2057400" indent="-228600" algn="l" rtl="0" eaLnBrk="0" fontAlgn="base" hangingPunct="0">
        <a:spcBef>
          <a:spcPct val="20000"/>
        </a:spcBef>
        <a:spcAft>
          <a:spcPct val="0"/>
        </a:spcAft>
        <a:buClr>
          <a:schemeClr val="tx2"/>
        </a:buClr>
        <a:buChar char="•"/>
        <a:defRPr sz="2000">
          <a:solidFill>
            <a:schemeClr val="tx2"/>
          </a:solidFill>
          <a:latin typeface="+mn-lt"/>
          <a:cs typeface="+mn-cs"/>
        </a:defRPr>
      </a:lvl5pPr>
      <a:lvl6pPr marL="2514600" indent="-228600" algn="l" rtl="0" fontAlgn="base">
        <a:spcBef>
          <a:spcPct val="20000"/>
        </a:spcBef>
        <a:spcAft>
          <a:spcPct val="0"/>
        </a:spcAft>
        <a:buClr>
          <a:schemeClr val="tx2"/>
        </a:buClr>
        <a:buChar char="•"/>
        <a:defRPr sz="2000">
          <a:solidFill>
            <a:schemeClr val="tx2"/>
          </a:solidFill>
          <a:latin typeface="+mn-lt"/>
          <a:cs typeface="+mn-cs"/>
        </a:defRPr>
      </a:lvl6pPr>
      <a:lvl7pPr marL="2971800" indent="-228600" algn="l" rtl="0" fontAlgn="base">
        <a:spcBef>
          <a:spcPct val="20000"/>
        </a:spcBef>
        <a:spcAft>
          <a:spcPct val="0"/>
        </a:spcAft>
        <a:buClr>
          <a:schemeClr val="tx2"/>
        </a:buClr>
        <a:buChar char="•"/>
        <a:defRPr sz="2000">
          <a:solidFill>
            <a:schemeClr val="tx2"/>
          </a:solidFill>
          <a:latin typeface="+mn-lt"/>
          <a:cs typeface="+mn-cs"/>
        </a:defRPr>
      </a:lvl7pPr>
      <a:lvl8pPr marL="3429000" indent="-228600" algn="l" rtl="0" fontAlgn="base">
        <a:spcBef>
          <a:spcPct val="20000"/>
        </a:spcBef>
        <a:spcAft>
          <a:spcPct val="0"/>
        </a:spcAft>
        <a:buClr>
          <a:schemeClr val="tx2"/>
        </a:buClr>
        <a:buChar char="•"/>
        <a:defRPr sz="2000">
          <a:solidFill>
            <a:schemeClr val="tx2"/>
          </a:solidFill>
          <a:latin typeface="+mn-lt"/>
          <a:cs typeface="+mn-cs"/>
        </a:defRPr>
      </a:lvl8pPr>
      <a:lvl9pPr marL="3886200" indent="-228600" algn="l" rtl="0" fontAlgn="base">
        <a:spcBef>
          <a:spcPct val="20000"/>
        </a:spcBef>
        <a:spcAft>
          <a:spcPct val="0"/>
        </a:spcAft>
        <a:buClr>
          <a:schemeClr val="tx2"/>
        </a:buClr>
        <a:buChar char="•"/>
        <a:defRPr sz="2000">
          <a:solidFill>
            <a:schemeClr val="tx2"/>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3.wmf"/><Relationship Id="rId4" Type="http://schemas.openxmlformats.org/officeDocument/2006/relationships/oleObject" Target="../embeddings/oleObject3.bin"/></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7" Type="http://schemas.openxmlformats.org/officeDocument/2006/relationships/image" Target="../media/image5.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5.bin"/><Relationship Id="rId5" Type="http://schemas.openxmlformats.org/officeDocument/2006/relationships/image" Target="../media/image4.wmf"/><Relationship Id="rId4" Type="http://schemas.openxmlformats.org/officeDocument/2006/relationships/oleObject" Target="../embeddings/oleObject4.bin"/></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177"/>
          <p:cNvSpPr txBox="1">
            <a:spLocks noChangeArrowheads="1"/>
          </p:cNvSpPr>
          <p:nvPr/>
        </p:nvSpPr>
        <p:spPr bwMode="auto">
          <a:xfrm>
            <a:off x="525463" y="1371600"/>
            <a:ext cx="8153400" cy="3749675"/>
          </a:xfrm>
          <a:prstGeom prst="rect">
            <a:avLst/>
          </a:prstGeom>
          <a:noFill/>
          <a:ln w="9525">
            <a:noFill/>
            <a:miter lim="800000"/>
            <a:headEnd/>
            <a:tailEnd/>
          </a:ln>
        </p:spPr>
        <p:txBody>
          <a:bodyPr lIns="274320" rIns="274320" anchorCtr="1">
            <a:spAutoFit/>
          </a:bodyPr>
          <a:lstStyle/>
          <a:p>
            <a:pPr algn="ctr" eaLnBrk="0" hangingPunct="0"/>
            <a:r>
              <a:rPr lang="he-IL" sz="6000" dirty="0"/>
              <a:t>מתמטיקה בדידה</a:t>
            </a:r>
            <a:endParaRPr lang="en-US" sz="6000" dirty="0"/>
          </a:p>
          <a:p>
            <a:pPr algn="ctr" eaLnBrk="0" hangingPunct="0"/>
            <a:r>
              <a:rPr lang="en-US" sz="6000" smtClean="0"/>
              <a:t>Discrete </a:t>
            </a:r>
            <a:r>
              <a:rPr lang="en-US" sz="6000" dirty="0"/>
              <a:t>Math</a:t>
            </a:r>
          </a:p>
          <a:p>
            <a:pPr algn="ctr" eaLnBrk="0" hangingPunct="0"/>
            <a:endParaRPr lang="en-US" sz="6000" dirty="0"/>
          </a:p>
          <a:p>
            <a:pPr algn="ctr" eaLnBrk="0" hangingPunct="0"/>
            <a:r>
              <a:rPr lang="en-US" sz="6000" dirty="0"/>
              <a:t>Lecture 4</a:t>
            </a:r>
          </a:p>
        </p:txBody>
      </p:sp>
      <p:sp>
        <p:nvSpPr>
          <p:cNvPr id="15362" name="Text Box 3"/>
          <p:cNvSpPr txBox="1">
            <a:spLocks noChangeArrowheads="1"/>
          </p:cNvSpPr>
          <p:nvPr>
            <p:custDataLst>
              <p:tags r:id="rId1"/>
            </p:custDataLst>
          </p:nvPr>
        </p:nvSpPr>
        <p:spPr bwMode="auto">
          <a:xfrm>
            <a:off x="0" y="7112000"/>
            <a:ext cx="9144000" cy="396875"/>
          </a:xfrm>
          <a:prstGeom prst="rect">
            <a:avLst/>
          </a:prstGeom>
          <a:noFill/>
          <a:ln w="9525">
            <a:noFill/>
            <a:miter lim="800000"/>
            <a:headEnd/>
            <a:tailEnd/>
          </a:ln>
        </p:spPr>
        <p:txBody>
          <a:bodyPr lIns="274320" rIns="274320">
            <a:spAutoFit/>
          </a:bodyPr>
          <a:lstStyle/>
          <a:p>
            <a:pPr eaLnBrk="0" hangingPunct="0"/>
            <a:r>
              <a:rPr lang="en-US" sz="1000">
                <a:latin typeface="cmssqi8" pitchFamily="34" charset="0"/>
              </a:rPr>
              <a:t>TexPoint fonts used in EMF. </a:t>
            </a:r>
          </a:p>
          <a:p>
            <a:pPr eaLnBrk="0" hangingPunct="0"/>
            <a:r>
              <a:rPr lang="en-US" sz="1000">
                <a:latin typeface="cmssqi8" pitchFamily="34" charset="0"/>
              </a:rPr>
              <a:t>Read the TexPoint manual before you delete this box.: </a:t>
            </a:r>
            <a:r>
              <a:rPr lang="en-US" sz="1000">
                <a:latin typeface="cmsy10" pitchFamily="34" charset="0"/>
              </a:rPr>
              <a:t>A</a:t>
            </a:r>
            <a:r>
              <a:rPr lang="en-US" sz="1000">
                <a:latin typeface="cmmi10" pitchFamily="34" charset="0"/>
              </a:rPr>
              <a:t>A</a:t>
            </a:r>
            <a:r>
              <a:rPr lang="en-US" sz="1000">
                <a:latin typeface="cmr7" pitchFamily="34" charset="0"/>
              </a:rPr>
              <a:t>A</a:t>
            </a:r>
            <a:r>
              <a:rPr lang="en-US" sz="1000">
                <a:latin typeface="cmr10" pitchFamily="34" charset="0"/>
              </a:rPr>
              <a:t>A</a:t>
            </a:r>
            <a:r>
              <a:rPr lang="en-US" sz="1000">
                <a:latin typeface="cmmi7" pitchFamily="34" charset="0"/>
              </a:rPr>
              <a:t>A</a:t>
            </a:r>
          </a:p>
        </p:txBody>
      </p:sp>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smtClean="0"/>
              <a:t>Quick Question</a:t>
            </a:r>
          </a:p>
        </p:txBody>
      </p:sp>
      <p:sp>
        <p:nvSpPr>
          <p:cNvPr id="1518595" name="Text Box 3"/>
          <p:cNvSpPr txBox="1">
            <a:spLocks noChangeArrowheads="1"/>
          </p:cNvSpPr>
          <p:nvPr/>
        </p:nvSpPr>
        <p:spPr bwMode="auto">
          <a:xfrm>
            <a:off x="296863" y="1714500"/>
            <a:ext cx="8636000" cy="4929188"/>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400"/>
              <a:t>Write a program that does the following:</a:t>
            </a:r>
          </a:p>
          <a:p>
            <a:pPr marL="533400" indent="-533400" eaLnBrk="0" hangingPunct="0">
              <a:spcBef>
                <a:spcPct val="20000"/>
              </a:spcBef>
            </a:pPr>
            <a:r>
              <a:rPr lang="en-US" sz="2400" u="sng"/>
              <a:t>Input</a:t>
            </a:r>
            <a:r>
              <a:rPr lang="en-US" sz="2400"/>
              <a:t>: Two sets A = {a</a:t>
            </a:r>
            <a:r>
              <a:rPr lang="en-US" sz="2400" baseline="-25000"/>
              <a:t>1</a:t>
            </a:r>
            <a:r>
              <a:rPr lang="en-US" sz="2400"/>
              <a:t>,…,a</a:t>
            </a:r>
            <a:r>
              <a:rPr lang="en-US" sz="2400" baseline="-25000"/>
              <a:t>n</a:t>
            </a:r>
            <a:r>
              <a:rPr lang="en-US" sz="2400"/>
              <a:t>}, and B = {b</a:t>
            </a:r>
            <a:r>
              <a:rPr lang="en-US" sz="2400" baseline="-25000"/>
              <a:t>1</a:t>
            </a:r>
            <a:r>
              <a:rPr lang="en-US" sz="2400"/>
              <a:t>,…,b</a:t>
            </a:r>
            <a:r>
              <a:rPr lang="en-US" sz="2400" baseline="-25000"/>
              <a:t>m</a:t>
            </a:r>
            <a:r>
              <a:rPr lang="en-US" sz="2400"/>
              <a:t>}.</a:t>
            </a:r>
          </a:p>
          <a:p>
            <a:pPr marL="533400" indent="-533400" eaLnBrk="0" hangingPunct="0">
              <a:spcBef>
                <a:spcPct val="20000"/>
              </a:spcBef>
            </a:pPr>
            <a:r>
              <a:rPr lang="en-US" sz="2400" u="sng"/>
              <a:t>Output</a:t>
            </a:r>
            <a:r>
              <a:rPr lang="en-US" sz="2400"/>
              <a:t>: The product C = AxB.</a:t>
            </a:r>
          </a:p>
          <a:p>
            <a:pPr marL="533400" indent="-533400" eaLnBrk="0" hangingPunct="0">
              <a:spcBef>
                <a:spcPct val="20000"/>
              </a:spcBef>
            </a:pPr>
            <a:endParaRPr lang="en-US" sz="900"/>
          </a:p>
          <a:p>
            <a:pPr marL="533400" indent="-533400" eaLnBrk="0" hangingPunct="0">
              <a:spcBef>
                <a:spcPct val="20000"/>
              </a:spcBef>
            </a:pPr>
            <a:r>
              <a:rPr lang="en-US" sz="2000"/>
              <a:t>For i = 1 to n</a:t>
            </a:r>
          </a:p>
          <a:p>
            <a:pPr marL="533400" indent="-533400" eaLnBrk="0" hangingPunct="0">
              <a:spcBef>
                <a:spcPct val="20000"/>
              </a:spcBef>
            </a:pPr>
            <a:r>
              <a:rPr lang="en-US" sz="2000"/>
              <a:t>	For j = 1 to m</a:t>
            </a:r>
          </a:p>
          <a:p>
            <a:pPr marL="533400" indent="-533400" eaLnBrk="0" hangingPunct="0">
              <a:spcBef>
                <a:spcPct val="20000"/>
              </a:spcBef>
            </a:pPr>
            <a:r>
              <a:rPr lang="en-US" sz="2000"/>
              <a:t>		c</a:t>
            </a:r>
            <a:r>
              <a:rPr lang="en-US" sz="2000" baseline="-25000"/>
              <a:t>i,j </a:t>
            </a:r>
            <a:r>
              <a:rPr lang="en-US" sz="2000"/>
              <a:t>= (a</a:t>
            </a:r>
            <a:r>
              <a:rPr lang="en-US" sz="2000" baseline="-25000"/>
              <a:t>i</a:t>
            </a:r>
            <a:r>
              <a:rPr lang="en-US" sz="2000"/>
              <a:t>,b</a:t>
            </a:r>
            <a:r>
              <a:rPr lang="en-US" sz="2000" baseline="-25000"/>
              <a:t>j</a:t>
            </a:r>
            <a:r>
              <a:rPr lang="en-US" sz="2000"/>
              <a:t>)</a:t>
            </a:r>
          </a:p>
          <a:p>
            <a:pPr marL="533400" indent="-533400" eaLnBrk="0" hangingPunct="0">
              <a:spcBef>
                <a:spcPct val="20000"/>
              </a:spcBef>
            </a:pPr>
            <a:r>
              <a:rPr lang="en-US" sz="2000"/>
              <a:t>	End For</a:t>
            </a:r>
          </a:p>
          <a:p>
            <a:pPr marL="533400" indent="-533400" eaLnBrk="0" hangingPunct="0">
              <a:spcBef>
                <a:spcPct val="20000"/>
              </a:spcBef>
            </a:pPr>
            <a:r>
              <a:rPr lang="en-US" sz="2000"/>
              <a:t>End For</a:t>
            </a:r>
          </a:p>
          <a:p>
            <a:pPr marL="533400" indent="-533400" eaLnBrk="0" hangingPunct="0">
              <a:spcBef>
                <a:spcPct val="20000"/>
              </a:spcBef>
            </a:pPr>
            <a:r>
              <a:rPr lang="en-US" sz="2000"/>
              <a:t>Output C = {c</a:t>
            </a:r>
            <a:r>
              <a:rPr lang="en-US" sz="2000" baseline="-25000"/>
              <a:t>1,1</a:t>
            </a:r>
            <a:r>
              <a:rPr lang="en-US" sz="2000"/>
              <a:t>,…,c</a:t>
            </a:r>
            <a:r>
              <a:rPr lang="en-US" sz="2000" baseline="-25000"/>
              <a:t>n,m</a:t>
            </a:r>
            <a:r>
              <a:rPr lang="en-US" sz="2000"/>
              <a:t>}</a:t>
            </a:r>
          </a:p>
          <a:p>
            <a:pPr marL="533400" indent="-533400" eaLnBrk="0" hangingPunct="0">
              <a:spcBef>
                <a:spcPct val="20000"/>
              </a:spcBef>
            </a:pPr>
            <a:endParaRPr lang="en-US" sz="2000"/>
          </a:p>
          <a:p>
            <a:pPr marL="533400" indent="-533400" eaLnBrk="0" hangingPunct="0">
              <a:spcBef>
                <a:spcPct val="20000"/>
              </a:spcBef>
            </a:pPr>
            <a:r>
              <a:rPr lang="en-US" sz="2000"/>
              <a:t>What about a program that outputs BxA?</a:t>
            </a:r>
          </a:p>
          <a:p>
            <a:pPr marL="533400" indent="-533400" eaLnBrk="0" hangingPunct="0">
              <a:spcBef>
                <a:spcPct val="20000"/>
              </a:spcBef>
            </a:pPr>
            <a:endParaRPr lang="en-US" sz="800"/>
          </a:p>
          <a:p>
            <a:pPr marL="533400" indent="-533400" eaLnBrk="0" hangingPunct="0">
              <a:spcBef>
                <a:spcPct val="20000"/>
              </a:spcBef>
            </a:pPr>
            <a:r>
              <a:rPr lang="en-US" sz="2000"/>
              <a:t>Does the order of i and j matter?</a:t>
            </a:r>
            <a:endParaRPr lang="en-US" sz="2000" baseline="-25000"/>
          </a:p>
        </p:txBody>
      </p:sp>
      <p:grpSp>
        <p:nvGrpSpPr>
          <p:cNvPr id="1518601" name="Group 9"/>
          <p:cNvGrpSpPr>
            <a:grpSpLocks/>
          </p:cNvGrpSpPr>
          <p:nvPr/>
        </p:nvGrpSpPr>
        <p:grpSpPr bwMode="auto">
          <a:xfrm>
            <a:off x="2060575" y="3638550"/>
            <a:ext cx="1997075" cy="690563"/>
            <a:chOff x="1278" y="2494"/>
            <a:chExt cx="1258" cy="435"/>
          </a:xfrm>
        </p:grpSpPr>
        <p:sp>
          <p:nvSpPr>
            <p:cNvPr id="25604" name="Text Box 4"/>
            <p:cNvSpPr txBox="1">
              <a:spLocks noChangeArrowheads="1"/>
            </p:cNvSpPr>
            <p:nvPr/>
          </p:nvSpPr>
          <p:spPr bwMode="auto">
            <a:xfrm>
              <a:off x="1775" y="2494"/>
              <a:ext cx="761" cy="250"/>
            </a:xfrm>
            <a:prstGeom prst="rect">
              <a:avLst/>
            </a:prstGeom>
            <a:noFill/>
            <a:ln w="9525">
              <a:noFill/>
              <a:miter lim="800000"/>
              <a:headEnd/>
              <a:tailEnd/>
            </a:ln>
          </p:spPr>
          <p:txBody>
            <a:bodyPr wrap="none" lIns="274320" rIns="274320">
              <a:spAutoFit/>
            </a:bodyPr>
            <a:lstStyle/>
            <a:p>
              <a:r>
                <a:rPr lang="en-US" sz="2000"/>
                <a:t>(b</a:t>
              </a:r>
              <a:r>
                <a:rPr lang="en-US" sz="2000" baseline="-25000"/>
                <a:t>j</a:t>
              </a:r>
              <a:r>
                <a:rPr lang="en-US" sz="2000"/>
                <a:t>,a</a:t>
              </a:r>
              <a:r>
                <a:rPr lang="en-US" sz="2000" baseline="-25000"/>
                <a:t>i</a:t>
              </a:r>
              <a:r>
                <a:rPr lang="en-US" sz="2000"/>
                <a:t>)</a:t>
              </a:r>
            </a:p>
          </p:txBody>
        </p:sp>
        <p:sp>
          <p:nvSpPr>
            <p:cNvPr id="25605" name="Line 5"/>
            <p:cNvSpPr>
              <a:spLocks noChangeShapeType="1"/>
            </p:cNvSpPr>
            <p:nvPr/>
          </p:nvSpPr>
          <p:spPr bwMode="auto">
            <a:xfrm flipH="1">
              <a:off x="1718" y="2675"/>
              <a:ext cx="196" cy="145"/>
            </a:xfrm>
            <a:prstGeom prst="line">
              <a:avLst/>
            </a:prstGeom>
            <a:noFill/>
            <a:ln w="19050" cap="sq">
              <a:solidFill>
                <a:schemeClr val="tx1"/>
              </a:solidFill>
              <a:round/>
              <a:headEnd/>
              <a:tailEnd type="triangle" w="med" len="med"/>
            </a:ln>
          </p:spPr>
          <p:txBody>
            <a:bodyPr lIns="274320" rIns="274320">
              <a:spAutoFit/>
            </a:bodyPr>
            <a:lstStyle/>
            <a:p>
              <a:endParaRPr lang="en-US"/>
            </a:p>
          </p:txBody>
        </p:sp>
        <p:sp>
          <p:nvSpPr>
            <p:cNvPr id="25606" name="Line 7"/>
            <p:cNvSpPr>
              <a:spLocks noChangeShapeType="1"/>
            </p:cNvSpPr>
            <p:nvPr/>
          </p:nvSpPr>
          <p:spPr bwMode="auto">
            <a:xfrm>
              <a:off x="1279" y="2734"/>
              <a:ext cx="439" cy="175"/>
            </a:xfrm>
            <a:prstGeom prst="line">
              <a:avLst/>
            </a:prstGeom>
            <a:noFill/>
            <a:ln w="38100" cap="sq">
              <a:solidFill>
                <a:schemeClr val="tx1"/>
              </a:solidFill>
              <a:round/>
              <a:headEnd/>
              <a:tailEnd/>
            </a:ln>
          </p:spPr>
          <p:txBody>
            <a:bodyPr lIns="274320" rIns="274320">
              <a:spAutoFit/>
            </a:bodyPr>
            <a:lstStyle/>
            <a:p>
              <a:endParaRPr lang="en-US"/>
            </a:p>
          </p:txBody>
        </p:sp>
        <p:sp>
          <p:nvSpPr>
            <p:cNvPr id="25607" name="Line 8"/>
            <p:cNvSpPr>
              <a:spLocks noChangeShapeType="1"/>
            </p:cNvSpPr>
            <p:nvPr/>
          </p:nvSpPr>
          <p:spPr bwMode="auto">
            <a:xfrm flipH="1">
              <a:off x="1278" y="2705"/>
              <a:ext cx="420" cy="224"/>
            </a:xfrm>
            <a:prstGeom prst="line">
              <a:avLst/>
            </a:prstGeom>
            <a:noFill/>
            <a:ln w="38100" cap="sq">
              <a:solidFill>
                <a:schemeClr val="tx1"/>
              </a:solidFill>
              <a:round/>
              <a:headEnd/>
              <a:tailEnd/>
            </a:ln>
          </p:spPr>
          <p:txBody>
            <a:bodyPr lIns="274320" rIns="274320">
              <a:spAutoFit/>
            </a:bodyPr>
            <a:lstStyle/>
            <a:p>
              <a:endParaRPr lang="en-US"/>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1859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18595">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18595">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18595">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18595">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18595">
                                            <p:txEl>
                                              <p:pRg st="9" end="9"/>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518595">
                                            <p:txEl>
                                              <p:pRg st="11" end="11"/>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518601"/>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51859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777875" y="2625725"/>
            <a:ext cx="7772400" cy="1143000"/>
          </a:xfrm>
        </p:spPr>
        <p:txBody>
          <a:bodyPr/>
          <a:lstStyle/>
          <a:p>
            <a:pPr eaLnBrk="1" hangingPunct="1"/>
            <a:r>
              <a:rPr lang="en-US" sz="5700" smtClean="0"/>
              <a:t>Functions</a:t>
            </a:r>
          </a:p>
        </p:txBody>
      </p:sp>
    </p:spTree>
  </p:cSld>
  <p:clrMapOvr>
    <a:masterClrMapping/>
  </p:clrMapOvr>
  <p:transition spd="med">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4560" name="Rectangle 2"/>
          <p:cNvSpPr>
            <a:spLocks noGrp="1" noChangeArrowheads="1"/>
          </p:cNvSpPr>
          <p:nvPr>
            <p:ph type="title"/>
          </p:nvPr>
        </p:nvSpPr>
        <p:spPr/>
        <p:txBody>
          <a:bodyPr/>
          <a:lstStyle/>
          <a:p>
            <a:pPr eaLnBrk="1" hangingPunct="1"/>
            <a:r>
              <a:rPr lang="en-US" smtClean="0"/>
              <a:t>Function</a:t>
            </a:r>
          </a:p>
        </p:txBody>
      </p:sp>
      <p:sp>
        <p:nvSpPr>
          <p:cNvPr id="1644561" name="Text Box 3"/>
          <p:cNvSpPr txBox="1">
            <a:spLocks noChangeArrowheads="1"/>
          </p:cNvSpPr>
          <p:nvPr/>
        </p:nvSpPr>
        <p:spPr bwMode="auto">
          <a:xfrm>
            <a:off x="182563" y="1776413"/>
            <a:ext cx="8961437" cy="4330700"/>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3200">
                <a:latin typeface="cmmi10" pitchFamily="34" charset="0"/>
              </a:rPr>
              <a:t>			</a:t>
            </a:r>
            <a:r>
              <a:rPr lang="en-US" sz="3200"/>
              <a:t>      	  </a:t>
            </a:r>
            <a:r>
              <a:rPr lang="en-US" sz="3200">
                <a:latin typeface="cmmi10" pitchFamily="34" charset="0"/>
              </a:rPr>
              <a:t>f</a:t>
            </a:r>
            <a:r>
              <a:rPr lang="en-US" sz="3200">
                <a:latin typeface="cmti10" pitchFamily="34" charset="0"/>
              </a:rPr>
              <a:t> </a:t>
            </a:r>
            <a:r>
              <a:rPr lang="en-US" sz="3200"/>
              <a:t>: A </a:t>
            </a:r>
            <a:r>
              <a:rPr lang="en-US" sz="3200">
                <a:latin typeface="cmsy10" pitchFamily="34" charset="0"/>
              </a:rPr>
              <a:t>!</a:t>
            </a:r>
            <a:r>
              <a:rPr lang="en-US" sz="3200"/>
              <a:t> B</a:t>
            </a:r>
          </a:p>
          <a:p>
            <a:pPr marL="533400" indent="-533400" eaLnBrk="0" hangingPunct="0">
              <a:spcBef>
                <a:spcPct val="20000"/>
              </a:spcBef>
            </a:pPr>
            <a:r>
              <a:rPr lang="en-US" sz="2400" u="sng"/>
              <a:t>Definition</a:t>
            </a:r>
            <a:r>
              <a:rPr lang="en-US" sz="2400"/>
              <a:t>: A</a:t>
            </a:r>
            <a:r>
              <a:rPr lang="en-US" sz="2400">
                <a:solidFill>
                  <a:schemeClr val="hlink"/>
                </a:solidFill>
              </a:rPr>
              <a:t> function</a:t>
            </a:r>
            <a:r>
              <a:rPr lang="en-US" sz="2400"/>
              <a:t>, </a:t>
            </a:r>
            <a:r>
              <a:rPr lang="en-US" sz="3200">
                <a:latin typeface="cmmi10" pitchFamily="34" charset="0"/>
              </a:rPr>
              <a:t>f </a:t>
            </a:r>
            <a:r>
              <a:rPr lang="en-US" sz="2400"/>
              <a:t>, from set A to set B associates an element </a:t>
            </a:r>
            <a:r>
              <a:rPr lang="en-US" sz="3200">
                <a:latin typeface="cmmi10" pitchFamily="34" charset="0"/>
              </a:rPr>
              <a:t>f </a:t>
            </a:r>
            <a:r>
              <a:rPr lang="en-US" sz="2400"/>
              <a:t>(a) </a:t>
            </a:r>
            <a:r>
              <a:rPr lang="en-US" sz="2000">
                <a:latin typeface="cmsy10" pitchFamily="34" charset="0"/>
              </a:rPr>
              <a:t>2</a:t>
            </a:r>
            <a:r>
              <a:rPr lang="en-US" sz="2400"/>
              <a:t> B with an element a </a:t>
            </a:r>
            <a:r>
              <a:rPr lang="en-US" sz="2000">
                <a:latin typeface="cmsy10" pitchFamily="34" charset="0"/>
              </a:rPr>
              <a:t>2  </a:t>
            </a:r>
            <a:r>
              <a:rPr lang="en-US" sz="2000"/>
              <a:t> </a:t>
            </a:r>
            <a:r>
              <a:rPr lang="en-US" sz="2400"/>
              <a:t>A. </a:t>
            </a:r>
            <a:endParaRPr lang="en-US" sz="800"/>
          </a:p>
          <a:p>
            <a:pPr marL="533400" indent="-533400" eaLnBrk="0" hangingPunct="0">
              <a:spcBef>
                <a:spcPct val="20000"/>
              </a:spcBef>
            </a:pPr>
            <a:endParaRPr lang="en-US" sz="2400"/>
          </a:p>
          <a:p>
            <a:pPr marL="533400" indent="-533400" eaLnBrk="0" hangingPunct="0">
              <a:spcBef>
                <a:spcPct val="20000"/>
              </a:spcBef>
            </a:pPr>
            <a:r>
              <a:rPr lang="en-US" sz="2400"/>
              <a:t>We require that for every a </a:t>
            </a:r>
            <a:r>
              <a:rPr lang="en-US" sz="2000">
                <a:latin typeface="cmsy10" pitchFamily="34" charset="0"/>
              </a:rPr>
              <a:t>2</a:t>
            </a:r>
            <a:r>
              <a:rPr lang="en-US" sz="2400"/>
              <a:t> A there exists a</a:t>
            </a:r>
            <a:r>
              <a:rPr lang="en-US" sz="2400">
                <a:solidFill>
                  <a:srgbClr val="33CC33"/>
                </a:solidFill>
              </a:rPr>
              <a:t> single </a:t>
            </a:r>
            <a:r>
              <a:rPr lang="en-US" sz="2400"/>
              <a:t>b </a:t>
            </a:r>
            <a:r>
              <a:rPr lang="en-US" sz="2000">
                <a:latin typeface="cmsy10" pitchFamily="34" charset="0"/>
              </a:rPr>
              <a:t>2</a:t>
            </a:r>
            <a:r>
              <a:rPr lang="en-US" sz="2400"/>
              <a:t> B so that </a:t>
            </a:r>
            <a:r>
              <a:rPr lang="en-US" sz="3200">
                <a:latin typeface="cmmi10" pitchFamily="34" charset="0"/>
              </a:rPr>
              <a:t>f </a:t>
            </a:r>
            <a:r>
              <a:rPr lang="en-US" sz="2400"/>
              <a:t>(a) = b</a:t>
            </a:r>
          </a:p>
          <a:p>
            <a:pPr marL="533400" indent="-533400" eaLnBrk="0" hangingPunct="0">
              <a:spcBef>
                <a:spcPct val="20000"/>
              </a:spcBef>
            </a:pPr>
            <a:endParaRPr lang="en-US" sz="2400"/>
          </a:p>
          <a:p>
            <a:pPr marL="533400" indent="-533400" eaLnBrk="0" hangingPunct="0">
              <a:spcBef>
                <a:spcPct val="20000"/>
              </a:spcBef>
            </a:pPr>
            <a:r>
              <a:rPr lang="en-US" sz="2400"/>
              <a:t>That is: </a:t>
            </a:r>
            <a:r>
              <a:rPr lang="en-US" sz="2800">
                <a:latin typeface="cmsy10" pitchFamily="34" charset="0"/>
              </a:rPr>
              <a:t>8</a:t>
            </a:r>
            <a:r>
              <a:rPr lang="en-US" sz="2400"/>
              <a:t>a </a:t>
            </a:r>
            <a:r>
              <a:rPr lang="en-US" sz="2400">
                <a:latin typeface="cmsy10" pitchFamily="34" charset="0"/>
              </a:rPr>
              <a:t>2</a:t>
            </a:r>
            <a:r>
              <a:rPr lang="en-US" sz="2000"/>
              <a:t> </a:t>
            </a:r>
            <a:r>
              <a:rPr lang="en-US" sz="2400"/>
              <a:t>A, </a:t>
            </a:r>
            <a:r>
              <a:rPr lang="en-US" sz="2800">
                <a:latin typeface="cmsy10" pitchFamily="34" charset="0"/>
              </a:rPr>
              <a:t>8</a:t>
            </a:r>
            <a:r>
              <a:rPr lang="en-US" sz="2400"/>
              <a:t>b,b’ </a:t>
            </a:r>
            <a:r>
              <a:rPr lang="en-US" sz="2400">
                <a:latin typeface="cmsy10" pitchFamily="34" charset="0"/>
              </a:rPr>
              <a:t>2</a:t>
            </a:r>
            <a:r>
              <a:rPr lang="en-US" sz="2000"/>
              <a:t> </a:t>
            </a:r>
            <a:r>
              <a:rPr lang="en-US" sz="2400"/>
              <a:t>B, </a:t>
            </a:r>
          </a:p>
          <a:p>
            <a:pPr marL="533400" indent="-533400" eaLnBrk="0" hangingPunct="0">
              <a:spcBef>
                <a:spcPct val="20000"/>
              </a:spcBef>
            </a:pPr>
            <a:r>
              <a:rPr lang="en-US" sz="2000"/>
              <a:t>			</a:t>
            </a:r>
            <a:endParaRPr lang="en-US" sz="2400"/>
          </a:p>
        </p:txBody>
      </p:sp>
      <p:graphicFrame>
        <p:nvGraphicFramePr>
          <p:cNvPr id="1644559" name="Object 15"/>
          <p:cNvGraphicFramePr>
            <a:graphicFrameLocks noChangeAspect="1"/>
          </p:cNvGraphicFramePr>
          <p:nvPr/>
        </p:nvGraphicFramePr>
        <p:xfrm>
          <a:off x="2179638" y="5789613"/>
          <a:ext cx="5019675" cy="619125"/>
        </p:xfrm>
        <a:graphic>
          <a:graphicData uri="http://schemas.openxmlformats.org/presentationml/2006/ole">
            <mc:AlternateContent xmlns:mc="http://schemas.openxmlformats.org/markup-compatibility/2006">
              <mc:Choice xmlns:v="urn:schemas-microsoft-com:vml" Requires="v">
                <p:oleObj spid="_x0000_s1644560" name="Equation" r:id="rId4" imgW="2057400" imgH="254000" progId="Equation.DSMT4">
                  <p:embed/>
                </p:oleObj>
              </mc:Choice>
              <mc:Fallback>
                <p:oleObj name="Equation" r:id="rId4" imgW="2057400" imgH="25400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79638" y="5789613"/>
                        <a:ext cx="5019675" cy="619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6593" name="Rectangle 2"/>
          <p:cNvSpPr>
            <a:spLocks noGrp="1" noChangeArrowheads="1"/>
          </p:cNvSpPr>
          <p:nvPr>
            <p:ph type="title"/>
          </p:nvPr>
        </p:nvSpPr>
        <p:spPr/>
        <p:txBody>
          <a:bodyPr/>
          <a:lstStyle/>
          <a:p>
            <a:pPr eaLnBrk="1" hangingPunct="1"/>
            <a:r>
              <a:rPr lang="en-US" smtClean="0"/>
              <a:t>Function: Examples</a:t>
            </a:r>
          </a:p>
        </p:txBody>
      </p:sp>
      <p:sp>
        <p:nvSpPr>
          <p:cNvPr id="1634307" name="Text Box 3"/>
          <p:cNvSpPr txBox="1">
            <a:spLocks noChangeArrowheads="1"/>
          </p:cNvSpPr>
          <p:nvPr/>
        </p:nvSpPr>
        <p:spPr bwMode="auto">
          <a:xfrm>
            <a:off x="182563" y="1697038"/>
            <a:ext cx="8702675" cy="4637087"/>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800">
                <a:latin typeface="cmmi10" pitchFamily="34" charset="0"/>
              </a:rPr>
              <a:t>f</a:t>
            </a:r>
            <a:r>
              <a:rPr lang="en-US" sz="2800">
                <a:latin typeface="cmti10" pitchFamily="34" charset="0"/>
              </a:rPr>
              <a:t> </a:t>
            </a:r>
            <a:r>
              <a:rPr lang="en-US" sz="2800"/>
              <a:t>: </a:t>
            </a:r>
            <a:r>
              <a:rPr lang="en-US" sz="2800">
                <a:latin typeface="msbm10" pitchFamily="34" charset="0"/>
              </a:rPr>
              <a:t>R</a:t>
            </a:r>
            <a:r>
              <a:rPr lang="en-US" sz="2800"/>
              <a:t> </a:t>
            </a:r>
            <a:r>
              <a:rPr lang="en-US" sz="2400">
                <a:latin typeface="cmsy10" pitchFamily="34" charset="0"/>
              </a:rPr>
              <a:t>!</a:t>
            </a:r>
            <a:r>
              <a:rPr lang="en-US" sz="2800"/>
              <a:t> </a:t>
            </a:r>
            <a:r>
              <a:rPr lang="en-US" sz="2800">
                <a:latin typeface="msbm10" pitchFamily="34" charset="0"/>
              </a:rPr>
              <a:t>R</a:t>
            </a:r>
            <a:r>
              <a:rPr lang="en-US" sz="2800"/>
              <a:t>  		   </a:t>
            </a:r>
            <a:r>
              <a:rPr lang="en-US" sz="2400"/>
              <a:t>defined as</a:t>
            </a:r>
            <a:r>
              <a:rPr lang="en-US"/>
              <a:t>   </a:t>
            </a:r>
            <a:r>
              <a:rPr lang="en-US" sz="2800">
                <a:latin typeface="cmmi10" pitchFamily="34" charset="0"/>
              </a:rPr>
              <a:t>f</a:t>
            </a:r>
            <a:r>
              <a:rPr lang="en-US" sz="2000"/>
              <a:t>(x) = 1/x</a:t>
            </a:r>
            <a:r>
              <a:rPr lang="en-US" sz="2000" baseline="30000"/>
              <a:t>2</a:t>
            </a:r>
            <a:r>
              <a:rPr lang="en-US" sz="2000"/>
              <a:t> </a:t>
            </a:r>
          </a:p>
          <a:p>
            <a:pPr marL="533400" indent="-533400" eaLnBrk="0" hangingPunct="0">
              <a:spcBef>
                <a:spcPct val="20000"/>
              </a:spcBef>
            </a:pPr>
            <a:r>
              <a:rPr lang="en-US" sz="2000"/>
              <a:t>				                               </a:t>
            </a:r>
            <a:r>
              <a:rPr lang="en-US" sz="2800">
                <a:latin typeface="cmmi10" pitchFamily="34" charset="0"/>
              </a:rPr>
              <a:t>f</a:t>
            </a:r>
            <a:r>
              <a:rPr lang="en-US" sz="2000"/>
              <a:t>(3) = 1/9</a:t>
            </a:r>
            <a:endParaRPr lang="en-US" sz="700"/>
          </a:p>
          <a:p>
            <a:pPr marL="533400" indent="-533400" eaLnBrk="0" hangingPunct="0">
              <a:spcBef>
                <a:spcPct val="20000"/>
              </a:spcBef>
            </a:pPr>
            <a:endParaRPr lang="en-US" sz="700"/>
          </a:p>
          <a:p>
            <a:pPr marL="533400" indent="-533400" eaLnBrk="0" hangingPunct="0">
              <a:spcBef>
                <a:spcPct val="20000"/>
              </a:spcBef>
            </a:pPr>
            <a:r>
              <a:rPr lang="en-US" sz="2800">
                <a:latin typeface="cmmi10" pitchFamily="34" charset="0"/>
              </a:rPr>
              <a:t>f</a:t>
            </a:r>
            <a:r>
              <a:rPr lang="en-US" sz="2800">
                <a:latin typeface="cmti10" pitchFamily="34" charset="0"/>
              </a:rPr>
              <a:t> </a:t>
            </a:r>
            <a:r>
              <a:rPr lang="en-US" sz="2800"/>
              <a:t>: </a:t>
            </a:r>
            <a:r>
              <a:rPr lang="en-US" sz="2400">
                <a:latin typeface="Courier New" pitchFamily="49" charset="0"/>
                <a:cs typeface="Courier New" pitchFamily="49" charset="0"/>
              </a:rPr>
              <a:t>Strings </a:t>
            </a:r>
            <a:r>
              <a:rPr lang="en-US" sz="2400">
                <a:latin typeface="cmsy10" pitchFamily="34" charset="0"/>
              </a:rPr>
              <a:t>!</a:t>
            </a:r>
            <a:r>
              <a:rPr lang="en-US" sz="2800"/>
              <a:t> </a:t>
            </a:r>
            <a:r>
              <a:rPr lang="en-US" sz="2800">
                <a:latin typeface="msbm10" pitchFamily="34" charset="0"/>
              </a:rPr>
              <a:t>N</a:t>
            </a:r>
            <a:r>
              <a:rPr lang="en-US" sz="2800"/>
              <a:t>    </a:t>
            </a:r>
            <a:r>
              <a:rPr lang="en-US" sz="2400"/>
              <a:t>defined as</a:t>
            </a:r>
            <a:r>
              <a:rPr lang="en-US"/>
              <a:t>  </a:t>
            </a:r>
            <a:r>
              <a:rPr lang="en-US" sz="2000"/>
              <a:t> </a:t>
            </a:r>
            <a:r>
              <a:rPr lang="en-US" sz="2800">
                <a:latin typeface="cmmi10" pitchFamily="34" charset="0"/>
              </a:rPr>
              <a:t>f </a:t>
            </a:r>
            <a:r>
              <a:rPr lang="en-US" sz="2000"/>
              <a:t>(x) = string length of x</a:t>
            </a:r>
            <a:endParaRPr lang="en-US" sz="1600"/>
          </a:p>
          <a:p>
            <a:pPr marL="533400" indent="-533400" eaLnBrk="0" hangingPunct="0">
              <a:spcBef>
                <a:spcPct val="20000"/>
              </a:spcBef>
            </a:pPr>
            <a:r>
              <a:rPr lang="en-US" sz="2800">
                <a:latin typeface="cmmi10" pitchFamily="34" charset="0"/>
              </a:rPr>
              <a:t>				   </a:t>
            </a:r>
            <a:r>
              <a:rPr lang="en-US" sz="2800"/>
              <a:t>                      </a:t>
            </a:r>
            <a:r>
              <a:rPr lang="en-US" sz="2800">
                <a:latin typeface="cmmi10" pitchFamily="34" charset="0"/>
              </a:rPr>
              <a:t>f </a:t>
            </a:r>
            <a:r>
              <a:rPr lang="en-US" sz="2000"/>
              <a:t>(“aabd”) = 4</a:t>
            </a:r>
            <a:endParaRPr lang="en-US" sz="1600"/>
          </a:p>
          <a:p>
            <a:pPr marL="533400" indent="-533400" eaLnBrk="0" hangingPunct="0">
              <a:spcBef>
                <a:spcPct val="20000"/>
              </a:spcBef>
            </a:pPr>
            <a:endParaRPr lang="en-US" sz="800"/>
          </a:p>
          <a:p>
            <a:pPr marL="533400" indent="-533400" eaLnBrk="0" hangingPunct="0">
              <a:spcBef>
                <a:spcPct val="20000"/>
              </a:spcBef>
            </a:pPr>
            <a:r>
              <a:rPr lang="en-US" sz="2800">
                <a:latin typeface="cmmi10" pitchFamily="34" charset="0"/>
              </a:rPr>
              <a:t>i</a:t>
            </a:r>
            <a:r>
              <a:rPr lang="en-US" sz="2800" baseline="-25000"/>
              <a:t>A</a:t>
            </a:r>
            <a:r>
              <a:rPr lang="en-US" sz="2800"/>
              <a:t>: A </a:t>
            </a:r>
            <a:r>
              <a:rPr lang="en-US" sz="2400">
                <a:latin typeface="cmsy10" pitchFamily="34" charset="0"/>
              </a:rPr>
              <a:t>!</a:t>
            </a:r>
            <a:r>
              <a:rPr lang="en-US" sz="2800"/>
              <a:t> A 		  </a:t>
            </a:r>
            <a:r>
              <a:rPr lang="en-US" sz="2400"/>
              <a:t>defined as </a:t>
            </a:r>
            <a:r>
              <a:rPr lang="en-US" sz="2800">
                <a:latin typeface="cmmi10" pitchFamily="34" charset="0"/>
              </a:rPr>
              <a:t>i</a:t>
            </a:r>
            <a:r>
              <a:rPr lang="en-US" sz="2800" baseline="-25000"/>
              <a:t>A </a:t>
            </a:r>
            <a:r>
              <a:rPr lang="en-US" sz="2400"/>
              <a:t>(x) = x  </a:t>
            </a:r>
          </a:p>
          <a:p>
            <a:pPr marL="533400" indent="-533400" eaLnBrk="0" hangingPunct="0">
              <a:spcBef>
                <a:spcPct val="20000"/>
              </a:spcBef>
            </a:pPr>
            <a:r>
              <a:rPr lang="en-US" sz="2400"/>
              <a:t>						</a:t>
            </a:r>
            <a:r>
              <a:rPr lang="en-US" sz="2000"/>
              <a:t>(the </a:t>
            </a:r>
            <a:r>
              <a:rPr lang="en-US" sz="2000">
                <a:solidFill>
                  <a:srgbClr val="33CC33"/>
                </a:solidFill>
              </a:rPr>
              <a:t>identity</a:t>
            </a:r>
            <a:r>
              <a:rPr lang="en-US" sz="2000"/>
              <a:t> function on A)</a:t>
            </a:r>
          </a:p>
          <a:p>
            <a:pPr marL="533400" indent="-533400" eaLnBrk="0" hangingPunct="0">
              <a:spcBef>
                <a:spcPct val="20000"/>
              </a:spcBef>
            </a:pPr>
            <a:endParaRPr lang="en-US" sz="2000"/>
          </a:p>
          <a:p>
            <a:pPr marL="533400" indent="-533400" eaLnBrk="0" hangingPunct="0">
              <a:spcBef>
                <a:spcPct val="20000"/>
              </a:spcBef>
            </a:pPr>
            <a:endParaRPr lang="en-US"/>
          </a:p>
          <a:p>
            <a:pPr marL="533400" indent="-533400" eaLnBrk="0" hangingPunct="0">
              <a:spcBef>
                <a:spcPct val="20000"/>
              </a:spcBef>
            </a:pPr>
            <a:endParaRPr lang="en-US"/>
          </a:p>
          <a:p>
            <a:pPr marL="533400" indent="-533400" eaLnBrk="0" hangingPunct="0">
              <a:spcBef>
                <a:spcPct val="20000"/>
              </a:spcBef>
            </a:pPr>
            <a:r>
              <a:rPr lang="en-US"/>
              <a:t>identity function			</a:t>
            </a:r>
            <a:r>
              <a:rPr lang="he-IL"/>
              <a:t>פונקצית הזהות</a:t>
            </a:r>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634307">
                                            <p:txEl>
                                              <p:pRg st="3" end="3"/>
                                            </p:txEl>
                                          </p:spTgt>
                                        </p:tgtEl>
                                        <p:attrNameLst>
                                          <p:attrName>style.visibility</p:attrName>
                                        </p:attrNameLst>
                                      </p:cBhvr>
                                      <p:to>
                                        <p:strVal val="visible"/>
                                      </p:to>
                                    </p:set>
                                    <p:animEffect transition="in" filter="fade">
                                      <p:cBhvr>
                                        <p:cTn id="7" dur="1000"/>
                                        <p:tgtEl>
                                          <p:spTgt spid="1634307">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34307">
                                            <p:txEl>
                                              <p:pRg st="4" end="4"/>
                                            </p:txEl>
                                          </p:spTgt>
                                        </p:tgtEl>
                                        <p:attrNameLst>
                                          <p:attrName>style.visibility</p:attrName>
                                        </p:attrNameLst>
                                      </p:cBhvr>
                                      <p:to>
                                        <p:strVal val="visible"/>
                                      </p:to>
                                    </p:set>
                                    <p:animEffect transition="in" filter="fade">
                                      <p:cBhvr>
                                        <p:cTn id="10" dur="1000"/>
                                        <p:tgtEl>
                                          <p:spTgt spid="1634307">
                                            <p:txEl>
                                              <p:pRg st="4" end="4"/>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nodeType="clickEffect">
                                  <p:stCondLst>
                                    <p:cond delay="0"/>
                                  </p:stCondLst>
                                  <p:childTnLst>
                                    <p:set>
                                      <p:cBhvr>
                                        <p:cTn id="14" dur="1" fill="hold">
                                          <p:stCondLst>
                                            <p:cond delay="0"/>
                                          </p:stCondLst>
                                        </p:cTn>
                                        <p:tgtEl>
                                          <p:spTgt spid="1634307">
                                            <p:txEl>
                                              <p:pRg st="6" end="6"/>
                                            </p:txEl>
                                          </p:spTgt>
                                        </p:tgtEl>
                                        <p:attrNameLst>
                                          <p:attrName>style.visibility</p:attrName>
                                        </p:attrNameLst>
                                      </p:cBhvr>
                                      <p:to>
                                        <p:strVal val="visible"/>
                                      </p:to>
                                    </p:set>
                                    <p:animEffect transition="in" filter="fade">
                                      <p:cBhvr>
                                        <p:cTn id="15" dur="1000"/>
                                        <p:tgtEl>
                                          <p:spTgt spid="1634307">
                                            <p:txEl>
                                              <p:pRg st="6" end="6"/>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34307">
                                            <p:txEl>
                                              <p:pRg st="7" end="7"/>
                                            </p:txEl>
                                          </p:spTgt>
                                        </p:tgtEl>
                                        <p:attrNameLst>
                                          <p:attrName>style.visibility</p:attrName>
                                        </p:attrNameLst>
                                      </p:cBhvr>
                                      <p:to>
                                        <p:strVal val="visible"/>
                                      </p:to>
                                    </p:set>
                                    <p:animEffect transition="in" filter="fade">
                                      <p:cBhvr>
                                        <p:cTn id="18" dur="1000"/>
                                        <p:tgtEl>
                                          <p:spTgt spid="1634307">
                                            <p:txEl>
                                              <p:pRg st="7" end="7"/>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634307">
                                            <p:txEl>
                                              <p:pRg st="11" end="11"/>
                                            </p:txEl>
                                          </p:spTgt>
                                        </p:tgtEl>
                                        <p:attrNameLst>
                                          <p:attrName>style.visibility</p:attrName>
                                        </p:attrNameLst>
                                      </p:cBhvr>
                                      <p:to>
                                        <p:strVal val="visible"/>
                                      </p:to>
                                    </p:set>
                                    <p:animEffect transition="in" filter="fade">
                                      <p:cBhvr>
                                        <p:cTn id="21" dur="1000"/>
                                        <p:tgtEl>
                                          <p:spTgt spid="163430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41" name="Rectangle 2"/>
          <p:cNvSpPr>
            <a:spLocks noGrp="1" noChangeArrowheads="1"/>
          </p:cNvSpPr>
          <p:nvPr>
            <p:ph type="title"/>
          </p:nvPr>
        </p:nvSpPr>
        <p:spPr/>
        <p:txBody>
          <a:bodyPr/>
          <a:lstStyle/>
          <a:p>
            <a:pPr eaLnBrk="1" hangingPunct="1"/>
            <a:r>
              <a:rPr lang="en-US" smtClean="0"/>
              <a:t>Function: Examples 2</a:t>
            </a:r>
          </a:p>
        </p:txBody>
      </p:sp>
      <p:sp>
        <p:nvSpPr>
          <p:cNvPr id="1562627" name="Text Box 3"/>
          <p:cNvSpPr txBox="1">
            <a:spLocks noChangeArrowheads="1"/>
          </p:cNvSpPr>
          <p:nvPr/>
        </p:nvSpPr>
        <p:spPr bwMode="auto">
          <a:xfrm>
            <a:off x="182563" y="1824038"/>
            <a:ext cx="8702675" cy="4721225"/>
          </a:xfrm>
          <a:prstGeom prst="rect">
            <a:avLst/>
          </a:prstGeom>
          <a:noFill/>
          <a:ln w="9525">
            <a:noFill/>
            <a:miter lim="800000"/>
            <a:headEnd/>
            <a:tailEnd/>
          </a:ln>
        </p:spPr>
        <p:txBody>
          <a:bodyPr lIns="274320" rIns="274320">
            <a:spAutoFit/>
          </a:bodyPr>
          <a:lstStyle/>
          <a:p>
            <a:pPr marL="533400" indent="-533400" eaLnBrk="0" hangingPunct="0">
              <a:spcBef>
                <a:spcPct val="20000"/>
              </a:spcBef>
            </a:pPr>
            <a:endParaRPr lang="en-US" sz="800"/>
          </a:p>
          <a:p>
            <a:pPr marL="533400" indent="-533400" eaLnBrk="0" hangingPunct="0">
              <a:spcBef>
                <a:spcPct val="20000"/>
              </a:spcBef>
            </a:pPr>
            <a:r>
              <a:rPr lang="en-US" sz="3600">
                <a:latin typeface="cmmi10" pitchFamily="34" charset="0"/>
                <a:sym typeface="Symbol" pitchFamily="18" charset="2"/>
              </a:rPr>
              <a:t></a:t>
            </a:r>
            <a:r>
              <a:rPr lang="en-US" sz="2800" baseline="-25000"/>
              <a:t>A</a:t>
            </a:r>
            <a:r>
              <a:rPr lang="en-US" sz="2800"/>
              <a:t>: </a:t>
            </a:r>
            <a:r>
              <a:rPr lang="en-US" sz="2800">
                <a:latin typeface="Euclid Math One" pitchFamily="18" charset="2"/>
              </a:rPr>
              <a:t>U</a:t>
            </a:r>
            <a:r>
              <a:rPr lang="en-US" sz="2800"/>
              <a:t> </a:t>
            </a:r>
            <a:r>
              <a:rPr lang="en-US" sz="2400">
                <a:latin typeface="cmsy10" pitchFamily="34" charset="0"/>
              </a:rPr>
              <a:t>!</a:t>
            </a:r>
            <a:r>
              <a:rPr lang="en-US" sz="2800"/>
              <a:t> </a:t>
            </a:r>
            <a:r>
              <a:rPr lang="en-US" sz="2400"/>
              <a:t>{0,1}</a:t>
            </a:r>
            <a:r>
              <a:rPr lang="en-US" sz="2800"/>
              <a:t> 		</a:t>
            </a:r>
            <a:r>
              <a:rPr lang="en-US" sz="2400"/>
              <a:t>defined as </a:t>
            </a:r>
            <a:r>
              <a:rPr lang="en-US" sz="3600">
                <a:solidFill>
                  <a:srgbClr val="000000"/>
                </a:solidFill>
                <a:latin typeface="cmmi10" pitchFamily="34" charset="0"/>
                <a:sym typeface="Symbol" pitchFamily="18" charset="2"/>
              </a:rPr>
              <a:t> </a:t>
            </a:r>
            <a:r>
              <a:rPr lang="en-US" sz="2800" baseline="-25000"/>
              <a:t>A </a:t>
            </a:r>
            <a:r>
              <a:rPr lang="en-US" sz="2400"/>
              <a:t>(x) =</a:t>
            </a:r>
          </a:p>
          <a:p>
            <a:pPr marL="533400" indent="-533400" eaLnBrk="0" hangingPunct="0">
              <a:spcBef>
                <a:spcPct val="20000"/>
              </a:spcBef>
            </a:pPr>
            <a:r>
              <a:rPr lang="en-US" sz="2400"/>
              <a:t>					</a:t>
            </a:r>
          </a:p>
          <a:p>
            <a:pPr marL="533400" indent="-533400" eaLnBrk="0" hangingPunct="0">
              <a:spcBef>
                <a:spcPct val="20000"/>
              </a:spcBef>
            </a:pPr>
            <a:r>
              <a:rPr lang="en-US" sz="2400"/>
              <a:t>					</a:t>
            </a:r>
            <a:r>
              <a:rPr lang="en-US" sz="2000"/>
              <a:t>(the </a:t>
            </a:r>
            <a:r>
              <a:rPr lang="en-US" sz="2000">
                <a:solidFill>
                  <a:srgbClr val="33CC33"/>
                </a:solidFill>
              </a:rPr>
              <a:t>characteristic</a:t>
            </a:r>
            <a:r>
              <a:rPr lang="en-US" sz="2000"/>
              <a:t> function of A)</a:t>
            </a:r>
          </a:p>
          <a:p>
            <a:pPr marL="533400" indent="-533400" eaLnBrk="0" hangingPunct="0">
              <a:spcBef>
                <a:spcPct val="20000"/>
              </a:spcBef>
            </a:pPr>
            <a:endParaRPr lang="en-US" sz="2000"/>
          </a:p>
          <a:p>
            <a:pPr marL="533400" indent="-533400" eaLnBrk="0" hangingPunct="0">
              <a:spcBef>
                <a:spcPct val="20000"/>
              </a:spcBef>
            </a:pPr>
            <a:r>
              <a:rPr lang="en-US" sz="2800">
                <a:latin typeface="cmmi10" pitchFamily="34" charset="0"/>
              </a:rPr>
              <a:t>f</a:t>
            </a:r>
            <a:r>
              <a:rPr lang="en-US" sz="2800">
                <a:latin typeface="cmti10" pitchFamily="34" charset="0"/>
              </a:rPr>
              <a:t> </a:t>
            </a:r>
            <a:r>
              <a:rPr lang="en-US" sz="2800"/>
              <a:t>: A </a:t>
            </a:r>
            <a:r>
              <a:rPr lang="en-US" sz="2400">
                <a:latin typeface="cmsy10" pitchFamily="34" charset="0"/>
              </a:rPr>
              <a:t>!</a:t>
            </a:r>
            <a:r>
              <a:rPr lang="en-US" sz="2800"/>
              <a:t> B			</a:t>
            </a:r>
            <a:r>
              <a:rPr lang="en-US" sz="2400"/>
              <a:t>defined as</a:t>
            </a:r>
            <a:r>
              <a:rPr lang="en-US"/>
              <a:t>  </a:t>
            </a:r>
            <a:r>
              <a:rPr lang="en-US" sz="2000"/>
              <a:t> </a:t>
            </a:r>
            <a:r>
              <a:rPr lang="en-US" sz="2800">
                <a:latin typeface="cmmi10" pitchFamily="34" charset="0"/>
              </a:rPr>
              <a:t>f </a:t>
            </a:r>
            <a:r>
              <a:rPr lang="en-US" sz="2000"/>
              <a:t>(x) = c  for some c </a:t>
            </a:r>
            <a:r>
              <a:rPr lang="en-US">
                <a:latin typeface="cmsy10" pitchFamily="34" charset="0"/>
              </a:rPr>
              <a:t>2</a:t>
            </a:r>
            <a:r>
              <a:rPr lang="en-US" sz="2000"/>
              <a:t>B</a:t>
            </a:r>
          </a:p>
          <a:p>
            <a:pPr marL="533400" indent="-533400" eaLnBrk="0" hangingPunct="0">
              <a:spcBef>
                <a:spcPct val="20000"/>
              </a:spcBef>
            </a:pPr>
            <a:r>
              <a:rPr lang="en-US" sz="2000"/>
              <a:t>					 (a </a:t>
            </a:r>
            <a:r>
              <a:rPr lang="en-US" sz="2000">
                <a:solidFill>
                  <a:srgbClr val="FF0000"/>
                </a:solidFill>
              </a:rPr>
              <a:t>constant</a:t>
            </a:r>
            <a:r>
              <a:rPr lang="en-US" sz="2000"/>
              <a:t> function)</a:t>
            </a:r>
          </a:p>
          <a:p>
            <a:pPr marL="533400" indent="-533400" eaLnBrk="0" hangingPunct="0">
              <a:spcBef>
                <a:spcPct val="20000"/>
              </a:spcBef>
            </a:pPr>
            <a:endParaRPr lang="en-US" sz="800"/>
          </a:p>
          <a:p>
            <a:pPr marL="533400" indent="-533400" eaLnBrk="0" hangingPunct="0">
              <a:spcBef>
                <a:spcPct val="20000"/>
              </a:spcBef>
            </a:pPr>
            <a:endParaRPr lang="en-US" sz="800"/>
          </a:p>
          <a:p>
            <a:pPr marL="533400" indent="-533400" eaLnBrk="0" hangingPunct="0">
              <a:spcBef>
                <a:spcPct val="20000"/>
              </a:spcBef>
            </a:pPr>
            <a:endParaRPr lang="en-US"/>
          </a:p>
          <a:p>
            <a:pPr marL="533400" indent="-533400" eaLnBrk="0" hangingPunct="0">
              <a:spcBef>
                <a:spcPct val="20000"/>
              </a:spcBef>
            </a:pPr>
            <a:endParaRPr lang="en-US"/>
          </a:p>
          <a:p>
            <a:pPr marL="533400" indent="-533400" eaLnBrk="0" hangingPunct="0">
              <a:spcBef>
                <a:spcPct val="20000"/>
              </a:spcBef>
            </a:pPr>
            <a:r>
              <a:rPr lang="en-US"/>
              <a:t>characteristic function		</a:t>
            </a:r>
            <a:r>
              <a:rPr lang="he-IL"/>
              <a:t>פונקציה אופיינית</a:t>
            </a:r>
            <a:endParaRPr lang="en-US"/>
          </a:p>
          <a:p>
            <a:pPr marL="533400" indent="-533400" eaLnBrk="0" hangingPunct="0">
              <a:spcBef>
                <a:spcPct val="20000"/>
              </a:spcBef>
            </a:pPr>
            <a:r>
              <a:rPr lang="en-US"/>
              <a:t>constant function		</a:t>
            </a:r>
            <a:r>
              <a:rPr lang="he-IL"/>
              <a:t>פונקציה קבועה</a:t>
            </a:r>
            <a:endParaRPr lang="en-US" sz="1400"/>
          </a:p>
          <a:p>
            <a:pPr marL="533400" indent="-533400" eaLnBrk="0" hangingPunct="0">
              <a:spcBef>
                <a:spcPct val="20000"/>
              </a:spcBef>
            </a:pPr>
            <a:endParaRPr lang="en-US" sz="400"/>
          </a:p>
        </p:txBody>
      </p:sp>
      <p:sp>
        <p:nvSpPr>
          <p:cNvPr id="1648643" name="AutoShape 4"/>
          <p:cNvSpPr>
            <a:spLocks/>
          </p:cNvSpPr>
          <p:nvPr/>
        </p:nvSpPr>
        <p:spPr bwMode="auto">
          <a:xfrm>
            <a:off x="6988175" y="1820863"/>
            <a:ext cx="88900" cy="762000"/>
          </a:xfrm>
          <a:prstGeom prst="leftBrace">
            <a:avLst>
              <a:gd name="adj1" fmla="val 71429"/>
              <a:gd name="adj2" fmla="val 50000"/>
            </a:avLst>
          </a:prstGeom>
          <a:noFill/>
          <a:ln w="38100" cap="sq">
            <a:solidFill>
              <a:schemeClr val="tx1"/>
            </a:solidFill>
            <a:round/>
            <a:headEnd/>
            <a:tailEnd/>
          </a:ln>
        </p:spPr>
        <p:txBody>
          <a:bodyPr wrap="none" lIns="274320" rIns="274320" anchor="ctr">
            <a:spAutoFit/>
          </a:bodyPr>
          <a:lstStyle/>
          <a:p>
            <a:pPr algn="r" rtl="1"/>
            <a:endParaRPr lang="en-US"/>
          </a:p>
        </p:txBody>
      </p:sp>
      <p:sp>
        <p:nvSpPr>
          <p:cNvPr id="1648644" name="Text Box 5"/>
          <p:cNvSpPr txBox="1">
            <a:spLocks noChangeArrowheads="1"/>
          </p:cNvSpPr>
          <p:nvPr/>
        </p:nvSpPr>
        <p:spPr bwMode="auto">
          <a:xfrm>
            <a:off x="6934200" y="1803400"/>
            <a:ext cx="1978025" cy="944563"/>
          </a:xfrm>
          <a:prstGeom prst="rect">
            <a:avLst/>
          </a:prstGeom>
          <a:noFill/>
          <a:ln w="9525">
            <a:noFill/>
            <a:miter lim="800000"/>
            <a:headEnd/>
            <a:tailEnd/>
          </a:ln>
        </p:spPr>
        <p:txBody>
          <a:bodyPr wrap="none" lIns="274320" rIns="274320">
            <a:spAutoFit/>
          </a:bodyPr>
          <a:lstStyle/>
          <a:p>
            <a:pPr marL="533400" indent="-533400" eaLnBrk="0" hangingPunct="0">
              <a:buFontTx/>
              <a:buAutoNum type="arabicPlain"/>
            </a:pPr>
            <a:r>
              <a:rPr lang="en-US" sz="2400"/>
              <a:t>if x </a:t>
            </a:r>
            <a:r>
              <a:rPr lang="en-US">
                <a:latin typeface="cmsy10" pitchFamily="34" charset="0"/>
              </a:rPr>
              <a:t>2  </a:t>
            </a:r>
            <a:r>
              <a:rPr lang="en-US" sz="2400"/>
              <a:t>A</a:t>
            </a:r>
          </a:p>
          <a:p>
            <a:pPr marL="533400" indent="-533400" eaLnBrk="0" hangingPunct="0">
              <a:buFontTx/>
              <a:buAutoNum type="arabicPlain"/>
            </a:pPr>
            <a:endParaRPr lang="en-US" sz="800"/>
          </a:p>
          <a:p>
            <a:pPr marL="533400" indent="-533400" eaLnBrk="0" hangingPunct="0"/>
            <a:r>
              <a:rPr lang="en-US" sz="2400"/>
              <a:t>0     if x </a:t>
            </a:r>
            <a:r>
              <a:rPr lang="en-US">
                <a:latin typeface="cmsy10" pitchFamily="34" charset="0"/>
              </a:rPr>
              <a:t>2 </a:t>
            </a:r>
            <a:r>
              <a:rPr lang="en-US" sz="2400"/>
              <a:t>A</a:t>
            </a:r>
          </a:p>
        </p:txBody>
      </p:sp>
      <p:sp>
        <p:nvSpPr>
          <p:cNvPr id="1648645" name="Line 6"/>
          <p:cNvSpPr>
            <a:spLocks noChangeShapeType="1"/>
          </p:cNvSpPr>
          <p:nvPr/>
        </p:nvSpPr>
        <p:spPr bwMode="auto">
          <a:xfrm flipV="1">
            <a:off x="8307388" y="2387600"/>
            <a:ext cx="106362" cy="196850"/>
          </a:xfrm>
          <a:prstGeom prst="line">
            <a:avLst/>
          </a:prstGeom>
          <a:noFill/>
          <a:ln w="25400" cap="sq">
            <a:solidFill>
              <a:schemeClr val="tx1"/>
            </a:solidFill>
            <a:round/>
            <a:headEnd type="none" w="lg" len="lg"/>
            <a:tailEnd/>
          </a:ln>
        </p:spPr>
        <p:txBody>
          <a:bodyPr lIns="274320" rIns="274320">
            <a:spAutoFit/>
          </a:bodyPr>
          <a:lstStyle/>
          <a:p>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62627">
                                            <p:txEl>
                                              <p:pRg st="5" end="5"/>
                                            </p:txEl>
                                          </p:spTgt>
                                        </p:tgtEl>
                                        <p:attrNameLst>
                                          <p:attrName>style.visibility</p:attrName>
                                        </p:attrNameLst>
                                      </p:cBhvr>
                                      <p:to>
                                        <p:strVal val="visible"/>
                                      </p:to>
                                    </p:set>
                                    <p:animEffect transition="in" filter="fade">
                                      <p:cBhvr>
                                        <p:cTn id="7" dur="1000"/>
                                        <p:tgtEl>
                                          <p:spTgt spid="1562627">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562627">
                                            <p:txEl>
                                              <p:pRg st="6" end="6"/>
                                            </p:txEl>
                                          </p:spTgt>
                                        </p:tgtEl>
                                        <p:attrNameLst>
                                          <p:attrName>style.visibility</p:attrName>
                                        </p:attrNameLst>
                                      </p:cBhvr>
                                      <p:to>
                                        <p:strVal val="visible"/>
                                      </p:to>
                                    </p:set>
                                    <p:animEffect transition="in" filter="fade">
                                      <p:cBhvr>
                                        <p:cTn id="10" dur="1000"/>
                                        <p:tgtEl>
                                          <p:spTgt spid="1562627">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562627">
                                            <p:txEl>
                                              <p:pRg st="12" end="12"/>
                                            </p:txEl>
                                          </p:spTgt>
                                        </p:tgtEl>
                                        <p:attrNameLst>
                                          <p:attrName>style.visibility</p:attrName>
                                        </p:attrNameLst>
                                      </p:cBhvr>
                                      <p:to>
                                        <p:strVal val="visible"/>
                                      </p:to>
                                    </p:set>
                                    <p:animEffect transition="in" filter="fade">
                                      <p:cBhvr>
                                        <p:cTn id="13" dur="1000"/>
                                        <p:tgtEl>
                                          <p:spTgt spid="156262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0689" name="Rectangle 2"/>
          <p:cNvSpPr>
            <a:spLocks noGrp="1" noChangeArrowheads="1"/>
          </p:cNvSpPr>
          <p:nvPr>
            <p:ph type="title"/>
          </p:nvPr>
        </p:nvSpPr>
        <p:spPr/>
        <p:txBody>
          <a:bodyPr/>
          <a:lstStyle/>
          <a:p>
            <a:pPr eaLnBrk="1" hangingPunct="1"/>
            <a:r>
              <a:rPr lang="en-US" smtClean="0"/>
              <a:t>Functions: Notation</a:t>
            </a:r>
          </a:p>
        </p:txBody>
      </p:sp>
      <p:sp>
        <p:nvSpPr>
          <p:cNvPr id="1568771" name="Text Box 3"/>
          <p:cNvSpPr txBox="1">
            <a:spLocks noChangeArrowheads="1"/>
          </p:cNvSpPr>
          <p:nvPr/>
        </p:nvSpPr>
        <p:spPr bwMode="auto">
          <a:xfrm>
            <a:off x="134938" y="1443038"/>
            <a:ext cx="8869362" cy="4829175"/>
          </a:xfrm>
          <a:prstGeom prst="rect">
            <a:avLst/>
          </a:prstGeom>
          <a:noFill/>
          <a:ln w="9525">
            <a:noFill/>
            <a:miter lim="800000"/>
            <a:headEnd/>
            <a:tailEnd/>
          </a:ln>
        </p:spPr>
        <p:txBody>
          <a:bodyPr lIns="274320" rIns="274320">
            <a:spAutoFit/>
          </a:bodyPr>
          <a:lstStyle/>
          <a:p>
            <a:pPr marL="533400" indent="-533400" eaLnBrk="0" hangingPunct="0">
              <a:spcBef>
                <a:spcPct val="20000"/>
              </a:spcBef>
              <a:buFontTx/>
              <a:buAutoNum type="arabicPeriod"/>
            </a:pPr>
            <a:r>
              <a:rPr lang="en-US" sz="2400"/>
              <a:t>Typically using letters</a:t>
            </a:r>
            <a:r>
              <a:rPr lang="en-US" sz="2800"/>
              <a:t> </a:t>
            </a:r>
            <a:r>
              <a:rPr lang="en-US" sz="2800">
                <a:latin typeface="cmmi10" pitchFamily="34" charset="0"/>
              </a:rPr>
              <a:t>f</a:t>
            </a:r>
            <a:r>
              <a:rPr lang="en-US" sz="2800"/>
              <a:t>,</a:t>
            </a:r>
            <a:r>
              <a:rPr lang="en-US" sz="2800">
                <a:latin typeface="cmmi10" pitchFamily="34" charset="0"/>
              </a:rPr>
              <a:t>g</a:t>
            </a:r>
            <a:r>
              <a:rPr lang="en-US" sz="2800"/>
              <a:t>,</a:t>
            </a:r>
            <a:r>
              <a:rPr lang="en-US" sz="2800">
                <a:latin typeface="cmmi10" pitchFamily="34" charset="0"/>
              </a:rPr>
              <a:t>h </a:t>
            </a:r>
            <a:r>
              <a:rPr lang="en-US" sz="2800"/>
              <a:t> (</a:t>
            </a:r>
            <a:r>
              <a:rPr lang="en-US" sz="2000"/>
              <a:t>other letters also possible.)</a:t>
            </a:r>
            <a:endParaRPr lang="en-US" sz="800">
              <a:latin typeface="cmmi10" pitchFamily="34" charset="0"/>
            </a:endParaRPr>
          </a:p>
          <a:p>
            <a:pPr marL="990600" lvl="1" indent="-533400" eaLnBrk="0" hangingPunct="0">
              <a:spcBef>
                <a:spcPct val="20000"/>
              </a:spcBef>
            </a:pPr>
            <a:r>
              <a:rPr lang="en-US" sz="2400"/>
              <a:t> </a:t>
            </a:r>
            <a:r>
              <a:rPr lang="en-US" sz="2000"/>
              <a:t>(Some functions have standard names – e.g. sin, | |, tg,√…).</a:t>
            </a:r>
          </a:p>
          <a:p>
            <a:pPr marL="990600" lvl="1" indent="-533400" eaLnBrk="0" hangingPunct="0">
              <a:spcBef>
                <a:spcPct val="20000"/>
              </a:spcBef>
            </a:pPr>
            <a:endParaRPr lang="en-US" sz="1400"/>
          </a:p>
          <a:p>
            <a:pPr marL="533400" indent="-533400" eaLnBrk="0" hangingPunct="0">
              <a:spcBef>
                <a:spcPct val="20000"/>
              </a:spcBef>
              <a:buFontTx/>
              <a:buAutoNum type="arabicPeriod"/>
            </a:pPr>
            <a:r>
              <a:rPr lang="en-US" sz="2400"/>
              <a:t>When we write  </a:t>
            </a:r>
            <a:r>
              <a:rPr lang="en-US" sz="2800">
                <a:latin typeface="cmmi10" pitchFamily="34" charset="0"/>
              </a:rPr>
              <a:t>  </a:t>
            </a:r>
            <a:r>
              <a:rPr lang="en-US" sz="3200">
                <a:latin typeface="cmmi10" pitchFamily="34" charset="0"/>
              </a:rPr>
              <a:t>f</a:t>
            </a:r>
            <a:r>
              <a:rPr lang="en-US" sz="3200">
                <a:latin typeface="cmti10" pitchFamily="34" charset="0"/>
              </a:rPr>
              <a:t> </a:t>
            </a:r>
            <a:r>
              <a:rPr lang="en-US" sz="3200"/>
              <a:t>: A </a:t>
            </a:r>
            <a:r>
              <a:rPr lang="en-US" sz="3200">
                <a:latin typeface="cmsy10" pitchFamily="34" charset="0"/>
              </a:rPr>
              <a:t>!</a:t>
            </a:r>
            <a:r>
              <a:rPr lang="en-US" sz="3200"/>
              <a:t> B</a:t>
            </a:r>
            <a:r>
              <a:rPr lang="en-US" sz="2400"/>
              <a:t>,</a:t>
            </a:r>
            <a:r>
              <a:rPr lang="en-US" sz="3200"/>
              <a:t> </a:t>
            </a:r>
            <a:r>
              <a:rPr lang="en-US" sz="2400"/>
              <a:t>we mean:</a:t>
            </a:r>
          </a:p>
          <a:p>
            <a:pPr marL="1905000" lvl="3" indent="-533400" eaLnBrk="0" hangingPunct="0">
              <a:spcBef>
                <a:spcPct val="20000"/>
              </a:spcBef>
              <a:buFontTx/>
              <a:buAutoNum type="alphaLcParenR"/>
            </a:pPr>
            <a:r>
              <a:rPr lang="en-US" sz="2000"/>
              <a:t> </a:t>
            </a:r>
            <a:r>
              <a:rPr lang="en-US" sz="2400">
                <a:latin typeface="cmmi10" pitchFamily="34" charset="0"/>
              </a:rPr>
              <a:t>f</a:t>
            </a:r>
            <a:r>
              <a:rPr lang="en-US" sz="2000"/>
              <a:t> maps elements from A to elements in B</a:t>
            </a:r>
          </a:p>
          <a:p>
            <a:pPr marL="1905000" lvl="3" indent="-533400" eaLnBrk="0" hangingPunct="0">
              <a:spcBef>
                <a:spcPct val="20000"/>
              </a:spcBef>
              <a:buFontTx/>
              <a:buAutoNum type="alphaLcParenR"/>
            </a:pPr>
            <a:endParaRPr lang="en-US" sz="900"/>
          </a:p>
          <a:p>
            <a:pPr marL="533400" indent="-533400" eaLnBrk="0" hangingPunct="0">
              <a:spcBef>
                <a:spcPct val="20000"/>
              </a:spcBef>
            </a:pPr>
            <a:r>
              <a:rPr lang="en-US" sz="2400"/>
              <a:t>3.    When we write </a:t>
            </a:r>
            <a:r>
              <a:rPr lang="en-US" sz="3600">
                <a:latin typeface="cmmi10" pitchFamily="34" charset="0"/>
              </a:rPr>
              <a:t>f </a:t>
            </a:r>
            <a:r>
              <a:rPr lang="en-US" sz="2800"/>
              <a:t>(a) = b </a:t>
            </a:r>
            <a:r>
              <a:rPr lang="en-US" sz="2400"/>
              <a:t>(or</a:t>
            </a:r>
            <a:r>
              <a:rPr lang="en-US" sz="2800"/>
              <a:t> </a:t>
            </a:r>
            <a:r>
              <a:rPr lang="en-US" sz="3600">
                <a:latin typeface="cmmi10" pitchFamily="34" charset="0"/>
              </a:rPr>
              <a:t>f</a:t>
            </a:r>
            <a:r>
              <a:rPr lang="en-US" sz="3200"/>
              <a:t>: </a:t>
            </a:r>
            <a:r>
              <a:rPr lang="en-US" sz="2800"/>
              <a:t>a </a:t>
            </a:r>
            <a:r>
              <a:rPr lang="en-US" sz="2800">
                <a:latin typeface="MT Extra" pitchFamily="18" charset="2"/>
                <a:sym typeface="MT Extra" pitchFamily="18" charset="2"/>
              </a:rPr>
              <a:t></a:t>
            </a:r>
            <a:r>
              <a:rPr lang="en-US" sz="2800"/>
              <a:t> b</a:t>
            </a:r>
            <a:r>
              <a:rPr lang="en-US" sz="2400"/>
              <a:t>), we mean:</a:t>
            </a:r>
          </a:p>
          <a:p>
            <a:pPr marL="1905000" lvl="3" indent="-533400" eaLnBrk="0" hangingPunct="0">
              <a:spcBef>
                <a:spcPct val="20000"/>
              </a:spcBef>
              <a:buFontTx/>
              <a:buAutoNum type="alphaLcParenR"/>
            </a:pPr>
            <a:r>
              <a:rPr lang="en-US" sz="2000"/>
              <a:t> </a:t>
            </a:r>
            <a:r>
              <a:rPr lang="en-US" sz="3600">
                <a:latin typeface="cmmi10" pitchFamily="34" charset="0"/>
              </a:rPr>
              <a:t>f</a:t>
            </a:r>
            <a:r>
              <a:rPr lang="en-US" sz="2800"/>
              <a:t> </a:t>
            </a:r>
            <a:r>
              <a:rPr lang="en-US" sz="2400"/>
              <a:t>maps a </a:t>
            </a:r>
            <a:r>
              <a:rPr lang="en-US">
                <a:latin typeface="cmsy10" pitchFamily="34" charset="0"/>
              </a:rPr>
              <a:t>2 </a:t>
            </a:r>
            <a:r>
              <a:rPr lang="en-US"/>
              <a:t> </a:t>
            </a:r>
            <a:r>
              <a:rPr lang="en-US" sz="2400"/>
              <a:t>A to b </a:t>
            </a:r>
            <a:r>
              <a:rPr lang="en-US">
                <a:latin typeface="cmsy10" pitchFamily="34" charset="0"/>
              </a:rPr>
              <a:t>2</a:t>
            </a:r>
            <a:r>
              <a:rPr lang="en-US"/>
              <a:t> </a:t>
            </a:r>
            <a:r>
              <a:rPr lang="en-US" sz="2400"/>
              <a:t>B.</a:t>
            </a:r>
          </a:p>
          <a:p>
            <a:pPr marL="1905000" lvl="3" indent="-533400" eaLnBrk="0" hangingPunct="0">
              <a:spcBef>
                <a:spcPct val="20000"/>
              </a:spcBef>
              <a:buFontTx/>
              <a:buAutoNum type="alphaLcParenR"/>
            </a:pPr>
            <a:endParaRPr lang="en-US" sz="1400"/>
          </a:p>
          <a:p>
            <a:pPr marL="533400" indent="-533400" eaLnBrk="0" hangingPunct="0">
              <a:spcBef>
                <a:spcPct val="20000"/>
              </a:spcBef>
            </a:pPr>
            <a:r>
              <a:rPr lang="en-US" sz="2000"/>
              <a:t>Domain			</a:t>
            </a:r>
            <a:r>
              <a:rPr lang="he-IL" sz="2000"/>
              <a:t>תחום</a:t>
            </a:r>
          </a:p>
          <a:p>
            <a:pPr marL="533400" indent="-533400" eaLnBrk="0" hangingPunct="0">
              <a:spcBef>
                <a:spcPct val="20000"/>
              </a:spcBef>
            </a:pPr>
            <a:r>
              <a:rPr lang="en-US" sz="2000"/>
              <a:t>Codomain			</a:t>
            </a:r>
            <a:r>
              <a:rPr lang="he-IL" sz="2000"/>
              <a:t>טווח</a:t>
            </a:r>
            <a:endParaRPr lang="en-US" sz="2400"/>
          </a:p>
          <a:p>
            <a:pPr marL="1905000" lvl="3" indent="-533400" eaLnBrk="0" hangingPunct="0">
              <a:spcBef>
                <a:spcPct val="20000"/>
              </a:spcBef>
              <a:buFontTx/>
              <a:buAutoNum type="alphaLcParenR"/>
            </a:pPr>
            <a:endParaRPr lang="en-US" sz="70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68771">
                                            <p:txEl>
                                              <p:pRg st="3" end="3"/>
                                            </p:txEl>
                                          </p:spTgt>
                                        </p:tgtEl>
                                        <p:attrNameLst>
                                          <p:attrName>style.visibility</p:attrName>
                                        </p:attrNameLst>
                                      </p:cBhvr>
                                      <p:to>
                                        <p:strVal val="visible"/>
                                      </p:to>
                                    </p:set>
                                    <p:animEffect transition="in" filter="fade">
                                      <p:cBhvr>
                                        <p:cTn id="7" dur="1000"/>
                                        <p:tgtEl>
                                          <p:spTgt spid="1568771">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568771">
                                            <p:txEl>
                                              <p:pRg st="4" end="4"/>
                                            </p:txEl>
                                          </p:spTgt>
                                        </p:tgtEl>
                                        <p:attrNameLst>
                                          <p:attrName>style.visibility</p:attrName>
                                        </p:attrNameLst>
                                      </p:cBhvr>
                                      <p:to>
                                        <p:strVal val="visible"/>
                                      </p:to>
                                    </p:set>
                                    <p:animEffect transition="in" filter="fade">
                                      <p:cBhvr>
                                        <p:cTn id="10" dur="1000"/>
                                        <p:tgtEl>
                                          <p:spTgt spid="1568771">
                                            <p:txEl>
                                              <p:pRg st="4" end="4"/>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nodeType="clickEffect">
                                  <p:stCondLst>
                                    <p:cond delay="0"/>
                                  </p:stCondLst>
                                  <p:childTnLst>
                                    <p:set>
                                      <p:cBhvr>
                                        <p:cTn id="14" dur="1" fill="hold">
                                          <p:stCondLst>
                                            <p:cond delay="0"/>
                                          </p:stCondLst>
                                        </p:cTn>
                                        <p:tgtEl>
                                          <p:spTgt spid="1568771">
                                            <p:txEl>
                                              <p:pRg st="6" end="6"/>
                                            </p:txEl>
                                          </p:spTgt>
                                        </p:tgtEl>
                                        <p:attrNameLst>
                                          <p:attrName>style.visibility</p:attrName>
                                        </p:attrNameLst>
                                      </p:cBhvr>
                                      <p:to>
                                        <p:strVal val="visible"/>
                                      </p:to>
                                    </p:set>
                                    <p:animEffect transition="in" filter="fade">
                                      <p:cBhvr>
                                        <p:cTn id="15" dur="1000"/>
                                        <p:tgtEl>
                                          <p:spTgt spid="1568771">
                                            <p:txEl>
                                              <p:pRg st="6" end="6"/>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568771">
                                            <p:txEl>
                                              <p:pRg st="7" end="7"/>
                                            </p:txEl>
                                          </p:spTgt>
                                        </p:tgtEl>
                                        <p:attrNameLst>
                                          <p:attrName>style.visibility</p:attrName>
                                        </p:attrNameLst>
                                      </p:cBhvr>
                                      <p:to>
                                        <p:strVal val="visible"/>
                                      </p:to>
                                    </p:set>
                                    <p:animEffect transition="in" filter="fade">
                                      <p:cBhvr>
                                        <p:cTn id="18" dur="1000"/>
                                        <p:tgtEl>
                                          <p:spTgt spid="1568771">
                                            <p:txEl>
                                              <p:pRg st="7" end="7"/>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568771">
                                            <p:txEl>
                                              <p:pRg st="9" end="9"/>
                                            </p:txEl>
                                          </p:spTgt>
                                        </p:tgtEl>
                                        <p:attrNameLst>
                                          <p:attrName>style.visibility</p:attrName>
                                        </p:attrNameLst>
                                      </p:cBhvr>
                                      <p:to>
                                        <p:strVal val="visible"/>
                                      </p:to>
                                    </p:set>
                                    <p:animEffect transition="in" filter="fade">
                                      <p:cBhvr>
                                        <p:cTn id="21" dur="1000"/>
                                        <p:tgtEl>
                                          <p:spTgt spid="1568771">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568771">
                                            <p:txEl>
                                              <p:pRg st="10" end="10"/>
                                            </p:txEl>
                                          </p:spTgt>
                                        </p:tgtEl>
                                        <p:attrNameLst>
                                          <p:attrName>style.visibility</p:attrName>
                                        </p:attrNameLst>
                                      </p:cBhvr>
                                      <p:to>
                                        <p:strVal val="visible"/>
                                      </p:to>
                                    </p:set>
                                    <p:animEffect transition="in" filter="fade">
                                      <p:cBhvr>
                                        <p:cTn id="24" dur="1000"/>
                                        <p:tgtEl>
                                          <p:spTgt spid="156877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2193" name="Rectangle 2"/>
          <p:cNvSpPr>
            <a:spLocks noGrp="1" noChangeArrowheads="1"/>
          </p:cNvSpPr>
          <p:nvPr>
            <p:ph type="title"/>
          </p:nvPr>
        </p:nvSpPr>
        <p:spPr/>
        <p:txBody>
          <a:bodyPr/>
          <a:lstStyle/>
          <a:p>
            <a:pPr eaLnBrk="1" hangingPunct="1"/>
            <a:r>
              <a:rPr lang="en-US" smtClean="0"/>
              <a:t>Functions: Terminology</a:t>
            </a:r>
          </a:p>
        </p:txBody>
      </p:sp>
      <p:sp>
        <p:nvSpPr>
          <p:cNvPr id="1564675" name="Text Box 3"/>
          <p:cNvSpPr txBox="1">
            <a:spLocks noChangeArrowheads="1"/>
          </p:cNvSpPr>
          <p:nvPr/>
        </p:nvSpPr>
        <p:spPr bwMode="auto">
          <a:xfrm>
            <a:off x="325438" y="1554163"/>
            <a:ext cx="8636000" cy="5075237"/>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3200">
                <a:latin typeface="cmmi10" pitchFamily="34" charset="0"/>
              </a:rPr>
              <a:t>				 </a:t>
            </a:r>
            <a:r>
              <a:rPr lang="en-US" sz="3200"/>
              <a:t>    </a:t>
            </a:r>
            <a:r>
              <a:rPr lang="en-US" sz="2800">
                <a:latin typeface="cmmi10" pitchFamily="34" charset="0"/>
              </a:rPr>
              <a:t>f </a:t>
            </a:r>
            <a:r>
              <a:rPr lang="en-US" sz="2000"/>
              <a:t>(a) = b</a:t>
            </a:r>
          </a:p>
          <a:p>
            <a:pPr marL="533400" indent="-533400" eaLnBrk="0" hangingPunct="0">
              <a:spcBef>
                <a:spcPct val="20000"/>
              </a:spcBef>
            </a:pPr>
            <a:endParaRPr lang="en-US" sz="600"/>
          </a:p>
          <a:p>
            <a:pPr marL="533400" indent="-533400" eaLnBrk="0" hangingPunct="0">
              <a:spcBef>
                <a:spcPct val="20000"/>
              </a:spcBef>
            </a:pPr>
            <a:r>
              <a:rPr lang="en-US" sz="2000"/>
              <a:t>b </a:t>
            </a:r>
            <a:r>
              <a:rPr lang="en-US">
                <a:latin typeface="cmsy10" pitchFamily="34" charset="0"/>
              </a:rPr>
              <a:t>2  </a:t>
            </a:r>
            <a:r>
              <a:rPr lang="en-US"/>
              <a:t> </a:t>
            </a:r>
            <a:r>
              <a:rPr lang="en-US" sz="2000"/>
              <a:t>B is the </a:t>
            </a:r>
            <a:r>
              <a:rPr lang="en-US" sz="2000">
                <a:solidFill>
                  <a:schemeClr val="tx2"/>
                </a:solidFill>
              </a:rPr>
              <a:t>value</a:t>
            </a:r>
            <a:r>
              <a:rPr lang="en-US" sz="2000"/>
              <a:t> (</a:t>
            </a:r>
            <a:r>
              <a:rPr lang="en-US" sz="2000" u="sng">
                <a:solidFill>
                  <a:schemeClr val="accent2"/>
                </a:solidFill>
              </a:rPr>
              <a:t>image</a:t>
            </a:r>
            <a:r>
              <a:rPr lang="en-US" sz="2000"/>
              <a:t>) of </a:t>
            </a:r>
            <a:r>
              <a:rPr lang="en-US" sz="2800">
                <a:latin typeface="cmmi10" pitchFamily="34" charset="0"/>
              </a:rPr>
              <a:t>f</a:t>
            </a:r>
            <a:r>
              <a:rPr lang="en-US" sz="2000"/>
              <a:t> at the </a:t>
            </a:r>
            <a:r>
              <a:rPr lang="en-US" sz="2000" u="sng">
                <a:solidFill>
                  <a:srgbClr val="33CC33"/>
                </a:solidFill>
              </a:rPr>
              <a:t>argument</a:t>
            </a:r>
            <a:r>
              <a:rPr lang="en-US" sz="2000"/>
              <a:t> a </a:t>
            </a:r>
            <a:r>
              <a:rPr lang="en-US">
                <a:latin typeface="cmsy10" pitchFamily="34" charset="0"/>
              </a:rPr>
              <a:t>2  </a:t>
            </a:r>
            <a:r>
              <a:rPr lang="en-US"/>
              <a:t> </a:t>
            </a:r>
            <a:r>
              <a:rPr lang="en-US" sz="2000"/>
              <a:t>A</a:t>
            </a:r>
            <a:endParaRPr lang="en-US" sz="1000" u="sng"/>
          </a:p>
          <a:p>
            <a:pPr marL="533400" indent="-533400" eaLnBrk="0" hangingPunct="0">
              <a:spcBef>
                <a:spcPct val="20000"/>
              </a:spcBef>
            </a:pPr>
            <a:endParaRPr lang="en-US" sz="1000" u="sng"/>
          </a:p>
          <a:p>
            <a:pPr marL="533400" indent="-533400" eaLnBrk="0" hangingPunct="0">
              <a:spcBef>
                <a:spcPct val="20000"/>
              </a:spcBef>
            </a:pPr>
            <a:endParaRPr lang="en-US" sz="1000" u="sng"/>
          </a:p>
          <a:p>
            <a:pPr marL="533400" indent="-533400" eaLnBrk="0" hangingPunct="0">
              <a:spcBef>
                <a:spcPct val="20000"/>
              </a:spcBef>
            </a:pPr>
            <a:endParaRPr lang="en-US" sz="1000" u="sng"/>
          </a:p>
          <a:p>
            <a:pPr marL="533400" indent="-533400" eaLnBrk="0" hangingPunct="0">
              <a:spcBef>
                <a:spcPct val="20000"/>
              </a:spcBef>
            </a:pPr>
            <a:endParaRPr lang="en-US" sz="1000" u="sng"/>
          </a:p>
          <a:p>
            <a:pPr marL="533400" indent="-533400" eaLnBrk="0" hangingPunct="0">
              <a:spcBef>
                <a:spcPct val="20000"/>
              </a:spcBef>
            </a:pPr>
            <a:endParaRPr lang="en-US" sz="1000" u="sng"/>
          </a:p>
          <a:p>
            <a:pPr marL="533400" indent="-533400" eaLnBrk="0" hangingPunct="0">
              <a:spcBef>
                <a:spcPct val="20000"/>
              </a:spcBef>
            </a:pPr>
            <a:endParaRPr lang="en-US" sz="1000" u="sng"/>
          </a:p>
          <a:p>
            <a:pPr marL="533400" indent="-533400" eaLnBrk="0" hangingPunct="0">
              <a:spcBef>
                <a:spcPct val="20000"/>
              </a:spcBef>
            </a:pPr>
            <a:r>
              <a:rPr lang="en-US" sz="2400" u="sng"/>
              <a:t>Example</a:t>
            </a:r>
            <a:r>
              <a:rPr lang="en-US" sz="2400"/>
              <a:t>:</a:t>
            </a:r>
            <a:r>
              <a:rPr lang="en-US" sz="2800"/>
              <a:t>  </a:t>
            </a:r>
            <a:r>
              <a:rPr lang="en-US" sz="2800">
                <a:latin typeface="cmmi10" pitchFamily="34" charset="0"/>
              </a:rPr>
              <a:t>f</a:t>
            </a:r>
            <a:r>
              <a:rPr lang="en-US" sz="2800">
                <a:latin typeface="cmti10" pitchFamily="34" charset="0"/>
              </a:rPr>
              <a:t> </a:t>
            </a:r>
            <a:r>
              <a:rPr lang="en-US" sz="2800"/>
              <a:t>: </a:t>
            </a:r>
            <a:r>
              <a:rPr lang="en-US" sz="2400">
                <a:latin typeface="Courier New" pitchFamily="49" charset="0"/>
                <a:cs typeface="Courier New" pitchFamily="49" charset="0"/>
              </a:rPr>
              <a:t>Strings </a:t>
            </a:r>
            <a:r>
              <a:rPr lang="en-US" sz="2400">
                <a:latin typeface="cmsy10" pitchFamily="34" charset="0"/>
              </a:rPr>
              <a:t>!</a:t>
            </a:r>
            <a:r>
              <a:rPr lang="en-US" sz="2800"/>
              <a:t> </a:t>
            </a:r>
            <a:r>
              <a:rPr lang="en-US" sz="2800">
                <a:latin typeface="msbm10" pitchFamily="34" charset="0"/>
              </a:rPr>
              <a:t>N		</a:t>
            </a:r>
            <a:r>
              <a:rPr lang="en-US" sz="2800">
                <a:latin typeface="cmmi10" pitchFamily="34" charset="0"/>
              </a:rPr>
              <a:t>f </a:t>
            </a:r>
            <a:r>
              <a:rPr lang="en-US" sz="2000"/>
              <a:t>(“aabd”) = 4</a:t>
            </a:r>
            <a:endParaRPr lang="en-US" sz="1600"/>
          </a:p>
          <a:p>
            <a:pPr marL="533400" indent="-533400" eaLnBrk="0" hangingPunct="0">
              <a:spcBef>
                <a:spcPct val="20000"/>
              </a:spcBef>
            </a:pPr>
            <a:endParaRPr lang="en-US" sz="800"/>
          </a:p>
          <a:p>
            <a:pPr marL="533400" indent="-533400" eaLnBrk="0" hangingPunct="0">
              <a:spcBef>
                <a:spcPct val="20000"/>
              </a:spcBef>
            </a:pPr>
            <a:endParaRPr lang="en-US" sz="800"/>
          </a:p>
          <a:p>
            <a:pPr marL="533400" indent="-533400" eaLnBrk="0" hangingPunct="0">
              <a:spcBef>
                <a:spcPct val="20000"/>
              </a:spcBef>
            </a:pPr>
            <a:endParaRPr lang="en-US" sz="800"/>
          </a:p>
          <a:p>
            <a:pPr marL="533400" indent="-533400" eaLnBrk="0" hangingPunct="0">
              <a:spcBef>
                <a:spcPct val="20000"/>
              </a:spcBef>
            </a:pPr>
            <a:endParaRPr lang="en-US" sz="800"/>
          </a:p>
          <a:p>
            <a:pPr marL="533400" indent="-533400" eaLnBrk="0" hangingPunct="0">
              <a:spcBef>
                <a:spcPct val="20000"/>
              </a:spcBef>
            </a:pPr>
            <a:endParaRPr lang="en-US" sz="800"/>
          </a:p>
          <a:p>
            <a:pPr marL="533400" indent="-533400" eaLnBrk="0" hangingPunct="0">
              <a:spcBef>
                <a:spcPct val="20000"/>
              </a:spcBef>
            </a:pPr>
            <a:endParaRPr lang="en-US" sz="800"/>
          </a:p>
          <a:p>
            <a:pPr marL="533400" indent="-533400" eaLnBrk="0" hangingPunct="0">
              <a:spcBef>
                <a:spcPct val="20000"/>
              </a:spcBef>
            </a:pPr>
            <a:endParaRPr lang="en-US" sz="800"/>
          </a:p>
          <a:p>
            <a:pPr marL="533400" indent="-533400" eaLnBrk="0" hangingPunct="0">
              <a:spcBef>
                <a:spcPct val="20000"/>
              </a:spcBef>
            </a:pPr>
            <a:endParaRPr lang="en-US" sz="800"/>
          </a:p>
          <a:p>
            <a:pPr marL="533400" indent="-533400" eaLnBrk="0" hangingPunct="0">
              <a:spcBef>
                <a:spcPct val="20000"/>
              </a:spcBef>
            </a:pPr>
            <a:r>
              <a:rPr lang="en-US" sz="2000"/>
              <a:t>Value				</a:t>
            </a:r>
            <a:r>
              <a:rPr lang="he-IL" sz="2000"/>
              <a:t>ערך</a:t>
            </a:r>
          </a:p>
          <a:p>
            <a:pPr marL="533400" indent="-533400" eaLnBrk="0" hangingPunct="0">
              <a:spcBef>
                <a:spcPct val="20000"/>
              </a:spcBef>
            </a:pPr>
            <a:r>
              <a:rPr lang="en-US" sz="2000"/>
              <a:t>Image				</a:t>
            </a:r>
            <a:r>
              <a:rPr lang="he-IL" sz="2000"/>
              <a:t>תמונה</a:t>
            </a:r>
          </a:p>
          <a:p>
            <a:pPr marL="533400" indent="-533400" eaLnBrk="0" hangingPunct="0">
              <a:spcBef>
                <a:spcPct val="20000"/>
              </a:spcBef>
            </a:pPr>
            <a:r>
              <a:rPr lang="en-US" sz="2000"/>
              <a:t>Argument			</a:t>
            </a:r>
            <a:r>
              <a:rPr lang="he-IL" sz="2000"/>
              <a:t>קלט \ ארגומנט</a:t>
            </a:r>
            <a:endParaRPr lang="en-US" sz="2000"/>
          </a:p>
        </p:txBody>
      </p:sp>
      <p:grpSp>
        <p:nvGrpSpPr>
          <p:cNvPr id="1564676" name="Group 4"/>
          <p:cNvGrpSpPr>
            <a:grpSpLocks/>
          </p:cNvGrpSpPr>
          <p:nvPr/>
        </p:nvGrpSpPr>
        <p:grpSpPr bwMode="auto">
          <a:xfrm>
            <a:off x="2406650" y="3011488"/>
            <a:ext cx="3052763" cy="738187"/>
            <a:chOff x="1676" y="2237"/>
            <a:chExt cx="1923" cy="465"/>
          </a:xfrm>
        </p:grpSpPr>
        <p:sp>
          <p:nvSpPr>
            <p:cNvPr id="1672201" name="AutoShape 5"/>
            <p:cNvSpPr>
              <a:spLocks/>
            </p:cNvSpPr>
            <p:nvPr/>
          </p:nvSpPr>
          <p:spPr bwMode="auto">
            <a:xfrm rot="5400000">
              <a:off x="2109" y="2286"/>
              <a:ext cx="153" cy="680"/>
            </a:xfrm>
            <a:prstGeom prst="leftBrace">
              <a:avLst>
                <a:gd name="adj1" fmla="val 37037"/>
                <a:gd name="adj2" fmla="val 50000"/>
              </a:avLst>
            </a:prstGeom>
            <a:noFill/>
            <a:ln w="25400" cap="sq">
              <a:solidFill>
                <a:schemeClr val="tx1"/>
              </a:solidFill>
              <a:round/>
              <a:headEnd/>
              <a:tailEnd/>
            </a:ln>
          </p:spPr>
          <p:txBody>
            <a:bodyPr lIns="274320" rIns="274320" anchor="ctr">
              <a:spAutoFit/>
            </a:bodyPr>
            <a:lstStyle/>
            <a:p>
              <a:pPr algn="r" rtl="1"/>
              <a:endParaRPr lang="en-US"/>
            </a:p>
          </p:txBody>
        </p:sp>
        <p:sp>
          <p:nvSpPr>
            <p:cNvPr id="1672202" name="Text Box 6"/>
            <p:cNvSpPr txBox="1">
              <a:spLocks noChangeArrowheads="1"/>
            </p:cNvSpPr>
            <p:nvPr/>
          </p:nvSpPr>
          <p:spPr bwMode="auto">
            <a:xfrm>
              <a:off x="1676" y="2238"/>
              <a:ext cx="948" cy="260"/>
            </a:xfrm>
            <a:prstGeom prst="rect">
              <a:avLst/>
            </a:prstGeom>
            <a:noFill/>
            <a:ln w="9525">
              <a:noFill/>
              <a:miter lim="800000"/>
              <a:headEnd/>
              <a:tailEnd/>
            </a:ln>
          </p:spPr>
          <p:txBody>
            <a:bodyPr wrap="none" lIns="274320" rIns="274320">
              <a:spAutoFit/>
            </a:bodyPr>
            <a:lstStyle/>
            <a:p>
              <a:pPr eaLnBrk="0" hangingPunct="0"/>
              <a:r>
                <a:rPr lang="en-US" sz="3200" baseline="-30000"/>
                <a:t>domain</a:t>
              </a:r>
            </a:p>
          </p:txBody>
        </p:sp>
        <p:sp>
          <p:nvSpPr>
            <p:cNvPr id="1672203" name="AutoShape 7"/>
            <p:cNvSpPr>
              <a:spLocks/>
            </p:cNvSpPr>
            <p:nvPr/>
          </p:nvSpPr>
          <p:spPr bwMode="auto">
            <a:xfrm rot="5400000">
              <a:off x="2981" y="2467"/>
              <a:ext cx="153" cy="316"/>
            </a:xfrm>
            <a:prstGeom prst="leftBrace">
              <a:avLst>
                <a:gd name="adj1" fmla="val 17211"/>
                <a:gd name="adj2" fmla="val 50000"/>
              </a:avLst>
            </a:prstGeom>
            <a:noFill/>
            <a:ln w="25400" cap="sq">
              <a:solidFill>
                <a:schemeClr val="tx1"/>
              </a:solidFill>
              <a:round/>
              <a:headEnd/>
              <a:tailEnd/>
            </a:ln>
          </p:spPr>
          <p:txBody>
            <a:bodyPr lIns="274320" rIns="274320" anchor="ctr">
              <a:spAutoFit/>
            </a:bodyPr>
            <a:lstStyle/>
            <a:p>
              <a:pPr algn="r" rtl="1"/>
              <a:endParaRPr lang="en-US"/>
            </a:p>
          </p:txBody>
        </p:sp>
        <p:sp>
          <p:nvSpPr>
            <p:cNvPr id="1672204" name="Text Box 8"/>
            <p:cNvSpPr txBox="1">
              <a:spLocks noChangeArrowheads="1"/>
            </p:cNvSpPr>
            <p:nvPr/>
          </p:nvSpPr>
          <p:spPr bwMode="auto">
            <a:xfrm>
              <a:off x="2450" y="2237"/>
              <a:ext cx="1149" cy="260"/>
            </a:xfrm>
            <a:prstGeom prst="rect">
              <a:avLst/>
            </a:prstGeom>
            <a:noFill/>
            <a:ln w="9525">
              <a:noFill/>
              <a:miter lim="800000"/>
              <a:headEnd/>
              <a:tailEnd/>
            </a:ln>
          </p:spPr>
          <p:txBody>
            <a:bodyPr wrap="none" lIns="274320" rIns="274320">
              <a:spAutoFit/>
            </a:bodyPr>
            <a:lstStyle/>
            <a:p>
              <a:pPr eaLnBrk="0" hangingPunct="0"/>
              <a:r>
                <a:rPr lang="en-US" sz="3200" baseline="-30000"/>
                <a:t>codomain</a:t>
              </a:r>
            </a:p>
          </p:txBody>
        </p:sp>
      </p:grpSp>
      <p:grpSp>
        <p:nvGrpSpPr>
          <p:cNvPr id="1564681" name="Group 9"/>
          <p:cNvGrpSpPr>
            <a:grpSpLocks/>
          </p:cNvGrpSpPr>
          <p:nvPr/>
        </p:nvGrpSpPr>
        <p:grpSpPr bwMode="auto">
          <a:xfrm>
            <a:off x="5678488" y="2997200"/>
            <a:ext cx="2647950" cy="738188"/>
            <a:chOff x="3597" y="2338"/>
            <a:chExt cx="1668" cy="465"/>
          </a:xfrm>
        </p:grpSpPr>
        <p:sp>
          <p:nvSpPr>
            <p:cNvPr id="1672197" name="AutoShape 10"/>
            <p:cNvSpPr>
              <a:spLocks/>
            </p:cNvSpPr>
            <p:nvPr/>
          </p:nvSpPr>
          <p:spPr bwMode="auto">
            <a:xfrm rot="5400000">
              <a:off x="4185" y="2502"/>
              <a:ext cx="153" cy="449"/>
            </a:xfrm>
            <a:prstGeom prst="leftBrace">
              <a:avLst>
                <a:gd name="adj1" fmla="val 24455"/>
                <a:gd name="adj2" fmla="val 50000"/>
              </a:avLst>
            </a:prstGeom>
            <a:noFill/>
            <a:ln w="25400" cap="sq">
              <a:solidFill>
                <a:schemeClr val="tx1"/>
              </a:solidFill>
              <a:round/>
              <a:headEnd/>
              <a:tailEnd/>
            </a:ln>
          </p:spPr>
          <p:txBody>
            <a:bodyPr lIns="274320" rIns="274320" anchor="ctr">
              <a:spAutoFit/>
            </a:bodyPr>
            <a:lstStyle/>
            <a:p>
              <a:pPr algn="r" rtl="1"/>
              <a:endParaRPr lang="en-US"/>
            </a:p>
          </p:txBody>
        </p:sp>
        <p:sp>
          <p:nvSpPr>
            <p:cNvPr id="1672198" name="Text Box 11"/>
            <p:cNvSpPr txBox="1">
              <a:spLocks noChangeArrowheads="1"/>
            </p:cNvSpPr>
            <p:nvPr/>
          </p:nvSpPr>
          <p:spPr bwMode="auto">
            <a:xfrm>
              <a:off x="3597" y="2339"/>
              <a:ext cx="1135" cy="260"/>
            </a:xfrm>
            <a:prstGeom prst="rect">
              <a:avLst/>
            </a:prstGeom>
            <a:noFill/>
            <a:ln w="9525">
              <a:noFill/>
              <a:miter lim="800000"/>
              <a:headEnd/>
              <a:tailEnd/>
            </a:ln>
          </p:spPr>
          <p:txBody>
            <a:bodyPr wrap="none" lIns="274320" rIns="274320">
              <a:spAutoFit/>
            </a:bodyPr>
            <a:lstStyle/>
            <a:p>
              <a:pPr eaLnBrk="0" hangingPunct="0"/>
              <a:r>
                <a:rPr lang="en-US" sz="3200" baseline="-30000"/>
                <a:t>argument</a:t>
              </a:r>
            </a:p>
          </p:txBody>
        </p:sp>
        <p:sp>
          <p:nvSpPr>
            <p:cNvPr id="1672199" name="AutoShape 12"/>
            <p:cNvSpPr>
              <a:spLocks/>
            </p:cNvSpPr>
            <p:nvPr/>
          </p:nvSpPr>
          <p:spPr bwMode="auto">
            <a:xfrm rot="5400000">
              <a:off x="4750" y="2615"/>
              <a:ext cx="144" cy="229"/>
            </a:xfrm>
            <a:prstGeom prst="leftBrace">
              <a:avLst>
                <a:gd name="adj1" fmla="val 13252"/>
                <a:gd name="adj2" fmla="val 50000"/>
              </a:avLst>
            </a:prstGeom>
            <a:noFill/>
            <a:ln w="25400" cap="sq">
              <a:solidFill>
                <a:schemeClr val="tx1"/>
              </a:solidFill>
              <a:round/>
              <a:headEnd/>
              <a:tailEnd/>
            </a:ln>
          </p:spPr>
          <p:txBody>
            <a:bodyPr lIns="274320" rIns="274320" anchor="ctr">
              <a:spAutoFit/>
            </a:bodyPr>
            <a:lstStyle/>
            <a:p>
              <a:pPr algn="r" rtl="1"/>
              <a:endParaRPr lang="en-US"/>
            </a:p>
          </p:txBody>
        </p:sp>
        <p:sp>
          <p:nvSpPr>
            <p:cNvPr id="1672200" name="Text Box 13"/>
            <p:cNvSpPr txBox="1">
              <a:spLocks noChangeArrowheads="1"/>
            </p:cNvSpPr>
            <p:nvPr/>
          </p:nvSpPr>
          <p:spPr bwMode="auto">
            <a:xfrm>
              <a:off x="4481" y="2338"/>
              <a:ext cx="784" cy="260"/>
            </a:xfrm>
            <a:prstGeom prst="rect">
              <a:avLst/>
            </a:prstGeom>
            <a:noFill/>
            <a:ln w="9525">
              <a:noFill/>
              <a:miter lim="800000"/>
              <a:headEnd/>
              <a:tailEnd/>
            </a:ln>
          </p:spPr>
          <p:txBody>
            <a:bodyPr wrap="none" lIns="274320" rIns="274320">
              <a:spAutoFit/>
            </a:bodyPr>
            <a:lstStyle/>
            <a:p>
              <a:pPr eaLnBrk="0" hangingPunct="0"/>
              <a:r>
                <a:rPr lang="en-US" sz="3200" baseline="-30000"/>
                <a:t>value</a:t>
              </a:r>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64675">
                                            <p:txEl>
                                              <p:pRg st="9" end="9"/>
                                            </p:txEl>
                                          </p:spTgt>
                                        </p:tgtEl>
                                        <p:attrNameLst>
                                          <p:attrName>style.visibility</p:attrName>
                                        </p:attrNameLst>
                                      </p:cBhvr>
                                      <p:to>
                                        <p:strVal val="visible"/>
                                      </p:to>
                                    </p:set>
                                    <p:animEffect transition="in" filter="fade">
                                      <p:cBhvr>
                                        <p:cTn id="7" dur="1000"/>
                                        <p:tgtEl>
                                          <p:spTgt spid="1564675">
                                            <p:txEl>
                                              <p:pRg st="9" end="9"/>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564676"/>
                                        </p:tgtEl>
                                        <p:attrNameLst>
                                          <p:attrName>style.visibility</p:attrName>
                                        </p:attrNameLst>
                                      </p:cBhvr>
                                      <p:to>
                                        <p:strVal val="visible"/>
                                      </p:to>
                                    </p:set>
                                    <p:animEffect transition="in" filter="fade">
                                      <p:cBhvr>
                                        <p:cTn id="12" dur="1000"/>
                                        <p:tgtEl>
                                          <p:spTgt spid="1564676"/>
                                        </p:tgtEl>
                                      </p:cBhvr>
                                    </p:animEffect>
                                  </p:childTnLst>
                                </p:cTn>
                              </p:par>
                              <p:par>
                                <p:cTn id="13" presetID="10" presetClass="entr" presetSubtype="0" fill="hold" nodeType="withEffect">
                                  <p:stCondLst>
                                    <p:cond delay="0"/>
                                  </p:stCondLst>
                                  <p:childTnLst>
                                    <p:set>
                                      <p:cBhvr>
                                        <p:cTn id="14" dur="1" fill="hold">
                                          <p:stCondLst>
                                            <p:cond delay="0"/>
                                          </p:stCondLst>
                                        </p:cTn>
                                        <p:tgtEl>
                                          <p:spTgt spid="1564681"/>
                                        </p:tgtEl>
                                        <p:attrNameLst>
                                          <p:attrName>style.visibility</p:attrName>
                                        </p:attrNameLst>
                                      </p:cBhvr>
                                      <p:to>
                                        <p:strVal val="visible"/>
                                      </p:to>
                                    </p:set>
                                    <p:animEffect transition="in" filter="fade">
                                      <p:cBhvr>
                                        <p:cTn id="15" dur="1000"/>
                                        <p:tgtEl>
                                          <p:spTgt spid="15646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4785" name="Rectangle 2"/>
          <p:cNvSpPr>
            <a:spLocks noGrp="1" noChangeArrowheads="1"/>
          </p:cNvSpPr>
          <p:nvPr>
            <p:ph type="title"/>
          </p:nvPr>
        </p:nvSpPr>
        <p:spPr/>
        <p:txBody>
          <a:bodyPr/>
          <a:lstStyle/>
          <a:p>
            <a:pPr eaLnBrk="1" hangingPunct="1"/>
            <a:r>
              <a:rPr lang="en-US" smtClean="0"/>
              <a:t>Specifying a Function 2</a:t>
            </a:r>
          </a:p>
        </p:txBody>
      </p:sp>
      <p:sp>
        <p:nvSpPr>
          <p:cNvPr id="1638403" name="Text Box 3"/>
          <p:cNvSpPr txBox="1">
            <a:spLocks noChangeArrowheads="1"/>
          </p:cNvSpPr>
          <p:nvPr/>
        </p:nvSpPr>
        <p:spPr bwMode="auto">
          <a:xfrm>
            <a:off x="325438" y="1614488"/>
            <a:ext cx="8636000" cy="4772025"/>
          </a:xfrm>
          <a:prstGeom prst="rect">
            <a:avLst/>
          </a:prstGeom>
          <a:noFill/>
          <a:ln w="9525">
            <a:noFill/>
            <a:miter lim="800000"/>
            <a:headEnd/>
            <a:tailEnd/>
          </a:ln>
        </p:spPr>
        <p:txBody>
          <a:bodyPr lIns="274320" rIns="274320">
            <a:spAutoFit/>
          </a:bodyPr>
          <a:lstStyle/>
          <a:p>
            <a:pPr marL="533400" indent="-533400" eaLnBrk="0" hangingPunct="0">
              <a:spcBef>
                <a:spcPct val="20000"/>
              </a:spcBef>
              <a:buFontTx/>
              <a:buAutoNum type="arabicPeriod"/>
            </a:pPr>
            <a:r>
              <a:rPr lang="en-US" sz="2000"/>
              <a:t>Truth table  </a:t>
            </a:r>
            <a:endParaRPr lang="en-US" sz="3200"/>
          </a:p>
          <a:p>
            <a:pPr marL="533400" indent="-533400" eaLnBrk="0" hangingPunct="0">
              <a:spcBef>
                <a:spcPct val="20000"/>
              </a:spcBef>
              <a:buFontTx/>
              <a:buAutoNum type="arabicPeriod"/>
            </a:pPr>
            <a:endParaRPr lang="en-US" sz="2400"/>
          </a:p>
          <a:p>
            <a:pPr marL="533400" indent="-533400" eaLnBrk="0" hangingPunct="0">
              <a:spcBef>
                <a:spcPct val="20000"/>
              </a:spcBef>
              <a:buFontTx/>
              <a:buAutoNum type="arabicPeriod"/>
            </a:pPr>
            <a:endParaRPr lang="en-US" sz="2000"/>
          </a:p>
          <a:p>
            <a:pPr marL="533400" indent="-533400" eaLnBrk="0" hangingPunct="0">
              <a:spcBef>
                <a:spcPct val="20000"/>
              </a:spcBef>
              <a:buFontTx/>
              <a:buAutoNum type="arabicPeriod"/>
            </a:pPr>
            <a:r>
              <a:rPr lang="en-US" sz="2000"/>
              <a:t>Cases </a:t>
            </a:r>
            <a:r>
              <a:rPr lang="en-US" sz="2800">
                <a:latin typeface="cmmi10" pitchFamily="34" charset="0"/>
              </a:rPr>
              <a:t>f </a:t>
            </a:r>
            <a:r>
              <a:rPr lang="en-US" sz="2000"/>
              <a:t>(x,y) = </a:t>
            </a:r>
          </a:p>
          <a:p>
            <a:pPr marL="533400" indent="-533400" eaLnBrk="0" hangingPunct="0">
              <a:spcBef>
                <a:spcPct val="20000"/>
              </a:spcBef>
              <a:buFontTx/>
              <a:buAutoNum type="arabicPeriod"/>
            </a:pPr>
            <a:endParaRPr lang="en-US" sz="2000"/>
          </a:p>
          <a:p>
            <a:pPr marL="533400" indent="-533400" eaLnBrk="0" hangingPunct="0">
              <a:spcBef>
                <a:spcPct val="20000"/>
              </a:spcBef>
              <a:buFontTx/>
              <a:buAutoNum type="arabicPeriod"/>
            </a:pPr>
            <a:r>
              <a:rPr lang="en-US" sz="2000"/>
              <a:t>Formula  </a:t>
            </a:r>
            <a:r>
              <a:rPr lang="en-US" sz="3200"/>
              <a:t> </a:t>
            </a:r>
            <a:r>
              <a:rPr lang="en-US" sz="2800">
                <a:latin typeface="cmmi10" pitchFamily="34" charset="0"/>
              </a:rPr>
              <a:t>f </a:t>
            </a:r>
            <a:r>
              <a:rPr lang="en-US" sz="2000"/>
              <a:t>(P,Q) = [P </a:t>
            </a:r>
            <a:r>
              <a:rPr lang="en-US" sz="2400">
                <a:latin typeface="cmsy10" pitchFamily="34" charset="0"/>
              </a:rPr>
              <a:t>!</a:t>
            </a:r>
            <a:r>
              <a:rPr lang="en-US" sz="2000"/>
              <a:t> Q]</a:t>
            </a:r>
          </a:p>
          <a:p>
            <a:pPr marL="1905000" lvl="3" indent="-533400" eaLnBrk="0" hangingPunct="0">
              <a:spcBef>
                <a:spcPct val="20000"/>
              </a:spcBef>
            </a:pPr>
            <a:r>
              <a:rPr lang="en-US" sz="2000"/>
              <a:t>      </a:t>
            </a:r>
            <a:r>
              <a:rPr lang="en-US" sz="2800">
                <a:latin typeface="cmmi10" pitchFamily="34" charset="0"/>
              </a:rPr>
              <a:t>f</a:t>
            </a:r>
            <a:r>
              <a:rPr lang="en-US" sz="2000"/>
              <a:t>(x) = x</a:t>
            </a:r>
            <a:r>
              <a:rPr lang="en-US" sz="2000" baseline="30000"/>
              <a:t>2</a:t>
            </a:r>
          </a:p>
          <a:p>
            <a:pPr marL="533400" indent="-533400" eaLnBrk="0" hangingPunct="0">
              <a:spcBef>
                <a:spcPct val="20000"/>
              </a:spcBef>
              <a:buFontTx/>
              <a:buAutoNum type="arabicPeriod"/>
            </a:pPr>
            <a:r>
              <a:rPr lang="en-US" sz="2000"/>
              <a:t>Procedure  </a:t>
            </a:r>
            <a:r>
              <a:rPr lang="en-US" sz="2800">
                <a:latin typeface="cmmi10" pitchFamily="34" charset="0"/>
              </a:rPr>
              <a:t>f </a:t>
            </a:r>
            <a:r>
              <a:rPr lang="en-US" sz="2000"/>
              <a:t>(y)</a:t>
            </a:r>
            <a:r>
              <a:rPr lang="en-US" sz="2400"/>
              <a:t> = </a:t>
            </a:r>
            <a:r>
              <a:rPr lang="en-US" sz="2000"/>
              <a:t>length of left to right search of a 1 in y.	</a:t>
            </a:r>
            <a:r>
              <a:rPr lang="en-US" sz="2800">
                <a:latin typeface="cmmi10" pitchFamily="34" charset="0"/>
              </a:rPr>
              <a:t>f </a:t>
            </a:r>
            <a:r>
              <a:rPr lang="en-US" sz="2000"/>
              <a:t>(0010) = 3	  </a:t>
            </a:r>
            <a:r>
              <a:rPr lang="en-US" sz="2800">
                <a:latin typeface="cmmi10" pitchFamily="34" charset="0"/>
              </a:rPr>
              <a:t>f </a:t>
            </a:r>
            <a:r>
              <a:rPr lang="en-US" sz="2000"/>
              <a:t>(100) = 1	 </a:t>
            </a:r>
            <a:r>
              <a:rPr lang="en-US" sz="2800">
                <a:latin typeface="cmmi10" pitchFamily="34" charset="0"/>
              </a:rPr>
              <a:t>f </a:t>
            </a:r>
            <a:r>
              <a:rPr lang="en-US" sz="2000"/>
              <a:t>(0000) = undefined</a:t>
            </a:r>
            <a:endParaRPr lang="en-US" sz="800"/>
          </a:p>
          <a:p>
            <a:pPr marL="533400" indent="-533400" eaLnBrk="0" hangingPunct="0">
              <a:spcBef>
                <a:spcPct val="20000"/>
              </a:spcBef>
            </a:pPr>
            <a:endParaRPr lang="en-US" sz="800"/>
          </a:p>
          <a:p>
            <a:pPr marL="533400" indent="-533400" eaLnBrk="0" hangingPunct="0">
              <a:spcBef>
                <a:spcPct val="20000"/>
              </a:spcBef>
            </a:pPr>
            <a:endParaRPr lang="en-US" sz="800"/>
          </a:p>
          <a:p>
            <a:pPr marL="533400" indent="-533400" eaLnBrk="0" hangingPunct="0">
              <a:spcBef>
                <a:spcPct val="20000"/>
              </a:spcBef>
            </a:pPr>
            <a:r>
              <a:rPr lang="en-US" sz="2000"/>
              <a:t>specification rule			</a:t>
            </a:r>
            <a:r>
              <a:rPr lang="he-IL" sz="2000"/>
              <a:t>כלל התאמה</a:t>
            </a:r>
            <a:endParaRPr lang="en-US" sz="2000"/>
          </a:p>
        </p:txBody>
      </p:sp>
      <p:graphicFrame>
        <p:nvGraphicFramePr>
          <p:cNvPr id="1638404" name="Group 4"/>
          <p:cNvGraphicFramePr>
            <a:graphicFrameLocks noGrp="1"/>
          </p:cNvGraphicFramePr>
          <p:nvPr/>
        </p:nvGraphicFramePr>
        <p:xfrm>
          <a:off x="5532438" y="1454150"/>
          <a:ext cx="2620962" cy="1639254"/>
        </p:xfrm>
        <a:graphic>
          <a:graphicData uri="http://schemas.openxmlformats.org/drawingml/2006/table">
            <a:tbl>
              <a:tblPr/>
              <a:tblGrid>
                <a:gridCol w="582612"/>
                <a:gridCol w="600075"/>
                <a:gridCol w="1438275"/>
              </a:tblGrid>
              <a:tr h="314325">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tab pos="858838" algn="l"/>
                        </a:tabLst>
                      </a:pPr>
                      <a:r>
                        <a:rPr kumimoji="0" lang="en-US" sz="1700" b="0" i="0" u="none" strike="noStrike" cap="none" normalizeH="0" baseline="0" smtClean="0">
                          <a:ln>
                            <a:noFill/>
                          </a:ln>
                          <a:solidFill>
                            <a:schemeClr val="tx2"/>
                          </a:solidFill>
                          <a:effectLst/>
                          <a:latin typeface="Arial Rounded MT Bold" pitchFamily="34" charset="0"/>
                          <a:cs typeface="Arial" pitchFamily="34" charset="0"/>
                        </a:rPr>
                        <a:t>P</a:t>
                      </a:r>
                    </a:p>
                  </a:txBody>
                  <a:tcPr marL="274320" marR="2743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tab pos="858838" algn="l"/>
                        </a:tabLst>
                      </a:pPr>
                      <a:r>
                        <a:rPr kumimoji="0" lang="en-US" sz="1700" b="0" i="0" u="none" strike="noStrike" cap="none" normalizeH="0" baseline="0" smtClean="0">
                          <a:ln>
                            <a:noFill/>
                          </a:ln>
                          <a:solidFill>
                            <a:schemeClr val="tx2"/>
                          </a:solidFill>
                          <a:effectLst/>
                          <a:latin typeface="Arial Rounded MT Bold" pitchFamily="34" charset="0"/>
                          <a:cs typeface="Arial" pitchFamily="34" charset="0"/>
                        </a:rPr>
                        <a:t>Q</a:t>
                      </a:r>
                    </a:p>
                  </a:txBody>
                  <a:tcPr marL="274320" marR="2743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tab pos="858838" algn="l"/>
                        </a:tabLst>
                      </a:pPr>
                      <a:r>
                        <a:rPr kumimoji="0" lang="en-US" sz="2000" b="0" i="0" u="none" strike="noStrike" cap="none" normalizeH="0" baseline="0" smtClean="0">
                          <a:ln>
                            <a:noFill/>
                          </a:ln>
                          <a:solidFill>
                            <a:schemeClr val="tx2"/>
                          </a:solidFill>
                          <a:effectLst/>
                          <a:latin typeface="cmmi10" pitchFamily="34" charset="0"/>
                          <a:cs typeface="Arial" pitchFamily="34" charset="0"/>
                        </a:rPr>
                        <a:t>f</a:t>
                      </a:r>
                      <a:r>
                        <a:rPr kumimoji="0" lang="en-US" sz="1700" b="0" i="0" u="none" strike="noStrike" cap="none" normalizeH="0" baseline="0" smtClean="0">
                          <a:ln>
                            <a:noFill/>
                          </a:ln>
                          <a:solidFill>
                            <a:schemeClr val="tx2"/>
                          </a:solidFill>
                          <a:effectLst/>
                          <a:latin typeface="Arial Rounded MT Bold" pitchFamily="34" charset="0"/>
                          <a:cs typeface="Arial" pitchFamily="34" charset="0"/>
                        </a:rPr>
                        <a:t> (P,Q)</a:t>
                      </a:r>
                    </a:p>
                  </a:txBody>
                  <a:tcPr marL="274320" marR="2743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3375">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tab pos="858838" algn="l"/>
                        </a:tabLst>
                      </a:pPr>
                      <a:r>
                        <a:rPr kumimoji="0" lang="en-US" sz="1300" b="0" i="0" u="none" strike="noStrike" cap="none" normalizeH="0" baseline="0" smtClean="0">
                          <a:ln>
                            <a:noFill/>
                          </a:ln>
                          <a:solidFill>
                            <a:schemeClr val="tx2"/>
                          </a:solidFill>
                          <a:effectLst/>
                          <a:latin typeface="Arial Rounded MT Bold" pitchFamily="34" charset="0"/>
                          <a:cs typeface="Arial" pitchFamily="34" charset="0"/>
                        </a:rPr>
                        <a:t>T</a:t>
                      </a:r>
                    </a:p>
                  </a:txBody>
                  <a:tcPr marL="274320" marR="2743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tab pos="858838" algn="l"/>
                        </a:tabLst>
                      </a:pPr>
                      <a:r>
                        <a:rPr kumimoji="0" lang="en-US" sz="1300" b="0" i="0" u="none" strike="noStrike" cap="none" normalizeH="0" baseline="0" smtClean="0">
                          <a:ln>
                            <a:noFill/>
                          </a:ln>
                          <a:solidFill>
                            <a:schemeClr val="tx2"/>
                          </a:solidFill>
                          <a:effectLst/>
                          <a:latin typeface="Arial Rounded MT Bold" pitchFamily="34" charset="0"/>
                          <a:cs typeface="Arial" pitchFamily="34" charset="0"/>
                        </a:rPr>
                        <a:t>T</a:t>
                      </a:r>
                    </a:p>
                  </a:txBody>
                  <a:tcPr marL="274320" marR="2743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tab pos="858838" algn="l"/>
                        </a:tabLst>
                      </a:pPr>
                      <a:r>
                        <a:rPr kumimoji="0" lang="en-US" sz="1300" b="0" i="0" u="none" strike="noStrike" cap="none" normalizeH="0" baseline="0" smtClean="0">
                          <a:ln>
                            <a:noFill/>
                          </a:ln>
                          <a:solidFill>
                            <a:schemeClr val="tx2"/>
                          </a:solidFill>
                          <a:effectLst/>
                          <a:latin typeface="Arial Rounded MT Bold" pitchFamily="34" charset="0"/>
                          <a:cs typeface="Arial" pitchFamily="34" charset="0"/>
                        </a:rPr>
                        <a:t>T</a:t>
                      </a:r>
                    </a:p>
                  </a:txBody>
                  <a:tcPr marL="274320" marR="2743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tab pos="858838" algn="l"/>
                        </a:tabLst>
                      </a:pPr>
                      <a:r>
                        <a:rPr kumimoji="0" lang="en-US" sz="1300" b="0" i="0" u="none" strike="noStrike" cap="none" normalizeH="0" baseline="0" smtClean="0">
                          <a:ln>
                            <a:noFill/>
                          </a:ln>
                          <a:solidFill>
                            <a:schemeClr val="tx2"/>
                          </a:solidFill>
                          <a:effectLst/>
                          <a:latin typeface="Arial Rounded MT Bold" pitchFamily="34" charset="0"/>
                          <a:cs typeface="Arial" pitchFamily="34" charset="0"/>
                        </a:rPr>
                        <a:t>T</a:t>
                      </a:r>
                    </a:p>
                  </a:txBody>
                  <a:tcPr marL="274320" marR="2743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tab pos="858838" algn="l"/>
                        </a:tabLst>
                      </a:pPr>
                      <a:r>
                        <a:rPr kumimoji="0" lang="en-US" sz="1300" b="0" i="0" u="none" strike="noStrike" cap="none" normalizeH="0" baseline="0" smtClean="0">
                          <a:ln>
                            <a:noFill/>
                          </a:ln>
                          <a:solidFill>
                            <a:schemeClr val="hlink"/>
                          </a:solidFill>
                          <a:effectLst/>
                          <a:latin typeface="Arial Rounded MT Bold" pitchFamily="34" charset="0"/>
                          <a:cs typeface="Arial" pitchFamily="34" charset="0"/>
                        </a:rPr>
                        <a:t>F</a:t>
                      </a:r>
                    </a:p>
                  </a:txBody>
                  <a:tcPr marL="274320" marR="2743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tab pos="858838" algn="l"/>
                        </a:tabLst>
                      </a:pPr>
                      <a:r>
                        <a:rPr kumimoji="0" lang="en-US" sz="1300" b="0" i="0" u="none" strike="noStrike" cap="none" normalizeH="0" baseline="0" smtClean="0">
                          <a:ln>
                            <a:noFill/>
                          </a:ln>
                          <a:solidFill>
                            <a:schemeClr val="hlink"/>
                          </a:solidFill>
                          <a:effectLst/>
                          <a:latin typeface="Arial Rounded MT Bold" pitchFamily="34" charset="0"/>
                          <a:cs typeface="Arial" pitchFamily="34" charset="0"/>
                        </a:rPr>
                        <a:t>F</a:t>
                      </a:r>
                    </a:p>
                  </a:txBody>
                  <a:tcPr marL="274320" marR="2743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tab pos="858838" algn="l"/>
                        </a:tabLst>
                      </a:pPr>
                      <a:r>
                        <a:rPr kumimoji="0" lang="en-US" sz="1300" b="0" i="0" u="none" strike="noStrike" cap="none" normalizeH="0" baseline="0" smtClean="0">
                          <a:ln>
                            <a:noFill/>
                          </a:ln>
                          <a:solidFill>
                            <a:schemeClr val="hlink"/>
                          </a:solidFill>
                          <a:effectLst/>
                          <a:latin typeface="Arial Rounded MT Bold" pitchFamily="34" charset="0"/>
                          <a:cs typeface="Arial" pitchFamily="34" charset="0"/>
                        </a:rPr>
                        <a:t>F</a:t>
                      </a:r>
                    </a:p>
                  </a:txBody>
                  <a:tcPr marL="274320" marR="2743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tab pos="858838" algn="l"/>
                        </a:tabLst>
                      </a:pPr>
                      <a:r>
                        <a:rPr kumimoji="0" lang="en-US" sz="1300" b="0" i="0" u="none" strike="noStrike" cap="none" normalizeH="0" baseline="0" smtClean="0">
                          <a:ln>
                            <a:noFill/>
                          </a:ln>
                          <a:solidFill>
                            <a:schemeClr val="tx2"/>
                          </a:solidFill>
                          <a:effectLst/>
                          <a:latin typeface="Arial Rounded MT Bold" pitchFamily="34" charset="0"/>
                          <a:cs typeface="Arial" pitchFamily="34" charset="0"/>
                        </a:rPr>
                        <a:t>T</a:t>
                      </a:r>
                    </a:p>
                  </a:txBody>
                  <a:tcPr marL="274320" marR="2743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tab pos="858838" algn="l"/>
                        </a:tabLst>
                      </a:pPr>
                      <a:r>
                        <a:rPr kumimoji="0" lang="en-US" sz="1300" b="0" i="0" u="none" strike="noStrike" cap="none" normalizeH="0" baseline="0" smtClean="0">
                          <a:ln>
                            <a:noFill/>
                          </a:ln>
                          <a:solidFill>
                            <a:schemeClr val="tx2"/>
                          </a:solidFill>
                          <a:effectLst/>
                          <a:latin typeface="Arial Rounded MT Bold" pitchFamily="34" charset="0"/>
                          <a:cs typeface="Arial" pitchFamily="34" charset="0"/>
                        </a:rPr>
                        <a:t>T</a:t>
                      </a:r>
                    </a:p>
                  </a:txBody>
                  <a:tcPr marL="274320" marR="2743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tab pos="858838" algn="l"/>
                        </a:tabLst>
                      </a:pPr>
                      <a:r>
                        <a:rPr kumimoji="0" lang="en-US" sz="1300" b="0" i="0" u="none" strike="noStrike" cap="none" normalizeH="0" baseline="0" smtClean="0">
                          <a:ln>
                            <a:noFill/>
                          </a:ln>
                          <a:solidFill>
                            <a:schemeClr val="hlink"/>
                          </a:solidFill>
                          <a:effectLst/>
                          <a:latin typeface="Arial Rounded MT Bold" pitchFamily="34" charset="0"/>
                          <a:cs typeface="Arial" pitchFamily="34" charset="0"/>
                        </a:rPr>
                        <a:t>F</a:t>
                      </a:r>
                    </a:p>
                  </a:txBody>
                  <a:tcPr marL="274320" marR="2743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tab pos="858838" algn="l"/>
                        </a:tabLst>
                      </a:pPr>
                      <a:r>
                        <a:rPr kumimoji="0" lang="en-US" sz="1300" b="0" i="0" u="none" strike="noStrike" cap="none" normalizeH="0" baseline="0" smtClean="0">
                          <a:ln>
                            <a:noFill/>
                          </a:ln>
                          <a:solidFill>
                            <a:schemeClr val="hlink"/>
                          </a:solidFill>
                          <a:effectLst/>
                          <a:latin typeface="Arial Rounded MT Bold" pitchFamily="34" charset="0"/>
                          <a:cs typeface="Arial" pitchFamily="34" charset="0"/>
                        </a:rPr>
                        <a:t>F</a:t>
                      </a:r>
                    </a:p>
                  </a:txBody>
                  <a:tcPr marL="274320" marR="2743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tab pos="858838" algn="l"/>
                        </a:tabLst>
                      </a:pPr>
                      <a:r>
                        <a:rPr kumimoji="0" lang="en-US" sz="1300" b="0" i="0" u="none" strike="noStrike" cap="none" normalizeH="0" baseline="0" smtClean="0">
                          <a:ln>
                            <a:noFill/>
                          </a:ln>
                          <a:solidFill>
                            <a:schemeClr val="tx2"/>
                          </a:solidFill>
                          <a:effectLst/>
                          <a:latin typeface="Arial Rounded MT Bold" pitchFamily="34" charset="0"/>
                          <a:cs typeface="Arial" pitchFamily="34" charset="0"/>
                        </a:rPr>
                        <a:t>T</a:t>
                      </a:r>
                    </a:p>
                  </a:txBody>
                  <a:tcPr marL="274320" marR="2743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638430" name="AutoShape 30"/>
          <p:cNvSpPr>
            <a:spLocks/>
          </p:cNvSpPr>
          <p:nvPr/>
        </p:nvSpPr>
        <p:spPr bwMode="auto">
          <a:xfrm>
            <a:off x="3009900" y="2724150"/>
            <a:ext cx="88900" cy="762000"/>
          </a:xfrm>
          <a:prstGeom prst="leftBrace">
            <a:avLst>
              <a:gd name="adj1" fmla="val 71429"/>
              <a:gd name="adj2" fmla="val 50000"/>
            </a:avLst>
          </a:prstGeom>
          <a:noFill/>
          <a:ln w="38100" cap="sq">
            <a:solidFill>
              <a:schemeClr val="tx1"/>
            </a:solidFill>
            <a:round/>
            <a:headEnd/>
            <a:tailEnd/>
          </a:ln>
        </p:spPr>
        <p:txBody>
          <a:bodyPr wrap="none" lIns="274320" rIns="274320" anchor="ctr">
            <a:spAutoFit/>
          </a:bodyPr>
          <a:lstStyle/>
          <a:p>
            <a:pPr algn="r" rtl="1"/>
            <a:endParaRPr lang="en-US"/>
          </a:p>
        </p:txBody>
      </p:sp>
      <p:sp>
        <p:nvSpPr>
          <p:cNvPr id="1638431" name="Text Box 31"/>
          <p:cNvSpPr txBox="1">
            <a:spLocks noChangeArrowheads="1"/>
          </p:cNvSpPr>
          <p:nvPr/>
        </p:nvSpPr>
        <p:spPr bwMode="auto">
          <a:xfrm>
            <a:off x="2955925" y="2679700"/>
            <a:ext cx="1843088" cy="808038"/>
          </a:xfrm>
          <a:prstGeom prst="rect">
            <a:avLst/>
          </a:prstGeom>
          <a:noFill/>
          <a:ln w="9525">
            <a:noFill/>
            <a:miter lim="800000"/>
            <a:headEnd/>
            <a:tailEnd/>
          </a:ln>
        </p:spPr>
        <p:txBody>
          <a:bodyPr wrap="none" lIns="274320" rIns="274320">
            <a:spAutoFit/>
          </a:bodyPr>
          <a:lstStyle/>
          <a:p>
            <a:pPr marL="533400" indent="-533400" eaLnBrk="0" hangingPunct="0">
              <a:buFontTx/>
              <a:buAutoNum type="arabicPlain"/>
            </a:pPr>
            <a:r>
              <a:rPr lang="en-US" sz="2000"/>
              <a:t>if x = y</a:t>
            </a:r>
          </a:p>
          <a:p>
            <a:pPr marL="533400" indent="-533400" eaLnBrk="0" hangingPunct="0">
              <a:buFontTx/>
              <a:buAutoNum type="arabicPlain"/>
            </a:pPr>
            <a:endParaRPr lang="en-US" sz="700"/>
          </a:p>
          <a:p>
            <a:pPr marL="533400" indent="-533400" eaLnBrk="0" hangingPunct="0"/>
            <a:r>
              <a:rPr lang="en-US" sz="2000"/>
              <a:t>0      if x = y</a:t>
            </a:r>
          </a:p>
        </p:txBody>
      </p:sp>
      <p:sp>
        <p:nvSpPr>
          <p:cNvPr id="1638432" name="Line 32"/>
          <p:cNvSpPr>
            <a:spLocks noChangeShapeType="1"/>
          </p:cNvSpPr>
          <p:nvPr/>
        </p:nvSpPr>
        <p:spPr bwMode="auto">
          <a:xfrm flipV="1">
            <a:off x="4221163" y="3214688"/>
            <a:ext cx="106362" cy="196850"/>
          </a:xfrm>
          <a:prstGeom prst="line">
            <a:avLst/>
          </a:prstGeom>
          <a:noFill/>
          <a:ln w="25400" cap="sq">
            <a:solidFill>
              <a:schemeClr val="tx1"/>
            </a:solidFill>
            <a:round/>
            <a:headEnd type="none" w="lg" len="lg"/>
            <a:tailEnd/>
          </a:ln>
        </p:spPr>
        <p:txBody>
          <a:bodyPr lIns="274320" rIns="274320">
            <a:spAutoFit/>
          </a:bodyPr>
          <a:lstStyle/>
          <a:p>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638403">
                                            <p:txEl>
                                              <p:pRg st="3" end="3"/>
                                            </p:txEl>
                                          </p:spTgt>
                                        </p:tgtEl>
                                        <p:attrNameLst>
                                          <p:attrName>style.visibility</p:attrName>
                                        </p:attrNameLst>
                                      </p:cBhvr>
                                      <p:to>
                                        <p:strVal val="visible"/>
                                      </p:to>
                                    </p:set>
                                    <p:animEffect transition="in" filter="fade">
                                      <p:cBhvr>
                                        <p:cTn id="7" dur="1000"/>
                                        <p:tgtEl>
                                          <p:spTgt spid="1638403">
                                            <p:txEl>
                                              <p:pRg st="3" end="3"/>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38431"/>
                                        </p:tgtEl>
                                        <p:attrNameLst>
                                          <p:attrName>style.visibility</p:attrName>
                                        </p:attrNameLst>
                                      </p:cBhvr>
                                      <p:to>
                                        <p:strVal val="visible"/>
                                      </p:to>
                                    </p:set>
                                    <p:animEffect transition="in" filter="fade">
                                      <p:cBhvr>
                                        <p:cTn id="10" dur="1000"/>
                                        <p:tgtEl>
                                          <p:spTgt spid="163843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638430"/>
                                        </p:tgtEl>
                                        <p:attrNameLst>
                                          <p:attrName>style.visibility</p:attrName>
                                        </p:attrNameLst>
                                      </p:cBhvr>
                                      <p:to>
                                        <p:strVal val="visible"/>
                                      </p:to>
                                    </p:set>
                                    <p:animEffect transition="in" filter="fade">
                                      <p:cBhvr>
                                        <p:cTn id="13" dur="1000"/>
                                        <p:tgtEl>
                                          <p:spTgt spid="163843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638432"/>
                                        </p:tgtEl>
                                        <p:attrNameLst>
                                          <p:attrName>style.visibility</p:attrName>
                                        </p:attrNameLst>
                                      </p:cBhvr>
                                      <p:to>
                                        <p:strVal val="visible"/>
                                      </p:to>
                                    </p:set>
                                    <p:animEffect transition="in" filter="fade">
                                      <p:cBhvr>
                                        <p:cTn id="16" dur="1000"/>
                                        <p:tgtEl>
                                          <p:spTgt spid="163843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1638403">
                                            <p:txEl>
                                              <p:pRg st="5" end="5"/>
                                            </p:txEl>
                                          </p:spTgt>
                                        </p:tgtEl>
                                        <p:attrNameLst>
                                          <p:attrName>style.visibility</p:attrName>
                                        </p:attrNameLst>
                                      </p:cBhvr>
                                      <p:to>
                                        <p:strVal val="visible"/>
                                      </p:to>
                                    </p:set>
                                    <p:animEffect transition="in" filter="fade">
                                      <p:cBhvr>
                                        <p:cTn id="21" dur="1000"/>
                                        <p:tgtEl>
                                          <p:spTgt spid="163840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638403">
                                            <p:txEl>
                                              <p:pRg st="6" end="6"/>
                                            </p:txEl>
                                          </p:spTgt>
                                        </p:tgtEl>
                                        <p:attrNameLst>
                                          <p:attrName>style.visibility</p:attrName>
                                        </p:attrNameLst>
                                      </p:cBhvr>
                                      <p:to>
                                        <p:strVal val="visible"/>
                                      </p:to>
                                    </p:set>
                                    <p:animEffect transition="in" filter="fade">
                                      <p:cBhvr>
                                        <p:cTn id="24" dur="1000"/>
                                        <p:tgtEl>
                                          <p:spTgt spid="1638403">
                                            <p:txEl>
                                              <p:pRg st="6" end="6"/>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nodeType="clickEffect">
                                  <p:stCondLst>
                                    <p:cond delay="0"/>
                                  </p:stCondLst>
                                  <p:childTnLst>
                                    <p:set>
                                      <p:cBhvr>
                                        <p:cTn id="28" dur="1" fill="hold">
                                          <p:stCondLst>
                                            <p:cond delay="0"/>
                                          </p:stCondLst>
                                        </p:cTn>
                                        <p:tgtEl>
                                          <p:spTgt spid="1638403">
                                            <p:txEl>
                                              <p:pRg st="7" end="7"/>
                                            </p:txEl>
                                          </p:spTgt>
                                        </p:tgtEl>
                                        <p:attrNameLst>
                                          <p:attrName>style.visibility</p:attrName>
                                        </p:attrNameLst>
                                      </p:cBhvr>
                                      <p:to>
                                        <p:strVal val="visible"/>
                                      </p:to>
                                    </p:set>
                                    <p:animEffect transition="in" filter="fade">
                                      <p:cBhvr>
                                        <p:cTn id="29" dur="1000"/>
                                        <p:tgtEl>
                                          <p:spTgt spid="163840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30" grpId="0" animBg="1"/>
      <p:bldP spid="1638431" grpId="0"/>
      <p:bldP spid="163843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6833" name="Rectangle 2"/>
          <p:cNvSpPr>
            <a:spLocks noGrp="1" noChangeArrowheads="1"/>
          </p:cNvSpPr>
          <p:nvPr>
            <p:ph type="title"/>
          </p:nvPr>
        </p:nvSpPr>
        <p:spPr/>
        <p:txBody>
          <a:bodyPr/>
          <a:lstStyle/>
          <a:p>
            <a:pPr eaLnBrk="1" hangingPunct="1"/>
            <a:r>
              <a:rPr lang="en-US" smtClean="0"/>
              <a:t>Specifying a Function</a:t>
            </a:r>
          </a:p>
        </p:txBody>
      </p:sp>
      <p:sp>
        <p:nvSpPr>
          <p:cNvPr id="1656834" name="Text Box 3"/>
          <p:cNvSpPr txBox="1">
            <a:spLocks noChangeArrowheads="1"/>
          </p:cNvSpPr>
          <p:nvPr/>
        </p:nvSpPr>
        <p:spPr bwMode="auto">
          <a:xfrm>
            <a:off x="325438" y="1522413"/>
            <a:ext cx="8636000" cy="4610100"/>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400"/>
              <a:t>To specify a function </a:t>
            </a:r>
            <a:r>
              <a:rPr lang="en-US" sz="2800">
                <a:latin typeface="cmmi10" pitchFamily="34" charset="0"/>
              </a:rPr>
              <a:t>f </a:t>
            </a:r>
            <a:r>
              <a:rPr lang="en-US" sz="2400"/>
              <a:t> we need to show the value of </a:t>
            </a:r>
            <a:r>
              <a:rPr lang="en-US" sz="2800">
                <a:latin typeface="cmmi10" pitchFamily="34" charset="0"/>
              </a:rPr>
              <a:t>f</a:t>
            </a:r>
            <a:r>
              <a:rPr lang="en-US" sz="2400"/>
              <a:t> at each element of the domain.</a:t>
            </a:r>
          </a:p>
          <a:p>
            <a:pPr marL="533400" indent="-533400" eaLnBrk="0" hangingPunct="0">
              <a:spcBef>
                <a:spcPct val="20000"/>
              </a:spcBef>
            </a:pPr>
            <a:endParaRPr lang="en-US" sz="2400"/>
          </a:p>
          <a:p>
            <a:pPr marL="533400" indent="-533400" eaLnBrk="0" hangingPunct="0">
              <a:spcBef>
                <a:spcPct val="20000"/>
              </a:spcBef>
            </a:pPr>
            <a:r>
              <a:rPr lang="en-US" sz="2400"/>
              <a:t>Typically, we say something like:</a:t>
            </a:r>
          </a:p>
          <a:p>
            <a:pPr marL="533400" indent="-533400" eaLnBrk="0" hangingPunct="0">
              <a:spcBef>
                <a:spcPct val="20000"/>
              </a:spcBef>
            </a:pPr>
            <a:endParaRPr lang="en-US" sz="2400"/>
          </a:p>
          <a:p>
            <a:pPr marL="533400" indent="-533400" eaLnBrk="0" hangingPunct="0">
              <a:spcBef>
                <a:spcPct val="20000"/>
              </a:spcBef>
            </a:pPr>
            <a:r>
              <a:rPr lang="en-US" sz="2400"/>
              <a:t>		“Let  </a:t>
            </a:r>
            <a:r>
              <a:rPr lang="en-US" sz="3200">
                <a:latin typeface="cmmi10" pitchFamily="34" charset="0"/>
              </a:rPr>
              <a:t>f</a:t>
            </a:r>
            <a:r>
              <a:rPr lang="en-US" sz="3200">
                <a:latin typeface="cmti10" pitchFamily="34" charset="0"/>
              </a:rPr>
              <a:t> </a:t>
            </a:r>
            <a:r>
              <a:rPr lang="en-US" sz="2800"/>
              <a:t>: A </a:t>
            </a:r>
            <a:r>
              <a:rPr lang="en-US" sz="2800">
                <a:latin typeface="cmsy10" pitchFamily="34" charset="0"/>
              </a:rPr>
              <a:t>!</a:t>
            </a:r>
            <a:r>
              <a:rPr lang="en-US" sz="2800"/>
              <a:t> B</a:t>
            </a:r>
            <a:r>
              <a:rPr lang="en-US" sz="3200"/>
              <a:t> </a:t>
            </a:r>
            <a:r>
              <a:rPr lang="en-US" sz="2400"/>
              <a:t>be defined by  </a:t>
            </a:r>
            <a:r>
              <a:rPr lang="en-US" sz="3200">
                <a:latin typeface="cmmi10" pitchFamily="34" charset="0"/>
              </a:rPr>
              <a:t>f </a:t>
            </a:r>
            <a:r>
              <a:rPr lang="en-US" sz="2400"/>
              <a:t>(x) = …”</a:t>
            </a:r>
            <a:endParaRPr lang="en-US" u="sng"/>
          </a:p>
          <a:p>
            <a:pPr marL="533400" indent="-533400" eaLnBrk="0" hangingPunct="0">
              <a:spcBef>
                <a:spcPct val="20000"/>
              </a:spcBef>
            </a:pPr>
            <a:endParaRPr lang="en-US"/>
          </a:p>
          <a:p>
            <a:pPr marL="533400" indent="-533400" eaLnBrk="0" hangingPunct="0">
              <a:spcBef>
                <a:spcPct val="20000"/>
              </a:spcBef>
            </a:pPr>
            <a:r>
              <a:rPr lang="en-US" sz="2400" u="sng"/>
              <a:t>Remark</a:t>
            </a:r>
            <a:r>
              <a:rPr lang="en-US" sz="2800"/>
              <a:t>: </a:t>
            </a:r>
            <a:r>
              <a:rPr lang="en-US" sz="2400"/>
              <a:t>when we write “</a:t>
            </a:r>
            <a:r>
              <a:rPr lang="en-US" sz="3200">
                <a:latin typeface="cmmi10" pitchFamily="34" charset="0"/>
              </a:rPr>
              <a:t>f </a:t>
            </a:r>
            <a:r>
              <a:rPr lang="en-US" sz="2400"/>
              <a:t>(x) = …,” we actually mean:</a:t>
            </a:r>
          </a:p>
          <a:p>
            <a:pPr marL="533400" indent="-533400" eaLnBrk="0" hangingPunct="0">
              <a:spcBef>
                <a:spcPct val="20000"/>
              </a:spcBef>
            </a:pPr>
            <a:r>
              <a:rPr lang="en-US" sz="1000"/>
              <a:t>				</a:t>
            </a:r>
          </a:p>
          <a:p>
            <a:pPr marL="533400" indent="-533400" eaLnBrk="0" hangingPunct="0">
              <a:spcBef>
                <a:spcPct val="20000"/>
              </a:spcBef>
            </a:pPr>
            <a:r>
              <a:rPr lang="en-US" sz="2400"/>
              <a:t>				“</a:t>
            </a:r>
            <a:r>
              <a:rPr lang="en-US" sz="2800">
                <a:latin typeface="cmsy10" pitchFamily="34" charset="0"/>
              </a:rPr>
              <a:t>8</a:t>
            </a:r>
            <a:r>
              <a:rPr lang="en-US" sz="2800"/>
              <a:t>x </a:t>
            </a:r>
            <a:r>
              <a:rPr lang="en-US" sz="2800">
                <a:latin typeface="cmsy10" pitchFamily="34" charset="0"/>
              </a:rPr>
              <a:t>2</a:t>
            </a:r>
            <a:r>
              <a:rPr lang="en-US" sz="2800"/>
              <a:t> A,</a:t>
            </a:r>
            <a:r>
              <a:rPr lang="en-US" sz="2400"/>
              <a:t> </a:t>
            </a:r>
            <a:r>
              <a:rPr lang="en-US" sz="3200">
                <a:latin typeface="cmmi10" pitchFamily="34" charset="0"/>
              </a:rPr>
              <a:t>f </a:t>
            </a:r>
            <a:r>
              <a:rPr lang="en-US" sz="2400"/>
              <a:t>(x) = …”</a:t>
            </a:r>
            <a:endParaRPr lang="en-US" sz="2800"/>
          </a:p>
          <a:p>
            <a:pPr marL="533400" indent="-533400" eaLnBrk="0" hangingPunct="0">
              <a:spcBef>
                <a:spcPct val="20000"/>
              </a:spcBef>
            </a:pPr>
            <a:endParaRPr lang="en-US" sz="800"/>
          </a:p>
        </p:txBody>
      </p:sp>
    </p:spTree>
  </p:cSld>
  <p:clrMapOvr>
    <a:masterClrMapping/>
  </p:clrMapOvr>
  <p:transition spd="med">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81" name="Rectangle 2"/>
          <p:cNvSpPr>
            <a:spLocks noGrp="1" noChangeArrowheads="1"/>
          </p:cNvSpPr>
          <p:nvPr>
            <p:ph type="title"/>
          </p:nvPr>
        </p:nvSpPr>
        <p:spPr/>
        <p:txBody>
          <a:bodyPr/>
          <a:lstStyle/>
          <a:p>
            <a:pPr eaLnBrk="1" hangingPunct="1"/>
            <a:r>
              <a:rPr lang="en-US" smtClean="0"/>
              <a:t>Equality of Functions</a:t>
            </a:r>
          </a:p>
        </p:txBody>
      </p:sp>
      <p:sp>
        <p:nvSpPr>
          <p:cNvPr id="1574915" name="Text Box 3"/>
          <p:cNvSpPr txBox="1">
            <a:spLocks noChangeArrowheads="1"/>
          </p:cNvSpPr>
          <p:nvPr/>
        </p:nvSpPr>
        <p:spPr bwMode="auto">
          <a:xfrm>
            <a:off x="134938" y="1843088"/>
            <a:ext cx="8869362" cy="3960812"/>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400" u="sng"/>
              <a:t>Definition</a:t>
            </a:r>
            <a:r>
              <a:rPr lang="en-US" sz="2400"/>
              <a:t>: Two functions,</a:t>
            </a:r>
            <a:r>
              <a:rPr lang="en-US" sz="2800"/>
              <a:t> </a:t>
            </a:r>
            <a:r>
              <a:rPr lang="en-US" sz="2800">
                <a:latin typeface="cmmi10" pitchFamily="34" charset="0"/>
              </a:rPr>
              <a:t>f</a:t>
            </a:r>
            <a:r>
              <a:rPr lang="en-US" sz="2800"/>
              <a:t> </a:t>
            </a:r>
            <a:r>
              <a:rPr lang="en-US" sz="2400"/>
              <a:t>and </a:t>
            </a:r>
            <a:r>
              <a:rPr lang="en-US" sz="2800">
                <a:latin typeface="cmmi10" pitchFamily="34" charset="0"/>
              </a:rPr>
              <a:t>g</a:t>
            </a:r>
            <a:r>
              <a:rPr lang="en-US" sz="2800"/>
              <a:t>,</a:t>
            </a:r>
            <a:r>
              <a:rPr lang="en-US" sz="2000"/>
              <a:t> </a:t>
            </a:r>
            <a:r>
              <a:rPr lang="en-US" sz="2400"/>
              <a:t>are </a:t>
            </a:r>
            <a:r>
              <a:rPr lang="en-US" sz="2400">
                <a:solidFill>
                  <a:srgbClr val="33CC33"/>
                </a:solidFill>
              </a:rPr>
              <a:t>equal</a:t>
            </a:r>
            <a:r>
              <a:rPr lang="en-US" sz="2400"/>
              <a:t> if and only if</a:t>
            </a:r>
          </a:p>
          <a:p>
            <a:pPr marL="990600" lvl="1" indent="-533400" eaLnBrk="0" hangingPunct="0">
              <a:spcBef>
                <a:spcPct val="20000"/>
              </a:spcBef>
              <a:buFontTx/>
              <a:buAutoNum type="arabicPeriod"/>
            </a:pPr>
            <a:r>
              <a:rPr lang="en-US" sz="2400"/>
              <a:t>domain(</a:t>
            </a:r>
            <a:r>
              <a:rPr lang="en-US" sz="2800">
                <a:latin typeface="cmmi10" pitchFamily="34" charset="0"/>
              </a:rPr>
              <a:t>f</a:t>
            </a:r>
            <a:r>
              <a:rPr lang="en-US" sz="2400"/>
              <a:t>) = domain(</a:t>
            </a:r>
            <a:r>
              <a:rPr lang="en-US" sz="2800">
                <a:latin typeface="cmmi10" pitchFamily="34" charset="0"/>
              </a:rPr>
              <a:t>g</a:t>
            </a:r>
            <a:r>
              <a:rPr lang="en-US" sz="2400"/>
              <a:t>)</a:t>
            </a:r>
          </a:p>
          <a:p>
            <a:pPr marL="990600" lvl="1" indent="-533400" eaLnBrk="0" hangingPunct="0">
              <a:spcBef>
                <a:spcPct val="20000"/>
              </a:spcBef>
              <a:buFontTx/>
              <a:buAutoNum type="arabicPeriod"/>
            </a:pPr>
            <a:r>
              <a:rPr lang="en-US" sz="2400"/>
              <a:t> </a:t>
            </a:r>
            <a:r>
              <a:rPr lang="en-US" sz="2400">
                <a:latin typeface="cmsy10" pitchFamily="34" charset="0"/>
              </a:rPr>
              <a:t>8</a:t>
            </a:r>
            <a:r>
              <a:rPr lang="en-US" sz="2400"/>
              <a:t>x </a:t>
            </a:r>
            <a:r>
              <a:rPr lang="en-US" sz="2400">
                <a:latin typeface="cmsy10" pitchFamily="34" charset="0"/>
              </a:rPr>
              <a:t>2</a:t>
            </a:r>
            <a:r>
              <a:rPr lang="en-US" sz="2400"/>
              <a:t> domain(</a:t>
            </a:r>
            <a:r>
              <a:rPr lang="en-US" sz="2800">
                <a:latin typeface="cmmi10" pitchFamily="34" charset="0"/>
              </a:rPr>
              <a:t>f</a:t>
            </a:r>
            <a:r>
              <a:rPr lang="en-US" sz="2400"/>
              <a:t>),</a:t>
            </a:r>
            <a:r>
              <a:rPr lang="en-US" sz="2000"/>
              <a:t> </a:t>
            </a:r>
            <a:r>
              <a:rPr lang="en-US" sz="2800">
                <a:latin typeface="cmmi10" pitchFamily="34" charset="0"/>
              </a:rPr>
              <a:t>f </a:t>
            </a:r>
            <a:r>
              <a:rPr lang="en-US" sz="2000"/>
              <a:t>(x) = </a:t>
            </a:r>
            <a:r>
              <a:rPr lang="en-US" sz="2800">
                <a:latin typeface="cmmi10" pitchFamily="34" charset="0"/>
              </a:rPr>
              <a:t>g </a:t>
            </a:r>
            <a:r>
              <a:rPr lang="en-US" sz="2000"/>
              <a:t>(x)</a:t>
            </a:r>
          </a:p>
          <a:p>
            <a:pPr marL="533400" indent="-533400" eaLnBrk="0" hangingPunct="0">
              <a:spcBef>
                <a:spcPct val="20000"/>
              </a:spcBef>
            </a:pPr>
            <a:r>
              <a:rPr lang="en-US" sz="2400"/>
              <a:t>we then write </a:t>
            </a:r>
            <a:r>
              <a:rPr lang="en-US" sz="2800">
                <a:latin typeface="cmmi10" pitchFamily="34" charset="0"/>
              </a:rPr>
              <a:t>f</a:t>
            </a:r>
            <a:r>
              <a:rPr lang="en-US" sz="2800"/>
              <a:t> </a:t>
            </a:r>
            <a:r>
              <a:rPr lang="en-US" sz="2400"/>
              <a:t>= </a:t>
            </a:r>
            <a:r>
              <a:rPr lang="en-US" sz="2800">
                <a:latin typeface="cmmi10" pitchFamily="34" charset="0"/>
              </a:rPr>
              <a:t>g</a:t>
            </a:r>
            <a:r>
              <a:rPr lang="en-US" sz="2800"/>
              <a:t>.</a:t>
            </a:r>
            <a:endParaRPr lang="en-US" sz="2400"/>
          </a:p>
          <a:p>
            <a:pPr marL="533400" indent="-533400" eaLnBrk="0" hangingPunct="0">
              <a:spcBef>
                <a:spcPct val="20000"/>
              </a:spcBef>
            </a:pPr>
            <a:endParaRPr lang="en-US" sz="2000"/>
          </a:p>
          <a:p>
            <a:pPr marL="533400" indent="-533400" eaLnBrk="0" hangingPunct="0">
              <a:spcBef>
                <a:spcPct val="20000"/>
              </a:spcBef>
            </a:pPr>
            <a:r>
              <a:rPr lang="en-US" sz="2400" u="sng"/>
              <a:t>Example</a:t>
            </a:r>
            <a:r>
              <a:rPr lang="en-US" sz="2000"/>
              <a:t>:  </a:t>
            </a:r>
            <a:r>
              <a:rPr lang="en-US" sz="2400"/>
              <a:t>If  domain(</a:t>
            </a:r>
            <a:r>
              <a:rPr lang="en-US" sz="2800">
                <a:latin typeface="cmmi10" pitchFamily="34" charset="0"/>
              </a:rPr>
              <a:t>f</a:t>
            </a:r>
            <a:r>
              <a:rPr lang="en-US" sz="2400"/>
              <a:t>) = domain(</a:t>
            </a:r>
            <a:r>
              <a:rPr lang="en-US" sz="2800">
                <a:latin typeface="cmmi10" pitchFamily="34" charset="0"/>
              </a:rPr>
              <a:t>g</a:t>
            </a:r>
            <a:r>
              <a:rPr lang="en-US" sz="2400"/>
              <a:t>) = </a:t>
            </a:r>
            <a:r>
              <a:rPr lang="en-US" sz="2800">
                <a:latin typeface="msbm10" pitchFamily="34" charset="0"/>
              </a:rPr>
              <a:t>R</a:t>
            </a:r>
            <a:r>
              <a:rPr lang="en-US" sz="2400"/>
              <a:t> and</a:t>
            </a:r>
          </a:p>
          <a:p>
            <a:pPr marL="533400" indent="-533400" eaLnBrk="0" hangingPunct="0">
              <a:spcBef>
                <a:spcPct val="20000"/>
              </a:spcBef>
            </a:pPr>
            <a:r>
              <a:rPr lang="en-US" sz="2400"/>
              <a:t>			</a:t>
            </a:r>
            <a:r>
              <a:rPr lang="en-US" sz="2800">
                <a:latin typeface="cmmi10" pitchFamily="34" charset="0"/>
              </a:rPr>
              <a:t>f </a:t>
            </a:r>
            <a:r>
              <a:rPr lang="en-US" sz="2000"/>
              <a:t>(x) = (x+1)</a:t>
            </a:r>
            <a:r>
              <a:rPr lang="en-US" sz="2000" baseline="30000"/>
              <a:t>2</a:t>
            </a:r>
            <a:r>
              <a:rPr lang="en-US" sz="2000"/>
              <a:t>			</a:t>
            </a:r>
            <a:r>
              <a:rPr lang="en-US" sz="2800">
                <a:latin typeface="cmmi10" pitchFamily="34" charset="0"/>
              </a:rPr>
              <a:t>g </a:t>
            </a:r>
            <a:r>
              <a:rPr lang="en-US" sz="2000"/>
              <a:t>(x) = x</a:t>
            </a:r>
            <a:r>
              <a:rPr lang="en-US" sz="2000" baseline="30000"/>
              <a:t>2</a:t>
            </a:r>
            <a:r>
              <a:rPr lang="en-US" sz="2000"/>
              <a:t> + 2x + 1</a:t>
            </a:r>
          </a:p>
          <a:p>
            <a:pPr marL="533400" indent="-533400" eaLnBrk="0" hangingPunct="0">
              <a:spcBef>
                <a:spcPct val="20000"/>
              </a:spcBef>
            </a:pPr>
            <a:r>
              <a:rPr lang="en-US" sz="2400"/>
              <a:t>then </a:t>
            </a:r>
            <a:r>
              <a:rPr lang="en-US" sz="2800">
                <a:latin typeface="cmmi10" pitchFamily="34" charset="0"/>
              </a:rPr>
              <a:t>f</a:t>
            </a:r>
            <a:r>
              <a:rPr lang="en-US" sz="2800"/>
              <a:t> </a:t>
            </a:r>
            <a:r>
              <a:rPr lang="en-US" sz="2400"/>
              <a:t>= </a:t>
            </a:r>
            <a:r>
              <a:rPr lang="en-US" sz="2800">
                <a:latin typeface="cmmi10" pitchFamily="34" charset="0"/>
              </a:rPr>
              <a:t>g </a:t>
            </a:r>
            <a:r>
              <a:rPr lang="en-US" sz="2800"/>
              <a:t>.</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74915">
                                            <p:txEl>
                                              <p:pRg st="5" end="5"/>
                                            </p:txEl>
                                          </p:spTgt>
                                        </p:tgtEl>
                                        <p:attrNameLst>
                                          <p:attrName>style.visibility</p:attrName>
                                        </p:attrNameLst>
                                      </p:cBhvr>
                                      <p:to>
                                        <p:strVal val="visible"/>
                                      </p:to>
                                    </p:set>
                                    <p:animEffect transition="in" filter="fade">
                                      <p:cBhvr>
                                        <p:cTn id="7" dur="1000"/>
                                        <p:tgtEl>
                                          <p:spTgt spid="1574915">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574915">
                                            <p:txEl>
                                              <p:pRg st="6" end="6"/>
                                            </p:txEl>
                                          </p:spTgt>
                                        </p:tgtEl>
                                        <p:attrNameLst>
                                          <p:attrName>style.visibility</p:attrName>
                                        </p:attrNameLst>
                                      </p:cBhvr>
                                      <p:to>
                                        <p:strVal val="visible"/>
                                      </p:to>
                                    </p:set>
                                    <p:animEffect transition="in" filter="fade">
                                      <p:cBhvr>
                                        <p:cTn id="10" dur="1000"/>
                                        <p:tgtEl>
                                          <p:spTgt spid="1574915">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574915">
                                            <p:txEl>
                                              <p:pRg st="7" end="7"/>
                                            </p:txEl>
                                          </p:spTgt>
                                        </p:tgtEl>
                                        <p:attrNameLst>
                                          <p:attrName>style.visibility</p:attrName>
                                        </p:attrNameLst>
                                      </p:cBhvr>
                                      <p:to>
                                        <p:strVal val="visible"/>
                                      </p:to>
                                    </p:set>
                                    <p:animEffect transition="in" filter="fade">
                                      <p:cBhvr>
                                        <p:cTn id="13" dur="1000"/>
                                        <p:tgtEl>
                                          <p:spTgt spid="157491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22" name="Rectangle 2"/>
          <p:cNvSpPr>
            <a:spLocks noGrp="1" noChangeArrowheads="1"/>
          </p:cNvSpPr>
          <p:nvPr>
            <p:ph type="title" idx="4294967295"/>
          </p:nvPr>
        </p:nvSpPr>
        <p:spPr/>
        <p:txBody>
          <a:bodyPr/>
          <a:lstStyle/>
          <a:p>
            <a:pPr eaLnBrk="1" hangingPunct="1"/>
            <a:r>
              <a:rPr lang="en-US" smtClean="0"/>
              <a:t>Last week: Sequences</a:t>
            </a:r>
          </a:p>
        </p:txBody>
      </p:sp>
      <p:sp>
        <p:nvSpPr>
          <p:cNvPr id="1512451" name="Text Box 3"/>
          <p:cNvSpPr txBox="1">
            <a:spLocks noChangeArrowheads="1"/>
          </p:cNvSpPr>
          <p:nvPr/>
        </p:nvSpPr>
        <p:spPr bwMode="auto">
          <a:xfrm>
            <a:off x="261938" y="1431925"/>
            <a:ext cx="8518525" cy="4787900"/>
          </a:xfrm>
          <a:prstGeom prst="rect">
            <a:avLst/>
          </a:prstGeom>
          <a:noFill/>
          <a:ln w="9525">
            <a:noFill/>
            <a:miter lim="800000"/>
            <a:headEnd/>
            <a:tailEnd/>
          </a:ln>
        </p:spPr>
        <p:txBody>
          <a:bodyPr lIns="274320" rIns="274320">
            <a:spAutoFit/>
          </a:bodyPr>
          <a:lstStyle/>
          <a:p>
            <a:pPr marL="711200" indent="-711200" eaLnBrk="0" hangingPunct="0">
              <a:spcBef>
                <a:spcPct val="20000"/>
              </a:spcBef>
            </a:pPr>
            <a:r>
              <a:rPr lang="en-US" sz="2400" u="sng"/>
              <a:t>Definition</a:t>
            </a:r>
            <a:r>
              <a:rPr lang="en-US" sz="2400"/>
              <a:t>: A </a:t>
            </a:r>
            <a:r>
              <a:rPr lang="en-US" sz="2400">
                <a:solidFill>
                  <a:srgbClr val="33CC33"/>
                </a:solidFill>
              </a:rPr>
              <a:t>sequence</a:t>
            </a:r>
            <a:r>
              <a:rPr lang="en-US" sz="2400"/>
              <a:t> is a list of objects, called </a:t>
            </a:r>
            <a:r>
              <a:rPr lang="en-US" sz="2400">
                <a:solidFill>
                  <a:srgbClr val="FF0000"/>
                </a:solidFill>
              </a:rPr>
              <a:t>terms</a:t>
            </a:r>
            <a:r>
              <a:rPr lang="en-US" sz="2400"/>
              <a:t> or </a:t>
            </a:r>
            <a:r>
              <a:rPr lang="en-US" sz="2400">
                <a:solidFill>
                  <a:srgbClr val="FF0000"/>
                </a:solidFill>
              </a:rPr>
              <a:t>components</a:t>
            </a:r>
            <a:r>
              <a:rPr lang="en-US" sz="2400"/>
              <a:t>. </a:t>
            </a:r>
            <a:endParaRPr lang="en-US" sz="900"/>
          </a:p>
          <a:p>
            <a:pPr marL="711200" indent="-711200" eaLnBrk="0" hangingPunct="0">
              <a:spcBef>
                <a:spcPct val="20000"/>
              </a:spcBef>
            </a:pPr>
            <a:r>
              <a:rPr lang="en-US" sz="2400" u="sng"/>
              <a:t>Notation</a:t>
            </a:r>
            <a:r>
              <a:rPr lang="en-US" sz="2400"/>
              <a:t>: </a:t>
            </a:r>
          </a:p>
          <a:p>
            <a:pPr marL="711200" indent="-711200" eaLnBrk="0" hangingPunct="0">
              <a:spcBef>
                <a:spcPct val="20000"/>
              </a:spcBef>
            </a:pPr>
            <a:r>
              <a:rPr lang="en-US" sz="2400"/>
              <a:t>				(a,b,c,…)</a:t>
            </a:r>
          </a:p>
          <a:p>
            <a:pPr marL="711200" indent="-711200" eaLnBrk="0" hangingPunct="0">
              <a:spcBef>
                <a:spcPct val="20000"/>
              </a:spcBef>
            </a:pPr>
            <a:r>
              <a:rPr lang="en-US" sz="2400"/>
              <a:t>				(a</a:t>
            </a:r>
            <a:r>
              <a:rPr lang="en-US" sz="2400" baseline="-25000"/>
              <a:t>1</a:t>
            </a:r>
            <a:r>
              <a:rPr lang="en-US" sz="2400"/>
              <a:t>,a</a:t>
            </a:r>
            <a:r>
              <a:rPr lang="en-US" sz="2400" baseline="-25000"/>
              <a:t>2</a:t>
            </a:r>
            <a:r>
              <a:rPr lang="en-US" sz="2400"/>
              <a:t>,a</a:t>
            </a:r>
            <a:r>
              <a:rPr lang="en-US" sz="2400" baseline="-25000"/>
              <a:t>3</a:t>
            </a:r>
            <a:r>
              <a:rPr lang="en-US" sz="2400"/>
              <a:t>,…,a</a:t>
            </a:r>
            <a:r>
              <a:rPr lang="en-US" sz="2400" baseline="-25000"/>
              <a:t>n</a:t>
            </a:r>
            <a:r>
              <a:rPr lang="en-US" sz="2400"/>
              <a:t>)</a:t>
            </a:r>
          </a:p>
          <a:p>
            <a:pPr marL="711200" indent="-711200" eaLnBrk="0" hangingPunct="0">
              <a:spcBef>
                <a:spcPct val="20000"/>
              </a:spcBef>
            </a:pPr>
            <a:endParaRPr lang="en-US" sz="800"/>
          </a:p>
          <a:p>
            <a:pPr marL="711200" indent="-711200" eaLnBrk="0" hangingPunct="0">
              <a:spcBef>
                <a:spcPct val="20000"/>
              </a:spcBef>
            </a:pPr>
            <a:r>
              <a:rPr lang="en-US" sz="2400" u="sng"/>
              <a:t>Example</a:t>
            </a:r>
            <a:r>
              <a:rPr lang="en-US" sz="2400"/>
              <a:t>: </a:t>
            </a:r>
          </a:p>
          <a:p>
            <a:pPr marL="711200" indent="-711200" eaLnBrk="0" hangingPunct="0">
              <a:spcBef>
                <a:spcPct val="20000"/>
              </a:spcBef>
            </a:pPr>
            <a:r>
              <a:rPr lang="en-US" sz="2000"/>
              <a:t>Fibonacci numbers</a:t>
            </a:r>
            <a:r>
              <a:rPr lang="en-US" sz="2400"/>
              <a:t> (</a:t>
            </a:r>
            <a:r>
              <a:rPr lang="en-US" sz="2000"/>
              <a:t>Italy ~1200 AD, India ~400 BC)</a:t>
            </a:r>
          </a:p>
          <a:p>
            <a:pPr marL="711200" indent="-711200" eaLnBrk="0" hangingPunct="0">
              <a:spcBef>
                <a:spcPct val="20000"/>
              </a:spcBef>
            </a:pPr>
            <a:endParaRPr lang="en-US" sz="800"/>
          </a:p>
          <a:p>
            <a:pPr marL="711200" indent="-711200" eaLnBrk="0" hangingPunct="0">
              <a:spcBef>
                <a:spcPct val="20000"/>
              </a:spcBef>
            </a:pPr>
            <a:r>
              <a:rPr lang="en-US" sz="2000"/>
              <a:t>  (0, 1, 1, 2, 3, 5, 8, 13, 21, 34, 55, 89, 144, 233, 377,…)</a:t>
            </a:r>
          </a:p>
          <a:p>
            <a:pPr marL="711200" indent="-711200" eaLnBrk="0" hangingPunct="0">
              <a:spcBef>
                <a:spcPct val="20000"/>
              </a:spcBef>
            </a:pPr>
            <a:endParaRPr lang="en-US"/>
          </a:p>
          <a:p>
            <a:pPr marL="711200" indent="-711200" eaLnBrk="0" hangingPunct="0">
              <a:spcBef>
                <a:spcPct val="20000"/>
              </a:spcBef>
            </a:pPr>
            <a:endParaRPr lang="en-US" sz="700"/>
          </a:p>
          <a:p>
            <a:pPr marL="711200" indent="-711200" eaLnBrk="0" hangingPunct="0">
              <a:spcBef>
                <a:spcPct val="20000"/>
              </a:spcBef>
            </a:pPr>
            <a:r>
              <a:rPr lang="en-US"/>
              <a:t>Sequence			</a:t>
            </a:r>
            <a:r>
              <a:rPr lang="he-IL"/>
              <a:t>סדרה</a:t>
            </a:r>
          </a:p>
          <a:p>
            <a:pPr marL="711200" indent="-711200" eaLnBrk="0" hangingPunct="0">
              <a:spcBef>
                <a:spcPct val="20000"/>
              </a:spcBef>
            </a:pPr>
            <a:r>
              <a:rPr lang="en-US"/>
              <a:t>Term/component		</a:t>
            </a:r>
            <a:r>
              <a:rPr lang="he-IL"/>
              <a:t>אבר</a:t>
            </a:r>
            <a:r>
              <a:rPr lang="en-US"/>
              <a:t>	</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12451">
                                            <p:txEl>
                                              <p:pRg st="5" end="5"/>
                                            </p:txEl>
                                          </p:spTgt>
                                        </p:tgtEl>
                                        <p:attrNameLst>
                                          <p:attrName>style.visibility</p:attrName>
                                        </p:attrNameLst>
                                      </p:cBhvr>
                                      <p:to>
                                        <p:strVal val="visible"/>
                                      </p:to>
                                    </p:set>
                                    <p:animEffect transition="in" filter="fade">
                                      <p:cBhvr>
                                        <p:cTn id="7" dur="1000"/>
                                        <p:tgtEl>
                                          <p:spTgt spid="1512451">
                                            <p:txEl>
                                              <p:pRg st="5" end="5"/>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512451">
                                            <p:txEl>
                                              <p:pRg st="6" end="6"/>
                                            </p:txEl>
                                          </p:spTgt>
                                        </p:tgtEl>
                                        <p:attrNameLst>
                                          <p:attrName>style.visibility</p:attrName>
                                        </p:attrNameLst>
                                      </p:cBhvr>
                                      <p:to>
                                        <p:strVal val="visible"/>
                                      </p:to>
                                    </p:set>
                                    <p:animEffect transition="in" filter="fade">
                                      <p:cBhvr>
                                        <p:cTn id="12" dur="1000"/>
                                        <p:tgtEl>
                                          <p:spTgt spid="1512451">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512451">
                                            <p:txEl>
                                              <p:pRg st="8" end="8"/>
                                            </p:txEl>
                                          </p:spTgt>
                                        </p:tgtEl>
                                        <p:attrNameLst>
                                          <p:attrName>style.visibility</p:attrName>
                                        </p:attrNameLst>
                                      </p:cBhvr>
                                      <p:to>
                                        <p:strVal val="visible"/>
                                      </p:to>
                                    </p:set>
                                    <p:animEffect transition="in" filter="fade">
                                      <p:cBhvr>
                                        <p:cTn id="15" dur="1000"/>
                                        <p:tgtEl>
                                          <p:spTgt spid="151245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0929" name="Rectangle 2"/>
          <p:cNvSpPr>
            <a:spLocks noGrp="1" noChangeArrowheads="1"/>
          </p:cNvSpPr>
          <p:nvPr>
            <p:ph type="title"/>
          </p:nvPr>
        </p:nvSpPr>
        <p:spPr>
          <a:xfrm>
            <a:off x="219075" y="190500"/>
            <a:ext cx="8696325" cy="1123950"/>
          </a:xfrm>
        </p:spPr>
        <p:txBody>
          <a:bodyPr/>
          <a:lstStyle/>
          <a:p>
            <a:pPr eaLnBrk="1" hangingPunct="1"/>
            <a:r>
              <a:rPr lang="en-US" smtClean="0"/>
              <a:t>Functions via Diagrams</a:t>
            </a:r>
          </a:p>
        </p:txBody>
      </p:sp>
      <p:sp>
        <p:nvSpPr>
          <p:cNvPr id="1660930" name="Text Box 3"/>
          <p:cNvSpPr txBox="1">
            <a:spLocks noChangeArrowheads="1"/>
          </p:cNvSpPr>
          <p:nvPr/>
        </p:nvSpPr>
        <p:spPr bwMode="auto">
          <a:xfrm>
            <a:off x="325438" y="1300163"/>
            <a:ext cx="8636000" cy="5143500"/>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3200"/>
              <a:t>	A			B			A		   B</a:t>
            </a:r>
            <a:endParaRPr lang="en-US" sz="2400"/>
          </a:p>
          <a:p>
            <a:pPr marL="533400" indent="-533400" eaLnBrk="0" hangingPunct="0">
              <a:spcBef>
                <a:spcPct val="20000"/>
              </a:spcBef>
            </a:pPr>
            <a:r>
              <a:rPr lang="en-US" sz="2400"/>
              <a:t>	a			1			a		     1</a:t>
            </a:r>
          </a:p>
          <a:p>
            <a:pPr marL="533400" indent="-533400" eaLnBrk="0" hangingPunct="0">
              <a:spcBef>
                <a:spcPct val="20000"/>
              </a:spcBef>
            </a:pPr>
            <a:endParaRPr lang="en-US" sz="2400"/>
          </a:p>
          <a:p>
            <a:pPr marL="533400" indent="-533400" eaLnBrk="0" hangingPunct="0">
              <a:spcBef>
                <a:spcPct val="20000"/>
              </a:spcBef>
            </a:pPr>
            <a:r>
              <a:rPr lang="en-US" sz="2400"/>
              <a:t>	b			2			b		     2</a:t>
            </a:r>
          </a:p>
          <a:p>
            <a:pPr marL="533400" indent="-533400" eaLnBrk="0" hangingPunct="0">
              <a:spcBef>
                <a:spcPct val="20000"/>
              </a:spcBef>
            </a:pPr>
            <a:endParaRPr lang="en-US" sz="2400"/>
          </a:p>
          <a:p>
            <a:pPr marL="533400" indent="-533400" eaLnBrk="0" hangingPunct="0">
              <a:spcBef>
                <a:spcPct val="20000"/>
              </a:spcBef>
            </a:pPr>
            <a:r>
              <a:rPr lang="en-US" sz="2400"/>
              <a:t>	c			3			c		     3</a:t>
            </a:r>
          </a:p>
          <a:p>
            <a:pPr marL="533400" indent="-533400" eaLnBrk="0" hangingPunct="0">
              <a:spcBef>
                <a:spcPct val="20000"/>
              </a:spcBef>
            </a:pPr>
            <a:endParaRPr lang="en-US" sz="2400"/>
          </a:p>
          <a:p>
            <a:pPr marL="533400" indent="-533400" eaLnBrk="0" hangingPunct="0">
              <a:spcBef>
                <a:spcPct val="20000"/>
              </a:spcBef>
            </a:pPr>
            <a:r>
              <a:rPr lang="en-US" sz="2400"/>
              <a:t>	d			4			d		     4</a:t>
            </a:r>
          </a:p>
          <a:p>
            <a:pPr marL="533400" indent="-533400" eaLnBrk="0" hangingPunct="0">
              <a:spcBef>
                <a:spcPct val="20000"/>
              </a:spcBef>
            </a:pPr>
            <a:endParaRPr lang="en-US" sz="2400"/>
          </a:p>
          <a:p>
            <a:pPr marL="533400" indent="-533400" eaLnBrk="0" hangingPunct="0">
              <a:spcBef>
                <a:spcPct val="20000"/>
              </a:spcBef>
            </a:pPr>
            <a:r>
              <a:rPr lang="en-US" sz="2400"/>
              <a:t>	e								     5</a:t>
            </a:r>
          </a:p>
          <a:p>
            <a:pPr marL="533400" indent="-533400" eaLnBrk="0" hangingPunct="0">
              <a:spcBef>
                <a:spcPct val="20000"/>
              </a:spcBef>
            </a:pPr>
            <a:endParaRPr lang="en-US" sz="1000"/>
          </a:p>
          <a:p>
            <a:pPr marL="533400" indent="-533400" eaLnBrk="0" hangingPunct="0">
              <a:spcBef>
                <a:spcPct val="20000"/>
              </a:spcBef>
            </a:pPr>
            <a:r>
              <a:rPr lang="en-US" sz="2400" u="sng"/>
              <a:t>Function</a:t>
            </a:r>
            <a:r>
              <a:rPr lang="en-US" sz="2400"/>
              <a:t> - </a:t>
            </a:r>
            <a:r>
              <a:rPr lang="en-US" sz="2400">
                <a:solidFill>
                  <a:schemeClr val="hlink"/>
                </a:solidFill>
              </a:rPr>
              <a:t>at most</a:t>
            </a:r>
            <a:r>
              <a:rPr lang="en-US" sz="2400"/>
              <a:t> one arrow </a:t>
            </a:r>
            <a:r>
              <a:rPr lang="en-US" sz="2400">
                <a:solidFill>
                  <a:srgbClr val="33CC33"/>
                </a:solidFill>
              </a:rPr>
              <a:t>out of</a:t>
            </a:r>
            <a:r>
              <a:rPr lang="en-US" sz="2400"/>
              <a:t> every element in A!</a:t>
            </a:r>
          </a:p>
        </p:txBody>
      </p:sp>
      <p:sp>
        <p:nvSpPr>
          <p:cNvPr id="1660931" name="Line 4"/>
          <p:cNvSpPr>
            <a:spLocks noChangeShapeType="1"/>
          </p:cNvSpPr>
          <p:nvPr/>
        </p:nvSpPr>
        <p:spPr bwMode="auto">
          <a:xfrm flipV="1">
            <a:off x="1498600" y="21320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0932" name="Line 5"/>
          <p:cNvSpPr>
            <a:spLocks noChangeShapeType="1"/>
          </p:cNvSpPr>
          <p:nvPr/>
        </p:nvSpPr>
        <p:spPr bwMode="auto">
          <a:xfrm>
            <a:off x="1484313" y="3062288"/>
            <a:ext cx="1690687" cy="747712"/>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0933" name="Line 6"/>
          <p:cNvSpPr>
            <a:spLocks noChangeShapeType="1"/>
          </p:cNvSpPr>
          <p:nvPr/>
        </p:nvSpPr>
        <p:spPr bwMode="auto">
          <a:xfrm>
            <a:off x="1468438" y="3946525"/>
            <a:ext cx="1690687" cy="747713"/>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0934" name="Line 7"/>
          <p:cNvSpPr>
            <a:spLocks noChangeShapeType="1"/>
          </p:cNvSpPr>
          <p:nvPr/>
        </p:nvSpPr>
        <p:spPr bwMode="auto">
          <a:xfrm flipV="1">
            <a:off x="1436688" y="3124200"/>
            <a:ext cx="1754187" cy="164623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0935" name="Line 8"/>
          <p:cNvSpPr>
            <a:spLocks noChangeShapeType="1"/>
          </p:cNvSpPr>
          <p:nvPr/>
        </p:nvSpPr>
        <p:spPr bwMode="auto">
          <a:xfrm flipV="1">
            <a:off x="1420813" y="3995738"/>
            <a:ext cx="1754187" cy="164623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0936" name="Line 9"/>
          <p:cNvSpPr>
            <a:spLocks noChangeShapeType="1"/>
          </p:cNvSpPr>
          <p:nvPr/>
        </p:nvSpPr>
        <p:spPr bwMode="auto">
          <a:xfrm flipV="1">
            <a:off x="6440488" y="21320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0937" name="Line 10"/>
          <p:cNvSpPr>
            <a:spLocks noChangeShapeType="1"/>
          </p:cNvSpPr>
          <p:nvPr/>
        </p:nvSpPr>
        <p:spPr bwMode="auto">
          <a:xfrm>
            <a:off x="6410325" y="3030538"/>
            <a:ext cx="1690688" cy="7635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0938" name="Line 11"/>
          <p:cNvSpPr>
            <a:spLocks noChangeShapeType="1"/>
          </p:cNvSpPr>
          <p:nvPr/>
        </p:nvSpPr>
        <p:spPr bwMode="auto">
          <a:xfrm>
            <a:off x="6410325" y="3898900"/>
            <a:ext cx="1751013" cy="160178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0939" name="Line 12"/>
          <p:cNvSpPr>
            <a:spLocks noChangeShapeType="1"/>
          </p:cNvSpPr>
          <p:nvPr/>
        </p:nvSpPr>
        <p:spPr bwMode="auto">
          <a:xfrm flipV="1">
            <a:off x="6394450" y="3062288"/>
            <a:ext cx="1735138" cy="1781175"/>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589261" name="AutoShape 13"/>
          <p:cNvSpPr>
            <a:spLocks/>
          </p:cNvSpPr>
          <p:nvPr/>
        </p:nvSpPr>
        <p:spPr bwMode="auto">
          <a:xfrm rot="5400000">
            <a:off x="1143794" y="1070769"/>
            <a:ext cx="257175" cy="620713"/>
          </a:xfrm>
          <a:prstGeom prst="leftBrace">
            <a:avLst>
              <a:gd name="adj1" fmla="val 20113"/>
              <a:gd name="adj2" fmla="val 50000"/>
            </a:avLst>
          </a:prstGeom>
          <a:noFill/>
          <a:ln w="25400" cap="sq">
            <a:solidFill>
              <a:schemeClr val="tx1"/>
            </a:solidFill>
            <a:round/>
            <a:headEnd/>
            <a:tailEnd/>
          </a:ln>
        </p:spPr>
        <p:txBody>
          <a:bodyPr lIns="274320" rIns="274320" anchor="ctr">
            <a:spAutoFit/>
          </a:bodyPr>
          <a:lstStyle/>
          <a:p>
            <a:pPr algn="r" rtl="1"/>
            <a:endParaRPr lang="en-US"/>
          </a:p>
        </p:txBody>
      </p:sp>
      <p:sp>
        <p:nvSpPr>
          <p:cNvPr id="1589262" name="Text Box 14"/>
          <p:cNvSpPr txBox="1">
            <a:spLocks noChangeArrowheads="1"/>
          </p:cNvSpPr>
          <p:nvPr/>
        </p:nvSpPr>
        <p:spPr bwMode="auto">
          <a:xfrm>
            <a:off x="517525" y="742950"/>
            <a:ext cx="1504950" cy="412750"/>
          </a:xfrm>
          <a:prstGeom prst="rect">
            <a:avLst/>
          </a:prstGeom>
          <a:noFill/>
          <a:ln w="9525">
            <a:noFill/>
            <a:miter lim="800000"/>
            <a:headEnd/>
            <a:tailEnd/>
          </a:ln>
        </p:spPr>
        <p:txBody>
          <a:bodyPr wrap="none" lIns="274320" rIns="274320">
            <a:spAutoFit/>
          </a:bodyPr>
          <a:lstStyle/>
          <a:p>
            <a:pPr eaLnBrk="0" hangingPunct="0"/>
            <a:r>
              <a:rPr lang="en-US" sz="3200" baseline="-30000"/>
              <a:t>domain</a:t>
            </a:r>
          </a:p>
        </p:txBody>
      </p:sp>
      <p:sp>
        <p:nvSpPr>
          <p:cNvPr id="1589263" name="AutoShape 15"/>
          <p:cNvSpPr>
            <a:spLocks/>
          </p:cNvSpPr>
          <p:nvPr/>
        </p:nvSpPr>
        <p:spPr bwMode="auto">
          <a:xfrm rot="5400000">
            <a:off x="3363119" y="1037431"/>
            <a:ext cx="211138" cy="638175"/>
          </a:xfrm>
          <a:prstGeom prst="leftBrace">
            <a:avLst>
              <a:gd name="adj1" fmla="val 25188"/>
              <a:gd name="adj2" fmla="val 50000"/>
            </a:avLst>
          </a:prstGeom>
          <a:noFill/>
          <a:ln w="25400" cap="sq">
            <a:solidFill>
              <a:schemeClr val="tx1"/>
            </a:solidFill>
            <a:round/>
            <a:headEnd/>
            <a:tailEnd/>
          </a:ln>
        </p:spPr>
        <p:txBody>
          <a:bodyPr lIns="274320" rIns="274320" anchor="ctr">
            <a:spAutoFit/>
          </a:bodyPr>
          <a:lstStyle/>
          <a:p>
            <a:pPr algn="r" rtl="1"/>
            <a:endParaRPr lang="en-US"/>
          </a:p>
        </p:txBody>
      </p:sp>
      <p:sp>
        <p:nvSpPr>
          <p:cNvPr id="1589264" name="Text Box 16"/>
          <p:cNvSpPr txBox="1">
            <a:spLocks noChangeArrowheads="1"/>
          </p:cNvSpPr>
          <p:nvPr/>
        </p:nvSpPr>
        <p:spPr bwMode="auto">
          <a:xfrm>
            <a:off x="2540000" y="741363"/>
            <a:ext cx="1824038" cy="412750"/>
          </a:xfrm>
          <a:prstGeom prst="rect">
            <a:avLst/>
          </a:prstGeom>
          <a:noFill/>
          <a:ln w="9525">
            <a:noFill/>
            <a:miter lim="800000"/>
            <a:headEnd/>
            <a:tailEnd/>
          </a:ln>
        </p:spPr>
        <p:txBody>
          <a:bodyPr wrap="none" lIns="274320" rIns="274320">
            <a:spAutoFit/>
          </a:bodyPr>
          <a:lstStyle/>
          <a:p>
            <a:pPr eaLnBrk="0" hangingPunct="0"/>
            <a:r>
              <a:rPr lang="en-US" sz="3200" baseline="-30000"/>
              <a:t>codomain</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8926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8926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8926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892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9261" grpId="0" animBg="1"/>
      <p:bldP spid="1589262" grpId="0"/>
      <p:bldP spid="1589263" grpId="0" animBg="1"/>
      <p:bldP spid="158926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2977" name="Rectangle 2"/>
          <p:cNvSpPr>
            <a:spLocks noGrp="1" noChangeArrowheads="1"/>
          </p:cNvSpPr>
          <p:nvPr>
            <p:ph type="title"/>
          </p:nvPr>
        </p:nvSpPr>
        <p:spPr/>
        <p:txBody>
          <a:bodyPr/>
          <a:lstStyle/>
          <a:p>
            <a:pPr eaLnBrk="1" hangingPunct="1"/>
            <a:r>
              <a:rPr lang="en-US" smtClean="0"/>
              <a:t>Quick Question</a:t>
            </a:r>
          </a:p>
        </p:txBody>
      </p:sp>
      <p:sp>
        <p:nvSpPr>
          <p:cNvPr id="1591299" name="Text Box 3"/>
          <p:cNvSpPr txBox="1">
            <a:spLocks noChangeArrowheads="1"/>
          </p:cNvSpPr>
          <p:nvPr/>
        </p:nvSpPr>
        <p:spPr bwMode="auto">
          <a:xfrm>
            <a:off x="325438" y="1300163"/>
            <a:ext cx="8818562" cy="5472112"/>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3200"/>
              <a:t>What is the following function?</a:t>
            </a:r>
          </a:p>
          <a:p>
            <a:pPr marL="1905000" lvl="3" indent="-533400" eaLnBrk="0" hangingPunct="0">
              <a:spcBef>
                <a:spcPct val="20000"/>
              </a:spcBef>
            </a:pPr>
            <a:r>
              <a:rPr lang="en-US" sz="3200"/>
              <a:t>	A			B			</a:t>
            </a:r>
          </a:p>
          <a:p>
            <a:pPr marL="1905000" lvl="3" indent="-533400" eaLnBrk="0" hangingPunct="0">
              <a:spcBef>
                <a:spcPct val="20000"/>
              </a:spcBef>
            </a:pPr>
            <a:r>
              <a:rPr lang="en-US" sz="2400"/>
              <a:t>	a			1			</a:t>
            </a:r>
          </a:p>
          <a:p>
            <a:pPr marL="1905000" lvl="3" indent="-533400" eaLnBrk="0" hangingPunct="0">
              <a:spcBef>
                <a:spcPct val="20000"/>
              </a:spcBef>
            </a:pPr>
            <a:endParaRPr lang="en-US" sz="2400"/>
          </a:p>
          <a:p>
            <a:pPr marL="1905000" lvl="3" indent="-533400" eaLnBrk="0" hangingPunct="0">
              <a:spcBef>
                <a:spcPct val="20000"/>
              </a:spcBef>
            </a:pPr>
            <a:r>
              <a:rPr lang="en-US" sz="2400"/>
              <a:t>	b			2			</a:t>
            </a:r>
          </a:p>
          <a:p>
            <a:pPr marL="1905000" lvl="3" indent="-533400" eaLnBrk="0" hangingPunct="0">
              <a:spcBef>
                <a:spcPct val="20000"/>
              </a:spcBef>
            </a:pPr>
            <a:endParaRPr lang="en-US" sz="2400"/>
          </a:p>
          <a:p>
            <a:pPr marL="1905000" lvl="3" indent="-533400" eaLnBrk="0" hangingPunct="0">
              <a:spcBef>
                <a:spcPct val="20000"/>
              </a:spcBef>
            </a:pPr>
            <a:r>
              <a:rPr lang="en-US" sz="2400"/>
              <a:t>	c			3			</a:t>
            </a:r>
          </a:p>
          <a:p>
            <a:pPr marL="1905000" lvl="3" indent="-533400" eaLnBrk="0" hangingPunct="0">
              <a:spcBef>
                <a:spcPct val="20000"/>
              </a:spcBef>
            </a:pPr>
            <a:endParaRPr lang="en-US" sz="2400"/>
          </a:p>
          <a:p>
            <a:pPr marL="1905000" lvl="3" indent="-533400" eaLnBrk="0" hangingPunct="0">
              <a:spcBef>
                <a:spcPct val="20000"/>
              </a:spcBef>
            </a:pPr>
            <a:r>
              <a:rPr lang="en-US" sz="2400"/>
              <a:t>	d			4			</a:t>
            </a:r>
          </a:p>
          <a:p>
            <a:pPr marL="1905000" lvl="3" indent="-533400" eaLnBrk="0" hangingPunct="0">
              <a:spcBef>
                <a:spcPct val="20000"/>
              </a:spcBef>
            </a:pPr>
            <a:endParaRPr lang="en-US" sz="2400"/>
          </a:p>
          <a:p>
            <a:pPr marL="533400" indent="-533400" eaLnBrk="0" hangingPunct="0">
              <a:spcBef>
                <a:spcPct val="20000"/>
              </a:spcBef>
            </a:pPr>
            <a:r>
              <a:rPr lang="en-US" sz="2400"/>
              <a:t>Not a function! The value of f(a) is not uniquely defined.							     </a:t>
            </a:r>
          </a:p>
        </p:txBody>
      </p:sp>
      <p:sp>
        <p:nvSpPr>
          <p:cNvPr id="1662979" name="Line 4"/>
          <p:cNvSpPr>
            <a:spLocks noChangeShapeType="1"/>
          </p:cNvSpPr>
          <p:nvPr/>
        </p:nvSpPr>
        <p:spPr bwMode="auto">
          <a:xfrm flipV="1">
            <a:off x="3054350" y="2719388"/>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2980" name="Line 5"/>
          <p:cNvSpPr>
            <a:spLocks noChangeShapeType="1"/>
          </p:cNvSpPr>
          <p:nvPr/>
        </p:nvSpPr>
        <p:spPr bwMode="auto">
          <a:xfrm>
            <a:off x="3040063" y="3649663"/>
            <a:ext cx="1690687" cy="747712"/>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2981" name="Line 6"/>
          <p:cNvSpPr>
            <a:spLocks noChangeShapeType="1"/>
          </p:cNvSpPr>
          <p:nvPr/>
        </p:nvSpPr>
        <p:spPr bwMode="auto">
          <a:xfrm>
            <a:off x="3024188" y="4533900"/>
            <a:ext cx="1690687" cy="747713"/>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2982" name="Line 7"/>
          <p:cNvSpPr>
            <a:spLocks noChangeShapeType="1"/>
          </p:cNvSpPr>
          <p:nvPr/>
        </p:nvSpPr>
        <p:spPr bwMode="auto">
          <a:xfrm flipV="1">
            <a:off x="2992438" y="3711575"/>
            <a:ext cx="1754187" cy="164623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2983" name="Line 8"/>
          <p:cNvSpPr>
            <a:spLocks noChangeShapeType="1"/>
          </p:cNvSpPr>
          <p:nvPr/>
        </p:nvSpPr>
        <p:spPr bwMode="auto">
          <a:xfrm>
            <a:off x="3071813" y="2860675"/>
            <a:ext cx="1704975" cy="627063"/>
          </a:xfrm>
          <a:prstGeom prst="line">
            <a:avLst/>
          </a:prstGeom>
          <a:noFill/>
          <a:ln w="76200" cap="sq">
            <a:solidFill>
              <a:schemeClr val="tx1"/>
            </a:solidFill>
            <a:round/>
            <a:headEnd/>
            <a:tailEnd type="triangle" w="med" len="med"/>
          </a:ln>
        </p:spPr>
        <p:txBody>
          <a:bodyPr lIns="274320" rIns="274320">
            <a:spAutoFit/>
          </a:bodyPr>
          <a:lstStyle/>
          <a:p>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91299">
                                            <p:txEl>
                                              <p:pRg st="10" end="10"/>
                                            </p:txEl>
                                          </p:spTgt>
                                        </p:tgtEl>
                                        <p:attrNameLst>
                                          <p:attrName>style.visibility</p:attrName>
                                        </p:attrNameLst>
                                      </p:cBhvr>
                                      <p:to>
                                        <p:strVal val="visible"/>
                                      </p:to>
                                    </p:set>
                                    <p:animEffect transition="in" filter="fade">
                                      <p:cBhvr>
                                        <p:cTn id="7" dur="1000"/>
                                        <p:tgtEl>
                                          <p:spTgt spid="159129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5025" name="Rectangle 2"/>
          <p:cNvSpPr>
            <a:spLocks noGrp="1" noChangeArrowheads="1"/>
          </p:cNvSpPr>
          <p:nvPr>
            <p:ph type="title"/>
          </p:nvPr>
        </p:nvSpPr>
        <p:spPr/>
        <p:txBody>
          <a:bodyPr/>
          <a:lstStyle/>
          <a:p>
            <a:pPr eaLnBrk="1" hangingPunct="1"/>
            <a:r>
              <a:rPr lang="en-US" smtClean="0"/>
              <a:t>Quick Question 2</a:t>
            </a:r>
          </a:p>
        </p:txBody>
      </p:sp>
      <p:sp>
        <p:nvSpPr>
          <p:cNvPr id="1593347" name="Text Box 3"/>
          <p:cNvSpPr txBox="1">
            <a:spLocks noChangeArrowheads="1"/>
          </p:cNvSpPr>
          <p:nvPr/>
        </p:nvSpPr>
        <p:spPr bwMode="auto">
          <a:xfrm>
            <a:off x="325438" y="1379538"/>
            <a:ext cx="8636000" cy="5400675"/>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3200"/>
              <a:t>What are the following functions?</a:t>
            </a:r>
          </a:p>
          <a:p>
            <a:pPr marL="533400" indent="-533400" eaLnBrk="0" hangingPunct="0">
              <a:spcBef>
                <a:spcPct val="20000"/>
              </a:spcBef>
            </a:pPr>
            <a:endParaRPr lang="en-US" sz="1600"/>
          </a:p>
          <a:p>
            <a:pPr marL="533400" indent="-533400" eaLnBrk="0" hangingPunct="0">
              <a:spcBef>
                <a:spcPct val="20000"/>
              </a:spcBef>
            </a:pPr>
            <a:r>
              <a:rPr lang="en-US" sz="3200"/>
              <a:t>	A			B			A		   B</a:t>
            </a:r>
            <a:endParaRPr lang="en-US" sz="2400"/>
          </a:p>
          <a:p>
            <a:pPr marL="533400" indent="-533400" eaLnBrk="0" hangingPunct="0">
              <a:spcBef>
                <a:spcPct val="20000"/>
              </a:spcBef>
            </a:pPr>
            <a:r>
              <a:rPr lang="en-US" sz="2400"/>
              <a:t>	a			a			a		     1</a:t>
            </a:r>
          </a:p>
          <a:p>
            <a:pPr marL="533400" indent="-533400" eaLnBrk="0" hangingPunct="0">
              <a:spcBef>
                <a:spcPct val="20000"/>
              </a:spcBef>
            </a:pPr>
            <a:endParaRPr lang="en-US" sz="2400"/>
          </a:p>
          <a:p>
            <a:pPr marL="533400" indent="-533400" eaLnBrk="0" hangingPunct="0">
              <a:spcBef>
                <a:spcPct val="20000"/>
              </a:spcBef>
            </a:pPr>
            <a:r>
              <a:rPr lang="en-US" sz="2400"/>
              <a:t>	b			b			b		     2</a:t>
            </a:r>
          </a:p>
          <a:p>
            <a:pPr marL="533400" indent="-533400" eaLnBrk="0" hangingPunct="0">
              <a:spcBef>
                <a:spcPct val="20000"/>
              </a:spcBef>
            </a:pPr>
            <a:endParaRPr lang="en-US" sz="2400"/>
          </a:p>
          <a:p>
            <a:pPr marL="533400" indent="-533400" eaLnBrk="0" hangingPunct="0">
              <a:spcBef>
                <a:spcPct val="20000"/>
              </a:spcBef>
            </a:pPr>
            <a:r>
              <a:rPr lang="en-US" sz="2400"/>
              <a:t>	c			c			c		     3</a:t>
            </a:r>
          </a:p>
          <a:p>
            <a:pPr marL="533400" indent="-533400" eaLnBrk="0" hangingPunct="0">
              <a:spcBef>
                <a:spcPct val="20000"/>
              </a:spcBef>
            </a:pPr>
            <a:endParaRPr lang="en-US" sz="2400"/>
          </a:p>
          <a:p>
            <a:pPr marL="533400" indent="-533400" eaLnBrk="0" hangingPunct="0">
              <a:spcBef>
                <a:spcPct val="20000"/>
              </a:spcBef>
            </a:pPr>
            <a:r>
              <a:rPr lang="en-US" sz="2400"/>
              <a:t>	d			d			d		     4</a:t>
            </a:r>
          </a:p>
          <a:p>
            <a:pPr marL="533400" indent="-533400" eaLnBrk="0" hangingPunct="0">
              <a:spcBef>
                <a:spcPct val="20000"/>
              </a:spcBef>
            </a:pPr>
            <a:endParaRPr lang="en-US" sz="2400"/>
          </a:p>
          <a:p>
            <a:pPr marL="533400" indent="-533400" eaLnBrk="0" hangingPunct="0">
              <a:spcBef>
                <a:spcPct val="20000"/>
              </a:spcBef>
            </a:pPr>
            <a:r>
              <a:rPr lang="en-US" sz="2400"/>
              <a:t>	</a:t>
            </a:r>
            <a:r>
              <a:rPr lang="en-US" sz="2400">
                <a:solidFill>
                  <a:srgbClr val="33CC33"/>
                </a:solidFill>
              </a:rPr>
              <a:t>Identity</a:t>
            </a:r>
            <a:r>
              <a:rPr lang="en-US" sz="2400"/>
              <a:t> function		          </a:t>
            </a:r>
            <a:r>
              <a:rPr lang="en-US" sz="2400">
                <a:solidFill>
                  <a:srgbClr val="FF0000"/>
                </a:solidFill>
              </a:rPr>
              <a:t>Constant</a:t>
            </a:r>
            <a:r>
              <a:rPr lang="en-US" sz="2400"/>
              <a:t> function</a:t>
            </a:r>
            <a:endParaRPr lang="en-US" sz="1000"/>
          </a:p>
        </p:txBody>
      </p:sp>
      <p:sp>
        <p:nvSpPr>
          <p:cNvPr id="1665027" name="Line 4"/>
          <p:cNvSpPr>
            <a:spLocks noChangeShapeType="1"/>
          </p:cNvSpPr>
          <p:nvPr/>
        </p:nvSpPr>
        <p:spPr bwMode="auto">
          <a:xfrm flipV="1">
            <a:off x="1498600" y="3094038"/>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5028" name="Line 5"/>
          <p:cNvSpPr>
            <a:spLocks noChangeShapeType="1"/>
          </p:cNvSpPr>
          <p:nvPr/>
        </p:nvSpPr>
        <p:spPr bwMode="auto">
          <a:xfrm flipV="1">
            <a:off x="6426200" y="40116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5029" name="Line 6"/>
          <p:cNvSpPr>
            <a:spLocks noChangeShapeType="1"/>
          </p:cNvSpPr>
          <p:nvPr/>
        </p:nvSpPr>
        <p:spPr bwMode="auto">
          <a:xfrm>
            <a:off x="6470650" y="3108325"/>
            <a:ext cx="1690688" cy="76358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5030" name="Line 7"/>
          <p:cNvSpPr>
            <a:spLocks noChangeShapeType="1"/>
          </p:cNvSpPr>
          <p:nvPr/>
        </p:nvSpPr>
        <p:spPr bwMode="auto">
          <a:xfrm flipV="1">
            <a:off x="6426200" y="4240213"/>
            <a:ext cx="1765300" cy="1400175"/>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5031" name="Line 8"/>
          <p:cNvSpPr>
            <a:spLocks noChangeShapeType="1"/>
          </p:cNvSpPr>
          <p:nvPr/>
        </p:nvSpPr>
        <p:spPr bwMode="auto">
          <a:xfrm flipV="1">
            <a:off x="6424613" y="4084638"/>
            <a:ext cx="1781175" cy="762000"/>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5032" name="Line 9"/>
          <p:cNvSpPr>
            <a:spLocks noChangeShapeType="1"/>
          </p:cNvSpPr>
          <p:nvPr/>
        </p:nvSpPr>
        <p:spPr bwMode="auto">
          <a:xfrm flipV="1">
            <a:off x="1498600" y="3946525"/>
            <a:ext cx="1736725" cy="1428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5033" name="Line 10"/>
          <p:cNvSpPr>
            <a:spLocks noChangeShapeType="1"/>
          </p:cNvSpPr>
          <p:nvPr/>
        </p:nvSpPr>
        <p:spPr bwMode="auto">
          <a:xfrm flipV="1">
            <a:off x="1482725" y="483076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5034" name="Line 11"/>
          <p:cNvSpPr>
            <a:spLocks noChangeShapeType="1"/>
          </p:cNvSpPr>
          <p:nvPr/>
        </p:nvSpPr>
        <p:spPr bwMode="auto">
          <a:xfrm flipV="1">
            <a:off x="1484313" y="5716588"/>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93347">
                                            <p:txEl>
                                              <p:pRg st="11" end="11"/>
                                            </p:txEl>
                                          </p:spTgt>
                                        </p:tgtEl>
                                        <p:attrNameLst>
                                          <p:attrName>style.visibility</p:attrName>
                                        </p:attrNameLst>
                                      </p:cBhvr>
                                      <p:to>
                                        <p:strVal val="visible"/>
                                      </p:to>
                                    </p:set>
                                    <p:animEffect transition="in" filter="fade">
                                      <p:cBhvr>
                                        <p:cTn id="7" dur="1000"/>
                                        <p:tgtEl>
                                          <p:spTgt spid="159334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7073" name="Rectangle 2"/>
          <p:cNvSpPr>
            <a:spLocks noGrp="1" noChangeArrowheads="1"/>
          </p:cNvSpPr>
          <p:nvPr>
            <p:ph type="title"/>
          </p:nvPr>
        </p:nvSpPr>
        <p:spPr/>
        <p:txBody>
          <a:bodyPr/>
          <a:lstStyle/>
          <a:p>
            <a:pPr eaLnBrk="1" hangingPunct="1"/>
            <a:r>
              <a:rPr lang="en-US" sz="3400" smtClean="0"/>
              <a:t>Domain of Definition</a:t>
            </a:r>
          </a:p>
        </p:txBody>
      </p:sp>
      <p:sp>
        <p:nvSpPr>
          <p:cNvPr id="1646595" name="Text Box 3"/>
          <p:cNvSpPr txBox="1">
            <a:spLocks noChangeArrowheads="1"/>
          </p:cNvSpPr>
          <p:nvPr/>
        </p:nvSpPr>
        <p:spPr bwMode="auto">
          <a:xfrm>
            <a:off x="325438" y="1431925"/>
            <a:ext cx="8636000" cy="5226050"/>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000" u="sng"/>
              <a:t>Definition</a:t>
            </a:r>
            <a:r>
              <a:rPr lang="en-US" sz="2000"/>
              <a:t>: The </a:t>
            </a:r>
            <a:r>
              <a:rPr lang="en-US" sz="2000" u="sng">
                <a:solidFill>
                  <a:schemeClr val="hlink"/>
                </a:solidFill>
              </a:rPr>
              <a:t>domain of definition</a:t>
            </a:r>
            <a:r>
              <a:rPr lang="en-US" sz="2000"/>
              <a:t> of </a:t>
            </a:r>
            <a:r>
              <a:rPr lang="en-US" sz="2800">
                <a:latin typeface="cmmi10" pitchFamily="34" charset="0"/>
              </a:rPr>
              <a:t>f</a:t>
            </a:r>
            <a:r>
              <a:rPr lang="en-US" sz="2000"/>
              <a:t>: A </a:t>
            </a:r>
            <a:r>
              <a:rPr lang="en-US" sz="2000">
                <a:latin typeface="cmsy10" pitchFamily="34" charset="0"/>
              </a:rPr>
              <a:t>!</a:t>
            </a:r>
            <a:r>
              <a:rPr lang="en-US" sz="2000"/>
              <a:t> B</a:t>
            </a:r>
            <a:r>
              <a:rPr lang="en-US" sz="2800"/>
              <a:t> </a:t>
            </a:r>
            <a:r>
              <a:rPr lang="en-US" sz="2000"/>
              <a:t>is the set A’ </a:t>
            </a:r>
            <a:r>
              <a:rPr lang="en-US">
                <a:latin typeface="cmsy10" pitchFamily="34" charset="0"/>
                <a:sym typeface="Symbol" pitchFamily="18" charset="2"/>
              </a:rPr>
              <a:t></a:t>
            </a:r>
            <a:r>
              <a:rPr lang="en-US" sz="2000"/>
              <a:t> A of values on which </a:t>
            </a:r>
            <a:r>
              <a:rPr lang="en-US" sz="2800">
                <a:latin typeface="cmmi10" pitchFamily="34" charset="0"/>
              </a:rPr>
              <a:t>f </a:t>
            </a:r>
            <a:r>
              <a:rPr lang="en-US" sz="2000"/>
              <a:t> is defined.</a:t>
            </a:r>
            <a:endParaRPr lang="en-US" sz="1600"/>
          </a:p>
          <a:p>
            <a:pPr marL="533400" indent="-533400" eaLnBrk="0" hangingPunct="0">
              <a:spcBef>
                <a:spcPct val="20000"/>
              </a:spcBef>
            </a:pPr>
            <a:endParaRPr lang="en-US" sz="2000" u="sng"/>
          </a:p>
          <a:p>
            <a:pPr marL="533400" indent="-533400" eaLnBrk="0" hangingPunct="0">
              <a:spcBef>
                <a:spcPct val="20000"/>
              </a:spcBef>
            </a:pPr>
            <a:r>
              <a:rPr lang="en-US" sz="2000" u="sng"/>
              <a:t>Definition</a:t>
            </a:r>
            <a:r>
              <a:rPr lang="en-US" sz="2000"/>
              <a:t>: A function </a:t>
            </a:r>
            <a:r>
              <a:rPr lang="en-US" sz="2800">
                <a:latin typeface="cmmi10" pitchFamily="34" charset="0"/>
              </a:rPr>
              <a:t>f</a:t>
            </a:r>
            <a:r>
              <a:rPr lang="en-US" sz="2000"/>
              <a:t>: A </a:t>
            </a:r>
            <a:r>
              <a:rPr lang="en-US" sz="2000">
                <a:latin typeface="cmsy10" pitchFamily="34" charset="0"/>
              </a:rPr>
              <a:t>!</a:t>
            </a:r>
            <a:r>
              <a:rPr lang="en-US" sz="2000"/>
              <a:t> B is said to be </a:t>
            </a:r>
            <a:r>
              <a:rPr lang="en-US" sz="2000" u="sng">
                <a:solidFill>
                  <a:srgbClr val="33CC33"/>
                </a:solidFill>
              </a:rPr>
              <a:t>partial</a:t>
            </a:r>
            <a:r>
              <a:rPr lang="en-US" sz="2000"/>
              <a:t> if its domain of definition is a strict subset of its domain (that is, A’ </a:t>
            </a:r>
            <a:r>
              <a:rPr lang="en-US" sz="2000">
                <a:latin typeface="cmsy10" pitchFamily="34" charset="0"/>
                <a:sym typeface="Symbol" pitchFamily="18" charset="2"/>
              </a:rPr>
              <a:t></a:t>
            </a:r>
            <a:r>
              <a:rPr lang="en-US"/>
              <a:t> </a:t>
            </a:r>
            <a:r>
              <a:rPr lang="en-US" sz="2000"/>
              <a:t>A)</a:t>
            </a:r>
            <a:r>
              <a:rPr lang="en-US" sz="2800"/>
              <a:t>. </a:t>
            </a:r>
          </a:p>
          <a:p>
            <a:pPr marL="533400" indent="-533400" eaLnBrk="0" hangingPunct="0">
              <a:spcBef>
                <a:spcPct val="20000"/>
              </a:spcBef>
            </a:pPr>
            <a:endParaRPr lang="en-US" sz="1000">
              <a:latin typeface="cmmi10" pitchFamily="34" charset="0"/>
            </a:endParaRPr>
          </a:p>
          <a:p>
            <a:pPr marL="533400" indent="-533400" eaLnBrk="0" hangingPunct="0">
              <a:spcBef>
                <a:spcPct val="20000"/>
              </a:spcBef>
            </a:pPr>
            <a:endParaRPr lang="en-US" sz="2000" u="sng"/>
          </a:p>
          <a:p>
            <a:pPr marL="533400" indent="-533400" eaLnBrk="0" hangingPunct="0">
              <a:spcBef>
                <a:spcPct val="20000"/>
              </a:spcBef>
            </a:pPr>
            <a:r>
              <a:rPr lang="en-US" sz="2000" u="sng"/>
              <a:t>Example</a:t>
            </a:r>
            <a:r>
              <a:rPr lang="en-US" sz="2000"/>
              <a:t>:</a:t>
            </a:r>
            <a:r>
              <a:rPr lang="en-US" sz="2800">
                <a:latin typeface="cmmi10" pitchFamily="34" charset="0"/>
              </a:rPr>
              <a:t>	</a:t>
            </a:r>
            <a:r>
              <a:rPr lang="en-US" sz="2400">
                <a:latin typeface="cmmi10" pitchFamily="34" charset="0"/>
              </a:rPr>
              <a:t>f</a:t>
            </a:r>
            <a:r>
              <a:rPr lang="en-US" sz="2400">
                <a:latin typeface="cmti10" pitchFamily="34" charset="0"/>
              </a:rPr>
              <a:t> </a:t>
            </a:r>
            <a:r>
              <a:rPr lang="en-US" sz="2400"/>
              <a:t>: </a:t>
            </a:r>
            <a:r>
              <a:rPr lang="en-US" sz="2400">
                <a:latin typeface="msbm10" pitchFamily="34" charset="0"/>
              </a:rPr>
              <a:t>R</a:t>
            </a:r>
            <a:r>
              <a:rPr lang="en-US" sz="2000"/>
              <a:t>x</a:t>
            </a:r>
            <a:r>
              <a:rPr lang="en-US" sz="2400">
                <a:latin typeface="msbm10" pitchFamily="34" charset="0"/>
              </a:rPr>
              <a:t>R</a:t>
            </a:r>
            <a:r>
              <a:rPr lang="en-US" sz="2400"/>
              <a:t> </a:t>
            </a:r>
            <a:r>
              <a:rPr lang="en-US" sz="2000">
                <a:latin typeface="cmsy10" pitchFamily="34" charset="0"/>
              </a:rPr>
              <a:t>!</a:t>
            </a:r>
            <a:r>
              <a:rPr lang="en-US" sz="2400"/>
              <a:t> </a:t>
            </a:r>
            <a:r>
              <a:rPr lang="en-US" sz="2400">
                <a:latin typeface="msbm10" pitchFamily="34" charset="0"/>
              </a:rPr>
              <a:t>R		</a:t>
            </a:r>
            <a:r>
              <a:rPr lang="en-US" sz="2800">
                <a:latin typeface="cmmi10" pitchFamily="34" charset="0"/>
              </a:rPr>
              <a:t>f </a:t>
            </a:r>
            <a:r>
              <a:rPr lang="en-US" sz="2000"/>
              <a:t>(x,y) = 1/(x-y)</a:t>
            </a:r>
            <a:endParaRPr lang="en-US"/>
          </a:p>
          <a:p>
            <a:pPr marL="533400" indent="-533400" eaLnBrk="0" hangingPunct="0">
              <a:spcBef>
                <a:spcPct val="20000"/>
              </a:spcBef>
            </a:pPr>
            <a:endParaRPr lang="en-US" sz="2000"/>
          </a:p>
          <a:p>
            <a:pPr marL="533400" indent="-533400" eaLnBrk="0" hangingPunct="0">
              <a:spcBef>
                <a:spcPct val="20000"/>
              </a:spcBef>
            </a:pPr>
            <a:r>
              <a:rPr lang="en-US" sz="2000"/>
              <a:t>		A = </a:t>
            </a:r>
            <a:r>
              <a:rPr lang="en-US" sz="2400">
                <a:latin typeface="msbm10" pitchFamily="34" charset="0"/>
              </a:rPr>
              <a:t>R</a:t>
            </a:r>
            <a:r>
              <a:rPr lang="en-US" sz="2000"/>
              <a:t>x</a:t>
            </a:r>
            <a:r>
              <a:rPr lang="en-US" sz="2400">
                <a:latin typeface="msbm10" pitchFamily="34" charset="0"/>
              </a:rPr>
              <a:t>R</a:t>
            </a:r>
            <a:r>
              <a:rPr lang="en-US" sz="2000"/>
              <a:t> 		A’ =  </a:t>
            </a:r>
            <a:r>
              <a:rPr lang="en-US" sz="2400">
                <a:latin typeface="msbm10" pitchFamily="34" charset="0"/>
              </a:rPr>
              <a:t>R</a:t>
            </a:r>
            <a:r>
              <a:rPr lang="en-US" sz="2000"/>
              <a:t>x</a:t>
            </a:r>
            <a:r>
              <a:rPr lang="en-US" sz="2400">
                <a:latin typeface="msbm10" pitchFamily="34" charset="0"/>
              </a:rPr>
              <a:t>R </a:t>
            </a:r>
            <a:r>
              <a:rPr lang="en-US" sz="2400"/>
              <a:t>\ </a:t>
            </a:r>
            <a:r>
              <a:rPr lang="en-US" sz="2000"/>
              <a:t>{(x,y)</a:t>
            </a:r>
            <a:r>
              <a:rPr lang="en-US" sz="2400"/>
              <a:t> </a:t>
            </a:r>
            <a:r>
              <a:rPr lang="en-US" sz="2000">
                <a:latin typeface="cmsy10" pitchFamily="34" charset="0"/>
              </a:rPr>
              <a:t>2</a:t>
            </a:r>
            <a:r>
              <a:rPr lang="en-US" sz="2400"/>
              <a:t> </a:t>
            </a:r>
            <a:r>
              <a:rPr lang="en-US" sz="2400">
                <a:latin typeface="msbm10" pitchFamily="34" charset="0"/>
              </a:rPr>
              <a:t>R</a:t>
            </a:r>
            <a:r>
              <a:rPr lang="en-US" sz="2000"/>
              <a:t>x</a:t>
            </a:r>
            <a:r>
              <a:rPr lang="en-US" sz="2400">
                <a:latin typeface="msbm10" pitchFamily="34" charset="0"/>
              </a:rPr>
              <a:t>R</a:t>
            </a:r>
            <a:r>
              <a:rPr lang="en-US" sz="2400"/>
              <a:t> </a:t>
            </a:r>
            <a:r>
              <a:rPr lang="en-US" sz="2000"/>
              <a:t>| x=y}</a:t>
            </a:r>
            <a:endParaRPr lang="en-US"/>
          </a:p>
          <a:p>
            <a:pPr marL="533400" indent="-533400" eaLnBrk="0" hangingPunct="0">
              <a:spcBef>
                <a:spcPct val="20000"/>
              </a:spcBef>
            </a:pPr>
            <a:endParaRPr lang="en-US"/>
          </a:p>
          <a:p>
            <a:pPr marL="533400" indent="-533400" eaLnBrk="0" hangingPunct="0">
              <a:spcBef>
                <a:spcPct val="20000"/>
              </a:spcBef>
            </a:pPr>
            <a:r>
              <a:rPr lang="en-US" sz="2000"/>
              <a:t>Domain of definition		</a:t>
            </a:r>
            <a:r>
              <a:rPr lang="he-IL" sz="2000"/>
              <a:t>תחום הגדרה</a:t>
            </a:r>
            <a:endParaRPr lang="en-US" sz="2000"/>
          </a:p>
          <a:p>
            <a:pPr marL="533400" indent="-533400" eaLnBrk="0" hangingPunct="0">
              <a:spcBef>
                <a:spcPct val="20000"/>
              </a:spcBef>
            </a:pPr>
            <a:r>
              <a:rPr lang="en-US" sz="2000"/>
              <a:t>Partial				</a:t>
            </a:r>
            <a:r>
              <a:rPr lang="he-IL" sz="2000"/>
              <a:t>חלקית</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646595">
                                            <p:txEl>
                                              <p:pRg st="2" end="2"/>
                                            </p:txEl>
                                          </p:spTgt>
                                        </p:tgtEl>
                                        <p:attrNameLst>
                                          <p:attrName>style.visibility</p:attrName>
                                        </p:attrNameLst>
                                      </p:cBhvr>
                                      <p:to>
                                        <p:strVal val="visible"/>
                                      </p:to>
                                    </p:set>
                                    <p:animEffect transition="in" filter="fade">
                                      <p:cBhvr>
                                        <p:cTn id="7" dur="1000"/>
                                        <p:tgtEl>
                                          <p:spTgt spid="1646595">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46595">
                                            <p:txEl>
                                              <p:pRg st="10" end="10"/>
                                            </p:txEl>
                                          </p:spTgt>
                                        </p:tgtEl>
                                        <p:attrNameLst>
                                          <p:attrName>style.visibility</p:attrName>
                                        </p:attrNameLst>
                                      </p:cBhvr>
                                      <p:to>
                                        <p:strVal val="visible"/>
                                      </p:to>
                                    </p:set>
                                    <p:animEffect transition="in" filter="fade">
                                      <p:cBhvr>
                                        <p:cTn id="10" dur="1000"/>
                                        <p:tgtEl>
                                          <p:spTgt spid="1646595">
                                            <p:txEl>
                                              <p:pRg st="10" end="1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nodeType="clickEffect">
                                  <p:stCondLst>
                                    <p:cond delay="0"/>
                                  </p:stCondLst>
                                  <p:childTnLst>
                                    <p:set>
                                      <p:cBhvr>
                                        <p:cTn id="14" dur="1" fill="hold">
                                          <p:stCondLst>
                                            <p:cond delay="0"/>
                                          </p:stCondLst>
                                        </p:cTn>
                                        <p:tgtEl>
                                          <p:spTgt spid="1646595">
                                            <p:txEl>
                                              <p:pRg st="5" end="5"/>
                                            </p:txEl>
                                          </p:spTgt>
                                        </p:tgtEl>
                                        <p:attrNameLst>
                                          <p:attrName>style.visibility</p:attrName>
                                        </p:attrNameLst>
                                      </p:cBhvr>
                                      <p:to>
                                        <p:strVal val="visible"/>
                                      </p:to>
                                    </p:set>
                                    <p:animEffect transition="in" filter="fade">
                                      <p:cBhvr>
                                        <p:cTn id="15" dur="1000"/>
                                        <p:tgtEl>
                                          <p:spTgt spid="1646595">
                                            <p:txEl>
                                              <p:pRg st="5" end="5"/>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46595">
                                            <p:txEl>
                                              <p:pRg st="7" end="7"/>
                                            </p:txEl>
                                          </p:spTgt>
                                        </p:tgtEl>
                                        <p:attrNameLst>
                                          <p:attrName>style.visibility</p:attrName>
                                        </p:attrNameLst>
                                      </p:cBhvr>
                                      <p:to>
                                        <p:strVal val="visible"/>
                                      </p:to>
                                    </p:set>
                                    <p:animEffect transition="in" filter="fade">
                                      <p:cBhvr>
                                        <p:cTn id="18" dur="1000"/>
                                        <p:tgtEl>
                                          <p:spTgt spid="164659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21" name="Rectangle 2"/>
          <p:cNvSpPr>
            <a:spLocks noGrp="1" noChangeArrowheads="1"/>
          </p:cNvSpPr>
          <p:nvPr>
            <p:ph type="title"/>
          </p:nvPr>
        </p:nvSpPr>
        <p:spPr/>
        <p:txBody>
          <a:bodyPr/>
          <a:lstStyle/>
          <a:p>
            <a:pPr eaLnBrk="1" hangingPunct="1"/>
            <a:r>
              <a:rPr lang="en-US" smtClean="0"/>
              <a:t>Partial Function</a:t>
            </a:r>
          </a:p>
        </p:txBody>
      </p:sp>
      <p:sp>
        <p:nvSpPr>
          <p:cNvPr id="1669122" name="Text Box 3"/>
          <p:cNvSpPr txBox="1">
            <a:spLocks noChangeArrowheads="1"/>
          </p:cNvSpPr>
          <p:nvPr/>
        </p:nvSpPr>
        <p:spPr bwMode="auto">
          <a:xfrm>
            <a:off x="325438" y="1300163"/>
            <a:ext cx="8636000" cy="4522787"/>
          </a:xfrm>
          <a:prstGeom prst="rect">
            <a:avLst/>
          </a:prstGeom>
          <a:noFill/>
          <a:ln w="9525">
            <a:noFill/>
            <a:miter lim="800000"/>
            <a:headEnd/>
            <a:tailEnd/>
          </a:ln>
        </p:spPr>
        <p:txBody>
          <a:bodyPr lIns="274320" rIns="274320">
            <a:spAutoFit/>
          </a:bodyPr>
          <a:lstStyle/>
          <a:p>
            <a:pPr marL="2362200" lvl="4" indent="-533400" eaLnBrk="0" hangingPunct="0">
              <a:spcBef>
                <a:spcPct val="20000"/>
              </a:spcBef>
            </a:pPr>
            <a:r>
              <a:rPr lang="en-US" sz="3200"/>
              <a:t>      	A		    B</a:t>
            </a:r>
          </a:p>
          <a:p>
            <a:pPr marL="2362200" lvl="4" indent="-533400" eaLnBrk="0" hangingPunct="0">
              <a:spcBef>
                <a:spcPct val="20000"/>
              </a:spcBef>
            </a:pPr>
            <a:r>
              <a:rPr lang="en-US" sz="2400"/>
              <a:t>	      a		       1	</a:t>
            </a:r>
          </a:p>
          <a:p>
            <a:pPr marL="2362200" lvl="4" indent="-533400" eaLnBrk="0" hangingPunct="0">
              <a:spcBef>
                <a:spcPct val="20000"/>
              </a:spcBef>
            </a:pPr>
            <a:endParaRPr lang="en-US" sz="2400"/>
          </a:p>
          <a:p>
            <a:pPr marL="2362200" lvl="4" indent="-533400" eaLnBrk="0" hangingPunct="0">
              <a:spcBef>
                <a:spcPct val="20000"/>
              </a:spcBef>
            </a:pPr>
            <a:r>
              <a:rPr lang="en-US" sz="2400"/>
              <a:t>	      b		       2		</a:t>
            </a:r>
          </a:p>
          <a:p>
            <a:pPr marL="2362200" lvl="4" indent="-533400" eaLnBrk="0" hangingPunct="0">
              <a:spcBef>
                <a:spcPct val="20000"/>
              </a:spcBef>
            </a:pPr>
            <a:endParaRPr lang="en-US" sz="2400"/>
          </a:p>
          <a:p>
            <a:pPr marL="2362200" lvl="4" indent="-533400" eaLnBrk="0" hangingPunct="0">
              <a:spcBef>
                <a:spcPct val="20000"/>
              </a:spcBef>
            </a:pPr>
            <a:r>
              <a:rPr lang="en-US" sz="2400"/>
              <a:t>	      c		       3		</a:t>
            </a:r>
          </a:p>
          <a:p>
            <a:pPr marL="2362200" lvl="4" indent="-533400" eaLnBrk="0" hangingPunct="0">
              <a:spcBef>
                <a:spcPct val="20000"/>
              </a:spcBef>
            </a:pPr>
            <a:endParaRPr lang="en-US" sz="2400"/>
          </a:p>
          <a:p>
            <a:pPr marL="2362200" lvl="4" indent="-533400" eaLnBrk="0" hangingPunct="0">
              <a:spcBef>
                <a:spcPct val="20000"/>
              </a:spcBef>
            </a:pPr>
            <a:r>
              <a:rPr lang="en-US" sz="2400"/>
              <a:t>	      d		       4	</a:t>
            </a:r>
          </a:p>
          <a:p>
            <a:pPr marL="2362200" lvl="4" indent="-533400" eaLnBrk="0" hangingPunct="0">
              <a:spcBef>
                <a:spcPct val="20000"/>
              </a:spcBef>
            </a:pPr>
            <a:r>
              <a:rPr lang="en-US" sz="2400"/>
              <a:t>		</a:t>
            </a:r>
          </a:p>
          <a:p>
            <a:pPr marL="2362200" lvl="4" indent="-533400" eaLnBrk="0" hangingPunct="0">
              <a:spcBef>
                <a:spcPct val="20000"/>
              </a:spcBef>
            </a:pPr>
            <a:r>
              <a:rPr lang="en-US" sz="2400"/>
              <a:t>	      e					</a:t>
            </a:r>
          </a:p>
        </p:txBody>
      </p:sp>
      <p:sp>
        <p:nvSpPr>
          <p:cNvPr id="1669123" name="Line 4"/>
          <p:cNvSpPr>
            <a:spLocks noChangeShapeType="1"/>
          </p:cNvSpPr>
          <p:nvPr/>
        </p:nvSpPr>
        <p:spPr bwMode="auto">
          <a:xfrm flipV="1">
            <a:off x="3800475" y="21320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9124" name="Line 5"/>
          <p:cNvSpPr>
            <a:spLocks noChangeShapeType="1"/>
          </p:cNvSpPr>
          <p:nvPr/>
        </p:nvSpPr>
        <p:spPr bwMode="auto">
          <a:xfrm>
            <a:off x="3770313" y="3946525"/>
            <a:ext cx="1690687" cy="747713"/>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9125" name="Line 6"/>
          <p:cNvSpPr>
            <a:spLocks noChangeShapeType="1"/>
          </p:cNvSpPr>
          <p:nvPr/>
        </p:nvSpPr>
        <p:spPr bwMode="auto">
          <a:xfrm flipV="1">
            <a:off x="3738563" y="3124200"/>
            <a:ext cx="1754187" cy="164623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9126" name="Line 7"/>
          <p:cNvSpPr>
            <a:spLocks noChangeShapeType="1"/>
          </p:cNvSpPr>
          <p:nvPr/>
        </p:nvSpPr>
        <p:spPr bwMode="auto">
          <a:xfrm flipV="1">
            <a:off x="3722688" y="3995738"/>
            <a:ext cx="1754187" cy="164623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9127" name="Oval 8"/>
          <p:cNvSpPr>
            <a:spLocks noChangeArrowheads="1"/>
          </p:cNvSpPr>
          <p:nvPr/>
        </p:nvSpPr>
        <p:spPr bwMode="auto">
          <a:xfrm>
            <a:off x="3275013" y="2728913"/>
            <a:ext cx="485775" cy="485775"/>
          </a:xfrm>
          <a:prstGeom prst="ellipse">
            <a:avLst/>
          </a:prstGeom>
          <a:noFill/>
          <a:ln w="76200" cap="sq" algn="ctr">
            <a:solidFill>
              <a:schemeClr val="hlink"/>
            </a:solidFill>
            <a:round/>
            <a:headEnd/>
            <a:tailEnd/>
          </a:ln>
        </p:spPr>
        <p:txBody>
          <a:bodyPr wrap="none" lIns="274320" rIns="274320" anchor="ctr">
            <a:spAutoFit/>
          </a:bodyPr>
          <a:lstStyle/>
          <a:p>
            <a:pPr algn="r" rtl="1"/>
            <a:endParaRPr lang="en-US"/>
          </a:p>
        </p:txBody>
      </p:sp>
      <p:sp>
        <p:nvSpPr>
          <p:cNvPr id="1650697" name="Oval 9"/>
          <p:cNvSpPr>
            <a:spLocks noChangeArrowheads="1"/>
          </p:cNvSpPr>
          <p:nvPr/>
        </p:nvSpPr>
        <p:spPr bwMode="auto">
          <a:xfrm>
            <a:off x="3216275" y="3479800"/>
            <a:ext cx="609600" cy="2574925"/>
          </a:xfrm>
          <a:prstGeom prst="ellipse">
            <a:avLst/>
          </a:prstGeom>
          <a:noFill/>
          <a:ln w="76200" cap="sq" algn="ctr">
            <a:solidFill>
              <a:srgbClr val="33CC33"/>
            </a:solidFill>
            <a:round/>
            <a:headEnd/>
            <a:tailEnd/>
          </a:ln>
        </p:spPr>
        <p:txBody>
          <a:bodyPr lIns="274320" rIns="274320" anchor="ctr">
            <a:spAutoFit/>
          </a:bodyPr>
          <a:lstStyle/>
          <a:p>
            <a:pPr algn="r" rtl="1"/>
            <a:endParaRPr lang="en-US"/>
          </a:p>
        </p:txBody>
      </p:sp>
      <p:sp>
        <p:nvSpPr>
          <p:cNvPr id="1650698" name="Oval 10"/>
          <p:cNvSpPr>
            <a:spLocks noChangeArrowheads="1"/>
          </p:cNvSpPr>
          <p:nvPr/>
        </p:nvSpPr>
        <p:spPr bwMode="auto">
          <a:xfrm>
            <a:off x="3260725" y="1881188"/>
            <a:ext cx="503238" cy="487362"/>
          </a:xfrm>
          <a:prstGeom prst="ellipse">
            <a:avLst/>
          </a:prstGeom>
          <a:noFill/>
          <a:ln w="76200" cap="sq" algn="ctr">
            <a:solidFill>
              <a:srgbClr val="33CC33"/>
            </a:solidFill>
            <a:round/>
            <a:headEnd/>
            <a:tailEnd/>
          </a:ln>
        </p:spPr>
        <p:txBody>
          <a:bodyPr lIns="274320" rIns="274320" anchor="ctr">
            <a:spAutoFit/>
          </a:bodyPr>
          <a:lstStyle/>
          <a:p>
            <a:pPr algn="r" rtl="1"/>
            <a:endParaRPr lang="en-US"/>
          </a:p>
        </p:txBody>
      </p:sp>
      <p:sp>
        <p:nvSpPr>
          <p:cNvPr id="1650699" name="Line 11"/>
          <p:cNvSpPr>
            <a:spLocks noChangeShapeType="1"/>
          </p:cNvSpPr>
          <p:nvPr/>
        </p:nvSpPr>
        <p:spPr bwMode="auto">
          <a:xfrm flipV="1">
            <a:off x="2713038" y="2287588"/>
            <a:ext cx="487362" cy="3978275"/>
          </a:xfrm>
          <a:prstGeom prst="line">
            <a:avLst/>
          </a:prstGeom>
          <a:noFill/>
          <a:ln w="76200" cap="sq">
            <a:solidFill>
              <a:srgbClr val="33CC33"/>
            </a:solidFill>
            <a:round/>
            <a:headEnd/>
            <a:tailEnd type="triangle" w="med" len="med"/>
          </a:ln>
        </p:spPr>
        <p:txBody>
          <a:bodyPr lIns="274320" rIns="274320">
            <a:spAutoFit/>
          </a:bodyPr>
          <a:lstStyle/>
          <a:p>
            <a:endParaRPr lang="en-US"/>
          </a:p>
        </p:txBody>
      </p:sp>
      <p:sp>
        <p:nvSpPr>
          <p:cNvPr id="1650700" name="Line 12"/>
          <p:cNvSpPr>
            <a:spLocks noChangeShapeType="1"/>
          </p:cNvSpPr>
          <p:nvPr/>
        </p:nvSpPr>
        <p:spPr bwMode="auto">
          <a:xfrm flipV="1">
            <a:off x="2867025" y="5654675"/>
            <a:ext cx="303213" cy="625475"/>
          </a:xfrm>
          <a:prstGeom prst="line">
            <a:avLst/>
          </a:prstGeom>
          <a:noFill/>
          <a:ln w="76200" cap="sq">
            <a:solidFill>
              <a:srgbClr val="33CC33"/>
            </a:solidFill>
            <a:round/>
            <a:headEnd/>
            <a:tailEnd type="triangle" w="med" len="med"/>
          </a:ln>
        </p:spPr>
        <p:txBody>
          <a:bodyPr lIns="274320" rIns="274320">
            <a:spAutoFit/>
          </a:bodyPr>
          <a:lstStyle/>
          <a:p>
            <a:endParaRPr lang="en-US"/>
          </a:p>
        </p:txBody>
      </p:sp>
      <p:sp>
        <p:nvSpPr>
          <p:cNvPr id="1650701" name="Text Box 13"/>
          <p:cNvSpPr txBox="1">
            <a:spLocks noChangeArrowheads="1"/>
          </p:cNvSpPr>
          <p:nvPr/>
        </p:nvSpPr>
        <p:spPr bwMode="auto">
          <a:xfrm>
            <a:off x="2436813" y="6397625"/>
            <a:ext cx="3005137" cy="396875"/>
          </a:xfrm>
          <a:prstGeom prst="rect">
            <a:avLst/>
          </a:prstGeom>
          <a:noFill/>
          <a:ln w="9525">
            <a:noFill/>
            <a:miter lim="800000"/>
            <a:headEnd/>
            <a:tailEnd/>
          </a:ln>
        </p:spPr>
        <p:txBody>
          <a:bodyPr wrap="none" lIns="274320" rIns="274320">
            <a:spAutoFit/>
          </a:bodyPr>
          <a:lstStyle/>
          <a:p>
            <a:pPr eaLnBrk="0" hangingPunct="0"/>
            <a:r>
              <a:rPr lang="en-US" sz="2000">
                <a:solidFill>
                  <a:srgbClr val="33CC33"/>
                </a:solidFill>
              </a:rPr>
              <a:t>Domain of definition</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5069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5069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5069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5070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507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0697" grpId="0" animBg="1"/>
      <p:bldP spid="1650698" grpId="0" animBg="1"/>
      <p:bldP spid="1650699" grpId="0" animBg="1"/>
      <p:bldP spid="1650700" grpId="0" animBg="1"/>
      <p:bldP spid="165070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2752" name="Rectangle 2"/>
          <p:cNvSpPr>
            <a:spLocks noGrp="1" noChangeArrowheads="1"/>
          </p:cNvSpPr>
          <p:nvPr>
            <p:ph type="title"/>
          </p:nvPr>
        </p:nvSpPr>
        <p:spPr/>
        <p:txBody>
          <a:bodyPr/>
          <a:lstStyle/>
          <a:p>
            <a:pPr eaLnBrk="1" hangingPunct="1"/>
            <a:r>
              <a:rPr lang="en-US" smtClean="0"/>
              <a:t>Total Function</a:t>
            </a:r>
          </a:p>
        </p:txBody>
      </p:sp>
      <p:sp>
        <p:nvSpPr>
          <p:cNvPr id="1652739" name="Text Box 3"/>
          <p:cNvSpPr txBox="1">
            <a:spLocks noChangeArrowheads="1"/>
          </p:cNvSpPr>
          <p:nvPr/>
        </p:nvSpPr>
        <p:spPr bwMode="auto">
          <a:xfrm>
            <a:off x="325438" y="1220788"/>
            <a:ext cx="8636000" cy="5429250"/>
          </a:xfrm>
          <a:prstGeom prst="rect">
            <a:avLst/>
          </a:prstGeom>
          <a:noFill/>
          <a:ln w="9525">
            <a:noFill/>
            <a:miter lim="800000"/>
            <a:headEnd/>
            <a:tailEnd/>
          </a:ln>
        </p:spPr>
        <p:txBody>
          <a:bodyPr lIns="274320" rIns="274320">
            <a:spAutoFit/>
          </a:bodyPr>
          <a:lstStyle/>
          <a:p>
            <a:pPr marL="533400" indent="-533400" eaLnBrk="0" hangingPunct="0">
              <a:spcBef>
                <a:spcPct val="20000"/>
              </a:spcBef>
            </a:pPr>
            <a:endParaRPr lang="en-US" sz="2000" u="sng"/>
          </a:p>
          <a:p>
            <a:pPr marL="533400" indent="-533400" eaLnBrk="0" hangingPunct="0">
              <a:spcBef>
                <a:spcPct val="20000"/>
              </a:spcBef>
            </a:pPr>
            <a:r>
              <a:rPr lang="en-US" sz="2000" u="sng"/>
              <a:t>Definition</a:t>
            </a:r>
            <a:r>
              <a:rPr lang="en-US" sz="2000"/>
              <a:t>: A function </a:t>
            </a:r>
            <a:r>
              <a:rPr lang="en-US" sz="2800">
                <a:latin typeface="cmmi10" pitchFamily="34" charset="0"/>
              </a:rPr>
              <a:t>f</a:t>
            </a:r>
            <a:r>
              <a:rPr lang="en-US" sz="2000"/>
              <a:t>: A </a:t>
            </a:r>
            <a:r>
              <a:rPr lang="en-US" sz="2000">
                <a:latin typeface="cmsy10" pitchFamily="34" charset="0"/>
              </a:rPr>
              <a:t>!</a:t>
            </a:r>
            <a:r>
              <a:rPr lang="en-US" sz="2000"/>
              <a:t> B is said to be </a:t>
            </a:r>
            <a:r>
              <a:rPr lang="en-US" sz="2000" u="sng">
                <a:solidFill>
                  <a:schemeClr val="accent2"/>
                </a:solidFill>
              </a:rPr>
              <a:t>total</a:t>
            </a:r>
            <a:r>
              <a:rPr lang="en-US" sz="2000"/>
              <a:t> if its domain of definition equals its domain (that is, A’ = A)</a:t>
            </a:r>
            <a:r>
              <a:rPr lang="en-US" sz="2800"/>
              <a:t>.</a:t>
            </a:r>
            <a:endParaRPr lang="en-US" sz="800"/>
          </a:p>
          <a:p>
            <a:pPr marL="533400" indent="-533400" eaLnBrk="0" hangingPunct="0">
              <a:spcBef>
                <a:spcPct val="20000"/>
              </a:spcBef>
            </a:pPr>
            <a:endParaRPr lang="en-US" sz="2000"/>
          </a:p>
          <a:p>
            <a:pPr marL="533400" indent="-533400" eaLnBrk="0" hangingPunct="0">
              <a:spcBef>
                <a:spcPct val="20000"/>
              </a:spcBef>
            </a:pPr>
            <a:r>
              <a:rPr lang="en-US" sz="2000"/>
              <a:t>That is: </a:t>
            </a:r>
          </a:p>
          <a:p>
            <a:pPr marL="533400" indent="-533400" eaLnBrk="0" hangingPunct="0">
              <a:spcBef>
                <a:spcPct val="20000"/>
              </a:spcBef>
            </a:pPr>
            <a:endParaRPr lang="en-US" sz="2000" u="sng"/>
          </a:p>
          <a:p>
            <a:pPr marL="533400" indent="-533400" eaLnBrk="0" hangingPunct="0">
              <a:spcBef>
                <a:spcPct val="20000"/>
              </a:spcBef>
            </a:pPr>
            <a:endParaRPr lang="en-US" sz="2000" u="sng"/>
          </a:p>
          <a:p>
            <a:pPr marL="533400" indent="-533400" eaLnBrk="0" hangingPunct="0">
              <a:spcBef>
                <a:spcPct val="20000"/>
              </a:spcBef>
            </a:pPr>
            <a:r>
              <a:rPr lang="en-US" sz="2000" u="sng"/>
              <a:t>Examples</a:t>
            </a:r>
            <a:r>
              <a:rPr lang="en-US" sz="2000"/>
              <a:t>: </a:t>
            </a:r>
            <a:r>
              <a:rPr lang="en-US" sz="2400">
                <a:latin typeface="cmmi10" pitchFamily="34" charset="0"/>
              </a:rPr>
              <a:t>f</a:t>
            </a:r>
            <a:r>
              <a:rPr lang="en-US" sz="2400">
                <a:latin typeface="cmti10" pitchFamily="34" charset="0"/>
              </a:rPr>
              <a:t> </a:t>
            </a:r>
            <a:r>
              <a:rPr lang="en-US" sz="2400"/>
              <a:t>: </a:t>
            </a:r>
            <a:r>
              <a:rPr lang="en-US" sz="2400">
                <a:latin typeface="msbm10" pitchFamily="34" charset="0"/>
              </a:rPr>
              <a:t>R</a:t>
            </a:r>
            <a:r>
              <a:rPr lang="en-US" sz="2000"/>
              <a:t>x</a:t>
            </a:r>
            <a:r>
              <a:rPr lang="en-US" sz="2400">
                <a:latin typeface="msbm10" pitchFamily="34" charset="0"/>
              </a:rPr>
              <a:t>R </a:t>
            </a:r>
            <a:r>
              <a:rPr lang="en-US" sz="2400"/>
              <a:t>\ </a:t>
            </a:r>
            <a:r>
              <a:rPr lang="en-US" sz="2000"/>
              <a:t>{(x,y)</a:t>
            </a:r>
            <a:r>
              <a:rPr lang="en-US" sz="2400"/>
              <a:t> </a:t>
            </a:r>
            <a:r>
              <a:rPr lang="en-US" sz="2000">
                <a:latin typeface="cmsy10" pitchFamily="34" charset="0"/>
              </a:rPr>
              <a:t>2</a:t>
            </a:r>
            <a:r>
              <a:rPr lang="en-US" sz="2400"/>
              <a:t> </a:t>
            </a:r>
            <a:r>
              <a:rPr lang="en-US" sz="2400">
                <a:latin typeface="msbm10" pitchFamily="34" charset="0"/>
              </a:rPr>
              <a:t>R</a:t>
            </a:r>
            <a:r>
              <a:rPr lang="en-US" sz="2000"/>
              <a:t>x</a:t>
            </a:r>
            <a:r>
              <a:rPr lang="en-US" sz="2400">
                <a:latin typeface="msbm10" pitchFamily="34" charset="0"/>
              </a:rPr>
              <a:t>R</a:t>
            </a:r>
            <a:r>
              <a:rPr lang="en-US" sz="2400"/>
              <a:t> </a:t>
            </a:r>
            <a:r>
              <a:rPr lang="en-US" sz="2000"/>
              <a:t>| x=y} </a:t>
            </a:r>
            <a:r>
              <a:rPr lang="en-US" sz="2000">
                <a:latin typeface="cmsy10" pitchFamily="34" charset="0"/>
              </a:rPr>
              <a:t>!</a:t>
            </a:r>
            <a:r>
              <a:rPr lang="en-US" sz="2400"/>
              <a:t> </a:t>
            </a:r>
            <a:r>
              <a:rPr lang="en-US" sz="2400">
                <a:latin typeface="msbm10" pitchFamily="34" charset="0"/>
              </a:rPr>
              <a:t>R	</a:t>
            </a:r>
            <a:r>
              <a:rPr lang="en-US"/>
              <a:t>               </a:t>
            </a:r>
            <a:r>
              <a:rPr lang="en-US" sz="2800">
                <a:latin typeface="cmmi10" pitchFamily="34" charset="0"/>
              </a:rPr>
              <a:t>f </a:t>
            </a:r>
            <a:r>
              <a:rPr lang="en-US" sz="2000"/>
              <a:t>(x,y) = 1/(x-y)</a:t>
            </a:r>
            <a:endParaRPr lang="en-US"/>
          </a:p>
          <a:p>
            <a:pPr marL="533400" indent="-533400" eaLnBrk="0" hangingPunct="0">
              <a:spcBef>
                <a:spcPct val="20000"/>
              </a:spcBef>
            </a:pPr>
            <a:endParaRPr lang="en-US" sz="2000"/>
          </a:p>
          <a:p>
            <a:pPr marL="533400" indent="-533400" eaLnBrk="0" hangingPunct="0">
              <a:spcBef>
                <a:spcPct val="20000"/>
              </a:spcBef>
            </a:pPr>
            <a:r>
              <a:rPr lang="en-US" sz="2800">
                <a:latin typeface="cmmi10" pitchFamily="34" charset="0"/>
              </a:rPr>
              <a:t>	</a:t>
            </a:r>
            <a:r>
              <a:rPr lang="en-US" sz="2800"/>
              <a:t>        </a:t>
            </a:r>
            <a:r>
              <a:rPr lang="en-US" sz="2400">
                <a:latin typeface="cmmi10" pitchFamily="34" charset="0"/>
              </a:rPr>
              <a:t>f</a:t>
            </a:r>
            <a:r>
              <a:rPr lang="en-US" sz="2400">
                <a:latin typeface="cmti10" pitchFamily="34" charset="0"/>
              </a:rPr>
              <a:t> </a:t>
            </a:r>
            <a:r>
              <a:rPr lang="en-US" sz="2400"/>
              <a:t>: </a:t>
            </a:r>
            <a:r>
              <a:rPr lang="en-US" sz="2400">
                <a:latin typeface="msbm10" pitchFamily="34" charset="0"/>
              </a:rPr>
              <a:t>N</a:t>
            </a:r>
            <a:r>
              <a:rPr lang="en-US" sz="2400"/>
              <a:t> </a:t>
            </a:r>
            <a:r>
              <a:rPr lang="en-US" sz="2000">
                <a:latin typeface="cmsy10" pitchFamily="34" charset="0"/>
              </a:rPr>
              <a:t>!</a:t>
            </a:r>
            <a:r>
              <a:rPr lang="en-US" sz="2400"/>
              <a:t> </a:t>
            </a:r>
            <a:r>
              <a:rPr lang="en-US" sz="2400">
                <a:latin typeface="msbm10" pitchFamily="34" charset="0"/>
              </a:rPr>
              <a:t>N</a:t>
            </a:r>
            <a:r>
              <a:rPr lang="en-US"/>
              <a:t>					</a:t>
            </a:r>
            <a:r>
              <a:rPr lang="en-US" sz="2800">
                <a:latin typeface="cmmi10" pitchFamily="34" charset="0"/>
              </a:rPr>
              <a:t>f </a:t>
            </a:r>
            <a:r>
              <a:rPr lang="en-US" sz="2000"/>
              <a:t>(x) = 2x</a:t>
            </a:r>
            <a:endParaRPr lang="en-US"/>
          </a:p>
          <a:p>
            <a:pPr marL="533400" indent="-533400" eaLnBrk="0" hangingPunct="0">
              <a:spcBef>
                <a:spcPct val="20000"/>
              </a:spcBef>
            </a:pPr>
            <a:endParaRPr lang="en-US" sz="800"/>
          </a:p>
          <a:p>
            <a:pPr marL="533400" indent="-533400" eaLnBrk="0" hangingPunct="0">
              <a:spcBef>
                <a:spcPct val="20000"/>
              </a:spcBef>
            </a:pPr>
            <a:endParaRPr lang="en-US" sz="2000"/>
          </a:p>
          <a:p>
            <a:pPr marL="533400" indent="-533400" eaLnBrk="0" hangingPunct="0">
              <a:spcBef>
                <a:spcPct val="20000"/>
              </a:spcBef>
            </a:pPr>
            <a:endParaRPr lang="en-US" sz="2000"/>
          </a:p>
          <a:p>
            <a:pPr marL="533400" indent="-533400" eaLnBrk="0" hangingPunct="0">
              <a:spcBef>
                <a:spcPct val="20000"/>
              </a:spcBef>
            </a:pPr>
            <a:r>
              <a:rPr lang="en-US" sz="2000"/>
              <a:t>Total				</a:t>
            </a:r>
            <a:r>
              <a:rPr lang="he-IL" sz="2000"/>
              <a:t>טוטאלית/מלאה</a:t>
            </a:r>
            <a:endParaRPr lang="en-US" sz="2000"/>
          </a:p>
        </p:txBody>
      </p:sp>
      <p:graphicFrame>
        <p:nvGraphicFramePr>
          <p:cNvPr id="1652751" name="Object 15"/>
          <p:cNvGraphicFramePr>
            <a:graphicFrameLocks noChangeAspect="1"/>
          </p:cNvGraphicFramePr>
          <p:nvPr/>
        </p:nvGraphicFramePr>
        <p:xfrm>
          <a:off x="1541463" y="2847975"/>
          <a:ext cx="3781425" cy="495300"/>
        </p:xfrm>
        <a:graphic>
          <a:graphicData uri="http://schemas.openxmlformats.org/presentationml/2006/ole">
            <mc:AlternateContent xmlns:mc="http://schemas.openxmlformats.org/markup-compatibility/2006">
              <mc:Choice xmlns:v="urn:schemas-microsoft-com:vml" Requires="v">
                <p:oleObj spid="_x0000_s1652752" name="Equation" r:id="rId4" imgW="1548728" imgH="203112" progId="Equation.DSMT4">
                  <p:embed/>
                </p:oleObj>
              </mc:Choice>
              <mc:Fallback>
                <p:oleObj name="Equation" r:id="rId4" imgW="1548728" imgH="203112"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1463" y="2847975"/>
                        <a:ext cx="3781425"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652739">
                                            <p:txEl>
                                              <p:pRg st="6" end="6"/>
                                            </p:txEl>
                                          </p:spTgt>
                                        </p:tgtEl>
                                        <p:attrNameLst>
                                          <p:attrName>style.visibility</p:attrName>
                                        </p:attrNameLst>
                                      </p:cBhvr>
                                      <p:to>
                                        <p:strVal val="visible"/>
                                      </p:to>
                                    </p:set>
                                    <p:animEffect transition="in" filter="fade">
                                      <p:cBhvr>
                                        <p:cTn id="7" dur="1000"/>
                                        <p:tgtEl>
                                          <p:spTgt spid="1652739">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52739">
                                            <p:txEl>
                                              <p:pRg st="8" end="8"/>
                                            </p:txEl>
                                          </p:spTgt>
                                        </p:tgtEl>
                                        <p:attrNameLst>
                                          <p:attrName>style.visibility</p:attrName>
                                        </p:attrNameLst>
                                      </p:cBhvr>
                                      <p:to>
                                        <p:strVal val="visible"/>
                                      </p:to>
                                    </p:set>
                                    <p:animEffect transition="in" filter="fade">
                                      <p:cBhvr>
                                        <p:cTn id="10" dur="1000"/>
                                        <p:tgtEl>
                                          <p:spTgt spid="165273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4241" name="Rectangle 2"/>
          <p:cNvSpPr>
            <a:spLocks noGrp="1" noChangeArrowheads="1"/>
          </p:cNvSpPr>
          <p:nvPr>
            <p:ph type="title"/>
          </p:nvPr>
        </p:nvSpPr>
        <p:spPr/>
        <p:txBody>
          <a:bodyPr/>
          <a:lstStyle/>
          <a:p>
            <a:pPr eaLnBrk="1" hangingPunct="1"/>
            <a:r>
              <a:rPr lang="en-US" smtClean="0"/>
              <a:t>Partial vs. Total</a:t>
            </a:r>
          </a:p>
        </p:txBody>
      </p:sp>
      <p:sp>
        <p:nvSpPr>
          <p:cNvPr id="1674242" name="Text Box 3"/>
          <p:cNvSpPr txBox="1">
            <a:spLocks noChangeArrowheads="1"/>
          </p:cNvSpPr>
          <p:nvPr/>
        </p:nvSpPr>
        <p:spPr bwMode="auto">
          <a:xfrm>
            <a:off x="325438" y="1300163"/>
            <a:ext cx="8636000" cy="5180012"/>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3200"/>
              <a:t>	A			B			A		   B</a:t>
            </a:r>
            <a:endParaRPr lang="en-US" sz="2400"/>
          </a:p>
          <a:p>
            <a:pPr marL="533400" indent="-533400" eaLnBrk="0" hangingPunct="0">
              <a:spcBef>
                <a:spcPct val="20000"/>
              </a:spcBef>
            </a:pPr>
            <a:r>
              <a:rPr lang="en-US" sz="2400"/>
              <a:t>	a			1			a		     1</a:t>
            </a:r>
          </a:p>
          <a:p>
            <a:pPr marL="533400" indent="-533400" eaLnBrk="0" hangingPunct="0">
              <a:spcBef>
                <a:spcPct val="20000"/>
              </a:spcBef>
            </a:pPr>
            <a:endParaRPr lang="en-US" sz="2400"/>
          </a:p>
          <a:p>
            <a:pPr marL="533400" indent="-533400" eaLnBrk="0" hangingPunct="0">
              <a:spcBef>
                <a:spcPct val="20000"/>
              </a:spcBef>
            </a:pPr>
            <a:r>
              <a:rPr lang="en-US" sz="2400"/>
              <a:t>	b			2			b		     2</a:t>
            </a:r>
          </a:p>
          <a:p>
            <a:pPr marL="533400" indent="-533400" eaLnBrk="0" hangingPunct="0">
              <a:spcBef>
                <a:spcPct val="20000"/>
              </a:spcBef>
            </a:pPr>
            <a:endParaRPr lang="en-US" sz="2400"/>
          </a:p>
          <a:p>
            <a:pPr marL="533400" indent="-533400" eaLnBrk="0" hangingPunct="0">
              <a:spcBef>
                <a:spcPct val="20000"/>
              </a:spcBef>
            </a:pPr>
            <a:r>
              <a:rPr lang="en-US" sz="2400"/>
              <a:t>	c			3			c		     3</a:t>
            </a:r>
          </a:p>
          <a:p>
            <a:pPr marL="533400" indent="-533400" eaLnBrk="0" hangingPunct="0">
              <a:spcBef>
                <a:spcPct val="20000"/>
              </a:spcBef>
            </a:pPr>
            <a:endParaRPr lang="en-US" sz="2400"/>
          </a:p>
          <a:p>
            <a:pPr marL="533400" indent="-533400" eaLnBrk="0" hangingPunct="0">
              <a:spcBef>
                <a:spcPct val="20000"/>
              </a:spcBef>
            </a:pPr>
            <a:r>
              <a:rPr lang="en-US" sz="2400"/>
              <a:t>	d			4			d		     4</a:t>
            </a:r>
          </a:p>
          <a:p>
            <a:pPr marL="533400" indent="-533400" eaLnBrk="0" hangingPunct="0">
              <a:spcBef>
                <a:spcPct val="20000"/>
              </a:spcBef>
            </a:pPr>
            <a:endParaRPr lang="en-US" sz="2400"/>
          </a:p>
          <a:p>
            <a:pPr marL="533400" indent="-533400" eaLnBrk="0" hangingPunct="0">
              <a:spcBef>
                <a:spcPct val="20000"/>
              </a:spcBef>
            </a:pPr>
            <a:r>
              <a:rPr lang="en-US" sz="2400"/>
              <a:t>	e								     5</a:t>
            </a:r>
          </a:p>
          <a:p>
            <a:pPr marL="533400" indent="-533400" eaLnBrk="0" hangingPunct="0">
              <a:spcBef>
                <a:spcPct val="20000"/>
              </a:spcBef>
            </a:pPr>
            <a:endParaRPr lang="en-US" sz="1200"/>
          </a:p>
          <a:p>
            <a:pPr marL="533400" indent="-533400" eaLnBrk="0" hangingPunct="0">
              <a:spcBef>
                <a:spcPct val="20000"/>
              </a:spcBef>
            </a:pPr>
            <a:r>
              <a:rPr lang="en-US" sz="2400" u="sng"/>
              <a:t>Total</a:t>
            </a:r>
            <a:r>
              <a:rPr lang="en-US" sz="2400"/>
              <a:t> – </a:t>
            </a:r>
            <a:r>
              <a:rPr lang="en-US" sz="2400">
                <a:solidFill>
                  <a:schemeClr val="hlink"/>
                </a:solidFill>
              </a:rPr>
              <a:t>exactly</a:t>
            </a:r>
            <a:r>
              <a:rPr lang="en-US" sz="2400"/>
              <a:t> one arrow </a:t>
            </a:r>
            <a:r>
              <a:rPr lang="en-US" sz="2400">
                <a:solidFill>
                  <a:srgbClr val="33CC33"/>
                </a:solidFill>
              </a:rPr>
              <a:t>out of</a:t>
            </a:r>
            <a:r>
              <a:rPr lang="en-US" sz="2400"/>
              <a:t> every element in A!</a:t>
            </a:r>
          </a:p>
        </p:txBody>
      </p:sp>
      <p:sp>
        <p:nvSpPr>
          <p:cNvPr id="1674243" name="Line 4"/>
          <p:cNvSpPr>
            <a:spLocks noChangeShapeType="1"/>
          </p:cNvSpPr>
          <p:nvPr/>
        </p:nvSpPr>
        <p:spPr bwMode="auto">
          <a:xfrm flipV="1">
            <a:off x="1498600" y="21320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74244" name="Line 5"/>
          <p:cNvSpPr>
            <a:spLocks noChangeShapeType="1"/>
          </p:cNvSpPr>
          <p:nvPr/>
        </p:nvSpPr>
        <p:spPr bwMode="auto">
          <a:xfrm>
            <a:off x="1468438" y="3946525"/>
            <a:ext cx="1690687" cy="747713"/>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74245" name="Line 6"/>
          <p:cNvSpPr>
            <a:spLocks noChangeShapeType="1"/>
          </p:cNvSpPr>
          <p:nvPr/>
        </p:nvSpPr>
        <p:spPr bwMode="auto">
          <a:xfrm flipV="1">
            <a:off x="1436688" y="3124200"/>
            <a:ext cx="1754187" cy="164623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74246" name="Line 7"/>
          <p:cNvSpPr>
            <a:spLocks noChangeShapeType="1"/>
          </p:cNvSpPr>
          <p:nvPr/>
        </p:nvSpPr>
        <p:spPr bwMode="auto">
          <a:xfrm flipV="1">
            <a:off x="1420813" y="3995738"/>
            <a:ext cx="1754187" cy="164623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74247" name="Line 8"/>
          <p:cNvSpPr>
            <a:spLocks noChangeShapeType="1"/>
          </p:cNvSpPr>
          <p:nvPr/>
        </p:nvSpPr>
        <p:spPr bwMode="auto">
          <a:xfrm flipV="1">
            <a:off x="6440488" y="21320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74248" name="Line 9"/>
          <p:cNvSpPr>
            <a:spLocks noChangeShapeType="1"/>
          </p:cNvSpPr>
          <p:nvPr/>
        </p:nvSpPr>
        <p:spPr bwMode="auto">
          <a:xfrm>
            <a:off x="6410325" y="3030538"/>
            <a:ext cx="1690688" cy="7635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74249" name="Line 10"/>
          <p:cNvSpPr>
            <a:spLocks noChangeShapeType="1"/>
          </p:cNvSpPr>
          <p:nvPr/>
        </p:nvSpPr>
        <p:spPr bwMode="auto">
          <a:xfrm>
            <a:off x="6410325" y="3898900"/>
            <a:ext cx="1751013" cy="160178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74250" name="Line 11"/>
          <p:cNvSpPr>
            <a:spLocks noChangeShapeType="1"/>
          </p:cNvSpPr>
          <p:nvPr/>
        </p:nvSpPr>
        <p:spPr bwMode="auto">
          <a:xfrm flipV="1">
            <a:off x="6394450" y="3062288"/>
            <a:ext cx="1735138" cy="1781175"/>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74251" name="Oval 12"/>
          <p:cNvSpPr>
            <a:spLocks noChangeArrowheads="1"/>
          </p:cNvSpPr>
          <p:nvPr/>
        </p:nvSpPr>
        <p:spPr bwMode="auto">
          <a:xfrm>
            <a:off x="973138" y="2728913"/>
            <a:ext cx="485775" cy="485775"/>
          </a:xfrm>
          <a:prstGeom prst="ellipse">
            <a:avLst/>
          </a:prstGeom>
          <a:noFill/>
          <a:ln w="76200" cap="sq" algn="ctr">
            <a:solidFill>
              <a:schemeClr val="hlink"/>
            </a:solidFill>
            <a:round/>
            <a:headEnd/>
            <a:tailEnd/>
          </a:ln>
        </p:spPr>
        <p:txBody>
          <a:bodyPr wrap="none" lIns="274320" rIns="274320" anchor="ctr">
            <a:spAutoFit/>
          </a:bodyPr>
          <a:lstStyle/>
          <a:p>
            <a:pPr algn="r" rtl="1"/>
            <a:endParaRPr lang="en-US"/>
          </a:p>
        </p:txBody>
      </p:sp>
      <p:sp>
        <p:nvSpPr>
          <p:cNvPr id="1674252" name="Text Box 13"/>
          <p:cNvSpPr txBox="1">
            <a:spLocks noChangeArrowheads="1"/>
          </p:cNvSpPr>
          <p:nvPr/>
        </p:nvSpPr>
        <p:spPr bwMode="auto">
          <a:xfrm>
            <a:off x="1617663" y="1277938"/>
            <a:ext cx="1358900" cy="396875"/>
          </a:xfrm>
          <a:prstGeom prst="rect">
            <a:avLst/>
          </a:prstGeom>
          <a:noFill/>
          <a:ln w="9525">
            <a:noFill/>
            <a:miter lim="800000"/>
            <a:headEnd/>
            <a:tailEnd/>
          </a:ln>
        </p:spPr>
        <p:txBody>
          <a:bodyPr wrap="none" lIns="274320" rIns="274320">
            <a:spAutoFit/>
          </a:bodyPr>
          <a:lstStyle/>
          <a:p>
            <a:pPr eaLnBrk="0" hangingPunct="0"/>
            <a:r>
              <a:rPr lang="en-US" sz="2000"/>
              <a:t>Partial</a:t>
            </a:r>
          </a:p>
        </p:txBody>
      </p:sp>
      <p:sp>
        <p:nvSpPr>
          <p:cNvPr id="1674253" name="Text Box 14"/>
          <p:cNvSpPr txBox="1">
            <a:spLocks noChangeArrowheads="1"/>
          </p:cNvSpPr>
          <p:nvPr/>
        </p:nvSpPr>
        <p:spPr bwMode="auto">
          <a:xfrm>
            <a:off x="6616700" y="1262063"/>
            <a:ext cx="1171575" cy="396875"/>
          </a:xfrm>
          <a:prstGeom prst="rect">
            <a:avLst/>
          </a:prstGeom>
          <a:noFill/>
          <a:ln w="9525">
            <a:noFill/>
            <a:miter lim="800000"/>
            <a:headEnd/>
            <a:tailEnd/>
          </a:ln>
        </p:spPr>
        <p:txBody>
          <a:bodyPr wrap="none" lIns="274320" rIns="274320">
            <a:spAutoFit/>
          </a:bodyPr>
          <a:lstStyle/>
          <a:p>
            <a:pPr eaLnBrk="0" hangingPunct="0"/>
            <a:r>
              <a:rPr lang="en-US" sz="2000"/>
              <a:t>Total</a:t>
            </a:r>
          </a:p>
        </p:txBody>
      </p:sp>
      <p:sp>
        <p:nvSpPr>
          <p:cNvPr id="1654799" name="Oval 15"/>
          <p:cNvSpPr>
            <a:spLocks noChangeArrowheads="1"/>
          </p:cNvSpPr>
          <p:nvPr/>
        </p:nvSpPr>
        <p:spPr bwMode="auto">
          <a:xfrm>
            <a:off x="5853113" y="1743075"/>
            <a:ext cx="655637" cy="3505200"/>
          </a:xfrm>
          <a:prstGeom prst="ellipse">
            <a:avLst/>
          </a:prstGeom>
          <a:noFill/>
          <a:ln w="76200" cap="sq" algn="ctr">
            <a:solidFill>
              <a:srgbClr val="33CC33"/>
            </a:solidFill>
            <a:round/>
            <a:headEnd/>
            <a:tailEnd/>
          </a:ln>
        </p:spPr>
        <p:txBody>
          <a:bodyPr lIns="274320" rIns="274320" anchor="ctr">
            <a:spAutoFit/>
          </a:bodyPr>
          <a:lstStyle/>
          <a:p>
            <a:pPr algn="r" rtl="1"/>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547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479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6289" name="Rectangle 2"/>
          <p:cNvSpPr>
            <a:spLocks noGrp="1" noChangeArrowheads="1"/>
          </p:cNvSpPr>
          <p:nvPr>
            <p:ph type="title"/>
          </p:nvPr>
        </p:nvSpPr>
        <p:spPr/>
        <p:txBody>
          <a:bodyPr/>
          <a:lstStyle/>
          <a:p>
            <a:pPr eaLnBrk="1" hangingPunct="1"/>
            <a:r>
              <a:rPr lang="en-US" smtClean="0"/>
              <a:t>Image</a:t>
            </a:r>
          </a:p>
        </p:txBody>
      </p:sp>
      <p:sp>
        <p:nvSpPr>
          <p:cNvPr id="1656835" name="Text Box 3"/>
          <p:cNvSpPr txBox="1">
            <a:spLocks noChangeArrowheads="1"/>
          </p:cNvSpPr>
          <p:nvPr/>
        </p:nvSpPr>
        <p:spPr bwMode="auto">
          <a:xfrm>
            <a:off x="325438" y="1300163"/>
            <a:ext cx="8636000" cy="5311775"/>
          </a:xfrm>
          <a:prstGeom prst="rect">
            <a:avLst/>
          </a:prstGeom>
          <a:noFill/>
          <a:ln w="9525">
            <a:noFill/>
            <a:miter lim="800000"/>
            <a:headEnd/>
            <a:tailEnd/>
          </a:ln>
        </p:spPr>
        <p:txBody>
          <a:bodyPr lIns="274320" rIns="274320">
            <a:spAutoFit/>
          </a:bodyPr>
          <a:lstStyle/>
          <a:p>
            <a:pPr marL="533400" indent="-533400" eaLnBrk="0" hangingPunct="0">
              <a:spcBef>
                <a:spcPct val="20000"/>
              </a:spcBef>
            </a:pPr>
            <a:endParaRPr lang="en-US" sz="600"/>
          </a:p>
          <a:p>
            <a:pPr marL="533400" indent="-533400" eaLnBrk="0" hangingPunct="0">
              <a:spcBef>
                <a:spcPct val="20000"/>
              </a:spcBef>
            </a:pPr>
            <a:r>
              <a:rPr lang="en-US" sz="2000" u="sng"/>
              <a:t>Terminology</a:t>
            </a:r>
            <a:r>
              <a:rPr lang="en-US" sz="2000"/>
              <a:t>: b </a:t>
            </a:r>
            <a:r>
              <a:rPr lang="en-US">
                <a:latin typeface="cmsy10" pitchFamily="34" charset="0"/>
              </a:rPr>
              <a:t>2  </a:t>
            </a:r>
            <a:r>
              <a:rPr lang="en-US"/>
              <a:t> </a:t>
            </a:r>
            <a:r>
              <a:rPr lang="en-US" sz="2000"/>
              <a:t>B is the </a:t>
            </a:r>
            <a:r>
              <a:rPr lang="en-US" sz="2000" u="sng">
                <a:solidFill>
                  <a:schemeClr val="tx2"/>
                </a:solidFill>
              </a:rPr>
              <a:t>value</a:t>
            </a:r>
            <a:r>
              <a:rPr lang="en-US" sz="2000"/>
              <a:t> (image) of </a:t>
            </a:r>
            <a:r>
              <a:rPr lang="en-US" sz="2800">
                <a:latin typeface="cmmi10" pitchFamily="34" charset="0"/>
              </a:rPr>
              <a:t>f</a:t>
            </a:r>
            <a:r>
              <a:rPr lang="en-US" sz="2000"/>
              <a:t> at the </a:t>
            </a:r>
            <a:r>
              <a:rPr lang="en-US" sz="2000" u="sng">
                <a:solidFill>
                  <a:srgbClr val="33CC33"/>
                </a:solidFill>
              </a:rPr>
              <a:t>argument</a:t>
            </a:r>
            <a:r>
              <a:rPr lang="en-US" sz="2000"/>
              <a:t> a </a:t>
            </a:r>
            <a:r>
              <a:rPr lang="en-US">
                <a:latin typeface="cmsy10" pitchFamily="34" charset="0"/>
              </a:rPr>
              <a:t>2  </a:t>
            </a:r>
            <a:r>
              <a:rPr lang="en-US"/>
              <a:t> </a:t>
            </a:r>
            <a:r>
              <a:rPr lang="en-US" sz="2000"/>
              <a:t>A</a:t>
            </a:r>
          </a:p>
          <a:p>
            <a:pPr marL="533400" indent="-533400" eaLnBrk="0" hangingPunct="0">
              <a:spcBef>
                <a:spcPct val="20000"/>
              </a:spcBef>
            </a:pPr>
            <a:endParaRPr lang="en-US" sz="1000" u="sng"/>
          </a:p>
          <a:p>
            <a:pPr marL="533400" indent="-533400" eaLnBrk="0" hangingPunct="0">
              <a:spcBef>
                <a:spcPct val="20000"/>
              </a:spcBef>
            </a:pPr>
            <a:r>
              <a:rPr lang="en-US" sz="2000" u="sng"/>
              <a:t>Definition</a:t>
            </a:r>
            <a:r>
              <a:rPr lang="en-US" sz="2000"/>
              <a:t>: The </a:t>
            </a:r>
            <a:r>
              <a:rPr lang="en-US" sz="2000" u="sng">
                <a:solidFill>
                  <a:srgbClr val="0066FF"/>
                </a:solidFill>
              </a:rPr>
              <a:t>image</a:t>
            </a:r>
            <a:r>
              <a:rPr lang="en-US" sz="2000"/>
              <a:t> of </a:t>
            </a:r>
            <a:r>
              <a:rPr lang="en-US" sz="2800">
                <a:latin typeface="cmmi10" pitchFamily="34" charset="0"/>
              </a:rPr>
              <a:t>f</a:t>
            </a:r>
            <a:r>
              <a:rPr lang="en-US" sz="2000"/>
              <a:t> is the set of all b </a:t>
            </a:r>
            <a:r>
              <a:rPr lang="en-US">
                <a:latin typeface="cmsy10" pitchFamily="34" charset="0"/>
              </a:rPr>
              <a:t>2</a:t>
            </a:r>
            <a:r>
              <a:rPr lang="en-US" sz="2000"/>
              <a:t> B that are the image/value of some element a </a:t>
            </a:r>
            <a:r>
              <a:rPr lang="en-US">
                <a:latin typeface="cmsy10" pitchFamily="34" charset="0"/>
              </a:rPr>
              <a:t>2</a:t>
            </a:r>
            <a:r>
              <a:rPr lang="en-US" sz="2000"/>
              <a:t> A.</a:t>
            </a:r>
          </a:p>
          <a:p>
            <a:pPr marL="533400" indent="-533400" eaLnBrk="0" hangingPunct="0">
              <a:spcBef>
                <a:spcPct val="20000"/>
              </a:spcBef>
            </a:pPr>
            <a:endParaRPr lang="en-US" sz="700"/>
          </a:p>
          <a:p>
            <a:pPr marL="533400" indent="-533400" eaLnBrk="0" hangingPunct="0">
              <a:spcBef>
                <a:spcPct val="20000"/>
              </a:spcBef>
            </a:pPr>
            <a:r>
              <a:rPr lang="en-US" sz="2000"/>
              <a:t>		    Image(</a:t>
            </a:r>
            <a:r>
              <a:rPr lang="en-US" sz="2800">
                <a:latin typeface="cmmi10" pitchFamily="34" charset="0"/>
              </a:rPr>
              <a:t>f</a:t>
            </a:r>
            <a:r>
              <a:rPr lang="en-US" sz="2000"/>
              <a:t>) := {b </a:t>
            </a:r>
            <a:r>
              <a:rPr lang="en-US">
                <a:latin typeface="cmsy10" pitchFamily="34" charset="0"/>
              </a:rPr>
              <a:t>2</a:t>
            </a:r>
            <a:r>
              <a:rPr lang="en-US" sz="2000"/>
              <a:t> B | </a:t>
            </a:r>
            <a:r>
              <a:rPr lang="en-US" sz="2400">
                <a:latin typeface="cmsy10" pitchFamily="34" charset="0"/>
              </a:rPr>
              <a:t>9</a:t>
            </a:r>
            <a:r>
              <a:rPr lang="en-US" sz="2000"/>
              <a:t>a </a:t>
            </a:r>
            <a:r>
              <a:rPr lang="en-US">
                <a:latin typeface="cmsy10" pitchFamily="34" charset="0"/>
              </a:rPr>
              <a:t>2</a:t>
            </a:r>
            <a:r>
              <a:rPr lang="en-US" sz="2000"/>
              <a:t> A, </a:t>
            </a:r>
            <a:r>
              <a:rPr lang="en-US" sz="2800">
                <a:latin typeface="cmmi10" pitchFamily="34" charset="0"/>
              </a:rPr>
              <a:t>f </a:t>
            </a:r>
            <a:r>
              <a:rPr lang="en-US" sz="2000"/>
              <a:t>(a) = b}</a:t>
            </a:r>
          </a:p>
          <a:p>
            <a:pPr marL="533400" indent="-533400" eaLnBrk="0" hangingPunct="0">
              <a:spcBef>
                <a:spcPct val="20000"/>
              </a:spcBef>
            </a:pPr>
            <a:r>
              <a:rPr lang="en-US" sz="2000"/>
              <a:t>Sometimes also called </a:t>
            </a:r>
            <a:r>
              <a:rPr lang="en-US" sz="2000" u="sng">
                <a:solidFill>
                  <a:schemeClr val="hlink"/>
                </a:solidFill>
              </a:rPr>
              <a:t>range</a:t>
            </a:r>
            <a:r>
              <a:rPr lang="en-US" sz="2000"/>
              <a:t>.</a:t>
            </a:r>
          </a:p>
          <a:p>
            <a:pPr marL="533400" indent="-533400" eaLnBrk="0" hangingPunct="0">
              <a:spcBef>
                <a:spcPct val="20000"/>
              </a:spcBef>
            </a:pPr>
            <a:endParaRPr lang="en-US" sz="2000"/>
          </a:p>
          <a:p>
            <a:pPr marL="533400" indent="-533400" eaLnBrk="0" hangingPunct="0">
              <a:spcBef>
                <a:spcPct val="20000"/>
              </a:spcBef>
            </a:pPr>
            <a:endParaRPr lang="en-US" sz="2400" u="sng"/>
          </a:p>
          <a:p>
            <a:pPr marL="533400" indent="-533400" eaLnBrk="0" hangingPunct="0">
              <a:spcBef>
                <a:spcPct val="20000"/>
              </a:spcBef>
            </a:pPr>
            <a:r>
              <a:rPr lang="en-US" sz="2400" u="sng"/>
              <a:t>Example</a:t>
            </a:r>
            <a:r>
              <a:rPr lang="en-US" sz="2400"/>
              <a:t>:</a:t>
            </a:r>
            <a:r>
              <a:rPr lang="en-US" sz="2800"/>
              <a:t>  </a:t>
            </a:r>
            <a:r>
              <a:rPr lang="en-US" sz="2800">
                <a:latin typeface="cmmi10" pitchFamily="34" charset="0"/>
              </a:rPr>
              <a:t>f</a:t>
            </a:r>
            <a:r>
              <a:rPr lang="en-US" sz="2800">
                <a:latin typeface="cmti10" pitchFamily="34" charset="0"/>
              </a:rPr>
              <a:t> </a:t>
            </a:r>
            <a:r>
              <a:rPr lang="en-US" sz="2800"/>
              <a:t>: </a:t>
            </a:r>
            <a:r>
              <a:rPr lang="en-US" sz="2800">
                <a:latin typeface="msbm10" pitchFamily="34" charset="0"/>
              </a:rPr>
              <a:t>N</a:t>
            </a:r>
            <a:r>
              <a:rPr lang="en-US" sz="2800"/>
              <a:t> </a:t>
            </a:r>
            <a:r>
              <a:rPr lang="en-US" sz="2400">
                <a:latin typeface="cmsy10" pitchFamily="34" charset="0"/>
              </a:rPr>
              <a:t>!</a:t>
            </a:r>
            <a:r>
              <a:rPr lang="en-US" sz="2800"/>
              <a:t> </a:t>
            </a:r>
            <a:r>
              <a:rPr lang="en-US" sz="2800">
                <a:latin typeface="msbm10" pitchFamily="34" charset="0"/>
              </a:rPr>
              <a:t>N</a:t>
            </a:r>
            <a:r>
              <a:rPr lang="en-US" sz="2000"/>
              <a:t>	</a:t>
            </a:r>
            <a:r>
              <a:rPr lang="en-US" sz="3200">
                <a:latin typeface="cmmi10" pitchFamily="34" charset="0"/>
              </a:rPr>
              <a:t>f </a:t>
            </a:r>
            <a:r>
              <a:rPr lang="en-US" sz="2400"/>
              <a:t>(x) = 2x	</a:t>
            </a:r>
            <a:r>
              <a:rPr lang="en-US" sz="2000"/>
              <a:t>Image(</a:t>
            </a:r>
            <a:r>
              <a:rPr lang="en-US" sz="2800">
                <a:latin typeface="cmmi10" pitchFamily="34" charset="0"/>
              </a:rPr>
              <a:t>f</a:t>
            </a:r>
            <a:r>
              <a:rPr lang="en-US" sz="2000"/>
              <a:t>) = </a:t>
            </a:r>
            <a:r>
              <a:rPr lang="en-US" sz="2000">
                <a:latin typeface="Courier New" pitchFamily="49" charset="0"/>
                <a:cs typeface="Courier New" pitchFamily="49" charset="0"/>
              </a:rPr>
              <a:t>Evens</a:t>
            </a:r>
          </a:p>
          <a:p>
            <a:pPr marL="533400" indent="-533400" eaLnBrk="0" hangingPunct="0">
              <a:spcBef>
                <a:spcPct val="20000"/>
              </a:spcBef>
            </a:pPr>
            <a:endParaRPr lang="en-US" sz="700"/>
          </a:p>
          <a:p>
            <a:pPr marL="533400" indent="-533400" eaLnBrk="0" hangingPunct="0">
              <a:spcBef>
                <a:spcPct val="20000"/>
              </a:spcBef>
            </a:pPr>
            <a:r>
              <a:rPr lang="en-US" sz="2000"/>
              <a:t>Value				</a:t>
            </a:r>
            <a:r>
              <a:rPr lang="he-IL" sz="2000"/>
              <a:t>ערך</a:t>
            </a:r>
          </a:p>
          <a:p>
            <a:pPr marL="533400" indent="-533400" eaLnBrk="0" hangingPunct="0">
              <a:spcBef>
                <a:spcPct val="20000"/>
              </a:spcBef>
            </a:pPr>
            <a:r>
              <a:rPr lang="en-US" sz="2000"/>
              <a:t>Image				</a:t>
            </a:r>
            <a:r>
              <a:rPr lang="he-IL" sz="2000"/>
              <a:t>תמונה</a:t>
            </a:r>
          </a:p>
          <a:p>
            <a:pPr marL="533400" indent="-533400" eaLnBrk="0" hangingPunct="0">
              <a:spcBef>
                <a:spcPct val="20000"/>
              </a:spcBef>
            </a:pPr>
            <a:r>
              <a:rPr lang="en-US" sz="2000"/>
              <a:t>Argument			</a:t>
            </a:r>
            <a:r>
              <a:rPr lang="he-IL" sz="2000"/>
              <a:t>קלט \ ארגומנט</a:t>
            </a:r>
            <a:endParaRPr lang="en-US" sz="2000"/>
          </a:p>
        </p:txBody>
      </p:sp>
      <p:grpSp>
        <p:nvGrpSpPr>
          <p:cNvPr id="1656836" name="Group 4"/>
          <p:cNvGrpSpPr>
            <a:grpSpLocks/>
          </p:cNvGrpSpPr>
          <p:nvPr/>
        </p:nvGrpSpPr>
        <p:grpSpPr bwMode="auto">
          <a:xfrm>
            <a:off x="3424238" y="4052888"/>
            <a:ext cx="2762250" cy="754062"/>
            <a:chOff x="2157" y="2563"/>
            <a:chExt cx="1740" cy="475"/>
          </a:xfrm>
        </p:grpSpPr>
        <p:sp>
          <p:nvSpPr>
            <p:cNvPr id="1676292" name="AutoShape 5"/>
            <p:cNvSpPr>
              <a:spLocks/>
            </p:cNvSpPr>
            <p:nvPr/>
          </p:nvSpPr>
          <p:spPr bwMode="auto">
            <a:xfrm rot="5400000">
              <a:off x="2855" y="2867"/>
              <a:ext cx="163" cy="180"/>
            </a:xfrm>
            <a:prstGeom prst="leftBrace">
              <a:avLst>
                <a:gd name="adj1" fmla="val 9202"/>
                <a:gd name="adj2" fmla="val 50000"/>
              </a:avLst>
            </a:prstGeom>
            <a:noFill/>
            <a:ln w="25400" cap="sq">
              <a:solidFill>
                <a:schemeClr val="tx1"/>
              </a:solidFill>
              <a:round/>
              <a:headEnd/>
              <a:tailEnd/>
            </a:ln>
          </p:spPr>
          <p:txBody>
            <a:bodyPr lIns="274320" rIns="274320" anchor="ctr">
              <a:spAutoFit/>
            </a:bodyPr>
            <a:lstStyle/>
            <a:p>
              <a:pPr algn="r" rtl="1"/>
              <a:endParaRPr lang="en-US"/>
            </a:p>
          </p:txBody>
        </p:sp>
        <p:sp>
          <p:nvSpPr>
            <p:cNvPr id="1676293" name="Text Box 6"/>
            <p:cNvSpPr txBox="1">
              <a:spLocks noChangeArrowheads="1"/>
            </p:cNvSpPr>
            <p:nvPr/>
          </p:nvSpPr>
          <p:spPr bwMode="auto">
            <a:xfrm>
              <a:off x="2157" y="2564"/>
              <a:ext cx="1135" cy="260"/>
            </a:xfrm>
            <a:prstGeom prst="rect">
              <a:avLst/>
            </a:prstGeom>
            <a:noFill/>
            <a:ln w="9525">
              <a:noFill/>
              <a:miter lim="800000"/>
              <a:headEnd/>
              <a:tailEnd/>
            </a:ln>
          </p:spPr>
          <p:txBody>
            <a:bodyPr wrap="none" lIns="274320" rIns="274320">
              <a:spAutoFit/>
            </a:bodyPr>
            <a:lstStyle/>
            <a:p>
              <a:pPr eaLnBrk="0" hangingPunct="0"/>
              <a:r>
                <a:rPr lang="en-US" sz="3200" baseline="-30000"/>
                <a:t>argument</a:t>
              </a:r>
            </a:p>
          </p:txBody>
        </p:sp>
        <p:sp>
          <p:nvSpPr>
            <p:cNvPr id="1676294" name="AutoShape 7"/>
            <p:cNvSpPr>
              <a:spLocks/>
            </p:cNvSpPr>
            <p:nvPr/>
          </p:nvSpPr>
          <p:spPr bwMode="auto">
            <a:xfrm rot="5400000">
              <a:off x="3290" y="2840"/>
              <a:ext cx="144" cy="229"/>
            </a:xfrm>
            <a:prstGeom prst="leftBrace">
              <a:avLst>
                <a:gd name="adj1" fmla="val 13252"/>
                <a:gd name="adj2" fmla="val 50000"/>
              </a:avLst>
            </a:prstGeom>
            <a:noFill/>
            <a:ln w="25400" cap="sq">
              <a:solidFill>
                <a:schemeClr val="tx1"/>
              </a:solidFill>
              <a:round/>
              <a:headEnd/>
              <a:tailEnd/>
            </a:ln>
          </p:spPr>
          <p:txBody>
            <a:bodyPr lIns="274320" rIns="274320" anchor="ctr">
              <a:spAutoFit/>
            </a:bodyPr>
            <a:lstStyle/>
            <a:p>
              <a:pPr algn="r" rtl="1"/>
              <a:endParaRPr lang="en-US"/>
            </a:p>
          </p:txBody>
        </p:sp>
        <p:sp>
          <p:nvSpPr>
            <p:cNvPr id="1676295" name="Text Box 8"/>
            <p:cNvSpPr txBox="1">
              <a:spLocks noChangeArrowheads="1"/>
            </p:cNvSpPr>
            <p:nvPr/>
          </p:nvSpPr>
          <p:spPr bwMode="auto">
            <a:xfrm>
              <a:off x="3051" y="2563"/>
              <a:ext cx="846" cy="260"/>
            </a:xfrm>
            <a:prstGeom prst="rect">
              <a:avLst/>
            </a:prstGeom>
            <a:noFill/>
            <a:ln w="9525">
              <a:noFill/>
              <a:miter lim="800000"/>
              <a:headEnd/>
              <a:tailEnd/>
            </a:ln>
          </p:spPr>
          <p:txBody>
            <a:bodyPr wrap="none" lIns="274320" rIns="274320">
              <a:spAutoFit/>
            </a:bodyPr>
            <a:lstStyle/>
            <a:p>
              <a:pPr eaLnBrk="0" hangingPunct="0"/>
              <a:r>
                <a:rPr lang="en-US" sz="3200" baseline="-30000"/>
                <a:t>image</a:t>
              </a:r>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656835">
                                            <p:txEl>
                                              <p:pRg st="6" end="6"/>
                                            </p:txEl>
                                          </p:spTgt>
                                        </p:tgtEl>
                                        <p:attrNameLst>
                                          <p:attrName>style.visibility</p:attrName>
                                        </p:attrNameLst>
                                      </p:cBhvr>
                                      <p:to>
                                        <p:strVal val="visible"/>
                                      </p:to>
                                    </p:set>
                                    <p:animEffect transition="in" filter="fade">
                                      <p:cBhvr>
                                        <p:cTn id="7" dur="1000"/>
                                        <p:tgtEl>
                                          <p:spTgt spid="1656835">
                                            <p:txEl>
                                              <p:pRg st="6" end="6"/>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656835">
                                            <p:txEl>
                                              <p:pRg st="9" end="9"/>
                                            </p:txEl>
                                          </p:spTgt>
                                        </p:tgtEl>
                                        <p:attrNameLst>
                                          <p:attrName>style.visibility</p:attrName>
                                        </p:attrNameLst>
                                      </p:cBhvr>
                                      <p:to>
                                        <p:strVal val="visible"/>
                                      </p:to>
                                    </p:set>
                                    <p:animEffect transition="in" filter="fade">
                                      <p:cBhvr>
                                        <p:cTn id="12" dur="1000"/>
                                        <p:tgtEl>
                                          <p:spTgt spid="1656835">
                                            <p:txEl>
                                              <p:pRg st="9" end="9"/>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656836"/>
                                        </p:tgtEl>
                                        <p:attrNameLst>
                                          <p:attrName>style.visibility</p:attrName>
                                        </p:attrNameLst>
                                      </p:cBhvr>
                                      <p:to>
                                        <p:strVal val="visible"/>
                                      </p:to>
                                    </p:set>
                                    <p:animEffect transition="in" filter="fade">
                                      <p:cBhvr>
                                        <p:cTn id="17" dur="1000"/>
                                        <p:tgtEl>
                                          <p:spTgt spid="16568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8337" name="Rectangle 2"/>
          <p:cNvSpPr>
            <a:spLocks noGrp="1" noChangeArrowheads="1"/>
          </p:cNvSpPr>
          <p:nvPr>
            <p:ph type="title"/>
          </p:nvPr>
        </p:nvSpPr>
        <p:spPr/>
        <p:txBody>
          <a:bodyPr/>
          <a:lstStyle/>
          <a:p>
            <a:pPr eaLnBrk="1" hangingPunct="1"/>
            <a:r>
              <a:rPr lang="en-US" smtClean="0"/>
              <a:t>Image</a:t>
            </a:r>
          </a:p>
        </p:txBody>
      </p:sp>
      <p:sp>
        <p:nvSpPr>
          <p:cNvPr id="1658883" name="Text Box 3"/>
          <p:cNvSpPr txBox="1">
            <a:spLocks noChangeArrowheads="1"/>
          </p:cNvSpPr>
          <p:nvPr/>
        </p:nvSpPr>
        <p:spPr bwMode="auto">
          <a:xfrm>
            <a:off x="325438" y="998538"/>
            <a:ext cx="8636000" cy="5691187"/>
          </a:xfrm>
          <a:prstGeom prst="rect">
            <a:avLst/>
          </a:prstGeom>
          <a:noFill/>
          <a:ln w="9525">
            <a:noFill/>
            <a:miter lim="800000"/>
            <a:headEnd/>
            <a:tailEnd/>
          </a:ln>
        </p:spPr>
        <p:txBody>
          <a:bodyPr lIns="274320" rIns="274320">
            <a:spAutoFit/>
          </a:bodyPr>
          <a:lstStyle/>
          <a:p>
            <a:pPr marL="2362200" lvl="4" indent="-533400" eaLnBrk="0" hangingPunct="0">
              <a:spcBef>
                <a:spcPct val="20000"/>
              </a:spcBef>
            </a:pPr>
            <a:r>
              <a:rPr lang="en-US" sz="3200"/>
              <a:t>	A			B			</a:t>
            </a:r>
          </a:p>
          <a:p>
            <a:pPr marL="2362200" lvl="4" indent="-533400" eaLnBrk="0" hangingPunct="0">
              <a:spcBef>
                <a:spcPct val="20000"/>
              </a:spcBef>
            </a:pPr>
            <a:r>
              <a:rPr lang="en-US" sz="2400"/>
              <a:t>	a			1			</a:t>
            </a:r>
          </a:p>
          <a:p>
            <a:pPr marL="2362200" lvl="4" indent="-533400" eaLnBrk="0" hangingPunct="0">
              <a:spcBef>
                <a:spcPct val="20000"/>
              </a:spcBef>
            </a:pPr>
            <a:endParaRPr lang="en-US" sz="2400"/>
          </a:p>
          <a:p>
            <a:pPr marL="2362200" lvl="4" indent="-533400" eaLnBrk="0" hangingPunct="0">
              <a:spcBef>
                <a:spcPct val="20000"/>
              </a:spcBef>
            </a:pPr>
            <a:r>
              <a:rPr lang="en-US" sz="2400"/>
              <a:t>	b			2			</a:t>
            </a:r>
          </a:p>
          <a:p>
            <a:pPr marL="2362200" lvl="4" indent="-533400" eaLnBrk="0" hangingPunct="0">
              <a:spcBef>
                <a:spcPct val="20000"/>
              </a:spcBef>
            </a:pPr>
            <a:endParaRPr lang="en-US" sz="2400"/>
          </a:p>
          <a:p>
            <a:pPr marL="2362200" lvl="4" indent="-533400" eaLnBrk="0" hangingPunct="0">
              <a:spcBef>
                <a:spcPct val="20000"/>
              </a:spcBef>
            </a:pPr>
            <a:r>
              <a:rPr lang="en-US" sz="2400"/>
              <a:t>	c			3			</a:t>
            </a:r>
          </a:p>
          <a:p>
            <a:pPr marL="2362200" lvl="4" indent="-533400" eaLnBrk="0" hangingPunct="0">
              <a:spcBef>
                <a:spcPct val="20000"/>
              </a:spcBef>
            </a:pPr>
            <a:endParaRPr lang="en-US" sz="2400"/>
          </a:p>
          <a:p>
            <a:pPr marL="2362200" lvl="4" indent="-533400" eaLnBrk="0" hangingPunct="0">
              <a:spcBef>
                <a:spcPct val="20000"/>
              </a:spcBef>
            </a:pPr>
            <a:r>
              <a:rPr lang="en-US" sz="2400"/>
              <a:t>	d			4			</a:t>
            </a:r>
          </a:p>
          <a:p>
            <a:pPr marL="2362200" lvl="4" indent="-533400" eaLnBrk="0" hangingPunct="0">
              <a:spcBef>
                <a:spcPct val="20000"/>
              </a:spcBef>
            </a:pPr>
            <a:endParaRPr lang="en-US" sz="2400"/>
          </a:p>
          <a:p>
            <a:pPr marL="2362200" lvl="4" indent="-533400" eaLnBrk="0" hangingPunct="0">
              <a:spcBef>
                <a:spcPct val="20000"/>
              </a:spcBef>
            </a:pPr>
            <a:r>
              <a:rPr lang="en-US" sz="2400"/>
              <a:t>	e			5		</a:t>
            </a:r>
          </a:p>
          <a:p>
            <a:pPr marL="533400" indent="-533400" eaLnBrk="0" hangingPunct="0">
              <a:spcBef>
                <a:spcPct val="20000"/>
              </a:spcBef>
            </a:pPr>
            <a:r>
              <a:rPr lang="en-US" sz="2400" u="sng"/>
              <a:t>Questions:</a:t>
            </a:r>
            <a:r>
              <a:rPr lang="en-US" sz="2400"/>
              <a:t> 	What is the image of </a:t>
            </a:r>
            <a:r>
              <a:rPr lang="en-US" sz="3200">
                <a:latin typeface="cmmi10" pitchFamily="34" charset="0"/>
              </a:rPr>
              <a:t>f</a:t>
            </a:r>
            <a:r>
              <a:rPr lang="en-US" sz="2400"/>
              <a:t> at the argument a?</a:t>
            </a:r>
          </a:p>
          <a:p>
            <a:pPr marL="533400" indent="-533400" eaLnBrk="0" hangingPunct="0">
              <a:spcBef>
                <a:spcPct val="20000"/>
              </a:spcBef>
            </a:pPr>
            <a:r>
              <a:rPr lang="en-US" sz="2400"/>
              <a:t>			What is the image of </a:t>
            </a:r>
            <a:r>
              <a:rPr lang="en-US" sz="3200">
                <a:latin typeface="cmmi10" pitchFamily="34" charset="0"/>
              </a:rPr>
              <a:t>f</a:t>
            </a:r>
            <a:r>
              <a:rPr lang="en-US" sz="2400"/>
              <a:t>?</a:t>
            </a:r>
          </a:p>
        </p:txBody>
      </p:sp>
      <p:sp>
        <p:nvSpPr>
          <p:cNvPr id="1678339" name="Line 4"/>
          <p:cNvSpPr>
            <a:spLocks noChangeShapeType="1"/>
          </p:cNvSpPr>
          <p:nvPr/>
        </p:nvSpPr>
        <p:spPr bwMode="auto">
          <a:xfrm flipV="1">
            <a:off x="3340100" y="1830388"/>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78340" name="Line 5"/>
          <p:cNvSpPr>
            <a:spLocks noChangeShapeType="1"/>
          </p:cNvSpPr>
          <p:nvPr/>
        </p:nvSpPr>
        <p:spPr bwMode="auto">
          <a:xfrm>
            <a:off x="3325813" y="2760663"/>
            <a:ext cx="1690687" cy="747712"/>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78341" name="Line 6"/>
          <p:cNvSpPr>
            <a:spLocks noChangeShapeType="1"/>
          </p:cNvSpPr>
          <p:nvPr/>
        </p:nvSpPr>
        <p:spPr bwMode="auto">
          <a:xfrm>
            <a:off x="3309938" y="3644900"/>
            <a:ext cx="1690687" cy="747713"/>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78342" name="Line 7"/>
          <p:cNvSpPr>
            <a:spLocks noChangeShapeType="1"/>
          </p:cNvSpPr>
          <p:nvPr/>
        </p:nvSpPr>
        <p:spPr bwMode="auto">
          <a:xfrm flipV="1">
            <a:off x="3278188" y="2822575"/>
            <a:ext cx="1754187" cy="164623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78343" name="Line 8"/>
          <p:cNvSpPr>
            <a:spLocks noChangeShapeType="1"/>
          </p:cNvSpPr>
          <p:nvPr/>
        </p:nvSpPr>
        <p:spPr bwMode="auto">
          <a:xfrm flipV="1">
            <a:off x="3262313" y="3694113"/>
            <a:ext cx="1754187" cy="164623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58889" name="Oval 9"/>
          <p:cNvSpPr>
            <a:spLocks noChangeArrowheads="1"/>
          </p:cNvSpPr>
          <p:nvPr/>
        </p:nvSpPr>
        <p:spPr bwMode="auto">
          <a:xfrm>
            <a:off x="4922838" y="1528763"/>
            <a:ext cx="685800" cy="3398837"/>
          </a:xfrm>
          <a:prstGeom prst="ellipse">
            <a:avLst/>
          </a:prstGeom>
          <a:noFill/>
          <a:ln w="76200" cap="sq" algn="ctr">
            <a:solidFill>
              <a:srgbClr val="33CC33"/>
            </a:solidFill>
            <a:round/>
            <a:headEnd/>
            <a:tailEnd/>
          </a:ln>
        </p:spPr>
        <p:txBody>
          <a:bodyPr lIns="274320" rIns="274320" anchor="ctr">
            <a:spAutoFit/>
          </a:bodyPr>
          <a:lstStyle/>
          <a:p>
            <a:pPr algn="r" rtl="1"/>
            <a:endParaRPr lang="en-US"/>
          </a:p>
        </p:txBody>
      </p:sp>
      <p:sp>
        <p:nvSpPr>
          <p:cNvPr id="1658890" name="Oval 10"/>
          <p:cNvSpPr>
            <a:spLocks noChangeArrowheads="1"/>
          </p:cNvSpPr>
          <p:nvPr/>
        </p:nvSpPr>
        <p:spPr bwMode="auto">
          <a:xfrm>
            <a:off x="4905375" y="1450975"/>
            <a:ext cx="685800" cy="655638"/>
          </a:xfrm>
          <a:prstGeom prst="ellipse">
            <a:avLst/>
          </a:prstGeom>
          <a:noFill/>
          <a:ln w="76200" cap="sq" algn="ctr">
            <a:solidFill>
              <a:srgbClr val="33CC33"/>
            </a:solidFill>
            <a:round/>
            <a:headEnd/>
            <a:tailEnd/>
          </a:ln>
        </p:spPr>
        <p:txBody>
          <a:bodyPr wrap="none" lIns="274320" rIns="274320" anchor="ctr">
            <a:spAutoFit/>
          </a:bodyPr>
          <a:lstStyle/>
          <a:p>
            <a:pPr algn="r" rtl="1"/>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5889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nodeType="clickEffect">
                                  <p:stCondLst>
                                    <p:cond delay="0"/>
                                  </p:stCondLst>
                                  <p:childTnLst>
                                    <p:set>
                                      <p:cBhvr>
                                        <p:cTn id="10" dur="1" fill="hold">
                                          <p:stCondLst>
                                            <p:cond delay="0"/>
                                          </p:stCondLst>
                                        </p:cTn>
                                        <p:tgtEl>
                                          <p:spTgt spid="1658883">
                                            <p:txEl>
                                              <p:pRg st="11" end="11"/>
                                            </p:txEl>
                                          </p:spTgt>
                                        </p:tgtEl>
                                        <p:attrNameLst>
                                          <p:attrName>style.visibility</p:attrName>
                                        </p:attrNameLst>
                                      </p:cBhvr>
                                      <p:to>
                                        <p:strVal val="visible"/>
                                      </p:to>
                                    </p:set>
                                    <p:animEffect transition="in" filter="fade">
                                      <p:cBhvr>
                                        <p:cTn id="11" dur="1000"/>
                                        <p:tgtEl>
                                          <p:spTgt spid="1658883">
                                            <p:txEl>
                                              <p:pRg st="11" end="11"/>
                                            </p:txEl>
                                          </p:spTgt>
                                        </p:tgtEl>
                                      </p:cBhvr>
                                    </p:animEffect>
                                  </p:childTnLst>
                                </p:cTn>
                              </p:par>
                              <p:par>
                                <p:cTn id="12" presetID="1" presetClass="exit" presetSubtype="0" fill="hold" grpId="1" nodeType="withEffect">
                                  <p:stCondLst>
                                    <p:cond delay="0"/>
                                  </p:stCondLst>
                                  <p:childTnLst>
                                    <p:set>
                                      <p:cBhvr>
                                        <p:cTn id="13" dur="1" fill="hold">
                                          <p:stCondLst>
                                            <p:cond delay="0"/>
                                          </p:stCondLst>
                                        </p:cTn>
                                        <p:tgtEl>
                                          <p:spTgt spid="1658890"/>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6588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889" grpId="0" animBg="1"/>
      <p:bldP spid="1658890" grpId="0" animBg="1"/>
      <p:bldP spid="1658890" grpId="1"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0385" name="Rectangle 2"/>
          <p:cNvSpPr>
            <a:spLocks noGrp="1" noChangeArrowheads="1"/>
          </p:cNvSpPr>
          <p:nvPr>
            <p:ph type="title"/>
          </p:nvPr>
        </p:nvSpPr>
        <p:spPr/>
        <p:txBody>
          <a:bodyPr/>
          <a:lstStyle/>
          <a:p>
            <a:pPr eaLnBrk="1" hangingPunct="1"/>
            <a:r>
              <a:rPr lang="en-US" smtClean="0"/>
              <a:t>Functions: Preimage</a:t>
            </a:r>
          </a:p>
        </p:txBody>
      </p:sp>
      <p:sp>
        <p:nvSpPr>
          <p:cNvPr id="1660931" name="Text Box 3"/>
          <p:cNvSpPr txBox="1">
            <a:spLocks noChangeArrowheads="1"/>
          </p:cNvSpPr>
          <p:nvPr/>
        </p:nvSpPr>
        <p:spPr bwMode="auto">
          <a:xfrm>
            <a:off x="325438" y="1427163"/>
            <a:ext cx="8636000" cy="5086350"/>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000" u="sng"/>
              <a:t>Terminology</a:t>
            </a:r>
            <a:r>
              <a:rPr lang="en-US" sz="2000"/>
              <a:t>: a’</a:t>
            </a:r>
            <a:r>
              <a:rPr lang="en-US" sz="2400"/>
              <a:t> </a:t>
            </a:r>
            <a:r>
              <a:rPr lang="en-US" sz="2000">
                <a:latin typeface="cmsy10" pitchFamily="34" charset="0"/>
              </a:rPr>
              <a:t>2 </a:t>
            </a:r>
            <a:r>
              <a:rPr lang="en-US" sz="2000"/>
              <a:t> A is the</a:t>
            </a:r>
            <a:r>
              <a:rPr lang="en-US"/>
              <a:t> </a:t>
            </a:r>
            <a:r>
              <a:rPr lang="en-US" sz="2000" u="sng">
                <a:solidFill>
                  <a:schemeClr val="hlink"/>
                </a:solidFill>
              </a:rPr>
              <a:t>preimage</a:t>
            </a:r>
            <a:r>
              <a:rPr lang="en-US" sz="2000"/>
              <a:t> of b under</a:t>
            </a:r>
            <a:r>
              <a:rPr lang="en-US"/>
              <a:t> </a:t>
            </a:r>
            <a:r>
              <a:rPr lang="en-US" sz="2800">
                <a:latin typeface="cmmi10" pitchFamily="34" charset="0"/>
              </a:rPr>
              <a:t>f</a:t>
            </a:r>
            <a:r>
              <a:rPr lang="en-US" sz="2800"/>
              <a:t> </a:t>
            </a:r>
            <a:r>
              <a:rPr lang="en-US" sz="2000"/>
              <a:t>if</a:t>
            </a:r>
            <a:r>
              <a:rPr lang="en-US" sz="2800"/>
              <a:t> </a:t>
            </a:r>
            <a:r>
              <a:rPr lang="en-US" sz="2800">
                <a:latin typeface="cmmi10" pitchFamily="34" charset="0"/>
              </a:rPr>
              <a:t>f  </a:t>
            </a:r>
            <a:r>
              <a:rPr lang="en-US" sz="2000"/>
              <a:t>(a’) = b</a:t>
            </a:r>
          </a:p>
          <a:p>
            <a:pPr marL="533400" indent="-533400" eaLnBrk="0" hangingPunct="0">
              <a:spcBef>
                <a:spcPct val="20000"/>
              </a:spcBef>
            </a:pPr>
            <a:endParaRPr lang="en-US" sz="1000" u="sng"/>
          </a:p>
          <a:p>
            <a:pPr marL="533400" indent="-533400" eaLnBrk="0" hangingPunct="0">
              <a:spcBef>
                <a:spcPct val="20000"/>
              </a:spcBef>
            </a:pPr>
            <a:r>
              <a:rPr lang="en-US" sz="2000"/>
              <a:t>An element b may have many preimages under </a:t>
            </a:r>
            <a:r>
              <a:rPr lang="en-US" sz="2800">
                <a:latin typeface="cmmi10" pitchFamily="34" charset="0"/>
              </a:rPr>
              <a:t>f</a:t>
            </a:r>
            <a:endParaRPr lang="en-US" sz="2000"/>
          </a:p>
          <a:p>
            <a:pPr marL="533400" indent="-533400" eaLnBrk="0" hangingPunct="0">
              <a:spcBef>
                <a:spcPct val="20000"/>
              </a:spcBef>
            </a:pPr>
            <a:endParaRPr lang="en-US" sz="1000" u="sng"/>
          </a:p>
          <a:p>
            <a:pPr marL="533400" indent="-533400" eaLnBrk="0" hangingPunct="0">
              <a:spcBef>
                <a:spcPct val="20000"/>
              </a:spcBef>
            </a:pPr>
            <a:endParaRPr lang="en-US" sz="1000" u="sng"/>
          </a:p>
          <a:p>
            <a:pPr marL="533400" indent="-533400" eaLnBrk="0" hangingPunct="0">
              <a:spcBef>
                <a:spcPct val="20000"/>
              </a:spcBef>
            </a:pPr>
            <a:endParaRPr lang="en-US" sz="2400" u="sng"/>
          </a:p>
          <a:p>
            <a:pPr marL="533400" indent="-533400" eaLnBrk="0" hangingPunct="0">
              <a:spcBef>
                <a:spcPct val="20000"/>
              </a:spcBef>
            </a:pPr>
            <a:r>
              <a:rPr lang="en-US" sz="2400" u="sng"/>
              <a:t>Example</a:t>
            </a:r>
            <a:r>
              <a:rPr lang="en-US" sz="2400"/>
              <a:t>:</a:t>
            </a:r>
            <a:r>
              <a:rPr lang="en-US" sz="2800"/>
              <a:t>  </a:t>
            </a:r>
            <a:r>
              <a:rPr lang="en-US" sz="2800">
                <a:latin typeface="cmmi10" pitchFamily="34" charset="0"/>
              </a:rPr>
              <a:t>f</a:t>
            </a:r>
            <a:r>
              <a:rPr lang="en-US" sz="2800">
                <a:latin typeface="cmti10" pitchFamily="34" charset="0"/>
              </a:rPr>
              <a:t> </a:t>
            </a:r>
            <a:r>
              <a:rPr lang="en-US" sz="2800"/>
              <a:t>: </a:t>
            </a:r>
            <a:r>
              <a:rPr lang="en-US" sz="2400">
                <a:latin typeface="Courier New" pitchFamily="49" charset="0"/>
                <a:cs typeface="Courier New" pitchFamily="49" charset="0"/>
              </a:rPr>
              <a:t>Strings </a:t>
            </a:r>
            <a:r>
              <a:rPr lang="en-US" sz="2400">
                <a:latin typeface="cmsy10" pitchFamily="34" charset="0"/>
              </a:rPr>
              <a:t>!</a:t>
            </a:r>
            <a:r>
              <a:rPr lang="en-US" sz="2800"/>
              <a:t> </a:t>
            </a:r>
            <a:r>
              <a:rPr lang="en-US" sz="2800">
                <a:latin typeface="msbm10" pitchFamily="34" charset="0"/>
              </a:rPr>
              <a:t>N		</a:t>
            </a:r>
            <a:r>
              <a:rPr lang="en-US" sz="2800">
                <a:latin typeface="cmmi10" pitchFamily="34" charset="0"/>
              </a:rPr>
              <a:t>f </a:t>
            </a:r>
            <a:r>
              <a:rPr lang="en-US" sz="2000"/>
              <a:t>(“aabd”) = 4</a:t>
            </a:r>
          </a:p>
          <a:p>
            <a:pPr marL="990600" lvl="1" indent="-533400" eaLnBrk="0" hangingPunct="0">
              <a:spcBef>
                <a:spcPct val="20000"/>
              </a:spcBef>
              <a:buFontTx/>
              <a:buAutoNum type="arabicPeriod"/>
            </a:pPr>
            <a:endParaRPr lang="en-US" sz="2000"/>
          </a:p>
          <a:p>
            <a:pPr marL="990600" lvl="1" indent="-533400" eaLnBrk="0" hangingPunct="0">
              <a:spcBef>
                <a:spcPct val="20000"/>
              </a:spcBef>
              <a:buFontTx/>
              <a:buAutoNum type="arabicPeriod"/>
            </a:pPr>
            <a:r>
              <a:rPr lang="en-US" sz="2000"/>
              <a:t>What is the image (value) of “aabd”?</a:t>
            </a:r>
          </a:p>
          <a:p>
            <a:pPr marL="990600" lvl="1" indent="-533400" eaLnBrk="0" hangingPunct="0">
              <a:spcBef>
                <a:spcPct val="20000"/>
              </a:spcBef>
              <a:buFontTx/>
              <a:buAutoNum type="arabicPeriod"/>
            </a:pPr>
            <a:r>
              <a:rPr lang="en-US" sz="2000"/>
              <a:t>Is the preimage of 4 unique? </a:t>
            </a:r>
          </a:p>
          <a:p>
            <a:pPr marL="533400" indent="-533400" eaLnBrk="0" hangingPunct="0">
              <a:spcBef>
                <a:spcPct val="20000"/>
              </a:spcBef>
            </a:pPr>
            <a:endParaRPr lang="en-US" sz="2000"/>
          </a:p>
          <a:p>
            <a:pPr marL="533400" indent="-533400" eaLnBrk="0" hangingPunct="0">
              <a:spcBef>
                <a:spcPct val="20000"/>
              </a:spcBef>
            </a:pPr>
            <a:endParaRPr lang="en-US" sz="2000"/>
          </a:p>
          <a:p>
            <a:pPr marL="533400" indent="-533400" eaLnBrk="0" hangingPunct="0">
              <a:spcBef>
                <a:spcPct val="20000"/>
              </a:spcBef>
            </a:pPr>
            <a:endParaRPr lang="en-US" sz="2000"/>
          </a:p>
          <a:p>
            <a:pPr marL="533400" indent="-533400" eaLnBrk="0" hangingPunct="0">
              <a:spcBef>
                <a:spcPct val="20000"/>
              </a:spcBef>
            </a:pPr>
            <a:r>
              <a:rPr lang="en-US" sz="2000"/>
              <a:t>Preimage			</a:t>
            </a:r>
            <a:r>
              <a:rPr lang="he-IL" sz="2000"/>
              <a:t>מקור</a:t>
            </a:r>
            <a:endParaRPr lang="en-US" sz="200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660931">
                                            <p:txEl>
                                              <p:pRg st="6" end="6"/>
                                            </p:txEl>
                                          </p:spTgt>
                                        </p:tgtEl>
                                        <p:attrNameLst>
                                          <p:attrName>style.visibility</p:attrName>
                                        </p:attrNameLst>
                                      </p:cBhvr>
                                      <p:to>
                                        <p:strVal val="visible"/>
                                      </p:to>
                                    </p:set>
                                    <p:animEffect transition="in" filter="fade">
                                      <p:cBhvr>
                                        <p:cTn id="7" dur="1000"/>
                                        <p:tgtEl>
                                          <p:spTgt spid="1660931">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60931">
                                            <p:txEl>
                                              <p:pRg st="8" end="8"/>
                                            </p:txEl>
                                          </p:spTgt>
                                        </p:tgtEl>
                                        <p:attrNameLst>
                                          <p:attrName>style.visibility</p:attrName>
                                        </p:attrNameLst>
                                      </p:cBhvr>
                                      <p:to>
                                        <p:strVal val="visible"/>
                                      </p:to>
                                    </p:set>
                                    <p:animEffect transition="in" filter="fade">
                                      <p:cBhvr>
                                        <p:cTn id="10" dur="1000"/>
                                        <p:tgtEl>
                                          <p:spTgt spid="1660931">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60931">
                                            <p:txEl>
                                              <p:pRg st="9" end="9"/>
                                            </p:txEl>
                                          </p:spTgt>
                                        </p:tgtEl>
                                        <p:attrNameLst>
                                          <p:attrName>style.visibility</p:attrName>
                                        </p:attrNameLst>
                                      </p:cBhvr>
                                      <p:to>
                                        <p:strVal val="visible"/>
                                      </p:to>
                                    </p:set>
                                    <p:animEffect transition="in" filter="fade">
                                      <p:cBhvr>
                                        <p:cTn id="13" dur="1000"/>
                                        <p:tgtEl>
                                          <p:spTgt spid="166093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2370" name="Rectangle 2"/>
          <p:cNvSpPr>
            <a:spLocks noGrp="1" noChangeArrowheads="1"/>
          </p:cNvSpPr>
          <p:nvPr>
            <p:ph type="title" idx="4294967295"/>
          </p:nvPr>
        </p:nvSpPr>
        <p:spPr/>
        <p:txBody>
          <a:bodyPr/>
          <a:lstStyle/>
          <a:p>
            <a:pPr eaLnBrk="1" hangingPunct="1"/>
            <a:r>
              <a:rPr lang="en-US" smtClean="0"/>
              <a:t>Sequence vs. Set</a:t>
            </a:r>
          </a:p>
        </p:txBody>
      </p:sp>
      <p:sp>
        <p:nvSpPr>
          <p:cNvPr id="1722371" name="Text Box 3"/>
          <p:cNvSpPr txBox="1">
            <a:spLocks noChangeArrowheads="1"/>
          </p:cNvSpPr>
          <p:nvPr/>
        </p:nvSpPr>
        <p:spPr bwMode="auto">
          <a:xfrm>
            <a:off x="325438" y="1692275"/>
            <a:ext cx="8636000" cy="3890963"/>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400"/>
              <a:t>There are several key differences between sequences and sets. In a sequence:</a:t>
            </a:r>
            <a:endParaRPr lang="en-US" sz="2000"/>
          </a:p>
          <a:p>
            <a:pPr marL="533400" indent="-533400" eaLnBrk="0" hangingPunct="0">
              <a:spcBef>
                <a:spcPct val="20000"/>
              </a:spcBef>
            </a:pPr>
            <a:endParaRPr lang="en-US" sz="1600"/>
          </a:p>
          <a:p>
            <a:pPr marL="533400" indent="-533400" eaLnBrk="0" hangingPunct="0">
              <a:spcBef>
                <a:spcPct val="20000"/>
              </a:spcBef>
            </a:pPr>
            <a:r>
              <a:rPr lang="en-US" sz="2400"/>
              <a:t>Terms are not required to be distinct</a:t>
            </a:r>
          </a:p>
          <a:p>
            <a:pPr marL="1447800" lvl="2" indent="-533400" eaLnBrk="0" hangingPunct="0">
              <a:spcBef>
                <a:spcPct val="20000"/>
              </a:spcBef>
              <a:buFontTx/>
              <a:buAutoNum type="arabicPeriod"/>
            </a:pPr>
            <a:r>
              <a:rPr lang="en-US" sz="2000"/>
              <a:t>(a,b,a) is a sequence of three terms</a:t>
            </a:r>
          </a:p>
          <a:p>
            <a:pPr marL="1447800" lvl="2" indent="-533400" eaLnBrk="0" hangingPunct="0">
              <a:spcBef>
                <a:spcPct val="20000"/>
              </a:spcBef>
              <a:buFontTx/>
              <a:buAutoNum type="arabicPeriod"/>
            </a:pPr>
            <a:r>
              <a:rPr lang="en-US" sz="2000"/>
              <a:t>{a,b,a} is a set of two elements</a:t>
            </a:r>
          </a:p>
          <a:p>
            <a:pPr marL="533400" indent="-533400" eaLnBrk="0" hangingPunct="0">
              <a:spcBef>
                <a:spcPct val="20000"/>
              </a:spcBef>
            </a:pPr>
            <a:endParaRPr lang="en-US" sz="2400"/>
          </a:p>
          <a:p>
            <a:pPr marL="533400" indent="-533400" eaLnBrk="0" hangingPunct="0">
              <a:spcBef>
                <a:spcPct val="20000"/>
              </a:spcBef>
            </a:pPr>
            <a:r>
              <a:rPr lang="en-US" sz="2400"/>
              <a:t>Terms have a specified order</a:t>
            </a:r>
          </a:p>
          <a:p>
            <a:pPr marL="1447800" lvl="2" indent="-533400" eaLnBrk="0" hangingPunct="0">
              <a:spcBef>
                <a:spcPct val="20000"/>
              </a:spcBef>
              <a:buFontTx/>
              <a:buAutoNum type="arabicPeriod"/>
            </a:pPr>
            <a:r>
              <a:rPr lang="en-US" sz="2000"/>
              <a:t>(a,b,c) and (a,c,b) are different sequences</a:t>
            </a:r>
          </a:p>
          <a:p>
            <a:pPr marL="1447800" lvl="2" indent="-533400" eaLnBrk="0" hangingPunct="0">
              <a:spcBef>
                <a:spcPct val="20000"/>
              </a:spcBef>
              <a:buFontTx/>
              <a:buAutoNum type="arabicPeriod"/>
            </a:pPr>
            <a:r>
              <a:rPr lang="en-US" sz="2000"/>
              <a:t>{a,b,c} and {a,c,b} are the same set</a:t>
            </a:r>
          </a:p>
        </p:txBody>
      </p:sp>
    </p:spTree>
  </p:cSld>
  <p:clrMapOvr>
    <a:masterClrMapping/>
  </p:clrMapOvr>
  <p:transition spd="med">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2433" name="Rectangle 2"/>
          <p:cNvSpPr>
            <a:spLocks noGrp="1" noChangeArrowheads="1"/>
          </p:cNvSpPr>
          <p:nvPr>
            <p:ph type="title"/>
          </p:nvPr>
        </p:nvSpPr>
        <p:spPr/>
        <p:txBody>
          <a:bodyPr/>
          <a:lstStyle/>
          <a:p>
            <a:pPr eaLnBrk="1" hangingPunct="1"/>
            <a:r>
              <a:rPr lang="en-US" smtClean="0"/>
              <a:t>Preimage</a:t>
            </a:r>
          </a:p>
        </p:txBody>
      </p:sp>
      <p:sp>
        <p:nvSpPr>
          <p:cNvPr id="1682434" name="Text Box 3"/>
          <p:cNvSpPr txBox="1">
            <a:spLocks noChangeArrowheads="1"/>
          </p:cNvSpPr>
          <p:nvPr/>
        </p:nvSpPr>
        <p:spPr bwMode="auto">
          <a:xfrm>
            <a:off x="325438" y="1300163"/>
            <a:ext cx="8636000" cy="5326062"/>
          </a:xfrm>
          <a:prstGeom prst="rect">
            <a:avLst/>
          </a:prstGeom>
          <a:noFill/>
          <a:ln w="9525">
            <a:noFill/>
            <a:miter lim="800000"/>
            <a:headEnd/>
            <a:tailEnd/>
          </a:ln>
        </p:spPr>
        <p:txBody>
          <a:bodyPr lIns="274320" rIns="274320">
            <a:spAutoFit/>
          </a:bodyPr>
          <a:lstStyle/>
          <a:p>
            <a:pPr marL="2362200" lvl="4" indent="-533400" eaLnBrk="0" hangingPunct="0">
              <a:spcBef>
                <a:spcPct val="20000"/>
              </a:spcBef>
            </a:pPr>
            <a:r>
              <a:rPr lang="en-US" sz="3200"/>
              <a:t>	A			B			</a:t>
            </a:r>
          </a:p>
          <a:p>
            <a:pPr marL="2362200" lvl="4" indent="-533400" eaLnBrk="0" hangingPunct="0">
              <a:spcBef>
                <a:spcPct val="20000"/>
              </a:spcBef>
            </a:pPr>
            <a:r>
              <a:rPr lang="en-US" sz="2400"/>
              <a:t>	a			1			</a:t>
            </a:r>
          </a:p>
          <a:p>
            <a:pPr marL="2362200" lvl="4" indent="-533400" eaLnBrk="0" hangingPunct="0">
              <a:spcBef>
                <a:spcPct val="20000"/>
              </a:spcBef>
            </a:pPr>
            <a:endParaRPr lang="en-US" sz="2400"/>
          </a:p>
          <a:p>
            <a:pPr marL="2362200" lvl="4" indent="-533400" eaLnBrk="0" hangingPunct="0">
              <a:spcBef>
                <a:spcPct val="20000"/>
              </a:spcBef>
            </a:pPr>
            <a:r>
              <a:rPr lang="en-US" sz="2400"/>
              <a:t>	b			2			</a:t>
            </a:r>
          </a:p>
          <a:p>
            <a:pPr marL="2362200" lvl="4" indent="-533400" eaLnBrk="0" hangingPunct="0">
              <a:spcBef>
                <a:spcPct val="20000"/>
              </a:spcBef>
            </a:pPr>
            <a:endParaRPr lang="en-US" sz="2400"/>
          </a:p>
          <a:p>
            <a:pPr marL="2362200" lvl="4" indent="-533400" eaLnBrk="0" hangingPunct="0">
              <a:spcBef>
                <a:spcPct val="20000"/>
              </a:spcBef>
            </a:pPr>
            <a:r>
              <a:rPr lang="en-US" sz="2400"/>
              <a:t>	c			3			</a:t>
            </a:r>
          </a:p>
          <a:p>
            <a:pPr marL="2362200" lvl="4" indent="-533400" eaLnBrk="0" hangingPunct="0">
              <a:spcBef>
                <a:spcPct val="20000"/>
              </a:spcBef>
            </a:pPr>
            <a:endParaRPr lang="en-US" sz="2400"/>
          </a:p>
          <a:p>
            <a:pPr marL="2362200" lvl="4" indent="-533400" eaLnBrk="0" hangingPunct="0">
              <a:spcBef>
                <a:spcPct val="20000"/>
              </a:spcBef>
            </a:pPr>
            <a:r>
              <a:rPr lang="en-US" sz="2400"/>
              <a:t>	d			4			</a:t>
            </a:r>
          </a:p>
          <a:p>
            <a:pPr marL="2362200" lvl="4" indent="-533400" eaLnBrk="0" hangingPunct="0">
              <a:spcBef>
                <a:spcPct val="20000"/>
              </a:spcBef>
            </a:pPr>
            <a:endParaRPr lang="en-US" sz="2400"/>
          </a:p>
          <a:p>
            <a:pPr marL="2362200" lvl="4" indent="-533400" eaLnBrk="0" hangingPunct="0">
              <a:spcBef>
                <a:spcPct val="20000"/>
              </a:spcBef>
            </a:pPr>
            <a:r>
              <a:rPr lang="en-US" sz="2400"/>
              <a:t>	e			5					     </a:t>
            </a:r>
            <a:endParaRPr lang="en-US" sz="1000"/>
          </a:p>
          <a:p>
            <a:pPr marL="533400" indent="-533400" eaLnBrk="0" hangingPunct="0">
              <a:spcBef>
                <a:spcPct val="20000"/>
              </a:spcBef>
            </a:pPr>
            <a:r>
              <a:rPr lang="en-US" sz="2400" u="sng"/>
              <a:t>Question:</a:t>
            </a:r>
            <a:r>
              <a:rPr lang="en-US" sz="2400"/>
              <a:t> Does 3 have a preimage? Does 5 have one?</a:t>
            </a:r>
          </a:p>
        </p:txBody>
      </p:sp>
      <p:sp>
        <p:nvSpPr>
          <p:cNvPr id="1682435" name="Line 4"/>
          <p:cNvSpPr>
            <a:spLocks noChangeShapeType="1"/>
          </p:cNvSpPr>
          <p:nvPr/>
        </p:nvSpPr>
        <p:spPr bwMode="auto">
          <a:xfrm flipV="1">
            <a:off x="3340100" y="21320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82436" name="Line 5"/>
          <p:cNvSpPr>
            <a:spLocks noChangeShapeType="1"/>
          </p:cNvSpPr>
          <p:nvPr/>
        </p:nvSpPr>
        <p:spPr bwMode="auto">
          <a:xfrm>
            <a:off x="3325813" y="3062288"/>
            <a:ext cx="1690687" cy="747712"/>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82437" name="Line 6"/>
          <p:cNvSpPr>
            <a:spLocks noChangeShapeType="1"/>
          </p:cNvSpPr>
          <p:nvPr/>
        </p:nvSpPr>
        <p:spPr bwMode="auto">
          <a:xfrm>
            <a:off x="3309938" y="3946525"/>
            <a:ext cx="1690687" cy="747713"/>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82438" name="Line 7"/>
          <p:cNvSpPr>
            <a:spLocks noChangeShapeType="1"/>
          </p:cNvSpPr>
          <p:nvPr/>
        </p:nvSpPr>
        <p:spPr bwMode="auto">
          <a:xfrm flipV="1">
            <a:off x="3278188" y="3124200"/>
            <a:ext cx="1754187" cy="164623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82439" name="Line 8"/>
          <p:cNvSpPr>
            <a:spLocks noChangeShapeType="1"/>
          </p:cNvSpPr>
          <p:nvPr/>
        </p:nvSpPr>
        <p:spPr bwMode="auto">
          <a:xfrm flipV="1">
            <a:off x="3262313" y="3995738"/>
            <a:ext cx="1754187" cy="164623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2985" name="Oval 9"/>
          <p:cNvSpPr>
            <a:spLocks noChangeArrowheads="1"/>
          </p:cNvSpPr>
          <p:nvPr/>
        </p:nvSpPr>
        <p:spPr bwMode="auto">
          <a:xfrm>
            <a:off x="2695575" y="2667000"/>
            <a:ext cx="685800" cy="655638"/>
          </a:xfrm>
          <a:prstGeom prst="ellipse">
            <a:avLst/>
          </a:prstGeom>
          <a:noFill/>
          <a:ln w="76200" cap="sq" algn="ctr">
            <a:solidFill>
              <a:srgbClr val="33CC33"/>
            </a:solidFill>
            <a:round/>
            <a:headEnd/>
            <a:tailEnd/>
          </a:ln>
        </p:spPr>
        <p:txBody>
          <a:bodyPr wrap="none" lIns="274320" rIns="274320" anchor="ctr">
            <a:spAutoFit/>
          </a:bodyPr>
          <a:lstStyle/>
          <a:p>
            <a:pPr algn="r" rtl="1"/>
            <a:endParaRPr lang="en-US"/>
          </a:p>
        </p:txBody>
      </p:sp>
      <p:sp>
        <p:nvSpPr>
          <p:cNvPr id="1662986" name="Oval 10"/>
          <p:cNvSpPr>
            <a:spLocks noChangeArrowheads="1"/>
          </p:cNvSpPr>
          <p:nvPr/>
        </p:nvSpPr>
        <p:spPr bwMode="auto">
          <a:xfrm>
            <a:off x="2711450" y="5305425"/>
            <a:ext cx="685800" cy="655638"/>
          </a:xfrm>
          <a:prstGeom prst="ellipse">
            <a:avLst/>
          </a:prstGeom>
          <a:noFill/>
          <a:ln w="76200" cap="sq" algn="ctr">
            <a:solidFill>
              <a:srgbClr val="33CC33"/>
            </a:solidFill>
            <a:round/>
            <a:headEnd/>
            <a:tailEnd/>
          </a:ln>
        </p:spPr>
        <p:txBody>
          <a:bodyPr wrap="none" lIns="274320" rIns="274320" anchor="ctr">
            <a:spAutoFit/>
          </a:bodyPr>
          <a:lstStyle/>
          <a:p>
            <a:pPr algn="r" rtl="1"/>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6298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629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2985" grpId="0" animBg="1"/>
      <p:bldP spid="166298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5648" name="Rectangle 2"/>
          <p:cNvSpPr>
            <a:spLocks noGrp="1" noChangeArrowheads="1"/>
          </p:cNvSpPr>
          <p:nvPr>
            <p:ph type="title"/>
          </p:nvPr>
        </p:nvSpPr>
        <p:spPr/>
        <p:txBody>
          <a:bodyPr/>
          <a:lstStyle/>
          <a:p>
            <a:pPr eaLnBrk="1" hangingPunct="1"/>
            <a:r>
              <a:rPr lang="en-US" smtClean="0"/>
              <a:t>Surjection</a:t>
            </a:r>
          </a:p>
        </p:txBody>
      </p:sp>
      <p:sp>
        <p:nvSpPr>
          <p:cNvPr id="1605649" name="Text Box 3"/>
          <p:cNvSpPr txBox="1">
            <a:spLocks noChangeArrowheads="1"/>
          </p:cNvSpPr>
          <p:nvPr/>
        </p:nvSpPr>
        <p:spPr bwMode="auto">
          <a:xfrm>
            <a:off x="325438" y="1443038"/>
            <a:ext cx="8636000" cy="5313362"/>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000" u="sng"/>
              <a:t>Definition</a:t>
            </a:r>
            <a:r>
              <a:rPr lang="en-US" sz="2000"/>
              <a:t>: A function </a:t>
            </a:r>
            <a:r>
              <a:rPr lang="en-US" sz="2800">
                <a:latin typeface="cmmi10" pitchFamily="34" charset="0"/>
              </a:rPr>
              <a:t>f</a:t>
            </a:r>
            <a:r>
              <a:rPr lang="en-US" sz="2000"/>
              <a:t>: A </a:t>
            </a:r>
            <a:r>
              <a:rPr lang="en-US" sz="2000">
                <a:latin typeface="cmsy10" pitchFamily="34" charset="0"/>
              </a:rPr>
              <a:t>!</a:t>
            </a:r>
            <a:r>
              <a:rPr lang="en-US" sz="2000"/>
              <a:t> B is a </a:t>
            </a:r>
            <a:r>
              <a:rPr lang="en-US" sz="2000">
                <a:solidFill>
                  <a:srgbClr val="33CC33"/>
                </a:solidFill>
              </a:rPr>
              <a:t>surjection</a:t>
            </a:r>
            <a:r>
              <a:rPr lang="en-US" sz="2000"/>
              <a:t> iff every element of B is </a:t>
            </a:r>
            <a:r>
              <a:rPr lang="en-US" sz="2800">
                <a:latin typeface="cmmi10" pitchFamily="34" charset="0"/>
              </a:rPr>
              <a:t>f</a:t>
            </a:r>
            <a:r>
              <a:rPr lang="en-US" sz="2800"/>
              <a:t> </a:t>
            </a:r>
            <a:r>
              <a:rPr lang="en-US" sz="2000"/>
              <a:t>of </a:t>
            </a:r>
            <a:r>
              <a:rPr lang="en-US" sz="2000">
                <a:solidFill>
                  <a:schemeClr val="hlink"/>
                </a:solidFill>
              </a:rPr>
              <a:t>something</a:t>
            </a:r>
            <a:r>
              <a:rPr lang="en-US" sz="2000"/>
              <a:t> (at least one a </a:t>
            </a:r>
            <a:r>
              <a:rPr lang="en-US" sz="2000">
                <a:latin typeface="cmsy10" pitchFamily="34" charset="0"/>
              </a:rPr>
              <a:t>2</a:t>
            </a:r>
            <a:r>
              <a:rPr lang="en-US" sz="2000"/>
              <a:t> A).</a:t>
            </a:r>
          </a:p>
          <a:p>
            <a:pPr marL="533400" indent="-533400" eaLnBrk="0" hangingPunct="0">
              <a:spcBef>
                <a:spcPct val="20000"/>
              </a:spcBef>
            </a:pPr>
            <a:r>
              <a:rPr lang="en-US" sz="2000"/>
              <a:t>	In other words,  </a:t>
            </a:r>
          </a:p>
          <a:p>
            <a:pPr marL="1447800" lvl="2" indent="-533400" eaLnBrk="0" hangingPunct="0">
              <a:spcBef>
                <a:spcPct val="20000"/>
              </a:spcBef>
              <a:buFontTx/>
              <a:buAutoNum type="arabicPeriod"/>
            </a:pPr>
            <a:r>
              <a:rPr lang="en-US" sz="2000"/>
              <a:t>range(</a:t>
            </a:r>
            <a:r>
              <a:rPr lang="en-US" sz="2800">
                <a:latin typeface="cmmi10" pitchFamily="34" charset="0"/>
              </a:rPr>
              <a:t>f</a:t>
            </a:r>
            <a:r>
              <a:rPr lang="en-US" sz="2000"/>
              <a:t>) = B or, alternatively,</a:t>
            </a:r>
          </a:p>
          <a:p>
            <a:pPr marL="1447800" lvl="2" indent="-533400" eaLnBrk="0" hangingPunct="0">
              <a:spcBef>
                <a:spcPct val="20000"/>
              </a:spcBef>
              <a:buFontTx/>
              <a:buAutoNum type="arabicPeriod"/>
            </a:pPr>
            <a:r>
              <a:rPr lang="en-US" sz="2000"/>
              <a:t> </a:t>
            </a:r>
          </a:p>
          <a:p>
            <a:pPr marL="1447800" lvl="2" indent="-533400" eaLnBrk="0" hangingPunct="0">
              <a:spcBef>
                <a:spcPct val="20000"/>
              </a:spcBef>
              <a:buFontTx/>
              <a:buAutoNum type="arabicPeriod"/>
            </a:pPr>
            <a:endParaRPr lang="en-US" sz="700"/>
          </a:p>
          <a:p>
            <a:pPr marL="533400" indent="-533400" eaLnBrk="0" hangingPunct="0">
              <a:spcBef>
                <a:spcPct val="20000"/>
              </a:spcBef>
            </a:pPr>
            <a:endParaRPr lang="en-US" sz="1600"/>
          </a:p>
          <a:p>
            <a:pPr marL="533400" indent="-533400" eaLnBrk="0" hangingPunct="0">
              <a:spcBef>
                <a:spcPct val="20000"/>
              </a:spcBef>
            </a:pPr>
            <a:r>
              <a:rPr lang="en-US" sz="2000" u="sng"/>
              <a:t>Example</a:t>
            </a:r>
            <a:r>
              <a:rPr lang="en-US" sz="2000"/>
              <a:t>:</a:t>
            </a:r>
            <a:r>
              <a:rPr lang="en-US" sz="2400"/>
              <a:t>		</a:t>
            </a:r>
            <a:r>
              <a:rPr lang="en-US" sz="2400">
                <a:latin typeface="cmmi10" pitchFamily="34" charset="0"/>
              </a:rPr>
              <a:t>f</a:t>
            </a:r>
            <a:r>
              <a:rPr lang="en-US" sz="2400">
                <a:latin typeface="cmti10" pitchFamily="34" charset="0"/>
              </a:rPr>
              <a:t> </a:t>
            </a:r>
            <a:r>
              <a:rPr lang="en-US" sz="2400"/>
              <a:t>: </a:t>
            </a:r>
            <a:r>
              <a:rPr lang="en-US" sz="2400">
                <a:latin typeface="msbm10" pitchFamily="34" charset="0"/>
              </a:rPr>
              <a:t>R</a:t>
            </a:r>
            <a:r>
              <a:rPr lang="en-US" sz="2400"/>
              <a:t> </a:t>
            </a:r>
            <a:r>
              <a:rPr lang="en-US" sz="2400">
                <a:latin typeface="cmsy10" pitchFamily="34" charset="0"/>
              </a:rPr>
              <a:t>!</a:t>
            </a:r>
            <a:r>
              <a:rPr lang="en-US" sz="2400"/>
              <a:t> </a:t>
            </a:r>
            <a:r>
              <a:rPr lang="en-US" sz="2400">
                <a:latin typeface="msbm10" pitchFamily="34" charset="0"/>
              </a:rPr>
              <a:t>R</a:t>
            </a:r>
            <a:r>
              <a:rPr lang="en-US" sz="2400" baseline="30000"/>
              <a:t>+</a:t>
            </a:r>
            <a:r>
              <a:rPr lang="en-US" sz="2400"/>
              <a:t> </a:t>
            </a:r>
            <a:r>
              <a:rPr lang="en-US" sz="2400">
                <a:latin typeface="cmsy10" pitchFamily="34" charset="0"/>
              </a:rPr>
              <a:t>[</a:t>
            </a:r>
            <a:r>
              <a:rPr lang="en-US" sz="2400"/>
              <a:t> </a:t>
            </a:r>
            <a:r>
              <a:rPr lang="en-US" sz="2400" baseline="4000"/>
              <a:t>{0}</a:t>
            </a:r>
            <a:endParaRPr lang="en-US" sz="2400" baseline="30000">
              <a:latin typeface="Courier New" pitchFamily="49" charset="0"/>
              <a:cs typeface="Courier New" pitchFamily="49" charset="0"/>
            </a:endParaRPr>
          </a:p>
          <a:p>
            <a:pPr marL="533400" indent="-533400" eaLnBrk="0" hangingPunct="0">
              <a:spcBef>
                <a:spcPct val="20000"/>
              </a:spcBef>
            </a:pPr>
            <a:r>
              <a:rPr lang="en-US" sz="2400"/>
              <a:t>				</a:t>
            </a:r>
            <a:r>
              <a:rPr lang="en-US" sz="2400">
                <a:latin typeface="cmmi10" pitchFamily="34" charset="0"/>
              </a:rPr>
              <a:t>f </a:t>
            </a:r>
            <a:r>
              <a:rPr lang="en-US" sz="2400"/>
              <a:t>(x) = x</a:t>
            </a:r>
            <a:r>
              <a:rPr lang="en-US" sz="2400" baseline="30000"/>
              <a:t>2</a:t>
            </a:r>
          </a:p>
          <a:p>
            <a:pPr marL="533400" indent="-533400" eaLnBrk="0" hangingPunct="0">
              <a:spcBef>
                <a:spcPct val="20000"/>
              </a:spcBef>
            </a:pPr>
            <a:endParaRPr lang="en-US" sz="2400" baseline="30000"/>
          </a:p>
          <a:p>
            <a:pPr marL="533400" indent="-533400" eaLnBrk="0" hangingPunct="0">
              <a:spcBef>
                <a:spcPct val="20000"/>
              </a:spcBef>
            </a:pPr>
            <a:r>
              <a:rPr lang="en-US" sz="2000" u="sng"/>
              <a:t>Non-example</a:t>
            </a:r>
            <a:r>
              <a:rPr lang="en-US" sz="2000"/>
              <a:t>:</a:t>
            </a:r>
            <a:r>
              <a:rPr lang="en-US" sz="2400"/>
              <a:t>		</a:t>
            </a:r>
            <a:r>
              <a:rPr lang="en-US" sz="2400">
                <a:latin typeface="cmmi10" pitchFamily="34" charset="0"/>
              </a:rPr>
              <a:t>f</a:t>
            </a:r>
            <a:r>
              <a:rPr lang="en-US" sz="2400">
                <a:latin typeface="cmti10" pitchFamily="34" charset="0"/>
              </a:rPr>
              <a:t> </a:t>
            </a:r>
            <a:r>
              <a:rPr lang="en-US" sz="2400"/>
              <a:t>: </a:t>
            </a:r>
            <a:r>
              <a:rPr lang="en-US" sz="2400">
                <a:latin typeface="msbm10" pitchFamily="34" charset="0"/>
              </a:rPr>
              <a:t>N</a:t>
            </a:r>
            <a:r>
              <a:rPr lang="en-US" sz="2400"/>
              <a:t> </a:t>
            </a:r>
            <a:r>
              <a:rPr lang="en-US" sz="2400">
                <a:latin typeface="cmsy10" pitchFamily="34" charset="0"/>
              </a:rPr>
              <a:t>!</a:t>
            </a:r>
            <a:r>
              <a:rPr lang="en-US" sz="2400"/>
              <a:t> </a:t>
            </a:r>
            <a:r>
              <a:rPr lang="en-US" sz="2400">
                <a:latin typeface="msbm10" pitchFamily="34" charset="0"/>
              </a:rPr>
              <a:t>N</a:t>
            </a:r>
            <a:r>
              <a:rPr lang="en-US" sz="2400"/>
              <a:t>	</a:t>
            </a:r>
            <a:endParaRPr lang="en-US" sz="2400" baseline="30000"/>
          </a:p>
          <a:p>
            <a:pPr marL="533400" indent="-533400" eaLnBrk="0" hangingPunct="0">
              <a:spcBef>
                <a:spcPct val="20000"/>
              </a:spcBef>
            </a:pPr>
            <a:r>
              <a:rPr lang="en-US" sz="2400"/>
              <a:t>				</a:t>
            </a:r>
            <a:r>
              <a:rPr lang="en-US" sz="2400">
                <a:latin typeface="cmmi10" pitchFamily="34" charset="0"/>
              </a:rPr>
              <a:t>f </a:t>
            </a:r>
            <a:r>
              <a:rPr lang="en-US" sz="2400"/>
              <a:t>(x) = 2x</a:t>
            </a:r>
          </a:p>
          <a:p>
            <a:pPr marL="533400" indent="-533400" eaLnBrk="0" hangingPunct="0">
              <a:spcBef>
                <a:spcPct val="20000"/>
              </a:spcBef>
            </a:pPr>
            <a:endParaRPr lang="en-US" sz="800"/>
          </a:p>
          <a:p>
            <a:pPr marL="533400" indent="-533400" eaLnBrk="0" hangingPunct="0">
              <a:spcBef>
                <a:spcPct val="20000"/>
              </a:spcBef>
            </a:pPr>
            <a:endParaRPr lang="en-US" sz="800"/>
          </a:p>
          <a:p>
            <a:pPr marL="533400" indent="-533400" eaLnBrk="0" hangingPunct="0">
              <a:spcBef>
                <a:spcPct val="20000"/>
              </a:spcBef>
            </a:pPr>
            <a:r>
              <a:rPr lang="en-US" sz="2000"/>
              <a:t>Surjective/onto		</a:t>
            </a:r>
            <a:r>
              <a:rPr lang="he-IL" sz="2000"/>
              <a:t>על</a:t>
            </a:r>
            <a:endParaRPr lang="en-US" sz="2000"/>
          </a:p>
        </p:txBody>
      </p:sp>
      <p:graphicFrame>
        <p:nvGraphicFramePr>
          <p:cNvPr id="1605647" name="Object 15"/>
          <p:cNvGraphicFramePr>
            <a:graphicFrameLocks noChangeAspect="1"/>
          </p:cNvGraphicFramePr>
          <p:nvPr/>
        </p:nvGraphicFramePr>
        <p:xfrm>
          <a:off x="2038350" y="3225800"/>
          <a:ext cx="3533775" cy="463550"/>
        </p:xfrm>
        <a:graphic>
          <a:graphicData uri="http://schemas.openxmlformats.org/presentationml/2006/ole">
            <mc:AlternateContent xmlns:mc="http://schemas.openxmlformats.org/markup-compatibility/2006">
              <mc:Choice xmlns:v="urn:schemas-microsoft-com:vml" Requires="v">
                <p:oleObj spid="_x0000_s1605648" name="Equation" r:id="rId4" imgW="1548728" imgH="203112" progId="Equation.DSMT4">
                  <p:embed/>
                </p:oleObj>
              </mc:Choice>
              <mc:Fallback>
                <p:oleObj name="Equation" r:id="rId4" imgW="1548728" imgH="203112"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38350" y="3225800"/>
                        <a:ext cx="3533775" cy="463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fade thruBlk="1"/>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6529" name="Rectangle 2"/>
          <p:cNvSpPr>
            <a:spLocks noGrp="1" noChangeArrowheads="1"/>
          </p:cNvSpPr>
          <p:nvPr>
            <p:ph type="title"/>
          </p:nvPr>
        </p:nvSpPr>
        <p:spPr/>
        <p:txBody>
          <a:bodyPr/>
          <a:lstStyle/>
          <a:p>
            <a:pPr eaLnBrk="1" hangingPunct="1"/>
            <a:r>
              <a:rPr lang="en-US" smtClean="0"/>
              <a:t>Surjective Function</a:t>
            </a:r>
          </a:p>
        </p:txBody>
      </p:sp>
      <p:sp>
        <p:nvSpPr>
          <p:cNvPr id="1686530" name="Text Box 3"/>
          <p:cNvSpPr txBox="1">
            <a:spLocks noChangeArrowheads="1"/>
          </p:cNvSpPr>
          <p:nvPr/>
        </p:nvSpPr>
        <p:spPr bwMode="auto">
          <a:xfrm>
            <a:off x="325438" y="1300163"/>
            <a:ext cx="8636000" cy="5143500"/>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3200"/>
              <a:t>	A			B			A		   B</a:t>
            </a:r>
            <a:endParaRPr lang="en-US" sz="2400"/>
          </a:p>
          <a:p>
            <a:pPr marL="533400" indent="-533400" eaLnBrk="0" hangingPunct="0">
              <a:spcBef>
                <a:spcPct val="20000"/>
              </a:spcBef>
            </a:pPr>
            <a:r>
              <a:rPr lang="en-US" sz="2400"/>
              <a:t>	a			1			a		     1</a:t>
            </a:r>
          </a:p>
          <a:p>
            <a:pPr marL="533400" indent="-533400" eaLnBrk="0" hangingPunct="0">
              <a:spcBef>
                <a:spcPct val="20000"/>
              </a:spcBef>
            </a:pPr>
            <a:endParaRPr lang="en-US" sz="2400"/>
          </a:p>
          <a:p>
            <a:pPr marL="533400" indent="-533400" eaLnBrk="0" hangingPunct="0">
              <a:spcBef>
                <a:spcPct val="20000"/>
              </a:spcBef>
            </a:pPr>
            <a:r>
              <a:rPr lang="en-US" sz="2400"/>
              <a:t>	b			2			b		     2</a:t>
            </a:r>
          </a:p>
          <a:p>
            <a:pPr marL="533400" indent="-533400" eaLnBrk="0" hangingPunct="0">
              <a:spcBef>
                <a:spcPct val="20000"/>
              </a:spcBef>
            </a:pPr>
            <a:endParaRPr lang="en-US" sz="2400"/>
          </a:p>
          <a:p>
            <a:pPr marL="533400" indent="-533400" eaLnBrk="0" hangingPunct="0">
              <a:spcBef>
                <a:spcPct val="20000"/>
              </a:spcBef>
            </a:pPr>
            <a:r>
              <a:rPr lang="en-US" sz="2400"/>
              <a:t>	c			3			c		     3</a:t>
            </a:r>
          </a:p>
          <a:p>
            <a:pPr marL="533400" indent="-533400" eaLnBrk="0" hangingPunct="0">
              <a:spcBef>
                <a:spcPct val="20000"/>
              </a:spcBef>
            </a:pPr>
            <a:endParaRPr lang="en-US" sz="2400"/>
          </a:p>
          <a:p>
            <a:pPr marL="533400" indent="-533400" eaLnBrk="0" hangingPunct="0">
              <a:spcBef>
                <a:spcPct val="20000"/>
              </a:spcBef>
            </a:pPr>
            <a:r>
              <a:rPr lang="en-US" sz="2400"/>
              <a:t>	d			4			d		     4</a:t>
            </a:r>
          </a:p>
          <a:p>
            <a:pPr marL="533400" indent="-533400" eaLnBrk="0" hangingPunct="0">
              <a:spcBef>
                <a:spcPct val="20000"/>
              </a:spcBef>
            </a:pPr>
            <a:endParaRPr lang="en-US" sz="2400"/>
          </a:p>
          <a:p>
            <a:pPr marL="533400" indent="-533400" eaLnBrk="0" hangingPunct="0">
              <a:spcBef>
                <a:spcPct val="20000"/>
              </a:spcBef>
            </a:pPr>
            <a:r>
              <a:rPr lang="en-US" sz="2400"/>
              <a:t>	e								     5</a:t>
            </a:r>
          </a:p>
          <a:p>
            <a:pPr marL="533400" indent="-533400" eaLnBrk="0" hangingPunct="0">
              <a:spcBef>
                <a:spcPct val="20000"/>
              </a:spcBef>
            </a:pPr>
            <a:endParaRPr lang="en-US" sz="1000"/>
          </a:p>
          <a:p>
            <a:pPr marL="533400" indent="-533400" eaLnBrk="0" hangingPunct="0">
              <a:spcBef>
                <a:spcPct val="20000"/>
              </a:spcBef>
            </a:pPr>
            <a:r>
              <a:rPr lang="en-US" sz="2400" u="sng"/>
              <a:t>Surjective</a:t>
            </a:r>
            <a:r>
              <a:rPr lang="en-US" sz="2400"/>
              <a:t> – </a:t>
            </a:r>
            <a:r>
              <a:rPr lang="en-US" sz="2400">
                <a:solidFill>
                  <a:schemeClr val="hlink"/>
                </a:solidFill>
              </a:rPr>
              <a:t>at least</a:t>
            </a:r>
            <a:r>
              <a:rPr lang="en-US" sz="2400"/>
              <a:t> one arrow </a:t>
            </a:r>
            <a:r>
              <a:rPr lang="en-US" sz="2400">
                <a:solidFill>
                  <a:srgbClr val="33CC33"/>
                </a:solidFill>
              </a:rPr>
              <a:t>into</a:t>
            </a:r>
            <a:r>
              <a:rPr lang="en-US" sz="2400"/>
              <a:t> every element in B!</a:t>
            </a:r>
          </a:p>
        </p:txBody>
      </p:sp>
      <p:sp>
        <p:nvSpPr>
          <p:cNvPr id="1686531" name="Line 4"/>
          <p:cNvSpPr>
            <a:spLocks noChangeShapeType="1"/>
          </p:cNvSpPr>
          <p:nvPr/>
        </p:nvSpPr>
        <p:spPr bwMode="auto">
          <a:xfrm flipV="1">
            <a:off x="1498600" y="21320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86532" name="Line 5"/>
          <p:cNvSpPr>
            <a:spLocks noChangeShapeType="1"/>
          </p:cNvSpPr>
          <p:nvPr/>
        </p:nvSpPr>
        <p:spPr bwMode="auto">
          <a:xfrm>
            <a:off x="1484313" y="3062288"/>
            <a:ext cx="1690687" cy="747712"/>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86533" name="Line 6"/>
          <p:cNvSpPr>
            <a:spLocks noChangeShapeType="1"/>
          </p:cNvSpPr>
          <p:nvPr/>
        </p:nvSpPr>
        <p:spPr bwMode="auto">
          <a:xfrm>
            <a:off x="1468438" y="3946525"/>
            <a:ext cx="1690687" cy="747713"/>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86534" name="Line 7"/>
          <p:cNvSpPr>
            <a:spLocks noChangeShapeType="1"/>
          </p:cNvSpPr>
          <p:nvPr/>
        </p:nvSpPr>
        <p:spPr bwMode="auto">
          <a:xfrm flipV="1">
            <a:off x="1436688" y="3124200"/>
            <a:ext cx="1754187" cy="164623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86535" name="Line 8"/>
          <p:cNvSpPr>
            <a:spLocks noChangeShapeType="1"/>
          </p:cNvSpPr>
          <p:nvPr/>
        </p:nvSpPr>
        <p:spPr bwMode="auto">
          <a:xfrm flipV="1">
            <a:off x="1420813" y="3995738"/>
            <a:ext cx="1754187" cy="164623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86536" name="Line 9"/>
          <p:cNvSpPr>
            <a:spLocks noChangeShapeType="1"/>
          </p:cNvSpPr>
          <p:nvPr/>
        </p:nvSpPr>
        <p:spPr bwMode="auto">
          <a:xfrm flipV="1">
            <a:off x="6440488" y="21320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86537" name="Line 10"/>
          <p:cNvSpPr>
            <a:spLocks noChangeShapeType="1"/>
          </p:cNvSpPr>
          <p:nvPr/>
        </p:nvSpPr>
        <p:spPr bwMode="auto">
          <a:xfrm>
            <a:off x="6410325" y="3030538"/>
            <a:ext cx="1690688" cy="7635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86538" name="Line 11"/>
          <p:cNvSpPr>
            <a:spLocks noChangeShapeType="1"/>
          </p:cNvSpPr>
          <p:nvPr/>
        </p:nvSpPr>
        <p:spPr bwMode="auto">
          <a:xfrm>
            <a:off x="6410325" y="3898900"/>
            <a:ext cx="1751013" cy="160178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86539" name="Line 12"/>
          <p:cNvSpPr>
            <a:spLocks noChangeShapeType="1"/>
          </p:cNvSpPr>
          <p:nvPr/>
        </p:nvSpPr>
        <p:spPr bwMode="auto">
          <a:xfrm flipV="1">
            <a:off x="6394450" y="3062288"/>
            <a:ext cx="1735138" cy="1781175"/>
          </a:xfrm>
          <a:prstGeom prst="line">
            <a:avLst/>
          </a:prstGeom>
          <a:noFill/>
          <a:ln w="76200" cap="sq">
            <a:solidFill>
              <a:schemeClr val="tx1"/>
            </a:solidFill>
            <a:round/>
            <a:headEnd/>
            <a:tailEnd type="triangle" w="med" len="med"/>
          </a:ln>
        </p:spPr>
        <p:txBody>
          <a:bodyPr lIns="274320" rIns="274320">
            <a:spAutoFit/>
          </a:bodyPr>
          <a:lstStyle/>
          <a:p>
            <a:endParaRPr lang="en-US"/>
          </a:p>
        </p:txBody>
      </p:sp>
    </p:spTree>
  </p:cSld>
  <p:clrMapOvr>
    <a:masterClrMapping/>
  </p:clrMapOvr>
  <p:transition spd="med">
    <p:fade thruBlk="1"/>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8577" name="Rectangle 2"/>
          <p:cNvSpPr>
            <a:spLocks noGrp="1" noChangeArrowheads="1"/>
          </p:cNvSpPr>
          <p:nvPr>
            <p:ph type="title"/>
          </p:nvPr>
        </p:nvSpPr>
        <p:spPr>
          <a:xfrm>
            <a:off x="625475" y="1554163"/>
            <a:ext cx="7772400" cy="2651125"/>
          </a:xfrm>
        </p:spPr>
        <p:txBody>
          <a:bodyPr/>
          <a:lstStyle/>
          <a:p>
            <a:pPr eaLnBrk="1" hangingPunct="1"/>
            <a:r>
              <a:rPr lang="en-US" smtClean="0"/>
              <a:t>Surjection A </a:t>
            </a:r>
            <a:r>
              <a:rPr lang="en-US" smtClean="0">
                <a:latin typeface="cmsy10" pitchFamily="34" charset="0"/>
              </a:rPr>
              <a:t>!</a:t>
            </a:r>
            <a:r>
              <a:rPr lang="en-US" smtClean="0"/>
              <a:t> B means that</a:t>
            </a:r>
            <a:br>
              <a:rPr lang="en-US" smtClean="0"/>
            </a:br>
            <a:r>
              <a:rPr lang="en-US" smtClean="0"/>
              <a:t/>
            </a:r>
            <a:br>
              <a:rPr lang="en-US" smtClean="0"/>
            </a:br>
            <a:r>
              <a:rPr lang="en-US" smtClean="0"/>
              <a:t>|A| ≥ |B|</a:t>
            </a:r>
          </a:p>
        </p:txBody>
      </p:sp>
    </p:spTree>
  </p:cSld>
  <p:clrMapOvr>
    <a:masterClrMapping/>
  </p:clrMapOvr>
  <p:transition spd="med">
    <p:fade thruBlk="1"/>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1806" name="Rectangle 2"/>
          <p:cNvSpPr>
            <a:spLocks noGrp="1" noChangeArrowheads="1"/>
          </p:cNvSpPr>
          <p:nvPr>
            <p:ph type="title"/>
          </p:nvPr>
        </p:nvSpPr>
        <p:spPr/>
        <p:txBody>
          <a:bodyPr/>
          <a:lstStyle/>
          <a:p>
            <a:pPr eaLnBrk="1" hangingPunct="1"/>
            <a:r>
              <a:rPr lang="en-US" smtClean="0"/>
              <a:t>Injection</a:t>
            </a:r>
          </a:p>
        </p:txBody>
      </p:sp>
      <p:sp>
        <p:nvSpPr>
          <p:cNvPr id="1611807" name="Text Box 3"/>
          <p:cNvSpPr txBox="1">
            <a:spLocks noChangeArrowheads="1"/>
          </p:cNvSpPr>
          <p:nvPr/>
        </p:nvSpPr>
        <p:spPr bwMode="auto">
          <a:xfrm>
            <a:off x="325438" y="1300163"/>
            <a:ext cx="8636000" cy="5159375"/>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400" u="sng"/>
              <a:t>Definition</a:t>
            </a:r>
            <a:r>
              <a:rPr lang="en-US" sz="2400"/>
              <a:t>: A function </a:t>
            </a:r>
            <a:r>
              <a:rPr lang="en-US" sz="3200">
                <a:latin typeface="cmmi10" pitchFamily="34" charset="0"/>
              </a:rPr>
              <a:t>f</a:t>
            </a:r>
            <a:r>
              <a:rPr lang="en-US" sz="2400"/>
              <a:t>: A </a:t>
            </a:r>
            <a:r>
              <a:rPr lang="en-US" sz="2400">
                <a:latin typeface="cmsy10" pitchFamily="34" charset="0"/>
              </a:rPr>
              <a:t>!</a:t>
            </a:r>
            <a:r>
              <a:rPr lang="en-US" sz="2400"/>
              <a:t> B is an </a:t>
            </a:r>
            <a:r>
              <a:rPr lang="en-US" sz="2400">
                <a:solidFill>
                  <a:srgbClr val="33CC33"/>
                </a:solidFill>
              </a:rPr>
              <a:t>injection</a:t>
            </a:r>
            <a:r>
              <a:rPr lang="en-US" sz="2400"/>
              <a:t> iff every element of B is </a:t>
            </a:r>
            <a:r>
              <a:rPr lang="en-US" sz="3200">
                <a:latin typeface="cmmi10" pitchFamily="34" charset="0"/>
              </a:rPr>
              <a:t>f</a:t>
            </a:r>
            <a:r>
              <a:rPr lang="en-US" sz="3200"/>
              <a:t> </a:t>
            </a:r>
            <a:r>
              <a:rPr lang="en-US" sz="2400"/>
              <a:t>of </a:t>
            </a:r>
            <a:r>
              <a:rPr lang="en-US" sz="2400">
                <a:solidFill>
                  <a:schemeClr val="hlink"/>
                </a:solidFill>
              </a:rPr>
              <a:t>at most</a:t>
            </a:r>
            <a:r>
              <a:rPr lang="en-US" sz="2400"/>
              <a:t> one a </a:t>
            </a:r>
            <a:r>
              <a:rPr lang="en-US" sz="2400">
                <a:latin typeface="cmsy10" pitchFamily="34" charset="0"/>
              </a:rPr>
              <a:t>2</a:t>
            </a:r>
            <a:r>
              <a:rPr lang="en-US" sz="2400"/>
              <a:t> A.</a:t>
            </a:r>
          </a:p>
          <a:p>
            <a:pPr marL="533400" indent="-533400" eaLnBrk="0" hangingPunct="0">
              <a:spcBef>
                <a:spcPct val="20000"/>
              </a:spcBef>
            </a:pPr>
            <a:r>
              <a:rPr lang="en-US" sz="2400"/>
              <a:t>In other words, </a:t>
            </a:r>
          </a:p>
          <a:p>
            <a:pPr marL="990600" lvl="1" indent="-533400" eaLnBrk="0" hangingPunct="0">
              <a:spcBef>
                <a:spcPct val="20000"/>
              </a:spcBef>
            </a:pPr>
            <a:r>
              <a:rPr lang="en-US" sz="2400"/>
              <a:t>(alternatively,                                                           )</a:t>
            </a:r>
            <a:endParaRPr lang="en-US" sz="2400">
              <a:latin typeface="cmmi10" pitchFamily="34" charset="0"/>
            </a:endParaRPr>
          </a:p>
          <a:p>
            <a:pPr marL="533400" indent="-533400" eaLnBrk="0" hangingPunct="0">
              <a:spcBef>
                <a:spcPct val="20000"/>
              </a:spcBef>
              <a:buFontTx/>
              <a:buAutoNum type="arabicPeriod"/>
            </a:pPr>
            <a:endParaRPr lang="en-US" sz="2400"/>
          </a:p>
          <a:p>
            <a:pPr marL="533400" indent="-533400" eaLnBrk="0" hangingPunct="0">
              <a:spcBef>
                <a:spcPct val="20000"/>
              </a:spcBef>
            </a:pPr>
            <a:r>
              <a:rPr lang="en-US" u="sng"/>
              <a:t>Example</a:t>
            </a:r>
            <a:r>
              <a:rPr lang="en-US"/>
              <a:t>:		</a:t>
            </a:r>
            <a:r>
              <a:rPr lang="en-US" sz="2400">
                <a:latin typeface="cmmi10" pitchFamily="34" charset="0"/>
              </a:rPr>
              <a:t>f</a:t>
            </a:r>
            <a:r>
              <a:rPr lang="en-US" sz="2400">
                <a:latin typeface="cmti10" pitchFamily="34" charset="0"/>
              </a:rPr>
              <a:t> </a:t>
            </a:r>
            <a:r>
              <a:rPr lang="en-US" sz="2400"/>
              <a:t>: </a:t>
            </a:r>
            <a:r>
              <a:rPr lang="en-US" sz="2400">
                <a:latin typeface="msbm10" pitchFamily="34" charset="0"/>
              </a:rPr>
              <a:t>N</a:t>
            </a:r>
            <a:r>
              <a:rPr lang="en-US" sz="2400"/>
              <a:t> </a:t>
            </a:r>
            <a:r>
              <a:rPr lang="en-US" sz="2000">
                <a:latin typeface="cmsy10" pitchFamily="34" charset="0"/>
              </a:rPr>
              <a:t>!</a:t>
            </a:r>
            <a:r>
              <a:rPr lang="en-US" sz="2400"/>
              <a:t> </a:t>
            </a:r>
            <a:r>
              <a:rPr lang="en-US" sz="2400">
                <a:latin typeface="msbm10" pitchFamily="34" charset="0"/>
              </a:rPr>
              <a:t>N</a:t>
            </a:r>
            <a:endParaRPr lang="en-US" sz="700"/>
          </a:p>
          <a:p>
            <a:pPr marL="533400" indent="-533400" eaLnBrk="0" hangingPunct="0">
              <a:spcBef>
                <a:spcPct val="20000"/>
              </a:spcBef>
            </a:pPr>
            <a:r>
              <a:rPr lang="en-US" sz="700"/>
              <a:t>				</a:t>
            </a:r>
            <a:r>
              <a:rPr lang="en-US" sz="2800">
                <a:latin typeface="cmmi10" pitchFamily="34" charset="0"/>
              </a:rPr>
              <a:t>f </a:t>
            </a:r>
            <a:r>
              <a:rPr lang="en-US" sz="2000"/>
              <a:t>(x) = 2x</a:t>
            </a:r>
            <a:endParaRPr lang="en-US" sz="800"/>
          </a:p>
          <a:p>
            <a:pPr marL="533400" indent="-533400" eaLnBrk="0" hangingPunct="0">
              <a:spcBef>
                <a:spcPct val="20000"/>
              </a:spcBef>
            </a:pPr>
            <a:endParaRPr lang="en-US" sz="800">
              <a:latin typeface="cmmi10" pitchFamily="34" charset="0"/>
            </a:endParaRPr>
          </a:p>
          <a:p>
            <a:pPr marL="533400" indent="-533400" eaLnBrk="0" hangingPunct="0">
              <a:spcBef>
                <a:spcPct val="20000"/>
              </a:spcBef>
            </a:pPr>
            <a:r>
              <a:rPr lang="en-US" u="sng"/>
              <a:t>Non-example</a:t>
            </a:r>
            <a:r>
              <a:rPr lang="en-US"/>
              <a:t>:	</a:t>
            </a:r>
            <a:r>
              <a:rPr lang="en-US" sz="2400">
                <a:latin typeface="cmmi10" pitchFamily="34" charset="0"/>
              </a:rPr>
              <a:t>f</a:t>
            </a:r>
            <a:r>
              <a:rPr lang="en-US" sz="2400">
                <a:latin typeface="cmti10" pitchFamily="34" charset="0"/>
              </a:rPr>
              <a:t> </a:t>
            </a:r>
            <a:r>
              <a:rPr lang="en-US" sz="2400"/>
              <a:t>: </a:t>
            </a:r>
            <a:r>
              <a:rPr lang="en-US" sz="2400">
                <a:latin typeface="msbm10" pitchFamily="34" charset="0"/>
              </a:rPr>
              <a:t>Z</a:t>
            </a:r>
            <a:r>
              <a:rPr lang="en-US" sz="2400"/>
              <a:t> </a:t>
            </a:r>
            <a:r>
              <a:rPr lang="en-US" sz="2000">
                <a:latin typeface="cmsy10" pitchFamily="34" charset="0"/>
              </a:rPr>
              <a:t>!</a:t>
            </a:r>
            <a:r>
              <a:rPr lang="en-US" sz="2400"/>
              <a:t> </a:t>
            </a:r>
            <a:r>
              <a:rPr lang="en-US" sz="2400">
                <a:latin typeface="msbm10" pitchFamily="34" charset="0"/>
              </a:rPr>
              <a:t>Z</a:t>
            </a:r>
            <a:r>
              <a:rPr lang="en-US"/>
              <a:t>	</a:t>
            </a:r>
            <a:endParaRPr lang="en-US" sz="2400" baseline="30000"/>
          </a:p>
          <a:p>
            <a:pPr marL="533400" indent="-533400" eaLnBrk="0" hangingPunct="0">
              <a:spcBef>
                <a:spcPct val="20000"/>
              </a:spcBef>
            </a:pPr>
            <a:r>
              <a:rPr lang="en-US" sz="700"/>
              <a:t>				</a:t>
            </a:r>
            <a:r>
              <a:rPr lang="en-US" sz="2800">
                <a:latin typeface="cmmi10" pitchFamily="34" charset="0"/>
              </a:rPr>
              <a:t>f </a:t>
            </a:r>
            <a:r>
              <a:rPr lang="en-US" sz="2000"/>
              <a:t>(x) = x</a:t>
            </a:r>
            <a:r>
              <a:rPr lang="en-US" sz="2000" baseline="30000"/>
              <a:t>2</a:t>
            </a:r>
          </a:p>
          <a:p>
            <a:pPr marL="533400" indent="-533400" eaLnBrk="0" hangingPunct="0">
              <a:spcBef>
                <a:spcPct val="20000"/>
              </a:spcBef>
            </a:pPr>
            <a:endParaRPr lang="en-US" sz="2000"/>
          </a:p>
          <a:p>
            <a:pPr marL="533400" indent="-533400" eaLnBrk="0" hangingPunct="0">
              <a:spcBef>
                <a:spcPct val="20000"/>
              </a:spcBef>
            </a:pPr>
            <a:r>
              <a:rPr lang="en-US" sz="2000"/>
              <a:t>Injective/one-to-one		</a:t>
            </a:r>
            <a:r>
              <a:rPr lang="he-IL" sz="2000"/>
              <a:t>חד-חד ערכית</a:t>
            </a:r>
            <a:endParaRPr lang="en-US" sz="2000"/>
          </a:p>
        </p:txBody>
      </p:sp>
      <p:graphicFrame>
        <p:nvGraphicFramePr>
          <p:cNvPr id="1611804" name="Object 28"/>
          <p:cNvGraphicFramePr>
            <a:graphicFrameLocks noChangeAspect="1"/>
          </p:cNvGraphicFramePr>
          <p:nvPr/>
        </p:nvGraphicFramePr>
        <p:xfrm>
          <a:off x="2778125" y="2392363"/>
          <a:ext cx="4424363" cy="428625"/>
        </p:xfrm>
        <a:graphic>
          <a:graphicData uri="http://schemas.openxmlformats.org/presentationml/2006/ole">
            <mc:AlternateContent xmlns:mc="http://schemas.openxmlformats.org/markup-compatibility/2006">
              <mc:Choice xmlns:v="urn:schemas-microsoft-com:vml" Requires="v">
                <p:oleObj spid="_x0000_s1611806" name="Equation" r:id="rId4" imgW="2095500" imgH="203200" progId="Equation.DSMT4">
                  <p:embed/>
                </p:oleObj>
              </mc:Choice>
              <mc:Fallback>
                <p:oleObj name="Equation" r:id="rId4" imgW="2095500" imgH="203200" progId="Equation.DSMT4">
                  <p:embed/>
                  <p:pic>
                    <p:nvPicPr>
                      <p:cNvPr id="0" name="Picture 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8125" y="2392363"/>
                        <a:ext cx="4424363"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11805" name="Object 29"/>
          <p:cNvGraphicFramePr>
            <a:graphicFrameLocks noChangeAspect="1"/>
          </p:cNvGraphicFramePr>
          <p:nvPr/>
        </p:nvGraphicFramePr>
        <p:xfrm>
          <a:off x="3149600" y="2844800"/>
          <a:ext cx="4424363" cy="428625"/>
        </p:xfrm>
        <a:graphic>
          <a:graphicData uri="http://schemas.openxmlformats.org/presentationml/2006/ole">
            <mc:AlternateContent xmlns:mc="http://schemas.openxmlformats.org/markup-compatibility/2006">
              <mc:Choice xmlns:v="urn:schemas-microsoft-com:vml" Requires="v">
                <p:oleObj spid="_x0000_s1611807" name="Equation" r:id="rId6" imgW="2095500" imgH="203200" progId="Equation.DSMT4">
                  <p:embed/>
                </p:oleObj>
              </mc:Choice>
              <mc:Fallback>
                <p:oleObj name="Equation" r:id="rId6" imgW="2095500" imgH="203200" progId="Equation.DSMT4">
                  <p:embed/>
                  <p:pic>
                    <p:nvPicPr>
                      <p:cNvPr id="0" name="Picture 2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49600" y="2844800"/>
                        <a:ext cx="4424363"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fade thruBlk="1"/>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2673" name="Rectangle 2"/>
          <p:cNvSpPr>
            <a:spLocks noGrp="1" noChangeArrowheads="1"/>
          </p:cNvSpPr>
          <p:nvPr>
            <p:ph type="title"/>
          </p:nvPr>
        </p:nvSpPr>
        <p:spPr/>
        <p:txBody>
          <a:bodyPr/>
          <a:lstStyle/>
          <a:p>
            <a:pPr eaLnBrk="1" hangingPunct="1"/>
            <a:r>
              <a:rPr lang="en-US" smtClean="0"/>
              <a:t>Injective Function</a:t>
            </a:r>
          </a:p>
        </p:txBody>
      </p:sp>
      <p:sp>
        <p:nvSpPr>
          <p:cNvPr id="1692674" name="Text Box 3"/>
          <p:cNvSpPr txBox="1">
            <a:spLocks noChangeArrowheads="1"/>
          </p:cNvSpPr>
          <p:nvPr/>
        </p:nvSpPr>
        <p:spPr bwMode="auto">
          <a:xfrm>
            <a:off x="325438" y="1300163"/>
            <a:ext cx="8636000" cy="5143500"/>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3200"/>
              <a:t>	A			B			A		   B</a:t>
            </a:r>
            <a:endParaRPr lang="en-US" sz="2400"/>
          </a:p>
          <a:p>
            <a:pPr marL="533400" indent="-533400" eaLnBrk="0" hangingPunct="0">
              <a:spcBef>
                <a:spcPct val="20000"/>
              </a:spcBef>
            </a:pPr>
            <a:r>
              <a:rPr lang="en-US" sz="2400"/>
              <a:t>	a			1			a		     1</a:t>
            </a:r>
          </a:p>
          <a:p>
            <a:pPr marL="533400" indent="-533400" eaLnBrk="0" hangingPunct="0">
              <a:spcBef>
                <a:spcPct val="20000"/>
              </a:spcBef>
            </a:pPr>
            <a:endParaRPr lang="en-US" sz="2400"/>
          </a:p>
          <a:p>
            <a:pPr marL="533400" indent="-533400" eaLnBrk="0" hangingPunct="0">
              <a:spcBef>
                <a:spcPct val="20000"/>
              </a:spcBef>
            </a:pPr>
            <a:r>
              <a:rPr lang="en-US" sz="2400"/>
              <a:t>	b			2			b		     2</a:t>
            </a:r>
          </a:p>
          <a:p>
            <a:pPr marL="533400" indent="-533400" eaLnBrk="0" hangingPunct="0">
              <a:spcBef>
                <a:spcPct val="20000"/>
              </a:spcBef>
            </a:pPr>
            <a:endParaRPr lang="en-US" sz="2400"/>
          </a:p>
          <a:p>
            <a:pPr marL="533400" indent="-533400" eaLnBrk="0" hangingPunct="0">
              <a:spcBef>
                <a:spcPct val="20000"/>
              </a:spcBef>
            </a:pPr>
            <a:r>
              <a:rPr lang="en-US" sz="2400"/>
              <a:t>	c			3			c		     3</a:t>
            </a:r>
          </a:p>
          <a:p>
            <a:pPr marL="533400" indent="-533400" eaLnBrk="0" hangingPunct="0">
              <a:spcBef>
                <a:spcPct val="20000"/>
              </a:spcBef>
            </a:pPr>
            <a:endParaRPr lang="en-US" sz="2400"/>
          </a:p>
          <a:p>
            <a:pPr marL="533400" indent="-533400" eaLnBrk="0" hangingPunct="0">
              <a:spcBef>
                <a:spcPct val="20000"/>
              </a:spcBef>
            </a:pPr>
            <a:r>
              <a:rPr lang="en-US" sz="2400"/>
              <a:t>	d			4			d		     4</a:t>
            </a:r>
          </a:p>
          <a:p>
            <a:pPr marL="533400" indent="-533400" eaLnBrk="0" hangingPunct="0">
              <a:spcBef>
                <a:spcPct val="20000"/>
              </a:spcBef>
            </a:pPr>
            <a:endParaRPr lang="en-US" sz="2400"/>
          </a:p>
          <a:p>
            <a:pPr marL="533400" indent="-533400" eaLnBrk="0" hangingPunct="0">
              <a:spcBef>
                <a:spcPct val="20000"/>
              </a:spcBef>
            </a:pPr>
            <a:r>
              <a:rPr lang="en-US" sz="2400"/>
              <a:t>	e								     5</a:t>
            </a:r>
          </a:p>
          <a:p>
            <a:pPr marL="533400" indent="-533400" eaLnBrk="0" hangingPunct="0">
              <a:spcBef>
                <a:spcPct val="20000"/>
              </a:spcBef>
            </a:pPr>
            <a:endParaRPr lang="en-US" sz="1000"/>
          </a:p>
          <a:p>
            <a:pPr marL="533400" indent="-533400" eaLnBrk="0" hangingPunct="0">
              <a:spcBef>
                <a:spcPct val="20000"/>
              </a:spcBef>
            </a:pPr>
            <a:r>
              <a:rPr lang="en-US" sz="2400" u="sng"/>
              <a:t>Injective</a:t>
            </a:r>
            <a:r>
              <a:rPr lang="en-US" sz="2400"/>
              <a:t> – </a:t>
            </a:r>
            <a:r>
              <a:rPr lang="en-US" sz="2400">
                <a:solidFill>
                  <a:schemeClr val="hlink"/>
                </a:solidFill>
              </a:rPr>
              <a:t>at most</a:t>
            </a:r>
            <a:r>
              <a:rPr lang="en-US" sz="2400"/>
              <a:t> one arrow </a:t>
            </a:r>
            <a:r>
              <a:rPr lang="en-US" sz="2400">
                <a:solidFill>
                  <a:srgbClr val="33CC33"/>
                </a:solidFill>
              </a:rPr>
              <a:t>into</a:t>
            </a:r>
            <a:r>
              <a:rPr lang="en-US" sz="2400"/>
              <a:t> every element in B!</a:t>
            </a:r>
          </a:p>
        </p:txBody>
      </p:sp>
      <p:sp>
        <p:nvSpPr>
          <p:cNvPr id="1692675" name="Line 4"/>
          <p:cNvSpPr>
            <a:spLocks noChangeShapeType="1"/>
          </p:cNvSpPr>
          <p:nvPr/>
        </p:nvSpPr>
        <p:spPr bwMode="auto">
          <a:xfrm flipV="1">
            <a:off x="1498600" y="21320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92676" name="Line 5"/>
          <p:cNvSpPr>
            <a:spLocks noChangeShapeType="1"/>
          </p:cNvSpPr>
          <p:nvPr/>
        </p:nvSpPr>
        <p:spPr bwMode="auto">
          <a:xfrm>
            <a:off x="1484313" y="3062288"/>
            <a:ext cx="1690687" cy="747712"/>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92677" name="Line 6"/>
          <p:cNvSpPr>
            <a:spLocks noChangeShapeType="1"/>
          </p:cNvSpPr>
          <p:nvPr/>
        </p:nvSpPr>
        <p:spPr bwMode="auto">
          <a:xfrm>
            <a:off x="1468438" y="3946525"/>
            <a:ext cx="1690687" cy="747713"/>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92678" name="Line 7"/>
          <p:cNvSpPr>
            <a:spLocks noChangeShapeType="1"/>
          </p:cNvSpPr>
          <p:nvPr/>
        </p:nvSpPr>
        <p:spPr bwMode="auto">
          <a:xfrm flipV="1">
            <a:off x="1436688" y="3124200"/>
            <a:ext cx="1754187" cy="164623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92679" name="Line 8"/>
          <p:cNvSpPr>
            <a:spLocks noChangeShapeType="1"/>
          </p:cNvSpPr>
          <p:nvPr/>
        </p:nvSpPr>
        <p:spPr bwMode="auto">
          <a:xfrm flipV="1">
            <a:off x="1420813" y="3995738"/>
            <a:ext cx="1754187" cy="164623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92680" name="Line 9"/>
          <p:cNvSpPr>
            <a:spLocks noChangeShapeType="1"/>
          </p:cNvSpPr>
          <p:nvPr/>
        </p:nvSpPr>
        <p:spPr bwMode="auto">
          <a:xfrm flipV="1">
            <a:off x="6440488" y="21320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92681" name="Line 10"/>
          <p:cNvSpPr>
            <a:spLocks noChangeShapeType="1"/>
          </p:cNvSpPr>
          <p:nvPr/>
        </p:nvSpPr>
        <p:spPr bwMode="auto">
          <a:xfrm>
            <a:off x="6410325" y="3030538"/>
            <a:ext cx="1690688" cy="7635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92682" name="Line 11"/>
          <p:cNvSpPr>
            <a:spLocks noChangeShapeType="1"/>
          </p:cNvSpPr>
          <p:nvPr/>
        </p:nvSpPr>
        <p:spPr bwMode="auto">
          <a:xfrm>
            <a:off x="6410325" y="3898900"/>
            <a:ext cx="1751013" cy="160178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92683" name="Line 12"/>
          <p:cNvSpPr>
            <a:spLocks noChangeShapeType="1"/>
          </p:cNvSpPr>
          <p:nvPr/>
        </p:nvSpPr>
        <p:spPr bwMode="auto">
          <a:xfrm flipV="1">
            <a:off x="6394450" y="3062288"/>
            <a:ext cx="1735138" cy="1781175"/>
          </a:xfrm>
          <a:prstGeom prst="line">
            <a:avLst/>
          </a:prstGeom>
          <a:noFill/>
          <a:ln w="76200" cap="sq">
            <a:solidFill>
              <a:schemeClr val="tx1"/>
            </a:solidFill>
            <a:round/>
            <a:headEnd/>
            <a:tailEnd type="triangle" w="med" len="med"/>
          </a:ln>
        </p:spPr>
        <p:txBody>
          <a:bodyPr lIns="274320" rIns="274320">
            <a:spAutoFit/>
          </a:bodyPr>
          <a:lstStyle/>
          <a:p>
            <a:endParaRPr lang="en-US"/>
          </a:p>
        </p:txBody>
      </p:sp>
    </p:spTree>
  </p:cSld>
  <p:clrMapOvr>
    <a:masterClrMapping/>
  </p:clrMapOvr>
  <p:transition spd="med">
    <p:fade thruBlk="1"/>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4721" name="Rectangle 2"/>
          <p:cNvSpPr>
            <a:spLocks noGrp="1" noChangeArrowheads="1"/>
          </p:cNvSpPr>
          <p:nvPr>
            <p:ph type="title"/>
          </p:nvPr>
        </p:nvSpPr>
        <p:spPr>
          <a:xfrm>
            <a:off x="625475" y="1554163"/>
            <a:ext cx="7772400" cy="2651125"/>
          </a:xfrm>
        </p:spPr>
        <p:txBody>
          <a:bodyPr/>
          <a:lstStyle/>
          <a:p>
            <a:pPr eaLnBrk="1" hangingPunct="1"/>
            <a:r>
              <a:rPr lang="en-US" smtClean="0"/>
              <a:t>Injection A </a:t>
            </a:r>
            <a:r>
              <a:rPr lang="en-US" smtClean="0">
                <a:latin typeface="cmsy10" pitchFamily="34" charset="0"/>
              </a:rPr>
              <a:t>!</a:t>
            </a:r>
            <a:r>
              <a:rPr lang="en-US" smtClean="0"/>
              <a:t> B means that</a:t>
            </a:r>
            <a:br>
              <a:rPr lang="en-US" smtClean="0"/>
            </a:br>
            <a:r>
              <a:rPr lang="en-US" smtClean="0"/>
              <a:t/>
            </a:r>
            <a:br>
              <a:rPr lang="en-US" smtClean="0"/>
            </a:br>
            <a:r>
              <a:rPr lang="en-US" smtClean="0"/>
              <a:t>|A| ≤ |B|</a:t>
            </a:r>
          </a:p>
        </p:txBody>
      </p:sp>
      <p:grpSp>
        <p:nvGrpSpPr>
          <p:cNvPr id="1615875" name="Group 3"/>
          <p:cNvGrpSpPr>
            <a:grpSpLocks/>
          </p:cNvGrpSpPr>
          <p:nvPr/>
        </p:nvGrpSpPr>
        <p:grpSpPr bwMode="auto">
          <a:xfrm>
            <a:off x="242888" y="1816100"/>
            <a:ext cx="2482850" cy="2184400"/>
            <a:chOff x="153" y="1194"/>
            <a:chExt cx="1564" cy="1376"/>
          </a:xfrm>
        </p:grpSpPr>
        <p:sp>
          <p:nvSpPr>
            <p:cNvPr id="1694723" name="AutoShape 4"/>
            <p:cNvSpPr>
              <a:spLocks noChangeArrowheads="1"/>
            </p:cNvSpPr>
            <p:nvPr/>
          </p:nvSpPr>
          <p:spPr bwMode="auto">
            <a:xfrm rot="10800000">
              <a:off x="153" y="1194"/>
              <a:ext cx="679" cy="1304"/>
            </a:xfrm>
            <a:prstGeom prst="curvedLeftArrow">
              <a:avLst>
                <a:gd name="adj1" fmla="val 38409"/>
                <a:gd name="adj2" fmla="val 76819"/>
                <a:gd name="adj3" fmla="val 33333"/>
              </a:avLst>
            </a:prstGeom>
            <a:solidFill>
              <a:schemeClr val="accent1"/>
            </a:solidFill>
            <a:ln w="76200" cap="sq">
              <a:solidFill>
                <a:schemeClr val="accent1"/>
              </a:solidFill>
              <a:miter lim="800000"/>
              <a:headEnd/>
              <a:tailEnd/>
            </a:ln>
          </p:spPr>
          <p:txBody>
            <a:bodyPr lIns="274320" rIns="274320" anchor="ctr">
              <a:spAutoFit/>
            </a:bodyPr>
            <a:lstStyle/>
            <a:p>
              <a:pPr algn="r" rtl="1"/>
              <a:endParaRPr lang="en-US"/>
            </a:p>
          </p:txBody>
        </p:sp>
        <p:sp>
          <p:nvSpPr>
            <p:cNvPr id="1694724" name="Text Box 5"/>
            <p:cNvSpPr txBox="1">
              <a:spLocks noChangeArrowheads="1"/>
            </p:cNvSpPr>
            <p:nvPr/>
          </p:nvSpPr>
          <p:spPr bwMode="auto">
            <a:xfrm>
              <a:off x="744" y="2205"/>
              <a:ext cx="973" cy="365"/>
            </a:xfrm>
            <a:prstGeom prst="rect">
              <a:avLst/>
            </a:prstGeom>
            <a:noFill/>
            <a:ln w="9525">
              <a:noFill/>
              <a:miter lim="800000"/>
              <a:headEnd/>
              <a:tailEnd/>
            </a:ln>
          </p:spPr>
          <p:txBody>
            <a:bodyPr wrap="none" lIns="274320" rIns="274320">
              <a:spAutoFit/>
            </a:bodyPr>
            <a:lstStyle/>
            <a:p>
              <a:pPr eaLnBrk="0" hangingPunct="0"/>
              <a:r>
                <a:rPr lang="en-US" sz="3200"/>
                <a:t>Total</a:t>
              </a:r>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158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6769" name="Rectangle 2"/>
          <p:cNvSpPr>
            <a:spLocks noGrp="1" noChangeArrowheads="1"/>
          </p:cNvSpPr>
          <p:nvPr>
            <p:ph type="title"/>
          </p:nvPr>
        </p:nvSpPr>
        <p:spPr/>
        <p:txBody>
          <a:bodyPr/>
          <a:lstStyle/>
          <a:p>
            <a:pPr eaLnBrk="1" hangingPunct="1"/>
            <a:r>
              <a:rPr lang="en-US" smtClean="0"/>
              <a:t>Bijection</a:t>
            </a:r>
          </a:p>
        </p:txBody>
      </p:sp>
      <p:sp>
        <p:nvSpPr>
          <p:cNvPr id="1696770" name="Text Box 3"/>
          <p:cNvSpPr txBox="1">
            <a:spLocks noChangeArrowheads="1"/>
          </p:cNvSpPr>
          <p:nvPr/>
        </p:nvSpPr>
        <p:spPr bwMode="auto">
          <a:xfrm>
            <a:off x="325438" y="1300163"/>
            <a:ext cx="8636000" cy="5329237"/>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400" u="sng"/>
              <a:t>Definition</a:t>
            </a:r>
            <a:r>
              <a:rPr lang="en-US" sz="2400"/>
              <a:t>: A function </a:t>
            </a:r>
            <a:r>
              <a:rPr lang="en-US" sz="3200">
                <a:latin typeface="cmmi10" pitchFamily="34" charset="0"/>
              </a:rPr>
              <a:t>f</a:t>
            </a:r>
            <a:r>
              <a:rPr lang="en-US" sz="2400"/>
              <a:t>: A </a:t>
            </a:r>
            <a:r>
              <a:rPr lang="en-US" sz="2400">
                <a:latin typeface="cmsy10" pitchFamily="34" charset="0"/>
              </a:rPr>
              <a:t>!</a:t>
            </a:r>
            <a:r>
              <a:rPr lang="en-US" sz="2400"/>
              <a:t> B is a </a:t>
            </a:r>
            <a:r>
              <a:rPr lang="en-US" sz="2400">
                <a:solidFill>
                  <a:srgbClr val="33CC33"/>
                </a:solidFill>
              </a:rPr>
              <a:t>bijection</a:t>
            </a:r>
            <a:r>
              <a:rPr lang="en-US" sz="2400"/>
              <a:t> iff it is all of the following:</a:t>
            </a:r>
          </a:p>
          <a:p>
            <a:pPr marL="1447800" lvl="2" indent="-533400" eaLnBrk="0" hangingPunct="0">
              <a:spcBef>
                <a:spcPct val="20000"/>
              </a:spcBef>
              <a:buFontTx/>
              <a:buAutoNum type="arabicPeriod"/>
            </a:pPr>
            <a:r>
              <a:rPr lang="en-US" sz="2400"/>
              <a:t>Total</a:t>
            </a:r>
          </a:p>
          <a:p>
            <a:pPr marL="1447800" lvl="2" indent="-533400" eaLnBrk="0" hangingPunct="0">
              <a:spcBef>
                <a:spcPct val="20000"/>
              </a:spcBef>
              <a:buFontTx/>
              <a:buAutoNum type="arabicPeriod"/>
            </a:pPr>
            <a:r>
              <a:rPr lang="en-US" sz="2400"/>
              <a:t>Onto (surjective)</a:t>
            </a:r>
          </a:p>
          <a:p>
            <a:pPr marL="1447800" lvl="2" indent="-533400" eaLnBrk="0" hangingPunct="0">
              <a:spcBef>
                <a:spcPct val="20000"/>
              </a:spcBef>
              <a:buFontTx/>
              <a:buAutoNum type="arabicPeriod"/>
            </a:pPr>
            <a:r>
              <a:rPr lang="en-US" sz="2400"/>
              <a:t>1-1 (injective)</a:t>
            </a:r>
          </a:p>
          <a:p>
            <a:pPr marL="1447800" lvl="2" indent="-533400" eaLnBrk="0" hangingPunct="0">
              <a:spcBef>
                <a:spcPct val="20000"/>
              </a:spcBef>
              <a:buFontTx/>
              <a:buAutoNum type="arabicPeriod"/>
            </a:pPr>
            <a:endParaRPr lang="en-US" sz="1600"/>
          </a:p>
          <a:p>
            <a:pPr marL="533400" indent="-533400" eaLnBrk="0" hangingPunct="0">
              <a:spcBef>
                <a:spcPct val="20000"/>
              </a:spcBef>
            </a:pPr>
            <a:r>
              <a:rPr lang="en-US" sz="2400" u="sng"/>
              <a:t>Example</a:t>
            </a:r>
            <a:r>
              <a:rPr lang="en-US" sz="2400"/>
              <a:t>:		</a:t>
            </a:r>
            <a:r>
              <a:rPr lang="en-US" sz="3200">
                <a:latin typeface="cmmi10" pitchFamily="34" charset="0"/>
              </a:rPr>
              <a:t>f</a:t>
            </a:r>
            <a:r>
              <a:rPr lang="en-US" sz="3200">
                <a:latin typeface="cmti10" pitchFamily="34" charset="0"/>
              </a:rPr>
              <a:t> </a:t>
            </a:r>
            <a:r>
              <a:rPr lang="en-US" sz="3200"/>
              <a:t>: </a:t>
            </a:r>
            <a:r>
              <a:rPr lang="en-US" sz="2800">
                <a:latin typeface="Courier New" pitchFamily="49" charset="0"/>
                <a:cs typeface="Courier New" pitchFamily="49" charset="0"/>
              </a:rPr>
              <a:t>Evens</a:t>
            </a:r>
            <a:r>
              <a:rPr lang="en-US" sz="3200"/>
              <a:t> </a:t>
            </a:r>
            <a:r>
              <a:rPr lang="en-US" sz="2800">
                <a:latin typeface="cmsy10" pitchFamily="34" charset="0"/>
              </a:rPr>
              <a:t>!</a:t>
            </a:r>
            <a:r>
              <a:rPr lang="en-US" sz="3200"/>
              <a:t> </a:t>
            </a:r>
            <a:r>
              <a:rPr lang="en-US" sz="3200">
                <a:latin typeface="msbm10" pitchFamily="34" charset="0"/>
              </a:rPr>
              <a:t>N</a:t>
            </a:r>
            <a:endParaRPr lang="en-US" sz="900"/>
          </a:p>
          <a:p>
            <a:pPr marL="533400" indent="-533400" eaLnBrk="0" hangingPunct="0">
              <a:spcBef>
                <a:spcPct val="20000"/>
              </a:spcBef>
            </a:pPr>
            <a:r>
              <a:rPr lang="en-US" sz="900"/>
              <a:t>				</a:t>
            </a:r>
            <a:r>
              <a:rPr lang="en-US" sz="3600">
                <a:latin typeface="cmmi10" pitchFamily="34" charset="0"/>
              </a:rPr>
              <a:t>f </a:t>
            </a:r>
            <a:r>
              <a:rPr lang="en-US" sz="2800"/>
              <a:t>(x) = x/2</a:t>
            </a:r>
            <a:endParaRPr lang="en-US" sz="1000"/>
          </a:p>
          <a:p>
            <a:pPr marL="533400" indent="-533400" eaLnBrk="0" hangingPunct="0">
              <a:spcBef>
                <a:spcPct val="20000"/>
              </a:spcBef>
            </a:pPr>
            <a:endParaRPr lang="en-US" sz="3200">
              <a:latin typeface="cmmi10" pitchFamily="34" charset="0"/>
            </a:endParaRPr>
          </a:p>
          <a:p>
            <a:pPr marL="533400" indent="-533400" eaLnBrk="0" hangingPunct="0">
              <a:spcBef>
                <a:spcPct val="20000"/>
              </a:spcBef>
            </a:pPr>
            <a:r>
              <a:rPr lang="en-US" sz="3200">
                <a:latin typeface="cmmi10" pitchFamily="34" charset="0"/>
              </a:rPr>
              <a:t>		</a:t>
            </a:r>
            <a:endParaRPr lang="en-US" sz="2000"/>
          </a:p>
          <a:p>
            <a:pPr marL="533400" indent="-533400" eaLnBrk="0" hangingPunct="0">
              <a:spcBef>
                <a:spcPct val="20000"/>
              </a:spcBef>
            </a:pPr>
            <a:r>
              <a:rPr lang="en-US" sz="2000"/>
              <a:t>Bijective		 </a:t>
            </a:r>
            <a:r>
              <a:rPr lang="he-IL" sz="2000"/>
              <a:t>חד-חד ערכית ועל</a:t>
            </a:r>
            <a:endParaRPr lang="en-US" sz="2000"/>
          </a:p>
        </p:txBody>
      </p:sp>
    </p:spTree>
  </p:cSld>
  <p:clrMapOvr>
    <a:masterClrMapping/>
  </p:clrMapOvr>
  <p:transition spd="med">
    <p:fade thruBlk="1"/>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8817" name="Rectangle 2"/>
          <p:cNvSpPr>
            <a:spLocks noGrp="1" noChangeArrowheads="1"/>
          </p:cNvSpPr>
          <p:nvPr>
            <p:ph type="title"/>
          </p:nvPr>
        </p:nvSpPr>
        <p:spPr/>
        <p:txBody>
          <a:bodyPr/>
          <a:lstStyle/>
          <a:p>
            <a:pPr eaLnBrk="1" hangingPunct="1"/>
            <a:r>
              <a:rPr lang="en-US" smtClean="0"/>
              <a:t>Bijective Function</a:t>
            </a:r>
          </a:p>
        </p:txBody>
      </p:sp>
      <p:sp>
        <p:nvSpPr>
          <p:cNvPr id="1698818" name="Text Box 3"/>
          <p:cNvSpPr txBox="1">
            <a:spLocks noChangeArrowheads="1"/>
          </p:cNvSpPr>
          <p:nvPr/>
        </p:nvSpPr>
        <p:spPr bwMode="auto">
          <a:xfrm>
            <a:off x="325438" y="1300163"/>
            <a:ext cx="8636000" cy="5143500"/>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3200"/>
              <a:t>	A			B			A		   B</a:t>
            </a:r>
            <a:endParaRPr lang="en-US" sz="2400"/>
          </a:p>
          <a:p>
            <a:pPr marL="533400" indent="-533400" eaLnBrk="0" hangingPunct="0">
              <a:spcBef>
                <a:spcPct val="20000"/>
              </a:spcBef>
            </a:pPr>
            <a:r>
              <a:rPr lang="en-US" sz="2400"/>
              <a:t>	a			1			a		     1</a:t>
            </a:r>
          </a:p>
          <a:p>
            <a:pPr marL="533400" indent="-533400" eaLnBrk="0" hangingPunct="0">
              <a:spcBef>
                <a:spcPct val="20000"/>
              </a:spcBef>
            </a:pPr>
            <a:endParaRPr lang="en-US" sz="2400"/>
          </a:p>
          <a:p>
            <a:pPr marL="533400" indent="-533400" eaLnBrk="0" hangingPunct="0">
              <a:spcBef>
                <a:spcPct val="20000"/>
              </a:spcBef>
            </a:pPr>
            <a:r>
              <a:rPr lang="en-US" sz="2400"/>
              <a:t>	b			2			b		     2</a:t>
            </a:r>
          </a:p>
          <a:p>
            <a:pPr marL="533400" indent="-533400" eaLnBrk="0" hangingPunct="0">
              <a:spcBef>
                <a:spcPct val="20000"/>
              </a:spcBef>
            </a:pPr>
            <a:endParaRPr lang="en-US" sz="2400"/>
          </a:p>
          <a:p>
            <a:pPr marL="533400" indent="-533400" eaLnBrk="0" hangingPunct="0">
              <a:spcBef>
                <a:spcPct val="20000"/>
              </a:spcBef>
            </a:pPr>
            <a:r>
              <a:rPr lang="en-US" sz="2400"/>
              <a:t>	c			3			c		     3</a:t>
            </a:r>
          </a:p>
          <a:p>
            <a:pPr marL="533400" indent="-533400" eaLnBrk="0" hangingPunct="0">
              <a:spcBef>
                <a:spcPct val="20000"/>
              </a:spcBef>
            </a:pPr>
            <a:endParaRPr lang="en-US" sz="2400"/>
          </a:p>
          <a:p>
            <a:pPr marL="533400" indent="-533400" eaLnBrk="0" hangingPunct="0">
              <a:spcBef>
                <a:spcPct val="20000"/>
              </a:spcBef>
            </a:pPr>
            <a:r>
              <a:rPr lang="en-US" sz="2400"/>
              <a:t>	d			4			d		     4</a:t>
            </a:r>
          </a:p>
          <a:p>
            <a:pPr marL="533400" indent="-533400" eaLnBrk="0" hangingPunct="0">
              <a:spcBef>
                <a:spcPct val="20000"/>
              </a:spcBef>
            </a:pPr>
            <a:endParaRPr lang="en-US" sz="2400"/>
          </a:p>
          <a:p>
            <a:pPr marL="533400" indent="-533400" eaLnBrk="0" hangingPunct="0">
              <a:spcBef>
                <a:spcPct val="20000"/>
              </a:spcBef>
            </a:pPr>
            <a:r>
              <a:rPr lang="en-US" sz="2400"/>
              <a:t>	e								     5</a:t>
            </a:r>
          </a:p>
          <a:p>
            <a:pPr marL="533400" indent="-533400" eaLnBrk="0" hangingPunct="0">
              <a:spcBef>
                <a:spcPct val="20000"/>
              </a:spcBef>
            </a:pPr>
            <a:endParaRPr lang="en-US" sz="1000"/>
          </a:p>
          <a:p>
            <a:pPr marL="533400" indent="-533400" eaLnBrk="0" hangingPunct="0">
              <a:spcBef>
                <a:spcPct val="20000"/>
              </a:spcBef>
            </a:pPr>
            <a:r>
              <a:rPr lang="en-US" sz="2400" u="sng"/>
              <a:t>Bijective</a:t>
            </a:r>
            <a:r>
              <a:rPr lang="en-US" sz="2400"/>
              <a:t> – Total, onto, 1-1</a:t>
            </a:r>
          </a:p>
        </p:txBody>
      </p:sp>
      <p:sp>
        <p:nvSpPr>
          <p:cNvPr id="1698819" name="Line 4"/>
          <p:cNvSpPr>
            <a:spLocks noChangeShapeType="1"/>
          </p:cNvSpPr>
          <p:nvPr/>
        </p:nvSpPr>
        <p:spPr bwMode="auto">
          <a:xfrm flipV="1">
            <a:off x="1498600" y="21320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98820" name="Line 5"/>
          <p:cNvSpPr>
            <a:spLocks noChangeShapeType="1"/>
          </p:cNvSpPr>
          <p:nvPr/>
        </p:nvSpPr>
        <p:spPr bwMode="auto">
          <a:xfrm>
            <a:off x="1484313" y="3062288"/>
            <a:ext cx="1690687" cy="747712"/>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98821" name="Line 6"/>
          <p:cNvSpPr>
            <a:spLocks noChangeShapeType="1"/>
          </p:cNvSpPr>
          <p:nvPr/>
        </p:nvSpPr>
        <p:spPr bwMode="auto">
          <a:xfrm>
            <a:off x="1468438" y="3946525"/>
            <a:ext cx="1690687" cy="747713"/>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98822" name="Line 7"/>
          <p:cNvSpPr>
            <a:spLocks noChangeShapeType="1"/>
          </p:cNvSpPr>
          <p:nvPr/>
        </p:nvSpPr>
        <p:spPr bwMode="auto">
          <a:xfrm flipV="1">
            <a:off x="1436688" y="3124200"/>
            <a:ext cx="1754187" cy="164623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98823" name="Line 8"/>
          <p:cNvSpPr>
            <a:spLocks noChangeShapeType="1"/>
          </p:cNvSpPr>
          <p:nvPr/>
        </p:nvSpPr>
        <p:spPr bwMode="auto">
          <a:xfrm flipV="1">
            <a:off x="1420813" y="3995738"/>
            <a:ext cx="1754187" cy="164623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98824" name="Line 9"/>
          <p:cNvSpPr>
            <a:spLocks noChangeShapeType="1"/>
          </p:cNvSpPr>
          <p:nvPr/>
        </p:nvSpPr>
        <p:spPr bwMode="auto">
          <a:xfrm flipV="1">
            <a:off x="6440488" y="21320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98825" name="Line 10"/>
          <p:cNvSpPr>
            <a:spLocks noChangeShapeType="1"/>
          </p:cNvSpPr>
          <p:nvPr/>
        </p:nvSpPr>
        <p:spPr bwMode="auto">
          <a:xfrm>
            <a:off x="6410325" y="3030538"/>
            <a:ext cx="1690688" cy="7635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98826" name="Line 11"/>
          <p:cNvSpPr>
            <a:spLocks noChangeShapeType="1"/>
          </p:cNvSpPr>
          <p:nvPr/>
        </p:nvSpPr>
        <p:spPr bwMode="auto">
          <a:xfrm>
            <a:off x="6410325" y="3898900"/>
            <a:ext cx="1706563" cy="777875"/>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98827" name="Line 12"/>
          <p:cNvSpPr>
            <a:spLocks noChangeShapeType="1"/>
          </p:cNvSpPr>
          <p:nvPr/>
        </p:nvSpPr>
        <p:spPr bwMode="auto">
          <a:xfrm flipV="1">
            <a:off x="6394450" y="3062288"/>
            <a:ext cx="1735138" cy="1781175"/>
          </a:xfrm>
          <a:prstGeom prst="line">
            <a:avLst/>
          </a:prstGeom>
          <a:noFill/>
          <a:ln w="76200" cap="sq">
            <a:solidFill>
              <a:schemeClr val="tx1"/>
            </a:solidFill>
            <a:round/>
            <a:headEnd/>
            <a:tailEnd type="triangle" w="med" len="med"/>
          </a:ln>
        </p:spPr>
        <p:txBody>
          <a:bodyPr lIns="274320" rIns="274320">
            <a:spAutoFit/>
          </a:bodyPr>
          <a:lstStyle/>
          <a:p>
            <a:endParaRPr lang="en-US"/>
          </a:p>
        </p:txBody>
      </p:sp>
      <p:sp useBgFill="1">
        <p:nvSpPr>
          <p:cNvPr id="1619981" name="Rectangle 13"/>
          <p:cNvSpPr>
            <a:spLocks noChangeArrowheads="1"/>
          </p:cNvSpPr>
          <p:nvPr/>
        </p:nvSpPr>
        <p:spPr bwMode="auto">
          <a:xfrm>
            <a:off x="7908925" y="5257800"/>
            <a:ext cx="762000" cy="701675"/>
          </a:xfrm>
          <a:prstGeom prst="rect">
            <a:avLst/>
          </a:prstGeom>
          <a:ln w="9525">
            <a:noFill/>
            <a:miter lim="800000"/>
            <a:headEnd/>
            <a:tailEnd/>
          </a:ln>
        </p:spPr>
        <p:txBody>
          <a:bodyPr lIns="274320" rIns="274320" anchor="ctr">
            <a:spAutoFit/>
          </a:bodyPr>
          <a:lstStyle/>
          <a:p>
            <a:pPr algn="r" rtl="1"/>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199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9981"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0865" name="Rectangle 2"/>
          <p:cNvSpPr>
            <a:spLocks noGrp="1" noChangeArrowheads="1"/>
          </p:cNvSpPr>
          <p:nvPr>
            <p:ph type="title"/>
          </p:nvPr>
        </p:nvSpPr>
        <p:spPr>
          <a:xfrm>
            <a:off x="625475" y="1554163"/>
            <a:ext cx="7772400" cy="2651125"/>
          </a:xfrm>
        </p:spPr>
        <p:txBody>
          <a:bodyPr/>
          <a:lstStyle/>
          <a:p>
            <a:pPr eaLnBrk="1" hangingPunct="1"/>
            <a:r>
              <a:rPr lang="en-US" smtClean="0"/>
              <a:t>Bijection A </a:t>
            </a:r>
            <a:r>
              <a:rPr lang="en-US" smtClean="0">
                <a:latin typeface="cmsy10" pitchFamily="34" charset="0"/>
              </a:rPr>
              <a:t>!</a:t>
            </a:r>
            <a:r>
              <a:rPr lang="en-US" smtClean="0"/>
              <a:t> B means that</a:t>
            </a:r>
            <a:br>
              <a:rPr lang="en-US" smtClean="0"/>
            </a:br>
            <a:r>
              <a:rPr lang="en-US" smtClean="0"/>
              <a:t/>
            </a:r>
            <a:br>
              <a:rPr lang="en-US" smtClean="0"/>
            </a:br>
            <a:r>
              <a:rPr lang="en-US" smtClean="0"/>
              <a:t>|A| = |B|</a:t>
            </a:r>
          </a:p>
        </p:txBody>
      </p:sp>
    </p:spTree>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4418" name="Rectangle 2"/>
          <p:cNvSpPr>
            <a:spLocks noGrp="1" noChangeArrowheads="1"/>
          </p:cNvSpPr>
          <p:nvPr>
            <p:ph type="title" idx="4294967295"/>
          </p:nvPr>
        </p:nvSpPr>
        <p:spPr/>
        <p:txBody>
          <a:bodyPr/>
          <a:lstStyle/>
          <a:p>
            <a:pPr eaLnBrk="1" hangingPunct="1"/>
            <a:r>
              <a:rPr lang="en-US" smtClean="0"/>
              <a:t>Special Case: Ordered Pairs</a:t>
            </a:r>
          </a:p>
        </p:txBody>
      </p:sp>
      <p:sp>
        <p:nvSpPr>
          <p:cNvPr id="1548291" name="Text Box 3"/>
          <p:cNvSpPr txBox="1">
            <a:spLocks noChangeArrowheads="1"/>
          </p:cNvSpPr>
          <p:nvPr/>
        </p:nvSpPr>
        <p:spPr bwMode="auto">
          <a:xfrm>
            <a:off x="373063" y="1395413"/>
            <a:ext cx="8332787" cy="5367337"/>
          </a:xfrm>
          <a:prstGeom prst="rect">
            <a:avLst/>
          </a:prstGeom>
          <a:noFill/>
          <a:ln w="9525">
            <a:noFill/>
            <a:miter lim="800000"/>
            <a:headEnd/>
            <a:tailEnd/>
          </a:ln>
        </p:spPr>
        <p:txBody>
          <a:bodyPr lIns="274320" rIns="274320">
            <a:spAutoFit/>
          </a:bodyPr>
          <a:lstStyle/>
          <a:p>
            <a:pPr marL="711200" indent="-711200" eaLnBrk="0" hangingPunct="0">
              <a:spcBef>
                <a:spcPct val="20000"/>
              </a:spcBef>
            </a:pPr>
            <a:r>
              <a:rPr lang="en-US" sz="2800"/>
              <a:t>A sequence with two elements is called an </a:t>
            </a:r>
            <a:r>
              <a:rPr lang="en-US" sz="2800">
                <a:solidFill>
                  <a:srgbClr val="33CC33"/>
                </a:solidFill>
              </a:rPr>
              <a:t>ordered pair</a:t>
            </a:r>
            <a:r>
              <a:rPr lang="en-US" sz="2800"/>
              <a:t>.</a:t>
            </a:r>
          </a:p>
          <a:p>
            <a:pPr marL="711200" indent="-711200" eaLnBrk="0" hangingPunct="0">
              <a:spcBef>
                <a:spcPct val="20000"/>
              </a:spcBef>
            </a:pPr>
            <a:endParaRPr lang="en-US" sz="1000" u="sng"/>
          </a:p>
          <a:p>
            <a:pPr marL="711200" indent="-711200" eaLnBrk="0" hangingPunct="0">
              <a:spcBef>
                <a:spcPct val="20000"/>
              </a:spcBef>
            </a:pPr>
            <a:r>
              <a:rPr lang="en-US" sz="2800" u="sng"/>
              <a:t>Notation</a:t>
            </a:r>
            <a:r>
              <a:rPr lang="en-US" sz="2800"/>
              <a:t>: 			(a,b)</a:t>
            </a:r>
          </a:p>
          <a:p>
            <a:pPr marL="711200" indent="-711200" eaLnBrk="0" hangingPunct="0">
              <a:spcBef>
                <a:spcPct val="20000"/>
              </a:spcBef>
            </a:pPr>
            <a:endParaRPr lang="en-US" sz="1600"/>
          </a:p>
          <a:p>
            <a:pPr marL="711200" indent="-711200" eaLnBrk="0" hangingPunct="0">
              <a:spcBef>
                <a:spcPct val="20000"/>
              </a:spcBef>
            </a:pPr>
            <a:r>
              <a:rPr lang="en-US" sz="2400" u="sng"/>
              <a:t>Fuctional definition</a:t>
            </a:r>
            <a:r>
              <a:rPr lang="en-US" sz="2400"/>
              <a:t>: Two ordered pairs (a,b) and (c,d) are equal if and only if a=c and b=d.			</a:t>
            </a:r>
            <a:endParaRPr lang="en-US" sz="800"/>
          </a:p>
          <a:p>
            <a:pPr marL="711200" indent="-711200" eaLnBrk="0" hangingPunct="0">
              <a:spcBef>
                <a:spcPct val="20000"/>
              </a:spcBef>
            </a:pPr>
            <a:endParaRPr lang="en-US" sz="2000" u="sng"/>
          </a:p>
          <a:p>
            <a:pPr marL="711200" indent="-711200" eaLnBrk="0" hangingPunct="0">
              <a:spcBef>
                <a:spcPct val="20000"/>
              </a:spcBef>
            </a:pPr>
            <a:r>
              <a:rPr lang="en-US" sz="2400" u="sng"/>
              <a:t>For the curious only</a:t>
            </a:r>
            <a:r>
              <a:rPr lang="en-US" sz="2000"/>
              <a:t>: </a:t>
            </a:r>
            <a:r>
              <a:rPr lang="en-US" sz="2400"/>
              <a:t>Can define an ordered pair (a,b) as {{a},{a,b}}</a:t>
            </a:r>
          </a:p>
          <a:p>
            <a:pPr marL="711200" indent="-711200" eaLnBrk="0" hangingPunct="0">
              <a:spcBef>
                <a:spcPct val="20000"/>
              </a:spcBef>
            </a:pPr>
            <a:endParaRPr lang="en-US" sz="2000"/>
          </a:p>
          <a:p>
            <a:pPr marL="711200" indent="-711200" eaLnBrk="0" hangingPunct="0">
              <a:spcBef>
                <a:spcPct val="20000"/>
              </a:spcBef>
            </a:pPr>
            <a:r>
              <a:rPr lang="en-US" sz="2000"/>
              <a:t>Special case			</a:t>
            </a:r>
            <a:r>
              <a:rPr lang="he-IL" sz="2000"/>
              <a:t>מקרה פרטי</a:t>
            </a:r>
            <a:endParaRPr lang="en-US" sz="2000"/>
          </a:p>
          <a:p>
            <a:pPr marL="711200" indent="-711200" eaLnBrk="0" hangingPunct="0">
              <a:spcBef>
                <a:spcPct val="20000"/>
              </a:spcBef>
            </a:pPr>
            <a:r>
              <a:rPr lang="en-US" sz="2000"/>
              <a:t>Ordered pair			</a:t>
            </a:r>
            <a:r>
              <a:rPr lang="he-IL" sz="2000"/>
              <a:t>זוג סדור</a:t>
            </a:r>
            <a:r>
              <a:rPr lang="en-US" sz="2000"/>
              <a:t>	</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48291">
                                            <p:txEl>
                                              <p:pRg st="4" end="4"/>
                                            </p:txEl>
                                          </p:spTgt>
                                        </p:tgtEl>
                                        <p:attrNameLst>
                                          <p:attrName>style.visibility</p:attrName>
                                        </p:attrNameLst>
                                      </p:cBhvr>
                                      <p:to>
                                        <p:strVal val="visible"/>
                                      </p:to>
                                    </p:set>
                                    <p:animEffect transition="in" filter="fade">
                                      <p:cBhvr>
                                        <p:cTn id="7" dur="1000"/>
                                        <p:tgtEl>
                                          <p:spTgt spid="1548291">
                                            <p:txEl>
                                              <p:pRg st="4" end="4"/>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548291">
                                            <p:txEl>
                                              <p:pRg st="6" end="6"/>
                                            </p:txEl>
                                          </p:spTgt>
                                        </p:tgtEl>
                                        <p:attrNameLst>
                                          <p:attrName>style.visibility</p:attrName>
                                        </p:attrNameLst>
                                      </p:cBhvr>
                                      <p:to>
                                        <p:strVal val="visible"/>
                                      </p:to>
                                    </p:set>
                                    <p:animEffect transition="in" filter="fade">
                                      <p:cBhvr>
                                        <p:cTn id="12" dur="1000"/>
                                        <p:tgtEl>
                                          <p:spTgt spid="15482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2913" name="Rectangle 2"/>
          <p:cNvSpPr>
            <a:spLocks noGrp="1" noChangeArrowheads="1"/>
          </p:cNvSpPr>
          <p:nvPr>
            <p:ph type="title"/>
          </p:nvPr>
        </p:nvSpPr>
        <p:spPr/>
        <p:txBody>
          <a:bodyPr/>
          <a:lstStyle/>
          <a:p>
            <a:pPr eaLnBrk="1" hangingPunct="1"/>
            <a:r>
              <a:rPr lang="en-US" smtClean="0"/>
              <a:t>Summary</a:t>
            </a:r>
          </a:p>
        </p:txBody>
      </p:sp>
      <p:sp>
        <p:nvSpPr>
          <p:cNvPr id="1702914" name="Text Box 3"/>
          <p:cNvSpPr txBox="1">
            <a:spLocks noChangeArrowheads="1"/>
          </p:cNvSpPr>
          <p:nvPr/>
        </p:nvSpPr>
        <p:spPr bwMode="auto">
          <a:xfrm>
            <a:off x="168275" y="1300163"/>
            <a:ext cx="8975725" cy="4500562"/>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000"/>
              <a:t>We say a function </a:t>
            </a:r>
            <a:r>
              <a:rPr lang="en-US" sz="2800">
                <a:latin typeface="cmmi10" pitchFamily="34" charset="0"/>
              </a:rPr>
              <a:t>f</a:t>
            </a:r>
            <a:r>
              <a:rPr lang="en-US" sz="2000"/>
              <a:t>: A </a:t>
            </a:r>
            <a:r>
              <a:rPr lang="en-US" sz="2000">
                <a:latin typeface="cmsy10" pitchFamily="34" charset="0"/>
              </a:rPr>
              <a:t>!</a:t>
            </a:r>
            <a:r>
              <a:rPr lang="en-US" sz="2000"/>
              <a:t> B is</a:t>
            </a:r>
          </a:p>
          <a:p>
            <a:pPr marL="533400" indent="-533400" eaLnBrk="0" hangingPunct="0">
              <a:spcBef>
                <a:spcPct val="20000"/>
              </a:spcBef>
            </a:pPr>
            <a:endParaRPr lang="en-US" sz="2000"/>
          </a:p>
          <a:p>
            <a:pPr marL="533400" indent="-533400" eaLnBrk="0" hangingPunct="0">
              <a:spcBef>
                <a:spcPct val="20000"/>
              </a:spcBef>
            </a:pPr>
            <a:r>
              <a:rPr lang="en-US" sz="2000" u="sng">
                <a:solidFill>
                  <a:schemeClr val="hlink"/>
                </a:solidFill>
              </a:rPr>
              <a:t>Total</a:t>
            </a:r>
            <a:r>
              <a:rPr lang="en-US" sz="2000"/>
              <a:t> if every a </a:t>
            </a:r>
            <a:r>
              <a:rPr lang="en-US" sz="2000">
                <a:latin typeface="cmsy10" pitchFamily="34" charset="0"/>
              </a:rPr>
              <a:t>2</a:t>
            </a:r>
            <a:r>
              <a:rPr lang="en-US" sz="2000"/>
              <a:t> A is assigned to some b </a:t>
            </a:r>
            <a:r>
              <a:rPr lang="en-US" sz="2000">
                <a:latin typeface="cmsy10" pitchFamily="34" charset="0"/>
              </a:rPr>
              <a:t>2</a:t>
            </a:r>
            <a:r>
              <a:rPr lang="en-US" sz="2000"/>
              <a:t> B </a:t>
            </a:r>
            <a:r>
              <a:rPr lang="en-US"/>
              <a:t>(and </a:t>
            </a:r>
            <a:r>
              <a:rPr lang="en-US">
                <a:solidFill>
                  <a:schemeClr val="hlink"/>
                </a:solidFill>
              </a:rPr>
              <a:t>partial</a:t>
            </a:r>
            <a:r>
              <a:rPr lang="en-US"/>
              <a:t> otherwise).</a:t>
            </a:r>
          </a:p>
          <a:p>
            <a:pPr marL="533400" indent="-533400" eaLnBrk="0" hangingPunct="0">
              <a:spcBef>
                <a:spcPct val="20000"/>
              </a:spcBef>
            </a:pPr>
            <a:endParaRPr lang="en-US"/>
          </a:p>
          <a:p>
            <a:pPr marL="533400" indent="-533400" eaLnBrk="0" hangingPunct="0">
              <a:spcBef>
                <a:spcPct val="20000"/>
              </a:spcBef>
            </a:pPr>
            <a:r>
              <a:rPr lang="en-US" sz="2000" u="sng">
                <a:solidFill>
                  <a:srgbClr val="0066FF"/>
                </a:solidFill>
              </a:rPr>
              <a:t>Surjective</a:t>
            </a:r>
            <a:r>
              <a:rPr lang="en-US" sz="2000">
                <a:solidFill>
                  <a:srgbClr val="FFFF00"/>
                </a:solidFill>
              </a:rPr>
              <a:t> </a:t>
            </a:r>
            <a:r>
              <a:rPr lang="en-US" sz="2000"/>
              <a:t>if every</a:t>
            </a:r>
            <a:r>
              <a:rPr lang="en-US" sz="2000">
                <a:solidFill>
                  <a:srgbClr val="FFFF00"/>
                </a:solidFill>
              </a:rPr>
              <a:t> </a:t>
            </a:r>
            <a:r>
              <a:rPr lang="en-US" sz="2000"/>
              <a:t>b </a:t>
            </a:r>
            <a:r>
              <a:rPr lang="en-US" sz="2000">
                <a:latin typeface="cmsy10" pitchFamily="34" charset="0"/>
              </a:rPr>
              <a:t>2</a:t>
            </a:r>
            <a:r>
              <a:rPr lang="en-US" sz="2000"/>
              <a:t> B is mapped to </a:t>
            </a:r>
            <a:r>
              <a:rPr lang="en-US" sz="2000" i="1"/>
              <a:t>at least once</a:t>
            </a:r>
            <a:r>
              <a:rPr lang="en-US" sz="2000"/>
              <a:t>.</a:t>
            </a:r>
            <a:endParaRPr lang="en-US" sz="2000">
              <a:solidFill>
                <a:srgbClr val="FFFF00"/>
              </a:solidFill>
            </a:endParaRPr>
          </a:p>
          <a:p>
            <a:pPr marL="533400" indent="-533400" eaLnBrk="0" hangingPunct="0">
              <a:spcBef>
                <a:spcPct val="20000"/>
              </a:spcBef>
            </a:pPr>
            <a:endParaRPr lang="en-US" sz="2000"/>
          </a:p>
          <a:p>
            <a:pPr marL="533400" indent="-533400" eaLnBrk="0" hangingPunct="0">
              <a:spcBef>
                <a:spcPct val="20000"/>
              </a:spcBef>
            </a:pPr>
            <a:r>
              <a:rPr lang="en-US" sz="2000" u="sng">
                <a:solidFill>
                  <a:srgbClr val="33CC33"/>
                </a:solidFill>
              </a:rPr>
              <a:t>Injective</a:t>
            </a:r>
            <a:r>
              <a:rPr lang="en-US" sz="2000">
                <a:solidFill>
                  <a:srgbClr val="33CC33"/>
                </a:solidFill>
              </a:rPr>
              <a:t> </a:t>
            </a:r>
            <a:r>
              <a:rPr lang="en-US" sz="2000"/>
              <a:t>if every b </a:t>
            </a:r>
            <a:r>
              <a:rPr lang="en-US" sz="2000">
                <a:latin typeface="cmsy10" pitchFamily="34" charset="0"/>
              </a:rPr>
              <a:t>2</a:t>
            </a:r>
            <a:r>
              <a:rPr lang="en-US" sz="2000"/>
              <a:t> B is mapped to </a:t>
            </a:r>
            <a:r>
              <a:rPr lang="en-US" sz="2000" i="1"/>
              <a:t>at most once</a:t>
            </a:r>
            <a:r>
              <a:rPr lang="en-US" sz="2000"/>
              <a:t>.</a:t>
            </a:r>
          </a:p>
          <a:p>
            <a:pPr marL="533400" indent="-533400" eaLnBrk="0" hangingPunct="0">
              <a:spcBef>
                <a:spcPct val="20000"/>
              </a:spcBef>
            </a:pPr>
            <a:endParaRPr lang="en-US" sz="2000"/>
          </a:p>
          <a:p>
            <a:pPr marL="533400" indent="-533400" eaLnBrk="0" hangingPunct="0">
              <a:spcBef>
                <a:spcPct val="20000"/>
              </a:spcBef>
            </a:pPr>
            <a:r>
              <a:rPr lang="en-US" sz="2000" u="sng">
                <a:solidFill>
                  <a:schemeClr val="hlink"/>
                </a:solidFill>
              </a:rPr>
              <a:t>Bijective</a:t>
            </a:r>
            <a:r>
              <a:rPr lang="en-US" sz="2000"/>
              <a:t> iff it is all of the above:</a:t>
            </a:r>
          </a:p>
          <a:p>
            <a:pPr marL="1905000" lvl="3" indent="-533400" eaLnBrk="0" hangingPunct="0">
              <a:spcBef>
                <a:spcPct val="20000"/>
              </a:spcBef>
              <a:buFontTx/>
              <a:buAutoNum type="arabicPeriod"/>
            </a:pPr>
            <a:r>
              <a:rPr lang="en-US" sz="2000"/>
              <a:t>Total</a:t>
            </a:r>
          </a:p>
          <a:p>
            <a:pPr marL="1905000" lvl="3" indent="-533400" eaLnBrk="0" hangingPunct="0">
              <a:spcBef>
                <a:spcPct val="20000"/>
              </a:spcBef>
              <a:buFontTx/>
              <a:buAutoNum type="arabicPeriod"/>
            </a:pPr>
            <a:r>
              <a:rPr lang="en-US" sz="2000"/>
              <a:t>Onto (</a:t>
            </a:r>
            <a:r>
              <a:rPr lang="he-IL" sz="2000"/>
              <a:t>על</a:t>
            </a:r>
            <a:r>
              <a:rPr lang="en-US" sz="2000"/>
              <a:t>)</a:t>
            </a:r>
          </a:p>
          <a:p>
            <a:pPr marL="1905000" lvl="3" indent="-533400" eaLnBrk="0" hangingPunct="0">
              <a:spcBef>
                <a:spcPct val="20000"/>
              </a:spcBef>
              <a:buFontTx/>
              <a:buAutoNum type="arabicPeriod"/>
            </a:pPr>
            <a:r>
              <a:rPr lang="en-US" sz="2000"/>
              <a:t>1-1 (</a:t>
            </a:r>
            <a:r>
              <a:rPr lang="he-IL" sz="2000"/>
              <a:t>חד חד ערכית</a:t>
            </a:r>
            <a:r>
              <a:rPr lang="en-US" sz="2000"/>
              <a:t>)</a:t>
            </a:r>
          </a:p>
        </p:txBody>
      </p:sp>
    </p:spTree>
  </p:cSld>
  <p:clrMapOvr>
    <a:masterClrMapping/>
  </p:clrMapOvr>
  <p:transition spd="med">
    <p:fade thruBlk="1"/>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4961" name="Rectangle 2"/>
          <p:cNvSpPr>
            <a:spLocks noGrp="1" noChangeArrowheads="1"/>
          </p:cNvSpPr>
          <p:nvPr>
            <p:ph type="title"/>
          </p:nvPr>
        </p:nvSpPr>
        <p:spPr/>
        <p:txBody>
          <a:bodyPr/>
          <a:lstStyle/>
          <a:p>
            <a:pPr eaLnBrk="1" hangingPunct="1"/>
            <a:r>
              <a:rPr lang="en-US" smtClean="0"/>
              <a:t>Onto vs. 1-1</a:t>
            </a:r>
          </a:p>
        </p:txBody>
      </p:sp>
      <p:sp>
        <p:nvSpPr>
          <p:cNvPr id="1667075" name="Text Box 3"/>
          <p:cNvSpPr txBox="1">
            <a:spLocks noChangeArrowheads="1"/>
          </p:cNvSpPr>
          <p:nvPr/>
        </p:nvSpPr>
        <p:spPr bwMode="auto">
          <a:xfrm>
            <a:off x="325438" y="1300163"/>
            <a:ext cx="8636000" cy="5399087"/>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3200"/>
              <a:t>	A			B			A		   B</a:t>
            </a:r>
            <a:endParaRPr lang="en-US" sz="2400"/>
          </a:p>
          <a:p>
            <a:pPr marL="533400" indent="-533400" eaLnBrk="0" hangingPunct="0">
              <a:spcBef>
                <a:spcPct val="20000"/>
              </a:spcBef>
            </a:pPr>
            <a:r>
              <a:rPr lang="en-US" sz="2400"/>
              <a:t>	a			1			a		     1</a:t>
            </a:r>
          </a:p>
          <a:p>
            <a:pPr marL="533400" indent="-533400" eaLnBrk="0" hangingPunct="0">
              <a:spcBef>
                <a:spcPct val="20000"/>
              </a:spcBef>
            </a:pPr>
            <a:endParaRPr lang="en-US" sz="2400"/>
          </a:p>
          <a:p>
            <a:pPr marL="533400" indent="-533400" eaLnBrk="0" hangingPunct="0">
              <a:spcBef>
                <a:spcPct val="20000"/>
              </a:spcBef>
            </a:pPr>
            <a:r>
              <a:rPr lang="en-US" sz="2400"/>
              <a:t>	b			2			b		     2</a:t>
            </a:r>
          </a:p>
          <a:p>
            <a:pPr marL="533400" indent="-533400" eaLnBrk="0" hangingPunct="0">
              <a:spcBef>
                <a:spcPct val="20000"/>
              </a:spcBef>
            </a:pPr>
            <a:endParaRPr lang="en-US" sz="2400"/>
          </a:p>
          <a:p>
            <a:pPr marL="533400" indent="-533400" eaLnBrk="0" hangingPunct="0">
              <a:spcBef>
                <a:spcPct val="20000"/>
              </a:spcBef>
            </a:pPr>
            <a:r>
              <a:rPr lang="en-US" sz="2400"/>
              <a:t>	c			3			c		     3</a:t>
            </a:r>
          </a:p>
          <a:p>
            <a:pPr marL="533400" indent="-533400" eaLnBrk="0" hangingPunct="0">
              <a:spcBef>
                <a:spcPct val="20000"/>
              </a:spcBef>
            </a:pPr>
            <a:endParaRPr lang="en-US" sz="2400"/>
          </a:p>
          <a:p>
            <a:pPr marL="533400" indent="-533400" eaLnBrk="0" hangingPunct="0">
              <a:spcBef>
                <a:spcPct val="20000"/>
              </a:spcBef>
            </a:pPr>
            <a:r>
              <a:rPr lang="en-US" sz="2400"/>
              <a:t>	d			4			d		     4</a:t>
            </a:r>
          </a:p>
          <a:p>
            <a:pPr marL="533400" indent="-533400" eaLnBrk="0" hangingPunct="0">
              <a:spcBef>
                <a:spcPct val="20000"/>
              </a:spcBef>
            </a:pPr>
            <a:endParaRPr lang="en-US" sz="2400"/>
          </a:p>
          <a:p>
            <a:pPr marL="533400" indent="-533400" eaLnBrk="0" hangingPunct="0">
              <a:spcBef>
                <a:spcPct val="20000"/>
              </a:spcBef>
            </a:pPr>
            <a:r>
              <a:rPr lang="en-US" sz="2400"/>
              <a:t>	e								     5</a:t>
            </a:r>
          </a:p>
          <a:p>
            <a:pPr marL="533400" indent="-533400" eaLnBrk="0" hangingPunct="0">
              <a:spcBef>
                <a:spcPct val="20000"/>
              </a:spcBef>
            </a:pPr>
            <a:endParaRPr lang="en-US" sz="2400"/>
          </a:p>
          <a:p>
            <a:pPr marL="533400" indent="-533400" eaLnBrk="0" hangingPunct="0">
              <a:spcBef>
                <a:spcPct val="20000"/>
              </a:spcBef>
            </a:pPr>
            <a:r>
              <a:rPr lang="en-US" sz="2400">
                <a:latin typeface="cmmi10" pitchFamily="34" charset="0"/>
              </a:rPr>
              <a:t>f</a:t>
            </a:r>
            <a:r>
              <a:rPr lang="en-US" sz="2400">
                <a:latin typeface="cmti10" pitchFamily="34" charset="0"/>
              </a:rPr>
              <a:t> </a:t>
            </a:r>
            <a:r>
              <a:rPr lang="en-US" sz="2400"/>
              <a:t>: </a:t>
            </a:r>
            <a:r>
              <a:rPr lang="en-US" sz="2400">
                <a:latin typeface="msbm10" pitchFamily="34" charset="0"/>
              </a:rPr>
              <a:t>R</a:t>
            </a:r>
            <a:r>
              <a:rPr lang="en-US" sz="2400"/>
              <a:t> </a:t>
            </a:r>
            <a:r>
              <a:rPr lang="en-US" sz="2400">
                <a:latin typeface="cmsy10" pitchFamily="34" charset="0"/>
              </a:rPr>
              <a:t>!</a:t>
            </a:r>
            <a:r>
              <a:rPr lang="en-US" sz="2400"/>
              <a:t> </a:t>
            </a:r>
            <a:r>
              <a:rPr lang="en-US" sz="2400">
                <a:latin typeface="msbm10" pitchFamily="34" charset="0"/>
              </a:rPr>
              <a:t>R</a:t>
            </a:r>
            <a:r>
              <a:rPr lang="en-US" sz="2400" baseline="30000"/>
              <a:t>+</a:t>
            </a:r>
            <a:r>
              <a:rPr lang="en-US" sz="2400"/>
              <a:t> </a:t>
            </a:r>
            <a:r>
              <a:rPr lang="en-US" sz="2400">
                <a:latin typeface="cmsy10" pitchFamily="34" charset="0"/>
              </a:rPr>
              <a:t>[</a:t>
            </a:r>
            <a:r>
              <a:rPr lang="en-US" sz="2400"/>
              <a:t> </a:t>
            </a:r>
            <a:r>
              <a:rPr lang="en-US" sz="2800" baseline="4000"/>
              <a:t>{0}</a:t>
            </a:r>
            <a:r>
              <a:rPr lang="en-US" sz="2400">
                <a:latin typeface="Courier New" pitchFamily="49" charset="0"/>
                <a:cs typeface="Courier New" pitchFamily="49" charset="0"/>
              </a:rPr>
              <a:t>  </a:t>
            </a:r>
            <a:r>
              <a:rPr lang="en-US" sz="2400">
                <a:latin typeface="cmmi10" pitchFamily="34" charset="0"/>
              </a:rPr>
              <a:t>f </a:t>
            </a:r>
            <a:r>
              <a:rPr lang="en-US" sz="2400"/>
              <a:t>(x) = x</a:t>
            </a:r>
            <a:r>
              <a:rPr lang="en-US" sz="2400" baseline="30000"/>
              <a:t>2		</a:t>
            </a:r>
            <a:r>
              <a:rPr lang="en-US" sz="2400"/>
              <a:t>       </a:t>
            </a:r>
            <a:r>
              <a:rPr lang="en-US" sz="2400">
                <a:latin typeface="cmmi10" pitchFamily="34" charset="0"/>
              </a:rPr>
              <a:t> f</a:t>
            </a:r>
            <a:r>
              <a:rPr lang="en-US" sz="2400">
                <a:latin typeface="cmti10" pitchFamily="34" charset="0"/>
              </a:rPr>
              <a:t> </a:t>
            </a:r>
            <a:r>
              <a:rPr lang="en-US" sz="2400"/>
              <a:t>: </a:t>
            </a:r>
            <a:r>
              <a:rPr lang="en-US" sz="2400">
                <a:latin typeface="msbm10" pitchFamily="34" charset="0"/>
              </a:rPr>
              <a:t>N</a:t>
            </a:r>
            <a:r>
              <a:rPr lang="en-US" sz="2400"/>
              <a:t> </a:t>
            </a:r>
            <a:r>
              <a:rPr lang="en-US" sz="2400">
                <a:latin typeface="cmsy10" pitchFamily="34" charset="0"/>
              </a:rPr>
              <a:t>!</a:t>
            </a:r>
            <a:r>
              <a:rPr lang="en-US" sz="2400"/>
              <a:t> </a:t>
            </a:r>
            <a:r>
              <a:rPr lang="en-US" sz="2400">
                <a:latin typeface="msbm10" pitchFamily="34" charset="0"/>
              </a:rPr>
              <a:t>N</a:t>
            </a:r>
            <a:r>
              <a:rPr lang="en-US" sz="2400"/>
              <a:t>      </a:t>
            </a:r>
            <a:r>
              <a:rPr lang="en-US" sz="2400">
                <a:latin typeface="cmmi10" pitchFamily="34" charset="0"/>
              </a:rPr>
              <a:t>f </a:t>
            </a:r>
            <a:r>
              <a:rPr lang="en-US" sz="2400"/>
              <a:t>(x) = 2x</a:t>
            </a:r>
          </a:p>
        </p:txBody>
      </p:sp>
      <p:sp>
        <p:nvSpPr>
          <p:cNvPr id="1704963" name="Line 4"/>
          <p:cNvSpPr>
            <a:spLocks noChangeShapeType="1"/>
          </p:cNvSpPr>
          <p:nvPr/>
        </p:nvSpPr>
        <p:spPr bwMode="auto">
          <a:xfrm flipV="1">
            <a:off x="1498600" y="21320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04964" name="Line 5"/>
          <p:cNvSpPr>
            <a:spLocks noChangeShapeType="1"/>
          </p:cNvSpPr>
          <p:nvPr/>
        </p:nvSpPr>
        <p:spPr bwMode="auto">
          <a:xfrm>
            <a:off x="1484313" y="3062288"/>
            <a:ext cx="1690687" cy="747712"/>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04965" name="Line 6"/>
          <p:cNvSpPr>
            <a:spLocks noChangeShapeType="1"/>
          </p:cNvSpPr>
          <p:nvPr/>
        </p:nvSpPr>
        <p:spPr bwMode="auto">
          <a:xfrm>
            <a:off x="1468438" y="3946525"/>
            <a:ext cx="1690687" cy="747713"/>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04966" name="Line 7"/>
          <p:cNvSpPr>
            <a:spLocks noChangeShapeType="1"/>
          </p:cNvSpPr>
          <p:nvPr/>
        </p:nvSpPr>
        <p:spPr bwMode="auto">
          <a:xfrm flipV="1">
            <a:off x="1436688" y="3124200"/>
            <a:ext cx="1754187" cy="164623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04967" name="Line 8"/>
          <p:cNvSpPr>
            <a:spLocks noChangeShapeType="1"/>
          </p:cNvSpPr>
          <p:nvPr/>
        </p:nvSpPr>
        <p:spPr bwMode="auto">
          <a:xfrm flipV="1">
            <a:off x="1420813" y="3995738"/>
            <a:ext cx="1754187" cy="164623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04968" name="Line 9"/>
          <p:cNvSpPr>
            <a:spLocks noChangeShapeType="1"/>
          </p:cNvSpPr>
          <p:nvPr/>
        </p:nvSpPr>
        <p:spPr bwMode="auto">
          <a:xfrm flipV="1">
            <a:off x="6440488" y="21320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04969" name="Line 10"/>
          <p:cNvSpPr>
            <a:spLocks noChangeShapeType="1"/>
          </p:cNvSpPr>
          <p:nvPr/>
        </p:nvSpPr>
        <p:spPr bwMode="auto">
          <a:xfrm>
            <a:off x="6410325" y="3030538"/>
            <a:ext cx="1690688" cy="7635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04970" name="Line 11"/>
          <p:cNvSpPr>
            <a:spLocks noChangeShapeType="1"/>
          </p:cNvSpPr>
          <p:nvPr/>
        </p:nvSpPr>
        <p:spPr bwMode="auto">
          <a:xfrm>
            <a:off x="6410325" y="3898900"/>
            <a:ext cx="1751013" cy="160178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04971" name="Line 12"/>
          <p:cNvSpPr>
            <a:spLocks noChangeShapeType="1"/>
          </p:cNvSpPr>
          <p:nvPr/>
        </p:nvSpPr>
        <p:spPr bwMode="auto">
          <a:xfrm flipV="1">
            <a:off x="6394450" y="3062288"/>
            <a:ext cx="1735138" cy="1781175"/>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04972" name="Text Box 13"/>
          <p:cNvSpPr txBox="1">
            <a:spLocks noChangeArrowheads="1"/>
          </p:cNvSpPr>
          <p:nvPr/>
        </p:nvSpPr>
        <p:spPr bwMode="auto">
          <a:xfrm>
            <a:off x="1027113" y="1019175"/>
            <a:ext cx="2527300" cy="396875"/>
          </a:xfrm>
          <a:prstGeom prst="rect">
            <a:avLst/>
          </a:prstGeom>
          <a:noFill/>
          <a:ln w="9525">
            <a:noFill/>
            <a:miter lim="800000"/>
            <a:headEnd/>
            <a:tailEnd/>
          </a:ln>
        </p:spPr>
        <p:txBody>
          <a:bodyPr wrap="none" lIns="274320" rIns="274320">
            <a:spAutoFit/>
          </a:bodyPr>
          <a:lstStyle/>
          <a:p>
            <a:pPr eaLnBrk="0" hangingPunct="0"/>
            <a:r>
              <a:rPr lang="en-US" sz="2000"/>
              <a:t>Onto but not 1-1</a:t>
            </a:r>
          </a:p>
        </p:txBody>
      </p:sp>
      <p:sp>
        <p:nvSpPr>
          <p:cNvPr id="1704973" name="Text Box 14"/>
          <p:cNvSpPr txBox="1">
            <a:spLocks noChangeArrowheads="1"/>
          </p:cNvSpPr>
          <p:nvPr/>
        </p:nvSpPr>
        <p:spPr bwMode="auto">
          <a:xfrm>
            <a:off x="5994400" y="987425"/>
            <a:ext cx="2479675" cy="396875"/>
          </a:xfrm>
          <a:prstGeom prst="rect">
            <a:avLst/>
          </a:prstGeom>
          <a:noFill/>
          <a:ln w="9525">
            <a:noFill/>
            <a:miter lim="800000"/>
            <a:headEnd/>
            <a:tailEnd/>
          </a:ln>
        </p:spPr>
        <p:txBody>
          <a:bodyPr wrap="none" lIns="274320" rIns="274320">
            <a:spAutoFit/>
          </a:bodyPr>
          <a:lstStyle/>
          <a:p>
            <a:pPr eaLnBrk="0" hangingPunct="0"/>
            <a:r>
              <a:rPr lang="en-US" sz="2000"/>
              <a:t>1-1 but not onto</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6707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7009" name="Rectangle 2"/>
          <p:cNvSpPr>
            <a:spLocks noGrp="1" noChangeArrowheads="1"/>
          </p:cNvSpPr>
          <p:nvPr>
            <p:ph type="title"/>
          </p:nvPr>
        </p:nvSpPr>
        <p:spPr/>
        <p:txBody>
          <a:bodyPr/>
          <a:lstStyle/>
          <a:p>
            <a:pPr eaLnBrk="1" hangingPunct="1"/>
            <a:r>
              <a:rPr lang="en-US" smtClean="0"/>
              <a:t>Bijection (total, onto and 1-1)</a:t>
            </a:r>
          </a:p>
        </p:txBody>
      </p:sp>
      <p:sp>
        <p:nvSpPr>
          <p:cNvPr id="1669123" name="Text Box 3"/>
          <p:cNvSpPr txBox="1">
            <a:spLocks noChangeArrowheads="1"/>
          </p:cNvSpPr>
          <p:nvPr/>
        </p:nvSpPr>
        <p:spPr bwMode="auto">
          <a:xfrm>
            <a:off x="325438" y="1300163"/>
            <a:ext cx="8636000" cy="5143500"/>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3200"/>
              <a:t>	A			B			A		   A</a:t>
            </a:r>
            <a:endParaRPr lang="en-US" sz="2400"/>
          </a:p>
          <a:p>
            <a:pPr marL="533400" indent="-533400" eaLnBrk="0" hangingPunct="0">
              <a:spcBef>
                <a:spcPct val="20000"/>
              </a:spcBef>
            </a:pPr>
            <a:r>
              <a:rPr lang="en-US" sz="2400"/>
              <a:t>	a			1			a		     a</a:t>
            </a:r>
          </a:p>
          <a:p>
            <a:pPr marL="533400" indent="-533400" eaLnBrk="0" hangingPunct="0">
              <a:spcBef>
                <a:spcPct val="20000"/>
              </a:spcBef>
            </a:pPr>
            <a:endParaRPr lang="en-US" sz="2400"/>
          </a:p>
          <a:p>
            <a:pPr marL="533400" indent="-533400" eaLnBrk="0" hangingPunct="0">
              <a:spcBef>
                <a:spcPct val="20000"/>
              </a:spcBef>
            </a:pPr>
            <a:r>
              <a:rPr lang="en-US" sz="2400"/>
              <a:t>	b			2			b		     b</a:t>
            </a:r>
          </a:p>
          <a:p>
            <a:pPr marL="533400" indent="-533400" eaLnBrk="0" hangingPunct="0">
              <a:spcBef>
                <a:spcPct val="20000"/>
              </a:spcBef>
            </a:pPr>
            <a:endParaRPr lang="en-US" sz="2400"/>
          </a:p>
          <a:p>
            <a:pPr marL="533400" indent="-533400" eaLnBrk="0" hangingPunct="0">
              <a:spcBef>
                <a:spcPct val="20000"/>
              </a:spcBef>
            </a:pPr>
            <a:r>
              <a:rPr lang="en-US" sz="2400"/>
              <a:t>	c			3			c		     c</a:t>
            </a:r>
          </a:p>
          <a:p>
            <a:pPr marL="533400" indent="-533400" eaLnBrk="0" hangingPunct="0">
              <a:spcBef>
                <a:spcPct val="20000"/>
              </a:spcBef>
            </a:pPr>
            <a:endParaRPr lang="en-US" sz="2400"/>
          </a:p>
          <a:p>
            <a:pPr marL="533400" indent="-533400" eaLnBrk="0" hangingPunct="0">
              <a:spcBef>
                <a:spcPct val="20000"/>
              </a:spcBef>
            </a:pPr>
            <a:r>
              <a:rPr lang="en-US" sz="2400"/>
              <a:t>	d			4			d		     d</a:t>
            </a:r>
          </a:p>
          <a:p>
            <a:pPr marL="533400" indent="-533400" eaLnBrk="0" hangingPunct="0">
              <a:spcBef>
                <a:spcPct val="20000"/>
              </a:spcBef>
            </a:pPr>
            <a:endParaRPr lang="en-US" sz="2400"/>
          </a:p>
          <a:p>
            <a:pPr marL="533400" indent="-533400" eaLnBrk="0" hangingPunct="0">
              <a:spcBef>
                <a:spcPct val="20000"/>
              </a:spcBef>
            </a:pPr>
            <a:r>
              <a:rPr lang="en-US" sz="2400"/>
              <a:t>									</a:t>
            </a:r>
          </a:p>
          <a:p>
            <a:pPr marL="533400" indent="-533400" eaLnBrk="0" hangingPunct="0">
              <a:spcBef>
                <a:spcPct val="20000"/>
              </a:spcBef>
            </a:pPr>
            <a:endParaRPr lang="en-US" sz="1000"/>
          </a:p>
          <a:p>
            <a:pPr marL="533400" indent="-533400" eaLnBrk="0" hangingPunct="0">
              <a:spcBef>
                <a:spcPct val="20000"/>
              </a:spcBef>
            </a:pPr>
            <a:r>
              <a:rPr lang="en-US" sz="2400"/>
              <a:t>			</a:t>
            </a:r>
            <a:r>
              <a:rPr lang="en-US" sz="2000"/>
              <a:t>Identity function on A:	    </a:t>
            </a:r>
            <a:r>
              <a:rPr lang="en-US" sz="2400"/>
              <a:t>  </a:t>
            </a:r>
            <a:r>
              <a:rPr lang="en-US" sz="2400">
                <a:latin typeface="cmmi10" pitchFamily="34" charset="0"/>
              </a:rPr>
              <a:t>i</a:t>
            </a:r>
            <a:r>
              <a:rPr lang="en-US" sz="2400" baseline="-25000"/>
              <a:t>A</a:t>
            </a:r>
            <a:r>
              <a:rPr lang="en-US" sz="2400"/>
              <a:t>: A </a:t>
            </a:r>
            <a:r>
              <a:rPr lang="en-US" sz="2000">
                <a:latin typeface="cmsy10" pitchFamily="34" charset="0"/>
              </a:rPr>
              <a:t>!</a:t>
            </a:r>
            <a:r>
              <a:rPr lang="en-US" sz="2400"/>
              <a:t> A </a:t>
            </a:r>
            <a:r>
              <a:rPr lang="en-US" sz="2000"/>
              <a:t>	          </a:t>
            </a:r>
            <a:r>
              <a:rPr lang="en-US" sz="2400">
                <a:latin typeface="cmmi10" pitchFamily="34" charset="0"/>
              </a:rPr>
              <a:t>i</a:t>
            </a:r>
            <a:r>
              <a:rPr lang="en-US" sz="2400" baseline="-25000"/>
              <a:t>A </a:t>
            </a:r>
            <a:r>
              <a:rPr lang="en-US" sz="2000"/>
              <a:t>(x) = x  </a:t>
            </a:r>
          </a:p>
        </p:txBody>
      </p:sp>
      <p:sp>
        <p:nvSpPr>
          <p:cNvPr id="1707011" name="Line 4"/>
          <p:cNvSpPr>
            <a:spLocks noChangeShapeType="1"/>
          </p:cNvSpPr>
          <p:nvPr/>
        </p:nvSpPr>
        <p:spPr bwMode="auto">
          <a:xfrm flipV="1">
            <a:off x="1498600" y="21320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07012" name="Line 5"/>
          <p:cNvSpPr>
            <a:spLocks noChangeShapeType="1"/>
          </p:cNvSpPr>
          <p:nvPr/>
        </p:nvSpPr>
        <p:spPr bwMode="auto">
          <a:xfrm>
            <a:off x="1468438" y="3946525"/>
            <a:ext cx="1690687" cy="747713"/>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07013" name="Line 6"/>
          <p:cNvSpPr>
            <a:spLocks noChangeShapeType="1"/>
          </p:cNvSpPr>
          <p:nvPr/>
        </p:nvSpPr>
        <p:spPr bwMode="auto">
          <a:xfrm flipV="1">
            <a:off x="1436688" y="3124200"/>
            <a:ext cx="1754187" cy="164623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07014" name="Line 7"/>
          <p:cNvSpPr>
            <a:spLocks noChangeShapeType="1"/>
          </p:cNvSpPr>
          <p:nvPr/>
        </p:nvSpPr>
        <p:spPr bwMode="auto">
          <a:xfrm>
            <a:off x="1527175" y="3035300"/>
            <a:ext cx="1647825" cy="96043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07015" name="Text Box 8"/>
          <p:cNvSpPr txBox="1">
            <a:spLocks noChangeArrowheads="1"/>
          </p:cNvSpPr>
          <p:nvPr/>
        </p:nvSpPr>
        <p:spPr bwMode="auto">
          <a:xfrm>
            <a:off x="1617663" y="1277938"/>
            <a:ext cx="1636712" cy="396875"/>
          </a:xfrm>
          <a:prstGeom prst="rect">
            <a:avLst/>
          </a:prstGeom>
          <a:noFill/>
          <a:ln w="9525">
            <a:noFill/>
            <a:miter lim="800000"/>
            <a:headEnd/>
            <a:tailEnd/>
          </a:ln>
        </p:spPr>
        <p:txBody>
          <a:bodyPr wrap="none" lIns="274320" rIns="274320">
            <a:spAutoFit/>
          </a:bodyPr>
          <a:lstStyle/>
          <a:p>
            <a:pPr eaLnBrk="0" hangingPunct="0"/>
            <a:r>
              <a:rPr lang="en-US" sz="2000"/>
              <a:t>Bijection</a:t>
            </a:r>
          </a:p>
        </p:txBody>
      </p:sp>
      <p:sp>
        <p:nvSpPr>
          <p:cNvPr id="1707016" name="Line 9"/>
          <p:cNvSpPr>
            <a:spLocks noChangeShapeType="1"/>
          </p:cNvSpPr>
          <p:nvPr/>
        </p:nvSpPr>
        <p:spPr bwMode="auto">
          <a:xfrm flipV="1">
            <a:off x="6445250" y="2092325"/>
            <a:ext cx="1736725" cy="1428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07017" name="Line 10"/>
          <p:cNvSpPr>
            <a:spLocks noChangeShapeType="1"/>
          </p:cNvSpPr>
          <p:nvPr/>
        </p:nvSpPr>
        <p:spPr bwMode="auto">
          <a:xfrm flipV="1">
            <a:off x="6445250" y="29448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07018" name="Line 11"/>
          <p:cNvSpPr>
            <a:spLocks noChangeShapeType="1"/>
          </p:cNvSpPr>
          <p:nvPr/>
        </p:nvSpPr>
        <p:spPr bwMode="auto">
          <a:xfrm flipV="1">
            <a:off x="6429375" y="3829050"/>
            <a:ext cx="1736725" cy="1428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07019" name="Line 12"/>
          <p:cNvSpPr>
            <a:spLocks noChangeShapeType="1"/>
          </p:cNvSpPr>
          <p:nvPr/>
        </p:nvSpPr>
        <p:spPr bwMode="auto">
          <a:xfrm flipV="1">
            <a:off x="6430963" y="4714875"/>
            <a:ext cx="1736725" cy="1428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69133" name="Line 13"/>
          <p:cNvSpPr>
            <a:spLocks noChangeShapeType="1"/>
          </p:cNvSpPr>
          <p:nvPr/>
        </p:nvSpPr>
        <p:spPr bwMode="auto">
          <a:xfrm flipV="1">
            <a:off x="4210050" y="4267200"/>
            <a:ext cx="1754188" cy="1646238"/>
          </a:xfrm>
          <a:prstGeom prst="line">
            <a:avLst/>
          </a:prstGeom>
          <a:noFill/>
          <a:ln w="76200" cap="sq">
            <a:solidFill>
              <a:srgbClr val="33CC33"/>
            </a:solidFill>
            <a:round/>
            <a:headEnd/>
            <a:tailEnd type="triangle" w="med" len="med"/>
          </a:ln>
        </p:spPr>
        <p:txBody>
          <a:bodyPr lIns="274320" rIns="274320">
            <a:spAutoFit/>
          </a:bodyPr>
          <a:lstStyle/>
          <a:p>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6913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6912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33"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9057" name="Rectangle 2"/>
          <p:cNvSpPr>
            <a:spLocks noGrp="1" noChangeArrowheads="1"/>
          </p:cNvSpPr>
          <p:nvPr>
            <p:ph type="title"/>
          </p:nvPr>
        </p:nvSpPr>
        <p:spPr/>
        <p:txBody>
          <a:bodyPr/>
          <a:lstStyle/>
          <a:p>
            <a:pPr eaLnBrk="1" hangingPunct="1"/>
            <a:r>
              <a:rPr lang="en-US" smtClean="0"/>
              <a:t>The Mapping Rule</a:t>
            </a:r>
          </a:p>
        </p:txBody>
      </p:sp>
      <p:sp>
        <p:nvSpPr>
          <p:cNvPr id="1709058" name="Text Box 3"/>
          <p:cNvSpPr txBox="1">
            <a:spLocks noChangeArrowheads="1"/>
          </p:cNvSpPr>
          <p:nvPr/>
        </p:nvSpPr>
        <p:spPr bwMode="auto">
          <a:xfrm>
            <a:off x="325438" y="1300163"/>
            <a:ext cx="8636000" cy="3962400"/>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400" u="sng"/>
              <a:t>Lemma</a:t>
            </a:r>
            <a:r>
              <a:rPr lang="en-US" sz="2400"/>
              <a:t>: </a:t>
            </a:r>
          </a:p>
          <a:p>
            <a:pPr marL="533400" indent="-533400" eaLnBrk="0" hangingPunct="0">
              <a:spcBef>
                <a:spcPct val="20000"/>
              </a:spcBef>
            </a:pPr>
            <a:endParaRPr lang="en-US" sz="2400"/>
          </a:p>
          <a:p>
            <a:pPr marL="533400" indent="-533400" eaLnBrk="0" hangingPunct="0">
              <a:spcBef>
                <a:spcPct val="20000"/>
              </a:spcBef>
              <a:buFontTx/>
              <a:buChar char="•"/>
            </a:pPr>
            <a:r>
              <a:rPr lang="en-US" sz="2400"/>
              <a:t>If </a:t>
            </a:r>
            <a:r>
              <a:rPr lang="en-US" sz="3200">
                <a:latin typeface="cmmi10" pitchFamily="34" charset="0"/>
              </a:rPr>
              <a:t>f</a:t>
            </a:r>
            <a:r>
              <a:rPr lang="en-US" sz="2400"/>
              <a:t>: A </a:t>
            </a:r>
            <a:r>
              <a:rPr lang="en-US" sz="2400">
                <a:latin typeface="cmsy10" pitchFamily="34" charset="0"/>
              </a:rPr>
              <a:t>!</a:t>
            </a:r>
            <a:r>
              <a:rPr lang="en-US" sz="2400"/>
              <a:t> B is </a:t>
            </a:r>
            <a:r>
              <a:rPr lang="en-US" sz="2400">
                <a:solidFill>
                  <a:schemeClr val="tx2"/>
                </a:solidFill>
              </a:rPr>
              <a:t>surjective</a:t>
            </a:r>
            <a:r>
              <a:rPr lang="en-US" sz="2400"/>
              <a:t>, then |A| ≥ |B|.</a:t>
            </a:r>
          </a:p>
          <a:p>
            <a:pPr marL="533400" indent="-533400" eaLnBrk="0" hangingPunct="0">
              <a:spcBef>
                <a:spcPct val="20000"/>
              </a:spcBef>
              <a:buFontTx/>
              <a:buChar char="•"/>
            </a:pPr>
            <a:endParaRPr lang="en-US" sz="2400"/>
          </a:p>
          <a:p>
            <a:pPr marL="533400" indent="-533400" eaLnBrk="0" hangingPunct="0">
              <a:spcBef>
                <a:spcPct val="20000"/>
              </a:spcBef>
              <a:buFontTx/>
              <a:buChar char="•"/>
            </a:pPr>
            <a:r>
              <a:rPr lang="en-US" sz="2400"/>
              <a:t>If </a:t>
            </a:r>
            <a:r>
              <a:rPr lang="en-US" sz="3200">
                <a:latin typeface="cmmi10" pitchFamily="34" charset="0"/>
              </a:rPr>
              <a:t>f</a:t>
            </a:r>
            <a:r>
              <a:rPr lang="en-US" sz="2400"/>
              <a:t>: A </a:t>
            </a:r>
            <a:r>
              <a:rPr lang="en-US" sz="2400">
                <a:latin typeface="cmsy10" pitchFamily="34" charset="0"/>
              </a:rPr>
              <a:t>!</a:t>
            </a:r>
            <a:r>
              <a:rPr lang="en-US" sz="2400"/>
              <a:t> B is total and </a:t>
            </a:r>
            <a:r>
              <a:rPr lang="en-US" sz="2400">
                <a:solidFill>
                  <a:schemeClr val="hlink"/>
                </a:solidFill>
              </a:rPr>
              <a:t>injective</a:t>
            </a:r>
            <a:r>
              <a:rPr lang="en-US" sz="2400"/>
              <a:t>, then |A| ≤ |B|.</a:t>
            </a:r>
          </a:p>
          <a:p>
            <a:pPr marL="533400" indent="-533400" eaLnBrk="0" hangingPunct="0">
              <a:spcBef>
                <a:spcPct val="20000"/>
              </a:spcBef>
              <a:buFontTx/>
              <a:buChar char="•"/>
            </a:pPr>
            <a:endParaRPr lang="en-US" sz="2400"/>
          </a:p>
          <a:p>
            <a:pPr marL="533400" indent="-533400" eaLnBrk="0" hangingPunct="0">
              <a:spcBef>
                <a:spcPct val="20000"/>
              </a:spcBef>
              <a:buFontTx/>
              <a:buChar char="•"/>
            </a:pPr>
            <a:r>
              <a:rPr lang="en-US" sz="2400"/>
              <a:t>If </a:t>
            </a:r>
            <a:r>
              <a:rPr lang="en-US" sz="3200">
                <a:latin typeface="cmmi10" pitchFamily="34" charset="0"/>
              </a:rPr>
              <a:t>f</a:t>
            </a:r>
            <a:r>
              <a:rPr lang="en-US" sz="2400"/>
              <a:t>: A </a:t>
            </a:r>
            <a:r>
              <a:rPr lang="en-US" sz="2400">
                <a:latin typeface="cmsy10" pitchFamily="34" charset="0"/>
              </a:rPr>
              <a:t>!</a:t>
            </a:r>
            <a:r>
              <a:rPr lang="en-US" sz="2400"/>
              <a:t> B is </a:t>
            </a:r>
            <a:r>
              <a:rPr lang="en-US" sz="2400">
                <a:solidFill>
                  <a:srgbClr val="33CC33"/>
                </a:solidFill>
              </a:rPr>
              <a:t>bijective</a:t>
            </a:r>
            <a:r>
              <a:rPr lang="en-US" sz="2400"/>
              <a:t>, then |A| = |B|.</a:t>
            </a:r>
          </a:p>
          <a:p>
            <a:pPr marL="533400" indent="-533400" eaLnBrk="0" hangingPunct="0">
              <a:spcBef>
                <a:spcPct val="20000"/>
              </a:spcBef>
              <a:buFontTx/>
              <a:buChar char="•"/>
            </a:pPr>
            <a:endParaRPr lang="en-US" sz="2400"/>
          </a:p>
        </p:txBody>
      </p:sp>
    </p:spTree>
  </p:cSld>
  <p:clrMapOvr>
    <a:masterClrMapping/>
  </p:clrMapOvr>
  <p:transition spd="med">
    <p:fade thruBlk="1"/>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1105" name="Rectangle 2"/>
          <p:cNvSpPr>
            <a:spLocks noGrp="1" noChangeArrowheads="1"/>
          </p:cNvSpPr>
          <p:nvPr>
            <p:ph type="title"/>
          </p:nvPr>
        </p:nvSpPr>
        <p:spPr/>
        <p:txBody>
          <a:bodyPr/>
          <a:lstStyle/>
          <a:p>
            <a:pPr eaLnBrk="1" hangingPunct="1"/>
            <a:r>
              <a:rPr lang="en-US" smtClean="0"/>
              <a:t>Working with the definitions</a:t>
            </a:r>
          </a:p>
        </p:txBody>
      </p:sp>
      <p:sp>
        <p:nvSpPr>
          <p:cNvPr id="1711106" name="Text Box 3"/>
          <p:cNvSpPr txBox="1">
            <a:spLocks noChangeArrowheads="1"/>
          </p:cNvSpPr>
          <p:nvPr/>
        </p:nvSpPr>
        <p:spPr bwMode="auto">
          <a:xfrm>
            <a:off x="325438" y="1300163"/>
            <a:ext cx="8636000" cy="4619625"/>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400"/>
              <a:t>Consider the following functions: </a:t>
            </a:r>
          </a:p>
          <a:p>
            <a:pPr marL="533400" indent="-533400" eaLnBrk="0" hangingPunct="0">
              <a:spcBef>
                <a:spcPct val="20000"/>
              </a:spcBef>
            </a:pPr>
            <a:endParaRPr lang="en-US" sz="800"/>
          </a:p>
          <a:p>
            <a:pPr marL="990600" lvl="1" indent="-533400" eaLnBrk="0" hangingPunct="0">
              <a:spcBef>
                <a:spcPct val="20000"/>
              </a:spcBef>
              <a:buFontTx/>
              <a:buChar char="•"/>
            </a:pPr>
            <a:r>
              <a:rPr lang="en-US" sz="2400">
                <a:latin typeface="cmmi10" pitchFamily="34" charset="0"/>
              </a:rPr>
              <a:t>f</a:t>
            </a:r>
            <a:r>
              <a:rPr lang="en-US" sz="2400">
                <a:latin typeface="cmti10" pitchFamily="34" charset="0"/>
              </a:rPr>
              <a:t> </a:t>
            </a:r>
            <a:r>
              <a:rPr lang="en-US" sz="2400"/>
              <a:t>: </a:t>
            </a:r>
            <a:r>
              <a:rPr lang="en-US" sz="2400">
                <a:latin typeface="msbm10" pitchFamily="34" charset="0"/>
              </a:rPr>
              <a:t>N</a:t>
            </a:r>
            <a:r>
              <a:rPr lang="en-US"/>
              <a:t>x</a:t>
            </a:r>
            <a:r>
              <a:rPr lang="en-US" sz="2400">
                <a:latin typeface="msbm10" pitchFamily="34" charset="0"/>
              </a:rPr>
              <a:t>N</a:t>
            </a:r>
            <a:r>
              <a:rPr lang="en-US" sz="2400"/>
              <a:t> </a:t>
            </a:r>
            <a:r>
              <a:rPr lang="en-US" sz="2400">
                <a:latin typeface="cmsy10" pitchFamily="34" charset="0"/>
              </a:rPr>
              <a:t>! </a:t>
            </a:r>
            <a:r>
              <a:rPr lang="en-US" sz="2400">
                <a:latin typeface="msbm10" pitchFamily="34" charset="0"/>
              </a:rPr>
              <a:t>Z</a:t>
            </a:r>
            <a:r>
              <a:rPr lang="en-US" sz="2400"/>
              <a:t>,    </a:t>
            </a:r>
            <a:r>
              <a:rPr lang="en-US" sz="2400">
                <a:latin typeface="cmmi10" pitchFamily="34" charset="0"/>
              </a:rPr>
              <a:t>f </a:t>
            </a:r>
            <a:r>
              <a:rPr lang="en-US" sz="2400"/>
              <a:t>(x,y) = x-2y.</a:t>
            </a:r>
          </a:p>
          <a:p>
            <a:pPr marL="990600" lvl="1" indent="-533400" eaLnBrk="0" hangingPunct="0">
              <a:spcBef>
                <a:spcPct val="20000"/>
              </a:spcBef>
              <a:buFontTx/>
              <a:buChar char="•"/>
            </a:pPr>
            <a:r>
              <a:rPr lang="en-US" sz="2400">
                <a:latin typeface="cmmi10" pitchFamily="34" charset="0"/>
              </a:rPr>
              <a:t>g</a:t>
            </a:r>
            <a:r>
              <a:rPr lang="en-US" sz="2400">
                <a:latin typeface="cmti10" pitchFamily="34" charset="0"/>
              </a:rPr>
              <a:t> </a:t>
            </a:r>
            <a:r>
              <a:rPr lang="en-US" sz="2400"/>
              <a:t>: </a:t>
            </a:r>
            <a:r>
              <a:rPr lang="en-US" sz="2400">
                <a:latin typeface="msbm10" pitchFamily="34" charset="0"/>
              </a:rPr>
              <a:t>Z</a:t>
            </a:r>
            <a:r>
              <a:rPr lang="en-US" sz="2400"/>
              <a:t> </a:t>
            </a:r>
            <a:r>
              <a:rPr lang="en-US" sz="2400">
                <a:latin typeface="cmsy10" pitchFamily="34" charset="0"/>
              </a:rPr>
              <a:t>!        </a:t>
            </a:r>
            <a:r>
              <a:rPr lang="en-US" sz="2400">
                <a:latin typeface="msbm10" pitchFamily="34" charset="0"/>
              </a:rPr>
              <a:t>Z</a:t>
            </a:r>
            <a:r>
              <a:rPr lang="en-US" sz="2400"/>
              <a:t>,        </a:t>
            </a:r>
            <a:r>
              <a:rPr lang="en-US" sz="2400">
                <a:latin typeface="cmmi10" pitchFamily="34" charset="0"/>
              </a:rPr>
              <a:t>g </a:t>
            </a:r>
            <a:r>
              <a:rPr lang="en-US" sz="2400"/>
              <a:t>(x) = (x</a:t>
            </a:r>
            <a:r>
              <a:rPr lang="en-US" sz="2400" baseline="30000"/>
              <a:t>2 </a:t>
            </a:r>
            <a:r>
              <a:rPr lang="en-US" sz="2400"/>
              <a:t>+ 1)/2.</a:t>
            </a:r>
            <a:endParaRPr lang="el-GR" sz="2400"/>
          </a:p>
          <a:p>
            <a:pPr marL="990600" lvl="1" indent="-533400" eaLnBrk="0" hangingPunct="0">
              <a:spcBef>
                <a:spcPct val="20000"/>
              </a:spcBef>
              <a:buFontTx/>
              <a:buChar char="•"/>
            </a:pPr>
            <a:r>
              <a:rPr lang="en-US" sz="2400">
                <a:latin typeface="cmmi10" pitchFamily="34" charset="0"/>
              </a:rPr>
              <a:t>h</a:t>
            </a:r>
            <a:r>
              <a:rPr lang="en-US" sz="2400">
                <a:latin typeface="cmti10" pitchFamily="34" charset="0"/>
              </a:rPr>
              <a:t> </a:t>
            </a:r>
            <a:r>
              <a:rPr lang="en-US" sz="2400"/>
              <a:t>: P(A) </a:t>
            </a:r>
            <a:r>
              <a:rPr lang="en-US" sz="2400">
                <a:latin typeface="cmsy10" pitchFamily="34" charset="0"/>
              </a:rPr>
              <a:t>! </a:t>
            </a:r>
            <a:r>
              <a:rPr lang="en-US" sz="2400"/>
              <a:t>P(A) ,  </a:t>
            </a:r>
            <a:r>
              <a:rPr lang="en-US" sz="2400">
                <a:latin typeface="cmmi10" pitchFamily="34" charset="0"/>
              </a:rPr>
              <a:t>h </a:t>
            </a:r>
            <a:r>
              <a:rPr lang="en-US" sz="2400"/>
              <a:t>(X) = A \ X, </a:t>
            </a:r>
            <a:r>
              <a:rPr lang="en-US" sz="2000"/>
              <a:t>where A := {1,2,3,4,5}. </a:t>
            </a:r>
          </a:p>
          <a:p>
            <a:pPr marL="990600" lvl="1" indent="-533400" eaLnBrk="0" hangingPunct="0">
              <a:spcBef>
                <a:spcPct val="20000"/>
              </a:spcBef>
              <a:buFontTx/>
              <a:buChar char="•"/>
            </a:pPr>
            <a:endParaRPr lang="en-US" sz="2000"/>
          </a:p>
          <a:p>
            <a:pPr marL="533400" indent="-533400" eaLnBrk="0" hangingPunct="0">
              <a:spcBef>
                <a:spcPct val="20000"/>
              </a:spcBef>
              <a:buFontTx/>
              <a:buChar char="•"/>
            </a:pPr>
            <a:endParaRPr lang="en-US" sz="2400"/>
          </a:p>
          <a:p>
            <a:pPr marL="533400" indent="-533400" eaLnBrk="0" hangingPunct="0">
              <a:spcBef>
                <a:spcPct val="20000"/>
              </a:spcBef>
            </a:pPr>
            <a:r>
              <a:rPr lang="en-US" sz="2400" u="sng"/>
              <a:t>Questions</a:t>
            </a:r>
            <a:r>
              <a:rPr lang="en-US" sz="2400"/>
              <a:t>: For each of these functions, determine</a:t>
            </a:r>
          </a:p>
          <a:p>
            <a:pPr marL="990600" lvl="1" indent="-533400" eaLnBrk="0" hangingPunct="0">
              <a:spcBef>
                <a:spcPct val="20000"/>
              </a:spcBef>
              <a:buFontTx/>
              <a:buChar char="•"/>
            </a:pPr>
            <a:r>
              <a:rPr lang="en-US" sz="2000"/>
              <a:t>What is the domain of definition and the image?</a:t>
            </a:r>
          </a:p>
          <a:p>
            <a:pPr marL="990600" lvl="1" indent="-533400" eaLnBrk="0" hangingPunct="0">
              <a:spcBef>
                <a:spcPct val="20000"/>
              </a:spcBef>
              <a:buFontTx/>
              <a:buChar char="•"/>
            </a:pPr>
            <a:r>
              <a:rPr lang="en-US" sz="2000"/>
              <a:t>Is the function partial or total?</a:t>
            </a:r>
          </a:p>
          <a:p>
            <a:pPr marL="990600" lvl="1" indent="-533400" eaLnBrk="0" hangingPunct="0">
              <a:spcBef>
                <a:spcPct val="20000"/>
              </a:spcBef>
              <a:buFontTx/>
              <a:buChar char="•"/>
            </a:pPr>
            <a:r>
              <a:rPr lang="en-US" sz="2000"/>
              <a:t>Is the function injective, surjective, bijective?</a:t>
            </a:r>
          </a:p>
          <a:p>
            <a:pPr marL="990600" lvl="1" indent="-533400" eaLnBrk="0" hangingPunct="0">
              <a:spcBef>
                <a:spcPct val="20000"/>
              </a:spcBef>
              <a:buFontTx/>
              <a:buChar char="•"/>
            </a:pPr>
            <a:endParaRPr lang="en-US" sz="2000"/>
          </a:p>
        </p:txBody>
      </p:sp>
    </p:spTree>
  </p:cSld>
  <p:clrMapOvr>
    <a:masterClrMapping/>
  </p:clrMapOvr>
  <p:transition spd="med">
    <p:fade thruBlk="1"/>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3153" name="Rectangle 2"/>
          <p:cNvSpPr>
            <a:spLocks noGrp="1" noChangeArrowheads="1"/>
          </p:cNvSpPr>
          <p:nvPr>
            <p:ph type="title"/>
          </p:nvPr>
        </p:nvSpPr>
        <p:spPr/>
        <p:txBody>
          <a:bodyPr/>
          <a:lstStyle/>
          <a:p>
            <a:pPr eaLnBrk="1" hangingPunct="1"/>
            <a:r>
              <a:rPr lang="en-US" smtClean="0"/>
              <a:t>The Graph of a Function</a:t>
            </a:r>
          </a:p>
        </p:txBody>
      </p:sp>
      <p:sp>
        <p:nvSpPr>
          <p:cNvPr id="1713154" name="Text Box 3"/>
          <p:cNvSpPr txBox="1">
            <a:spLocks noChangeArrowheads="1"/>
          </p:cNvSpPr>
          <p:nvPr/>
        </p:nvSpPr>
        <p:spPr bwMode="auto">
          <a:xfrm>
            <a:off x="325438" y="1300163"/>
            <a:ext cx="8636000" cy="4756150"/>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000"/>
              <a:t>Everything about a function </a:t>
            </a:r>
            <a:r>
              <a:rPr lang="en-US" sz="2800">
                <a:latin typeface="cmmi10" pitchFamily="34" charset="0"/>
              </a:rPr>
              <a:t>f</a:t>
            </a:r>
            <a:r>
              <a:rPr lang="en-US" sz="2000"/>
              <a:t> is captured by 3 sets:</a:t>
            </a:r>
          </a:p>
          <a:p>
            <a:pPr marL="990600" lvl="1" indent="-533400" eaLnBrk="0" hangingPunct="0">
              <a:spcBef>
                <a:spcPct val="20000"/>
              </a:spcBef>
              <a:buFontTx/>
              <a:buAutoNum type="arabicPeriod"/>
            </a:pPr>
            <a:r>
              <a:rPr lang="en-US" sz="2000"/>
              <a:t>The domain A,</a:t>
            </a:r>
          </a:p>
          <a:p>
            <a:pPr marL="990600" lvl="1" indent="-533400" eaLnBrk="0" hangingPunct="0">
              <a:spcBef>
                <a:spcPct val="20000"/>
              </a:spcBef>
              <a:buFontTx/>
              <a:buAutoNum type="arabicPeriod"/>
            </a:pPr>
            <a:r>
              <a:rPr lang="en-US" sz="2000"/>
              <a:t>the codomain B,</a:t>
            </a:r>
          </a:p>
          <a:p>
            <a:pPr marL="990600" lvl="1" indent="-533400" eaLnBrk="0" hangingPunct="0">
              <a:spcBef>
                <a:spcPct val="20000"/>
              </a:spcBef>
              <a:buFontTx/>
              <a:buAutoNum type="arabicPeriod"/>
            </a:pPr>
            <a:r>
              <a:rPr lang="en-US" sz="2000"/>
              <a:t>the </a:t>
            </a:r>
            <a:r>
              <a:rPr lang="en-US" sz="2000" u="sng">
                <a:solidFill>
                  <a:srgbClr val="33CC33"/>
                </a:solidFill>
              </a:rPr>
              <a:t>graph</a:t>
            </a:r>
            <a:r>
              <a:rPr lang="en-US" sz="2000"/>
              <a:t> of </a:t>
            </a:r>
            <a:r>
              <a:rPr lang="en-US" sz="2800">
                <a:latin typeface="cmmi10" pitchFamily="34" charset="0"/>
              </a:rPr>
              <a:t>f</a:t>
            </a:r>
            <a:endParaRPr lang="en-US" sz="2000"/>
          </a:p>
          <a:p>
            <a:pPr marL="533400" indent="-533400" eaLnBrk="0" hangingPunct="0">
              <a:spcBef>
                <a:spcPct val="20000"/>
              </a:spcBef>
            </a:pPr>
            <a:endParaRPr lang="en-US" sz="2000"/>
          </a:p>
          <a:p>
            <a:pPr marL="533400" indent="-533400" eaLnBrk="0" hangingPunct="0">
              <a:spcBef>
                <a:spcPct val="20000"/>
              </a:spcBef>
            </a:pPr>
            <a:r>
              <a:rPr lang="en-US" sz="2000"/>
              <a:t>				</a:t>
            </a:r>
            <a:r>
              <a:rPr lang="en-US" sz="3200"/>
              <a:t>{(a,b) | f(a)=b}</a:t>
            </a:r>
          </a:p>
          <a:p>
            <a:pPr marL="533400" indent="-533400" eaLnBrk="0" hangingPunct="0">
              <a:spcBef>
                <a:spcPct val="20000"/>
              </a:spcBef>
            </a:pPr>
            <a:endParaRPr lang="en-US" sz="3200"/>
          </a:p>
          <a:p>
            <a:pPr marL="533400" indent="-533400" eaLnBrk="0" hangingPunct="0">
              <a:spcBef>
                <a:spcPct val="20000"/>
              </a:spcBef>
            </a:pPr>
            <a:r>
              <a:rPr lang="en-US" sz="2000"/>
              <a:t>To tell if a function is</a:t>
            </a:r>
          </a:p>
          <a:p>
            <a:pPr marL="990600" lvl="1" indent="-533400" eaLnBrk="0" hangingPunct="0">
              <a:spcBef>
                <a:spcPct val="20000"/>
              </a:spcBef>
              <a:buFontTx/>
              <a:buAutoNum type="arabicPeriod"/>
            </a:pPr>
            <a:r>
              <a:rPr lang="en-US" sz="2000" u="sng">
                <a:solidFill>
                  <a:schemeClr val="hlink"/>
                </a:solidFill>
              </a:rPr>
              <a:t>total</a:t>
            </a:r>
            <a:r>
              <a:rPr lang="en-US" sz="2000"/>
              <a:t> we also need to know the domain</a:t>
            </a:r>
          </a:p>
          <a:p>
            <a:pPr marL="990600" lvl="1" indent="-533400" eaLnBrk="0" hangingPunct="0">
              <a:spcBef>
                <a:spcPct val="20000"/>
              </a:spcBef>
              <a:buFontTx/>
              <a:buAutoNum type="arabicPeriod"/>
            </a:pPr>
            <a:r>
              <a:rPr lang="en-US" sz="2000" u="sng">
                <a:solidFill>
                  <a:schemeClr val="tx2"/>
                </a:solidFill>
              </a:rPr>
              <a:t>surjective</a:t>
            </a:r>
            <a:r>
              <a:rPr lang="en-US" sz="2000"/>
              <a:t> we also need to know the codomain</a:t>
            </a:r>
          </a:p>
          <a:p>
            <a:pPr marL="990600" lvl="1" indent="-533400" eaLnBrk="0" hangingPunct="0">
              <a:spcBef>
                <a:spcPct val="20000"/>
              </a:spcBef>
              <a:buFontTx/>
              <a:buAutoNum type="arabicPeriod"/>
            </a:pPr>
            <a:r>
              <a:rPr lang="en-US" sz="2000" u="sng">
                <a:solidFill>
                  <a:srgbClr val="33CC33"/>
                </a:solidFill>
              </a:rPr>
              <a:t>1-1</a:t>
            </a:r>
            <a:r>
              <a:rPr lang="en-US" sz="2000"/>
              <a:t> we need to know the graph</a:t>
            </a:r>
          </a:p>
        </p:txBody>
      </p:sp>
    </p:spTree>
  </p:cSld>
  <p:clrMapOvr>
    <a:masterClrMapping/>
  </p:clrMapOvr>
  <p:transition spd="med">
    <p:fade thruBlk="1"/>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5201" name="Rectangle 2"/>
          <p:cNvSpPr>
            <a:spLocks noGrp="1" noChangeArrowheads="1"/>
          </p:cNvSpPr>
          <p:nvPr>
            <p:ph type="title"/>
          </p:nvPr>
        </p:nvSpPr>
        <p:spPr/>
        <p:txBody>
          <a:bodyPr/>
          <a:lstStyle/>
          <a:p>
            <a:pPr eaLnBrk="1" hangingPunct="1"/>
            <a:r>
              <a:rPr lang="en-US" smtClean="0"/>
              <a:t>The Graph of a Function</a:t>
            </a:r>
          </a:p>
        </p:txBody>
      </p:sp>
      <p:sp>
        <p:nvSpPr>
          <p:cNvPr id="1689603" name="Text Box 3"/>
          <p:cNvSpPr txBox="1">
            <a:spLocks noChangeArrowheads="1"/>
          </p:cNvSpPr>
          <p:nvPr/>
        </p:nvSpPr>
        <p:spPr bwMode="auto">
          <a:xfrm>
            <a:off x="325438" y="1300163"/>
            <a:ext cx="8636000" cy="5399087"/>
          </a:xfrm>
          <a:prstGeom prst="rect">
            <a:avLst/>
          </a:prstGeom>
          <a:noFill/>
          <a:ln w="9525">
            <a:noFill/>
            <a:miter lim="800000"/>
            <a:headEnd/>
            <a:tailEnd/>
          </a:ln>
        </p:spPr>
        <p:txBody>
          <a:bodyPr lIns="274320" rIns="274320">
            <a:spAutoFit/>
          </a:bodyPr>
          <a:lstStyle/>
          <a:p>
            <a:pPr marL="2362200" lvl="4" indent="-533400" eaLnBrk="0" hangingPunct="0">
              <a:spcBef>
                <a:spcPct val="20000"/>
              </a:spcBef>
            </a:pPr>
            <a:r>
              <a:rPr lang="en-US" sz="3200"/>
              <a:t>	A			B			</a:t>
            </a:r>
          </a:p>
          <a:p>
            <a:pPr marL="2362200" lvl="4" indent="-533400" eaLnBrk="0" hangingPunct="0">
              <a:spcBef>
                <a:spcPct val="20000"/>
              </a:spcBef>
            </a:pPr>
            <a:r>
              <a:rPr lang="en-US" sz="2400"/>
              <a:t>	a			1			</a:t>
            </a:r>
          </a:p>
          <a:p>
            <a:pPr marL="2362200" lvl="4" indent="-533400" eaLnBrk="0" hangingPunct="0">
              <a:spcBef>
                <a:spcPct val="20000"/>
              </a:spcBef>
            </a:pPr>
            <a:endParaRPr lang="en-US" sz="2400"/>
          </a:p>
          <a:p>
            <a:pPr marL="2362200" lvl="4" indent="-533400" eaLnBrk="0" hangingPunct="0">
              <a:spcBef>
                <a:spcPct val="20000"/>
              </a:spcBef>
            </a:pPr>
            <a:r>
              <a:rPr lang="en-US" sz="2400"/>
              <a:t>	b			2			</a:t>
            </a:r>
          </a:p>
          <a:p>
            <a:pPr marL="2362200" lvl="4" indent="-533400" eaLnBrk="0" hangingPunct="0">
              <a:spcBef>
                <a:spcPct val="20000"/>
              </a:spcBef>
            </a:pPr>
            <a:endParaRPr lang="en-US" sz="2400"/>
          </a:p>
          <a:p>
            <a:pPr marL="2362200" lvl="4" indent="-533400" eaLnBrk="0" hangingPunct="0">
              <a:spcBef>
                <a:spcPct val="20000"/>
              </a:spcBef>
            </a:pPr>
            <a:r>
              <a:rPr lang="en-US" sz="2400"/>
              <a:t>	c			3			</a:t>
            </a:r>
          </a:p>
          <a:p>
            <a:pPr marL="2362200" lvl="4" indent="-533400" eaLnBrk="0" hangingPunct="0">
              <a:spcBef>
                <a:spcPct val="20000"/>
              </a:spcBef>
            </a:pPr>
            <a:endParaRPr lang="en-US" sz="2400"/>
          </a:p>
          <a:p>
            <a:pPr marL="2362200" lvl="4" indent="-533400" eaLnBrk="0" hangingPunct="0">
              <a:spcBef>
                <a:spcPct val="20000"/>
              </a:spcBef>
            </a:pPr>
            <a:r>
              <a:rPr lang="en-US" sz="2400"/>
              <a:t>	d			4			</a:t>
            </a:r>
          </a:p>
          <a:p>
            <a:pPr marL="2362200" lvl="4" indent="-533400" eaLnBrk="0" hangingPunct="0">
              <a:spcBef>
                <a:spcPct val="20000"/>
              </a:spcBef>
            </a:pPr>
            <a:endParaRPr lang="en-US" sz="2400"/>
          </a:p>
          <a:p>
            <a:pPr marL="533400" indent="-533400" eaLnBrk="0" hangingPunct="0">
              <a:spcBef>
                <a:spcPct val="20000"/>
              </a:spcBef>
            </a:pPr>
            <a:r>
              <a:rPr lang="en-US" sz="2400"/>
              <a:t>			       e			5		</a:t>
            </a:r>
          </a:p>
          <a:p>
            <a:pPr marL="533400" indent="-533400" eaLnBrk="0" hangingPunct="0">
              <a:spcBef>
                <a:spcPct val="20000"/>
              </a:spcBef>
            </a:pPr>
            <a:endParaRPr lang="en-US" sz="2400"/>
          </a:p>
          <a:p>
            <a:pPr marL="533400" indent="-533400" eaLnBrk="0" hangingPunct="0">
              <a:spcBef>
                <a:spcPct val="20000"/>
              </a:spcBef>
            </a:pPr>
            <a:r>
              <a:rPr lang="en-US" sz="2400"/>
              <a:t>The Graph corresponds to the arrows		     </a:t>
            </a:r>
            <a:endParaRPr lang="en-US" sz="1000"/>
          </a:p>
        </p:txBody>
      </p:sp>
      <p:sp>
        <p:nvSpPr>
          <p:cNvPr id="1715203" name="Line 4"/>
          <p:cNvSpPr>
            <a:spLocks noChangeShapeType="1"/>
          </p:cNvSpPr>
          <p:nvPr/>
        </p:nvSpPr>
        <p:spPr bwMode="auto">
          <a:xfrm flipV="1">
            <a:off x="3340100" y="2132013"/>
            <a:ext cx="1736725" cy="1428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15204" name="Line 5"/>
          <p:cNvSpPr>
            <a:spLocks noChangeShapeType="1"/>
          </p:cNvSpPr>
          <p:nvPr/>
        </p:nvSpPr>
        <p:spPr bwMode="auto">
          <a:xfrm>
            <a:off x="3325813" y="3062288"/>
            <a:ext cx="1690687" cy="747712"/>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15205" name="Line 6"/>
          <p:cNvSpPr>
            <a:spLocks noChangeShapeType="1"/>
          </p:cNvSpPr>
          <p:nvPr/>
        </p:nvSpPr>
        <p:spPr bwMode="auto">
          <a:xfrm>
            <a:off x="3309938" y="3946525"/>
            <a:ext cx="1690687" cy="747713"/>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15206" name="Line 7"/>
          <p:cNvSpPr>
            <a:spLocks noChangeShapeType="1"/>
          </p:cNvSpPr>
          <p:nvPr/>
        </p:nvSpPr>
        <p:spPr bwMode="auto">
          <a:xfrm flipV="1">
            <a:off x="3278188" y="3124200"/>
            <a:ext cx="1754187" cy="1646238"/>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715207" name="Line 8"/>
          <p:cNvSpPr>
            <a:spLocks noChangeShapeType="1"/>
          </p:cNvSpPr>
          <p:nvPr/>
        </p:nvSpPr>
        <p:spPr bwMode="auto">
          <a:xfrm flipV="1">
            <a:off x="3262313" y="3995738"/>
            <a:ext cx="1754187" cy="1646237"/>
          </a:xfrm>
          <a:prstGeom prst="line">
            <a:avLst/>
          </a:prstGeom>
          <a:noFill/>
          <a:ln w="76200" cap="sq">
            <a:solidFill>
              <a:schemeClr val="tx1"/>
            </a:solidFill>
            <a:round/>
            <a:headEnd/>
            <a:tailEnd type="triangle" w="med" len="med"/>
          </a:ln>
        </p:spPr>
        <p:txBody>
          <a:bodyPr lIns="274320" rIns="274320">
            <a:spAutoFit/>
          </a:bodyPr>
          <a:lstStyle/>
          <a:p>
            <a:endParaRPr lang="en-US"/>
          </a:p>
        </p:txBody>
      </p:sp>
      <p:sp>
        <p:nvSpPr>
          <p:cNvPr id="1689609" name="Oval 9"/>
          <p:cNvSpPr>
            <a:spLocks noChangeArrowheads="1"/>
          </p:cNvSpPr>
          <p:nvPr/>
        </p:nvSpPr>
        <p:spPr bwMode="auto">
          <a:xfrm>
            <a:off x="3184525" y="1325563"/>
            <a:ext cx="1936750" cy="4906962"/>
          </a:xfrm>
          <a:prstGeom prst="ellipse">
            <a:avLst/>
          </a:prstGeom>
          <a:noFill/>
          <a:ln w="76200" cap="sq" algn="ctr">
            <a:solidFill>
              <a:srgbClr val="33CC33"/>
            </a:solidFill>
            <a:round/>
            <a:headEnd/>
            <a:tailEnd/>
          </a:ln>
        </p:spPr>
        <p:txBody>
          <a:bodyPr wrap="none" lIns="274320" rIns="274320" anchor="ctr">
            <a:spAutoFit/>
          </a:bodyPr>
          <a:lstStyle/>
          <a:p>
            <a:pPr algn="r" rtl="1"/>
            <a:endParaRPr lang="en-US"/>
          </a:p>
        </p:txBody>
      </p:sp>
      <p:sp>
        <p:nvSpPr>
          <p:cNvPr id="1689610" name="Oval 10"/>
          <p:cNvSpPr>
            <a:spLocks noChangeArrowheads="1"/>
          </p:cNvSpPr>
          <p:nvPr/>
        </p:nvSpPr>
        <p:spPr bwMode="auto">
          <a:xfrm>
            <a:off x="2587625" y="1746250"/>
            <a:ext cx="974725" cy="4313238"/>
          </a:xfrm>
          <a:prstGeom prst="ellipse">
            <a:avLst/>
          </a:prstGeom>
          <a:noFill/>
          <a:ln w="76200" cap="sq" algn="ctr">
            <a:solidFill>
              <a:schemeClr val="hlink"/>
            </a:solidFill>
            <a:round/>
            <a:headEnd/>
            <a:tailEnd/>
          </a:ln>
        </p:spPr>
        <p:txBody>
          <a:bodyPr wrap="none" lIns="274320" rIns="274320" anchor="ctr">
            <a:spAutoFit/>
          </a:bodyPr>
          <a:lstStyle/>
          <a:p>
            <a:pPr algn="r" rtl="1"/>
            <a:endParaRPr lang="en-US"/>
          </a:p>
        </p:txBody>
      </p:sp>
      <p:sp>
        <p:nvSpPr>
          <p:cNvPr id="1689611" name="Oval 11"/>
          <p:cNvSpPr>
            <a:spLocks noChangeArrowheads="1"/>
          </p:cNvSpPr>
          <p:nvPr/>
        </p:nvSpPr>
        <p:spPr bwMode="auto">
          <a:xfrm>
            <a:off x="4797425" y="1776413"/>
            <a:ext cx="974725" cy="4313237"/>
          </a:xfrm>
          <a:prstGeom prst="ellipse">
            <a:avLst/>
          </a:prstGeom>
          <a:noFill/>
          <a:ln w="76200" cap="sq" algn="ctr">
            <a:solidFill>
              <a:schemeClr val="hlink"/>
            </a:solidFill>
            <a:round/>
            <a:headEnd/>
            <a:tailEnd/>
          </a:ln>
        </p:spPr>
        <p:txBody>
          <a:bodyPr wrap="none" lIns="274320" rIns="274320" anchor="ctr">
            <a:spAutoFit/>
          </a:bodyPr>
          <a:lstStyle/>
          <a:p>
            <a:pPr algn="r" rtl="1"/>
            <a:endParaRPr lang="en-US"/>
          </a:p>
        </p:txBody>
      </p:sp>
      <p:sp>
        <p:nvSpPr>
          <p:cNvPr id="1689612" name="Text Box 12"/>
          <p:cNvSpPr txBox="1">
            <a:spLocks noChangeArrowheads="1"/>
          </p:cNvSpPr>
          <p:nvPr/>
        </p:nvSpPr>
        <p:spPr bwMode="auto">
          <a:xfrm>
            <a:off x="1284288" y="3695700"/>
            <a:ext cx="1395412" cy="366713"/>
          </a:xfrm>
          <a:prstGeom prst="rect">
            <a:avLst/>
          </a:prstGeom>
          <a:noFill/>
          <a:ln w="9525">
            <a:noFill/>
            <a:miter lim="800000"/>
            <a:headEnd/>
            <a:tailEnd/>
          </a:ln>
        </p:spPr>
        <p:txBody>
          <a:bodyPr wrap="none" lIns="274320" rIns="274320">
            <a:spAutoFit/>
          </a:bodyPr>
          <a:lstStyle/>
          <a:p>
            <a:pPr eaLnBrk="0" hangingPunct="0"/>
            <a:r>
              <a:rPr lang="en-US"/>
              <a:t>Domain</a:t>
            </a:r>
          </a:p>
        </p:txBody>
      </p:sp>
      <p:sp>
        <p:nvSpPr>
          <p:cNvPr id="1689613" name="Text Box 13"/>
          <p:cNvSpPr txBox="1">
            <a:spLocks noChangeArrowheads="1"/>
          </p:cNvSpPr>
          <p:nvPr/>
        </p:nvSpPr>
        <p:spPr bwMode="auto">
          <a:xfrm>
            <a:off x="5675313" y="3695700"/>
            <a:ext cx="1676400" cy="366713"/>
          </a:xfrm>
          <a:prstGeom prst="rect">
            <a:avLst/>
          </a:prstGeom>
          <a:noFill/>
          <a:ln w="9525">
            <a:noFill/>
            <a:miter lim="800000"/>
            <a:headEnd/>
            <a:tailEnd/>
          </a:ln>
        </p:spPr>
        <p:txBody>
          <a:bodyPr wrap="none" lIns="274320" rIns="274320">
            <a:spAutoFit/>
          </a:bodyPr>
          <a:lstStyle/>
          <a:p>
            <a:pPr eaLnBrk="0" hangingPunct="0"/>
            <a:r>
              <a:rPr lang="en-US"/>
              <a:t>Codomain</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896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896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896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89612"/>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8960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8960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09" grpId="0" animBg="1"/>
      <p:bldP spid="1689610" grpId="0" animBg="1"/>
      <p:bldP spid="1689611" grpId="0" animBg="1"/>
      <p:bldP spid="1689612" grpId="0"/>
      <p:bldP spid="1689613"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7249" name="Rectangle 2"/>
          <p:cNvSpPr>
            <a:spLocks noGrp="1" noChangeArrowheads="1"/>
          </p:cNvSpPr>
          <p:nvPr>
            <p:ph type="title"/>
          </p:nvPr>
        </p:nvSpPr>
        <p:spPr/>
        <p:txBody>
          <a:bodyPr/>
          <a:lstStyle/>
          <a:p>
            <a:pPr eaLnBrk="1" hangingPunct="1"/>
            <a:r>
              <a:rPr lang="en-US" smtClean="0"/>
              <a:t>Formal Definition of a Function</a:t>
            </a:r>
          </a:p>
        </p:txBody>
      </p:sp>
      <p:sp>
        <p:nvSpPr>
          <p:cNvPr id="1691651" name="Text Box 3"/>
          <p:cNvSpPr txBox="1">
            <a:spLocks noChangeArrowheads="1"/>
          </p:cNvSpPr>
          <p:nvPr/>
        </p:nvSpPr>
        <p:spPr bwMode="auto">
          <a:xfrm>
            <a:off x="325438" y="1300163"/>
            <a:ext cx="8636000" cy="5311775"/>
          </a:xfrm>
          <a:prstGeom prst="rect">
            <a:avLst/>
          </a:prstGeom>
          <a:noFill/>
          <a:ln>
            <a:noFill/>
          </a:ln>
          <a:effectLst/>
          <a:extLst/>
        </p:spPr>
        <p:txBody>
          <a:bodyPr lIns="274320" rIns="274320">
            <a:spAutoFit/>
          </a:bodyPr>
          <a:lstStyle>
            <a:lvl1pPr marL="533400" indent="-533400" algn="l" rtl="0" eaLnBrk="0" hangingPunct="0">
              <a:defRPr sz="2800">
                <a:solidFill>
                  <a:schemeClr val="tx1"/>
                </a:solidFill>
                <a:latin typeface="Arial Rounded MT Bold" pitchFamily="34" charset="0"/>
              </a:defRPr>
            </a:lvl1pPr>
            <a:lvl2pPr marL="990600" indent="-533400" algn="l" rtl="0" eaLnBrk="0" hangingPunct="0">
              <a:defRPr sz="2800">
                <a:solidFill>
                  <a:schemeClr val="tx1"/>
                </a:solidFill>
                <a:latin typeface="Arial Rounded MT Bold" pitchFamily="34" charset="0"/>
              </a:defRPr>
            </a:lvl2pPr>
            <a:lvl3pPr marL="1447800" indent="-533400" algn="l" rtl="0" eaLnBrk="0" hangingPunct="0">
              <a:defRPr sz="2800">
                <a:solidFill>
                  <a:schemeClr val="tx1"/>
                </a:solidFill>
                <a:latin typeface="Arial Rounded MT Bold" pitchFamily="34" charset="0"/>
              </a:defRPr>
            </a:lvl3pPr>
            <a:lvl4pPr marL="1905000" indent="-533400" algn="l" rtl="0" eaLnBrk="0" hangingPunct="0">
              <a:defRPr sz="2800">
                <a:solidFill>
                  <a:schemeClr val="tx1"/>
                </a:solidFill>
                <a:latin typeface="Arial Rounded MT Bold" pitchFamily="34" charset="0"/>
              </a:defRPr>
            </a:lvl4pPr>
            <a:lvl5pPr marL="2362200" indent="-533400" algn="l" rtl="0" eaLnBrk="0" hangingPunct="0">
              <a:defRPr sz="2800">
                <a:solidFill>
                  <a:schemeClr val="tx1"/>
                </a:solidFill>
                <a:latin typeface="Arial Rounded MT Bold" pitchFamily="34" charset="0"/>
              </a:defRPr>
            </a:lvl5pPr>
            <a:lvl6pPr marL="2819400" indent="-533400" eaLnBrk="0" fontAlgn="base" hangingPunct="0">
              <a:spcBef>
                <a:spcPct val="0"/>
              </a:spcBef>
              <a:spcAft>
                <a:spcPct val="0"/>
              </a:spcAft>
              <a:defRPr sz="2800">
                <a:solidFill>
                  <a:schemeClr val="tx1"/>
                </a:solidFill>
                <a:latin typeface="Arial Rounded MT Bold" pitchFamily="34" charset="0"/>
              </a:defRPr>
            </a:lvl6pPr>
            <a:lvl7pPr marL="3276600" indent="-533400" eaLnBrk="0" fontAlgn="base" hangingPunct="0">
              <a:spcBef>
                <a:spcPct val="0"/>
              </a:spcBef>
              <a:spcAft>
                <a:spcPct val="0"/>
              </a:spcAft>
              <a:defRPr sz="2800">
                <a:solidFill>
                  <a:schemeClr val="tx1"/>
                </a:solidFill>
                <a:latin typeface="Arial Rounded MT Bold" pitchFamily="34" charset="0"/>
              </a:defRPr>
            </a:lvl7pPr>
            <a:lvl8pPr marL="3733800" indent="-533400" eaLnBrk="0" fontAlgn="base" hangingPunct="0">
              <a:spcBef>
                <a:spcPct val="0"/>
              </a:spcBef>
              <a:spcAft>
                <a:spcPct val="0"/>
              </a:spcAft>
              <a:defRPr sz="2800">
                <a:solidFill>
                  <a:schemeClr val="tx1"/>
                </a:solidFill>
                <a:latin typeface="Arial Rounded MT Bold" pitchFamily="34" charset="0"/>
              </a:defRPr>
            </a:lvl8pPr>
            <a:lvl9pPr marL="4191000" indent="-533400" eaLnBrk="0" fontAlgn="base" hangingPunct="0">
              <a:spcBef>
                <a:spcPct val="0"/>
              </a:spcBef>
              <a:spcAft>
                <a:spcPct val="0"/>
              </a:spcAft>
              <a:defRPr sz="2800">
                <a:solidFill>
                  <a:schemeClr val="tx1"/>
                </a:solidFill>
                <a:latin typeface="Arial Rounded MT Bold" pitchFamily="34" charset="0"/>
              </a:defRPr>
            </a:lvl9pPr>
          </a:lstStyle>
          <a:p>
            <a:pPr>
              <a:spcBef>
                <a:spcPct val="20000"/>
              </a:spcBef>
              <a:defRPr/>
            </a:pPr>
            <a:r>
              <a:rPr lang="en-US" sz="2400" u="sng" dirty="0">
                <a:cs typeface="Arial" pitchFamily="34" charset="0"/>
              </a:rPr>
              <a:t>Definition</a:t>
            </a:r>
            <a:r>
              <a:rPr lang="en-US" sz="2400" dirty="0">
                <a:cs typeface="Arial" pitchFamily="34" charset="0"/>
              </a:rPr>
              <a:t>: A </a:t>
            </a:r>
            <a:r>
              <a:rPr lang="en-US" sz="2400" u="sng" dirty="0">
                <a:solidFill>
                  <a:srgbClr val="33CC33"/>
                </a:solidFill>
                <a:cs typeface="Arial" pitchFamily="34" charset="0"/>
              </a:rPr>
              <a:t>function</a:t>
            </a:r>
            <a:r>
              <a:rPr lang="en-US" sz="2400" dirty="0">
                <a:cs typeface="Arial" pitchFamily="34" charset="0"/>
              </a:rPr>
              <a:t> </a:t>
            </a:r>
            <a:r>
              <a:rPr lang="en-US" sz="3200" dirty="0">
                <a:latin typeface="cmmi10" pitchFamily="34" charset="0"/>
                <a:cs typeface="Arial" pitchFamily="34" charset="0"/>
              </a:rPr>
              <a:t>f</a:t>
            </a:r>
            <a:r>
              <a:rPr lang="en-US" sz="2400" dirty="0">
                <a:cs typeface="Arial" pitchFamily="34" charset="0"/>
              </a:rPr>
              <a:t>  from a set A to a set B is a set</a:t>
            </a:r>
          </a:p>
          <a:p>
            <a:pPr>
              <a:spcBef>
                <a:spcPct val="20000"/>
              </a:spcBef>
              <a:defRPr/>
            </a:pPr>
            <a:endParaRPr lang="en-US" sz="2000" dirty="0">
              <a:cs typeface="Arial" pitchFamily="34" charset="0"/>
            </a:endParaRPr>
          </a:p>
          <a:p>
            <a:pPr>
              <a:spcBef>
                <a:spcPct val="20000"/>
              </a:spcBef>
              <a:defRPr/>
            </a:pPr>
            <a:r>
              <a:rPr lang="en-US" dirty="0">
                <a:cs typeface="Arial" pitchFamily="34" charset="0"/>
              </a:rPr>
              <a:t>				 </a:t>
            </a:r>
            <a:r>
              <a:rPr lang="en-US" sz="3600" dirty="0">
                <a:latin typeface="cmmi10" pitchFamily="34" charset="0"/>
                <a:cs typeface="Arial" pitchFamily="34" charset="0"/>
              </a:rPr>
              <a:t>f</a:t>
            </a:r>
            <a:r>
              <a:rPr lang="en-US" sz="1800" dirty="0">
                <a:cs typeface="Arial" pitchFamily="34" charset="0"/>
              </a:rPr>
              <a:t>  </a:t>
            </a:r>
            <a:r>
              <a:rPr lang="en-US" dirty="0" smtClean="0">
                <a:latin typeface="cmsy10" pitchFamily="34" charset="0"/>
                <a:cs typeface="Arial" pitchFamily="34" charset="0"/>
                <a:sym typeface="Symbol"/>
              </a:rPr>
              <a:t>    </a:t>
            </a:r>
            <a:r>
              <a:rPr lang="en-US" dirty="0" smtClean="0">
                <a:latin typeface="+mn-lt"/>
                <a:cs typeface="Arial" pitchFamily="34" charset="0"/>
                <a:sym typeface="Symbol"/>
              </a:rPr>
              <a:t> </a:t>
            </a:r>
            <a:r>
              <a:rPr lang="en-US" sz="3200" dirty="0" smtClean="0">
                <a:cs typeface="Arial" pitchFamily="34" charset="0"/>
              </a:rPr>
              <a:t>A </a:t>
            </a:r>
            <a:r>
              <a:rPr lang="en-US" sz="3200" dirty="0">
                <a:cs typeface="Arial" pitchFamily="34" charset="0"/>
              </a:rPr>
              <a:t>x B</a:t>
            </a:r>
          </a:p>
          <a:p>
            <a:pPr>
              <a:spcBef>
                <a:spcPct val="20000"/>
              </a:spcBef>
              <a:defRPr/>
            </a:pPr>
            <a:endParaRPr lang="en-US" sz="2000" dirty="0">
              <a:cs typeface="Arial" pitchFamily="34" charset="0"/>
            </a:endParaRPr>
          </a:p>
          <a:p>
            <a:pPr>
              <a:spcBef>
                <a:spcPct val="20000"/>
              </a:spcBef>
              <a:defRPr/>
            </a:pPr>
            <a:r>
              <a:rPr lang="en-US" sz="2400" dirty="0">
                <a:cs typeface="Arial" pitchFamily="34" charset="0"/>
              </a:rPr>
              <a:t>so that</a:t>
            </a:r>
            <a:r>
              <a:rPr lang="en-US" dirty="0">
                <a:cs typeface="Arial" pitchFamily="34" charset="0"/>
              </a:rPr>
              <a:t> </a:t>
            </a:r>
            <a:r>
              <a:rPr lang="en-US" dirty="0">
                <a:latin typeface="cmsy10" pitchFamily="34" charset="0"/>
                <a:cs typeface="Arial" pitchFamily="34" charset="0"/>
              </a:rPr>
              <a:t>8</a:t>
            </a:r>
            <a:r>
              <a:rPr lang="en-US" sz="2400" dirty="0">
                <a:cs typeface="Arial" pitchFamily="34" charset="0"/>
              </a:rPr>
              <a:t>a </a:t>
            </a:r>
            <a:r>
              <a:rPr lang="en-US" sz="2400" dirty="0">
                <a:latin typeface="cmsy10" pitchFamily="34" charset="0"/>
                <a:cs typeface="Arial" pitchFamily="34" charset="0"/>
              </a:rPr>
              <a:t>2</a:t>
            </a:r>
            <a:r>
              <a:rPr lang="en-US" sz="2000" dirty="0">
                <a:cs typeface="Arial" pitchFamily="34" charset="0"/>
              </a:rPr>
              <a:t> </a:t>
            </a:r>
            <a:r>
              <a:rPr lang="en-US" sz="2400" dirty="0">
                <a:cs typeface="Arial" pitchFamily="34" charset="0"/>
              </a:rPr>
              <a:t>A, </a:t>
            </a:r>
            <a:r>
              <a:rPr lang="en-US" dirty="0">
                <a:latin typeface="cmsy10" pitchFamily="34" charset="0"/>
                <a:cs typeface="Arial" pitchFamily="34" charset="0"/>
              </a:rPr>
              <a:t>8</a:t>
            </a:r>
            <a:r>
              <a:rPr lang="en-US" sz="2400" dirty="0">
                <a:cs typeface="Arial" pitchFamily="34" charset="0"/>
              </a:rPr>
              <a:t>b,b’ </a:t>
            </a:r>
            <a:r>
              <a:rPr lang="en-US" sz="2400" dirty="0">
                <a:latin typeface="cmsy10" pitchFamily="34" charset="0"/>
                <a:cs typeface="Arial" pitchFamily="34" charset="0"/>
              </a:rPr>
              <a:t>2</a:t>
            </a:r>
            <a:r>
              <a:rPr lang="en-US" sz="2000" dirty="0">
                <a:cs typeface="Arial" pitchFamily="34" charset="0"/>
              </a:rPr>
              <a:t> </a:t>
            </a:r>
            <a:r>
              <a:rPr lang="en-US" sz="2400" dirty="0">
                <a:cs typeface="Arial" pitchFamily="34" charset="0"/>
              </a:rPr>
              <a:t>B, </a:t>
            </a:r>
          </a:p>
          <a:p>
            <a:pPr>
              <a:spcBef>
                <a:spcPct val="20000"/>
              </a:spcBef>
              <a:defRPr/>
            </a:pPr>
            <a:r>
              <a:rPr lang="en-US" sz="2000" dirty="0">
                <a:cs typeface="Arial" pitchFamily="34" charset="0"/>
              </a:rPr>
              <a:t>			</a:t>
            </a:r>
            <a:r>
              <a:rPr lang="en-US" sz="2400" dirty="0">
                <a:solidFill>
                  <a:schemeClr val="tx2"/>
                </a:solidFill>
                <a:cs typeface="Arial" pitchFamily="34" charset="0"/>
              </a:rPr>
              <a:t>if </a:t>
            </a:r>
            <a:r>
              <a:rPr lang="en-US" sz="2400" dirty="0">
                <a:cs typeface="Arial" pitchFamily="34" charset="0"/>
              </a:rPr>
              <a:t>(</a:t>
            </a:r>
            <a:r>
              <a:rPr lang="en-US" sz="2400" dirty="0" err="1">
                <a:cs typeface="Arial" pitchFamily="34" charset="0"/>
              </a:rPr>
              <a:t>a,b</a:t>
            </a:r>
            <a:r>
              <a:rPr lang="en-US" sz="2400" dirty="0">
                <a:cs typeface="Arial" pitchFamily="34" charset="0"/>
              </a:rPr>
              <a:t>) </a:t>
            </a:r>
            <a:r>
              <a:rPr lang="en-US" sz="2400" dirty="0">
                <a:latin typeface="cmsy10" pitchFamily="34" charset="0"/>
                <a:cs typeface="Arial" pitchFamily="34" charset="0"/>
              </a:rPr>
              <a:t>2 </a:t>
            </a:r>
            <a:r>
              <a:rPr lang="en-US" sz="3600" dirty="0">
                <a:latin typeface="cmmi10" pitchFamily="34" charset="0"/>
                <a:cs typeface="Arial" pitchFamily="34" charset="0"/>
              </a:rPr>
              <a:t>f</a:t>
            </a:r>
            <a:r>
              <a:rPr lang="en-US" dirty="0">
                <a:cs typeface="Arial" pitchFamily="34" charset="0"/>
              </a:rPr>
              <a:t> </a:t>
            </a:r>
            <a:r>
              <a:rPr lang="en-US" sz="2400" dirty="0">
                <a:cs typeface="Arial" pitchFamily="34" charset="0"/>
              </a:rPr>
              <a:t>AND</a:t>
            </a:r>
            <a:r>
              <a:rPr lang="en-US" sz="3600" dirty="0">
                <a:cs typeface="Arial" pitchFamily="34" charset="0"/>
              </a:rPr>
              <a:t> </a:t>
            </a:r>
            <a:r>
              <a:rPr lang="en-US" sz="2400" dirty="0">
                <a:cs typeface="Arial" pitchFamily="34" charset="0"/>
              </a:rPr>
              <a:t>(</a:t>
            </a:r>
            <a:r>
              <a:rPr lang="en-US" sz="2400" dirty="0" err="1">
                <a:cs typeface="Arial" pitchFamily="34" charset="0"/>
              </a:rPr>
              <a:t>a,b</a:t>
            </a:r>
            <a:r>
              <a:rPr lang="en-US" sz="2400" dirty="0">
                <a:cs typeface="Arial" pitchFamily="34" charset="0"/>
              </a:rPr>
              <a:t>’) </a:t>
            </a:r>
            <a:r>
              <a:rPr lang="en-US" sz="2400" dirty="0">
                <a:latin typeface="cmsy10" pitchFamily="34" charset="0"/>
                <a:cs typeface="Arial" pitchFamily="34" charset="0"/>
              </a:rPr>
              <a:t>2 </a:t>
            </a:r>
            <a:r>
              <a:rPr lang="en-US" sz="3600" dirty="0">
                <a:latin typeface="cmmi10" pitchFamily="34" charset="0"/>
                <a:cs typeface="Arial" pitchFamily="34" charset="0"/>
              </a:rPr>
              <a:t>f</a:t>
            </a:r>
            <a:r>
              <a:rPr lang="en-US" sz="3600" dirty="0">
                <a:cs typeface="Arial" pitchFamily="34" charset="0"/>
              </a:rPr>
              <a:t> </a:t>
            </a:r>
            <a:r>
              <a:rPr lang="en-US" sz="2400" dirty="0">
                <a:solidFill>
                  <a:srgbClr val="FF0000"/>
                </a:solidFill>
                <a:cs typeface="Arial" pitchFamily="34" charset="0"/>
              </a:rPr>
              <a:t>then</a:t>
            </a:r>
            <a:r>
              <a:rPr lang="en-US" sz="2400" dirty="0">
                <a:cs typeface="Arial" pitchFamily="34" charset="0"/>
              </a:rPr>
              <a:t> b=b’</a:t>
            </a:r>
          </a:p>
          <a:p>
            <a:pPr>
              <a:spcBef>
                <a:spcPct val="20000"/>
              </a:spcBef>
              <a:defRPr/>
            </a:pPr>
            <a:endParaRPr lang="en-US" sz="2000" dirty="0">
              <a:cs typeface="Arial" pitchFamily="34" charset="0"/>
            </a:endParaRPr>
          </a:p>
          <a:p>
            <a:pPr>
              <a:spcBef>
                <a:spcPct val="20000"/>
              </a:spcBef>
              <a:defRPr/>
            </a:pPr>
            <a:r>
              <a:rPr lang="en-US" sz="2000" dirty="0">
                <a:cs typeface="Arial" pitchFamily="34" charset="0"/>
              </a:rPr>
              <a:t>(For every a </a:t>
            </a:r>
            <a:r>
              <a:rPr lang="en-US" sz="2000" dirty="0">
                <a:latin typeface="cmsy10" pitchFamily="34" charset="0"/>
                <a:cs typeface="Arial" pitchFamily="34" charset="0"/>
              </a:rPr>
              <a:t>2</a:t>
            </a:r>
            <a:r>
              <a:rPr lang="en-US" sz="2000" dirty="0">
                <a:cs typeface="Arial" pitchFamily="34" charset="0"/>
              </a:rPr>
              <a:t> A, there exists a </a:t>
            </a:r>
            <a:r>
              <a:rPr lang="en-US" sz="2000" i="1" dirty="0">
                <a:cs typeface="Arial" pitchFamily="34" charset="0"/>
              </a:rPr>
              <a:t>unique </a:t>
            </a:r>
            <a:r>
              <a:rPr lang="en-US" sz="2000" dirty="0">
                <a:cs typeface="Arial" pitchFamily="34" charset="0"/>
              </a:rPr>
              <a:t> b </a:t>
            </a:r>
            <a:r>
              <a:rPr lang="en-US" sz="2000" dirty="0">
                <a:latin typeface="cmsy10" pitchFamily="34" charset="0"/>
                <a:cs typeface="Arial" pitchFamily="34" charset="0"/>
              </a:rPr>
              <a:t>2</a:t>
            </a:r>
            <a:r>
              <a:rPr lang="en-US" sz="2000" dirty="0">
                <a:cs typeface="Arial" pitchFamily="34" charset="0"/>
              </a:rPr>
              <a:t> B so that (</a:t>
            </a:r>
            <a:r>
              <a:rPr lang="en-US" sz="2000" dirty="0" err="1">
                <a:cs typeface="Arial" pitchFamily="34" charset="0"/>
              </a:rPr>
              <a:t>a,b</a:t>
            </a:r>
            <a:r>
              <a:rPr lang="en-US" sz="2000" dirty="0">
                <a:cs typeface="Arial" pitchFamily="34" charset="0"/>
              </a:rPr>
              <a:t>) </a:t>
            </a:r>
            <a:r>
              <a:rPr lang="en-US" sz="2400" dirty="0">
                <a:latin typeface="cmsy10" pitchFamily="34" charset="0"/>
                <a:cs typeface="Arial" pitchFamily="34" charset="0"/>
              </a:rPr>
              <a:t>2 </a:t>
            </a:r>
            <a:r>
              <a:rPr lang="en-US" sz="3600" dirty="0">
                <a:latin typeface="cmmi10" pitchFamily="34" charset="0"/>
                <a:cs typeface="Arial" pitchFamily="34" charset="0"/>
              </a:rPr>
              <a:t>f</a:t>
            </a:r>
            <a:r>
              <a:rPr lang="en-US" sz="2000" dirty="0">
                <a:cs typeface="Arial" pitchFamily="34" charset="0"/>
              </a:rPr>
              <a:t>.)</a:t>
            </a:r>
          </a:p>
          <a:p>
            <a:pPr>
              <a:spcBef>
                <a:spcPct val="20000"/>
              </a:spcBef>
              <a:defRPr/>
            </a:pPr>
            <a:endParaRPr lang="en-US" sz="2000" dirty="0">
              <a:cs typeface="Arial" pitchFamily="34" charset="0"/>
            </a:endParaRPr>
          </a:p>
          <a:p>
            <a:pPr>
              <a:spcBef>
                <a:spcPct val="20000"/>
              </a:spcBef>
              <a:defRPr/>
            </a:pPr>
            <a:endParaRPr lang="en-US" sz="2000" dirty="0">
              <a:cs typeface="Arial" pitchFamily="34" charset="0"/>
            </a:endParaRPr>
          </a:p>
          <a:p>
            <a:pPr>
              <a:spcBef>
                <a:spcPct val="20000"/>
              </a:spcBef>
              <a:defRPr/>
            </a:pPr>
            <a:r>
              <a:rPr lang="en-US" sz="2000" dirty="0">
                <a:cs typeface="Arial" pitchFamily="34" charset="0"/>
              </a:rPr>
              <a:t>(</a:t>
            </a:r>
            <a:r>
              <a:rPr lang="en-US" sz="2000" u="sng" dirty="0">
                <a:cs typeface="Arial" pitchFamily="34" charset="0"/>
              </a:rPr>
              <a:t>Recall</a:t>
            </a:r>
            <a:r>
              <a:rPr lang="en-US" sz="2000" dirty="0">
                <a:cs typeface="Arial" pitchFamily="34" charset="0"/>
              </a:rPr>
              <a:t>: A x B = {(</a:t>
            </a:r>
            <a:r>
              <a:rPr lang="en-US" sz="2000" dirty="0" err="1">
                <a:cs typeface="Arial" pitchFamily="34" charset="0"/>
              </a:rPr>
              <a:t>a,b</a:t>
            </a:r>
            <a:r>
              <a:rPr lang="en-US" sz="2000" dirty="0">
                <a:cs typeface="Arial" pitchFamily="34" charset="0"/>
              </a:rPr>
              <a:t>) | a </a:t>
            </a:r>
            <a:r>
              <a:rPr lang="en-US" sz="2000" dirty="0">
                <a:latin typeface="cmsy10" pitchFamily="34" charset="0"/>
                <a:cs typeface="Arial" pitchFamily="34" charset="0"/>
              </a:rPr>
              <a:t>2</a:t>
            </a:r>
            <a:r>
              <a:rPr lang="en-US" sz="2000" dirty="0">
                <a:cs typeface="Arial" pitchFamily="34" charset="0"/>
              </a:rPr>
              <a:t> A, b </a:t>
            </a:r>
            <a:r>
              <a:rPr lang="en-US" sz="2000" dirty="0">
                <a:latin typeface="cmsy10" pitchFamily="34" charset="0"/>
                <a:cs typeface="Arial" pitchFamily="34" charset="0"/>
              </a:rPr>
              <a:t>2</a:t>
            </a:r>
            <a:r>
              <a:rPr lang="en-US" sz="2000" dirty="0">
                <a:cs typeface="Arial" pitchFamily="34" charset="0"/>
              </a:rPr>
              <a:t> B})</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916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6466" name="Rectangle 2"/>
          <p:cNvSpPr>
            <a:spLocks noGrp="1" noChangeArrowheads="1"/>
          </p:cNvSpPr>
          <p:nvPr>
            <p:ph type="title" idx="4294967295"/>
          </p:nvPr>
        </p:nvSpPr>
        <p:spPr/>
        <p:txBody>
          <a:bodyPr/>
          <a:lstStyle/>
          <a:p>
            <a:pPr eaLnBrk="1" hangingPunct="1"/>
            <a:r>
              <a:rPr lang="en-US" smtClean="0"/>
              <a:t>n-tuple and Prefix</a:t>
            </a:r>
          </a:p>
        </p:txBody>
      </p:sp>
      <p:sp>
        <p:nvSpPr>
          <p:cNvPr id="1550339" name="Text Box 3"/>
          <p:cNvSpPr txBox="1">
            <a:spLocks noChangeArrowheads="1"/>
          </p:cNvSpPr>
          <p:nvPr/>
        </p:nvSpPr>
        <p:spPr bwMode="auto">
          <a:xfrm>
            <a:off x="373063" y="1490663"/>
            <a:ext cx="8531225" cy="5214937"/>
          </a:xfrm>
          <a:prstGeom prst="rect">
            <a:avLst/>
          </a:prstGeom>
          <a:noFill/>
          <a:ln w="9525">
            <a:noFill/>
            <a:miter lim="800000"/>
            <a:headEnd/>
            <a:tailEnd/>
          </a:ln>
        </p:spPr>
        <p:txBody>
          <a:bodyPr lIns="274320" rIns="274320">
            <a:spAutoFit/>
          </a:bodyPr>
          <a:lstStyle/>
          <a:p>
            <a:pPr marL="711200" indent="-711200" eaLnBrk="0" hangingPunct="0">
              <a:spcBef>
                <a:spcPct val="20000"/>
              </a:spcBef>
            </a:pPr>
            <a:r>
              <a:rPr lang="en-US" sz="2400"/>
              <a:t>The definition of ordered pairs extends to:</a:t>
            </a:r>
          </a:p>
          <a:p>
            <a:pPr marL="1168400" lvl="1" indent="-711200" eaLnBrk="0" hangingPunct="0">
              <a:spcBef>
                <a:spcPct val="20000"/>
              </a:spcBef>
              <a:buFontTx/>
              <a:buAutoNum type="arabicPeriod"/>
            </a:pPr>
            <a:r>
              <a:rPr lang="en-US" sz="2000"/>
              <a:t>Ordered triple (a,b,c)</a:t>
            </a:r>
          </a:p>
          <a:p>
            <a:pPr marL="1168400" lvl="1" indent="-711200" eaLnBrk="0" hangingPunct="0">
              <a:spcBef>
                <a:spcPct val="20000"/>
              </a:spcBef>
              <a:buFontTx/>
              <a:buAutoNum type="arabicPeriod"/>
            </a:pPr>
            <a:r>
              <a:rPr lang="en-US" sz="2000"/>
              <a:t>Ordered quadruple (a,b,c,d)</a:t>
            </a:r>
          </a:p>
          <a:p>
            <a:pPr marL="2540000" lvl="4" indent="-711200" eaLnBrk="0" hangingPunct="0">
              <a:spcBef>
                <a:spcPct val="20000"/>
              </a:spcBef>
            </a:pPr>
            <a:endParaRPr lang="en-US" sz="1400"/>
          </a:p>
          <a:p>
            <a:pPr marL="1168400" lvl="1" indent="-711200" eaLnBrk="0" hangingPunct="0">
              <a:spcBef>
                <a:spcPct val="20000"/>
              </a:spcBef>
              <a:buFontTx/>
              <a:buAutoNum type="arabicPeriod"/>
            </a:pPr>
            <a:r>
              <a:rPr lang="en-US" sz="2000"/>
              <a:t>Ordered n-tuple (a</a:t>
            </a:r>
            <a:r>
              <a:rPr lang="en-US" sz="2000" baseline="-25000"/>
              <a:t>1</a:t>
            </a:r>
            <a:r>
              <a:rPr lang="en-US" sz="2000"/>
              <a:t>, a</a:t>
            </a:r>
            <a:r>
              <a:rPr lang="en-US" sz="2000" baseline="-25000"/>
              <a:t>2</a:t>
            </a:r>
            <a:r>
              <a:rPr lang="en-US" sz="2000"/>
              <a:t>,…,a</a:t>
            </a:r>
            <a:r>
              <a:rPr lang="en-US" sz="2000" baseline="-25000"/>
              <a:t>n</a:t>
            </a:r>
            <a:r>
              <a:rPr lang="en-US" sz="2000"/>
              <a:t>) (= sequence of length n.)</a:t>
            </a:r>
          </a:p>
          <a:p>
            <a:pPr marL="711200" indent="-711200" eaLnBrk="0" hangingPunct="0">
              <a:spcBef>
                <a:spcPct val="20000"/>
              </a:spcBef>
            </a:pPr>
            <a:endParaRPr lang="en-US" sz="800" u="sng"/>
          </a:p>
          <a:p>
            <a:pPr marL="711200" indent="-711200" eaLnBrk="0" hangingPunct="0">
              <a:spcBef>
                <a:spcPct val="20000"/>
              </a:spcBef>
            </a:pPr>
            <a:endParaRPr lang="en-US" sz="700"/>
          </a:p>
          <a:p>
            <a:pPr marL="711200" indent="-711200" eaLnBrk="0" hangingPunct="0">
              <a:spcBef>
                <a:spcPct val="20000"/>
              </a:spcBef>
            </a:pPr>
            <a:endParaRPr lang="en-US" sz="700"/>
          </a:p>
          <a:p>
            <a:pPr marL="711200" indent="-711200" eaLnBrk="0" hangingPunct="0">
              <a:spcBef>
                <a:spcPct val="20000"/>
              </a:spcBef>
            </a:pPr>
            <a:r>
              <a:rPr lang="en-US" sz="2000" u="sng"/>
              <a:t>Definition</a:t>
            </a:r>
            <a:r>
              <a:rPr lang="en-US"/>
              <a:t>: </a:t>
            </a:r>
            <a:r>
              <a:rPr lang="en-US" sz="2000"/>
              <a:t>The n-tuple (b</a:t>
            </a:r>
            <a:r>
              <a:rPr lang="en-US" sz="2000" baseline="-25000"/>
              <a:t>1</a:t>
            </a:r>
            <a:r>
              <a:rPr lang="en-US" sz="2000"/>
              <a:t>, b</a:t>
            </a:r>
            <a:r>
              <a:rPr lang="en-US" sz="2000" baseline="-25000"/>
              <a:t>2</a:t>
            </a:r>
            <a:r>
              <a:rPr lang="en-US" sz="2000"/>
              <a:t>,…,b</a:t>
            </a:r>
            <a:r>
              <a:rPr lang="en-US" sz="2000" baseline="-25000"/>
              <a:t>k</a:t>
            </a:r>
            <a:r>
              <a:rPr lang="en-US" sz="2000"/>
              <a:t>) is called a </a:t>
            </a:r>
            <a:r>
              <a:rPr lang="en-US" sz="2000">
                <a:solidFill>
                  <a:srgbClr val="33CC33"/>
                </a:solidFill>
              </a:rPr>
              <a:t>prefix</a:t>
            </a:r>
            <a:r>
              <a:rPr lang="en-US" sz="2000"/>
              <a:t> of  (a</a:t>
            </a:r>
            <a:r>
              <a:rPr lang="en-US" sz="2000" baseline="-25000"/>
              <a:t>1</a:t>
            </a:r>
            <a:r>
              <a:rPr lang="en-US" sz="2000"/>
              <a:t>,a</a:t>
            </a:r>
            <a:r>
              <a:rPr lang="en-US" sz="2000" baseline="-25000"/>
              <a:t>2</a:t>
            </a:r>
            <a:r>
              <a:rPr lang="en-US" sz="2000"/>
              <a:t>,…,a</a:t>
            </a:r>
            <a:r>
              <a:rPr lang="en-US" sz="2000" baseline="-25000"/>
              <a:t>n</a:t>
            </a:r>
            <a:r>
              <a:rPr lang="en-US" sz="2000"/>
              <a:t>) if and only if </a:t>
            </a:r>
          </a:p>
          <a:p>
            <a:pPr marL="1168400" lvl="1" indent="-711200" eaLnBrk="0" hangingPunct="0">
              <a:spcBef>
                <a:spcPct val="20000"/>
              </a:spcBef>
              <a:buFontTx/>
              <a:buAutoNum type="arabicPeriod"/>
            </a:pPr>
            <a:r>
              <a:rPr lang="en-US" sz="2000"/>
              <a:t> k ≤ n</a:t>
            </a:r>
          </a:p>
          <a:p>
            <a:pPr marL="1168400" lvl="1" indent="-711200" eaLnBrk="0" hangingPunct="0">
              <a:spcBef>
                <a:spcPct val="20000"/>
              </a:spcBef>
              <a:buFontTx/>
              <a:buAutoNum type="arabicPeriod"/>
            </a:pPr>
            <a:r>
              <a:rPr lang="en-US" sz="2000"/>
              <a:t> </a:t>
            </a:r>
            <a:r>
              <a:rPr lang="en-US" sz="2400">
                <a:latin typeface="cmsy10" pitchFamily="34" charset="0"/>
              </a:rPr>
              <a:t>8</a:t>
            </a:r>
            <a:r>
              <a:rPr lang="en-US" sz="2000"/>
              <a:t>i</a:t>
            </a:r>
            <a:r>
              <a:rPr lang="en-US">
                <a:latin typeface="cmsy10" pitchFamily="34" charset="0"/>
              </a:rPr>
              <a:t>2</a:t>
            </a:r>
            <a:r>
              <a:rPr lang="en-US" sz="2000"/>
              <a:t> {1,2,…,k},</a:t>
            </a:r>
            <a:r>
              <a:rPr lang="en-US" sz="2400"/>
              <a:t> </a:t>
            </a:r>
            <a:r>
              <a:rPr lang="en-US" sz="2000"/>
              <a:t>a</a:t>
            </a:r>
            <a:r>
              <a:rPr lang="en-US" sz="2000" baseline="-25000"/>
              <a:t>i </a:t>
            </a:r>
            <a:r>
              <a:rPr lang="en-US" sz="2000"/>
              <a:t>= b</a:t>
            </a:r>
            <a:r>
              <a:rPr lang="en-US" sz="2000" baseline="-25000"/>
              <a:t>i</a:t>
            </a:r>
          </a:p>
          <a:p>
            <a:pPr marL="711200" indent="-711200" eaLnBrk="0" hangingPunct="0">
              <a:spcBef>
                <a:spcPct val="20000"/>
              </a:spcBef>
            </a:pPr>
            <a:endParaRPr lang="en-US" sz="800" u="sng"/>
          </a:p>
          <a:p>
            <a:pPr marL="711200" indent="-711200" eaLnBrk="0" hangingPunct="0">
              <a:spcBef>
                <a:spcPct val="20000"/>
              </a:spcBef>
            </a:pPr>
            <a:r>
              <a:rPr lang="en-US" sz="2000" u="sng"/>
              <a:t>Example</a:t>
            </a:r>
            <a:r>
              <a:rPr lang="en-US" sz="2000"/>
              <a:t>: (1,2,7) is a prefix of (1,2,7,11)</a:t>
            </a:r>
          </a:p>
          <a:p>
            <a:pPr marL="1168400" lvl="1" indent="-711200" eaLnBrk="0" hangingPunct="0">
              <a:spcBef>
                <a:spcPct val="20000"/>
              </a:spcBef>
              <a:buFontTx/>
              <a:buAutoNum type="arabicPeriod"/>
            </a:pPr>
            <a:endParaRPr lang="en-US" sz="800"/>
          </a:p>
          <a:p>
            <a:pPr marL="1168400" lvl="1" indent="-711200" eaLnBrk="0" hangingPunct="0">
              <a:spcBef>
                <a:spcPct val="20000"/>
              </a:spcBef>
              <a:buFontTx/>
              <a:buAutoNum type="arabicPeriod"/>
            </a:pPr>
            <a:endParaRPr lang="en-US" sz="800"/>
          </a:p>
          <a:p>
            <a:pPr marL="711200" indent="-711200" eaLnBrk="0" hangingPunct="0">
              <a:spcBef>
                <a:spcPct val="20000"/>
              </a:spcBef>
            </a:pPr>
            <a:r>
              <a:rPr lang="en-US" sz="2000"/>
              <a:t>n-tuple				</a:t>
            </a:r>
            <a:r>
              <a:rPr lang="he-IL" sz="2000"/>
              <a:t>-יה סדורה</a:t>
            </a:r>
            <a:r>
              <a:rPr lang="en-US" sz="2000"/>
              <a:t>n</a:t>
            </a:r>
          </a:p>
          <a:p>
            <a:pPr marL="711200" indent="-711200" eaLnBrk="0" hangingPunct="0">
              <a:spcBef>
                <a:spcPct val="20000"/>
              </a:spcBef>
            </a:pPr>
            <a:r>
              <a:rPr lang="en-US" sz="2000"/>
              <a:t>prefix					</a:t>
            </a:r>
            <a:r>
              <a:rPr lang="he-IL" sz="2000"/>
              <a:t>רישא</a:t>
            </a:r>
            <a:endParaRPr lang="en-US" sz="200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50339">
                                            <p:txEl>
                                              <p:pRg st="2" end="2"/>
                                            </p:txEl>
                                          </p:spTgt>
                                        </p:tgtEl>
                                        <p:attrNameLst>
                                          <p:attrName>style.visibility</p:attrName>
                                        </p:attrNameLst>
                                      </p:cBhvr>
                                      <p:to>
                                        <p:strVal val="visible"/>
                                      </p:to>
                                    </p:set>
                                    <p:animEffect transition="in" filter="fade">
                                      <p:cBhvr>
                                        <p:cTn id="7" dur="1000"/>
                                        <p:tgtEl>
                                          <p:spTgt spid="1550339">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550339">
                                            <p:txEl>
                                              <p:pRg st="4" end="4"/>
                                            </p:txEl>
                                          </p:spTgt>
                                        </p:tgtEl>
                                        <p:attrNameLst>
                                          <p:attrName>style.visibility</p:attrName>
                                        </p:attrNameLst>
                                      </p:cBhvr>
                                      <p:to>
                                        <p:strVal val="visible"/>
                                      </p:to>
                                    </p:set>
                                    <p:animEffect transition="in" filter="fade">
                                      <p:cBhvr>
                                        <p:cTn id="12" dur="1000"/>
                                        <p:tgtEl>
                                          <p:spTgt spid="1550339">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550339">
                                            <p:txEl>
                                              <p:pRg st="15" end="15"/>
                                            </p:txEl>
                                          </p:spTgt>
                                        </p:tgtEl>
                                        <p:attrNameLst>
                                          <p:attrName>style.visibility</p:attrName>
                                        </p:attrNameLst>
                                      </p:cBhvr>
                                      <p:to>
                                        <p:strVal val="visible"/>
                                      </p:to>
                                    </p:set>
                                    <p:animEffect transition="in" filter="fade">
                                      <p:cBhvr>
                                        <p:cTn id="15" dur="2000"/>
                                        <p:tgtEl>
                                          <p:spTgt spid="1550339">
                                            <p:txEl>
                                              <p:pRg st="15" end="15"/>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nodeType="clickEffect">
                                  <p:stCondLst>
                                    <p:cond delay="0"/>
                                  </p:stCondLst>
                                  <p:childTnLst>
                                    <p:set>
                                      <p:cBhvr>
                                        <p:cTn id="19" dur="1" fill="hold">
                                          <p:stCondLst>
                                            <p:cond delay="0"/>
                                          </p:stCondLst>
                                        </p:cTn>
                                        <p:tgtEl>
                                          <p:spTgt spid="1550339">
                                            <p:txEl>
                                              <p:pRg st="8" end="8"/>
                                            </p:txEl>
                                          </p:spTgt>
                                        </p:tgtEl>
                                        <p:attrNameLst>
                                          <p:attrName>style.visibility</p:attrName>
                                        </p:attrNameLst>
                                      </p:cBhvr>
                                      <p:to>
                                        <p:strVal val="visible"/>
                                      </p:to>
                                    </p:set>
                                    <p:animEffect transition="in" filter="fade">
                                      <p:cBhvr>
                                        <p:cTn id="20" dur="1000"/>
                                        <p:tgtEl>
                                          <p:spTgt spid="1550339">
                                            <p:txEl>
                                              <p:pRg st="8" end="8"/>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1550339">
                                            <p:txEl>
                                              <p:pRg st="9" end="9"/>
                                            </p:txEl>
                                          </p:spTgt>
                                        </p:tgtEl>
                                        <p:attrNameLst>
                                          <p:attrName>style.visibility</p:attrName>
                                        </p:attrNameLst>
                                      </p:cBhvr>
                                      <p:to>
                                        <p:strVal val="visible"/>
                                      </p:to>
                                    </p:set>
                                    <p:animEffect transition="in" filter="fade">
                                      <p:cBhvr>
                                        <p:cTn id="23" dur="1000"/>
                                        <p:tgtEl>
                                          <p:spTgt spid="1550339">
                                            <p:txEl>
                                              <p:pRg st="9" end="9"/>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550339">
                                            <p:txEl>
                                              <p:pRg st="10" end="10"/>
                                            </p:txEl>
                                          </p:spTgt>
                                        </p:tgtEl>
                                        <p:attrNameLst>
                                          <p:attrName>style.visibility</p:attrName>
                                        </p:attrNameLst>
                                      </p:cBhvr>
                                      <p:to>
                                        <p:strVal val="visible"/>
                                      </p:to>
                                    </p:set>
                                    <p:animEffect transition="in" filter="fade">
                                      <p:cBhvr>
                                        <p:cTn id="26" dur="1000"/>
                                        <p:tgtEl>
                                          <p:spTgt spid="1550339">
                                            <p:txEl>
                                              <p:pRg st="10" end="10"/>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1550339">
                                            <p:txEl>
                                              <p:pRg st="16" end="16"/>
                                            </p:txEl>
                                          </p:spTgt>
                                        </p:tgtEl>
                                        <p:attrNameLst>
                                          <p:attrName>style.visibility</p:attrName>
                                        </p:attrNameLst>
                                      </p:cBhvr>
                                      <p:to>
                                        <p:strVal val="visible"/>
                                      </p:to>
                                    </p:set>
                                    <p:animEffect transition="in" filter="fade">
                                      <p:cBhvr>
                                        <p:cTn id="29" dur="1000"/>
                                        <p:tgtEl>
                                          <p:spTgt spid="1550339">
                                            <p:txEl>
                                              <p:pRg st="16" end="16"/>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nodeType="clickEffect">
                                  <p:stCondLst>
                                    <p:cond delay="0"/>
                                  </p:stCondLst>
                                  <p:childTnLst>
                                    <p:set>
                                      <p:cBhvr>
                                        <p:cTn id="33" dur="1" fill="hold">
                                          <p:stCondLst>
                                            <p:cond delay="0"/>
                                          </p:stCondLst>
                                        </p:cTn>
                                        <p:tgtEl>
                                          <p:spTgt spid="1550339">
                                            <p:txEl>
                                              <p:pRg st="12" end="12"/>
                                            </p:txEl>
                                          </p:spTgt>
                                        </p:tgtEl>
                                        <p:attrNameLst>
                                          <p:attrName>style.visibility</p:attrName>
                                        </p:attrNameLst>
                                      </p:cBhvr>
                                      <p:to>
                                        <p:strVal val="visible"/>
                                      </p:to>
                                    </p:set>
                                    <p:animEffect transition="in" filter="fade">
                                      <p:cBhvr>
                                        <p:cTn id="34" dur="1000"/>
                                        <p:tgtEl>
                                          <p:spTgt spid="1550339">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p:txBody>
          <a:bodyPr/>
          <a:lstStyle/>
          <a:p>
            <a:pPr eaLnBrk="1" hangingPunct="1"/>
            <a:r>
              <a:rPr lang="en-US" smtClean="0"/>
              <a:t>Summary: Sequences</a:t>
            </a:r>
          </a:p>
        </p:txBody>
      </p:sp>
      <p:sp>
        <p:nvSpPr>
          <p:cNvPr id="17410" name="Text Box 3"/>
          <p:cNvSpPr txBox="1">
            <a:spLocks noChangeArrowheads="1"/>
          </p:cNvSpPr>
          <p:nvPr/>
        </p:nvSpPr>
        <p:spPr bwMode="auto">
          <a:xfrm>
            <a:off x="325438" y="1374775"/>
            <a:ext cx="8636000" cy="5313363"/>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400" u="sng"/>
              <a:t>Definition</a:t>
            </a:r>
            <a:r>
              <a:rPr lang="en-US" sz="2400"/>
              <a:t>: A </a:t>
            </a:r>
            <a:r>
              <a:rPr lang="en-US" sz="2400">
                <a:solidFill>
                  <a:srgbClr val="33CC33"/>
                </a:solidFill>
              </a:rPr>
              <a:t>sequence</a:t>
            </a:r>
            <a:r>
              <a:rPr lang="en-US" sz="2400"/>
              <a:t> is a list of objects, </a:t>
            </a:r>
            <a:r>
              <a:rPr lang="en-US" sz="2000"/>
              <a:t>(a</a:t>
            </a:r>
            <a:r>
              <a:rPr lang="en-US" sz="2000" baseline="-25000"/>
              <a:t>1</a:t>
            </a:r>
            <a:r>
              <a:rPr lang="en-US" sz="2000"/>
              <a:t>,a</a:t>
            </a:r>
            <a:r>
              <a:rPr lang="en-US" sz="2000" baseline="-25000"/>
              <a:t>2</a:t>
            </a:r>
            <a:r>
              <a:rPr lang="en-US" sz="2000"/>
              <a:t>,a</a:t>
            </a:r>
            <a:r>
              <a:rPr lang="en-US" sz="2000" baseline="-25000"/>
              <a:t>3</a:t>
            </a:r>
            <a:r>
              <a:rPr lang="en-US" sz="2000"/>
              <a:t>,…,a</a:t>
            </a:r>
            <a:r>
              <a:rPr lang="en-US" sz="2000" baseline="-25000"/>
              <a:t>n</a:t>
            </a:r>
            <a:r>
              <a:rPr lang="en-US" sz="2000"/>
              <a:t>)</a:t>
            </a:r>
            <a:r>
              <a:rPr lang="en-US" sz="2400"/>
              <a:t>, called </a:t>
            </a:r>
            <a:r>
              <a:rPr lang="en-US" sz="2400">
                <a:solidFill>
                  <a:srgbClr val="FF0000"/>
                </a:solidFill>
              </a:rPr>
              <a:t>terms</a:t>
            </a:r>
            <a:r>
              <a:rPr lang="en-US" sz="2400"/>
              <a:t> or </a:t>
            </a:r>
            <a:r>
              <a:rPr lang="en-US" sz="2400">
                <a:solidFill>
                  <a:srgbClr val="FF0000"/>
                </a:solidFill>
              </a:rPr>
              <a:t>components</a:t>
            </a:r>
            <a:r>
              <a:rPr lang="en-US" sz="2400"/>
              <a:t>. </a:t>
            </a:r>
            <a:endParaRPr lang="en-US" sz="1600"/>
          </a:p>
          <a:p>
            <a:pPr marL="533400" indent="-533400" eaLnBrk="0" hangingPunct="0">
              <a:spcBef>
                <a:spcPct val="20000"/>
              </a:spcBef>
            </a:pPr>
            <a:r>
              <a:rPr lang="en-US" sz="2400" u="sng"/>
              <a:t>Sequence vs Set</a:t>
            </a:r>
            <a:r>
              <a:rPr lang="en-US" sz="2400"/>
              <a:t>:</a:t>
            </a:r>
            <a:endParaRPr lang="en-US" sz="1600"/>
          </a:p>
          <a:p>
            <a:pPr marL="990600" lvl="1" indent="-533400" eaLnBrk="0" hangingPunct="0">
              <a:spcBef>
                <a:spcPct val="20000"/>
              </a:spcBef>
            </a:pPr>
            <a:r>
              <a:rPr lang="en-US" sz="2000"/>
              <a:t>Terms are not required to be distinct</a:t>
            </a:r>
          </a:p>
          <a:p>
            <a:pPr marL="1905000" lvl="3" indent="-533400" eaLnBrk="0" hangingPunct="0">
              <a:spcBef>
                <a:spcPct val="20000"/>
              </a:spcBef>
              <a:buFontTx/>
              <a:buAutoNum type="arabicPeriod"/>
            </a:pPr>
            <a:r>
              <a:rPr lang="en-US" sz="2000"/>
              <a:t>(a,b,a) is a sequence of three terms</a:t>
            </a:r>
          </a:p>
          <a:p>
            <a:pPr marL="1905000" lvl="3" indent="-533400" eaLnBrk="0" hangingPunct="0">
              <a:spcBef>
                <a:spcPct val="20000"/>
              </a:spcBef>
              <a:buFontTx/>
              <a:buAutoNum type="arabicPeriod"/>
            </a:pPr>
            <a:r>
              <a:rPr lang="en-US" sz="2000"/>
              <a:t>{a,b,a} is a set of two elements</a:t>
            </a:r>
            <a:endParaRPr lang="en-US" sz="1000"/>
          </a:p>
          <a:p>
            <a:pPr marL="990600" lvl="1" indent="-533400" eaLnBrk="0" hangingPunct="0">
              <a:spcBef>
                <a:spcPct val="20000"/>
              </a:spcBef>
            </a:pPr>
            <a:r>
              <a:rPr lang="en-US" sz="2000"/>
              <a:t>Terms have a specified order</a:t>
            </a:r>
          </a:p>
          <a:p>
            <a:pPr marL="1905000" lvl="3" indent="-533400" eaLnBrk="0" hangingPunct="0">
              <a:spcBef>
                <a:spcPct val="20000"/>
              </a:spcBef>
              <a:buFontTx/>
              <a:buAutoNum type="arabicPeriod"/>
            </a:pPr>
            <a:r>
              <a:rPr lang="en-US" sz="2000"/>
              <a:t>(a,b,c) and (a,c,b) are different sequences</a:t>
            </a:r>
          </a:p>
          <a:p>
            <a:pPr marL="1905000" lvl="3" indent="-533400" eaLnBrk="0" hangingPunct="0">
              <a:spcBef>
                <a:spcPct val="20000"/>
              </a:spcBef>
              <a:buFontTx/>
              <a:buAutoNum type="arabicPeriod"/>
            </a:pPr>
            <a:r>
              <a:rPr lang="en-US" sz="2000"/>
              <a:t>{a,b,c} and {a,c,b} are the same set</a:t>
            </a:r>
          </a:p>
          <a:p>
            <a:pPr marL="1905000" lvl="3" indent="-533400" eaLnBrk="0" hangingPunct="0">
              <a:spcBef>
                <a:spcPct val="20000"/>
              </a:spcBef>
              <a:buFontTx/>
              <a:buAutoNum type="arabicPeriod"/>
            </a:pPr>
            <a:endParaRPr lang="en-US" sz="1400"/>
          </a:p>
          <a:p>
            <a:pPr marL="533400" indent="-533400" eaLnBrk="0" hangingPunct="0">
              <a:spcBef>
                <a:spcPct val="20000"/>
              </a:spcBef>
            </a:pPr>
            <a:r>
              <a:rPr lang="en-US" sz="2400" u="sng"/>
              <a:t>Definition</a:t>
            </a:r>
            <a:r>
              <a:rPr lang="en-US" sz="2400"/>
              <a:t>: A sequence, (a,b), with two elements is called an </a:t>
            </a:r>
            <a:r>
              <a:rPr lang="en-US" sz="2400">
                <a:solidFill>
                  <a:srgbClr val="33CC33"/>
                </a:solidFill>
              </a:rPr>
              <a:t>ordered pair</a:t>
            </a:r>
            <a:r>
              <a:rPr lang="en-US" sz="2400"/>
              <a:t>.</a:t>
            </a:r>
            <a:endParaRPr lang="en-US"/>
          </a:p>
          <a:p>
            <a:pPr marL="533400" indent="-533400" eaLnBrk="0" hangingPunct="0">
              <a:spcBef>
                <a:spcPct val="20000"/>
              </a:spcBef>
            </a:pPr>
            <a:r>
              <a:rPr lang="en-US" sz="2400" u="sng"/>
              <a:t>Definition</a:t>
            </a:r>
            <a:r>
              <a:rPr lang="en-US" sz="2400"/>
              <a:t>: A sequence, (a</a:t>
            </a:r>
            <a:r>
              <a:rPr lang="en-US" sz="2400" baseline="-25000"/>
              <a:t>1</a:t>
            </a:r>
            <a:r>
              <a:rPr lang="en-US" sz="2400"/>
              <a:t>, a</a:t>
            </a:r>
            <a:r>
              <a:rPr lang="en-US" sz="2400" baseline="-25000"/>
              <a:t>2</a:t>
            </a:r>
            <a:r>
              <a:rPr lang="en-US" sz="2400"/>
              <a:t>,…,a</a:t>
            </a:r>
            <a:r>
              <a:rPr lang="en-US" sz="2400" baseline="-25000"/>
              <a:t>n</a:t>
            </a:r>
            <a:r>
              <a:rPr lang="en-US" sz="2400"/>
              <a:t>), with n elements is called an </a:t>
            </a:r>
            <a:r>
              <a:rPr lang="en-US" sz="2400">
                <a:solidFill>
                  <a:schemeClr val="accent2"/>
                </a:solidFill>
              </a:rPr>
              <a:t>ordered n-tuple</a:t>
            </a:r>
            <a:r>
              <a:rPr lang="en-US" sz="2400"/>
              <a:t>.</a:t>
            </a:r>
            <a:endParaRPr lang="en-US" sz="2000"/>
          </a:p>
        </p:txBody>
      </p:sp>
    </p:spTree>
  </p:cSld>
  <p:clrMapOvr>
    <a:masterClrMapping/>
  </p:clrMapOvr>
  <p:transition spd="med">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8514" name="Rectangle 2"/>
          <p:cNvSpPr>
            <a:spLocks noGrp="1" noChangeArrowheads="1"/>
          </p:cNvSpPr>
          <p:nvPr>
            <p:ph type="title" idx="4294967295"/>
          </p:nvPr>
        </p:nvSpPr>
        <p:spPr/>
        <p:txBody>
          <a:bodyPr/>
          <a:lstStyle/>
          <a:p>
            <a:pPr eaLnBrk="1" hangingPunct="1"/>
            <a:r>
              <a:rPr lang="en-US" smtClean="0"/>
              <a:t>Cartesian Product of Two Sets</a:t>
            </a:r>
          </a:p>
        </p:txBody>
      </p:sp>
      <p:sp>
        <p:nvSpPr>
          <p:cNvPr id="1552387" name="Text Box 3"/>
          <p:cNvSpPr txBox="1">
            <a:spLocks noChangeArrowheads="1"/>
          </p:cNvSpPr>
          <p:nvPr/>
        </p:nvSpPr>
        <p:spPr bwMode="auto">
          <a:xfrm>
            <a:off x="325438" y="1300163"/>
            <a:ext cx="8636000" cy="4941887"/>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400" u="sng"/>
              <a:t>Definition</a:t>
            </a:r>
            <a:r>
              <a:rPr lang="en-US" sz="2400"/>
              <a:t>: The </a:t>
            </a:r>
            <a:r>
              <a:rPr lang="en-US" sz="2400">
                <a:solidFill>
                  <a:schemeClr val="hlink"/>
                </a:solidFill>
              </a:rPr>
              <a:t>cartesian</a:t>
            </a:r>
            <a:r>
              <a:rPr lang="en-US" sz="2400"/>
              <a:t> </a:t>
            </a:r>
            <a:r>
              <a:rPr lang="en-US" sz="2400">
                <a:solidFill>
                  <a:srgbClr val="FF0000"/>
                </a:solidFill>
              </a:rPr>
              <a:t>product</a:t>
            </a:r>
            <a:r>
              <a:rPr lang="en-US" sz="2400"/>
              <a:t> of sets A and B is a </a:t>
            </a:r>
          </a:p>
          <a:p>
            <a:pPr marL="533400" indent="-533400" eaLnBrk="0" hangingPunct="0">
              <a:spcBef>
                <a:spcPct val="20000"/>
              </a:spcBef>
            </a:pPr>
            <a:r>
              <a:rPr lang="en-US" sz="2400"/>
              <a:t>new set consisting of all ordered pairs where</a:t>
            </a:r>
          </a:p>
          <a:p>
            <a:pPr marL="1905000" lvl="3" indent="-533400" eaLnBrk="0" hangingPunct="0">
              <a:spcBef>
                <a:spcPct val="20000"/>
              </a:spcBef>
              <a:buFontTx/>
              <a:buAutoNum type="arabicPeriod"/>
            </a:pPr>
            <a:r>
              <a:rPr lang="en-US" sz="2000"/>
              <a:t>The first term is drawn from</a:t>
            </a:r>
            <a:r>
              <a:rPr lang="en-US" sz="2400"/>
              <a:t> </a:t>
            </a:r>
            <a:r>
              <a:rPr lang="en-US" sz="2000"/>
              <a:t>A</a:t>
            </a:r>
            <a:endParaRPr lang="en-US" sz="2000" baseline="-25000"/>
          </a:p>
          <a:p>
            <a:pPr marL="1905000" lvl="3" indent="-533400" eaLnBrk="0" hangingPunct="0">
              <a:spcBef>
                <a:spcPct val="20000"/>
              </a:spcBef>
              <a:buFontTx/>
              <a:buAutoNum type="arabicPeriod"/>
            </a:pPr>
            <a:r>
              <a:rPr lang="en-US" sz="2000"/>
              <a:t>The second term is drawn from</a:t>
            </a:r>
            <a:r>
              <a:rPr lang="en-US" sz="2400"/>
              <a:t> </a:t>
            </a:r>
            <a:r>
              <a:rPr lang="en-US" sz="2000"/>
              <a:t>B</a:t>
            </a:r>
            <a:endParaRPr lang="en-US" sz="2400"/>
          </a:p>
          <a:p>
            <a:pPr marL="533400" indent="-533400" eaLnBrk="0" hangingPunct="0">
              <a:spcBef>
                <a:spcPct val="20000"/>
              </a:spcBef>
            </a:pPr>
            <a:endParaRPr lang="en-US" sz="1000"/>
          </a:p>
          <a:p>
            <a:pPr marL="533400" indent="-533400" eaLnBrk="0" hangingPunct="0">
              <a:spcBef>
                <a:spcPct val="20000"/>
              </a:spcBef>
            </a:pPr>
            <a:endParaRPr lang="en-US" sz="1000"/>
          </a:p>
          <a:p>
            <a:pPr marL="533400" indent="-533400" eaLnBrk="0" hangingPunct="0">
              <a:spcBef>
                <a:spcPct val="20000"/>
              </a:spcBef>
            </a:pPr>
            <a:endParaRPr lang="en-US" sz="1000"/>
          </a:p>
          <a:p>
            <a:pPr marL="533400" indent="-533400" eaLnBrk="0" hangingPunct="0">
              <a:spcBef>
                <a:spcPct val="20000"/>
              </a:spcBef>
            </a:pPr>
            <a:r>
              <a:rPr lang="en-US" sz="2800" u="sng"/>
              <a:t>In set-builder notation</a:t>
            </a:r>
            <a:r>
              <a:rPr lang="en-US" sz="2800"/>
              <a:t>:</a:t>
            </a:r>
            <a:r>
              <a:rPr lang="en-US" sz="900"/>
              <a:t>     </a:t>
            </a:r>
            <a:r>
              <a:rPr lang="en-US" sz="2800"/>
              <a:t>AxB:={(a,b)| a</a:t>
            </a:r>
            <a:r>
              <a:rPr lang="en-US" sz="2800">
                <a:latin typeface="cmsy10" pitchFamily="34" charset="0"/>
              </a:rPr>
              <a:t>2</a:t>
            </a:r>
            <a:r>
              <a:rPr lang="en-US" sz="2800"/>
              <a:t>A, b</a:t>
            </a:r>
            <a:r>
              <a:rPr lang="en-US" sz="2800">
                <a:latin typeface="cmsy10" pitchFamily="34" charset="0"/>
              </a:rPr>
              <a:t>2</a:t>
            </a:r>
            <a:r>
              <a:rPr lang="en-US" sz="2800"/>
              <a:t>B}	</a:t>
            </a:r>
            <a:r>
              <a:rPr lang="en-US" sz="2400"/>
              <a:t>	</a:t>
            </a:r>
            <a:endParaRPr lang="en-US" sz="1600"/>
          </a:p>
          <a:p>
            <a:pPr marL="533400" indent="-533400" eaLnBrk="0" hangingPunct="0">
              <a:spcBef>
                <a:spcPct val="20000"/>
              </a:spcBef>
            </a:pPr>
            <a:r>
              <a:rPr lang="en-US" sz="2800" u="sng"/>
              <a:t>Example</a:t>
            </a:r>
            <a:r>
              <a:rPr lang="en-US" sz="2000"/>
              <a:t>:  </a:t>
            </a:r>
            <a:r>
              <a:rPr lang="en-US" sz="2400"/>
              <a:t>{1,2}x{1,3} = {(1,1), (1,3), (2,1), (2,3)}</a:t>
            </a:r>
          </a:p>
          <a:p>
            <a:pPr marL="533400" indent="-533400" eaLnBrk="0" hangingPunct="0">
              <a:spcBef>
                <a:spcPct val="20000"/>
              </a:spcBef>
            </a:pPr>
            <a:endParaRPr lang="en-US" sz="2400"/>
          </a:p>
          <a:p>
            <a:pPr marL="533400" indent="-533400" eaLnBrk="0" hangingPunct="0">
              <a:spcBef>
                <a:spcPct val="20000"/>
              </a:spcBef>
            </a:pPr>
            <a:endParaRPr lang="en-US" sz="1600"/>
          </a:p>
          <a:p>
            <a:pPr marL="533400" indent="-533400" eaLnBrk="0" hangingPunct="0">
              <a:spcBef>
                <a:spcPct val="20000"/>
              </a:spcBef>
            </a:pPr>
            <a:r>
              <a:rPr lang="en-US" sz="2400"/>
              <a:t>Cartesian product			</a:t>
            </a:r>
            <a:r>
              <a:rPr lang="he-IL" sz="2400"/>
              <a:t>מכפלה קרטזית</a:t>
            </a:r>
            <a:endParaRPr lang="en-US" sz="240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52387">
                                            <p:txEl>
                                              <p:pRg st="7" end="7"/>
                                            </p:txEl>
                                          </p:spTgt>
                                        </p:tgtEl>
                                        <p:attrNameLst>
                                          <p:attrName>style.visibility</p:attrName>
                                        </p:attrNameLst>
                                      </p:cBhvr>
                                      <p:to>
                                        <p:strVal val="visible"/>
                                      </p:to>
                                    </p:set>
                                    <p:animEffect transition="in" filter="fade">
                                      <p:cBhvr>
                                        <p:cTn id="7" dur="1000"/>
                                        <p:tgtEl>
                                          <p:spTgt spid="1552387">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552387">
                                            <p:txEl>
                                              <p:pRg st="8" end="8"/>
                                            </p:txEl>
                                          </p:spTgt>
                                        </p:tgtEl>
                                        <p:attrNameLst>
                                          <p:attrName>style.visibility</p:attrName>
                                        </p:attrNameLst>
                                      </p:cBhvr>
                                      <p:to>
                                        <p:strVal val="visible"/>
                                      </p:to>
                                    </p:set>
                                    <p:animEffect transition="in" filter="fade">
                                      <p:cBhvr>
                                        <p:cTn id="10" dur="1000"/>
                                        <p:tgtEl>
                                          <p:spTgt spid="155238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62" name="Rectangle 2"/>
          <p:cNvSpPr>
            <a:spLocks noGrp="1" noChangeArrowheads="1"/>
          </p:cNvSpPr>
          <p:nvPr>
            <p:ph type="title" idx="4294967295"/>
          </p:nvPr>
        </p:nvSpPr>
        <p:spPr/>
        <p:txBody>
          <a:bodyPr/>
          <a:lstStyle/>
          <a:p>
            <a:pPr eaLnBrk="1" hangingPunct="1"/>
            <a:r>
              <a:rPr lang="en-US" smtClean="0"/>
              <a:t>Product of Sets</a:t>
            </a:r>
          </a:p>
        </p:txBody>
      </p:sp>
      <p:sp>
        <p:nvSpPr>
          <p:cNvPr id="1516547" name="Text Box 3"/>
          <p:cNvSpPr txBox="1">
            <a:spLocks noChangeArrowheads="1"/>
          </p:cNvSpPr>
          <p:nvPr/>
        </p:nvSpPr>
        <p:spPr bwMode="auto">
          <a:xfrm>
            <a:off x="325438" y="1457325"/>
            <a:ext cx="8636000" cy="5059363"/>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400" u="sng"/>
              <a:t>Definition</a:t>
            </a:r>
            <a:r>
              <a:rPr lang="en-US" sz="2400"/>
              <a:t>: A </a:t>
            </a:r>
            <a:r>
              <a:rPr lang="en-US" sz="2400">
                <a:solidFill>
                  <a:srgbClr val="FF0000"/>
                </a:solidFill>
              </a:rPr>
              <a:t>product</a:t>
            </a:r>
            <a:r>
              <a:rPr lang="en-US" sz="2400"/>
              <a:t> of sets, S</a:t>
            </a:r>
            <a:r>
              <a:rPr lang="en-US" sz="2400" baseline="-25000"/>
              <a:t>1</a:t>
            </a:r>
            <a:r>
              <a:rPr lang="en-US" sz="2400"/>
              <a:t>xS</a:t>
            </a:r>
            <a:r>
              <a:rPr lang="en-US" sz="2400" baseline="-25000"/>
              <a:t>2</a:t>
            </a:r>
            <a:r>
              <a:rPr lang="en-US" sz="2400"/>
              <a:t>x…xS</a:t>
            </a:r>
            <a:r>
              <a:rPr lang="en-US" sz="2400" baseline="-25000"/>
              <a:t>n</a:t>
            </a:r>
            <a:r>
              <a:rPr lang="en-US" sz="2400"/>
              <a:t>, is a </a:t>
            </a:r>
          </a:p>
          <a:p>
            <a:pPr marL="533400" indent="-533400" eaLnBrk="0" hangingPunct="0">
              <a:spcBef>
                <a:spcPct val="20000"/>
              </a:spcBef>
            </a:pPr>
            <a:r>
              <a:rPr lang="en-US" sz="2400"/>
              <a:t>new set consisting of all sequences where</a:t>
            </a:r>
          </a:p>
          <a:p>
            <a:pPr marL="1905000" lvl="3" indent="-533400" eaLnBrk="0" hangingPunct="0">
              <a:spcBef>
                <a:spcPct val="20000"/>
              </a:spcBef>
              <a:buFontTx/>
              <a:buAutoNum type="arabicPeriod"/>
            </a:pPr>
            <a:r>
              <a:rPr lang="en-US" sz="2000"/>
              <a:t>The first term is drawn from</a:t>
            </a:r>
            <a:r>
              <a:rPr lang="en-US" sz="2400"/>
              <a:t> </a:t>
            </a:r>
            <a:r>
              <a:rPr lang="en-US" sz="2000"/>
              <a:t>S</a:t>
            </a:r>
            <a:r>
              <a:rPr lang="en-US" sz="2000" baseline="-25000"/>
              <a:t>1</a:t>
            </a:r>
          </a:p>
          <a:p>
            <a:pPr marL="1905000" lvl="3" indent="-533400" eaLnBrk="0" hangingPunct="0">
              <a:spcBef>
                <a:spcPct val="20000"/>
              </a:spcBef>
              <a:buFontTx/>
              <a:buAutoNum type="arabicPeriod"/>
            </a:pPr>
            <a:r>
              <a:rPr lang="en-US" sz="2000"/>
              <a:t>The second term is drawn from</a:t>
            </a:r>
            <a:r>
              <a:rPr lang="en-US" sz="2400"/>
              <a:t> </a:t>
            </a:r>
            <a:r>
              <a:rPr lang="en-US" sz="2000"/>
              <a:t>S</a:t>
            </a:r>
            <a:r>
              <a:rPr lang="en-US" sz="2000" baseline="-25000"/>
              <a:t>2</a:t>
            </a:r>
          </a:p>
          <a:p>
            <a:pPr marL="533400" indent="-533400" eaLnBrk="0" hangingPunct="0">
              <a:spcBef>
                <a:spcPct val="20000"/>
              </a:spcBef>
            </a:pPr>
            <a:r>
              <a:rPr lang="en-US" sz="2400"/>
              <a:t>and so on...</a:t>
            </a:r>
          </a:p>
          <a:p>
            <a:pPr marL="533400" indent="-533400" eaLnBrk="0" hangingPunct="0">
              <a:spcBef>
                <a:spcPct val="20000"/>
              </a:spcBef>
            </a:pPr>
            <a:endParaRPr lang="en-US" sz="1000"/>
          </a:p>
          <a:p>
            <a:pPr marL="533400" indent="-533400" eaLnBrk="0" hangingPunct="0">
              <a:spcBef>
                <a:spcPct val="20000"/>
              </a:spcBef>
            </a:pPr>
            <a:r>
              <a:rPr lang="en-US" sz="2400" u="sng"/>
              <a:t>In set-builder notation</a:t>
            </a:r>
            <a:r>
              <a:rPr lang="en-US" sz="2400"/>
              <a:t>:</a:t>
            </a:r>
            <a:endParaRPr lang="en-US" sz="800"/>
          </a:p>
          <a:p>
            <a:pPr marL="533400" indent="-533400" eaLnBrk="0" hangingPunct="0">
              <a:spcBef>
                <a:spcPct val="20000"/>
              </a:spcBef>
            </a:pPr>
            <a:endParaRPr lang="en-US" sz="2400"/>
          </a:p>
          <a:p>
            <a:pPr marL="533400" indent="-533400" eaLnBrk="0" hangingPunct="0">
              <a:spcBef>
                <a:spcPct val="20000"/>
              </a:spcBef>
            </a:pPr>
            <a:r>
              <a:rPr lang="en-US" sz="2400"/>
              <a:t>AxB:={(a,b)| a</a:t>
            </a:r>
            <a:r>
              <a:rPr lang="en-US" sz="2400">
                <a:latin typeface="cmsy10" pitchFamily="34" charset="0"/>
              </a:rPr>
              <a:t>2</a:t>
            </a:r>
            <a:r>
              <a:rPr lang="en-US" sz="2400"/>
              <a:t>A, b</a:t>
            </a:r>
            <a:r>
              <a:rPr lang="en-US" sz="2400">
                <a:latin typeface="cmsy10" pitchFamily="34" charset="0"/>
              </a:rPr>
              <a:t>2</a:t>
            </a:r>
            <a:r>
              <a:rPr lang="en-US" sz="2400"/>
              <a:t>B}		</a:t>
            </a:r>
          </a:p>
          <a:p>
            <a:pPr marL="533400" indent="-533400" eaLnBrk="0" hangingPunct="0">
              <a:spcBef>
                <a:spcPct val="20000"/>
              </a:spcBef>
            </a:pPr>
            <a:endParaRPr lang="en-US" sz="1000"/>
          </a:p>
          <a:p>
            <a:pPr marL="533400" indent="-533400" eaLnBrk="0" hangingPunct="0">
              <a:spcBef>
                <a:spcPct val="20000"/>
              </a:spcBef>
            </a:pPr>
            <a:r>
              <a:rPr lang="en-US" sz="2400"/>
              <a:t>S</a:t>
            </a:r>
            <a:r>
              <a:rPr lang="en-US" sz="2400" baseline="-25000"/>
              <a:t>1</a:t>
            </a:r>
            <a:r>
              <a:rPr lang="en-US" sz="2400"/>
              <a:t>xS</a:t>
            </a:r>
            <a:r>
              <a:rPr lang="en-US" sz="2400" baseline="-25000"/>
              <a:t>2</a:t>
            </a:r>
            <a:r>
              <a:rPr lang="en-US" sz="2400"/>
              <a:t>x…xS</a:t>
            </a:r>
            <a:r>
              <a:rPr lang="en-US" sz="2400" baseline="-25000"/>
              <a:t>n </a:t>
            </a:r>
            <a:r>
              <a:rPr lang="en-US" sz="2400"/>
              <a:t>:= {(s</a:t>
            </a:r>
            <a:r>
              <a:rPr lang="en-US" sz="2400" baseline="-25000"/>
              <a:t>1</a:t>
            </a:r>
            <a:r>
              <a:rPr lang="en-US" sz="2400"/>
              <a:t>,s</a:t>
            </a:r>
            <a:r>
              <a:rPr lang="en-US" sz="2400" baseline="-25000"/>
              <a:t>2</a:t>
            </a:r>
            <a:r>
              <a:rPr lang="en-US" sz="2400"/>
              <a:t>,…,s</a:t>
            </a:r>
            <a:r>
              <a:rPr lang="en-US" sz="2400" baseline="-25000"/>
              <a:t>n</a:t>
            </a:r>
            <a:r>
              <a:rPr lang="en-US" sz="2400"/>
              <a:t>)| s</a:t>
            </a:r>
            <a:r>
              <a:rPr lang="en-US" sz="2400" baseline="-25000"/>
              <a:t>1</a:t>
            </a:r>
            <a:r>
              <a:rPr lang="en-US" sz="2400">
                <a:latin typeface="cmsy10" pitchFamily="34" charset="0"/>
              </a:rPr>
              <a:t>2</a:t>
            </a:r>
            <a:r>
              <a:rPr lang="en-US" sz="2400"/>
              <a:t>S</a:t>
            </a:r>
            <a:r>
              <a:rPr lang="en-US" sz="2400" baseline="-25000"/>
              <a:t>1</a:t>
            </a:r>
            <a:r>
              <a:rPr lang="en-US" sz="2400"/>
              <a:t>, s</a:t>
            </a:r>
            <a:r>
              <a:rPr lang="en-US" sz="2400" baseline="-25000"/>
              <a:t>2 </a:t>
            </a:r>
            <a:r>
              <a:rPr lang="en-US" sz="2400">
                <a:latin typeface="cmsy10" pitchFamily="34" charset="0"/>
              </a:rPr>
              <a:t>2</a:t>
            </a:r>
            <a:r>
              <a:rPr lang="en-US" sz="2400"/>
              <a:t>S</a:t>
            </a:r>
            <a:r>
              <a:rPr lang="en-US" sz="2400" baseline="-25000"/>
              <a:t>2</a:t>
            </a:r>
            <a:r>
              <a:rPr lang="en-US" sz="2400"/>
              <a:t>,…, s</a:t>
            </a:r>
            <a:r>
              <a:rPr lang="en-US" sz="2400" baseline="-25000"/>
              <a:t>n </a:t>
            </a:r>
            <a:r>
              <a:rPr lang="en-US" sz="2400">
                <a:latin typeface="cmsy10" pitchFamily="34" charset="0"/>
              </a:rPr>
              <a:t>2</a:t>
            </a:r>
            <a:r>
              <a:rPr lang="en-US" sz="2400"/>
              <a:t>S</a:t>
            </a:r>
            <a:r>
              <a:rPr lang="en-US" sz="2400" baseline="-25000"/>
              <a:t>n</a:t>
            </a:r>
            <a:r>
              <a:rPr lang="en-US" sz="2400"/>
              <a:t>}</a:t>
            </a:r>
          </a:p>
          <a:p>
            <a:pPr marL="533400" indent="-533400" eaLnBrk="0" hangingPunct="0">
              <a:spcBef>
                <a:spcPct val="20000"/>
              </a:spcBef>
            </a:pPr>
            <a:endParaRPr lang="en-US" sz="1600"/>
          </a:p>
          <a:p>
            <a:pPr marL="533400" indent="-533400" eaLnBrk="0" hangingPunct="0">
              <a:spcBef>
                <a:spcPct val="20000"/>
              </a:spcBef>
            </a:pPr>
            <a:r>
              <a:rPr lang="en-US" sz="2400"/>
              <a:t>Product			</a:t>
            </a:r>
            <a:r>
              <a:rPr lang="he-IL" sz="2400"/>
              <a:t>מכפלה</a:t>
            </a:r>
            <a:endParaRPr lang="en-US" sz="240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16547">
                                            <p:txEl>
                                              <p:pRg st="6" end="6"/>
                                            </p:txEl>
                                          </p:spTgt>
                                        </p:tgtEl>
                                        <p:attrNameLst>
                                          <p:attrName>style.visibility</p:attrName>
                                        </p:attrNameLst>
                                      </p:cBhvr>
                                      <p:to>
                                        <p:strVal val="visible"/>
                                      </p:to>
                                    </p:set>
                                    <p:animEffect transition="in" filter="fade">
                                      <p:cBhvr>
                                        <p:cTn id="7" dur="1000"/>
                                        <p:tgtEl>
                                          <p:spTgt spid="1516547">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516547">
                                            <p:txEl>
                                              <p:pRg st="8" end="8"/>
                                            </p:txEl>
                                          </p:spTgt>
                                        </p:tgtEl>
                                        <p:attrNameLst>
                                          <p:attrName>style.visibility</p:attrName>
                                        </p:attrNameLst>
                                      </p:cBhvr>
                                      <p:to>
                                        <p:strVal val="visible"/>
                                      </p:to>
                                    </p:set>
                                    <p:animEffect transition="in" filter="fade">
                                      <p:cBhvr>
                                        <p:cTn id="10" dur="1000"/>
                                        <p:tgtEl>
                                          <p:spTgt spid="1516547">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516547">
                                            <p:txEl>
                                              <p:pRg st="10" end="10"/>
                                            </p:txEl>
                                          </p:spTgt>
                                        </p:tgtEl>
                                        <p:attrNameLst>
                                          <p:attrName>style.visibility</p:attrName>
                                        </p:attrNameLst>
                                      </p:cBhvr>
                                      <p:to>
                                        <p:strVal val="visible"/>
                                      </p:to>
                                    </p:set>
                                    <p:animEffect transition="in" filter="fade">
                                      <p:cBhvr>
                                        <p:cTn id="13" dur="1000"/>
                                        <p:tgtEl>
                                          <p:spTgt spid="151654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2610" name="Rectangle 2"/>
          <p:cNvSpPr>
            <a:spLocks noGrp="1" noChangeArrowheads="1"/>
          </p:cNvSpPr>
          <p:nvPr>
            <p:ph type="title" idx="4294967295"/>
          </p:nvPr>
        </p:nvSpPr>
        <p:spPr/>
        <p:txBody>
          <a:bodyPr/>
          <a:lstStyle/>
          <a:p>
            <a:pPr eaLnBrk="1" hangingPunct="1"/>
            <a:r>
              <a:rPr lang="en-US" smtClean="0"/>
              <a:t>Product of Sets</a:t>
            </a:r>
          </a:p>
        </p:txBody>
      </p:sp>
      <p:sp>
        <p:nvSpPr>
          <p:cNvPr id="1518595" name="Text Box 3"/>
          <p:cNvSpPr txBox="1">
            <a:spLocks noChangeArrowheads="1"/>
          </p:cNvSpPr>
          <p:nvPr/>
        </p:nvSpPr>
        <p:spPr bwMode="auto">
          <a:xfrm>
            <a:off x="296863" y="1714500"/>
            <a:ext cx="8636000" cy="4360863"/>
          </a:xfrm>
          <a:prstGeom prst="rect">
            <a:avLst/>
          </a:prstGeom>
          <a:noFill/>
          <a:ln w="9525">
            <a:noFill/>
            <a:miter lim="800000"/>
            <a:headEnd/>
            <a:tailEnd/>
          </a:ln>
        </p:spPr>
        <p:txBody>
          <a:bodyPr lIns="274320" rIns="274320">
            <a:spAutoFit/>
          </a:bodyPr>
          <a:lstStyle/>
          <a:p>
            <a:pPr marL="533400" indent="-533400" eaLnBrk="0" hangingPunct="0">
              <a:spcBef>
                <a:spcPct val="20000"/>
              </a:spcBef>
            </a:pPr>
            <a:r>
              <a:rPr lang="en-US" sz="2400" u="sng"/>
              <a:t>Example</a:t>
            </a:r>
            <a:r>
              <a:rPr lang="en-US" sz="2400"/>
              <a:t>: The set </a:t>
            </a:r>
            <a:r>
              <a:rPr lang="en-US" sz="2800">
                <a:latin typeface="msbm10" pitchFamily="34" charset="0"/>
              </a:rPr>
              <a:t>N</a:t>
            </a:r>
            <a:r>
              <a:rPr lang="en-US" sz="2400"/>
              <a:t>x{a,b} equals</a:t>
            </a:r>
          </a:p>
          <a:p>
            <a:pPr marL="533400" indent="-533400" eaLnBrk="0" hangingPunct="0">
              <a:spcBef>
                <a:spcPct val="20000"/>
              </a:spcBef>
            </a:pPr>
            <a:endParaRPr lang="en-US" sz="1600"/>
          </a:p>
          <a:p>
            <a:pPr marL="533400" indent="-533400" eaLnBrk="0" hangingPunct="0">
              <a:spcBef>
                <a:spcPct val="20000"/>
              </a:spcBef>
            </a:pPr>
            <a:r>
              <a:rPr lang="en-US" sz="2800"/>
              <a:t>{(0,a),(0,b),(1,a),(1,b),(2,a),(2,b),…}</a:t>
            </a:r>
          </a:p>
          <a:p>
            <a:pPr marL="533400" indent="-533400" eaLnBrk="0" hangingPunct="0">
              <a:spcBef>
                <a:spcPct val="20000"/>
              </a:spcBef>
            </a:pPr>
            <a:r>
              <a:rPr lang="en-US" sz="2000"/>
              <a:t>	</a:t>
            </a:r>
            <a:r>
              <a:rPr lang="en-US"/>
              <a:t>	</a:t>
            </a:r>
          </a:p>
          <a:p>
            <a:pPr marL="533400" indent="-533400" eaLnBrk="0" hangingPunct="0">
              <a:spcBef>
                <a:spcPct val="20000"/>
              </a:spcBef>
            </a:pPr>
            <a:endParaRPr lang="en-US"/>
          </a:p>
          <a:p>
            <a:pPr marL="533400" indent="-533400" eaLnBrk="0" hangingPunct="0">
              <a:spcBef>
                <a:spcPct val="20000"/>
              </a:spcBef>
            </a:pPr>
            <a:r>
              <a:rPr lang="en-US" sz="2400"/>
              <a:t>A product of n copies of S is denoted S</a:t>
            </a:r>
            <a:r>
              <a:rPr lang="en-US" sz="2400" baseline="30000"/>
              <a:t>n</a:t>
            </a:r>
          </a:p>
          <a:p>
            <a:pPr marL="533400" indent="-533400" eaLnBrk="0" hangingPunct="0">
              <a:spcBef>
                <a:spcPct val="20000"/>
              </a:spcBef>
            </a:pPr>
            <a:r>
              <a:rPr lang="en-US" sz="2400" u="sng"/>
              <a:t>Example</a:t>
            </a:r>
            <a:r>
              <a:rPr lang="en-US" sz="2400"/>
              <a:t>: The set {0,1}</a:t>
            </a:r>
            <a:r>
              <a:rPr lang="en-US" sz="2400" baseline="30000"/>
              <a:t>3 </a:t>
            </a:r>
            <a:r>
              <a:rPr lang="en-US" sz="2400"/>
              <a:t>equals</a:t>
            </a:r>
            <a:endParaRPr lang="en-US" sz="1200"/>
          </a:p>
          <a:p>
            <a:pPr marL="990600" lvl="1" indent="-533400" eaLnBrk="0" hangingPunct="0">
              <a:spcBef>
                <a:spcPct val="20000"/>
              </a:spcBef>
            </a:pPr>
            <a:r>
              <a:rPr lang="en-US" sz="4000"/>
              <a:t>{</a:t>
            </a:r>
            <a:r>
              <a:rPr lang="en-US" sz="2800"/>
              <a:t>(0,0,0),(0,0,1),(0,1,0),(0,1,1),</a:t>
            </a:r>
          </a:p>
          <a:p>
            <a:pPr marL="990600" lvl="1" indent="-533400" eaLnBrk="0" hangingPunct="0">
              <a:spcBef>
                <a:spcPct val="20000"/>
              </a:spcBef>
            </a:pPr>
            <a:r>
              <a:rPr lang="en-US" sz="2800"/>
              <a:t>(1,0,0),(1,0,1),(1,1,0),(1,1,1)</a:t>
            </a:r>
            <a:r>
              <a:rPr lang="en-US" sz="4000"/>
              <a:t>}</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18595">
                                            <p:txEl>
                                              <p:pRg st="2" end="2"/>
                                            </p:txEl>
                                          </p:spTgt>
                                        </p:tgtEl>
                                        <p:attrNameLst>
                                          <p:attrName>style.visibility</p:attrName>
                                        </p:attrNameLst>
                                      </p:cBhvr>
                                      <p:to>
                                        <p:strVal val="visible"/>
                                      </p:to>
                                    </p:set>
                                    <p:animEffect transition="in" filter="fade">
                                      <p:cBhvr>
                                        <p:cTn id="7" dur="1000"/>
                                        <p:tgtEl>
                                          <p:spTgt spid="1518595">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518595">
                                            <p:txEl>
                                              <p:pRg st="5" end="5"/>
                                            </p:txEl>
                                          </p:spTgt>
                                        </p:tgtEl>
                                        <p:attrNameLst>
                                          <p:attrName>style.visibility</p:attrName>
                                        </p:attrNameLst>
                                      </p:cBhvr>
                                      <p:to>
                                        <p:strVal val="visible"/>
                                      </p:to>
                                    </p:set>
                                    <p:animEffect transition="in" filter="fade">
                                      <p:cBhvr>
                                        <p:cTn id="12" dur="1000"/>
                                        <p:tgtEl>
                                          <p:spTgt spid="1518595">
                                            <p:txEl>
                                              <p:pRg st="5" end="5"/>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518595">
                                            <p:txEl>
                                              <p:pRg st="6" end="6"/>
                                            </p:txEl>
                                          </p:spTgt>
                                        </p:tgtEl>
                                        <p:attrNameLst>
                                          <p:attrName>style.visibility</p:attrName>
                                        </p:attrNameLst>
                                      </p:cBhvr>
                                      <p:to>
                                        <p:strVal val="visible"/>
                                      </p:to>
                                    </p:set>
                                    <p:animEffect transition="in" filter="fade">
                                      <p:cBhvr>
                                        <p:cTn id="15" dur="1000"/>
                                        <p:tgtEl>
                                          <p:spTgt spid="1518595">
                                            <p:txEl>
                                              <p:pRg st="6" end="6"/>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nodeType="clickEffect">
                                  <p:stCondLst>
                                    <p:cond delay="0"/>
                                  </p:stCondLst>
                                  <p:childTnLst>
                                    <p:set>
                                      <p:cBhvr>
                                        <p:cTn id="19" dur="1" fill="hold">
                                          <p:stCondLst>
                                            <p:cond delay="0"/>
                                          </p:stCondLst>
                                        </p:cTn>
                                        <p:tgtEl>
                                          <p:spTgt spid="1518595">
                                            <p:txEl>
                                              <p:pRg st="7" end="7"/>
                                            </p:txEl>
                                          </p:spTgt>
                                        </p:tgtEl>
                                        <p:attrNameLst>
                                          <p:attrName>style.visibility</p:attrName>
                                        </p:attrNameLst>
                                      </p:cBhvr>
                                      <p:to>
                                        <p:strVal val="visible"/>
                                      </p:to>
                                    </p:set>
                                    <p:animEffect transition="in" filter="fade">
                                      <p:cBhvr>
                                        <p:cTn id="20" dur="1000"/>
                                        <p:tgtEl>
                                          <p:spTgt spid="1518595">
                                            <p:txEl>
                                              <p:pRg st="7" end="7"/>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1518595">
                                            <p:txEl>
                                              <p:pRg st="8" end="8"/>
                                            </p:txEl>
                                          </p:spTgt>
                                        </p:tgtEl>
                                        <p:attrNameLst>
                                          <p:attrName>style.visibility</p:attrName>
                                        </p:attrNameLst>
                                      </p:cBhvr>
                                      <p:to>
                                        <p:strVal val="visible"/>
                                      </p:to>
                                    </p:set>
                                    <p:animEffect transition="in" filter="fade">
                                      <p:cBhvr>
                                        <p:cTn id="23" dur="1000"/>
                                        <p:tgtEl>
                                          <p:spTgt spid="151859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FIRSTALON2EROSEN@YFUFQGOFUVWXY5M3" val="2837"/>
  <p:tag name="PREAMBLE" val="\documentclass{article}&#10;\pagestyle{empty}&#10;\usepackage{xspace,amssymb,amsfonts,amsmath}&#10;\usepackage{color}&#10;\usepackage{TeX4PPT}&#10;"/>
  <p:tag name="MAGPC" val="200"/>
  <p:tag name="FONTSIZE" val="10"/>
</p:tagLst>
</file>

<file path=ppt/tags/tag2.xml><?xml version="1.0" encoding="utf-8"?>
<p:tagLst xmlns:a="http://schemas.openxmlformats.org/drawingml/2006/main" xmlns:r="http://schemas.openxmlformats.org/officeDocument/2006/relationships" xmlns:p="http://schemas.openxmlformats.org/presentationml/2006/main">
  <p:tag name="HIDDENFONTSHAPE" val="true"/>
</p:tagLst>
</file>

<file path=ppt/theme/theme1.xml><?xml version="1.0" encoding="utf-8"?>
<a:theme xmlns:a="http://schemas.openxmlformats.org/drawingml/2006/main" name="Echo">
  <a:themeElements>
    <a:clrScheme name="Echo 14">
      <a:dk1>
        <a:srgbClr val="000000"/>
      </a:dk1>
      <a:lt1>
        <a:srgbClr val="FFFFFF"/>
      </a:lt1>
      <a:dk2>
        <a:srgbClr val="000000"/>
      </a:dk2>
      <a:lt2>
        <a:srgbClr val="080808"/>
      </a:lt2>
      <a:accent1>
        <a:srgbClr val="5F5F5F"/>
      </a:accent1>
      <a:accent2>
        <a:srgbClr val="FF0000"/>
      </a:accent2>
      <a:accent3>
        <a:srgbClr val="FFFFFF"/>
      </a:accent3>
      <a:accent4>
        <a:srgbClr val="000000"/>
      </a:accent4>
      <a:accent5>
        <a:srgbClr val="B6B6B6"/>
      </a:accent5>
      <a:accent6>
        <a:srgbClr val="E70000"/>
      </a:accent6>
      <a:hlink>
        <a:srgbClr val="FF0000"/>
      </a:hlink>
      <a:folHlink>
        <a:srgbClr val="808080"/>
      </a:folHlink>
    </a:clrScheme>
    <a:fontScheme name="Echo">
      <a:majorFont>
        <a:latin typeface="Arial Rounded MT Bold"/>
        <a:ea typeface=""/>
        <a:cs typeface="Arial"/>
      </a:majorFont>
      <a:minorFont>
        <a:latin typeface="Arial Rounded MT Bol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76200" cap="sq"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274320" tIns="45720" rIns="274320" bIns="45720" numCol="1" anchor="t" anchorCtr="0" compatLnSpc="1">
        <a:prstTxWarp prst="textNoShape">
          <a:avLst/>
        </a:prstTxWarp>
        <a:spAutoFit/>
      </a:bodyPr>
      <a:lstStyle>
        <a:defPPr marL="0" marR="0" indent="0" algn="r" defTabSz="914400" rtl="1"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Rounded MT Bold"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76200" cap="sq"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274320" tIns="45720" rIns="274320" bIns="45720" numCol="1" anchor="t" anchorCtr="0" compatLnSpc="1">
        <a:prstTxWarp prst="textNoShape">
          <a:avLst/>
        </a:prstTxWarp>
        <a:spAutoFit/>
      </a:bodyPr>
      <a:lstStyle>
        <a:defPPr marL="0" marR="0" indent="0" algn="r" defTabSz="914400" rtl="1"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Rounded MT Bold" pitchFamily="34" charset="0"/>
            <a:cs typeface="Arial" pitchFamily="34" charset="0"/>
          </a:defRPr>
        </a:defPPr>
      </a:lstStyle>
    </a:lnDef>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
      <a:clrScheme name="Echo 11">
        <a:dk1>
          <a:srgbClr val="000000"/>
        </a:dk1>
        <a:lt1>
          <a:srgbClr val="FFFFFF"/>
        </a:lt1>
        <a:dk2>
          <a:srgbClr val="000000"/>
        </a:dk2>
        <a:lt2>
          <a:srgbClr val="666699"/>
        </a:lt2>
        <a:accent1>
          <a:srgbClr val="666699"/>
        </a:accent1>
        <a:accent2>
          <a:srgbClr val="FF0000"/>
        </a:accent2>
        <a:accent3>
          <a:srgbClr val="FFFFFF"/>
        </a:accent3>
        <a:accent4>
          <a:srgbClr val="000000"/>
        </a:accent4>
        <a:accent5>
          <a:srgbClr val="B8B8CA"/>
        </a:accent5>
        <a:accent6>
          <a:srgbClr val="E70000"/>
        </a:accent6>
        <a:hlink>
          <a:srgbClr val="3366FF"/>
        </a:hlink>
        <a:folHlink>
          <a:srgbClr val="808080"/>
        </a:folHlink>
      </a:clrScheme>
      <a:clrMap bg1="lt1" tx1="dk1" bg2="lt2" tx2="dk2" accent1="accent1" accent2="accent2" accent3="accent3" accent4="accent4" accent5="accent5" accent6="accent6" hlink="hlink" folHlink="folHlink"/>
    </a:extraClrScheme>
    <a:extraClrScheme>
      <a:clrScheme name="Echo 12">
        <a:dk1>
          <a:srgbClr val="000000"/>
        </a:dk1>
        <a:lt1>
          <a:srgbClr val="FFFFFF"/>
        </a:lt1>
        <a:dk2>
          <a:srgbClr val="000000"/>
        </a:dk2>
        <a:lt2>
          <a:srgbClr val="666699"/>
        </a:lt2>
        <a:accent1>
          <a:srgbClr val="666699"/>
        </a:accent1>
        <a:accent2>
          <a:srgbClr val="FF0000"/>
        </a:accent2>
        <a:accent3>
          <a:srgbClr val="FFFFFF"/>
        </a:accent3>
        <a:accent4>
          <a:srgbClr val="000000"/>
        </a:accent4>
        <a:accent5>
          <a:srgbClr val="B8B8CA"/>
        </a:accent5>
        <a:accent6>
          <a:srgbClr val="E700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ho 13">
        <a:dk1>
          <a:srgbClr val="000000"/>
        </a:dk1>
        <a:lt1>
          <a:srgbClr val="FFFFFF"/>
        </a:lt1>
        <a:dk2>
          <a:srgbClr val="000000"/>
        </a:dk2>
        <a:lt2>
          <a:srgbClr val="5F5F5F"/>
        </a:lt2>
        <a:accent1>
          <a:srgbClr val="5F5F5F"/>
        </a:accent1>
        <a:accent2>
          <a:srgbClr val="FF0000"/>
        </a:accent2>
        <a:accent3>
          <a:srgbClr val="FFFFFF"/>
        </a:accent3>
        <a:accent4>
          <a:srgbClr val="000000"/>
        </a:accent4>
        <a:accent5>
          <a:srgbClr val="B6B6B6"/>
        </a:accent5>
        <a:accent6>
          <a:srgbClr val="E700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ho 14">
        <a:dk1>
          <a:srgbClr val="000000"/>
        </a:dk1>
        <a:lt1>
          <a:srgbClr val="FFFFFF"/>
        </a:lt1>
        <a:dk2>
          <a:srgbClr val="000000"/>
        </a:dk2>
        <a:lt2>
          <a:srgbClr val="080808"/>
        </a:lt2>
        <a:accent1>
          <a:srgbClr val="5F5F5F"/>
        </a:accent1>
        <a:accent2>
          <a:srgbClr val="FF0000"/>
        </a:accent2>
        <a:accent3>
          <a:srgbClr val="FFFFFF"/>
        </a:accent3>
        <a:accent4>
          <a:srgbClr val="000000"/>
        </a:accent4>
        <a:accent5>
          <a:srgbClr val="B6B6B6"/>
        </a:accent5>
        <a:accent6>
          <a:srgbClr val="E700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42790</TotalTime>
  <Words>1464</Words>
  <Application>Microsoft Office PowerPoint</Application>
  <PresentationFormat>On-screen Show (4:3)</PresentationFormat>
  <Paragraphs>583</Paragraphs>
  <Slides>47</Slides>
  <Notes>47</Notes>
  <HiddenSlides>0</HiddenSlides>
  <MMClips>0</MMClips>
  <ScaleCrop>false</ScaleCrop>
  <HeadingPairs>
    <vt:vector size="8" baseType="variant">
      <vt:variant>
        <vt:lpstr>Fonts Used</vt:lpstr>
      </vt:variant>
      <vt:variant>
        <vt:i4>15</vt:i4>
      </vt: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64" baseType="lpstr">
      <vt:lpstr>Arial</vt:lpstr>
      <vt:lpstr>MT Extra</vt:lpstr>
      <vt:lpstr>cmmi10</vt:lpstr>
      <vt:lpstr>cmsy10</vt:lpstr>
      <vt:lpstr>cmr10</vt:lpstr>
      <vt:lpstr>Arial Rounded MT Bold</vt:lpstr>
      <vt:lpstr>Euclid Math One</vt:lpstr>
      <vt:lpstr>Times New Roman</vt:lpstr>
      <vt:lpstr>cmssqi8</vt:lpstr>
      <vt:lpstr>cmti10</vt:lpstr>
      <vt:lpstr>Courier New</vt:lpstr>
      <vt:lpstr>cmr7</vt:lpstr>
      <vt:lpstr>Symbol</vt:lpstr>
      <vt:lpstr>msbm10</vt:lpstr>
      <vt:lpstr>cmmi7</vt:lpstr>
      <vt:lpstr>Echo</vt:lpstr>
      <vt:lpstr>Equation</vt:lpstr>
      <vt:lpstr>PowerPoint Presentation</vt:lpstr>
      <vt:lpstr>Last week: Sequences</vt:lpstr>
      <vt:lpstr>Sequence vs. Set</vt:lpstr>
      <vt:lpstr>Special Case: Ordered Pairs</vt:lpstr>
      <vt:lpstr>n-tuple and Prefix</vt:lpstr>
      <vt:lpstr>Summary: Sequences</vt:lpstr>
      <vt:lpstr>Cartesian Product of Two Sets</vt:lpstr>
      <vt:lpstr>Product of Sets</vt:lpstr>
      <vt:lpstr>Product of Sets</vt:lpstr>
      <vt:lpstr>Quick Question</vt:lpstr>
      <vt:lpstr>Functions</vt:lpstr>
      <vt:lpstr>Function</vt:lpstr>
      <vt:lpstr>Function: Examples</vt:lpstr>
      <vt:lpstr>Function: Examples 2</vt:lpstr>
      <vt:lpstr>Functions: Notation</vt:lpstr>
      <vt:lpstr>Functions: Terminology</vt:lpstr>
      <vt:lpstr>Specifying a Function 2</vt:lpstr>
      <vt:lpstr>Specifying a Function</vt:lpstr>
      <vt:lpstr>Equality of Functions</vt:lpstr>
      <vt:lpstr>Functions via Diagrams</vt:lpstr>
      <vt:lpstr>Quick Question</vt:lpstr>
      <vt:lpstr>Quick Question 2</vt:lpstr>
      <vt:lpstr>Domain of Definition</vt:lpstr>
      <vt:lpstr>Partial Function</vt:lpstr>
      <vt:lpstr>Total Function</vt:lpstr>
      <vt:lpstr>Partial vs. Total</vt:lpstr>
      <vt:lpstr>Image</vt:lpstr>
      <vt:lpstr>Image</vt:lpstr>
      <vt:lpstr>Functions: Preimage</vt:lpstr>
      <vt:lpstr>Preimage</vt:lpstr>
      <vt:lpstr>Surjection</vt:lpstr>
      <vt:lpstr>Surjective Function</vt:lpstr>
      <vt:lpstr>Surjection A ! B means that  |A| ≥ |B|</vt:lpstr>
      <vt:lpstr>Injection</vt:lpstr>
      <vt:lpstr>Injective Function</vt:lpstr>
      <vt:lpstr>Injection A ! B means that  |A| ≤ |B|</vt:lpstr>
      <vt:lpstr>Bijection</vt:lpstr>
      <vt:lpstr>Bijective Function</vt:lpstr>
      <vt:lpstr>Bijection A ! B means that  |A| = |B|</vt:lpstr>
      <vt:lpstr>Summary</vt:lpstr>
      <vt:lpstr>Onto vs. 1-1</vt:lpstr>
      <vt:lpstr>Bijection (total, onto and 1-1)</vt:lpstr>
      <vt:lpstr>The Mapping Rule</vt:lpstr>
      <vt:lpstr>Working with the definitions</vt:lpstr>
      <vt:lpstr>The Graph of a Function</vt:lpstr>
      <vt:lpstr>The Graph of a Function</vt:lpstr>
      <vt:lpstr>Formal Definition of a Function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Discrete Math</dc:title>
  <dc:creator>Alon Rosen</dc:creator>
  <dc:description>Herzlyia IDC - Fall 2007</dc:description>
  <cp:lastModifiedBy>alon</cp:lastModifiedBy>
  <cp:revision>3185</cp:revision>
  <cp:lastPrinted>1998-09-15T04:50:20Z</cp:lastPrinted>
  <dcterms:created xsi:type="dcterms:W3CDTF">1996-09-30T18:28:10Z</dcterms:created>
  <dcterms:modified xsi:type="dcterms:W3CDTF">2012-11-09T06:17:12Z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85</vt:i4>
  </property>
  <property fmtid="{D5CDD505-2E9C-101B-9397-08002B2CF9AE}" pid="5" name="ScreenSize">
    <vt:i4>2</vt:i4>
  </property>
  <property fmtid="{D5CDD505-2E9C-101B-9397-08002B2CF9AE}" pid="6" name="ScreenUsage">
    <vt:i4>2</vt:i4>
  </property>
  <property fmtid="{D5CDD505-2E9C-101B-9397-08002B2CF9AE}" pid="7" name="MailAddress">
    <vt:lpwstr>rudich@cs.cmu.edu</vt:lpwstr>
  </property>
  <property fmtid="{D5CDD505-2E9C-101B-9397-08002B2CF9AE}" pid="8" name="HomePage">
    <vt:lpwstr>http://www.cs.cmu.edu/~rudich</vt:lpwstr>
  </property>
  <property fmtid="{D5CDD505-2E9C-101B-9397-08002B2CF9AE}" pid="9" name="Other">
    <vt:lpwstr>The lecture was generated using Powerpoint 97. The original lecture contains sound and animation that is not represented here. Some distortions of the original slides are due to bugs in the Powerpoint to HTML translator.</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6684672</vt:i4>
  </property>
  <property fmtid="{D5CDD505-2E9C-101B-9397-08002B2CF9AE}" pid="14" name="TextColor">
    <vt:i4>16777215</vt:i4>
  </property>
  <property fmtid="{D5CDD505-2E9C-101B-9397-08002B2CF9AE}" pid="15" name="LinkColor">
    <vt:i4>65535</vt:i4>
  </property>
  <property fmtid="{D5CDD505-2E9C-101B-9397-08002B2CF9AE}" pid="16" name="VisitedColor">
    <vt:i4>6737151</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4</vt:i4>
  </property>
  <property fmtid="{D5CDD505-2E9C-101B-9397-08002B2CF9AE}" pid="21" name="OutputDir">
    <vt:lpwstr>C:\Rudich\HTML</vt:lpwstr>
  </property>
  <property fmtid="{D5CDD505-2E9C-101B-9397-08002B2CF9AE}" pid="22" name="Create Whats New">
    <vt:lpwstr>No</vt:lpwstr>
  </property>
  <property fmtid="{D5CDD505-2E9C-101B-9397-08002B2CF9AE}" pid="23" name="Groups">
    <vt:lpwstr/>
  </property>
</Properties>
</file>