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717" r:id="rId4"/>
  </p:sldMasterIdLst>
  <p:notesMasterIdLst>
    <p:notesMasterId r:id="rId43"/>
  </p:notesMasterIdLst>
  <p:handoutMasterIdLst>
    <p:handoutMasterId r:id="rId44"/>
  </p:handoutMasterIdLst>
  <p:sldIdLst>
    <p:sldId id="1190" r:id="rId5"/>
    <p:sldId id="1191" r:id="rId6"/>
    <p:sldId id="1192" r:id="rId7"/>
    <p:sldId id="1193" r:id="rId8"/>
    <p:sldId id="1194" r:id="rId9"/>
    <p:sldId id="1330" r:id="rId10"/>
    <p:sldId id="1332" r:id="rId11"/>
    <p:sldId id="1333" r:id="rId12"/>
    <p:sldId id="1334" r:id="rId13"/>
    <p:sldId id="1335" r:id="rId14"/>
    <p:sldId id="1336" r:id="rId15"/>
    <p:sldId id="1337" r:id="rId16"/>
    <p:sldId id="1338" r:id="rId17"/>
    <p:sldId id="1329" r:id="rId18"/>
    <p:sldId id="1201" r:id="rId19"/>
    <p:sldId id="1202" r:id="rId20"/>
    <p:sldId id="1203" r:id="rId21"/>
    <p:sldId id="1204" r:id="rId22"/>
    <p:sldId id="1205" r:id="rId23"/>
    <p:sldId id="1206" r:id="rId24"/>
    <p:sldId id="1207" r:id="rId25"/>
    <p:sldId id="1265" r:id="rId26"/>
    <p:sldId id="1304" r:id="rId27"/>
    <p:sldId id="1305" r:id="rId28"/>
    <p:sldId id="1306" r:id="rId29"/>
    <p:sldId id="1307" r:id="rId30"/>
    <p:sldId id="1292" r:id="rId31"/>
    <p:sldId id="1316" r:id="rId32"/>
    <p:sldId id="1293" r:id="rId33"/>
    <p:sldId id="1327" r:id="rId34"/>
    <p:sldId id="1320" r:id="rId35"/>
    <p:sldId id="1321" r:id="rId36"/>
    <p:sldId id="1323" r:id="rId37"/>
    <p:sldId id="1317" r:id="rId38"/>
    <p:sldId id="1325" r:id="rId39"/>
    <p:sldId id="1318" r:id="rId40"/>
    <p:sldId id="1319" r:id="rId41"/>
    <p:sldId id="1328" r:id="rId42"/>
  </p:sldIdLst>
  <p:sldSz cx="9144000" cy="6858000" type="screen4x3"/>
  <p:notesSz cx="7099300" cy="10234613"/>
  <p:embeddedFontLst>
    <p:embeddedFont>
      <p:font typeface="cmr10" charset="0"/>
      <p:regular r:id="rId45"/>
    </p:embeddedFont>
    <p:embeddedFont>
      <p:font typeface="cmmi10" charset="0"/>
      <p:regular r:id="rId46"/>
    </p:embeddedFont>
    <p:embeddedFont>
      <p:font typeface="cmssqi8" charset="0"/>
      <p:regular r:id="rId47"/>
    </p:embeddedFont>
    <p:embeddedFont>
      <p:font typeface="Euclid Math One"/>
      <p:regular r:id="rId48"/>
      <p:bold r:id="rId49"/>
    </p:embeddedFont>
    <p:embeddedFont>
      <p:font typeface="Arial Unicode MS" pitchFamily="34" charset="-128"/>
      <p:regular r:id="rId50"/>
    </p:embeddedFont>
    <p:embeddedFont>
      <p:font typeface="msbm10"/>
      <p:regular r:id="rId51"/>
    </p:embeddedFont>
    <p:embeddedFont>
      <p:font typeface="cmr7" charset="0"/>
      <p:regular r:id="rId52"/>
    </p:embeddedFont>
    <p:embeddedFont>
      <p:font typeface="cmbsy7"/>
      <p:regular r:id="rId53"/>
    </p:embeddedFont>
    <p:embeddedFont>
      <p:font typeface="cmsy10" charset="0"/>
      <p:regular r:id="rId54"/>
    </p:embeddedFont>
    <p:embeddedFont>
      <p:font typeface="Arial Rounded MT Bold" pitchFamily="34" charset="0"/>
      <p:regular r:id="rId55"/>
    </p:embeddedFont>
    <p:embeddedFont>
      <p:font typeface="cmmi7" charset="0"/>
      <p:regular r:id="rId56"/>
    </p:embeddedFont>
  </p:embeddedFontLst>
  <p:custDataLst>
    <p:tags r:id="rId57"/>
  </p:custDataLst>
  <p:defaultTextStyle>
    <a:defPPr>
      <a:defRPr lang="en-US"/>
    </a:defPPr>
    <a:lvl1pPr algn="r" rtl="1" fontAlgn="base">
      <a:spcBef>
        <a:spcPct val="0"/>
      </a:spcBef>
      <a:spcAft>
        <a:spcPct val="0"/>
      </a:spcAft>
      <a:defRPr sz="2800" kern="1200">
        <a:solidFill>
          <a:schemeClr val="tx1"/>
        </a:solidFill>
        <a:latin typeface="Arial Rounded MT Bold" pitchFamily="34" charset="0"/>
        <a:ea typeface="+mn-ea"/>
        <a:cs typeface="Arial" charset="0"/>
      </a:defRPr>
    </a:lvl1pPr>
    <a:lvl2pPr marL="457200" algn="r" rtl="1" fontAlgn="base">
      <a:spcBef>
        <a:spcPct val="0"/>
      </a:spcBef>
      <a:spcAft>
        <a:spcPct val="0"/>
      </a:spcAft>
      <a:defRPr sz="2800" kern="1200">
        <a:solidFill>
          <a:schemeClr val="tx1"/>
        </a:solidFill>
        <a:latin typeface="Arial Rounded MT Bold" pitchFamily="34" charset="0"/>
        <a:ea typeface="+mn-ea"/>
        <a:cs typeface="Arial" charset="0"/>
      </a:defRPr>
    </a:lvl2pPr>
    <a:lvl3pPr marL="914400" algn="r" rtl="1" fontAlgn="base">
      <a:spcBef>
        <a:spcPct val="0"/>
      </a:spcBef>
      <a:spcAft>
        <a:spcPct val="0"/>
      </a:spcAft>
      <a:defRPr sz="2800" kern="1200">
        <a:solidFill>
          <a:schemeClr val="tx1"/>
        </a:solidFill>
        <a:latin typeface="Arial Rounded MT Bold" pitchFamily="34" charset="0"/>
        <a:ea typeface="+mn-ea"/>
        <a:cs typeface="Arial" charset="0"/>
      </a:defRPr>
    </a:lvl3pPr>
    <a:lvl4pPr marL="1371600" algn="r" rtl="1" fontAlgn="base">
      <a:spcBef>
        <a:spcPct val="0"/>
      </a:spcBef>
      <a:spcAft>
        <a:spcPct val="0"/>
      </a:spcAft>
      <a:defRPr sz="2800" kern="1200">
        <a:solidFill>
          <a:schemeClr val="tx1"/>
        </a:solidFill>
        <a:latin typeface="Arial Rounded MT Bold" pitchFamily="34" charset="0"/>
        <a:ea typeface="+mn-ea"/>
        <a:cs typeface="Arial" charset="0"/>
      </a:defRPr>
    </a:lvl4pPr>
    <a:lvl5pPr marL="1828800" algn="r" rtl="1" fontAlgn="base">
      <a:spcBef>
        <a:spcPct val="0"/>
      </a:spcBef>
      <a:spcAft>
        <a:spcPct val="0"/>
      </a:spcAft>
      <a:defRPr sz="2800" kern="1200">
        <a:solidFill>
          <a:schemeClr val="tx1"/>
        </a:solidFill>
        <a:latin typeface="Arial Rounded MT Bold" pitchFamily="34" charset="0"/>
        <a:ea typeface="+mn-ea"/>
        <a:cs typeface="Arial" charset="0"/>
      </a:defRPr>
    </a:lvl5pPr>
    <a:lvl6pPr marL="2286000" algn="l" defTabSz="914400" rtl="0" eaLnBrk="1" latinLnBrk="0" hangingPunct="1">
      <a:defRPr sz="2800" kern="1200">
        <a:solidFill>
          <a:schemeClr val="tx1"/>
        </a:solidFill>
        <a:latin typeface="Arial Rounded MT Bold" pitchFamily="34" charset="0"/>
        <a:ea typeface="+mn-ea"/>
        <a:cs typeface="Arial" charset="0"/>
      </a:defRPr>
    </a:lvl6pPr>
    <a:lvl7pPr marL="2743200" algn="l" defTabSz="914400" rtl="0" eaLnBrk="1" latinLnBrk="0" hangingPunct="1">
      <a:defRPr sz="2800" kern="1200">
        <a:solidFill>
          <a:schemeClr val="tx1"/>
        </a:solidFill>
        <a:latin typeface="Arial Rounded MT Bold" pitchFamily="34" charset="0"/>
        <a:ea typeface="+mn-ea"/>
        <a:cs typeface="Arial" charset="0"/>
      </a:defRPr>
    </a:lvl7pPr>
    <a:lvl8pPr marL="3200400" algn="l" defTabSz="914400" rtl="0" eaLnBrk="1" latinLnBrk="0" hangingPunct="1">
      <a:defRPr sz="2800" kern="1200">
        <a:solidFill>
          <a:schemeClr val="tx1"/>
        </a:solidFill>
        <a:latin typeface="Arial Rounded MT Bold" pitchFamily="34" charset="0"/>
        <a:ea typeface="+mn-ea"/>
        <a:cs typeface="Arial" charset="0"/>
      </a:defRPr>
    </a:lvl8pPr>
    <a:lvl9pPr marL="3657600" algn="l" defTabSz="914400" rtl="0" eaLnBrk="1" latinLnBrk="0" hangingPunct="1">
      <a:defRPr sz="2800" kern="1200">
        <a:solidFill>
          <a:schemeClr val="tx1"/>
        </a:solidFill>
        <a:latin typeface="Arial Rounded MT Bold"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2"/>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00"/>
    <a:srgbClr val="FF0000"/>
    <a:srgbClr val="33CC33"/>
    <a:srgbClr val="FFFFFF"/>
    <a:srgbClr val="FFE64F"/>
    <a:srgbClr val="F6D132"/>
    <a:srgbClr val="FFCC00"/>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14" autoAdjust="0"/>
    <p:restoredTop sz="89894" autoAdjust="0"/>
  </p:normalViewPr>
  <p:slideViewPr>
    <p:cSldViewPr snapToGrid="0">
      <p:cViewPr varScale="1">
        <p:scale>
          <a:sx n="82" d="100"/>
          <a:sy n="82" d="100"/>
        </p:scale>
        <p:origin x="-1482" y="-96"/>
      </p:cViewPr>
      <p:guideLst>
        <p:guide orient="horz" pos="31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0" d="100"/>
        <a:sy n="50" d="100"/>
      </p:scale>
      <p:origin x="0" y="1446"/>
    </p:cViewPr>
  </p:sorterViewPr>
  <p:notesViewPr>
    <p:cSldViewPr snapToGrid="0">
      <p:cViewPr varScale="1">
        <p:scale>
          <a:sx n="35" d="100"/>
          <a:sy n="35" d="100"/>
        </p:scale>
        <p:origin x="-792" y="-82"/>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font" Target="fonts/font3.fntdata"/><Relationship Id="rId50" Type="http://schemas.openxmlformats.org/officeDocument/2006/relationships/font" Target="fonts/font6.fntdata"/><Relationship Id="rId55" Type="http://schemas.openxmlformats.org/officeDocument/2006/relationships/font" Target="fonts/font11.fntdata"/><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font" Target="fonts/font10.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font" Target="fonts/font1.fntdata"/><Relationship Id="rId53" Type="http://schemas.openxmlformats.org/officeDocument/2006/relationships/font" Target="fonts/font9.fntdata"/><Relationship Id="rId58"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font" Target="fonts/font5.fntdata"/><Relationship Id="rId57" Type="http://schemas.openxmlformats.org/officeDocument/2006/relationships/tags" Target="tags/tag1.xml"/><Relationship Id="rId61"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handoutMaster" Target="handoutMasters/handoutMaster1.xml"/><Relationship Id="rId52" Type="http://schemas.openxmlformats.org/officeDocument/2006/relationships/font" Target="fonts/font8.fntdata"/><Relationship Id="rId6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notesMaster" Target="notesMasters/notesMaster1.xml"/><Relationship Id="rId48" Type="http://schemas.openxmlformats.org/officeDocument/2006/relationships/font" Target="fonts/font4.fntdata"/><Relationship Id="rId56" Type="http://schemas.openxmlformats.org/officeDocument/2006/relationships/font" Target="fonts/font12.fntdata"/><Relationship Id="rId8" Type="http://schemas.openxmlformats.org/officeDocument/2006/relationships/slide" Target="slides/slide4.xml"/><Relationship Id="rId51" Type="http://schemas.openxmlformats.org/officeDocument/2006/relationships/font" Target="fonts/font7.fntdata"/><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font" Target="fonts/font2.fntdata"/><Relationship Id="rId5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96838"/>
            <a:ext cx="307657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vert="horz" wrap="square" lIns="297073" tIns="49511" rIns="297073" bIns="49511" numCol="1" anchor="ctr" anchorCtr="0" compatLnSpc="1">
            <a:prstTxWarp prst="textNoShape">
              <a:avLst/>
            </a:prstTxWarp>
            <a:spAutoFit/>
          </a:bodyPr>
          <a:lstStyle>
            <a:lvl1pPr algn="l" defTabSz="990600" rtl="0" eaLnBrk="0" hangingPunct="0">
              <a:defRPr sz="1400"/>
            </a:lvl1pPr>
          </a:lstStyle>
          <a:p>
            <a:pPr>
              <a:defRPr/>
            </a:pPr>
            <a:endParaRPr lang="en-US"/>
          </a:p>
        </p:txBody>
      </p:sp>
      <p:sp>
        <p:nvSpPr>
          <p:cNvPr id="96259" name="Rectangle 3"/>
          <p:cNvSpPr>
            <a:spLocks noGrp="1" noChangeArrowheads="1"/>
          </p:cNvSpPr>
          <p:nvPr>
            <p:ph type="dt" sz="quarter" idx="1"/>
          </p:nvPr>
        </p:nvSpPr>
        <p:spPr bwMode="auto">
          <a:xfrm>
            <a:off x="4022725" y="96838"/>
            <a:ext cx="307657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vert="horz" wrap="square" lIns="297073" tIns="49511" rIns="297073" bIns="49511" numCol="1" anchor="ctr" anchorCtr="0" compatLnSpc="1">
            <a:prstTxWarp prst="textNoShape">
              <a:avLst/>
            </a:prstTxWarp>
            <a:spAutoFit/>
          </a:bodyPr>
          <a:lstStyle>
            <a:lvl1pPr defTabSz="990600" rtl="0" eaLnBrk="0" hangingPunct="0">
              <a:defRPr sz="1400"/>
            </a:lvl1pPr>
          </a:lstStyle>
          <a:p>
            <a:pPr>
              <a:defRPr/>
            </a:pPr>
            <a:endParaRPr lang="en-US"/>
          </a:p>
        </p:txBody>
      </p:sp>
      <p:sp>
        <p:nvSpPr>
          <p:cNvPr id="96260" name="Rectangle 4"/>
          <p:cNvSpPr>
            <a:spLocks noGrp="1" noChangeArrowheads="1"/>
          </p:cNvSpPr>
          <p:nvPr>
            <p:ph type="ftr" sz="quarter" idx="2"/>
          </p:nvPr>
        </p:nvSpPr>
        <p:spPr bwMode="auto">
          <a:xfrm>
            <a:off x="0" y="9923463"/>
            <a:ext cx="307657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vert="horz" wrap="square" lIns="297073" tIns="49511" rIns="297073" bIns="49511" numCol="1" anchor="b" anchorCtr="0" compatLnSpc="1">
            <a:prstTxWarp prst="textNoShape">
              <a:avLst/>
            </a:prstTxWarp>
            <a:spAutoFit/>
          </a:bodyPr>
          <a:lstStyle>
            <a:lvl1pPr algn="l" defTabSz="990600" rtl="0" eaLnBrk="0" hangingPunct="0">
              <a:defRPr sz="1400"/>
            </a:lvl1pPr>
          </a:lstStyle>
          <a:p>
            <a:pPr>
              <a:defRPr/>
            </a:pPr>
            <a:endParaRPr lang="en-US"/>
          </a:p>
        </p:txBody>
      </p:sp>
      <p:sp>
        <p:nvSpPr>
          <p:cNvPr id="96261" name="Rectangle 5"/>
          <p:cNvSpPr>
            <a:spLocks noGrp="1" noChangeArrowheads="1"/>
          </p:cNvSpPr>
          <p:nvPr>
            <p:ph type="sldNum" sz="quarter" idx="3"/>
          </p:nvPr>
        </p:nvSpPr>
        <p:spPr bwMode="auto">
          <a:xfrm>
            <a:off x="4022725" y="9923463"/>
            <a:ext cx="307657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txBody>
          <a:bodyPr vert="horz" wrap="square" lIns="297073" tIns="49511" rIns="297073" bIns="49511" numCol="1" anchor="b" anchorCtr="0" compatLnSpc="1">
            <a:prstTxWarp prst="textNoShape">
              <a:avLst/>
            </a:prstTxWarp>
            <a:spAutoFit/>
          </a:bodyPr>
          <a:lstStyle>
            <a:lvl1pPr defTabSz="990600" rtl="0" eaLnBrk="0" hangingPunct="0">
              <a:defRPr sz="1400"/>
            </a:lvl1pPr>
          </a:lstStyle>
          <a:p>
            <a:pPr>
              <a:defRPr/>
            </a:pPr>
            <a:fld id="{1FEBD113-87FB-4486-8BB7-48BF6E792728}" type="slidenum">
              <a:rPr lang="he-IL"/>
              <a:pPr>
                <a:defRPr/>
              </a:pPr>
              <a:t>‹#›</a:t>
            </a:fld>
            <a:endParaRPr lang="en-US"/>
          </a:p>
        </p:txBody>
      </p:sp>
    </p:spTree>
    <p:extLst>
      <p:ext uri="{BB962C8B-B14F-4D97-AF65-F5344CB8AC3E}">
        <p14:creationId xmlns:p14="http://schemas.microsoft.com/office/powerpoint/2010/main" val="4455575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3076575"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025" tIns="49511" rIns="99025" bIns="49511" numCol="1" anchor="t" anchorCtr="0" compatLnSpc="1">
            <a:prstTxWarp prst="textNoShape">
              <a:avLst/>
            </a:prstTxWarp>
          </a:bodyPr>
          <a:lstStyle>
            <a:lvl1pPr algn="l" defTabSz="990600" rtl="0" eaLnBrk="0" hangingPunct="0">
              <a:defRPr sz="1400" b="1"/>
            </a:lvl1pPr>
          </a:lstStyle>
          <a:p>
            <a:pPr>
              <a:defRPr/>
            </a:pPr>
            <a:endParaRPr lang="en-US"/>
          </a:p>
        </p:txBody>
      </p:sp>
      <p:sp>
        <p:nvSpPr>
          <p:cNvPr id="6147" name="Rectangle 3"/>
          <p:cNvSpPr>
            <a:spLocks noGrp="1" noChangeArrowheads="1"/>
          </p:cNvSpPr>
          <p:nvPr>
            <p:ph type="dt" idx="1"/>
          </p:nvPr>
        </p:nvSpPr>
        <p:spPr bwMode="auto">
          <a:xfrm>
            <a:off x="4022725" y="0"/>
            <a:ext cx="3076575"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025" tIns="49511" rIns="99025" bIns="49511" numCol="1" anchor="t" anchorCtr="0" compatLnSpc="1">
            <a:prstTxWarp prst="textNoShape">
              <a:avLst/>
            </a:prstTxWarp>
          </a:bodyPr>
          <a:lstStyle>
            <a:lvl1pPr defTabSz="990600" rtl="0" eaLnBrk="0" hangingPunct="0">
              <a:defRPr sz="1400" b="1"/>
            </a:lvl1pPr>
          </a:lstStyle>
          <a:p>
            <a:pPr>
              <a:defRPr/>
            </a:pPr>
            <a:endParaRPr lang="en-US"/>
          </a:p>
        </p:txBody>
      </p:sp>
      <p:sp>
        <p:nvSpPr>
          <p:cNvPr id="43012" name="Rectangle 4"/>
          <p:cNvSpPr>
            <a:spLocks noGrp="1" noRot="1" noChangeAspect="1" noChangeArrowheads="1" noTextEdit="1"/>
          </p:cNvSpPr>
          <p:nvPr>
            <p:ph type="sldImg" idx="2"/>
          </p:nvPr>
        </p:nvSpPr>
        <p:spPr bwMode="auto">
          <a:xfrm>
            <a:off x="990600" y="768350"/>
            <a:ext cx="5118100"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944563" y="4862513"/>
            <a:ext cx="5210175" cy="460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025" tIns="49511" rIns="99025" bIns="4951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9725025"/>
            <a:ext cx="3076575"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025" tIns="49511" rIns="99025" bIns="49511" numCol="1" anchor="b" anchorCtr="0" compatLnSpc="1">
            <a:prstTxWarp prst="textNoShape">
              <a:avLst/>
            </a:prstTxWarp>
          </a:bodyPr>
          <a:lstStyle>
            <a:lvl1pPr algn="l" defTabSz="990600" rtl="0" eaLnBrk="0" hangingPunct="0">
              <a:defRPr sz="1400" b="1"/>
            </a:lvl1pPr>
          </a:lstStyle>
          <a:p>
            <a:pPr>
              <a:defRPr/>
            </a:pPr>
            <a:endParaRPr lang="en-US"/>
          </a:p>
        </p:txBody>
      </p:sp>
      <p:sp>
        <p:nvSpPr>
          <p:cNvPr id="6151" name="Rectangle 7"/>
          <p:cNvSpPr>
            <a:spLocks noGrp="1" noChangeArrowheads="1"/>
          </p:cNvSpPr>
          <p:nvPr>
            <p:ph type="sldNum" sz="quarter" idx="5"/>
          </p:nvPr>
        </p:nvSpPr>
        <p:spPr bwMode="auto">
          <a:xfrm>
            <a:off x="4022725" y="9725025"/>
            <a:ext cx="3076575" cy="50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025" tIns="49511" rIns="99025" bIns="49511" numCol="1" anchor="b" anchorCtr="0" compatLnSpc="1">
            <a:prstTxWarp prst="textNoShape">
              <a:avLst/>
            </a:prstTxWarp>
          </a:bodyPr>
          <a:lstStyle>
            <a:lvl1pPr defTabSz="990600" rtl="0" eaLnBrk="0" hangingPunct="0">
              <a:defRPr sz="1400" b="1"/>
            </a:lvl1pPr>
          </a:lstStyle>
          <a:p>
            <a:pPr>
              <a:defRPr/>
            </a:pPr>
            <a:fld id="{E274B5EC-486D-4E97-BB9C-B35FA387B3F4}" type="slidenum">
              <a:rPr lang="he-IL"/>
              <a:pPr>
                <a:defRPr/>
              </a:pPr>
              <a:t>‹#›</a:t>
            </a:fld>
            <a:endParaRPr lang="en-US"/>
          </a:p>
        </p:txBody>
      </p:sp>
    </p:spTree>
    <p:extLst>
      <p:ext uri="{BB962C8B-B14F-4D97-AF65-F5344CB8AC3E}">
        <p14:creationId xmlns:p14="http://schemas.microsoft.com/office/powerpoint/2010/main" val="71688175"/>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txBox="1">
            <a:spLocks noGrp="1" noChangeArrowheads="1"/>
          </p:cNvSpPr>
          <p:nvPr/>
        </p:nvSpPr>
        <p:spPr bwMode="auto">
          <a:xfrm>
            <a:off x="4022725" y="9723438"/>
            <a:ext cx="3076575"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032" tIns="49515" rIns="99032" bIns="49515" anchor="b"/>
          <a:lstStyle>
            <a:lvl1pPr defTabSz="990600" eaLnBrk="0" hangingPunct="0">
              <a:defRPr sz="2800">
                <a:solidFill>
                  <a:schemeClr val="tx1"/>
                </a:solidFill>
                <a:latin typeface="Arial Rounded MT Bold" pitchFamily="34" charset="0"/>
                <a:cs typeface="Arial" charset="0"/>
              </a:defRPr>
            </a:lvl1pPr>
            <a:lvl2pPr marL="742950" indent="-285750" defTabSz="990600" eaLnBrk="0" hangingPunct="0">
              <a:defRPr sz="2800">
                <a:solidFill>
                  <a:schemeClr val="tx1"/>
                </a:solidFill>
                <a:latin typeface="Arial Rounded MT Bold" pitchFamily="34" charset="0"/>
                <a:cs typeface="Arial" charset="0"/>
              </a:defRPr>
            </a:lvl2pPr>
            <a:lvl3pPr marL="1143000" indent="-228600" defTabSz="990600" eaLnBrk="0" hangingPunct="0">
              <a:defRPr sz="2800">
                <a:solidFill>
                  <a:schemeClr val="tx1"/>
                </a:solidFill>
                <a:latin typeface="Arial Rounded MT Bold" pitchFamily="34" charset="0"/>
                <a:cs typeface="Arial" charset="0"/>
              </a:defRPr>
            </a:lvl3pPr>
            <a:lvl4pPr marL="1600200" indent="-228600" defTabSz="990600" eaLnBrk="0" hangingPunct="0">
              <a:defRPr sz="2800">
                <a:solidFill>
                  <a:schemeClr val="tx1"/>
                </a:solidFill>
                <a:latin typeface="Arial Rounded MT Bold" pitchFamily="34" charset="0"/>
                <a:cs typeface="Arial" charset="0"/>
              </a:defRPr>
            </a:lvl4pPr>
            <a:lvl5pPr marL="2057400" indent="-228600" defTabSz="990600" eaLnBrk="0" hangingPunct="0">
              <a:defRPr sz="2800">
                <a:solidFill>
                  <a:schemeClr val="tx1"/>
                </a:solidFill>
                <a:latin typeface="Arial Rounded MT Bold" pitchFamily="34" charset="0"/>
                <a:cs typeface="Arial" charset="0"/>
              </a:defRPr>
            </a:lvl5pPr>
            <a:lvl6pPr marL="2514600" indent="-228600" algn="r" defTabSz="990600"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defTabSz="990600"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defTabSz="990600"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defTabSz="990600" rtl="1" eaLnBrk="0" fontAlgn="base" hangingPunct="0">
              <a:spcBef>
                <a:spcPct val="0"/>
              </a:spcBef>
              <a:spcAft>
                <a:spcPct val="0"/>
              </a:spcAft>
              <a:defRPr sz="2800">
                <a:solidFill>
                  <a:schemeClr val="tx1"/>
                </a:solidFill>
                <a:latin typeface="Arial Rounded MT Bold" pitchFamily="34" charset="0"/>
                <a:cs typeface="Arial" charset="0"/>
              </a:defRPr>
            </a:lvl9pPr>
          </a:lstStyle>
          <a:p>
            <a:pPr rtl="0"/>
            <a:fld id="{713A636F-42D0-43AA-ADED-EA328DD87913}" type="slidenum">
              <a:rPr lang="he-IL" sz="1300" b="1"/>
              <a:pPr rtl="0"/>
              <a:t>1</a:t>
            </a:fld>
            <a:endParaRPr lang="en-US" sz="1300" b="1"/>
          </a:p>
        </p:txBody>
      </p:sp>
      <p:sp>
        <p:nvSpPr>
          <p:cNvPr id="44035" name="Rectangle 2"/>
          <p:cNvSpPr>
            <a:spLocks noGrp="1" noRot="1" noChangeAspect="1" noChangeArrowheads="1" noTextEdit="1"/>
          </p:cNvSpPr>
          <p:nvPr>
            <p:ph type="sldImg"/>
          </p:nvPr>
        </p:nvSpPr>
        <p:spPr>
          <a:xfrm>
            <a:off x="993775" y="768350"/>
            <a:ext cx="5116513" cy="3836988"/>
          </a:xfrm>
          <a:ln/>
        </p:spPr>
      </p:sp>
      <p:sp>
        <p:nvSpPr>
          <p:cNvPr id="44036" name="Rectangle 3"/>
          <p:cNvSpPr>
            <a:spLocks noGrp="1" noChangeArrowheads="1"/>
          </p:cNvSpPr>
          <p:nvPr>
            <p:ph type="body" idx="1"/>
          </p:nvPr>
        </p:nvSpPr>
        <p:spPr>
          <a:xfrm>
            <a:off x="946150" y="4859338"/>
            <a:ext cx="5207000" cy="4606925"/>
          </a:xfrm>
          <a:noFill/>
        </p:spPr>
        <p:txBody>
          <a:bodyPr lIns="99032" tIns="49515" rIns="99032" bIns="49515"/>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xfrm>
            <a:off x="992188" y="768350"/>
            <a:ext cx="5114925" cy="3836988"/>
          </a:xfrm>
          <a:ln/>
        </p:spPr>
      </p:sp>
      <p:sp>
        <p:nvSpPr>
          <p:cNvPr id="5427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993775" y="768350"/>
            <a:ext cx="5113338" cy="3836988"/>
          </a:xfrm>
          <a:ln/>
        </p:spPr>
      </p:sp>
      <p:sp>
        <p:nvSpPr>
          <p:cNvPr id="5529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993775" y="768350"/>
            <a:ext cx="5113338" cy="3836988"/>
          </a:xfrm>
          <a:ln/>
        </p:spPr>
      </p:sp>
      <p:sp>
        <p:nvSpPr>
          <p:cNvPr id="5632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992188" y="768350"/>
            <a:ext cx="5114925" cy="3836988"/>
          </a:xfrm>
          <a:ln/>
        </p:spPr>
      </p:sp>
      <p:sp>
        <p:nvSpPr>
          <p:cNvPr id="5734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992188" y="768350"/>
            <a:ext cx="5116512" cy="3836988"/>
          </a:xfrm>
          <a:ln/>
        </p:spPr>
      </p:sp>
      <p:sp>
        <p:nvSpPr>
          <p:cNvPr id="5837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992188" y="768350"/>
            <a:ext cx="5116512" cy="3836988"/>
          </a:xfrm>
          <a:ln/>
        </p:spPr>
      </p:sp>
      <p:sp>
        <p:nvSpPr>
          <p:cNvPr id="5939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992188" y="768350"/>
            <a:ext cx="5116512" cy="3836988"/>
          </a:xfrm>
          <a:ln/>
        </p:spPr>
      </p:sp>
      <p:sp>
        <p:nvSpPr>
          <p:cNvPr id="6041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992188" y="768350"/>
            <a:ext cx="5116512" cy="3836988"/>
          </a:xfrm>
          <a:ln/>
        </p:spPr>
      </p:sp>
      <p:sp>
        <p:nvSpPr>
          <p:cNvPr id="6144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992188" y="768350"/>
            <a:ext cx="5116512" cy="3836988"/>
          </a:xfrm>
          <a:ln/>
        </p:spPr>
      </p:sp>
      <p:sp>
        <p:nvSpPr>
          <p:cNvPr id="6246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xfrm>
            <a:off x="992188" y="768350"/>
            <a:ext cx="5114925" cy="3836988"/>
          </a:xfrm>
          <a:ln/>
        </p:spPr>
      </p:sp>
      <p:sp>
        <p:nvSpPr>
          <p:cNvPr id="6349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992188" y="768350"/>
            <a:ext cx="5116512" cy="3836988"/>
          </a:xfrm>
          <a:ln/>
        </p:spPr>
      </p:sp>
      <p:sp>
        <p:nvSpPr>
          <p:cNvPr id="4505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992188" y="768350"/>
            <a:ext cx="5116512" cy="3836988"/>
          </a:xfrm>
          <a:ln/>
        </p:spPr>
      </p:sp>
      <p:sp>
        <p:nvSpPr>
          <p:cNvPr id="6451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992188" y="768350"/>
            <a:ext cx="5116512" cy="3836988"/>
          </a:xfrm>
          <a:ln/>
        </p:spPr>
      </p:sp>
      <p:sp>
        <p:nvSpPr>
          <p:cNvPr id="6553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992188" y="768350"/>
            <a:ext cx="5116512" cy="3836988"/>
          </a:xfrm>
          <a:ln/>
        </p:spPr>
      </p:sp>
      <p:sp>
        <p:nvSpPr>
          <p:cNvPr id="6656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992188" y="768350"/>
            <a:ext cx="5116512" cy="3836988"/>
          </a:xfrm>
          <a:ln/>
        </p:spPr>
      </p:sp>
      <p:sp>
        <p:nvSpPr>
          <p:cNvPr id="6758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992188" y="768350"/>
            <a:ext cx="5116512" cy="3836988"/>
          </a:xfrm>
          <a:ln/>
        </p:spPr>
      </p:sp>
      <p:sp>
        <p:nvSpPr>
          <p:cNvPr id="6861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xfrm>
            <a:off x="992188" y="768350"/>
            <a:ext cx="5116512" cy="3836988"/>
          </a:xfrm>
          <a:ln/>
        </p:spPr>
      </p:sp>
      <p:sp>
        <p:nvSpPr>
          <p:cNvPr id="6963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992188" y="768350"/>
            <a:ext cx="5116512" cy="3836988"/>
          </a:xfrm>
          <a:ln/>
        </p:spPr>
      </p:sp>
      <p:sp>
        <p:nvSpPr>
          <p:cNvPr id="7065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xfrm>
            <a:off x="992188" y="768350"/>
            <a:ext cx="5116512" cy="3836988"/>
          </a:xfrm>
          <a:ln/>
        </p:spPr>
      </p:sp>
      <p:sp>
        <p:nvSpPr>
          <p:cNvPr id="7168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992188" y="768350"/>
            <a:ext cx="5116512" cy="3836988"/>
          </a:xfrm>
          <a:ln/>
        </p:spPr>
      </p:sp>
      <p:sp>
        <p:nvSpPr>
          <p:cNvPr id="7270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992188" y="768350"/>
            <a:ext cx="5116512" cy="3836988"/>
          </a:xfrm>
          <a:ln/>
        </p:spPr>
      </p:sp>
      <p:sp>
        <p:nvSpPr>
          <p:cNvPr id="7373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992188" y="768350"/>
            <a:ext cx="5116512" cy="3836988"/>
          </a:xfrm>
          <a:ln/>
        </p:spPr>
      </p:sp>
      <p:sp>
        <p:nvSpPr>
          <p:cNvPr id="4608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992188" y="768350"/>
            <a:ext cx="5116512" cy="3836988"/>
          </a:xfrm>
          <a:ln/>
        </p:spPr>
      </p:sp>
      <p:sp>
        <p:nvSpPr>
          <p:cNvPr id="7475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xfrm>
            <a:off x="992188" y="768350"/>
            <a:ext cx="5116512" cy="3836988"/>
          </a:xfrm>
          <a:ln/>
        </p:spPr>
      </p:sp>
      <p:sp>
        <p:nvSpPr>
          <p:cNvPr id="75779"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992188" y="768350"/>
            <a:ext cx="5116512" cy="3836988"/>
          </a:xfrm>
          <a:ln/>
        </p:spPr>
      </p:sp>
      <p:sp>
        <p:nvSpPr>
          <p:cNvPr id="7680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xfrm>
            <a:off x="992188" y="768350"/>
            <a:ext cx="5116512" cy="3836988"/>
          </a:xfrm>
          <a:ln/>
        </p:spPr>
      </p:sp>
      <p:sp>
        <p:nvSpPr>
          <p:cNvPr id="7782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992188" y="768350"/>
            <a:ext cx="5116512" cy="3836988"/>
          </a:xfrm>
          <a:ln/>
        </p:spPr>
      </p:sp>
      <p:sp>
        <p:nvSpPr>
          <p:cNvPr id="7885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xfrm>
            <a:off x="992188" y="768350"/>
            <a:ext cx="5116512" cy="3836988"/>
          </a:xfrm>
          <a:ln/>
        </p:spPr>
      </p:sp>
      <p:sp>
        <p:nvSpPr>
          <p:cNvPr id="7987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992188" y="768350"/>
            <a:ext cx="5116512" cy="3836988"/>
          </a:xfrm>
          <a:ln/>
        </p:spPr>
      </p:sp>
      <p:sp>
        <p:nvSpPr>
          <p:cNvPr id="4710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xfrm>
            <a:off x="992188" y="768350"/>
            <a:ext cx="5116512" cy="3836988"/>
          </a:xfrm>
          <a:ln/>
        </p:spPr>
      </p:sp>
      <p:sp>
        <p:nvSpPr>
          <p:cNvPr id="4813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xfrm>
            <a:off x="993775" y="768350"/>
            <a:ext cx="5113338" cy="3836988"/>
          </a:xfrm>
          <a:ln/>
        </p:spPr>
      </p:sp>
      <p:sp>
        <p:nvSpPr>
          <p:cNvPr id="49155"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xfrm>
            <a:off x="992188" y="768350"/>
            <a:ext cx="5114925" cy="3836988"/>
          </a:xfrm>
          <a:ln/>
        </p:spPr>
      </p:sp>
      <p:sp>
        <p:nvSpPr>
          <p:cNvPr id="51203"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xfrm>
            <a:off x="992188" y="768350"/>
            <a:ext cx="5114925" cy="3836988"/>
          </a:xfrm>
          <a:ln/>
        </p:spPr>
      </p:sp>
      <p:sp>
        <p:nvSpPr>
          <p:cNvPr id="52227"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992188" y="768350"/>
            <a:ext cx="5114925" cy="3836988"/>
          </a:xfrm>
          <a:ln/>
        </p:spPr>
      </p:sp>
      <p:sp>
        <p:nvSpPr>
          <p:cNvPr id="53251" name="Rectangle 3"/>
          <p:cNvSpPr>
            <a:spLocks noGrp="1" noChangeArrowheads="1"/>
          </p:cNvSpPr>
          <p:nvPr>
            <p:ph type="body" idx="1"/>
          </p:nvPr>
        </p:nvSpPr>
        <p:spPr>
          <a:xfrm>
            <a:off x="946150" y="4859338"/>
            <a:ext cx="5207000" cy="4606925"/>
          </a:xfrm>
          <a:noFill/>
        </p:spPr>
        <p:txBody>
          <a:bodyPr/>
          <a:lstStyle/>
          <a:p>
            <a:pPr marL="228600" indent="-228600"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1905000" y="1219200"/>
            <a:ext cx="0" cy="2057400"/>
          </a:xfrm>
          <a:prstGeom prst="line">
            <a:avLst/>
          </a:prstGeom>
          <a:noFill/>
          <a:ln w="34925">
            <a:solidFill>
              <a:schemeClr val="tx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 name="Oval 8"/>
          <p:cNvSpPr>
            <a:spLocks noChangeArrowheads="1"/>
          </p:cNvSpPr>
          <p:nvPr/>
        </p:nvSpPr>
        <p:spPr bwMode="auto">
          <a:xfrm>
            <a:off x="163513" y="2103438"/>
            <a:ext cx="347662" cy="347662"/>
          </a:xfrm>
          <a:prstGeom prst="ellipse">
            <a:avLst/>
          </a:prstGeom>
          <a:solidFill>
            <a:schemeClr val="tx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sz="2400">
              <a:latin typeface="Times New Roman" pitchFamily="18" charset="0"/>
            </a:endParaRPr>
          </a:p>
        </p:txBody>
      </p:sp>
      <p:sp>
        <p:nvSpPr>
          <p:cNvPr id="6" name="Oval 9"/>
          <p:cNvSpPr>
            <a:spLocks noChangeArrowheads="1"/>
          </p:cNvSpPr>
          <p:nvPr/>
        </p:nvSpPr>
        <p:spPr bwMode="auto">
          <a:xfrm>
            <a:off x="739775" y="2105025"/>
            <a:ext cx="349250" cy="347663"/>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sz="2400">
              <a:latin typeface="Times New Roman" pitchFamily="18" charset="0"/>
            </a:endParaRPr>
          </a:p>
        </p:txBody>
      </p:sp>
      <p:sp>
        <p:nvSpPr>
          <p:cNvPr id="7" name="Oval 10"/>
          <p:cNvSpPr>
            <a:spLocks noChangeArrowheads="1"/>
          </p:cNvSpPr>
          <p:nvPr/>
        </p:nvSpPr>
        <p:spPr bwMode="auto">
          <a:xfrm>
            <a:off x="1317625" y="2105025"/>
            <a:ext cx="347663" cy="347663"/>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rtl="0"/>
            <a:endParaRPr lang="en-US" sz="2400">
              <a:latin typeface="Times New Roman" pitchFamily="18" charset="0"/>
            </a:endParaRPr>
          </a:p>
        </p:txBody>
      </p:sp>
      <p:sp>
        <p:nvSpPr>
          <p:cNvPr id="684034" name="Rectangle 2"/>
          <p:cNvSpPr>
            <a:spLocks noGrp="1" noChangeArrowheads="1"/>
          </p:cNvSpPr>
          <p:nvPr>
            <p:ph type="ctrTitle"/>
          </p:nvPr>
        </p:nvSpPr>
        <p:spPr>
          <a:xfrm>
            <a:off x="2133600" y="1371600"/>
            <a:ext cx="6477000" cy="1752600"/>
          </a:xfrm>
        </p:spPr>
        <p:txBody>
          <a:bodyPr/>
          <a:lstStyle>
            <a:lvl1pPr>
              <a:defRPr sz="4800"/>
            </a:lvl1pPr>
          </a:lstStyle>
          <a:p>
            <a:pPr lvl="0"/>
            <a:r>
              <a:rPr lang="en-US" noProof="0" smtClean="0"/>
              <a:t>Click to edit Master title style</a:t>
            </a:r>
          </a:p>
        </p:txBody>
      </p:sp>
      <p:sp>
        <p:nvSpPr>
          <p:cNvPr id="684035" name="Rectangle 3"/>
          <p:cNvSpPr>
            <a:spLocks noGrp="1" noChangeArrowheads="1"/>
          </p:cNvSpPr>
          <p:nvPr>
            <p:ph type="subTitle" idx="1"/>
          </p:nvPr>
        </p:nvSpPr>
        <p:spPr>
          <a:xfrm>
            <a:off x="2133600" y="3733800"/>
            <a:ext cx="6477000" cy="1981200"/>
          </a:xfrm>
        </p:spPr>
        <p:txBody>
          <a:bodyPr/>
          <a:lstStyle>
            <a:lvl1pPr marL="0" indent="0">
              <a:buFontTx/>
              <a:buNone/>
              <a:defRPr/>
            </a:lvl1pPr>
          </a:lstStyle>
          <a:p>
            <a:pPr lvl="0"/>
            <a:r>
              <a:rPr lang="en-US" noProof="0" smtClean="0"/>
              <a:t>Click to edit Master subtitle style</a:t>
            </a:r>
          </a:p>
        </p:txBody>
      </p:sp>
      <p:sp>
        <p:nvSpPr>
          <p:cNvPr id="8" name="Rectangle 4"/>
          <p:cNvSpPr>
            <a:spLocks noGrp="1" noChangeArrowheads="1"/>
          </p:cNvSpPr>
          <p:nvPr>
            <p:ph type="dt" sz="half" idx="10"/>
          </p:nvPr>
        </p:nvSpPr>
        <p:spPr bwMode="auto">
          <a:xfrm>
            <a:off x="7086600" y="6248400"/>
            <a:ext cx="15240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rtl="0">
              <a:defRPr sz="1000"/>
            </a:lvl1pPr>
          </a:lstStyle>
          <a:p>
            <a:pPr>
              <a:defRPr/>
            </a:pPr>
            <a:fld id="{F9127F39-7167-4BBF-85A8-5841D0E21F09}" type="datetime1">
              <a:rPr lang="en-US"/>
              <a:pPr>
                <a:defRPr/>
              </a:pPr>
              <a:t>12/30/2012</a:t>
            </a:fld>
            <a:endParaRPr lang="en-US"/>
          </a:p>
        </p:txBody>
      </p:sp>
      <p:sp>
        <p:nvSpPr>
          <p:cNvPr id="9" name="Rectangle 5"/>
          <p:cNvSpPr>
            <a:spLocks noGrp="1" noChangeArrowheads="1"/>
          </p:cNvSpPr>
          <p:nvPr>
            <p:ph type="ftr" sz="quarter" idx="11"/>
          </p:nvPr>
        </p:nvSpPr>
        <p:spPr bwMode="auto">
          <a:xfrm>
            <a:off x="3810000" y="6248400"/>
            <a:ext cx="28956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rtl="0">
              <a:defRPr sz="1000"/>
            </a:lvl1pPr>
          </a:lstStyle>
          <a:p>
            <a:pPr>
              <a:defRPr/>
            </a:pPr>
            <a:endParaRPr lang="en-US"/>
          </a:p>
        </p:txBody>
      </p:sp>
      <p:sp>
        <p:nvSpPr>
          <p:cNvPr id="10" name="Rectangle 6"/>
          <p:cNvSpPr>
            <a:spLocks noGrp="1" noChangeArrowheads="1"/>
          </p:cNvSpPr>
          <p:nvPr>
            <p:ph type="sldNum" sz="quarter" idx="12"/>
          </p:nvPr>
        </p:nvSpPr>
        <p:spPr bwMode="auto">
          <a:xfrm>
            <a:off x="2209800" y="6248400"/>
            <a:ext cx="1219200" cy="457200"/>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rtl="0">
              <a:defRPr sz="1400"/>
            </a:lvl1pPr>
          </a:lstStyle>
          <a:p>
            <a:pPr>
              <a:defRPr/>
            </a:pPr>
            <a:fld id="{94500C2C-B571-4701-AE4A-A7807F90E6AB}" type="slidenum">
              <a:rPr lang="he-IL"/>
              <a:pPr>
                <a:defRPr/>
              </a:pPr>
              <a:t>‹#›</a:t>
            </a:fld>
            <a:endParaRPr lang="en-US"/>
          </a:p>
        </p:txBody>
      </p:sp>
    </p:spTree>
    <p:extLst>
      <p:ext uri="{BB962C8B-B14F-4D97-AF65-F5344CB8AC3E}">
        <p14:creationId xmlns:p14="http://schemas.microsoft.com/office/powerpoint/2010/main" val="1308227464"/>
      </p:ext>
    </p:extLst>
  </p:cSld>
  <p:clrMapOvr>
    <a:masterClrMapping/>
  </p:clrMapOvr>
  <p:transition spd="med">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20174081"/>
      </p:ext>
    </p:extLst>
  </p:cSld>
  <p:clrMapOvr>
    <a:masterClrMapping/>
  </p:clrMapOvr>
  <p:transition spd="med">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2113" y="190500"/>
            <a:ext cx="2173287" cy="58293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19075" y="190500"/>
            <a:ext cx="6370638" cy="58293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38087825"/>
      </p:ext>
    </p:extLst>
  </p:cSld>
  <p:clrMapOvr>
    <a:masterClrMapping/>
  </p:clrMapOvr>
  <p:transition spd="med">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219075" y="190500"/>
            <a:ext cx="8696325" cy="152717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05000"/>
            <a:ext cx="8077200" cy="4114800"/>
          </a:xfrm>
        </p:spPr>
        <p:txBody>
          <a:bodyPr/>
          <a:lstStyle/>
          <a:p>
            <a:pPr lvl="0"/>
            <a:endParaRPr lang="en-US" noProof="0" smtClean="0"/>
          </a:p>
        </p:txBody>
      </p:sp>
    </p:spTree>
    <p:extLst>
      <p:ext uri="{BB962C8B-B14F-4D97-AF65-F5344CB8AC3E}">
        <p14:creationId xmlns:p14="http://schemas.microsoft.com/office/powerpoint/2010/main" val="2746494391"/>
      </p:ext>
    </p:extLst>
  </p:cSld>
  <p:clrMapOvr>
    <a:masterClrMapping/>
  </p:clrMapOvr>
  <p:transition spd="med">
    <p:fade thruBlk="1"/>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219075" y="190500"/>
            <a:ext cx="8696325" cy="152717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05000"/>
            <a:ext cx="80772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 y="4038600"/>
            <a:ext cx="80772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24676116"/>
      </p:ext>
    </p:extLst>
  </p:cSld>
  <p:clrMapOvr>
    <a:masterClrMapping/>
  </p:clrMapOvr>
  <p:transition spd="med">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94027141"/>
      </p:ext>
    </p:extLst>
  </p:cSld>
  <p:clrMapOvr>
    <a:masterClrMapping/>
  </p:clrMapOvr>
  <p:transition spd="med">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61991537"/>
      </p:ext>
    </p:extLst>
  </p:cSld>
  <p:clrMapOvr>
    <a:masterClrMapping/>
  </p:clrMapOvr>
  <p:transition spd="med">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72000" y="1905000"/>
            <a:ext cx="3962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94659160"/>
      </p:ext>
    </p:extLst>
  </p:cSld>
  <p:clrMapOvr>
    <a:masterClrMapping/>
  </p:clrMapOvr>
  <p:transition spd="med">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351989430"/>
      </p:ext>
    </p:extLst>
  </p:cSld>
  <p:clrMapOvr>
    <a:masterClrMapping/>
  </p:clrMapOvr>
  <p:transition spd="med">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836187471"/>
      </p:ext>
    </p:extLst>
  </p:cSld>
  <p:clrMapOvr>
    <a:masterClrMapping/>
  </p:clrMapOvr>
  <p:transition spd="med">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81715350"/>
      </p:ext>
    </p:extLst>
  </p:cSld>
  <p:clrMapOvr>
    <a:masterClrMapping/>
  </p:clrMapOvr>
  <p:transition spd="med">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51495966"/>
      </p:ext>
    </p:extLst>
  </p:cSld>
  <p:clrMapOvr>
    <a:masterClrMapping/>
  </p:clrMapOvr>
  <p:transition spd="med">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92430649"/>
      </p:ext>
    </p:extLst>
  </p:cSld>
  <p:clrMapOvr>
    <a:masterClrMapping/>
  </p:clrMapOvr>
  <p:transition spd="med">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shadeToTitle="1">
        <a:gradFill rotWithShape="0">
          <a:gsLst>
            <a:gs pos="0">
              <a:schemeClr val="bg1">
                <a:gamma/>
                <a:shade val="84706"/>
                <a:invGamma/>
              </a:schemeClr>
            </a:gs>
            <a:gs pos="100000">
              <a:schemeClr val="bg1"/>
            </a:gs>
          </a:gsLst>
          <a:path path="shape">
            <a:fillToRect l="50000" t="50000" r="50000" b="50000"/>
          </a:path>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9075" y="190500"/>
            <a:ext cx="8696325" cy="152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905000"/>
            <a:ext cx="8077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72"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Lst>
  <p:transition spd="med">
    <p:fade thruBlk="1"/>
  </p:transition>
  <p:timing>
    <p:tnLst>
      <p:par>
        <p:cTn id="1" dur="indefinite" restart="never" nodeType="tmRoot"/>
      </p:par>
    </p:tnLst>
  </p:timing>
  <p:txStyles>
    <p:titleStyle>
      <a:lvl1pPr algn="ctr" rtl="0" eaLnBrk="0" fontAlgn="base" hangingPunct="0">
        <a:spcBef>
          <a:spcPct val="0"/>
        </a:spcBef>
        <a:spcAft>
          <a:spcPct val="0"/>
        </a:spcAft>
        <a:defRPr sz="3800">
          <a:solidFill>
            <a:schemeClr val="tx2"/>
          </a:solidFill>
          <a:latin typeface="+mj-lt"/>
          <a:ea typeface="+mj-ea"/>
          <a:cs typeface="+mj-cs"/>
        </a:defRPr>
      </a:lvl1pPr>
      <a:lvl2pPr algn="ctr" rtl="0" eaLnBrk="0" fontAlgn="base" hangingPunct="0">
        <a:spcBef>
          <a:spcPct val="0"/>
        </a:spcBef>
        <a:spcAft>
          <a:spcPct val="0"/>
        </a:spcAft>
        <a:defRPr sz="3800">
          <a:solidFill>
            <a:schemeClr val="tx2"/>
          </a:solidFill>
          <a:latin typeface="Arial Rounded MT Bold" pitchFamily="34" charset="0"/>
          <a:cs typeface="Arial" charset="0"/>
        </a:defRPr>
      </a:lvl2pPr>
      <a:lvl3pPr algn="ctr" rtl="0" eaLnBrk="0" fontAlgn="base" hangingPunct="0">
        <a:spcBef>
          <a:spcPct val="0"/>
        </a:spcBef>
        <a:spcAft>
          <a:spcPct val="0"/>
        </a:spcAft>
        <a:defRPr sz="3800">
          <a:solidFill>
            <a:schemeClr val="tx2"/>
          </a:solidFill>
          <a:latin typeface="Arial Rounded MT Bold" pitchFamily="34" charset="0"/>
          <a:cs typeface="Arial" charset="0"/>
        </a:defRPr>
      </a:lvl3pPr>
      <a:lvl4pPr algn="ctr" rtl="0" eaLnBrk="0" fontAlgn="base" hangingPunct="0">
        <a:spcBef>
          <a:spcPct val="0"/>
        </a:spcBef>
        <a:spcAft>
          <a:spcPct val="0"/>
        </a:spcAft>
        <a:defRPr sz="3800">
          <a:solidFill>
            <a:schemeClr val="tx2"/>
          </a:solidFill>
          <a:latin typeface="Arial Rounded MT Bold" pitchFamily="34" charset="0"/>
          <a:cs typeface="Arial" charset="0"/>
        </a:defRPr>
      </a:lvl4pPr>
      <a:lvl5pPr algn="ctr" rtl="0" eaLnBrk="0" fontAlgn="base" hangingPunct="0">
        <a:spcBef>
          <a:spcPct val="0"/>
        </a:spcBef>
        <a:spcAft>
          <a:spcPct val="0"/>
        </a:spcAft>
        <a:defRPr sz="3800">
          <a:solidFill>
            <a:schemeClr val="tx2"/>
          </a:solidFill>
          <a:latin typeface="Arial Rounded MT Bold" pitchFamily="34" charset="0"/>
          <a:cs typeface="Arial" charset="0"/>
        </a:defRPr>
      </a:lvl5pPr>
      <a:lvl6pPr marL="457200" algn="ctr" rtl="0" fontAlgn="base">
        <a:spcBef>
          <a:spcPct val="0"/>
        </a:spcBef>
        <a:spcAft>
          <a:spcPct val="0"/>
        </a:spcAft>
        <a:defRPr sz="3800">
          <a:solidFill>
            <a:schemeClr val="tx2"/>
          </a:solidFill>
          <a:latin typeface="Arial Rounded MT Bold" pitchFamily="34" charset="0"/>
          <a:cs typeface="Arial" charset="0"/>
        </a:defRPr>
      </a:lvl6pPr>
      <a:lvl7pPr marL="914400" algn="ctr" rtl="0" fontAlgn="base">
        <a:spcBef>
          <a:spcPct val="0"/>
        </a:spcBef>
        <a:spcAft>
          <a:spcPct val="0"/>
        </a:spcAft>
        <a:defRPr sz="3800">
          <a:solidFill>
            <a:schemeClr val="tx2"/>
          </a:solidFill>
          <a:latin typeface="Arial Rounded MT Bold" pitchFamily="34" charset="0"/>
          <a:cs typeface="Arial" charset="0"/>
        </a:defRPr>
      </a:lvl7pPr>
      <a:lvl8pPr marL="1371600" algn="ctr" rtl="0" fontAlgn="base">
        <a:spcBef>
          <a:spcPct val="0"/>
        </a:spcBef>
        <a:spcAft>
          <a:spcPct val="0"/>
        </a:spcAft>
        <a:defRPr sz="3800">
          <a:solidFill>
            <a:schemeClr val="tx2"/>
          </a:solidFill>
          <a:latin typeface="Arial Rounded MT Bold" pitchFamily="34" charset="0"/>
          <a:cs typeface="Arial" charset="0"/>
        </a:defRPr>
      </a:lvl8pPr>
      <a:lvl9pPr marL="1828800" algn="ctr" rtl="0" fontAlgn="base">
        <a:spcBef>
          <a:spcPct val="0"/>
        </a:spcBef>
        <a:spcAft>
          <a:spcPct val="0"/>
        </a:spcAft>
        <a:defRPr sz="3800">
          <a:solidFill>
            <a:schemeClr val="tx2"/>
          </a:solidFill>
          <a:latin typeface="Arial Rounded MT Bold" pitchFamily="34" charset="0"/>
          <a:cs typeface="Arial" charset="0"/>
        </a:defRPr>
      </a:lvl9pPr>
    </p:titleStyle>
    <p:bodyStyle>
      <a:lvl1pPr marL="342900" indent="-342900" algn="l" rtl="0" eaLnBrk="0" fontAlgn="base" hangingPunct="0">
        <a:spcBef>
          <a:spcPct val="20000"/>
        </a:spcBef>
        <a:spcAft>
          <a:spcPct val="0"/>
        </a:spcAft>
        <a:buClr>
          <a:schemeClr val="tx2"/>
        </a:buClr>
        <a:buChar char="•"/>
        <a:defRPr sz="3000">
          <a:solidFill>
            <a:schemeClr val="tx2"/>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2"/>
          </a:solidFill>
          <a:latin typeface="+mn-lt"/>
          <a:cs typeface="+mn-cs"/>
        </a:defRPr>
      </a:lvl2pPr>
      <a:lvl3pPr marL="1143000" indent="-228600" algn="l" rtl="0" eaLnBrk="0" fontAlgn="base" hangingPunct="0">
        <a:spcBef>
          <a:spcPct val="20000"/>
        </a:spcBef>
        <a:spcAft>
          <a:spcPct val="0"/>
        </a:spcAft>
        <a:buClr>
          <a:schemeClr val="tx2"/>
        </a:buClr>
        <a:buChar char="•"/>
        <a:defRPr sz="2400">
          <a:solidFill>
            <a:schemeClr val="tx2"/>
          </a:solidFill>
          <a:latin typeface="+mn-lt"/>
          <a:cs typeface="+mn-cs"/>
        </a:defRPr>
      </a:lvl3pPr>
      <a:lvl4pPr marL="1600200" indent="-228600" algn="l" rtl="0" eaLnBrk="0" fontAlgn="base" hangingPunct="0">
        <a:spcBef>
          <a:spcPct val="20000"/>
        </a:spcBef>
        <a:spcAft>
          <a:spcPct val="0"/>
        </a:spcAft>
        <a:buClr>
          <a:schemeClr val="tx2"/>
        </a:buClr>
        <a:buChar char="•"/>
        <a:defRPr sz="2000">
          <a:solidFill>
            <a:schemeClr val="tx2"/>
          </a:solidFill>
          <a:latin typeface="+mn-lt"/>
          <a:cs typeface="+mn-cs"/>
        </a:defRPr>
      </a:lvl4pPr>
      <a:lvl5pPr marL="2057400" indent="-228600" algn="l" rtl="0" eaLnBrk="0" fontAlgn="base" hangingPunct="0">
        <a:spcBef>
          <a:spcPct val="20000"/>
        </a:spcBef>
        <a:spcAft>
          <a:spcPct val="0"/>
        </a:spcAft>
        <a:buClr>
          <a:schemeClr val="tx2"/>
        </a:buClr>
        <a:buChar char="•"/>
        <a:defRPr sz="2000">
          <a:solidFill>
            <a:schemeClr val="tx2"/>
          </a:solidFill>
          <a:latin typeface="+mn-lt"/>
          <a:cs typeface="+mn-cs"/>
        </a:defRPr>
      </a:lvl5pPr>
      <a:lvl6pPr marL="2514600" indent="-228600" algn="l" rtl="0" fontAlgn="base">
        <a:spcBef>
          <a:spcPct val="20000"/>
        </a:spcBef>
        <a:spcAft>
          <a:spcPct val="0"/>
        </a:spcAft>
        <a:buClr>
          <a:schemeClr val="tx2"/>
        </a:buClr>
        <a:buChar char="•"/>
        <a:defRPr sz="2000">
          <a:solidFill>
            <a:schemeClr val="tx2"/>
          </a:solidFill>
          <a:latin typeface="+mn-lt"/>
          <a:cs typeface="+mn-cs"/>
        </a:defRPr>
      </a:lvl6pPr>
      <a:lvl7pPr marL="2971800" indent="-228600" algn="l" rtl="0" fontAlgn="base">
        <a:spcBef>
          <a:spcPct val="20000"/>
        </a:spcBef>
        <a:spcAft>
          <a:spcPct val="0"/>
        </a:spcAft>
        <a:buClr>
          <a:schemeClr val="tx2"/>
        </a:buClr>
        <a:buChar char="•"/>
        <a:defRPr sz="2000">
          <a:solidFill>
            <a:schemeClr val="tx2"/>
          </a:solidFill>
          <a:latin typeface="+mn-lt"/>
          <a:cs typeface="+mn-cs"/>
        </a:defRPr>
      </a:lvl7pPr>
      <a:lvl8pPr marL="3429000" indent="-228600" algn="l" rtl="0" fontAlgn="base">
        <a:spcBef>
          <a:spcPct val="20000"/>
        </a:spcBef>
        <a:spcAft>
          <a:spcPct val="0"/>
        </a:spcAft>
        <a:buClr>
          <a:schemeClr val="tx2"/>
        </a:buClr>
        <a:buChar char="•"/>
        <a:defRPr sz="2000">
          <a:solidFill>
            <a:schemeClr val="tx2"/>
          </a:solidFill>
          <a:latin typeface="+mn-lt"/>
          <a:cs typeface="+mn-cs"/>
        </a:defRPr>
      </a:lvl8pPr>
      <a:lvl9pPr marL="3886200" indent="-228600" algn="l" rtl="0" fontAlgn="base">
        <a:spcBef>
          <a:spcPct val="20000"/>
        </a:spcBef>
        <a:spcAft>
          <a:spcPct val="0"/>
        </a:spcAft>
        <a:buClr>
          <a:schemeClr val="tx2"/>
        </a:buClr>
        <a:buChar char="•"/>
        <a:defRPr sz="2000">
          <a:solidFill>
            <a:schemeClr val="tx2"/>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77"/>
          <p:cNvSpPr txBox="1">
            <a:spLocks noChangeArrowheads="1"/>
          </p:cNvSpPr>
          <p:nvPr/>
        </p:nvSpPr>
        <p:spPr bwMode="auto">
          <a:xfrm>
            <a:off x="525463" y="1371600"/>
            <a:ext cx="8153400" cy="374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76200" cap="sq">
                <a:solidFill>
                  <a:srgbClr val="000000"/>
                </a:solidFill>
                <a:miter lim="800000"/>
                <a:headEnd/>
                <a:tailEnd/>
              </a14:hiddenLine>
            </a:ext>
          </a:extLst>
        </p:spPr>
        <p:txBody>
          <a:bodyPr lIns="274320" rIns="274320" anchorCtr="1">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ctr" rtl="0"/>
            <a:r>
              <a:rPr lang="he-IL" sz="6000" dirty="0"/>
              <a:t>מתמטיקה בדידה</a:t>
            </a:r>
            <a:endParaRPr lang="en-US" sz="6000" dirty="0"/>
          </a:p>
          <a:p>
            <a:pPr algn="ctr" rtl="0"/>
            <a:r>
              <a:rPr lang="en-US" sz="6000" dirty="0" smtClean="0"/>
              <a:t>Discrete </a:t>
            </a:r>
            <a:r>
              <a:rPr lang="en-US" sz="6000" dirty="0"/>
              <a:t>Math</a:t>
            </a:r>
          </a:p>
          <a:p>
            <a:pPr algn="ctr" rtl="0"/>
            <a:endParaRPr lang="en-US" sz="6000" dirty="0"/>
          </a:p>
          <a:p>
            <a:pPr algn="ctr" rtl="0"/>
            <a:r>
              <a:rPr lang="en-US" sz="6000" dirty="0"/>
              <a:t>Lecture 10</a:t>
            </a:r>
          </a:p>
        </p:txBody>
      </p:sp>
      <p:sp>
        <p:nvSpPr>
          <p:cNvPr id="3075" name="Text Box 3"/>
          <p:cNvSpPr txBox="1">
            <a:spLocks noChangeArrowheads="1"/>
          </p:cNvSpPr>
          <p:nvPr>
            <p:custDataLst>
              <p:tags r:id="rId1"/>
            </p:custDataLst>
          </p:nvPr>
        </p:nvSpPr>
        <p:spPr bwMode="auto">
          <a:xfrm>
            <a:off x="0" y="7112000"/>
            <a:ext cx="9144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000">
                <a:latin typeface="cmssqi8"/>
              </a:rPr>
              <a:t>TexPoint fonts used in EMF. </a:t>
            </a:r>
          </a:p>
          <a:p>
            <a:pPr algn="l" rtl="0"/>
            <a:r>
              <a:rPr lang="en-US" sz="1000">
                <a:latin typeface="cmssqi8"/>
              </a:rPr>
              <a:t>Read the TexPoint manual before you delete this box.: </a:t>
            </a:r>
            <a:r>
              <a:rPr lang="en-US" sz="1000">
                <a:latin typeface="cmbsy7" pitchFamily="34" charset="0"/>
              </a:rPr>
              <a:t>A</a:t>
            </a:r>
            <a:r>
              <a:rPr lang="en-US" sz="1000">
                <a:latin typeface="cmmi10"/>
              </a:rPr>
              <a:t>A</a:t>
            </a:r>
            <a:r>
              <a:rPr lang="en-US" sz="1000">
                <a:latin typeface="cmr7"/>
              </a:rPr>
              <a:t>A</a:t>
            </a:r>
            <a:r>
              <a:rPr lang="en-US" sz="1000">
                <a:latin typeface="cmr10"/>
              </a:rPr>
              <a:t>A</a:t>
            </a:r>
            <a:r>
              <a:rPr lang="en-US" sz="1000">
                <a:latin typeface="cmmi7"/>
              </a:rPr>
              <a:t>A</a:t>
            </a:r>
          </a:p>
        </p:txBody>
      </p:sp>
    </p:spTree>
  </p:cSld>
  <p:clrMapOvr>
    <a:masterClrMapping/>
  </p:clrMapOvr>
  <p:transition spd="med">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mtClean="0"/>
              <a:t>Equivalence Class: Examples</a:t>
            </a:r>
          </a:p>
        </p:txBody>
      </p:sp>
      <p:sp>
        <p:nvSpPr>
          <p:cNvPr id="1778691" name="Text Box 3"/>
          <p:cNvSpPr txBox="1">
            <a:spLocks noChangeArrowheads="1"/>
          </p:cNvSpPr>
          <p:nvPr/>
        </p:nvSpPr>
        <p:spPr bwMode="auto">
          <a:xfrm>
            <a:off x="139700" y="1350963"/>
            <a:ext cx="8947150" cy="4905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dirty="0"/>
              <a:t>“</a:t>
            </a:r>
            <a:r>
              <a:rPr lang="en-US" sz="2000" dirty="0">
                <a:solidFill>
                  <a:schemeClr val="accent1"/>
                </a:solidFill>
              </a:rPr>
              <a:t>Equality of sets</a:t>
            </a:r>
            <a:r>
              <a:rPr lang="en-US" sz="2000" dirty="0"/>
              <a:t>” (=) – A ~ B if and only if A = B (as sets)</a:t>
            </a:r>
            <a:endParaRPr lang="en-US" sz="800" dirty="0"/>
          </a:p>
          <a:p>
            <a:pPr lvl="1" algn="l" rtl="0">
              <a:spcBef>
                <a:spcPct val="20000"/>
              </a:spcBef>
            </a:pPr>
            <a:r>
              <a:rPr lang="en-US" sz="2000" u="sng" dirty="0"/>
              <a:t>Q</a:t>
            </a:r>
            <a:r>
              <a:rPr lang="en-US" sz="2000" dirty="0"/>
              <a:t>: What is the equivalence class [{1,2,3}]?</a:t>
            </a:r>
          </a:p>
          <a:p>
            <a:pPr lvl="1" algn="l" rtl="0">
              <a:spcBef>
                <a:spcPct val="20000"/>
              </a:spcBef>
            </a:pPr>
            <a:r>
              <a:rPr lang="en-US" sz="2000" u="sng" dirty="0"/>
              <a:t>A</a:t>
            </a:r>
            <a:r>
              <a:rPr lang="en-US" sz="2000" dirty="0"/>
              <a:t>: All sets whose elements are 1,2,3.</a:t>
            </a:r>
          </a:p>
          <a:p>
            <a:pPr lvl="1" algn="l" rtl="0">
              <a:spcBef>
                <a:spcPct val="20000"/>
              </a:spcBef>
            </a:pPr>
            <a:r>
              <a:rPr lang="en-US" sz="2000" u="sng" dirty="0"/>
              <a:t>Examples</a:t>
            </a:r>
            <a:r>
              <a:rPr lang="en-US" sz="2000" dirty="0"/>
              <a:t>:  {1,3,2} </a:t>
            </a:r>
            <a:r>
              <a:rPr lang="en-US" sz="1600" dirty="0" smtClean="0">
                <a:latin typeface="cmsy10"/>
                <a:sym typeface="Symbol"/>
              </a:rPr>
              <a:t></a:t>
            </a:r>
            <a:r>
              <a:rPr lang="en-US" sz="2000" dirty="0" smtClean="0"/>
              <a:t> </a:t>
            </a:r>
            <a:r>
              <a:rPr lang="en-US" sz="2000" dirty="0"/>
              <a:t>[{1,2,3}],       {x </a:t>
            </a:r>
            <a:r>
              <a:rPr lang="en-US" sz="1600" dirty="0" smtClean="0">
                <a:latin typeface="cmsy10"/>
                <a:sym typeface="Symbol"/>
              </a:rPr>
              <a:t></a:t>
            </a:r>
            <a:r>
              <a:rPr lang="en-US" sz="1800" dirty="0" smtClean="0"/>
              <a:t> </a:t>
            </a:r>
            <a:r>
              <a:rPr lang="en-US" sz="2400" dirty="0">
                <a:latin typeface="msbm10"/>
              </a:rPr>
              <a:t>N</a:t>
            </a:r>
            <a:r>
              <a:rPr lang="en-US" sz="2000" dirty="0"/>
              <a:t> | 0 &lt; x ≤ 3} </a:t>
            </a:r>
            <a:r>
              <a:rPr lang="en-US" sz="1600" dirty="0" smtClean="0">
                <a:latin typeface="cmsy10"/>
                <a:sym typeface="Symbol"/>
              </a:rPr>
              <a:t></a:t>
            </a:r>
            <a:r>
              <a:rPr lang="en-US" sz="1600" dirty="0" smtClean="0">
                <a:latin typeface="cmsy10"/>
              </a:rPr>
              <a:t> </a:t>
            </a:r>
            <a:r>
              <a:rPr lang="en-US" sz="2000" dirty="0" smtClean="0"/>
              <a:t> </a:t>
            </a:r>
            <a:r>
              <a:rPr lang="en-US" sz="2000" dirty="0"/>
              <a:t>[{1,2,3}]</a:t>
            </a:r>
          </a:p>
          <a:p>
            <a:pPr algn="l" rtl="0">
              <a:spcBef>
                <a:spcPct val="20000"/>
              </a:spcBef>
            </a:pPr>
            <a:endParaRPr lang="en-US" sz="2000" dirty="0"/>
          </a:p>
          <a:p>
            <a:pPr algn="l" rtl="0">
              <a:spcBef>
                <a:spcPct val="20000"/>
              </a:spcBef>
            </a:pPr>
            <a:r>
              <a:rPr lang="en-US" sz="2000" dirty="0"/>
              <a:t>“</a:t>
            </a:r>
            <a:r>
              <a:rPr lang="en-US" sz="2000" dirty="0">
                <a:solidFill>
                  <a:schemeClr val="folHlink"/>
                </a:solidFill>
              </a:rPr>
              <a:t>Same eye color</a:t>
            </a:r>
            <a:r>
              <a:rPr lang="en-US" sz="2000" dirty="0"/>
              <a:t>” – a ~ b if and only if they have the same eye color.</a:t>
            </a:r>
          </a:p>
          <a:p>
            <a:pPr algn="l" rtl="0">
              <a:spcBef>
                <a:spcPct val="20000"/>
              </a:spcBef>
            </a:pPr>
            <a:r>
              <a:rPr lang="en-US" sz="2000" dirty="0"/>
              <a:t>	</a:t>
            </a:r>
            <a:r>
              <a:rPr lang="en-US" sz="2000" u="sng" dirty="0"/>
              <a:t>Q</a:t>
            </a:r>
            <a:r>
              <a:rPr lang="en-US" sz="2000" dirty="0"/>
              <a:t>: Yossi has blue eyes. What is [Yossi]?</a:t>
            </a:r>
          </a:p>
          <a:p>
            <a:pPr algn="l" rtl="0">
              <a:spcBef>
                <a:spcPct val="20000"/>
              </a:spcBef>
            </a:pPr>
            <a:r>
              <a:rPr lang="en-US" sz="2000" dirty="0"/>
              <a:t>	</a:t>
            </a:r>
            <a:r>
              <a:rPr lang="en-US" sz="2000" u="sng" dirty="0"/>
              <a:t>A</a:t>
            </a:r>
            <a:r>
              <a:rPr lang="en-US" sz="2000" dirty="0"/>
              <a:t>: All people with blue eyes.</a:t>
            </a:r>
          </a:p>
          <a:p>
            <a:pPr algn="l" rtl="0">
              <a:spcBef>
                <a:spcPct val="20000"/>
              </a:spcBef>
            </a:pPr>
            <a:endParaRPr lang="en-US" sz="2000" dirty="0"/>
          </a:p>
          <a:p>
            <a:pPr algn="l" rtl="0">
              <a:spcBef>
                <a:spcPct val="20000"/>
              </a:spcBef>
            </a:pPr>
            <a:r>
              <a:rPr lang="en-US" sz="2000" dirty="0"/>
              <a:t>“</a:t>
            </a:r>
            <a:r>
              <a:rPr lang="en-US" sz="2000" dirty="0">
                <a:solidFill>
                  <a:schemeClr val="accent2"/>
                </a:solidFill>
              </a:rPr>
              <a:t>Congruence mod 2</a:t>
            </a:r>
            <a:r>
              <a:rPr lang="en-US" sz="2000" dirty="0"/>
              <a:t>” – a ~ b if and only if (a-b) is even.</a:t>
            </a:r>
          </a:p>
          <a:p>
            <a:pPr algn="l" rtl="0">
              <a:spcBef>
                <a:spcPct val="20000"/>
              </a:spcBef>
            </a:pPr>
            <a:r>
              <a:rPr lang="en-US" sz="2000" dirty="0"/>
              <a:t>	</a:t>
            </a:r>
            <a:r>
              <a:rPr lang="en-US" sz="2000" u="sng" dirty="0"/>
              <a:t>Q</a:t>
            </a:r>
            <a:r>
              <a:rPr lang="en-US" sz="2000" dirty="0"/>
              <a:t>: What is [2]? What is [1]?</a:t>
            </a:r>
          </a:p>
          <a:p>
            <a:pPr algn="l" rtl="0">
              <a:spcBef>
                <a:spcPct val="20000"/>
              </a:spcBef>
            </a:pPr>
            <a:r>
              <a:rPr lang="en-US" sz="2000" dirty="0"/>
              <a:t>	</a:t>
            </a:r>
            <a:r>
              <a:rPr lang="en-US" sz="2000" u="sng" dirty="0"/>
              <a:t>A</a:t>
            </a:r>
            <a:r>
              <a:rPr lang="en-US" sz="2000" dirty="0"/>
              <a:t>: [2] = </a:t>
            </a:r>
            <a:r>
              <a:rPr lang="en-US" sz="2000" dirty="0">
                <a:latin typeface="Courier New" pitchFamily="49" charset="0"/>
                <a:cs typeface="Courier New" pitchFamily="49" charset="0"/>
              </a:rPr>
              <a:t>Evens</a:t>
            </a:r>
            <a:r>
              <a:rPr lang="en-US" sz="2000" dirty="0"/>
              <a:t>,   [1] = </a:t>
            </a:r>
            <a:r>
              <a:rPr lang="en-US" sz="2000" dirty="0">
                <a:latin typeface="Courier New" pitchFamily="49" charset="0"/>
                <a:cs typeface="Courier New" pitchFamily="49" charset="0"/>
              </a:rPr>
              <a:t>Odd numbers</a:t>
            </a:r>
          </a:p>
          <a:p>
            <a:pPr algn="l" rtl="0">
              <a:spcBef>
                <a:spcPct val="20000"/>
              </a:spcBef>
            </a:pPr>
            <a:endParaRPr lang="en-US" sz="20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78691">
                                            <p:txEl>
                                              <p:pRg st="1" end="1"/>
                                            </p:txEl>
                                          </p:spTgt>
                                        </p:tgtEl>
                                        <p:attrNameLst>
                                          <p:attrName>style.visibility</p:attrName>
                                        </p:attrNameLst>
                                      </p:cBhvr>
                                      <p:to>
                                        <p:strVal val="visible"/>
                                      </p:to>
                                    </p:set>
                                    <p:animEffect transition="in" filter="fade">
                                      <p:cBhvr>
                                        <p:cTn id="7" dur="1000"/>
                                        <p:tgtEl>
                                          <p:spTgt spid="177869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778691">
                                            <p:txEl>
                                              <p:pRg st="2" end="2"/>
                                            </p:txEl>
                                          </p:spTgt>
                                        </p:tgtEl>
                                        <p:attrNameLst>
                                          <p:attrName>style.visibility</p:attrName>
                                        </p:attrNameLst>
                                      </p:cBhvr>
                                      <p:to>
                                        <p:strVal val="visible"/>
                                      </p:to>
                                    </p:set>
                                    <p:animEffect transition="in" filter="fade">
                                      <p:cBhvr>
                                        <p:cTn id="12" dur="1000"/>
                                        <p:tgtEl>
                                          <p:spTgt spid="177869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1778691">
                                            <p:txEl>
                                              <p:pRg st="3" end="3"/>
                                            </p:txEl>
                                          </p:spTgt>
                                        </p:tgtEl>
                                        <p:attrNameLst>
                                          <p:attrName>style.visibility</p:attrName>
                                        </p:attrNameLst>
                                      </p:cBhvr>
                                      <p:to>
                                        <p:strVal val="visible"/>
                                      </p:to>
                                    </p:set>
                                    <p:animEffect transition="in" filter="fade">
                                      <p:cBhvr>
                                        <p:cTn id="17" dur="1000"/>
                                        <p:tgtEl>
                                          <p:spTgt spid="177869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0" presetClass="entr" presetSubtype="0" fill="hold" nodeType="clickEffect">
                                  <p:stCondLst>
                                    <p:cond delay="0"/>
                                  </p:stCondLst>
                                  <p:childTnLst>
                                    <p:set>
                                      <p:cBhvr>
                                        <p:cTn id="21" dur="1" fill="hold">
                                          <p:stCondLst>
                                            <p:cond delay="0"/>
                                          </p:stCondLst>
                                        </p:cTn>
                                        <p:tgtEl>
                                          <p:spTgt spid="1778691">
                                            <p:txEl>
                                              <p:pRg st="5" end="5"/>
                                            </p:txEl>
                                          </p:spTgt>
                                        </p:tgtEl>
                                        <p:attrNameLst>
                                          <p:attrName>style.visibility</p:attrName>
                                        </p:attrNameLst>
                                      </p:cBhvr>
                                      <p:to>
                                        <p:strVal val="visible"/>
                                      </p:to>
                                    </p:set>
                                    <p:animEffect transition="in" filter="fade">
                                      <p:cBhvr>
                                        <p:cTn id="22" dur="1000"/>
                                        <p:tgtEl>
                                          <p:spTgt spid="1778691">
                                            <p:txEl>
                                              <p:pRg st="5" end="5"/>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fill="hold" nodeType="clickEffect">
                                  <p:stCondLst>
                                    <p:cond delay="0"/>
                                  </p:stCondLst>
                                  <p:childTnLst>
                                    <p:set>
                                      <p:cBhvr>
                                        <p:cTn id="26" dur="1" fill="hold">
                                          <p:stCondLst>
                                            <p:cond delay="0"/>
                                          </p:stCondLst>
                                        </p:cTn>
                                        <p:tgtEl>
                                          <p:spTgt spid="1778691">
                                            <p:txEl>
                                              <p:pRg st="6" end="6"/>
                                            </p:txEl>
                                          </p:spTgt>
                                        </p:tgtEl>
                                        <p:attrNameLst>
                                          <p:attrName>style.visibility</p:attrName>
                                        </p:attrNameLst>
                                      </p:cBhvr>
                                      <p:to>
                                        <p:strVal val="visible"/>
                                      </p:to>
                                    </p:set>
                                    <p:animEffect transition="in" filter="fade">
                                      <p:cBhvr>
                                        <p:cTn id="27" dur="1000"/>
                                        <p:tgtEl>
                                          <p:spTgt spid="1778691">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0" presetClass="entr" presetSubtype="0" fill="hold" nodeType="clickEffect">
                                  <p:stCondLst>
                                    <p:cond delay="0"/>
                                  </p:stCondLst>
                                  <p:childTnLst>
                                    <p:set>
                                      <p:cBhvr>
                                        <p:cTn id="31" dur="1" fill="hold">
                                          <p:stCondLst>
                                            <p:cond delay="0"/>
                                          </p:stCondLst>
                                        </p:cTn>
                                        <p:tgtEl>
                                          <p:spTgt spid="1778691">
                                            <p:txEl>
                                              <p:pRg st="7" end="7"/>
                                            </p:txEl>
                                          </p:spTgt>
                                        </p:tgtEl>
                                        <p:attrNameLst>
                                          <p:attrName>style.visibility</p:attrName>
                                        </p:attrNameLst>
                                      </p:cBhvr>
                                      <p:to>
                                        <p:strVal val="visible"/>
                                      </p:to>
                                    </p:set>
                                    <p:animEffect transition="in" filter="fade">
                                      <p:cBhvr>
                                        <p:cTn id="32" dur="1000"/>
                                        <p:tgtEl>
                                          <p:spTgt spid="1778691">
                                            <p:txEl>
                                              <p:pRg st="7" end="7"/>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0" presetClass="entr" presetSubtype="0" fill="hold" nodeType="clickEffect">
                                  <p:stCondLst>
                                    <p:cond delay="0"/>
                                  </p:stCondLst>
                                  <p:childTnLst>
                                    <p:set>
                                      <p:cBhvr>
                                        <p:cTn id="36" dur="1" fill="hold">
                                          <p:stCondLst>
                                            <p:cond delay="0"/>
                                          </p:stCondLst>
                                        </p:cTn>
                                        <p:tgtEl>
                                          <p:spTgt spid="1778691">
                                            <p:txEl>
                                              <p:pRg st="9" end="9"/>
                                            </p:txEl>
                                          </p:spTgt>
                                        </p:tgtEl>
                                        <p:attrNameLst>
                                          <p:attrName>style.visibility</p:attrName>
                                        </p:attrNameLst>
                                      </p:cBhvr>
                                      <p:to>
                                        <p:strVal val="visible"/>
                                      </p:to>
                                    </p:set>
                                    <p:animEffect transition="in" filter="fade">
                                      <p:cBhvr>
                                        <p:cTn id="37" dur="1000"/>
                                        <p:tgtEl>
                                          <p:spTgt spid="1778691">
                                            <p:txEl>
                                              <p:pRg st="9" end="9"/>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0" presetClass="entr" presetSubtype="0" fill="hold" nodeType="clickEffect">
                                  <p:stCondLst>
                                    <p:cond delay="0"/>
                                  </p:stCondLst>
                                  <p:childTnLst>
                                    <p:set>
                                      <p:cBhvr>
                                        <p:cTn id="41" dur="1" fill="hold">
                                          <p:stCondLst>
                                            <p:cond delay="0"/>
                                          </p:stCondLst>
                                        </p:cTn>
                                        <p:tgtEl>
                                          <p:spTgt spid="1778691">
                                            <p:txEl>
                                              <p:pRg st="10" end="10"/>
                                            </p:txEl>
                                          </p:spTgt>
                                        </p:tgtEl>
                                        <p:attrNameLst>
                                          <p:attrName>style.visibility</p:attrName>
                                        </p:attrNameLst>
                                      </p:cBhvr>
                                      <p:to>
                                        <p:strVal val="visible"/>
                                      </p:to>
                                    </p:set>
                                    <p:animEffect transition="in" filter="fade">
                                      <p:cBhvr>
                                        <p:cTn id="42" dur="1000"/>
                                        <p:tgtEl>
                                          <p:spTgt spid="1778691">
                                            <p:txEl>
                                              <p:pRg st="10" end="10"/>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nodeType="clickEffect">
                                  <p:stCondLst>
                                    <p:cond delay="0"/>
                                  </p:stCondLst>
                                  <p:childTnLst>
                                    <p:set>
                                      <p:cBhvr>
                                        <p:cTn id="46" dur="1" fill="hold">
                                          <p:stCondLst>
                                            <p:cond delay="0"/>
                                          </p:stCondLst>
                                        </p:cTn>
                                        <p:tgtEl>
                                          <p:spTgt spid="1778691">
                                            <p:txEl>
                                              <p:pRg st="11" end="11"/>
                                            </p:txEl>
                                          </p:spTgt>
                                        </p:tgtEl>
                                        <p:attrNameLst>
                                          <p:attrName>style.visibility</p:attrName>
                                        </p:attrNameLst>
                                      </p:cBhvr>
                                      <p:to>
                                        <p:strVal val="visible"/>
                                      </p:to>
                                    </p:set>
                                    <p:animEffect transition="in" filter="fade">
                                      <p:cBhvr>
                                        <p:cTn id="47" dur="1000"/>
                                        <p:tgtEl>
                                          <p:spTgt spid="1778691">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400" smtClean="0"/>
              <a:t>Equivalence Class: Representatives</a:t>
            </a:r>
          </a:p>
        </p:txBody>
      </p:sp>
      <p:sp>
        <p:nvSpPr>
          <p:cNvPr id="1780739" name="Text Box 3"/>
          <p:cNvSpPr txBox="1">
            <a:spLocks noChangeArrowheads="1"/>
          </p:cNvSpPr>
          <p:nvPr/>
        </p:nvSpPr>
        <p:spPr bwMode="auto">
          <a:xfrm>
            <a:off x="139700" y="1176338"/>
            <a:ext cx="8947150" cy="5462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a:t>“</a:t>
            </a:r>
            <a:r>
              <a:rPr lang="en-US" sz="2000">
                <a:solidFill>
                  <a:srgbClr val="33CC33"/>
                </a:solidFill>
              </a:rPr>
              <a:t>Equality of sets</a:t>
            </a:r>
            <a:r>
              <a:rPr lang="en-US" sz="2000"/>
              <a:t>” (=) – A ~ B if and only if A = B (as sets)</a:t>
            </a:r>
            <a:endParaRPr lang="en-US" sz="800"/>
          </a:p>
          <a:p>
            <a:pPr algn="l" rtl="0">
              <a:spcBef>
                <a:spcPct val="20000"/>
              </a:spcBef>
            </a:pPr>
            <a:r>
              <a:rPr lang="en-US" sz="800"/>
              <a:t>	</a:t>
            </a:r>
            <a:r>
              <a:rPr lang="en-US" sz="2000"/>
              <a:t>[{1,2,3}] = All sets whose elements are 1,2,3.</a:t>
            </a:r>
          </a:p>
          <a:p>
            <a:pPr algn="l" rtl="0">
              <a:spcBef>
                <a:spcPct val="20000"/>
              </a:spcBef>
            </a:pPr>
            <a:r>
              <a:rPr lang="en-US" sz="2000"/>
              <a:t>	[{1,3,2}] = All sets whose elements are 1,2,3.</a:t>
            </a:r>
          </a:p>
          <a:p>
            <a:pPr algn="l" rtl="0">
              <a:spcBef>
                <a:spcPct val="20000"/>
              </a:spcBef>
            </a:pPr>
            <a:endParaRPr lang="en-US" sz="800"/>
          </a:p>
          <a:p>
            <a:pPr algn="l" rtl="0">
              <a:spcBef>
                <a:spcPct val="20000"/>
              </a:spcBef>
            </a:pPr>
            <a:r>
              <a:rPr lang="en-US" sz="2000"/>
              <a:t>“</a:t>
            </a:r>
            <a:r>
              <a:rPr lang="en-US" sz="2000">
                <a:solidFill>
                  <a:srgbClr val="0066FF"/>
                </a:solidFill>
              </a:rPr>
              <a:t>Same eye color</a:t>
            </a:r>
            <a:r>
              <a:rPr lang="en-US" sz="2000"/>
              <a:t>” – a ~ b if and only if they have the same eye color.</a:t>
            </a:r>
          </a:p>
          <a:p>
            <a:pPr algn="l" rtl="0">
              <a:spcBef>
                <a:spcPct val="20000"/>
              </a:spcBef>
            </a:pPr>
            <a:r>
              <a:rPr lang="en-US" sz="2000"/>
              <a:t>	Yossi has blue eyes. [Yossi] = All people with blue eyes.</a:t>
            </a:r>
          </a:p>
          <a:p>
            <a:pPr algn="l" rtl="0">
              <a:spcBef>
                <a:spcPct val="20000"/>
              </a:spcBef>
            </a:pPr>
            <a:r>
              <a:rPr lang="en-US" sz="2000"/>
              <a:t>	Ninet has blue eyes. [Ninet] = All people with blue eyes.</a:t>
            </a:r>
          </a:p>
          <a:p>
            <a:pPr algn="l" rtl="0">
              <a:spcBef>
                <a:spcPct val="20000"/>
              </a:spcBef>
            </a:pPr>
            <a:endParaRPr lang="en-US" sz="800"/>
          </a:p>
          <a:p>
            <a:pPr algn="l" rtl="0">
              <a:spcBef>
                <a:spcPct val="20000"/>
              </a:spcBef>
            </a:pPr>
            <a:r>
              <a:rPr lang="en-US" sz="2000"/>
              <a:t>“</a:t>
            </a:r>
            <a:r>
              <a:rPr lang="en-US" sz="2000">
                <a:solidFill>
                  <a:schemeClr val="accent2"/>
                </a:solidFill>
              </a:rPr>
              <a:t>Congruence mod 2</a:t>
            </a:r>
            <a:r>
              <a:rPr lang="en-US" sz="2000"/>
              <a:t>” – a ~ b if and only if (a-b) is even.</a:t>
            </a:r>
          </a:p>
          <a:p>
            <a:pPr algn="l" rtl="0">
              <a:spcBef>
                <a:spcPct val="20000"/>
              </a:spcBef>
            </a:pPr>
            <a:r>
              <a:rPr lang="en-US" sz="2000"/>
              <a:t>	[2] = </a:t>
            </a:r>
            <a:r>
              <a:rPr lang="en-US" sz="2000">
                <a:latin typeface="Courier New" pitchFamily="49" charset="0"/>
                <a:cs typeface="Courier New" pitchFamily="49" charset="0"/>
              </a:rPr>
              <a:t>Evens</a:t>
            </a:r>
            <a:r>
              <a:rPr lang="en-US" sz="2000"/>
              <a:t>,   [1] = </a:t>
            </a:r>
            <a:r>
              <a:rPr lang="en-US" sz="2000">
                <a:latin typeface="Courier New" pitchFamily="49" charset="0"/>
                <a:cs typeface="Courier New" pitchFamily="49" charset="0"/>
              </a:rPr>
              <a:t>Odd numbers</a:t>
            </a:r>
          </a:p>
          <a:p>
            <a:pPr algn="l" rtl="0">
              <a:spcBef>
                <a:spcPct val="20000"/>
              </a:spcBef>
            </a:pPr>
            <a:r>
              <a:rPr lang="en-US" sz="2000"/>
              <a:t>	[4] = </a:t>
            </a:r>
            <a:r>
              <a:rPr lang="en-US" sz="2000">
                <a:latin typeface="Courier New" pitchFamily="49" charset="0"/>
                <a:cs typeface="Courier New" pitchFamily="49" charset="0"/>
              </a:rPr>
              <a:t>Evens</a:t>
            </a:r>
            <a:r>
              <a:rPr lang="en-US" sz="2000"/>
              <a:t>,   [3] = </a:t>
            </a:r>
            <a:r>
              <a:rPr lang="en-US" sz="2000">
                <a:latin typeface="Courier New" pitchFamily="49" charset="0"/>
                <a:cs typeface="Courier New" pitchFamily="49" charset="0"/>
              </a:rPr>
              <a:t>Odd numbers</a:t>
            </a:r>
          </a:p>
          <a:p>
            <a:pPr algn="l" rtl="0">
              <a:spcBef>
                <a:spcPct val="20000"/>
              </a:spcBef>
            </a:pPr>
            <a:endParaRPr lang="en-US" sz="1000">
              <a:latin typeface="Courier New" pitchFamily="49" charset="0"/>
              <a:cs typeface="Courier New" pitchFamily="49" charset="0"/>
            </a:endParaRPr>
          </a:p>
          <a:p>
            <a:pPr algn="l" rtl="0">
              <a:spcBef>
                <a:spcPct val="20000"/>
              </a:spcBef>
            </a:pPr>
            <a:r>
              <a:rPr lang="en-US"/>
              <a:t>To describe an equivalence class [a]</a:t>
            </a:r>
            <a:r>
              <a:rPr lang="en-US" baseline="-25000"/>
              <a:t>R</a:t>
            </a:r>
            <a:r>
              <a:rPr lang="en-US"/>
              <a:t>, it is sufficient to pick a </a:t>
            </a:r>
            <a:r>
              <a:rPr lang="en-US" u="sng">
                <a:solidFill>
                  <a:schemeClr val="hlink"/>
                </a:solidFill>
              </a:rPr>
              <a:t>representative</a:t>
            </a:r>
            <a:r>
              <a:rPr lang="en-US"/>
              <a:t> in [a]</a:t>
            </a:r>
            <a:r>
              <a:rPr lang="en-US" baseline="-25000"/>
              <a:t>R</a:t>
            </a:r>
          </a:p>
          <a:p>
            <a:pPr algn="l" rtl="0">
              <a:spcBef>
                <a:spcPct val="20000"/>
              </a:spcBef>
            </a:pPr>
            <a:endParaRPr lang="en-US" sz="2000"/>
          </a:p>
          <a:p>
            <a:pPr algn="l" rtl="0">
              <a:spcBef>
                <a:spcPct val="20000"/>
              </a:spcBef>
            </a:pPr>
            <a:r>
              <a:rPr lang="en-US" sz="2000"/>
              <a:t>Representative			</a:t>
            </a:r>
            <a:r>
              <a:rPr lang="he-IL" sz="2000"/>
              <a:t>נציג</a:t>
            </a:r>
            <a:endParaRPr lang="en-US" sz="20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80739">
                                            <p:txEl>
                                              <p:pRg st="4" end="4"/>
                                            </p:txEl>
                                          </p:spTgt>
                                        </p:tgtEl>
                                        <p:attrNameLst>
                                          <p:attrName>style.visibility</p:attrName>
                                        </p:attrNameLst>
                                      </p:cBhvr>
                                      <p:to>
                                        <p:strVal val="visible"/>
                                      </p:to>
                                    </p:set>
                                    <p:animEffect transition="in" filter="fade">
                                      <p:cBhvr>
                                        <p:cTn id="7" dur="1000"/>
                                        <p:tgtEl>
                                          <p:spTgt spid="1780739">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80739">
                                            <p:txEl>
                                              <p:pRg st="5" end="5"/>
                                            </p:txEl>
                                          </p:spTgt>
                                        </p:tgtEl>
                                        <p:attrNameLst>
                                          <p:attrName>style.visibility</p:attrName>
                                        </p:attrNameLst>
                                      </p:cBhvr>
                                      <p:to>
                                        <p:strVal val="visible"/>
                                      </p:to>
                                    </p:set>
                                    <p:animEffect transition="in" filter="fade">
                                      <p:cBhvr>
                                        <p:cTn id="10" dur="1000"/>
                                        <p:tgtEl>
                                          <p:spTgt spid="1780739">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80739">
                                            <p:txEl>
                                              <p:pRg st="6" end="6"/>
                                            </p:txEl>
                                          </p:spTgt>
                                        </p:tgtEl>
                                        <p:attrNameLst>
                                          <p:attrName>style.visibility</p:attrName>
                                        </p:attrNameLst>
                                      </p:cBhvr>
                                      <p:to>
                                        <p:strVal val="visible"/>
                                      </p:to>
                                    </p:set>
                                    <p:animEffect transition="in" filter="fade">
                                      <p:cBhvr>
                                        <p:cTn id="13" dur="1000"/>
                                        <p:tgtEl>
                                          <p:spTgt spid="1780739">
                                            <p:txEl>
                                              <p:pRg st="6" end="6"/>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780739">
                                            <p:txEl>
                                              <p:pRg st="8" end="8"/>
                                            </p:txEl>
                                          </p:spTgt>
                                        </p:tgtEl>
                                        <p:attrNameLst>
                                          <p:attrName>style.visibility</p:attrName>
                                        </p:attrNameLst>
                                      </p:cBhvr>
                                      <p:to>
                                        <p:strVal val="visible"/>
                                      </p:to>
                                    </p:set>
                                    <p:animEffect transition="in" filter="fade">
                                      <p:cBhvr>
                                        <p:cTn id="18" dur="1000"/>
                                        <p:tgtEl>
                                          <p:spTgt spid="1780739">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780739">
                                            <p:txEl>
                                              <p:pRg st="9" end="9"/>
                                            </p:txEl>
                                          </p:spTgt>
                                        </p:tgtEl>
                                        <p:attrNameLst>
                                          <p:attrName>style.visibility</p:attrName>
                                        </p:attrNameLst>
                                      </p:cBhvr>
                                      <p:to>
                                        <p:strVal val="visible"/>
                                      </p:to>
                                    </p:set>
                                    <p:animEffect transition="in" filter="fade">
                                      <p:cBhvr>
                                        <p:cTn id="21" dur="1000"/>
                                        <p:tgtEl>
                                          <p:spTgt spid="1780739">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780739">
                                            <p:txEl>
                                              <p:pRg st="10" end="10"/>
                                            </p:txEl>
                                          </p:spTgt>
                                        </p:tgtEl>
                                        <p:attrNameLst>
                                          <p:attrName>style.visibility</p:attrName>
                                        </p:attrNameLst>
                                      </p:cBhvr>
                                      <p:to>
                                        <p:strVal val="visible"/>
                                      </p:to>
                                    </p:set>
                                    <p:animEffect transition="in" filter="fade">
                                      <p:cBhvr>
                                        <p:cTn id="24" dur="1000"/>
                                        <p:tgtEl>
                                          <p:spTgt spid="1780739">
                                            <p:txEl>
                                              <p:pRg st="10" end="1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nodeType="clickEffect">
                                  <p:stCondLst>
                                    <p:cond delay="0"/>
                                  </p:stCondLst>
                                  <p:childTnLst>
                                    <p:set>
                                      <p:cBhvr>
                                        <p:cTn id="28" dur="1" fill="hold">
                                          <p:stCondLst>
                                            <p:cond delay="0"/>
                                          </p:stCondLst>
                                        </p:cTn>
                                        <p:tgtEl>
                                          <p:spTgt spid="1780739">
                                            <p:txEl>
                                              <p:pRg st="12" end="12"/>
                                            </p:txEl>
                                          </p:spTgt>
                                        </p:tgtEl>
                                        <p:attrNameLst>
                                          <p:attrName>style.visibility</p:attrName>
                                        </p:attrNameLst>
                                      </p:cBhvr>
                                      <p:to>
                                        <p:strVal val="visible"/>
                                      </p:to>
                                    </p:set>
                                    <p:animEffect transition="in" filter="fade">
                                      <p:cBhvr>
                                        <p:cTn id="29" dur="1000"/>
                                        <p:tgtEl>
                                          <p:spTgt spid="178073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Equivalence Relations</a:t>
            </a:r>
          </a:p>
        </p:txBody>
      </p:sp>
      <p:sp>
        <p:nvSpPr>
          <p:cNvPr id="1846275" name="Text Box 3"/>
          <p:cNvSpPr txBox="1">
            <a:spLocks noChangeArrowheads="1"/>
          </p:cNvSpPr>
          <p:nvPr/>
        </p:nvSpPr>
        <p:spPr bwMode="auto">
          <a:xfrm>
            <a:off x="325438" y="1300163"/>
            <a:ext cx="8636000" cy="5367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362200" indent="-533400" eaLnBrk="0" hangingPunct="0">
              <a:defRPr sz="2800">
                <a:solidFill>
                  <a:schemeClr val="tx1"/>
                </a:solidFill>
                <a:latin typeface="Arial Rounded MT Bold" pitchFamily="34" charset="0"/>
                <a:cs typeface="Arial" charset="0"/>
              </a:defRPr>
            </a:lvl5pPr>
            <a:lvl6pPr marL="2819400" indent="-5334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3276600" indent="-5334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733800" indent="-5334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4191000" indent="-5334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lvl="4" algn="l" rtl="0">
              <a:spcBef>
                <a:spcPct val="20000"/>
              </a:spcBef>
            </a:pPr>
            <a:endParaRPr lang="en-US" sz="3200"/>
          </a:p>
          <a:p>
            <a:pPr lvl="4" algn="l" rtl="0">
              <a:spcBef>
                <a:spcPct val="20000"/>
              </a:spcBef>
            </a:pPr>
            <a:r>
              <a:rPr lang="en-US" sz="3200"/>
              <a:t>	A			A			</a:t>
            </a:r>
          </a:p>
          <a:p>
            <a:pPr lvl="4" algn="l" rtl="0">
              <a:spcBef>
                <a:spcPct val="20000"/>
              </a:spcBef>
            </a:pPr>
            <a:r>
              <a:rPr lang="en-US" sz="2400"/>
              <a:t>	a			a			</a:t>
            </a:r>
          </a:p>
          <a:p>
            <a:pPr lvl="4" algn="l" rtl="0">
              <a:spcBef>
                <a:spcPct val="20000"/>
              </a:spcBef>
            </a:pPr>
            <a:endParaRPr lang="en-US" sz="2400"/>
          </a:p>
          <a:p>
            <a:pPr lvl="4" algn="l" rtl="0">
              <a:spcBef>
                <a:spcPct val="20000"/>
              </a:spcBef>
            </a:pPr>
            <a:r>
              <a:rPr lang="en-US" sz="2400"/>
              <a:t>	b			b			</a:t>
            </a:r>
          </a:p>
          <a:p>
            <a:pPr lvl="4" algn="l" rtl="0">
              <a:spcBef>
                <a:spcPct val="20000"/>
              </a:spcBef>
            </a:pPr>
            <a:endParaRPr lang="en-US" sz="2400"/>
          </a:p>
          <a:p>
            <a:pPr lvl="4" algn="l" rtl="0">
              <a:spcBef>
                <a:spcPct val="20000"/>
              </a:spcBef>
            </a:pPr>
            <a:r>
              <a:rPr lang="en-US" sz="2400"/>
              <a:t>	c			c</a:t>
            </a:r>
          </a:p>
          <a:p>
            <a:pPr lvl="4" algn="l" rtl="0">
              <a:spcBef>
                <a:spcPct val="20000"/>
              </a:spcBef>
            </a:pPr>
            <a:r>
              <a:rPr lang="en-US" sz="2400"/>
              <a:t>			</a:t>
            </a:r>
          </a:p>
          <a:p>
            <a:pPr lvl="4" algn="l" rtl="0">
              <a:spcBef>
                <a:spcPct val="20000"/>
              </a:spcBef>
            </a:pPr>
            <a:r>
              <a:rPr lang="en-US" sz="2400"/>
              <a:t>	d			d</a:t>
            </a:r>
            <a:endParaRPr lang="en-US" sz="2000"/>
          </a:p>
          <a:p>
            <a:pPr algn="l" rtl="0">
              <a:spcBef>
                <a:spcPct val="20000"/>
              </a:spcBef>
            </a:pPr>
            <a:endParaRPr lang="en-US" sz="1800"/>
          </a:p>
          <a:p>
            <a:pPr algn="l" rtl="0">
              <a:spcBef>
                <a:spcPct val="20000"/>
              </a:spcBef>
            </a:pPr>
            <a:endParaRPr lang="en-US" sz="800"/>
          </a:p>
          <a:p>
            <a:pPr algn="l" rtl="0">
              <a:spcBef>
                <a:spcPct val="20000"/>
              </a:spcBef>
            </a:pPr>
            <a:r>
              <a:rPr lang="en-US" sz="1800"/>
              <a:t>Equivalence Class			</a:t>
            </a:r>
            <a:r>
              <a:rPr lang="he-IL" sz="1800"/>
              <a:t>מחלקת שקילות</a:t>
            </a:r>
          </a:p>
          <a:p>
            <a:pPr algn="l" rtl="0">
              <a:spcBef>
                <a:spcPct val="20000"/>
              </a:spcBef>
            </a:pPr>
            <a:r>
              <a:rPr lang="en-US" sz="1800"/>
              <a:t>Representative				</a:t>
            </a:r>
            <a:r>
              <a:rPr lang="he-IL" sz="1800"/>
              <a:t>נציג</a:t>
            </a:r>
            <a:endParaRPr lang="en-US" sz="1800"/>
          </a:p>
        </p:txBody>
      </p:sp>
      <p:sp>
        <p:nvSpPr>
          <p:cNvPr id="1846276" name="Line 4"/>
          <p:cNvSpPr>
            <a:spLocks noChangeShapeType="1"/>
          </p:cNvSpPr>
          <p:nvPr/>
        </p:nvSpPr>
        <p:spPr bwMode="auto">
          <a:xfrm flipV="1">
            <a:off x="3340100" y="2671763"/>
            <a:ext cx="1736725" cy="142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77" name="Line 5"/>
          <p:cNvSpPr>
            <a:spLocks noChangeShapeType="1"/>
          </p:cNvSpPr>
          <p:nvPr/>
        </p:nvSpPr>
        <p:spPr bwMode="auto">
          <a:xfrm>
            <a:off x="3341688" y="2763838"/>
            <a:ext cx="1690687" cy="747712"/>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78" name="Line 6"/>
          <p:cNvSpPr>
            <a:spLocks noChangeShapeType="1"/>
          </p:cNvSpPr>
          <p:nvPr/>
        </p:nvSpPr>
        <p:spPr bwMode="auto">
          <a:xfrm flipV="1">
            <a:off x="3292475" y="3663950"/>
            <a:ext cx="1739900" cy="762000"/>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79" name="Line 7"/>
          <p:cNvSpPr>
            <a:spLocks noChangeShapeType="1"/>
          </p:cNvSpPr>
          <p:nvPr/>
        </p:nvSpPr>
        <p:spPr bwMode="auto">
          <a:xfrm flipV="1">
            <a:off x="3403600" y="2871788"/>
            <a:ext cx="1582738" cy="5476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0" name="Line 8"/>
          <p:cNvSpPr>
            <a:spLocks noChangeShapeType="1"/>
          </p:cNvSpPr>
          <p:nvPr/>
        </p:nvSpPr>
        <p:spPr bwMode="auto">
          <a:xfrm flipV="1">
            <a:off x="3286125" y="3576638"/>
            <a:ext cx="1736725" cy="142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1" name="Line 9"/>
          <p:cNvSpPr>
            <a:spLocks noChangeShapeType="1"/>
          </p:cNvSpPr>
          <p:nvPr/>
        </p:nvSpPr>
        <p:spPr bwMode="auto">
          <a:xfrm flipV="1">
            <a:off x="3286125" y="4446588"/>
            <a:ext cx="1736725" cy="142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2" name="Line 10"/>
          <p:cNvSpPr>
            <a:spLocks noChangeShapeType="1"/>
          </p:cNvSpPr>
          <p:nvPr/>
        </p:nvSpPr>
        <p:spPr bwMode="auto">
          <a:xfrm flipV="1">
            <a:off x="3271838" y="5330825"/>
            <a:ext cx="1736725" cy="14288"/>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3" name="Line 11"/>
          <p:cNvSpPr>
            <a:spLocks noChangeShapeType="1"/>
          </p:cNvSpPr>
          <p:nvPr/>
        </p:nvSpPr>
        <p:spPr bwMode="auto">
          <a:xfrm>
            <a:off x="3327400" y="3678238"/>
            <a:ext cx="1690688" cy="747712"/>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4" name="Line 12"/>
          <p:cNvSpPr>
            <a:spLocks noChangeShapeType="1"/>
          </p:cNvSpPr>
          <p:nvPr/>
        </p:nvSpPr>
        <p:spPr bwMode="auto">
          <a:xfrm flipV="1">
            <a:off x="3198813" y="2933700"/>
            <a:ext cx="1876425" cy="1447800"/>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5" name="Line 13"/>
          <p:cNvSpPr>
            <a:spLocks noChangeShapeType="1"/>
          </p:cNvSpPr>
          <p:nvPr/>
        </p:nvSpPr>
        <p:spPr bwMode="auto">
          <a:xfrm>
            <a:off x="3305175" y="2813050"/>
            <a:ext cx="1770063" cy="1508125"/>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846286" name="Oval 14"/>
          <p:cNvSpPr>
            <a:spLocks noChangeArrowheads="1"/>
          </p:cNvSpPr>
          <p:nvPr/>
        </p:nvSpPr>
        <p:spPr bwMode="auto">
          <a:xfrm>
            <a:off x="4784725" y="2301875"/>
            <a:ext cx="946150" cy="2544763"/>
          </a:xfrm>
          <a:prstGeom prst="ellipse">
            <a:avLst/>
          </a:prstGeom>
          <a:noFill/>
          <a:ln w="76200" cap="sq" algn="ctr">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846287" name="Oval 15"/>
          <p:cNvSpPr>
            <a:spLocks noChangeArrowheads="1"/>
          </p:cNvSpPr>
          <p:nvPr/>
        </p:nvSpPr>
        <p:spPr bwMode="auto">
          <a:xfrm>
            <a:off x="4951413" y="5041900"/>
            <a:ext cx="625475" cy="609600"/>
          </a:xfrm>
          <a:prstGeom prst="ellipse">
            <a:avLst/>
          </a:prstGeom>
          <a:noFill/>
          <a:ln w="76200" cap="sq" algn="ctr">
            <a:solidFill>
              <a:srgbClr val="33CC33"/>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846288" name="Text Box 16"/>
          <p:cNvSpPr txBox="1">
            <a:spLocks noChangeArrowheads="1"/>
          </p:cNvSpPr>
          <p:nvPr/>
        </p:nvSpPr>
        <p:spPr bwMode="auto">
          <a:xfrm>
            <a:off x="6059488" y="3260725"/>
            <a:ext cx="2409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cap="sq" algn="ctr">
                <a:solidFill>
                  <a:srgbClr val="33CC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2400">
                <a:solidFill>
                  <a:srgbClr val="33CC33"/>
                </a:solidFill>
              </a:rPr>
              <a:t>[a] = [b] = [c]</a:t>
            </a:r>
          </a:p>
        </p:txBody>
      </p:sp>
      <p:sp>
        <p:nvSpPr>
          <p:cNvPr id="1846289" name="Text Box 17"/>
          <p:cNvSpPr txBox="1">
            <a:spLocks noChangeArrowheads="1"/>
          </p:cNvSpPr>
          <p:nvPr/>
        </p:nvSpPr>
        <p:spPr bwMode="auto">
          <a:xfrm>
            <a:off x="6092825" y="5089525"/>
            <a:ext cx="955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0800" cap="sq" algn="ctr">
                <a:solidFill>
                  <a:srgbClr val="33CC3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2400">
                <a:solidFill>
                  <a:srgbClr val="33CC33"/>
                </a:solidFill>
              </a:rPr>
              <a:t>[d]</a:t>
            </a:r>
          </a:p>
        </p:txBody>
      </p:sp>
      <p:sp>
        <p:nvSpPr>
          <p:cNvPr id="1846290" name="Text Box 18"/>
          <p:cNvSpPr txBox="1">
            <a:spLocks noChangeArrowheads="1"/>
          </p:cNvSpPr>
          <p:nvPr/>
        </p:nvSpPr>
        <p:spPr bwMode="auto">
          <a:xfrm>
            <a:off x="5927725" y="4051300"/>
            <a:ext cx="272427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dirty="0"/>
              <a:t>[x] := {y </a:t>
            </a:r>
            <a:r>
              <a:rPr lang="en-US" sz="2000" dirty="0" smtClean="0">
                <a:latin typeface="cmsy10"/>
                <a:sym typeface="Symbol"/>
              </a:rPr>
              <a:t></a:t>
            </a:r>
            <a:r>
              <a:rPr lang="en-US" sz="2000" dirty="0" smtClean="0"/>
              <a:t> </a:t>
            </a:r>
            <a:r>
              <a:rPr lang="en-US" sz="2000" dirty="0"/>
              <a:t>A | </a:t>
            </a:r>
            <a:r>
              <a:rPr lang="en-US" sz="2000" dirty="0" err="1"/>
              <a:t>xRy</a:t>
            </a:r>
            <a:r>
              <a:rPr lang="en-US" sz="2000" dirty="0"/>
              <a:t>}</a:t>
            </a:r>
            <a:endParaRPr lang="en-US" sz="900" dirty="0">
              <a:latin typeface="Euclid Math One" pitchFamily="18" charset="2"/>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46276"/>
                                        </p:tgtEl>
                                        <p:attrNameLst>
                                          <p:attrName>style.visibility</p:attrName>
                                        </p:attrNameLst>
                                      </p:cBhvr>
                                      <p:to>
                                        <p:strVal val="visible"/>
                                      </p:to>
                                    </p:set>
                                    <p:animEffect transition="in" filter="wipe(left)">
                                      <p:cBhvr>
                                        <p:cTn id="7" dur="500"/>
                                        <p:tgtEl>
                                          <p:spTgt spid="184627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846280"/>
                                        </p:tgtEl>
                                        <p:attrNameLst>
                                          <p:attrName>style.visibility</p:attrName>
                                        </p:attrNameLst>
                                      </p:cBhvr>
                                      <p:to>
                                        <p:strVal val="visible"/>
                                      </p:to>
                                    </p:set>
                                    <p:animEffect transition="in" filter="wipe(left)">
                                      <p:cBhvr>
                                        <p:cTn id="10" dur="500"/>
                                        <p:tgtEl>
                                          <p:spTgt spid="1846280"/>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846281"/>
                                        </p:tgtEl>
                                        <p:attrNameLst>
                                          <p:attrName>style.visibility</p:attrName>
                                        </p:attrNameLst>
                                      </p:cBhvr>
                                      <p:to>
                                        <p:strVal val="visible"/>
                                      </p:to>
                                    </p:set>
                                    <p:animEffect transition="in" filter="wipe(left)">
                                      <p:cBhvr>
                                        <p:cTn id="13" dur="500"/>
                                        <p:tgtEl>
                                          <p:spTgt spid="1846281"/>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1846282"/>
                                        </p:tgtEl>
                                        <p:attrNameLst>
                                          <p:attrName>style.visibility</p:attrName>
                                        </p:attrNameLst>
                                      </p:cBhvr>
                                      <p:to>
                                        <p:strVal val="visible"/>
                                      </p:to>
                                    </p:set>
                                    <p:animEffect transition="in" filter="wipe(left)">
                                      <p:cBhvr>
                                        <p:cTn id="16" dur="500"/>
                                        <p:tgtEl>
                                          <p:spTgt spid="184628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846279"/>
                                        </p:tgtEl>
                                        <p:attrNameLst>
                                          <p:attrName>style.visibility</p:attrName>
                                        </p:attrNameLst>
                                      </p:cBhvr>
                                      <p:to>
                                        <p:strVal val="visible"/>
                                      </p:to>
                                    </p:set>
                                    <p:animEffect transition="in" filter="wipe(left)">
                                      <p:cBhvr>
                                        <p:cTn id="21" dur="500"/>
                                        <p:tgtEl>
                                          <p:spTgt spid="184627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1846277"/>
                                        </p:tgtEl>
                                        <p:attrNameLst>
                                          <p:attrName>style.visibility</p:attrName>
                                        </p:attrNameLst>
                                      </p:cBhvr>
                                      <p:to>
                                        <p:strVal val="visible"/>
                                      </p:to>
                                    </p:set>
                                    <p:animEffect transition="in" filter="wipe(left)">
                                      <p:cBhvr>
                                        <p:cTn id="26" dur="500"/>
                                        <p:tgtEl>
                                          <p:spTgt spid="184627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1846278"/>
                                        </p:tgtEl>
                                        <p:attrNameLst>
                                          <p:attrName>style.visibility</p:attrName>
                                        </p:attrNameLst>
                                      </p:cBhvr>
                                      <p:to>
                                        <p:strVal val="visible"/>
                                      </p:to>
                                    </p:set>
                                    <p:animEffect transition="in" filter="wipe(left)">
                                      <p:cBhvr>
                                        <p:cTn id="31" dur="500"/>
                                        <p:tgtEl>
                                          <p:spTgt spid="184627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1846283"/>
                                        </p:tgtEl>
                                        <p:attrNameLst>
                                          <p:attrName>style.visibility</p:attrName>
                                        </p:attrNameLst>
                                      </p:cBhvr>
                                      <p:to>
                                        <p:strVal val="visible"/>
                                      </p:to>
                                    </p:set>
                                    <p:animEffect transition="in" filter="wipe(left)">
                                      <p:cBhvr>
                                        <p:cTn id="36" dur="500"/>
                                        <p:tgtEl>
                                          <p:spTgt spid="184628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1846284"/>
                                        </p:tgtEl>
                                        <p:attrNameLst>
                                          <p:attrName>style.visibility</p:attrName>
                                        </p:attrNameLst>
                                      </p:cBhvr>
                                      <p:to>
                                        <p:strVal val="visible"/>
                                      </p:to>
                                    </p:set>
                                    <p:animEffect transition="in" filter="wipe(left)">
                                      <p:cBhvr>
                                        <p:cTn id="41" dur="500"/>
                                        <p:tgtEl>
                                          <p:spTgt spid="184628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1846285"/>
                                        </p:tgtEl>
                                        <p:attrNameLst>
                                          <p:attrName>style.visibility</p:attrName>
                                        </p:attrNameLst>
                                      </p:cBhvr>
                                      <p:to>
                                        <p:strVal val="visible"/>
                                      </p:to>
                                    </p:set>
                                    <p:animEffect transition="in" filter="wipe(left)">
                                      <p:cBhvr>
                                        <p:cTn id="46" dur="500"/>
                                        <p:tgtEl>
                                          <p:spTgt spid="1846285"/>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10" presetClass="entr" presetSubtype="0" fill="hold" nodeType="clickEffect">
                                  <p:stCondLst>
                                    <p:cond delay="0"/>
                                  </p:stCondLst>
                                  <p:childTnLst>
                                    <p:set>
                                      <p:cBhvr>
                                        <p:cTn id="50" dur="1" fill="hold">
                                          <p:stCondLst>
                                            <p:cond delay="0"/>
                                          </p:stCondLst>
                                        </p:cTn>
                                        <p:tgtEl>
                                          <p:spTgt spid="1846275">
                                            <p:txEl>
                                              <p:pRg st="11" end="11"/>
                                            </p:txEl>
                                          </p:spTgt>
                                        </p:tgtEl>
                                        <p:attrNameLst>
                                          <p:attrName>style.visibility</p:attrName>
                                        </p:attrNameLst>
                                      </p:cBhvr>
                                      <p:to>
                                        <p:strVal val="visible"/>
                                      </p:to>
                                    </p:set>
                                    <p:animEffect transition="in" filter="fade">
                                      <p:cBhvr>
                                        <p:cTn id="51" dur="1000"/>
                                        <p:tgtEl>
                                          <p:spTgt spid="1846275">
                                            <p:txEl>
                                              <p:pRg st="11" end="11"/>
                                            </p:txEl>
                                          </p:spTgt>
                                        </p:tgtEl>
                                      </p:cBhvr>
                                    </p:animEffect>
                                  </p:childTnLst>
                                </p:cTn>
                              </p:par>
                              <p:par>
                                <p:cTn id="52" presetID="1" presetClass="entr" presetSubtype="0" fill="hold" grpId="0" nodeType="withEffect">
                                  <p:stCondLst>
                                    <p:cond delay="0"/>
                                  </p:stCondLst>
                                  <p:childTnLst>
                                    <p:set>
                                      <p:cBhvr>
                                        <p:cTn id="53" dur="1" fill="hold">
                                          <p:stCondLst>
                                            <p:cond delay="0"/>
                                          </p:stCondLst>
                                        </p:cTn>
                                        <p:tgtEl>
                                          <p:spTgt spid="1846286"/>
                                        </p:tgtEl>
                                        <p:attrNameLst>
                                          <p:attrName>style.visibility</p:attrName>
                                        </p:attrNameLst>
                                      </p:cBhvr>
                                      <p:to>
                                        <p:strVal val="visible"/>
                                      </p:to>
                                    </p:set>
                                  </p:childTnLst>
                                </p:cTn>
                              </p:par>
                              <p:par>
                                <p:cTn id="54" presetID="10" presetClass="entr" presetSubtype="0" fill="hold" nodeType="withEffect">
                                  <p:stCondLst>
                                    <p:cond delay="0"/>
                                  </p:stCondLst>
                                  <p:childTnLst>
                                    <p:set>
                                      <p:cBhvr>
                                        <p:cTn id="55" dur="1" fill="hold">
                                          <p:stCondLst>
                                            <p:cond delay="0"/>
                                          </p:stCondLst>
                                        </p:cTn>
                                        <p:tgtEl>
                                          <p:spTgt spid="1846275">
                                            <p:txEl>
                                              <p:pRg st="12" end="12"/>
                                            </p:txEl>
                                          </p:spTgt>
                                        </p:tgtEl>
                                        <p:attrNameLst>
                                          <p:attrName>style.visibility</p:attrName>
                                        </p:attrNameLst>
                                      </p:cBhvr>
                                      <p:to>
                                        <p:strVal val="visible"/>
                                      </p:to>
                                    </p:set>
                                    <p:animEffect transition="in" filter="fade">
                                      <p:cBhvr>
                                        <p:cTn id="56" dur="1000"/>
                                        <p:tgtEl>
                                          <p:spTgt spid="1846275">
                                            <p:txEl>
                                              <p:pRg st="12" end="12"/>
                                            </p:txEl>
                                          </p:spTgt>
                                        </p:tgtEl>
                                      </p:cBhvr>
                                    </p:animEffect>
                                  </p:childTnLst>
                                </p:cTn>
                              </p:par>
                              <p:par>
                                <p:cTn id="57" presetID="1" presetClass="entr" presetSubtype="0" fill="hold" grpId="0" nodeType="withEffect">
                                  <p:stCondLst>
                                    <p:cond delay="0"/>
                                  </p:stCondLst>
                                  <p:childTnLst>
                                    <p:set>
                                      <p:cBhvr>
                                        <p:cTn id="58" dur="1" fill="hold">
                                          <p:stCondLst>
                                            <p:cond delay="0"/>
                                          </p:stCondLst>
                                        </p:cTn>
                                        <p:tgtEl>
                                          <p:spTgt spid="1846287"/>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84628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846290"/>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18462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6276" grpId="0" animBg="1"/>
      <p:bldP spid="1846277" grpId="0" animBg="1"/>
      <p:bldP spid="1846278" grpId="0" animBg="1"/>
      <p:bldP spid="1846279" grpId="0" animBg="1"/>
      <p:bldP spid="1846280" grpId="0" animBg="1"/>
      <p:bldP spid="1846281" grpId="0" animBg="1"/>
      <p:bldP spid="1846282" grpId="0" animBg="1"/>
      <p:bldP spid="1846283" grpId="0" animBg="1"/>
      <p:bldP spid="1846284" grpId="0" animBg="1"/>
      <p:bldP spid="1846285" grpId="0" animBg="1"/>
      <p:bldP spid="1846286" grpId="0" animBg="1"/>
      <p:bldP spid="1846287" grpId="0" animBg="1"/>
      <p:bldP spid="1846288" grpId="0"/>
      <p:bldP spid="1846289" grpId="0"/>
      <p:bldP spid="184629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400" smtClean="0"/>
              <a:t>For the Curious: The Rational Numbers</a:t>
            </a:r>
          </a:p>
        </p:txBody>
      </p:sp>
      <p:sp>
        <p:nvSpPr>
          <p:cNvPr id="1782787" name="Text Box 3"/>
          <p:cNvSpPr txBox="1">
            <a:spLocks noChangeArrowheads="1"/>
          </p:cNvSpPr>
          <p:nvPr/>
        </p:nvSpPr>
        <p:spPr bwMode="auto">
          <a:xfrm>
            <a:off x="139700" y="1350963"/>
            <a:ext cx="8947150" cy="53614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dirty="0"/>
              <a:t>Elements in </a:t>
            </a:r>
            <a:r>
              <a:rPr lang="en-US" dirty="0">
                <a:latin typeface="msbm10"/>
              </a:rPr>
              <a:t>Q</a:t>
            </a:r>
            <a:r>
              <a:rPr lang="en-US" sz="2000" dirty="0"/>
              <a:t> are though of as numbers a/b for </a:t>
            </a:r>
            <a:r>
              <a:rPr lang="en-US" sz="2000" dirty="0" err="1"/>
              <a:t>a,b</a:t>
            </a:r>
            <a:r>
              <a:rPr lang="en-US" sz="2000" dirty="0"/>
              <a:t> </a:t>
            </a:r>
            <a:r>
              <a:rPr lang="en-US" sz="1600" dirty="0" smtClean="0">
                <a:latin typeface="cmsy10"/>
                <a:sym typeface="Symbol"/>
              </a:rPr>
              <a:t></a:t>
            </a:r>
            <a:r>
              <a:rPr lang="en-US" sz="2000" dirty="0" smtClean="0"/>
              <a:t> </a:t>
            </a:r>
            <a:r>
              <a:rPr lang="en-US" sz="2400" dirty="0">
                <a:latin typeface="msbm10"/>
              </a:rPr>
              <a:t>Z</a:t>
            </a:r>
            <a:r>
              <a:rPr lang="en-US" sz="2000" dirty="0"/>
              <a:t>.</a:t>
            </a:r>
          </a:p>
          <a:p>
            <a:pPr algn="l" rtl="0">
              <a:spcBef>
                <a:spcPct val="20000"/>
              </a:spcBef>
            </a:pPr>
            <a:endParaRPr lang="en-US" sz="800" dirty="0"/>
          </a:p>
          <a:p>
            <a:pPr algn="l" rtl="0">
              <a:spcBef>
                <a:spcPct val="20000"/>
              </a:spcBef>
            </a:pPr>
            <a:r>
              <a:rPr lang="en-US" sz="2000" dirty="0"/>
              <a:t>But a/b = 2a/2b = 3a/3b, and so on… </a:t>
            </a:r>
          </a:p>
          <a:p>
            <a:pPr algn="l" rtl="0">
              <a:spcBef>
                <a:spcPct val="20000"/>
              </a:spcBef>
            </a:pPr>
            <a:r>
              <a:rPr lang="en-US" sz="2000" dirty="0"/>
              <a:t>So which one should we pick?</a:t>
            </a:r>
          </a:p>
          <a:p>
            <a:pPr algn="l" rtl="0">
              <a:spcBef>
                <a:spcPct val="20000"/>
              </a:spcBef>
            </a:pPr>
            <a:r>
              <a:rPr lang="en-US" sz="2000" dirty="0"/>
              <a:t>Also, how is a/b defined?</a:t>
            </a:r>
          </a:p>
          <a:p>
            <a:pPr algn="l" rtl="0">
              <a:spcBef>
                <a:spcPct val="20000"/>
              </a:spcBef>
            </a:pPr>
            <a:endParaRPr lang="en-US" sz="2000" dirty="0"/>
          </a:p>
          <a:p>
            <a:pPr algn="l" rtl="0">
              <a:spcBef>
                <a:spcPct val="20000"/>
              </a:spcBef>
            </a:pPr>
            <a:r>
              <a:rPr lang="en-US" sz="2000" dirty="0"/>
              <a:t>Define a relation R on </a:t>
            </a:r>
            <a:r>
              <a:rPr lang="en-US" sz="2400" dirty="0">
                <a:latin typeface="msbm10"/>
              </a:rPr>
              <a:t>Z</a:t>
            </a:r>
            <a:r>
              <a:rPr lang="en-US" sz="2400" baseline="30000" dirty="0"/>
              <a:t>2</a:t>
            </a:r>
            <a:r>
              <a:rPr lang="en-US" sz="2000" dirty="0"/>
              <a:t> in the following way:</a:t>
            </a:r>
          </a:p>
          <a:p>
            <a:pPr algn="l" rtl="0">
              <a:spcBef>
                <a:spcPct val="20000"/>
              </a:spcBef>
            </a:pPr>
            <a:endParaRPr lang="en-US" sz="800" dirty="0"/>
          </a:p>
          <a:p>
            <a:pPr algn="l" rtl="0">
              <a:spcBef>
                <a:spcPct val="20000"/>
              </a:spcBef>
            </a:pPr>
            <a:r>
              <a:rPr lang="en-US" sz="2000" dirty="0"/>
              <a:t>			</a:t>
            </a:r>
            <a:r>
              <a:rPr lang="en-US" sz="2400" dirty="0"/>
              <a:t>R := </a:t>
            </a:r>
            <a:r>
              <a:rPr lang="en-US" sz="3200" dirty="0"/>
              <a:t>{</a:t>
            </a:r>
            <a:r>
              <a:rPr lang="en-US" sz="2400" dirty="0"/>
              <a:t>((</a:t>
            </a:r>
            <a:r>
              <a:rPr lang="en-US" sz="2400" dirty="0" err="1"/>
              <a:t>a,b</a:t>
            </a:r>
            <a:r>
              <a:rPr lang="en-US" sz="2400" dirty="0"/>
              <a:t>),(</a:t>
            </a:r>
            <a:r>
              <a:rPr lang="en-US" sz="2400" dirty="0" err="1"/>
              <a:t>c,d</a:t>
            </a:r>
            <a:r>
              <a:rPr lang="en-US" sz="2400" dirty="0"/>
              <a:t>)) </a:t>
            </a:r>
            <a:r>
              <a:rPr lang="en-US" sz="2000" dirty="0">
                <a:latin typeface="cmsy10"/>
              </a:rPr>
              <a:t>2</a:t>
            </a:r>
            <a:r>
              <a:rPr lang="en-US" sz="3200" dirty="0"/>
              <a:t> </a:t>
            </a:r>
            <a:r>
              <a:rPr lang="en-US" dirty="0">
                <a:latin typeface="msbm10"/>
              </a:rPr>
              <a:t>Z</a:t>
            </a:r>
            <a:r>
              <a:rPr lang="en-US" baseline="30000" dirty="0"/>
              <a:t>2</a:t>
            </a:r>
            <a:r>
              <a:rPr lang="en-US" sz="2400" dirty="0"/>
              <a:t>x</a:t>
            </a:r>
            <a:r>
              <a:rPr lang="en-US" dirty="0">
                <a:latin typeface="msbm10"/>
              </a:rPr>
              <a:t>Z</a:t>
            </a:r>
            <a:r>
              <a:rPr lang="en-US" baseline="30000" dirty="0"/>
              <a:t>2</a:t>
            </a:r>
            <a:r>
              <a:rPr lang="en-US" sz="3200" dirty="0"/>
              <a:t> </a:t>
            </a:r>
            <a:r>
              <a:rPr lang="en-US" sz="2400" dirty="0"/>
              <a:t>| ad=</a:t>
            </a:r>
            <a:r>
              <a:rPr lang="en-US" sz="2400" dirty="0" err="1"/>
              <a:t>bc</a:t>
            </a:r>
            <a:r>
              <a:rPr lang="en-US" sz="2400" dirty="0"/>
              <a:t> </a:t>
            </a:r>
            <a:r>
              <a:rPr lang="en-US" sz="3200" dirty="0"/>
              <a:t>}</a:t>
            </a:r>
            <a:r>
              <a:rPr lang="en-US" sz="2400" dirty="0"/>
              <a:t> </a:t>
            </a:r>
          </a:p>
          <a:p>
            <a:pPr algn="l" rtl="0">
              <a:spcBef>
                <a:spcPct val="20000"/>
              </a:spcBef>
            </a:pPr>
            <a:endParaRPr lang="en-US" sz="1600" dirty="0"/>
          </a:p>
          <a:p>
            <a:pPr algn="l" rtl="0">
              <a:spcBef>
                <a:spcPct val="20000"/>
              </a:spcBef>
            </a:pPr>
            <a:r>
              <a:rPr lang="en-US" sz="2000" dirty="0"/>
              <a:t>That is, (</a:t>
            </a:r>
            <a:r>
              <a:rPr lang="en-US" sz="2000" dirty="0" err="1"/>
              <a:t>a,b</a:t>
            </a:r>
            <a:r>
              <a:rPr lang="en-US" sz="2000" dirty="0"/>
              <a:t>)R(</a:t>
            </a:r>
            <a:r>
              <a:rPr lang="en-US" sz="2000" dirty="0" err="1"/>
              <a:t>c,d</a:t>
            </a:r>
            <a:r>
              <a:rPr lang="en-US" sz="2000" dirty="0"/>
              <a:t>) if and only if ad = </a:t>
            </a:r>
            <a:r>
              <a:rPr lang="en-US" sz="2000" dirty="0" err="1"/>
              <a:t>bc</a:t>
            </a:r>
            <a:r>
              <a:rPr lang="en-US" sz="2000" dirty="0"/>
              <a:t>.</a:t>
            </a:r>
          </a:p>
          <a:p>
            <a:pPr algn="l" rtl="0">
              <a:spcBef>
                <a:spcPct val="20000"/>
              </a:spcBef>
            </a:pPr>
            <a:r>
              <a:rPr lang="en-US" sz="1000" dirty="0">
                <a:latin typeface="Euclid Math One" pitchFamily="18" charset="2"/>
              </a:rPr>
              <a:t>and only if</a:t>
            </a:r>
            <a:endParaRPr lang="en-US" sz="2000" dirty="0"/>
          </a:p>
          <a:p>
            <a:pPr algn="l" rtl="0">
              <a:spcBef>
                <a:spcPct val="20000"/>
              </a:spcBef>
            </a:pPr>
            <a:endParaRPr lang="en-US" sz="2000" dirty="0"/>
          </a:p>
          <a:p>
            <a:pPr algn="l" rtl="0">
              <a:spcBef>
                <a:spcPct val="20000"/>
              </a:spcBef>
            </a:pPr>
            <a:r>
              <a:rPr lang="en-US" sz="2400" dirty="0"/>
              <a:t>A </a:t>
            </a:r>
            <a:r>
              <a:rPr lang="en-US" sz="2400" u="sng" dirty="0">
                <a:solidFill>
                  <a:schemeClr val="hlink"/>
                </a:solidFill>
              </a:rPr>
              <a:t>rational number</a:t>
            </a:r>
            <a:r>
              <a:rPr lang="en-US" sz="2400" dirty="0"/>
              <a:t> is simply a </a:t>
            </a:r>
            <a:r>
              <a:rPr lang="en-US" sz="2400" u="sng" dirty="0">
                <a:solidFill>
                  <a:srgbClr val="33CC33"/>
                </a:solidFill>
              </a:rPr>
              <a:t>representative</a:t>
            </a:r>
            <a:r>
              <a:rPr lang="en-US" sz="2400" dirty="0"/>
              <a:t> (</a:t>
            </a:r>
            <a:r>
              <a:rPr lang="en-US" sz="2400" dirty="0" err="1"/>
              <a:t>a,b</a:t>
            </a:r>
            <a:r>
              <a:rPr lang="en-US" sz="2400" dirty="0"/>
              <a:t>) of an equivalence class for the above relation R.</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782787">
                                            <p:txEl>
                                              <p:pRg st="6" end="6"/>
                                            </p:txEl>
                                          </p:spTgt>
                                        </p:tgtEl>
                                        <p:attrNameLst>
                                          <p:attrName>style.visibility</p:attrName>
                                        </p:attrNameLst>
                                      </p:cBhvr>
                                      <p:to>
                                        <p:strVal val="visible"/>
                                      </p:to>
                                    </p:set>
                                    <p:animEffect transition="in" filter="fade">
                                      <p:cBhvr>
                                        <p:cTn id="7" dur="1000"/>
                                        <p:tgtEl>
                                          <p:spTgt spid="1782787">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82787">
                                            <p:txEl>
                                              <p:pRg st="8" end="8"/>
                                            </p:txEl>
                                          </p:spTgt>
                                        </p:tgtEl>
                                        <p:attrNameLst>
                                          <p:attrName>style.visibility</p:attrName>
                                        </p:attrNameLst>
                                      </p:cBhvr>
                                      <p:to>
                                        <p:strVal val="visible"/>
                                      </p:to>
                                    </p:set>
                                    <p:animEffect transition="in" filter="fade">
                                      <p:cBhvr>
                                        <p:cTn id="10" dur="1000"/>
                                        <p:tgtEl>
                                          <p:spTgt spid="1782787">
                                            <p:txEl>
                                              <p:pRg st="8" end="8"/>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82787">
                                            <p:txEl>
                                              <p:pRg st="10" end="10"/>
                                            </p:txEl>
                                          </p:spTgt>
                                        </p:tgtEl>
                                        <p:attrNameLst>
                                          <p:attrName>style.visibility</p:attrName>
                                        </p:attrNameLst>
                                      </p:cBhvr>
                                      <p:to>
                                        <p:strVal val="visible"/>
                                      </p:to>
                                    </p:set>
                                    <p:animEffect transition="in" filter="fade">
                                      <p:cBhvr>
                                        <p:cTn id="13" dur="1000"/>
                                        <p:tgtEl>
                                          <p:spTgt spid="1782787">
                                            <p:txEl>
                                              <p:pRg st="10" end="10"/>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782787">
                                            <p:txEl>
                                              <p:pRg st="11" end="11"/>
                                            </p:txEl>
                                          </p:spTgt>
                                        </p:tgtEl>
                                        <p:attrNameLst>
                                          <p:attrName>style.visibility</p:attrName>
                                        </p:attrNameLst>
                                      </p:cBhvr>
                                      <p:to>
                                        <p:strVal val="visible"/>
                                      </p:to>
                                    </p:set>
                                    <p:animEffect transition="in" filter="fade">
                                      <p:cBhvr>
                                        <p:cTn id="16" dur="1000"/>
                                        <p:tgtEl>
                                          <p:spTgt spid="1782787">
                                            <p:txEl>
                                              <p:pRg st="11" end="1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1782787">
                                            <p:txEl>
                                              <p:pRg st="13" end="13"/>
                                            </p:txEl>
                                          </p:spTgt>
                                        </p:tgtEl>
                                        <p:attrNameLst>
                                          <p:attrName>style.visibility</p:attrName>
                                        </p:attrNameLst>
                                      </p:cBhvr>
                                      <p:to>
                                        <p:strVal val="visible"/>
                                      </p:to>
                                    </p:set>
                                    <p:animEffect transition="in" filter="fade">
                                      <p:cBhvr>
                                        <p:cTn id="21" dur="1000"/>
                                        <p:tgtEl>
                                          <p:spTgt spid="178278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mtClean="0"/>
              <a:t>Exercise</a:t>
            </a:r>
          </a:p>
        </p:txBody>
      </p:sp>
      <p:sp>
        <p:nvSpPr>
          <p:cNvPr id="17411" name="Rectangle 3"/>
          <p:cNvSpPr>
            <a:spLocks noGrp="1" noChangeArrowheads="1"/>
          </p:cNvSpPr>
          <p:nvPr>
            <p:ph type="body" idx="1"/>
          </p:nvPr>
        </p:nvSpPr>
        <p:spPr>
          <a:xfrm>
            <a:off x="417513" y="1508125"/>
            <a:ext cx="8077200" cy="4560888"/>
          </a:xfrm>
        </p:spPr>
        <p:txBody>
          <a:bodyPr/>
          <a:lstStyle/>
          <a:p>
            <a:pPr eaLnBrk="1" hangingPunct="1">
              <a:buFontTx/>
              <a:buNone/>
            </a:pPr>
            <a:r>
              <a:rPr lang="en-US" sz="2200" dirty="0" smtClean="0"/>
              <a:t>We say that </a:t>
            </a:r>
            <a:r>
              <a:rPr lang="en-US" sz="2200" dirty="0" err="1" smtClean="0"/>
              <a:t>a</a:t>
            </a:r>
            <a:r>
              <a:rPr lang="en-US" sz="2200" dirty="0" err="1" smtClean="0">
                <a:latin typeface="Arial Unicode MS" pitchFamily="34" charset="-128"/>
                <a:ea typeface="Arial Unicode MS" pitchFamily="34" charset="-128"/>
                <a:cs typeface="Arial Unicode MS" pitchFamily="34" charset="-128"/>
              </a:rPr>
              <a:t>∈</a:t>
            </a:r>
            <a:r>
              <a:rPr lang="en-US" sz="2200" dirty="0" err="1" smtClean="0"/>
              <a:t>ℤ</a:t>
            </a:r>
            <a:r>
              <a:rPr lang="en-US" sz="2200" dirty="0" smtClean="0"/>
              <a:t> is divisible by </a:t>
            </a:r>
            <a:r>
              <a:rPr lang="en-US" sz="2200" dirty="0" err="1" smtClean="0"/>
              <a:t>b</a:t>
            </a:r>
            <a:r>
              <a:rPr lang="en-US" sz="2200" dirty="0" err="1" smtClean="0">
                <a:latin typeface="Arial Unicode MS" pitchFamily="34" charset="-128"/>
                <a:ea typeface="Arial Unicode MS" pitchFamily="34" charset="-128"/>
                <a:cs typeface="Arial Unicode MS" pitchFamily="34" charset="-128"/>
              </a:rPr>
              <a:t>∈</a:t>
            </a:r>
            <a:r>
              <a:rPr lang="en-US" sz="2200" dirty="0" err="1" smtClean="0"/>
              <a:t>ℤ</a:t>
            </a:r>
            <a:r>
              <a:rPr lang="en-US" sz="2200" dirty="0" smtClean="0"/>
              <a:t> if </a:t>
            </a:r>
            <a:r>
              <a:rPr lang="el-GR" sz="2200" dirty="0" smtClean="0">
                <a:latin typeface="Arial Unicode MS" pitchFamily="34" charset="-128"/>
                <a:ea typeface="Arial Unicode MS" pitchFamily="34" charset="-128"/>
                <a:cs typeface="Arial Unicode MS" pitchFamily="34" charset="-128"/>
              </a:rPr>
              <a:t>∃</a:t>
            </a:r>
            <a:r>
              <a:rPr lang="en-US" sz="2200" dirty="0" err="1" smtClean="0"/>
              <a:t>k</a:t>
            </a:r>
            <a:r>
              <a:rPr lang="en-US" sz="2200" dirty="0" err="1" smtClean="0">
                <a:latin typeface="Arial Unicode MS" pitchFamily="34" charset="-128"/>
                <a:ea typeface="Arial Unicode MS" pitchFamily="34" charset="-128"/>
                <a:cs typeface="Arial Unicode MS" pitchFamily="34" charset="-128"/>
              </a:rPr>
              <a:t>∈</a:t>
            </a:r>
            <a:r>
              <a:rPr lang="en-US" sz="2200" dirty="0" err="1" smtClean="0"/>
              <a:t>ℤ</a:t>
            </a:r>
            <a:r>
              <a:rPr lang="en-US" sz="2200" dirty="0" smtClean="0"/>
              <a:t> so that a = kb . </a:t>
            </a:r>
          </a:p>
          <a:p>
            <a:pPr eaLnBrk="1" hangingPunct="1">
              <a:buFontTx/>
              <a:buNone/>
            </a:pPr>
            <a:r>
              <a:rPr lang="en-US" sz="2200" dirty="0" smtClean="0"/>
              <a:t>Define relations S,T on ℤ in the following way:</a:t>
            </a:r>
          </a:p>
          <a:p>
            <a:pPr eaLnBrk="1" hangingPunct="1">
              <a:buFontTx/>
              <a:buNone/>
            </a:pPr>
            <a:endParaRPr lang="en-US" sz="2200" dirty="0" smtClean="0"/>
          </a:p>
          <a:p>
            <a:pPr lvl="1" eaLnBrk="1" hangingPunct="1"/>
            <a:r>
              <a:rPr lang="en-US" sz="2100" dirty="0" err="1" smtClean="0"/>
              <a:t>iSj</a:t>
            </a:r>
            <a:r>
              <a:rPr lang="en-US" sz="2100" dirty="0" smtClean="0"/>
              <a:t> if and only if i − j is divisible by 7.</a:t>
            </a:r>
          </a:p>
          <a:p>
            <a:pPr lvl="1" eaLnBrk="1" hangingPunct="1"/>
            <a:r>
              <a:rPr lang="en-US" sz="2100" dirty="0" err="1" smtClean="0"/>
              <a:t>iTj</a:t>
            </a:r>
            <a:r>
              <a:rPr lang="en-US" sz="2100" dirty="0" smtClean="0"/>
              <a:t> if and only if i + j is divisible by 7.</a:t>
            </a:r>
          </a:p>
          <a:p>
            <a:pPr lvl="1" eaLnBrk="1" hangingPunct="1"/>
            <a:endParaRPr lang="en-US" sz="2100" dirty="0" smtClean="0"/>
          </a:p>
          <a:p>
            <a:pPr eaLnBrk="1" hangingPunct="1">
              <a:buFontTx/>
              <a:buNone/>
            </a:pPr>
            <a:r>
              <a:rPr lang="en-US" sz="2200" u="sng" dirty="0" smtClean="0"/>
              <a:t>Q1</a:t>
            </a:r>
            <a:r>
              <a:rPr lang="en-US" sz="2200" dirty="0" smtClean="0"/>
              <a:t>: is S an equivalence relation?</a:t>
            </a:r>
          </a:p>
          <a:p>
            <a:pPr eaLnBrk="1" hangingPunct="1">
              <a:buFontTx/>
              <a:buNone/>
            </a:pPr>
            <a:endParaRPr lang="en-US" sz="2200" dirty="0" smtClean="0"/>
          </a:p>
          <a:p>
            <a:pPr eaLnBrk="1" hangingPunct="1">
              <a:buFontTx/>
              <a:buNone/>
            </a:pPr>
            <a:r>
              <a:rPr lang="en-US" sz="2200" u="sng" dirty="0" smtClean="0"/>
              <a:t>Q2</a:t>
            </a:r>
            <a:r>
              <a:rPr lang="en-US" sz="2200" dirty="0" smtClean="0"/>
              <a:t>: is T an equivalence relation?</a:t>
            </a:r>
          </a:p>
          <a:p>
            <a:pPr eaLnBrk="1" hangingPunct="1">
              <a:buFontTx/>
              <a:buNone/>
            </a:pPr>
            <a:endParaRPr lang="en-US" sz="2200" dirty="0" smtClean="0"/>
          </a:p>
          <a:p>
            <a:pPr eaLnBrk="1" hangingPunct="1">
              <a:buFontTx/>
              <a:buNone/>
            </a:pPr>
            <a:r>
              <a:rPr lang="en-US" sz="2200" u="sng" dirty="0" smtClean="0"/>
              <a:t>Q3</a:t>
            </a:r>
            <a:r>
              <a:rPr lang="en-US" sz="2200" dirty="0" smtClean="0"/>
              <a:t>:</a:t>
            </a:r>
            <a:r>
              <a:rPr lang="en-US" sz="3100" dirty="0" smtClean="0"/>
              <a:t> </a:t>
            </a:r>
            <a:r>
              <a:rPr lang="en-US" sz="2200" dirty="0" smtClean="0"/>
              <a:t>is S</a:t>
            </a:r>
            <a:r>
              <a:rPr lang="en-US" sz="2200" dirty="0" smtClean="0">
                <a:latin typeface="Arial Unicode MS" pitchFamily="34" charset="-128"/>
                <a:ea typeface="Arial Unicode MS" pitchFamily="34" charset="-128"/>
                <a:cs typeface="Arial Unicode MS" pitchFamily="34" charset="-128"/>
              </a:rPr>
              <a:t>∪</a:t>
            </a:r>
            <a:r>
              <a:rPr lang="en-US" sz="2200" dirty="0" smtClean="0"/>
              <a:t>T an equivalence relation?</a:t>
            </a:r>
            <a:r>
              <a:rPr lang="en-US" sz="3100" dirty="0" smtClean="0"/>
              <a:t> </a:t>
            </a:r>
          </a:p>
        </p:txBody>
      </p:sp>
    </p:spTree>
  </p:cSld>
  <p:clrMapOvr>
    <a:masterClrMapping/>
  </p:clrMapOvr>
  <p:transition spd="med">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mtClean="0"/>
              <a:t>Partition</a:t>
            </a:r>
          </a:p>
        </p:txBody>
      </p:sp>
      <p:sp>
        <p:nvSpPr>
          <p:cNvPr id="18435" name="Text Box 3"/>
          <p:cNvSpPr txBox="1">
            <a:spLocks noChangeArrowheads="1"/>
          </p:cNvSpPr>
          <p:nvPr/>
        </p:nvSpPr>
        <p:spPr bwMode="auto">
          <a:xfrm>
            <a:off x="325438" y="1236663"/>
            <a:ext cx="8636000" cy="5564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a:t>Definition</a:t>
            </a:r>
            <a:r>
              <a:rPr lang="en-US" sz="2400"/>
              <a:t>:</a:t>
            </a:r>
            <a:r>
              <a:rPr lang="en-US"/>
              <a:t> </a:t>
            </a:r>
            <a:r>
              <a:rPr lang="en-US" sz="2400"/>
              <a:t>A </a:t>
            </a:r>
            <a:r>
              <a:rPr lang="en-US" sz="2400" u="sng">
                <a:solidFill>
                  <a:srgbClr val="FF0000"/>
                </a:solidFill>
              </a:rPr>
              <a:t>partition</a:t>
            </a:r>
            <a:r>
              <a:rPr lang="en-US" sz="2400"/>
              <a:t> of a set A is a collection of subsets A</a:t>
            </a:r>
            <a:r>
              <a:rPr lang="en-US" sz="2400" baseline="-25000"/>
              <a:t>1</a:t>
            </a:r>
            <a:r>
              <a:rPr lang="en-US" sz="2400"/>
              <a:t>,A</a:t>
            </a:r>
            <a:r>
              <a:rPr lang="en-US" sz="2400" baseline="-25000"/>
              <a:t>2</a:t>
            </a:r>
            <a:r>
              <a:rPr lang="en-US" sz="2400"/>
              <a:t>,…,A</a:t>
            </a:r>
            <a:r>
              <a:rPr lang="en-US" sz="2400" baseline="-25000"/>
              <a:t>n</a:t>
            </a:r>
            <a:r>
              <a:rPr lang="en-US" sz="2400"/>
              <a:t> </a:t>
            </a:r>
            <a:r>
              <a:rPr lang="en-US" sz="1800">
                <a:latin typeface="cmbsy7" pitchFamily="34" charset="0"/>
              </a:rPr>
              <a:t>µ</a:t>
            </a:r>
            <a:r>
              <a:rPr lang="en-US" sz="2400"/>
              <a:t> A so that:</a:t>
            </a:r>
          </a:p>
          <a:p>
            <a:pPr algn="l" rtl="0">
              <a:spcBef>
                <a:spcPct val="20000"/>
              </a:spcBef>
            </a:pPr>
            <a:endParaRPr lang="en-US" sz="800"/>
          </a:p>
          <a:p>
            <a:pPr lvl="1" algn="l" rtl="0">
              <a:spcBef>
                <a:spcPct val="20000"/>
              </a:spcBef>
              <a:buFontTx/>
              <a:buAutoNum type="arabicPeriod"/>
            </a:pPr>
            <a:r>
              <a:rPr lang="en-US" sz="2400">
                <a:solidFill>
                  <a:schemeClr val="tx2"/>
                </a:solidFill>
              </a:rPr>
              <a:t>Pairwise disjoint</a:t>
            </a:r>
            <a:r>
              <a:rPr lang="en-US" sz="2400"/>
              <a:t>:  </a:t>
            </a:r>
            <a:r>
              <a:rPr lang="en-US" sz="2400">
                <a:latin typeface="cmbsy7" pitchFamily="34" charset="0"/>
              </a:rPr>
              <a:t>8</a:t>
            </a:r>
            <a:r>
              <a:rPr lang="en-US" sz="2400"/>
              <a:t>i,j</a:t>
            </a:r>
            <a:r>
              <a:rPr lang="en-US" sz="1800">
                <a:latin typeface="cmbsy7" pitchFamily="34" charset="0"/>
              </a:rPr>
              <a:t>2</a:t>
            </a:r>
            <a:r>
              <a:rPr lang="en-US" sz="2000">
                <a:latin typeface="cmbsy7" pitchFamily="34" charset="0"/>
              </a:rPr>
              <a:t> </a:t>
            </a:r>
            <a:r>
              <a:rPr lang="en-US" sz="2400"/>
              <a:t>[n], i</a:t>
            </a:r>
            <a:r>
              <a:rPr lang="en-US" sz="2400">
                <a:latin typeface="cmmi10"/>
              </a:rPr>
              <a:t>≠</a:t>
            </a:r>
            <a:r>
              <a:rPr lang="en-US" sz="2400"/>
              <a:t>j </a:t>
            </a:r>
            <a:r>
              <a:rPr lang="en-US"/>
              <a:t>→ </a:t>
            </a:r>
            <a:r>
              <a:rPr lang="en-US" sz="2400"/>
              <a:t>A</a:t>
            </a:r>
            <a:r>
              <a:rPr lang="en-US" sz="2400" baseline="-25000"/>
              <a:t>i</a:t>
            </a:r>
            <a:r>
              <a:rPr lang="en-US" sz="2400">
                <a:latin typeface="cmbsy7" pitchFamily="34" charset="0"/>
              </a:rPr>
              <a:t>\</a:t>
            </a:r>
            <a:r>
              <a:rPr lang="en-US" sz="2400"/>
              <a:t>A</a:t>
            </a:r>
            <a:r>
              <a:rPr lang="en-US" sz="2400" baseline="-25000"/>
              <a:t>j</a:t>
            </a:r>
            <a:r>
              <a:rPr lang="en-US" sz="2000"/>
              <a:t>=</a:t>
            </a:r>
            <a:r>
              <a:rPr lang="en-US" sz="2400"/>
              <a:t> </a:t>
            </a:r>
            <a:r>
              <a:rPr lang="en-US">
                <a:latin typeface="cmmi10"/>
              </a:rPr>
              <a:t>Ø</a:t>
            </a:r>
            <a:endParaRPr lang="en-US"/>
          </a:p>
          <a:p>
            <a:pPr lvl="1" algn="l" rtl="0">
              <a:spcBef>
                <a:spcPct val="20000"/>
              </a:spcBef>
              <a:buFontTx/>
              <a:buAutoNum type="arabicPeriod"/>
            </a:pPr>
            <a:r>
              <a:rPr lang="en-US" sz="2400">
                <a:solidFill>
                  <a:srgbClr val="33CC33"/>
                </a:solidFill>
              </a:rPr>
              <a:t>Covering</a:t>
            </a:r>
            <a:r>
              <a:rPr lang="en-US" sz="2400"/>
              <a:t>:	            A</a:t>
            </a:r>
            <a:r>
              <a:rPr lang="en-US" sz="2400" baseline="-25000"/>
              <a:t>1 </a:t>
            </a:r>
            <a:r>
              <a:rPr lang="en-US">
                <a:latin typeface="cmbsy7" pitchFamily="34" charset="0"/>
              </a:rPr>
              <a:t>[</a:t>
            </a:r>
            <a:r>
              <a:rPr lang="en-US" sz="2400"/>
              <a:t> A</a:t>
            </a:r>
            <a:r>
              <a:rPr lang="en-US" sz="2400" baseline="-25000"/>
              <a:t>2 </a:t>
            </a:r>
            <a:r>
              <a:rPr lang="en-US">
                <a:latin typeface="cmbsy7" pitchFamily="34" charset="0"/>
              </a:rPr>
              <a:t>[</a:t>
            </a:r>
            <a:r>
              <a:rPr lang="en-US" sz="2400"/>
              <a:t> … </a:t>
            </a:r>
            <a:r>
              <a:rPr lang="en-US">
                <a:latin typeface="cmbsy7" pitchFamily="34" charset="0"/>
              </a:rPr>
              <a:t>[</a:t>
            </a:r>
            <a:r>
              <a:rPr lang="en-US" sz="2400"/>
              <a:t> A</a:t>
            </a:r>
            <a:r>
              <a:rPr lang="en-US" sz="2400" baseline="-25000"/>
              <a:t>n</a:t>
            </a:r>
            <a:r>
              <a:rPr lang="en-US" sz="2400"/>
              <a:t> </a:t>
            </a:r>
            <a:r>
              <a:rPr lang="en-US">
                <a:latin typeface="cmbsy7" pitchFamily="34" charset="0"/>
              </a:rPr>
              <a:t>  </a:t>
            </a:r>
            <a:r>
              <a:rPr lang="en-US" sz="2400"/>
              <a:t>= A</a:t>
            </a:r>
            <a:endParaRPr lang="en-US"/>
          </a:p>
          <a:p>
            <a:pPr algn="l" rtl="0">
              <a:spcBef>
                <a:spcPct val="20000"/>
              </a:spcBef>
            </a:pPr>
            <a:endParaRPr lang="en-US" sz="2400"/>
          </a:p>
          <a:p>
            <a:pPr algn="l" rtl="0">
              <a:spcBef>
                <a:spcPct val="20000"/>
              </a:spcBef>
            </a:pPr>
            <a:endParaRPr lang="en-US" sz="2400"/>
          </a:p>
          <a:p>
            <a:pPr algn="l" rtl="0">
              <a:spcBef>
                <a:spcPct val="20000"/>
              </a:spcBef>
            </a:pPr>
            <a:endParaRPr lang="en-US" sz="1800"/>
          </a:p>
          <a:p>
            <a:pPr algn="l" rtl="0">
              <a:spcBef>
                <a:spcPct val="20000"/>
              </a:spcBef>
            </a:pPr>
            <a:endParaRPr lang="en-US" sz="1800"/>
          </a:p>
          <a:p>
            <a:pPr algn="l" rtl="0">
              <a:spcBef>
                <a:spcPct val="20000"/>
              </a:spcBef>
            </a:pPr>
            <a:endParaRPr lang="en-US" sz="2400"/>
          </a:p>
          <a:p>
            <a:pPr algn="l" rtl="0">
              <a:spcBef>
                <a:spcPct val="20000"/>
              </a:spcBef>
            </a:pPr>
            <a:endParaRPr lang="en-US" sz="2400"/>
          </a:p>
          <a:p>
            <a:pPr algn="l" rtl="0">
              <a:spcBef>
                <a:spcPct val="20000"/>
              </a:spcBef>
            </a:pPr>
            <a:r>
              <a:rPr lang="en-US" sz="2000"/>
              <a:t>Partition			</a:t>
            </a:r>
            <a:r>
              <a:rPr lang="he-IL" sz="2000"/>
              <a:t>חלוקה</a:t>
            </a:r>
          </a:p>
          <a:p>
            <a:pPr algn="l" rtl="0">
              <a:spcBef>
                <a:spcPct val="20000"/>
              </a:spcBef>
            </a:pPr>
            <a:r>
              <a:rPr lang="en-US" sz="2000"/>
              <a:t>Pairwise disjoint		</a:t>
            </a:r>
            <a:r>
              <a:rPr lang="he-IL" sz="2000"/>
              <a:t>זרות בזוגות</a:t>
            </a:r>
            <a:endParaRPr lang="en-US" sz="2000"/>
          </a:p>
          <a:p>
            <a:pPr algn="l" rtl="0">
              <a:spcBef>
                <a:spcPct val="20000"/>
              </a:spcBef>
            </a:pPr>
            <a:r>
              <a:rPr lang="en-US" sz="2000"/>
              <a:t>Covering			</a:t>
            </a:r>
            <a:r>
              <a:rPr lang="he-IL" sz="2000"/>
              <a:t>כיסוי</a:t>
            </a:r>
            <a:endParaRPr lang="en-US" sz="2000"/>
          </a:p>
        </p:txBody>
      </p:sp>
      <p:sp>
        <p:nvSpPr>
          <p:cNvPr id="1969156" name="Rectangle 4"/>
          <p:cNvSpPr>
            <a:spLocks noChangeArrowheads="1"/>
          </p:cNvSpPr>
          <p:nvPr/>
        </p:nvSpPr>
        <p:spPr bwMode="auto">
          <a:xfrm>
            <a:off x="2468563" y="3657600"/>
            <a:ext cx="3779837" cy="1812925"/>
          </a:xfrm>
          <a:prstGeom prst="rect">
            <a:avLst/>
          </a:prstGeom>
          <a:solidFill>
            <a:srgbClr val="C0C0C0"/>
          </a:solidFill>
          <a:ln>
            <a:noFill/>
          </a:ln>
          <a:effectLst/>
          <a:extLs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969157" name="Text Box 5"/>
          <p:cNvSpPr txBox="1">
            <a:spLocks noChangeArrowheads="1"/>
          </p:cNvSpPr>
          <p:nvPr/>
        </p:nvSpPr>
        <p:spPr bwMode="auto">
          <a:xfrm>
            <a:off x="2605088" y="3771900"/>
            <a:ext cx="877887"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600">
                <a:solidFill>
                  <a:schemeClr val="bg2"/>
                </a:solidFill>
              </a:rPr>
              <a:t>A</a:t>
            </a:r>
          </a:p>
        </p:txBody>
      </p:sp>
      <p:grpSp>
        <p:nvGrpSpPr>
          <p:cNvPr id="1969158" name="Group 6"/>
          <p:cNvGrpSpPr>
            <a:grpSpLocks/>
          </p:cNvGrpSpPr>
          <p:nvPr/>
        </p:nvGrpSpPr>
        <p:grpSpPr bwMode="auto">
          <a:xfrm>
            <a:off x="2468563" y="3657600"/>
            <a:ext cx="1905000" cy="914400"/>
            <a:chOff x="192" y="2304"/>
            <a:chExt cx="1200" cy="576"/>
          </a:xfrm>
        </p:grpSpPr>
        <p:sp>
          <p:nvSpPr>
            <p:cNvPr id="18448" name="Rectangle 7"/>
            <p:cNvSpPr>
              <a:spLocks noChangeArrowheads="1"/>
            </p:cNvSpPr>
            <p:nvPr/>
          </p:nvSpPr>
          <p:spPr bwMode="auto">
            <a:xfrm>
              <a:off x="192" y="2304"/>
              <a:ext cx="1200" cy="576"/>
            </a:xfrm>
            <a:prstGeom prst="rect">
              <a:avLst/>
            </a:prstGeom>
            <a:solidFill>
              <a:schemeClr val="accent2"/>
            </a:solidFill>
            <a:ln>
              <a:noFill/>
            </a:ln>
            <a:effectLst/>
            <a:extLs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8449" name="Text Box 8"/>
            <p:cNvSpPr txBox="1">
              <a:spLocks noChangeArrowheads="1"/>
            </p:cNvSpPr>
            <p:nvPr/>
          </p:nvSpPr>
          <p:spPr bwMode="auto">
            <a:xfrm>
              <a:off x="520" y="2461"/>
              <a:ext cx="5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2400">
                  <a:solidFill>
                    <a:schemeClr val="bg2"/>
                  </a:solidFill>
                </a:rPr>
                <a:t>A</a:t>
              </a:r>
              <a:r>
                <a:rPr lang="en-US" sz="2400" baseline="-25000">
                  <a:solidFill>
                    <a:schemeClr val="bg2"/>
                  </a:solidFill>
                </a:rPr>
                <a:t>1</a:t>
              </a:r>
            </a:p>
          </p:txBody>
        </p:sp>
      </p:grpSp>
      <p:grpSp>
        <p:nvGrpSpPr>
          <p:cNvPr id="1969161" name="Group 9"/>
          <p:cNvGrpSpPr>
            <a:grpSpLocks/>
          </p:cNvGrpSpPr>
          <p:nvPr/>
        </p:nvGrpSpPr>
        <p:grpSpPr bwMode="auto">
          <a:xfrm>
            <a:off x="4357688" y="3657600"/>
            <a:ext cx="1905000" cy="914400"/>
            <a:chOff x="192" y="2304"/>
            <a:chExt cx="1200" cy="576"/>
          </a:xfrm>
        </p:grpSpPr>
        <p:sp>
          <p:nvSpPr>
            <p:cNvPr id="18446" name="Rectangle 10"/>
            <p:cNvSpPr>
              <a:spLocks noChangeArrowheads="1"/>
            </p:cNvSpPr>
            <p:nvPr/>
          </p:nvSpPr>
          <p:spPr bwMode="auto">
            <a:xfrm>
              <a:off x="192" y="2304"/>
              <a:ext cx="1200" cy="576"/>
            </a:xfrm>
            <a:prstGeom prst="rect">
              <a:avLst/>
            </a:prstGeom>
            <a:solidFill>
              <a:schemeClr val="accent1"/>
            </a:solidFill>
            <a:ln>
              <a:noFill/>
            </a:ln>
            <a:effectLst/>
            <a:extLs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8447" name="Text Box 11"/>
            <p:cNvSpPr txBox="1">
              <a:spLocks noChangeArrowheads="1"/>
            </p:cNvSpPr>
            <p:nvPr/>
          </p:nvSpPr>
          <p:spPr bwMode="auto">
            <a:xfrm>
              <a:off x="520" y="2461"/>
              <a:ext cx="5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2400">
                  <a:solidFill>
                    <a:schemeClr val="bg2"/>
                  </a:solidFill>
                </a:rPr>
                <a:t>A</a:t>
              </a:r>
              <a:r>
                <a:rPr lang="en-US" sz="2400" baseline="-25000">
                  <a:solidFill>
                    <a:schemeClr val="bg2"/>
                  </a:solidFill>
                </a:rPr>
                <a:t>2</a:t>
              </a:r>
            </a:p>
          </p:txBody>
        </p:sp>
      </p:grpSp>
      <p:grpSp>
        <p:nvGrpSpPr>
          <p:cNvPr id="1969164" name="Group 12"/>
          <p:cNvGrpSpPr>
            <a:grpSpLocks/>
          </p:cNvGrpSpPr>
          <p:nvPr/>
        </p:nvGrpSpPr>
        <p:grpSpPr bwMode="auto">
          <a:xfrm>
            <a:off x="2470150" y="4560888"/>
            <a:ext cx="1874838" cy="911225"/>
            <a:chOff x="192" y="2304"/>
            <a:chExt cx="1200" cy="576"/>
          </a:xfrm>
        </p:grpSpPr>
        <p:sp>
          <p:nvSpPr>
            <p:cNvPr id="18444" name="Rectangle 13"/>
            <p:cNvSpPr>
              <a:spLocks noChangeArrowheads="1"/>
            </p:cNvSpPr>
            <p:nvPr/>
          </p:nvSpPr>
          <p:spPr bwMode="auto">
            <a:xfrm>
              <a:off x="192" y="2304"/>
              <a:ext cx="1200" cy="576"/>
            </a:xfrm>
            <a:prstGeom prst="rect">
              <a:avLst/>
            </a:prstGeom>
            <a:solidFill>
              <a:schemeClr val="folHlink"/>
            </a:solidFill>
            <a:ln>
              <a:noFill/>
            </a:ln>
            <a:effectLst/>
            <a:extLs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8445" name="Text Box 14"/>
            <p:cNvSpPr txBox="1">
              <a:spLocks noChangeArrowheads="1"/>
            </p:cNvSpPr>
            <p:nvPr/>
          </p:nvSpPr>
          <p:spPr bwMode="auto">
            <a:xfrm>
              <a:off x="520" y="2429"/>
              <a:ext cx="597" cy="2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2400">
                  <a:solidFill>
                    <a:schemeClr val="bg2"/>
                  </a:solidFill>
                </a:rPr>
                <a:t>A</a:t>
              </a:r>
              <a:r>
                <a:rPr lang="en-US" sz="2400" baseline="-25000">
                  <a:solidFill>
                    <a:schemeClr val="bg2"/>
                  </a:solidFill>
                </a:rPr>
                <a:t>3</a:t>
              </a:r>
            </a:p>
          </p:txBody>
        </p:sp>
      </p:grpSp>
      <p:grpSp>
        <p:nvGrpSpPr>
          <p:cNvPr id="1969167" name="Group 15"/>
          <p:cNvGrpSpPr>
            <a:grpSpLocks/>
          </p:cNvGrpSpPr>
          <p:nvPr/>
        </p:nvGrpSpPr>
        <p:grpSpPr bwMode="auto">
          <a:xfrm>
            <a:off x="4343400" y="4557713"/>
            <a:ext cx="1905000" cy="914400"/>
            <a:chOff x="192" y="2304"/>
            <a:chExt cx="1200" cy="576"/>
          </a:xfrm>
        </p:grpSpPr>
        <p:sp>
          <p:nvSpPr>
            <p:cNvPr id="18442" name="Rectangle 16"/>
            <p:cNvSpPr>
              <a:spLocks noChangeArrowheads="1"/>
            </p:cNvSpPr>
            <p:nvPr/>
          </p:nvSpPr>
          <p:spPr bwMode="auto">
            <a:xfrm>
              <a:off x="192" y="2304"/>
              <a:ext cx="1200" cy="576"/>
            </a:xfrm>
            <a:prstGeom prst="rect">
              <a:avLst/>
            </a:prstGeom>
            <a:solidFill>
              <a:srgbClr val="FF6600"/>
            </a:solidFill>
            <a:ln>
              <a:noFill/>
            </a:ln>
            <a:effectLst/>
            <a:extLs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8443" name="Text Box 17"/>
            <p:cNvSpPr txBox="1">
              <a:spLocks noChangeArrowheads="1"/>
            </p:cNvSpPr>
            <p:nvPr/>
          </p:nvSpPr>
          <p:spPr bwMode="auto">
            <a:xfrm>
              <a:off x="520" y="2461"/>
              <a:ext cx="56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2400">
                  <a:solidFill>
                    <a:schemeClr val="bg2"/>
                  </a:solidFill>
                </a:rPr>
                <a:t>A</a:t>
              </a:r>
              <a:r>
                <a:rPr lang="en-US" sz="2400" baseline="-25000">
                  <a:solidFill>
                    <a:schemeClr val="bg2"/>
                  </a:solidFill>
                </a:rPr>
                <a:t>4</a:t>
              </a:r>
            </a:p>
          </p:txBody>
        </p:sp>
      </p:gr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6915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6915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969158"/>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96916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96916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9691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9156" grpId="0" animBg="1"/>
      <p:bldP spid="196915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smtClean="0"/>
              <a:t>Partition: Examples</a:t>
            </a:r>
          </a:p>
        </p:txBody>
      </p:sp>
      <p:sp>
        <p:nvSpPr>
          <p:cNvPr id="19459" name="Text Box 3"/>
          <p:cNvSpPr txBox="1">
            <a:spLocks noChangeArrowheads="1"/>
          </p:cNvSpPr>
          <p:nvPr/>
        </p:nvSpPr>
        <p:spPr bwMode="auto">
          <a:xfrm>
            <a:off x="325438" y="1236663"/>
            <a:ext cx="8636000" cy="5494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a:t>Let A be the set of all people.</a:t>
            </a:r>
          </a:p>
          <a:p>
            <a:pPr lvl="1" algn="l" rtl="0">
              <a:spcBef>
                <a:spcPct val="20000"/>
              </a:spcBef>
              <a:buFontTx/>
              <a:buAutoNum type="arabicPeriod"/>
            </a:pPr>
            <a:r>
              <a:rPr lang="en-US" sz="2000"/>
              <a:t>Let A</a:t>
            </a:r>
            <a:r>
              <a:rPr lang="en-US" sz="2000" baseline="-25000"/>
              <a:t>1</a:t>
            </a:r>
            <a:r>
              <a:rPr lang="en-US" sz="2000"/>
              <a:t> be the set of all people with blue eyes</a:t>
            </a:r>
          </a:p>
          <a:p>
            <a:pPr lvl="1" algn="l" rtl="0">
              <a:spcBef>
                <a:spcPct val="20000"/>
              </a:spcBef>
              <a:buFontTx/>
              <a:buAutoNum type="arabicPeriod"/>
            </a:pPr>
            <a:r>
              <a:rPr lang="en-US" sz="2000"/>
              <a:t>Let A</a:t>
            </a:r>
            <a:r>
              <a:rPr lang="en-US" sz="2000" baseline="-25000"/>
              <a:t>2</a:t>
            </a:r>
            <a:r>
              <a:rPr lang="en-US" sz="2000"/>
              <a:t> be the set of all people with green eyes</a:t>
            </a:r>
          </a:p>
          <a:p>
            <a:pPr lvl="1" algn="l" rtl="0">
              <a:spcBef>
                <a:spcPct val="20000"/>
              </a:spcBef>
              <a:buFontTx/>
              <a:buAutoNum type="arabicPeriod"/>
            </a:pPr>
            <a:r>
              <a:rPr lang="en-US" sz="2000"/>
              <a:t>Let A</a:t>
            </a:r>
            <a:r>
              <a:rPr lang="en-US" sz="2000" baseline="-25000"/>
              <a:t>3 </a:t>
            </a:r>
            <a:r>
              <a:rPr lang="en-US" sz="2000"/>
              <a:t>be the set of all people with brown eyes </a:t>
            </a:r>
          </a:p>
          <a:p>
            <a:pPr lvl="1" algn="l" rtl="0">
              <a:spcBef>
                <a:spcPct val="20000"/>
              </a:spcBef>
            </a:pPr>
            <a:r>
              <a:rPr lang="en-US" sz="2000"/>
              <a:t>	and so on…</a:t>
            </a:r>
            <a:endParaRPr lang="en-US" sz="2000" baseline="-25000"/>
          </a:p>
          <a:p>
            <a:pPr lvl="1" algn="l" rtl="0">
              <a:buFontTx/>
              <a:buAutoNum type="arabicPeriod"/>
            </a:pPr>
            <a:endParaRPr lang="en-US" sz="2000" baseline="-25000"/>
          </a:p>
          <a:p>
            <a:pPr algn="l" rtl="0"/>
            <a:endParaRPr lang="en-US" sz="2000"/>
          </a:p>
          <a:p>
            <a:pPr algn="l" rtl="0">
              <a:spcBef>
                <a:spcPct val="20000"/>
              </a:spcBef>
            </a:pPr>
            <a:r>
              <a:rPr lang="en-US" sz="2400"/>
              <a:t>Note that A</a:t>
            </a:r>
            <a:r>
              <a:rPr lang="en-US" sz="2400" baseline="-25000"/>
              <a:t>1</a:t>
            </a:r>
            <a:r>
              <a:rPr lang="en-US" sz="2400"/>
              <a:t>,A</a:t>
            </a:r>
            <a:r>
              <a:rPr lang="en-US" sz="2400" baseline="-25000"/>
              <a:t>2</a:t>
            </a:r>
            <a:r>
              <a:rPr lang="en-US" sz="2400"/>
              <a:t>,…,A</a:t>
            </a:r>
            <a:r>
              <a:rPr lang="en-US" sz="2400" baseline="-25000"/>
              <a:t>n</a:t>
            </a:r>
            <a:r>
              <a:rPr lang="en-US" sz="2400"/>
              <a:t> </a:t>
            </a:r>
            <a:r>
              <a:rPr lang="en-US" sz="1800">
                <a:latin typeface="cmbsy7" pitchFamily="34" charset="0"/>
              </a:rPr>
              <a:t>µ</a:t>
            </a:r>
            <a:r>
              <a:rPr lang="en-US" sz="2400"/>
              <a:t> A. Also:</a:t>
            </a:r>
          </a:p>
          <a:p>
            <a:pPr algn="l" rtl="0">
              <a:spcBef>
                <a:spcPct val="20000"/>
              </a:spcBef>
            </a:pPr>
            <a:endParaRPr lang="en-US" sz="800"/>
          </a:p>
          <a:p>
            <a:pPr lvl="1" algn="l" rtl="0">
              <a:spcBef>
                <a:spcPct val="20000"/>
              </a:spcBef>
              <a:buFontTx/>
              <a:buAutoNum type="arabicPeriod"/>
            </a:pPr>
            <a:r>
              <a:rPr lang="en-US" sz="2400">
                <a:solidFill>
                  <a:schemeClr val="tx2"/>
                </a:solidFill>
              </a:rPr>
              <a:t>Pairwise disjoint</a:t>
            </a:r>
            <a:r>
              <a:rPr lang="en-US" sz="2400"/>
              <a:t>*: </a:t>
            </a:r>
            <a:r>
              <a:rPr lang="en-US" sz="2400">
                <a:latin typeface="cmbsy7" pitchFamily="34" charset="0"/>
              </a:rPr>
              <a:t>8</a:t>
            </a:r>
            <a:r>
              <a:rPr lang="en-US" sz="2400"/>
              <a:t>i,j</a:t>
            </a:r>
            <a:r>
              <a:rPr lang="en-US" sz="1800">
                <a:latin typeface="cmbsy7" pitchFamily="34" charset="0"/>
              </a:rPr>
              <a:t>2</a:t>
            </a:r>
            <a:r>
              <a:rPr lang="en-US" sz="2000">
                <a:latin typeface="cmbsy7" pitchFamily="34" charset="0"/>
              </a:rPr>
              <a:t> </a:t>
            </a:r>
            <a:r>
              <a:rPr lang="en-US" sz="2400"/>
              <a:t>[n], i</a:t>
            </a:r>
            <a:r>
              <a:rPr lang="en-US" sz="2400">
                <a:latin typeface="cmmi10"/>
              </a:rPr>
              <a:t>≠</a:t>
            </a:r>
            <a:r>
              <a:rPr lang="en-US" sz="2400"/>
              <a:t>j </a:t>
            </a:r>
            <a:r>
              <a:rPr lang="en-US"/>
              <a:t>→ </a:t>
            </a:r>
            <a:r>
              <a:rPr lang="en-US" sz="2400"/>
              <a:t>A</a:t>
            </a:r>
            <a:r>
              <a:rPr lang="en-US" sz="2400" baseline="-25000"/>
              <a:t>i</a:t>
            </a:r>
            <a:r>
              <a:rPr lang="en-US" sz="2400">
                <a:latin typeface="cmbsy7" pitchFamily="34" charset="0"/>
              </a:rPr>
              <a:t>\</a:t>
            </a:r>
            <a:r>
              <a:rPr lang="en-US" sz="2400"/>
              <a:t>A</a:t>
            </a:r>
            <a:r>
              <a:rPr lang="en-US" sz="2400" baseline="-25000"/>
              <a:t>j</a:t>
            </a:r>
            <a:r>
              <a:rPr lang="en-US" sz="2000"/>
              <a:t>=</a:t>
            </a:r>
            <a:r>
              <a:rPr lang="en-US" sz="2400"/>
              <a:t> </a:t>
            </a:r>
            <a:r>
              <a:rPr lang="en-US">
                <a:latin typeface="cmmi10"/>
              </a:rPr>
              <a:t>Ø</a:t>
            </a:r>
            <a:endParaRPr lang="en-US"/>
          </a:p>
          <a:p>
            <a:pPr lvl="1" algn="l" rtl="0">
              <a:spcBef>
                <a:spcPct val="20000"/>
              </a:spcBef>
              <a:buFontTx/>
              <a:buAutoNum type="arabicPeriod"/>
            </a:pPr>
            <a:r>
              <a:rPr lang="en-US" sz="2400">
                <a:solidFill>
                  <a:srgbClr val="33CC33"/>
                </a:solidFill>
              </a:rPr>
              <a:t>Covering</a:t>
            </a:r>
            <a:r>
              <a:rPr lang="en-US" sz="2400"/>
              <a:t>**:	            A</a:t>
            </a:r>
            <a:r>
              <a:rPr lang="en-US" sz="2400" baseline="-25000"/>
              <a:t>1 </a:t>
            </a:r>
            <a:r>
              <a:rPr lang="en-US">
                <a:latin typeface="cmbsy7" pitchFamily="34" charset="0"/>
              </a:rPr>
              <a:t>[</a:t>
            </a:r>
            <a:r>
              <a:rPr lang="en-US" sz="2400"/>
              <a:t> A</a:t>
            </a:r>
            <a:r>
              <a:rPr lang="en-US" sz="2400" baseline="-25000"/>
              <a:t>2 </a:t>
            </a:r>
            <a:r>
              <a:rPr lang="en-US">
                <a:latin typeface="cmbsy7" pitchFamily="34" charset="0"/>
              </a:rPr>
              <a:t>[</a:t>
            </a:r>
            <a:r>
              <a:rPr lang="en-US" sz="2400"/>
              <a:t> … </a:t>
            </a:r>
            <a:r>
              <a:rPr lang="en-US">
                <a:latin typeface="cmbsy7" pitchFamily="34" charset="0"/>
              </a:rPr>
              <a:t>[</a:t>
            </a:r>
            <a:r>
              <a:rPr lang="en-US" sz="2400"/>
              <a:t> A</a:t>
            </a:r>
            <a:r>
              <a:rPr lang="en-US" sz="2400" baseline="-25000"/>
              <a:t>n</a:t>
            </a:r>
            <a:r>
              <a:rPr lang="en-US" sz="2400"/>
              <a:t> </a:t>
            </a:r>
            <a:r>
              <a:rPr lang="en-US">
                <a:latin typeface="cmbsy7" pitchFamily="34" charset="0"/>
              </a:rPr>
              <a:t>  </a:t>
            </a:r>
            <a:r>
              <a:rPr lang="en-US" sz="2400"/>
              <a:t>= A</a:t>
            </a:r>
            <a:endParaRPr lang="en-US"/>
          </a:p>
          <a:p>
            <a:pPr algn="l" rtl="0">
              <a:spcBef>
                <a:spcPct val="20000"/>
              </a:spcBef>
            </a:pPr>
            <a:endParaRPr lang="en-US" sz="2400"/>
          </a:p>
          <a:p>
            <a:pPr algn="l" rtl="0">
              <a:spcBef>
                <a:spcPct val="20000"/>
              </a:spcBef>
            </a:pPr>
            <a:endParaRPr lang="en-US" sz="2000"/>
          </a:p>
          <a:p>
            <a:pPr algn="l" rtl="0">
              <a:spcBef>
                <a:spcPct val="20000"/>
              </a:spcBef>
            </a:pPr>
            <a:r>
              <a:rPr lang="en-US" sz="1800"/>
              <a:t>* Assuming there are no people with more than one eye color.</a:t>
            </a:r>
          </a:p>
          <a:p>
            <a:pPr algn="l" rtl="0">
              <a:spcBef>
                <a:spcPct val="20000"/>
              </a:spcBef>
            </a:pPr>
            <a:r>
              <a:rPr lang="en-US" sz="1800"/>
              <a:t>** Assuming we have used all eye colors.</a:t>
            </a:r>
          </a:p>
        </p:txBody>
      </p:sp>
    </p:spTree>
  </p:cSld>
  <p:clrMapOvr>
    <a:masterClrMapping/>
  </p:clrMapOvr>
  <p:transition spd="med">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mtClean="0"/>
              <a:t>Partition</a:t>
            </a:r>
          </a:p>
        </p:txBody>
      </p:sp>
      <p:sp>
        <p:nvSpPr>
          <p:cNvPr id="1973251" name="Text Box 3"/>
          <p:cNvSpPr txBox="1">
            <a:spLocks noChangeArrowheads="1"/>
          </p:cNvSpPr>
          <p:nvPr/>
        </p:nvSpPr>
        <p:spPr bwMode="auto">
          <a:xfrm>
            <a:off x="325438" y="1236663"/>
            <a:ext cx="8636000" cy="5530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1800" u="sng"/>
              <a:t>Definition</a:t>
            </a:r>
            <a:r>
              <a:rPr lang="en-US" sz="1800"/>
              <a:t>:</a:t>
            </a:r>
            <a:r>
              <a:rPr lang="en-US" sz="2000"/>
              <a:t> </a:t>
            </a:r>
            <a:r>
              <a:rPr lang="en-US" sz="1800"/>
              <a:t>A </a:t>
            </a:r>
            <a:r>
              <a:rPr lang="en-US" sz="1800" u="sng">
                <a:solidFill>
                  <a:srgbClr val="FF0000"/>
                </a:solidFill>
              </a:rPr>
              <a:t>partition</a:t>
            </a:r>
            <a:r>
              <a:rPr lang="en-US" sz="1800"/>
              <a:t> of a set A is a collection of subsets A</a:t>
            </a:r>
            <a:r>
              <a:rPr lang="en-US" sz="1800" baseline="-25000"/>
              <a:t>1</a:t>
            </a:r>
            <a:r>
              <a:rPr lang="en-US" sz="1800"/>
              <a:t>,A</a:t>
            </a:r>
            <a:r>
              <a:rPr lang="en-US" sz="1800" baseline="-25000"/>
              <a:t>2</a:t>
            </a:r>
            <a:r>
              <a:rPr lang="en-US" sz="1800"/>
              <a:t>,…,A</a:t>
            </a:r>
            <a:r>
              <a:rPr lang="en-US" sz="1800" baseline="-25000"/>
              <a:t>n</a:t>
            </a:r>
            <a:r>
              <a:rPr lang="en-US" sz="1800"/>
              <a:t> </a:t>
            </a:r>
            <a:r>
              <a:rPr lang="en-US" sz="1400">
                <a:latin typeface="cmbsy7" pitchFamily="34" charset="0"/>
              </a:rPr>
              <a:t>µ</a:t>
            </a:r>
            <a:r>
              <a:rPr lang="en-US" sz="1800"/>
              <a:t> A so that:</a:t>
            </a:r>
          </a:p>
          <a:p>
            <a:pPr algn="l" rtl="0">
              <a:spcBef>
                <a:spcPct val="20000"/>
              </a:spcBef>
            </a:pPr>
            <a:endParaRPr lang="en-US" sz="600"/>
          </a:p>
          <a:p>
            <a:pPr lvl="1" algn="l" rtl="0">
              <a:spcBef>
                <a:spcPct val="20000"/>
              </a:spcBef>
              <a:buFontTx/>
              <a:buAutoNum type="arabicPeriod"/>
            </a:pPr>
            <a:r>
              <a:rPr lang="en-US" sz="1800">
                <a:solidFill>
                  <a:schemeClr val="tx2"/>
                </a:solidFill>
              </a:rPr>
              <a:t>Pairwise disjoint</a:t>
            </a:r>
            <a:r>
              <a:rPr lang="en-US" sz="1800"/>
              <a:t>: </a:t>
            </a:r>
            <a:r>
              <a:rPr lang="en-US" sz="1800">
                <a:latin typeface="cmbsy7" pitchFamily="34" charset="0"/>
              </a:rPr>
              <a:t>8</a:t>
            </a:r>
            <a:r>
              <a:rPr lang="en-US" sz="1800"/>
              <a:t>i,j</a:t>
            </a:r>
            <a:r>
              <a:rPr lang="en-US" sz="1400">
                <a:latin typeface="cmbsy7" pitchFamily="34" charset="0"/>
              </a:rPr>
              <a:t>2</a:t>
            </a:r>
            <a:r>
              <a:rPr lang="en-US" sz="1600">
                <a:latin typeface="cmbsy7" pitchFamily="34" charset="0"/>
              </a:rPr>
              <a:t> </a:t>
            </a:r>
            <a:r>
              <a:rPr lang="en-US" sz="1800"/>
              <a:t>[n], i</a:t>
            </a:r>
            <a:r>
              <a:rPr lang="en-US" sz="1800">
                <a:latin typeface="cmmi10"/>
              </a:rPr>
              <a:t>≠</a:t>
            </a:r>
            <a:r>
              <a:rPr lang="en-US" sz="1800"/>
              <a:t>j </a:t>
            </a:r>
            <a:r>
              <a:rPr lang="en-US" sz="2000"/>
              <a:t>→ </a:t>
            </a:r>
            <a:r>
              <a:rPr lang="en-US" sz="1800"/>
              <a:t>A</a:t>
            </a:r>
            <a:r>
              <a:rPr lang="en-US" sz="1800" baseline="-25000"/>
              <a:t>i</a:t>
            </a:r>
            <a:r>
              <a:rPr lang="en-US" sz="1800">
                <a:latin typeface="cmbsy7" pitchFamily="34" charset="0"/>
              </a:rPr>
              <a:t>\</a:t>
            </a:r>
            <a:r>
              <a:rPr lang="en-US" sz="1800"/>
              <a:t>A</a:t>
            </a:r>
            <a:r>
              <a:rPr lang="en-US" sz="1800" baseline="-25000"/>
              <a:t>j</a:t>
            </a:r>
            <a:r>
              <a:rPr lang="en-US" sz="1600"/>
              <a:t>=</a:t>
            </a:r>
            <a:r>
              <a:rPr lang="en-US" sz="1800"/>
              <a:t> </a:t>
            </a:r>
            <a:r>
              <a:rPr lang="en-US" sz="2000">
                <a:latin typeface="cmmi10"/>
              </a:rPr>
              <a:t>Ø</a:t>
            </a:r>
            <a:endParaRPr lang="en-US" sz="1200"/>
          </a:p>
          <a:p>
            <a:pPr lvl="1" algn="l" rtl="0">
              <a:spcBef>
                <a:spcPct val="20000"/>
              </a:spcBef>
              <a:buFontTx/>
              <a:buAutoNum type="arabicPeriod"/>
            </a:pPr>
            <a:r>
              <a:rPr lang="en-US" sz="1800">
                <a:solidFill>
                  <a:srgbClr val="33CC33"/>
                </a:solidFill>
              </a:rPr>
              <a:t>Covering</a:t>
            </a:r>
            <a:r>
              <a:rPr lang="en-US" sz="1800"/>
              <a:t>:	    A</a:t>
            </a:r>
            <a:r>
              <a:rPr lang="en-US" sz="1800" baseline="-25000"/>
              <a:t>1 </a:t>
            </a:r>
            <a:r>
              <a:rPr lang="en-US" sz="2000">
                <a:latin typeface="cmbsy7" pitchFamily="34" charset="0"/>
              </a:rPr>
              <a:t>[</a:t>
            </a:r>
            <a:r>
              <a:rPr lang="en-US" sz="1800"/>
              <a:t> A</a:t>
            </a:r>
            <a:r>
              <a:rPr lang="en-US" sz="1800" baseline="-25000"/>
              <a:t>2 </a:t>
            </a:r>
            <a:r>
              <a:rPr lang="en-US" sz="2000">
                <a:latin typeface="cmbsy7" pitchFamily="34" charset="0"/>
              </a:rPr>
              <a:t>[</a:t>
            </a:r>
            <a:r>
              <a:rPr lang="en-US" sz="1800"/>
              <a:t> … </a:t>
            </a:r>
            <a:r>
              <a:rPr lang="en-US" sz="2000">
                <a:latin typeface="cmbsy7" pitchFamily="34" charset="0"/>
              </a:rPr>
              <a:t>[</a:t>
            </a:r>
            <a:r>
              <a:rPr lang="en-US" sz="1800"/>
              <a:t> A</a:t>
            </a:r>
            <a:r>
              <a:rPr lang="en-US" sz="1800" baseline="-25000"/>
              <a:t>n</a:t>
            </a:r>
            <a:r>
              <a:rPr lang="en-US" sz="1800"/>
              <a:t> </a:t>
            </a:r>
            <a:r>
              <a:rPr lang="en-US" sz="2000">
                <a:latin typeface="cmbsy7" pitchFamily="34" charset="0"/>
              </a:rPr>
              <a:t>  </a:t>
            </a:r>
            <a:r>
              <a:rPr lang="en-US" sz="1800"/>
              <a:t>= A</a:t>
            </a:r>
            <a:endParaRPr lang="en-US" sz="2000"/>
          </a:p>
          <a:p>
            <a:pPr algn="l" rtl="0">
              <a:spcBef>
                <a:spcPct val="20000"/>
              </a:spcBef>
            </a:pPr>
            <a:r>
              <a:rPr lang="en-US" sz="2400"/>
              <a:t>				</a:t>
            </a:r>
            <a:r>
              <a:rPr lang="en-US" sz="2000"/>
              <a:t>a		a</a:t>
            </a:r>
          </a:p>
          <a:p>
            <a:pPr algn="l" rtl="0">
              <a:spcBef>
                <a:spcPct val="20000"/>
              </a:spcBef>
            </a:pPr>
            <a:r>
              <a:rPr lang="en-US" sz="2000"/>
              <a:t>				b		b</a:t>
            </a:r>
          </a:p>
          <a:p>
            <a:pPr algn="l" rtl="0">
              <a:spcBef>
                <a:spcPct val="20000"/>
              </a:spcBef>
            </a:pPr>
            <a:r>
              <a:rPr lang="en-US" sz="2000"/>
              <a:t>				c		c</a:t>
            </a:r>
          </a:p>
          <a:p>
            <a:pPr algn="l" rtl="0">
              <a:spcBef>
                <a:spcPct val="20000"/>
              </a:spcBef>
            </a:pPr>
            <a:r>
              <a:rPr lang="en-US" sz="2000"/>
              <a:t>				d		d</a:t>
            </a:r>
          </a:p>
          <a:p>
            <a:pPr algn="l" rtl="0">
              <a:spcBef>
                <a:spcPct val="20000"/>
              </a:spcBef>
            </a:pPr>
            <a:r>
              <a:rPr lang="en-US" sz="2000"/>
              <a:t>				e		e</a:t>
            </a:r>
          </a:p>
          <a:p>
            <a:pPr algn="l" rtl="0">
              <a:spcBef>
                <a:spcPct val="20000"/>
              </a:spcBef>
            </a:pPr>
            <a:endParaRPr lang="en-US" sz="2000"/>
          </a:p>
          <a:p>
            <a:pPr algn="l" rtl="0">
              <a:spcBef>
                <a:spcPct val="20000"/>
              </a:spcBef>
            </a:pPr>
            <a:r>
              <a:rPr lang="en-US" sz="2000"/>
              <a:t>Partition and equivalence are the “same thing.”</a:t>
            </a:r>
          </a:p>
          <a:p>
            <a:pPr algn="l" rtl="0">
              <a:spcBef>
                <a:spcPct val="20000"/>
              </a:spcBef>
            </a:pPr>
            <a:endParaRPr lang="en-US" sz="1600"/>
          </a:p>
          <a:p>
            <a:pPr algn="l" rtl="0">
              <a:spcBef>
                <a:spcPct val="20000"/>
              </a:spcBef>
            </a:pPr>
            <a:r>
              <a:rPr lang="en-US" sz="2000"/>
              <a:t>Partition			</a:t>
            </a:r>
            <a:r>
              <a:rPr lang="he-IL" sz="2000"/>
              <a:t>חלוקה</a:t>
            </a:r>
          </a:p>
          <a:p>
            <a:pPr algn="l" rtl="0">
              <a:spcBef>
                <a:spcPct val="20000"/>
              </a:spcBef>
            </a:pPr>
            <a:r>
              <a:rPr lang="en-US" sz="2000"/>
              <a:t>Pairwise disjoint		</a:t>
            </a:r>
            <a:r>
              <a:rPr lang="he-IL" sz="2000"/>
              <a:t>זרות בזוגות</a:t>
            </a:r>
            <a:endParaRPr lang="en-US" sz="2000"/>
          </a:p>
          <a:p>
            <a:pPr algn="l" rtl="0">
              <a:spcBef>
                <a:spcPct val="20000"/>
              </a:spcBef>
            </a:pPr>
            <a:r>
              <a:rPr lang="en-US" sz="2000"/>
              <a:t>Covering			</a:t>
            </a:r>
            <a:r>
              <a:rPr lang="he-IL" sz="2000"/>
              <a:t>כיסוי</a:t>
            </a:r>
            <a:endParaRPr lang="en-US" sz="2000"/>
          </a:p>
        </p:txBody>
      </p:sp>
      <p:sp>
        <p:nvSpPr>
          <p:cNvPr id="1973252" name="Oval 4"/>
          <p:cNvSpPr>
            <a:spLocks noChangeArrowheads="1"/>
          </p:cNvSpPr>
          <p:nvPr/>
        </p:nvSpPr>
        <p:spPr bwMode="auto">
          <a:xfrm>
            <a:off x="4968875" y="2798763"/>
            <a:ext cx="547688" cy="823912"/>
          </a:xfrm>
          <a:prstGeom prst="ellipse">
            <a:avLst/>
          </a:prstGeom>
          <a:noFill/>
          <a:ln w="38100" cap="sq" algn="ctr">
            <a:solidFill>
              <a:srgbClr val="33CC33"/>
            </a:solidFill>
            <a:round/>
            <a:headEnd/>
            <a:tailEnd/>
          </a:ln>
          <a:effectLst/>
          <a:extLst>
            <a:ext uri="{909E8E84-426E-40DD-AFC4-6F175D3DCCD1}">
              <a14:hiddenFill xmlns:a14="http://schemas.microsoft.com/office/drawing/2010/main">
                <a:solidFill>
                  <a:srgbClr val="33CC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973253" name="Oval 5"/>
          <p:cNvSpPr>
            <a:spLocks noChangeArrowheads="1"/>
          </p:cNvSpPr>
          <p:nvPr/>
        </p:nvSpPr>
        <p:spPr bwMode="auto">
          <a:xfrm>
            <a:off x="4984750" y="3575050"/>
            <a:ext cx="547688" cy="823913"/>
          </a:xfrm>
          <a:prstGeom prst="ellipse">
            <a:avLst/>
          </a:prstGeom>
          <a:noFill/>
          <a:ln w="38100" cap="sq" algn="ctr">
            <a:solidFill>
              <a:srgbClr val="33CC33"/>
            </a:solidFill>
            <a:round/>
            <a:headEnd/>
            <a:tailEnd/>
          </a:ln>
          <a:effectLst/>
          <a:extLst>
            <a:ext uri="{909E8E84-426E-40DD-AFC4-6F175D3DCCD1}">
              <a14:hiddenFill xmlns:a14="http://schemas.microsoft.com/office/drawing/2010/main">
                <a:solidFill>
                  <a:srgbClr val="33CC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nchor="ctr">
            <a:spAutoFit/>
          </a:bodyPr>
          <a:lstStyle/>
          <a:p>
            <a:endParaRPr lang="en-US"/>
          </a:p>
        </p:txBody>
      </p:sp>
      <p:sp>
        <p:nvSpPr>
          <p:cNvPr id="1973254" name="Oval 6"/>
          <p:cNvSpPr>
            <a:spLocks noChangeArrowheads="1"/>
          </p:cNvSpPr>
          <p:nvPr/>
        </p:nvSpPr>
        <p:spPr bwMode="auto">
          <a:xfrm>
            <a:off x="5043488" y="4335463"/>
            <a:ext cx="396875" cy="368300"/>
          </a:xfrm>
          <a:prstGeom prst="ellipse">
            <a:avLst/>
          </a:prstGeom>
          <a:noFill/>
          <a:ln w="38100" cap="sq" algn="ctr">
            <a:solidFill>
              <a:srgbClr val="33CC33"/>
            </a:solidFill>
            <a:round/>
            <a:headEnd/>
            <a:tailEnd/>
          </a:ln>
          <a:effectLst/>
          <a:extLst>
            <a:ext uri="{909E8E84-426E-40DD-AFC4-6F175D3DCCD1}">
              <a14:hiddenFill xmlns:a14="http://schemas.microsoft.com/office/drawing/2010/main">
                <a:solidFill>
                  <a:srgbClr val="33CC33"/>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1973255" name="Line 7"/>
          <p:cNvSpPr>
            <a:spLocks noChangeShapeType="1"/>
          </p:cNvSpPr>
          <p:nvPr/>
        </p:nvSpPr>
        <p:spPr bwMode="auto">
          <a:xfrm flipV="1">
            <a:off x="3675063" y="3048000"/>
            <a:ext cx="1309687" cy="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56" name="Line 8"/>
          <p:cNvSpPr>
            <a:spLocks noChangeShapeType="1"/>
          </p:cNvSpPr>
          <p:nvPr/>
        </p:nvSpPr>
        <p:spPr bwMode="auto">
          <a:xfrm flipV="1">
            <a:off x="3660775" y="3398838"/>
            <a:ext cx="1309688" cy="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57" name="Line 9"/>
          <p:cNvSpPr>
            <a:spLocks noChangeShapeType="1"/>
          </p:cNvSpPr>
          <p:nvPr/>
        </p:nvSpPr>
        <p:spPr bwMode="auto">
          <a:xfrm flipV="1">
            <a:off x="3676650" y="3763963"/>
            <a:ext cx="1309688" cy="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58" name="Line 10"/>
          <p:cNvSpPr>
            <a:spLocks noChangeShapeType="1"/>
          </p:cNvSpPr>
          <p:nvPr/>
        </p:nvSpPr>
        <p:spPr bwMode="auto">
          <a:xfrm flipV="1">
            <a:off x="3671888" y="4114800"/>
            <a:ext cx="1309687" cy="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59" name="Line 11"/>
          <p:cNvSpPr>
            <a:spLocks noChangeShapeType="1"/>
          </p:cNvSpPr>
          <p:nvPr/>
        </p:nvSpPr>
        <p:spPr bwMode="auto">
          <a:xfrm flipV="1">
            <a:off x="3690938" y="4525963"/>
            <a:ext cx="1309687" cy="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60" name="Line 12"/>
          <p:cNvSpPr>
            <a:spLocks noChangeShapeType="1"/>
          </p:cNvSpPr>
          <p:nvPr/>
        </p:nvSpPr>
        <p:spPr bwMode="auto">
          <a:xfrm>
            <a:off x="3659188" y="3124200"/>
            <a:ext cx="1279525" cy="16827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61" name="Line 13"/>
          <p:cNvSpPr>
            <a:spLocks noChangeShapeType="1"/>
          </p:cNvSpPr>
          <p:nvPr/>
        </p:nvSpPr>
        <p:spPr bwMode="auto">
          <a:xfrm flipV="1">
            <a:off x="3719513" y="3125788"/>
            <a:ext cx="1265237" cy="1968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62" name="Line 14"/>
          <p:cNvSpPr>
            <a:spLocks noChangeShapeType="1"/>
          </p:cNvSpPr>
          <p:nvPr/>
        </p:nvSpPr>
        <p:spPr bwMode="auto">
          <a:xfrm>
            <a:off x="3659188" y="3854450"/>
            <a:ext cx="1279525" cy="16827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1973263" name="Line 15"/>
          <p:cNvSpPr>
            <a:spLocks noChangeShapeType="1"/>
          </p:cNvSpPr>
          <p:nvPr/>
        </p:nvSpPr>
        <p:spPr bwMode="auto">
          <a:xfrm flipV="1">
            <a:off x="3643313" y="3870325"/>
            <a:ext cx="1217612" cy="1825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73251">
                                            <p:txEl>
                                              <p:pRg st="10" end="10"/>
                                            </p:txEl>
                                          </p:spTgt>
                                        </p:tgtEl>
                                        <p:attrNameLst>
                                          <p:attrName>style.visibility</p:attrName>
                                        </p:attrNameLst>
                                      </p:cBhvr>
                                      <p:to>
                                        <p:strVal val="visible"/>
                                      </p:to>
                                    </p:set>
                                    <p:animEffect transition="in" filter="fade">
                                      <p:cBhvr>
                                        <p:cTn id="7" dur="1000"/>
                                        <p:tgtEl>
                                          <p:spTgt spid="1973251">
                                            <p:txEl>
                                              <p:pRg st="10" end="1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973251">
                                            <p:txEl>
                                              <p:pRg st="4" end="4"/>
                                            </p:txEl>
                                          </p:spTgt>
                                        </p:tgtEl>
                                        <p:attrNameLst>
                                          <p:attrName>style.visibility</p:attrName>
                                        </p:attrNameLst>
                                      </p:cBhvr>
                                      <p:to>
                                        <p:strVal val="visible"/>
                                      </p:to>
                                    </p:set>
                                    <p:animEffect transition="in" filter="fade">
                                      <p:cBhvr>
                                        <p:cTn id="12" dur="1000"/>
                                        <p:tgtEl>
                                          <p:spTgt spid="1973251">
                                            <p:txEl>
                                              <p:pRg st="4" end="4"/>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973251">
                                            <p:txEl>
                                              <p:pRg st="5" end="5"/>
                                            </p:txEl>
                                          </p:spTgt>
                                        </p:tgtEl>
                                        <p:attrNameLst>
                                          <p:attrName>style.visibility</p:attrName>
                                        </p:attrNameLst>
                                      </p:cBhvr>
                                      <p:to>
                                        <p:strVal val="visible"/>
                                      </p:to>
                                    </p:set>
                                    <p:animEffect transition="in" filter="fade">
                                      <p:cBhvr>
                                        <p:cTn id="15" dur="1000"/>
                                        <p:tgtEl>
                                          <p:spTgt spid="1973251">
                                            <p:txEl>
                                              <p:pRg st="5" end="5"/>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1973251">
                                            <p:txEl>
                                              <p:pRg st="6" end="6"/>
                                            </p:txEl>
                                          </p:spTgt>
                                        </p:tgtEl>
                                        <p:attrNameLst>
                                          <p:attrName>style.visibility</p:attrName>
                                        </p:attrNameLst>
                                      </p:cBhvr>
                                      <p:to>
                                        <p:strVal val="visible"/>
                                      </p:to>
                                    </p:set>
                                    <p:animEffect transition="in" filter="fade">
                                      <p:cBhvr>
                                        <p:cTn id="18" dur="1000"/>
                                        <p:tgtEl>
                                          <p:spTgt spid="1973251">
                                            <p:txEl>
                                              <p:pRg st="6" end="6"/>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973251">
                                            <p:txEl>
                                              <p:pRg st="7" end="7"/>
                                            </p:txEl>
                                          </p:spTgt>
                                        </p:tgtEl>
                                        <p:attrNameLst>
                                          <p:attrName>style.visibility</p:attrName>
                                        </p:attrNameLst>
                                      </p:cBhvr>
                                      <p:to>
                                        <p:strVal val="visible"/>
                                      </p:to>
                                    </p:set>
                                    <p:animEffect transition="in" filter="fade">
                                      <p:cBhvr>
                                        <p:cTn id="21" dur="1000"/>
                                        <p:tgtEl>
                                          <p:spTgt spid="1973251">
                                            <p:txEl>
                                              <p:pRg st="7" end="7"/>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973251">
                                            <p:txEl>
                                              <p:pRg st="8" end="8"/>
                                            </p:txEl>
                                          </p:spTgt>
                                        </p:tgtEl>
                                        <p:attrNameLst>
                                          <p:attrName>style.visibility</p:attrName>
                                        </p:attrNameLst>
                                      </p:cBhvr>
                                      <p:to>
                                        <p:strVal val="visible"/>
                                      </p:to>
                                    </p:set>
                                    <p:animEffect transition="in" filter="fade">
                                      <p:cBhvr>
                                        <p:cTn id="24" dur="1000"/>
                                        <p:tgtEl>
                                          <p:spTgt spid="1973251">
                                            <p:txEl>
                                              <p:pRg st="8" end="8"/>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97325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97325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73254"/>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73255"/>
                                        </p:tgtEl>
                                        <p:attrNameLst>
                                          <p:attrName>style.visibility</p:attrName>
                                        </p:attrNameLst>
                                      </p:cBhvr>
                                      <p:to>
                                        <p:strVal val="visible"/>
                                      </p:to>
                                    </p:set>
                                    <p:animEffect transition="in" filter="wipe(left)">
                                      <p:cBhvr>
                                        <p:cTn id="37" dur="500"/>
                                        <p:tgtEl>
                                          <p:spTgt spid="1973255"/>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973256"/>
                                        </p:tgtEl>
                                        <p:attrNameLst>
                                          <p:attrName>style.visibility</p:attrName>
                                        </p:attrNameLst>
                                      </p:cBhvr>
                                      <p:to>
                                        <p:strVal val="visible"/>
                                      </p:to>
                                    </p:set>
                                    <p:animEffect transition="in" filter="wipe(left)">
                                      <p:cBhvr>
                                        <p:cTn id="40" dur="500"/>
                                        <p:tgtEl>
                                          <p:spTgt spid="1973256"/>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1973257"/>
                                        </p:tgtEl>
                                        <p:attrNameLst>
                                          <p:attrName>style.visibility</p:attrName>
                                        </p:attrNameLst>
                                      </p:cBhvr>
                                      <p:to>
                                        <p:strVal val="visible"/>
                                      </p:to>
                                    </p:set>
                                    <p:animEffect transition="in" filter="wipe(left)">
                                      <p:cBhvr>
                                        <p:cTn id="43" dur="500"/>
                                        <p:tgtEl>
                                          <p:spTgt spid="1973257"/>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1973258"/>
                                        </p:tgtEl>
                                        <p:attrNameLst>
                                          <p:attrName>style.visibility</p:attrName>
                                        </p:attrNameLst>
                                      </p:cBhvr>
                                      <p:to>
                                        <p:strVal val="visible"/>
                                      </p:to>
                                    </p:set>
                                    <p:animEffect transition="in" filter="wipe(left)">
                                      <p:cBhvr>
                                        <p:cTn id="46" dur="500"/>
                                        <p:tgtEl>
                                          <p:spTgt spid="1973258"/>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1973259"/>
                                        </p:tgtEl>
                                        <p:attrNameLst>
                                          <p:attrName>style.visibility</p:attrName>
                                        </p:attrNameLst>
                                      </p:cBhvr>
                                      <p:to>
                                        <p:strVal val="visible"/>
                                      </p:to>
                                    </p:set>
                                    <p:animEffect transition="in" filter="wipe(left)">
                                      <p:cBhvr>
                                        <p:cTn id="49" dur="500"/>
                                        <p:tgtEl>
                                          <p:spTgt spid="1973259"/>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1973260"/>
                                        </p:tgtEl>
                                        <p:attrNameLst>
                                          <p:attrName>style.visibility</p:attrName>
                                        </p:attrNameLst>
                                      </p:cBhvr>
                                      <p:to>
                                        <p:strVal val="visible"/>
                                      </p:to>
                                    </p:set>
                                    <p:animEffect transition="in" filter="wipe(left)">
                                      <p:cBhvr>
                                        <p:cTn id="52" dur="500"/>
                                        <p:tgtEl>
                                          <p:spTgt spid="1973260"/>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1973261"/>
                                        </p:tgtEl>
                                        <p:attrNameLst>
                                          <p:attrName>style.visibility</p:attrName>
                                        </p:attrNameLst>
                                      </p:cBhvr>
                                      <p:to>
                                        <p:strVal val="visible"/>
                                      </p:to>
                                    </p:set>
                                    <p:animEffect transition="in" filter="wipe(left)">
                                      <p:cBhvr>
                                        <p:cTn id="55" dur="500"/>
                                        <p:tgtEl>
                                          <p:spTgt spid="1973261"/>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1973262"/>
                                        </p:tgtEl>
                                        <p:attrNameLst>
                                          <p:attrName>style.visibility</p:attrName>
                                        </p:attrNameLst>
                                      </p:cBhvr>
                                      <p:to>
                                        <p:strVal val="visible"/>
                                      </p:to>
                                    </p:set>
                                    <p:animEffect transition="in" filter="wipe(left)">
                                      <p:cBhvr>
                                        <p:cTn id="58" dur="500"/>
                                        <p:tgtEl>
                                          <p:spTgt spid="1973262"/>
                                        </p:tgtEl>
                                      </p:cBhvr>
                                    </p:animEffect>
                                  </p:childTnLst>
                                </p:cTn>
                              </p:par>
                              <p:par>
                                <p:cTn id="59" presetID="22" presetClass="entr" presetSubtype="8" fill="hold" grpId="0" nodeType="withEffect">
                                  <p:stCondLst>
                                    <p:cond delay="0"/>
                                  </p:stCondLst>
                                  <p:childTnLst>
                                    <p:set>
                                      <p:cBhvr>
                                        <p:cTn id="60" dur="1" fill="hold">
                                          <p:stCondLst>
                                            <p:cond delay="0"/>
                                          </p:stCondLst>
                                        </p:cTn>
                                        <p:tgtEl>
                                          <p:spTgt spid="1973263"/>
                                        </p:tgtEl>
                                        <p:attrNameLst>
                                          <p:attrName>style.visibility</p:attrName>
                                        </p:attrNameLst>
                                      </p:cBhvr>
                                      <p:to>
                                        <p:strVal val="visible"/>
                                      </p:to>
                                    </p:set>
                                    <p:animEffect transition="in" filter="wipe(left)">
                                      <p:cBhvr>
                                        <p:cTn id="61" dur="500"/>
                                        <p:tgtEl>
                                          <p:spTgt spid="19732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3252" grpId="0" animBg="1"/>
      <p:bldP spid="1973253" grpId="0" animBg="1"/>
      <p:bldP spid="1973254" grpId="0" animBg="1"/>
      <p:bldP spid="1973255" grpId="0" animBg="1"/>
      <p:bldP spid="1973256" grpId="0" animBg="1"/>
      <p:bldP spid="1973257" grpId="0" animBg="1"/>
      <p:bldP spid="1973258" grpId="0" animBg="1"/>
      <p:bldP spid="1973259" grpId="0" animBg="1"/>
      <p:bldP spid="1973260" grpId="0" animBg="1"/>
      <p:bldP spid="1973261" grpId="0" animBg="1"/>
      <p:bldP spid="1973262" grpId="0" animBg="1"/>
      <p:bldP spid="197326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z="3400" smtClean="0"/>
              <a:t>Partition vs Equivalence</a:t>
            </a:r>
          </a:p>
        </p:txBody>
      </p:sp>
      <p:sp>
        <p:nvSpPr>
          <p:cNvPr id="1975299" name="Text Box 3"/>
          <p:cNvSpPr txBox="1">
            <a:spLocks noChangeArrowheads="1"/>
          </p:cNvSpPr>
          <p:nvPr/>
        </p:nvSpPr>
        <p:spPr bwMode="auto">
          <a:xfrm>
            <a:off x="325438" y="1316038"/>
            <a:ext cx="8636000" cy="5240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u="sng"/>
              <a:t>Proposition</a:t>
            </a:r>
            <a:r>
              <a:rPr lang="en-US" sz="2000"/>
              <a:t>: Let A be a set. Then:</a:t>
            </a:r>
          </a:p>
          <a:p>
            <a:pPr lvl="1" algn="l" rtl="0">
              <a:spcBef>
                <a:spcPct val="20000"/>
              </a:spcBef>
            </a:pPr>
            <a:endParaRPr lang="en-US" sz="1600"/>
          </a:p>
          <a:p>
            <a:pPr lvl="1" algn="l" rtl="0">
              <a:spcBef>
                <a:spcPct val="20000"/>
              </a:spcBef>
            </a:pPr>
            <a:r>
              <a:rPr lang="en-US" sz="2400"/>
              <a:t>1. </a:t>
            </a:r>
            <a:r>
              <a:rPr lang="en-US" sz="2000"/>
              <a:t>For any equivalence relation ~ on A, the collection:</a:t>
            </a:r>
          </a:p>
          <a:p>
            <a:pPr lvl="1" algn="l" rtl="0">
              <a:spcBef>
                <a:spcPct val="20000"/>
              </a:spcBef>
            </a:pPr>
            <a:endParaRPr lang="en-US" sz="900"/>
          </a:p>
          <a:p>
            <a:pPr lvl="1" algn="l" rtl="0">
              <a:spcBef>
                <a:spcPct val="20000"/>
              </a:spcBef>
            </a:pPr>
            <a:r>
              <a:rPr lang="en-US" sz="2000"/>
              <a:t>			</a:t>
            </a:r>
            <a:r>
              <a:rPr lang="en-US"/>
              <a:t>Ω = </a:t>
            </a:r>
            <a:r>
              <a:rPr lang="en-US" sz="2400"/>
              <a:t>{[a]</a:t>
            </a:r>
            <a:r>
              <a:rPr lang="en-US" sz="2400" baseline="-25000"/>
              <a:t>~ </a:t>
            </a:r>
            <a:r>
              <a:rPr lang="en-US" sz="2400"/>
              <a:t>| a </a:t>
            </a:r>
            <a:r>
              <a:rPr lang="en-US" sz="1800">
                <a:latin typeface="cmbsy7" pitchFamily="34" charset="0"/>
              </a:rPr>
              <a:t>2</a:t>
            </a:r>
            <a:r>
              <a:rPr lang="en-US" sz="2000">
                <a:latin typeface="cmbsy7" pitchFamily="34" charset="0"/>
              </a:rPr>
              <a:t>  </a:t>
            </a:r>
            <a:r>
              <a:rPr lang="en-US" sz="2400"/>
              <a:t>A}</a:t>
            </a:r>
          </a:p>
          <a:p>
            <a:pPr lvl="1" algn="l" rtl="0">
              <a:spcBef>
                <a:spcPct val="20000"/>
              </a:spcBef>
            </a:pPr>
            <a:r>
              <a:rPr lang="en-US" sz="2400"/>
              <a:t>    </a:t>
            </a:r>
            <a:r>
              <a:rPr lang="en-US" sz="2000"/>
              <a:t>forms a partition of A.</a:t>
            </a:r>
          </a:p>
          <a:p>
            <a:pPr lvl="1" algn="l" rtl="0">
              <a:spcBef>
                <a:spcPct val="20000"/>
              </a:spcBef>
            </a:pPr>
            <a:endParaRPr lang="en-US" sz="2000"/>
          </a:p>
          <a:p>
            <a:pPr lvl="1" algn="l" rtl="0">
              <a:spcBef>
                <a:spcPct val="20000"/>
              </a:spcBef>
            </a:pPr>
            <a:endParaRPr lang="en-US" sz="2000"/>
          </a:p>
          <a:p>
            <a:pPr lvl="1" algn="l" rtl="0">
              <a:spcBef>
                <a:spcPct val="20000"/>
              </a:spcBef>
            </a:pPr>
            <a:endParaRPr lang="en-US" sz="2000"/>
          </a:p>
          <a:p>
            <a:pPr lvl="1" algn="l" rtl="0">
              <a:spcBef>
                <a:spcPct val="20000"/>
              </a:spcBef>
            </a:pPr>
            <a:r>
              <a:rPr lang="en-US" sz="2000"/>
              <a:t>2. For any partition </a:t>
            </a:r>
            <a:r>
              <a:rPr lang="en-US"/>
              <a:t>Ω </a:t>
            </a:r>
            <a:r>
              <a:rPr lang="en-US" sz="2000"/>
              <a:t>of A, the relation:</a:t>
            </a:r>
          </a:p>
          <a:p>
            <a:pPr lvl="1" algn="l" rtl="0">
              <a:spcBef>
                <a:spcPct val="20000"/>
              </a:spcBef>
            </a:pPr>
            <a:endParaRPr lang="en-US" sz="800"/>
          </a:p>
          <a:p>
            <a:pPr lvl="1" algn="l" rtl="0">
              <a:spcBef>
                <a:spcPct val="20000"/>
              </a:spcBef>
            </a:pPr>
            <a:r>
              <a:rPr lang="en-US" sz="2400"/>
              <a:t>	         R</a:t>
            </a:r>
            <a:r>
              <a:rPr lang="en-US" sz="2000"/>
              <a:t> = {(a,b) </a:t>
            </a:r>
            <a:r>
              <a:rPr lang="en-US" sz="1800">
                <a:latin typeface="cmbsy7" pitchFamily="34" charset="0"/>
              </a:rPr>
              <a:t>2</a:t>
            </a:r>
            <a:r>
              <a:rPr lang="en-US" sz="2000">
                <a:latin typeface="cmbsy7" pitchFamily="34" charset="0"/>
              </a:rPr>
              <a:t>  </a:t>
            </a:r>
            <a:r>
              <a:rPr lang="en-US" sz="2400"/>
              <a:t>AxA | </a:t>
            </a:r>
            <a:r>
              <a:rPr lang="en-US" sz="2000">
                <a:latin typeface="cmbsy7" pitchFamily="34" charset="0"/>
              </a:rPr>
              <a:t>9</a:t>
            </a:r>
            <a:r>
              <a:rPr lang="en-US" sz="2400"/>
              <a:t>S </a:t>
            </a:r>
            <a:r>
              <a:rPr lang="en-US" sz="1800">
                <a:latin typeface="cmbsy7" pitchFamily="34" charset="0"/>
              </a:rPr>
              <a:t>2</a:t>
            </a:r>
            <a:r>
              <a:rPr lang="en-US" sz="2400"/>
              <a:t> </a:t>
            </a:r>
            <a:r>
              <a:rPr lang="en-US"/>
              <a:t>Ω</a:t>
            </a:r>
            <a:r>
              <a:rPr lang="en-US" sz="2400"/>
              <a:t>, a</a:t>
            </a:r>
            <a:r>
              <a:rPr lang="en-US" sz="1800">
                <a:latin typeface="cmbsy7" pitchFamily="34" charset="0"/>
              </a:rPr>
              <a:t>2    </a:t>
            </a:r>
            <a:r>
              <a:rPr lang="en-US" sz="2400"/>
              <a:t>S </a:t>
            </a:r>
            <a:r>
              <a:rPr lang="en-US" sz="1800"/>
              <a:t>AND</a:t>
            </a:r>
            <a:r>
              <a:rPr lang="en-US" sz="2400"/>
              <a:t> b</a:t>
            </a:r>
            <a:r>
              <a:rPr lang="en-US" sz="1800">
                <a:latin typeface="cmbsy7" pitchFamily="34" charset="0"/>
              </a:rPr>
              <a:t>2</a:t>
            </a:r>
            <a:r>
              <a:rPr lang="en-US" sz="2000">
                <a:latin typeface="cmbsy7" pitchFamily="34" charset="0"/>
              </a:rPr>
              <a:t>    </a:t>
            </a:r>
            <a:r>
              <a:rPr lang="en-US" sz="2400"/>
              <a:t>S </a:t>
            </a:r>
            <a:r>
              <a:rPr lang="en-US" sz="2000"/>
              <a:t>}</a:t>
            </a:r>
          </a:p>
          <a:p>
            <a:pPr lvl="1" algn="l" rtl="0">
              <a:spcBef>
                <a:spcPct val="20000"/>
              </a:spcBef>
            </a:pPr>
            <a:endParaRPr lang="en-US" sz="2000"/>
          </a:p>
          <a:p>
            <a:pPr lvl="1" algn="l" rtl="0">
              <a:spcBef>
                <a:spcPct val="20000"/>
              </a:spcBef>
            </a:pPr>
            <a:r>
              <a:rPr lang="en-US" sz="2000"/>
              <a:t>     is an equivalence relation on A.</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75299">
                                            <p:txEl>
                                              <p:pRg st="9" end="9"/>
                                            </p:txEl>
                                          </p:spTgt>
                                        </p:tgtEl>
                                        <p:attrNameLst>
                                          <p:attrName>style.visibility</p:attrName>
                                        </p:attrNameLst>
                                      </p:cBhvr>
                                      <p:to>
                                        <p:strVal val="visible"/>
                                      </p:to>
                                    </p:set>
                                    <p:animEffect transition="in" filter="fade">
                                      <p:cBhvr>
                                        <p:cTn id="7" dur="2000"/>
                                        <p:tgtEl>
                                          <p:spTgt spid="1975299">
                                            <p:txEl>
                                              <p:pRg st="9" end="9"/>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975299">
                                            <p:txEl>
                                              <p:pRg st="11" end="11"/>
                                            </p:txEl>
                                          </p:spTgt>
                                        </p:tgtEl>
                                        <p:attrNameLst>
                                          <p:attrName>style.visibility</p:attrName>
                                        </p:attrNameLst>
                                      </p:cBhvr>
                                      <p:to>
                                        <p:strVal val="visible"/>
                                      </p:to>
                                    </p:set>
                                    <p:animEffect transition="in" filter="fade">
                                      <p:cBhvr>
                                        <p:cTn id="10" dur="2000"/>
                                        <p:tgtEl>
                                          <p:spTgt spid="1975299">
                                            <p:txEl>
                                              <p:pRg st="11" end="1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975299">
                                            <p:txEl>
                                              <p:pRg st="13" end="13"/>
                                            </p:txEl>
                                          </p:spTgt>
                                        </p:tgtEl>
                                        <p:attrNameLst>
                                          <p:attrName>style.visibility</p:attrName>
                                        </p:attrNameLst>
                                      </p:cBhvr>
                                      <p:to>
                                        <p:strVal val="visible"/>
                                      </p:to>
                                    </p:set>
                                    <p:animEffect transition="in" filter="fade">
                                      <p:cBhvr>
                                        <p:cTn id="13" dur="2000"/>
                                        <p:tgtEl>
                                          <p:spTgt spid="197529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en-US" smtClean="0"/>
              <a:t>Induced Partition</a:t>
            </a:r>
          </a:p>
        </p:txBody>
      </p:sp>
      <p:sp>
        <p:nvSpPr>
          <p:cNvPr id="1977347" name="Text Box 3"/>
          <p:cNvSpPr txBox="1">
            <a:spLocks noChangeArrowheads="1"/>
          </p:cNvSpPr>
          <p:nvPr/>
        </p:nvSpPr>
        <p:spPr bwMode="auto">
          <a:xfrm>
            <a:off x="325438" y="1416050"/>
            <a:ext cx="8636000" cy="520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a:t>Definition</a:t>
            </a:r>
            <a:r>
              <a:rPr lang="en-US" sz="2400"/>
              <a:t>: Let ~ be an equivalence relation on A. then the partition:</a:t>
            </a:r>
          </a:p>
          <a:p>
            <a:pPr algn="l" rtl="0">
              <a:spcBef>
                <a:spcPct val="20000"/>
              </a:spcBef>
            </a:pPr>
            <a:endParaRPr lang="en-US" sz="1000"/>
          </a:p>
          <a:p>
            <a:pPr algn="l" rtl="0">
              <a:spcBef>
                <a:spcPct val="20000"/>
              </a:spcBef>
            </a:pPr>
            <a:r>
              <a:rPr lang="en-US" sz="1800"/>
              <a:t>				</a:t>
            </a:r>
            <a:r>
              <a:rPr lang="en-US"/>
              <a:t>Ω = </a:t>
            </a:r>
            <a:r>
              <a:rPr lang="en-US" sz="2400"/>
              <a:t>{[a]</a:t>
            </a:r>
            <a:r>
              <a:rPr lang="en-US" sz="2400" baseline="-25000"/>
              <a:t>~ </a:t>
            </a:r>
            <a:r>
              <a:rPr lang="en-US" sz="2400"/>
              <a:t>| a </a:t>
            </a:r>
            <a:r>
              <a:rPr lang="en-US" sz="1800">
                <a:latin typeface="cmbsy7" pitchFamily="34" charset="0"/>
              </a:rPr>
              <a:t>2</a:t>
            </a:r>
            <a:r>
              <a:rPr lang="en-US" sz="2000">
                <a:latin typeface="cmbsy7" pitchFamily="34" charset="0"/>
              </a:rPr>
              <a:t>  </a:t>
            </a:r>
            <a:r>
              <a:rPr lang="en-US" sz="2400"/>
              <a:t>A}</a:t>
            </a:r>
          </a:p>
          <a:p>
            <a:pPr algn="l" rtl="0">
              <a:spcBef>
                <a:spcPct val="20000"/>
              </a:spcBef>
            </a:pPr>
            <a:r>
              <a:rPr lang="en-US" sz="2000"/>
              <a:t>    </a:t>
            </a:r>
            <a:r>
              <a:rPr lang="en-US" sz="2400"/>
              <a:t>is called the partition that is </a:t>
            </a:r>
            <a:r>
              <a:rPr lang="en-US" sz="2400" u="sng">
                <a:solidFill>
                  <a:schemeClr val="hlink"/>
                </a:solidFill>
              </a:rPr>
              <a:t>induced</a:t>
            </a:r>
            <a:r>
              <a:rPr lang="en-US" sz="2400"/>
              <a:t> by ~.</a:t>
            </a:r>
            <a:endParaRPr lang="en-US" sz="2000"/>
          </a:p>
          <a:p>
            <a:pPr algn="l" rtl="0">
              <a:spcBef>
                <a:spcPct val="20000"/>
              </a:spcBef>
            </a:pPr>
            <a:endParaRPr lang="en-US" sz="800"/>
          </a:p>
          <a:p>
            <a:pPr algn="l" rtl="0">
              <a:spcBef>
                <a:spcPct val="20000"/>
              </a:spcBef>
            </a:pPr>
            <a:endParaRPr lang="en-US" sz="800"/>
          </a:p>
          <a:p>
            <a:pPr algn="l" rtl="0">
              <a:spcBef>
                <a:spcPct val="20000"/>
              </a:spcBef>
            </a:pPr>
            <a:r>
              <a:rPr lang="en-US" sz="2400" u="sng"/>
              <a:t>Example</a:t>
            </a:r>
            <a:r>
              <a:rPr lang="en-US" sz="1800"/>
              <a:t>:</a:t>
            </a:r>
            <a:r>
              <a:rPr lang="en-US" sz="2000"/>
              <a:t> The partition on </a:t>
            </a:r>
            <a:r>
              <a:rPr lang="en-US" sz="2400">
                <a:latin typeface="msbm10"/>
              </a:rPr>
              <a:t>Z</a:t>
            </a:r>
            <a:r>
              <a:rPr lang="en-US" sz="2000"/>
              <a:t> that is induced by the </a:t>
            </a:r>
          </a:p>
          <a:p>
            <a:pPr algn="l" rtl="0">
              <a:spcBef>
                <a:spcPct val="20000"/>
              </a:spcBef>
            </a:pPr>
            <a:r>
              <a:rPr lang="en-US" sz="2000"/>
              <a:t>“</a:t>
            </a:r>
            <a:r>
              <a:rPr lang="en-US" sz="2000">
                <a:solidFill>
                  <a:schemeClr val="accent2"/>
                </a:solidFill>
              </a:rPr>
              <a:t>Congruence mod 2</a:t>
            </a:r>
            <a:r>
              <a:rPr lang="en-US" sz="2000"/>
              <a:t>”  relation (a ~ b if and only if (a-b) is even) is:</a:t>
            </a:r>
          </a:p>
          <a:p>
            <a:pPr algn="l" rtl="0">
              <a:spcBef>
                <a:spcPct val="20000"/>
              </a:spcBef>
            </a:pPr>
            <a:endParaRPr lang="en-US" sz="2000"/>
          </a:p>
          <a:p>
            <a:pPr algn="l" rtl="0">
              <a:spcBef>
                <a:spcPct val="20000"/>
              </a:spcBef>
            </a:pPr>
            <a:r>
              <a:rPr lang="en-US" sz="2000"/>
              <a:t>A</a:t>
            </a:r>
            <a:r>
              <a:rPr lang="en-US" sz="2000" baseline="-25000"/>
              <a:t>1</a:t>
            </a:r>
            <a:r>
              <a:rPr lang="en-US" sz="2000"/>
              <a:t> = </a:t>
            </a:r>
            <a:r>
              <a:rPr lang="en-US" sz="2000">
                <a:latin typeface="Courier New" pitchFamily="49" charset="0"/>
                <a:cs typeface="Courier New" pitchFamily="49" charset="0"/>
              </a:rPr>
              <a:t>Evens</a:t>
            </a:r>
            <a:r>
              <a:rPr lang="en-US" sz="2000"/>
              <a:t>,  </a:t>
            </a:r>
          </a:p>
          <a:p>
            <a:pPr algn="l" rtl="0">
              <a:spcBef>
                <a:spcPct val="20000"/>
              </a:spcBef>
            </a:pPr>
            <a:r>
              <a:rPr lang="en-US" sz="2000"/>
              <a:t>A</a:t>
            </a:r>
            <a:r>
              <a:rPr lang="en-US" sz="2000" baseline="-25000"/>
              <a:t>2</a:t>
            </a:r>
            <a:r>
              <a:rPr lang="en-US" sz="2000"/>
              <a:t> = </a:t>
            </a:r>
            <a:r>
              <a:rPr lang="en-US" sz="2000">
                <a:latin typeface="Courier New" pitchFamily="49" charset="0"/>
                <a:cs typeface="Courier New" pitchFamily="49" charset="0"/>
              </a:rPr>
              <a:t>Odd numbers</a:t>
            </a:r>
          </a:p>
          <a:p>
            <a:pPr algn="l" rtl="0">
              <a:spcBef>
                <a:spcPct val="20000"/>
              </a:spcBef>
            </a:pPr>
            <a:endParaRPr lang="en-US" sz="2000"/>
          </a:p>
          <a:p>
            <a:pPr algn="l" rtl="0">
              <a:spcBef>
                <a:spcPct val="20000"/>
              </a:spcBef>
            </a:pPr>
            <a:endParaRPr lang="en-US" sz="2000"/>
          </a:p>
          <a:p>
            <a:pPr algn="l" rtl="0">
              <a:spcBef>
                <a:spcPct val="20000"/>
              </a:spcBef>
            </a:pPr>
            <a:r>
              <a:rPr lang="en-US" sz="1800"/>
              <a:t>Induced partition			</a:t>
            </a:r>
            <a:r>
              <a:rPr lang="he-IL" sz="1800"/>
              <a:t>חלוקה מושרית</a:t>
            </a:r>
            <a:endParaRPr lang="en-US" sz="18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77347">
                                            <p:txEl>
                                              <p:pRg st="13" end="13"/>
                                            </p:txEl>
                                          </p:spTgt>
                                        </p:tgtEl>
                                        <p:attrNameLst>
                                          <p:attrName>style.visibility</p:attrName>
                                        </p:attrNameLst>
                                      </p:cBhvr>
                                      <p:to>
                                        <p:strVal val="visible"/>
                                      </p:to>
                                    </p:set>
                                    <p:animEffect transition="in" filter="fade">
                                      <p:cBhvr>
                                        <p:cTn id="7" dur="2000"/>
                                        <p:tgtEl>
                                          <p:spTgt spid="1977347">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mtClean="0"/>
              <a:t>Last Week: Binary Relation</a:t>
            </a:r>
          </a:p>
        </p:txBody>
      </p:sp>
      <p:sp>
        <p:nvSpPr>
          <p:cNvPr id="1948675" name="Text Box 3"/>
          <p:cNvSpPr txBox="1">
            <a:spLocks noChangeArrowheads="1"/>
          </p:cNvSpPr>
          <p:nvPr/>
        </p:nvSpPr>
        <p:spPr bwMode="auto">
          <a:xfrm>
            <a:off x="325438" y="1300163"/>
            <a:ext cx="8636000" cy="5440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362200" indent="-533400" eaLnBrk="0" hangingPunct="0">
              <a:defRPr sz="2800">
                <a:solidFill>
                  <a:schemeClr val="tx1"/>
                </a:solidFill>
                <a:latin typeface="Arial Rounded MT Bold" pitchFamily="34" charset="0"/>
                <a:cs typeface="Arial" charset="0"/>
              </a:defRPr>
            </a:lvl5pPr>
            <a:lvl6pPr marL="2819400" indent="-5334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3276600" indent="-5334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733800" indent="-5334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4191000" indent="-5334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lvl="4" algn="l" rtl="0">
              <a:spcBef>
                <a:spcPct val="20000"/>
              </a:spcBef>
            </a:pPr>
            <a:endParaRPr lang="en-US" sz="3200"/>
          </a:p>
          <a:p>
            <a:pPr lvl="4" algn="l" rtl="0">
              <a:spcBef>
                <a:spcPct val="20000"/>
              </a:spcBef>
            </a:pPr>
            <a:r>
              <a:rPr lang="en-US" sz="3200"/>
              <a:t>	A			B			</a:t>
            </a:r>
          </a:p>
          <a:p>
            <a:pPr lvl="4" algn="l" rtl="0">
              <a:spcBef>
                <a:spcPct val="20000"/>
              </a:spcBef>
            </a:pPr>
            <a:r>
              <a:rPr lang="en-US" sz="2400"/>
              <a:t>	a			1			</a:t>
            </a:r>
          </a:p>
          <a:p>
            <a:pPr lvl="4" algn="l" rtl="0">
              <a:spcBef>
                <a:spcPct val="20000"/>
              </a:spcBef>
            </a:pPr>
            <a:endParaRPr lang="en-US" sz="2400"/>
          </a:p>
          <a:p>
            <a:pPr lvl="4" algn="l" rtl="0">
              <a:spcBef>
                <a:spcPct val="20000"/>
              </a:spcBef>
            </a:pPr>
            <a:r>
              <a:rPr lang="en-US" sz="2400"/>
              <a:t>	b			2			</a:t>
            </a:r>
          </a:p>
          <a:p>
            <a:pPr lvl="4" algn="l" rtl="0">
              <a:spcBef>
                <a:spcPct val="20000"/>
              </a:spcBef>
            </a:pPr>
            <a:endParaRPr lang="en-US" sz="2400"/>
          </a:p>
          <a:p>
            <a:pPr lvl="4" algn="l" rtl="0">
              <a:spcBef>
                <a:spcPct val="20000"/>
              </a:spcBef>
            </a:pPr>
            <a:r>
              <a:rPr lang="en-US" sz="2400"/>
              <a:t>	c			3			</a:t>
            </a:r>
          </a:p>
          <a:p>
            <a:pPr lvl="4" algn="l" rtl="0">
              <a:spcBef>
                <a:spcPct val="20000"/>
              </a:spcBef>
            </a:pPr>
            <a:endParaRPr lang="en-US" sz="2400"/>
          </a:p>
          <a:p>
            <a:pPr algn="l" rtl="0">
              <a:spcBef>
                <a:spcPct val="20000"/>
              </a:spcBef>
            </a:pPr>
            <a:r>
              <a:rPr lang="en-US" sz="2000"/>
              <a:t>Describes </a:t>
            </a:r>
            <a:r>
              <a:rPr lang="en-US" sz="2000" u="sng">
                <a:solidFill>
                  <a:schemeClr val="hlink"/>
                </a:solidFill>
              </a:rPr>
              <a:t>relations</a:t>
            </a:r>
            <a:r>
              <a:rPr lang="en-US" sz="2000"/>
              <a:t> between elements in A and elements in B.</a:t>
            </a:r>
          </a:p>
          <a:p>
            <a:pPr algn="l" rtl="0">
              <a:spcBef>
                <a:spcPct val="20000"/>
              </a:spcBef>
            </a:pPr>
            <a:endParaRPr lang="en-US" sz="1600" u="sng"/>
          </a:p>
          <a:p>
            <a:pPr algn="l" rtl="0">
              <a:spcBef>
                <a:spcPct val="20000"/>
              </a:spcBef>
            </a:pPr>
            <a:r>
              <a:rPr lang="en-US" sz="2000" u="sng"/>
              <a:t>Unlike a function</a:t>
            </a:r>
            <a:r>
              <a:rPr lang="en-US" sz="2000"/>
              <a:t>: x </a:t>
            </a:r>
            <a:r>
              <a:rPr lang="en-US" sz="1800">
                <a:latin typeface="cmbsy7" pitchFamily="34" charset="0"/>
              </a:rPr>
              <a:t>2</a:t>
            </a:r>
            <a:r>
              <a:rPr lang="en-US" sz="1800"/>
              <a:t> </a:t>
            </a:r>
            <a:r>
              <a:rPr lang="en-US" sz="2000"/>
              <a:t>A can be related to </a:t>
            </a:r>
            <a:r>
              <a:rPr lang="en-US" sz="2000" u="sng">
                <a:solidFill>
                  <a:srgbClr val="33CC33"/>
                </a:solidFill>
              </a:rPr>
              <a:t>more than one</a:t>
            </a:r>
            <a:r>
              <a:rPr lang="en-US" sz="2000"/>
              <a:t> y </a:t>
            </a:r>
            <a:r>
              <a:rPr lang="en-US" sz="1800">
                <a:latin typeface="cmbsy7" pitchFamily="34" charset="0"/>
              </a:rPr>
              <a:t>2</a:t>
            </a:r>
            <a:r>
              <a:rPr lang="en-US" sz="1800"/>
              <a:t> </a:t>
            </a:r>
            <a:r>
              <a:rPr lang="en-US" sz="2000"/>
              <a:t>B.</a:t>
            </a:r>
          </a:p>
          <a:p>
            <a:pPr algn="l" rtl="0">
              <a:spcBef>
                <a:spcPct val="20000"/>
              </a:spcBef>
            </a:pPr>
            <a:endParaRPr lang="en-US" sz="1600"/>
          </a:p>
          <a:p>
            <a:pPr algn="l" rtl="0">
              <a:spcBef>
                <a:spcPct val="20000"/>
              </a:spcBef>
            </a:pPr>
            <a:r>
              <a:rPr lang="en-US" sz="1800"/>
              <a:t>Binary relation			</a:t>
            </a:r>
            <a:r>
              <a:rPr lang="he-IL" sz="1800"/>
              <a:t>יחס בינארי</a:t>
            </a:r>
            <a:endParaRPr lang="en-US" sz="1800"/>
          </a:p>
        </p:txBody>
      </p:sp>
      <p:sp>
        <p:nvSpPr>
          <p:cNvPr id="4100" name="Line 4"/>
          <p:cNvSpPr>
            <a:spLocks noChangeShapeType="1"/>
          </p:cNvSpPr>
          <p:nvPr/>
        </p:nvSpPr>
        <p:spPr bwMode="auto">
          <a:xfrm flipV="1">
            <a:off x="3340100" y="2671763"/>
            <a:ext cx="1736725" cy="142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101" name="Line 5"/>
          <p:cNvSpPr>
            <a:spLocks noChangeShapeType="1"/>
          </p:cNvSpPr>
          <p:nvPr/>
        </p:nvSpPr>
        <p:spPr bwMode="auto">
          <a:xfrm>
            <a:off x="3325813" y="3602038"/>
            <a:ext cx="1690687" cy="747712"/>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102" name="Line 6"/>
          <p:cNvSpPr>
            <a:spLocks noChangeShapeType="1"/>
          </p:cNvSpPr>
          <p:nvPr/>
        </p:nvSpPr>
        <p:spPr bwMode="auto">
          <a:xfrm flipV="1">
            <a:off x="3292475" y="3663950"/>
            <a:ext cx="1739900" cy="762000"/>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103" name="Line 7"/>
          <p:cNvSpPr>
            <a:spLocks noChangeShapeType="1"/>
          </p:cNvSpPr>
          <p:nvPr/>
        </p:nvSpPr>
        <p:spPr bwMode="auto">
          <a:xfrm flipV="1">
            <a:off x="3403600" y="2871788"/>
            <a:ext cx="1582738" cy="5476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48675">
                                            <p:txEl>
                                              <p:pRg st="10" end="10"/>
                                            </p:txEl>
                                          </p:spTgt>
                                        </p:tgtEl>
                                        <p:attrNameLst>
                                          <p:attrName>style.visibility</p:attrName>
                                        </p:attrNameLst>
                                      </p:cBhvr>
                                      <p:to>
                                        <p:strVal val="visible"/>
                                      </p:to>
                                    </p:set>
                                    <p:animEffect transition="in" filter="fade">
                                      <p:cBhvr>
                                        <p:cTn id="7" dur="1000"/>
                                        <p:tgtEl>
                                          <p:spTgt spid="194867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mtClean="0"/>
              <a:t>Example 1</a:t>
            </a:r>
          </a:p>
        </p:txBody>
      </p:sp>
      <p:sp>
        <p:nvSpPr>
          <p:cNvPr id="1979395" name="Rectangle 3"/>
          <p:cNvSpPr>
            <a:spLocks noGrp="1" noChangeArrowheads="1"/>
          </p:cNvSpPr>
          <p:nvPr>
            <p:ph type="body" idx="1"/>
          </p:nvPr>
        </p:nvSpPr>
        <p:spPr/>
        <p:txBody>
          <a:bodyPr/>
          <a:lstStyle/>
          <a:p>
            <a:pPr eaLnBrk="1" hangingPunct="1">
              <a:lnSpc>
                <a:spcPct val="80000"/>
              </a:lnSpc>
              <a:buFontTx/>
              <a:buNone/>
            </a:pPr>
            <a:r>
              <a:rPr lang="en-US" sz="2600" smtClean="0"/>
              <a:t>A = {1,2,3} x {1,2,3}</a:t>
            </a:r>
          </a:p>
          <a:p>
            <a:pPr eaLnBrk="1" hangingPunct="1">
              <a:lnSpc>
                <a:spcPct val="80000"/>
              </a:lnSpc>
              <a:buFontTx/>
              <a:buNone/>
            </a:pPr>
            <a:endParaRPr lang="en-US" sz="2600" smtClean="0"/>
          </a:p>
          <a:p>
            <a:pPr eaLnBrk="1" hangingPunct="1">
              <a:lnSpc>
                <a:spcPct val="80000"/>
              </a:lnSpc>
              <a:buFontTx/>
              <a:buNone/>
            </a:pPr>
            <a:r>
              <a:rPr lang="en-US" sz="2200" smtClean="0"/>
              <a:t>              (x,y) ~ (x’,y’) if and only if x+y = x’+y’ (mod 3)</a:t>
            </a:r>
          </a:p>
          <a:p>
            <a:pPr eaLnBrk="1" hangingPunct="1">
              <a:lnSpc>
                <a:spcPct val="80000"/>
              </a:lnSpc>
              <a:buFontTx/>
              <a:buNone/>
            </a:pPr>
            <a:endParaRPr lang="en-US" sz="2200" smtClean="0"/>
          </a:p>
          <a:p>
            <a:pPr eaLnBrk="1" hangingPunct="1">
              <a:lnSpc>
                <a:spcPct val="80000"/>
              </a:lnSpc>
              <a:buFontTx/>
              <a:buNone/>
            </a:pPr>
            <a:r>
              <a:rPr lang="en-US" sz="2200" smtClean="0"/>
              <a:t>				(1,1)~(2,3)~(3,2)</a:t>
            </a:r>
          </a:p>
          <a:p>
            <a:pPr eaLnBrk="1" hangingPunct="1">
              <a:lnSpc>
                <a:spcPct val="80000"/>
              </a:lnSpc>
              <a:buFontTx/>
              <a:buNone/>
            </a:pPr>
            <a:r>
              <a:rPr lang="en-US" sz="2200" smtClean="0"/>
              <a:t>				(1,2)~(2,1)~(3,3)</a:t>
            </a:r>
          </a:p>
          <a:p>
            <a:pPr eaLnBrk="1" hangingPunct="1">
              <a:lnSpc>
                <a:spcPct val="80000"/>
              </a:lnSpc>
              <a:buFontTx/>
              <a:buNone/>
            </a:pPr>
            <a:r>
              <a:rPr lang="en-US" sz="2200" smtClean="0"/>
              <a:t>				(2,2)~(1,3)~(3,1)</a:t>
            </a:r>
          </a:p>
          <a:p>
            <a:pPr eaLnBrk="1" hangingPunct="1">
              <a:lnSpc>
                <a:spcPct val="80000"/>
              </a:lnSpc>
              <a:buFontTx/>
              <a:buNone/>
            </a:pPr>
            <a:endParaRPr lang="en-US" sz="2200" smtClean="0"/>
          </a:p>
          <a:p>
            <a:pPr eaLnBrk="1" hangingPunct="1">
              <a:lnSpc>
                <a:spcPct val="80000"/>
              </a:lnSpc>
              <a:buFontTx/>
              <a:buNone/>
            </a:pPr>
            <a:r>
              <a:rPr lang="en-US" sz="2200" smtClean="0"/>
              <a:t>A</a:t>
            </a:r>
            <a:r>
              <a:rPr lang="en-US" sz="2200" baseline="-25000" smtClean="0"/>
              <a:t>1 </a:t>
            </a:r>
            <a:r>
              <a:rPr lang="en-US" sz="2200" smtClean="0"/>
              <a:t>= {(1,1),(2,3),(3,2)}</a:t>
            </a:r>
          </a:p>
          <a:p>
            <a:pPr eaLnBrk="1" hangingPunct="1">
              <a:lnSpc>
                <a:spcPct val="80000"/>
              </a:lnSpc>
              <a:buFontTx/>
              <a:buNone/>
            </a:pPr>
            <a:r>
              <a:rPr lang="en-US" sz="2200" smtClean="0"/>
              <a:t>A</a:t>
            </a:r>
            <a:r>
              <a:rPr lang="en-US" sz="2200" baseline="-25000" smtClean="0"/>
              <a:t>2 </a:t>
            </a:r>
            <a:r>
              <a:rPr lang="en-US" sz="2200" smtClean="0"/>
              <a:t>= {(1,2),(2,1),(3,3)}</a:t>
            </a:r>
          </a:p>
          <a:p>
            <a:pPr eaLnBrk="1" hangingPunct="1">
              <a:lnSpc>
                <a:spcPct val="80000"/>
              </a:lnSpc>
              <a:buFontTx/>
              <a:buNone/>
            </a:pPr>
            <a:r>
              <a:rPr lang="en-US" sz="2200" smtClean="0"/>
              <a:t>A</a:t>
            </a:r>
            <a:r>
              <a:rPr lang="en-US" sz="2200" baseline="-25000" smtClean="0"/>
              <a:t>3 </a:t>
            </a:r>
            <a:r>
              <a:rPr lang="en-US" sz="2200" smtClean="0"/>
              <a:t>= {(2,2),(1,3),(3,1)}</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79395">
                                            <p:txEl>
                                              <p:pRg st="4" end="4"/>
                                            </p:txEl>
                                          </p:spTgt>
                                        </p:tgtEl>
                                        <p:attrNameLst>
                                          <p:attrName>style.visibility</p:attrName>
                                        </p:attrNameLst>
                                      </p:cBhvr>
                                      <p:to>
                                        <p:strVal val="visible"/>
                                      </p:to>
                                    </p:set>
                                    <p:animEffect transition="in" filter="fade">
                                      <p:cBhvr>
                                        <p:cTn id="7" dur="1000"/>
                                        <p:tgtEl>
                                          <p:spTgt spid="1979395">
                                            <p:txEl>
                                              <p:pRg st="4" end="4"/>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979395">
                                            <p:txEl>
                                              <p:pRg st="5" end="5"/>
                                            </p:txEl>
                                          </p:spTgt>
                                        </p:tgtEl>
                                        <p:attrNameLst>
                                          <p:attrName>style.visibility</p:attrName>
                                        </p:attrNameLst>
                                      </p:cBhvr>
                                      <p:to>
                                        <p:strVal val="visible"/>
                                      </p:to>
                                    </p:set>
                                    <p:animEffect transition="in" filter="fade">
                                      <p:cBhvr>
                                        <p:cTn id="10" dur="1000"/>
                                        <p:tgtEl>
                                          <p:spTgt spid="1979395">
                                            <p:txEl>
                                              <p:pRg st="5" end="5"/>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979395">
                                            <p:txEl>
                                              <p:pRg st="6" end="6"/>
                                            </p:txEl>
                                          </p:spTgt>
                                        </p:tgtEl>
                                        <p:attrNameLst>
                                          <p:attrName>style.visibility</p:attrName>
                                        </p:attrNameLst>
                                      </p:cBhvr>
                                      <p:to>
                                        <p:strVal val="visible"/>
                                      </p:to>
                                    </p:set>
                                    <p:animEffect transition="in" filter="fade">
                                      <p:cBhvr>
                                        <p:cTn id="13" dur="1000"/>
                                        <p:tgtEl>
                                          <p:spTgt spid="1979395">
                                            <p:txEl>
                                              <p:pRg st="6" end="6"/>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979395">
                                            <p:txEl>
                                              <p:pRg st="8" end="8"/>
                                            </p:txEl>
                                          </p:spTgt>
                                        </p:tgtEl>
                                        <p:attrNameLst>
                                          <p:attrName>style.visibility</p:attrName>
                                        </p:attrNameLst>
                                      </p:cBhvr>
                                      <p:to>
                                        <p:strVal val="visible"/>
                                      </p:to>
                                    </p:set>
                                    <p:animEffect transition="in" filter="fade">
                                      <p:cBhvr>
                                        <p:cTn id="18" dur="1000"/>
                                        <p:tgtEl>
                                          <p:spTgt spid="1979395">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979395">
                                            <p:txEl>
                                              <p:pRg st="9" end="9"/>
                                            </p:txEl>
                                          </p:spTgt>
                                        </p:tgtEl>
                                        <p:attrNameLst>
                                          <p:attrName>style.visibility</p:attrName>
                                        </p:attrNameLst>
                                      </p:cBhvr>
                                      <p:to>
                                        <p:strVal val="visible"/>
                                      </p:to>
                                    </p:set>
                                    <p:animEffect transition="in" filter="fade">
                                      <p:cBhvr>
                                        <p:cTn id="21" dur="1000"/>
                                        <p:tgtEl>
                                          <p:spTgt spid="1979395">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979395">
                                            <p:txEl>
                                              <p:pRg st="10" end="10"/>
                                            </p:txEl>
                                          </p:spTgt>
                                        </p:tgtEl>
                                        <p:attrNameLst>
                                          <p:attrName>style.visibility</p:attrName>
                                        </p:attrNameLst>
                                      </p:cBhvr>
                                      <p:to>
                                        <p:strVal val="visible"/>
                                      </p:to>
                                    </p:set>
                                    <p:animEffect transition="in" filter="fade">
                                      <p:cBhvr>
                                        <p:cTn id="24" dur="1000"/>
                                        <p:tgtEl>
                                          <p:spTgt spid="197939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Example 2: Congruence mod 7</a:t>
            </a:r>
          </a:p>
        </p:txBody>
      </p:sp>
      <p:sp>
        <p:nvSpPr>
          <p:cNvPr id="1980419" name="Rectangle 3"/>
          <p:cNvSpPr>
            <a:spLocks noGrp="1" noChangeArrowheads="1"/>
          </p:cNvSpPr>
          <p:nvPr>
            <p:ph type="body" idx="1"/>
          </p:nvPr>
        </p:nvSpPr>
        <p:spPr>
          <a:xfrm>
            <a:off x="484188" y="1473200"/>
            <a:ext cx="8077200" cy="4740275"/>
          </a:xfrm>
        </p:spPr>
        <p:txBody>
          <a:bodyPr/>
          <a:lstStyle/>
          <a:p>
            <a:pPr marL="495300" indent="-495300" eaLnBrk="1" hangingPunct="1">
              <a:lnSpc>
                <a:spcPct val="90000"/>
              </a:lnSpc>
              <a:buFontTx/>
              <a:buNone/>
            </a:pPr>
            <a:r>
              <a:rPr lang="en-US" sz="2600" smtClean="0"/>
              <a:t>A = </a:t>
            </a:r>
            <a:r>
              <a:rPr lang="en-US" sz="2700" smtClean="0">
                <a:solidFill>
                  <a:schemeClr val="tx1"/>
                </a:solidFill>
                <a:latin typeface="msbm10"/>
              </a:rPr>
              <a:t>N </a:t>
            </a:r>
            <a:r>
              <a:rPr lang="en-US" sz="2200" smtClean="0">
                <a:solidFill>
                  <a:schemeClr val="tx1"/>
                </a:solidFill>
              </a:rPr>
              <a:t>and</a:t>
            </a:r>
            <a:r>
              <a:rPr lang="en-US" sz="2200" smtClean="0"/>
              <a:t> x~y if and only if x-y = 7k for some k </a:t>
            </a:r>
            <a:r>
              <a:rPr lang="en-US" sz="2200" smtClean="0">
                <a:sym typeface="Symbol" pitchFamily="18" charset="2"/>
              </a:rPr>
              <a:t> </a:t>
            </a:r>
            <a:r>
              <a:rPr lang="en-US" sz="2700" smtClean="0">
                <a:solidFill>
                  <a:schemeClr val="tx1"/>
                </a:solidFill>
                <a:latin typeface="msbm10"/>
              </a:rPr>
              <a:t>Z</a:t>
            </a:r>
            <a:endParaRPr lang="en-US" smtClean="0">
              <a:sym typeface="Symbol" pitchFamily="18" charset="2"/>
            </a:endParaRPr>
          </a:p>
          <a:p>
            <a:pPr marL="495300" indent="-495300" eaLnBrk="1" hangingPunct="1">
              <a:lnSpc>
                <a:spcPct val="90000"/>
              </a:lnSpc>
              <a:buFontTx/>
              <a:buNone/>
            </a:pPr>
            <a:r>
              <a:rPr lang="en-US" sz="2200" smtClean="0"/>
              <a:t>				1~8~15~22~…</a:t>
            </a:r>
          </a:p>
          <a:p>
            <a:pPr marL="495300" indent="-495300" eaLnBrk="1" hangingPunct="1">
              <a:lnSpc>
                <a:spcPct val="90000"/>
              </a:lnSpc>
              <a:buFontTx/>
              <a:buNone/>
            </a:pPr>
            <a:r>
              <a:rPr lang="en-US" sz="2200" smtClean="0"/>
              <a:t>				2~9~16~23~…</a:t>
            </a:r>
          </a:p>
          <a:p>
            <a:pPr marL="495300" indent="-495300" eaLnBrk="1" hangingPunct="1">
              <a:lnSpc>
                <a:spcPct val="90000"/>
              </a:lnSpc>
              <a:buFontTx/>
              <a:buNone/>
            </a:pPr>
            <a:r>
              <a:rPr lang="en-US" sz="2200" smtClean="0"/>
              <a:t>				3~10~17~24~…</a:t>
            </a:r>
          </a:p>
          <a:p>
            <a:pPr marL="495300" indent="-495300" eaLnBrk="1" hangingPunct="1">
              <a:lnSpc>
                <a:spcPct val="90000"/>
              </a:lnSpc>
              <a:buFontTx/>
              <a:buNone/>
            </a:pPr>
            <a:endParaRPr lang="en-US" sz="2200" smtClean="0"/>
          </a:p>
          <a:p>
            <a:pPr marL="495300" indent="-495300" eaLnBrk="1" hangingPunct="1">
              <a:lnSpc>
                <a:spcPct val="90000"/>
              </a:lnSpc>
              <a:buFontTx/>
              <a:buNone/>
            </a:pPr>
            <a:r>
              <a:rPr lang="en-US" sz="2200" smtClean="0"/>
              <a:t>A</a:t>
            </a:r>
            <a:r>
              <a:rPr lang="en-US" sz="2200" baseline="-25000" smtClean="0"/>
              <a:t>1 </a:t>
            </a:r>
            <a:r>
              <a:rPr lang="en-US" sz="2200" smtClean="0"/>
              <a:t>= {n </a:t>
            </a:r>
            <a:r>
              <a:rPr lang="en-US" sz="2200" smtClean="0">
                <a:sym typeface="Symbol" pitchFamily="18" charset="2"/>
              </a:rPr>
              <a:t></a:t>
            </a:r>
            <a:r>
              <a:rPr lang="en-US" sz="2200" smtClean="0"/>
              <a:t> </a:t>
            </a:r>
            <a:r>
              <a:rPr lang="en-US" sz="2400" smtClean="0">
                <a:solidFill>
                  <a:schemeClr val="tx1"/>
                </a:solidFill>
                <a:latin typeface="msbm10"/>
              </a:rPr>
              <a:t>N</a:t>
            </a:r>
            <a:r>
              <a:rPr lang="en-US" sz="2000" smtClean="0"/>
              <a:t> </a:t>
            </a:r>
            <a:r>
              <a:rPr lang="en-US" sz="2200" smtClean="0"/>
              <a:t>: n = 1+7k for some k </a:t>
            </a:r>
            <a:r>
              <a:rPr lang="en-US" sz="2200" smtClean="0">
                <a:sym typeface="Symbol" pitchFamily="18" charset="2"/>
              </a:rPr>
              <a:t></a:t>
            </a:r>
            <a:r>
              <a:rPr lang="en-US" sz="2200" smtClean="0"/>
              <a:t> </a:t>
            </a:r>
            <a:r>
              <a:rPr lang="en-US" sz="2400" smtClean="0">
                <a:solidFill>
                  <a:schemeClr val="tx1"/>
                </a:solidFill>
                <a:latin typeface="msbm10"/>
              </a:rPr>
              <a:t>N</a:t>
            </a:r>
            <a:r>
              <a:rPr lang="en-US" sz="2200" smtClean="0"/>
              <a:t>} = [1]</a:t>
            </a:r>
          </a:p>
          <a:p>
            <a:pPr marL="495300" indent="-495300" eaLnBrk="1" hangingPunct="1">
              <a:lnSpc>
                <a:spcPct val="90000"/>
              </a:lnSpc>
              <a:buFontTx/>
              <a:buNone/>
            </a:pPr>
            <a:r>
              <a:rPr lang="en-US" sz="2200" smtClean="0"/>
              <a:t>A</a:t>
            </a:r>
            <a:r>
              <a:rPr lang="en-US" sz="2200" baseline="-25000" smtClean="0"/>
              <a:t>2 </a:t>
            </a:r>
            <a:r>
              <a:rPr lang="en-US" sz="2200" smtClean="0"/>
              <a:t>= {n </a:t>
            </a:r>
            <a:r>
              <a:rPr lang="en-US" sz="2200" smtClean="0">
                <a:sym typeface="Symbol" pitchFamily="18" charset="2"/>
              </a:rPr>
              <a:t></a:t>
            </a:r>
            <a:r>
              <a:rPr lang="en-US" sz="2200" smtClean="0"/>
              <a:t> </a:t>
            </a:r>
            <a:r>
              <a:rPr lang="en-US" sz="2400" smtClean="0">
                <a:solidFill>
                  <a:schemeClr val="tx1"/>
                </a:solidFill>
                <a:latin typeface="msbm10"/>
              </a:rPr>
              <a:t>N</a:t>
            </a:r>
            <a:r>
              <a:rPr lang="en-US" sz="2000" smtClean="0"/>
              <a:t> </a:t>
            </a:r>
            <a:r>
              <a:rPr lang="en-US" sz="2200" smtClean="0"/>
              <a:t>: n = 2+7k for some k </a:t>
            </a:r>
            <a:r>
              <a:rPr lang="en-US" sz="2200" smtClean="0">
                <a:sym typeface="Symbol" pitchFamily="18" charset="2"/>
              </a:rPr>
              <a:t></a:t>
            </a:r>
            <a:r>
              <a:rPr lang="en-US" sz="2200" smtClean="0"/>
              <a:t> </a:t>
            </a:r>
            <a:r>
              <a:rPr lang="en-US" sz="2400" smtClean="0">
                <a:solidFill>
                  <a:schemeClr val="tx1"/>
                </a:solidFill>
                <a:latin typeface="msbm10"/>
              </a:rPr>
              <a:t>N</a:t>
            </a:r>
            <a:r>
              <a:rPr lang="en-US" sz="2200" smtClean="0"/>
              <a:t>} = [2]</a:t>
            </a:r>
          </a:p>
          <a:p>
            <a:pPr marL="495300" indent="-495300" eaLnBrk="1" hangingPunct="1">
              <a:lnSpc>
                <a:spcPct val="90000"/>
              </a:lnSpc>
              <a:buFontTx/>
              <a:buNone/>
            </a:pPr>
            <a:r>
              <a:rPr lang="en-US" sz="2200" smtClean="0"/>
              <a:t>A</a:t>
            </a:r>
            <a:r>
              <a:rPr lang="en-US" sz="2200" baseline="-25000" smtClean="0"/>
              <a:t>3 </a:t>
            </a:r>
            <a:r>
              <a:rPr lang="en-US" sz="2200" smtClean="0"/>
              <a:t>= {n </a:t>
            </a:r>
            <a:r>
              <a:rPr lang="en-US" sz="2200" smtClean="0">
                <a:sym typeface="Symbol" pitchFamily="18" charset="2"/>
              </a:rPr>
              <a:t></a:t>
            </a:r>
            <a:r>
              <a:rPr lang="en-US" sz="2200" smtClean="0"/>
              <a:t> </a:t>
            </a:r>
            <a:r>
              <a:rPr lang="en-US" sz="2400" smtClean="0">
                <a:solidFill>
                  <a:schemeClr val="tx1"/>
                </a:solidFill>
                <a:latin typeface="msbm10"/>
              </a:rPr>
              <a:t>N</a:t>
            </a:r>
            <a:r>
              <a:rPr lang="en-US" sz="2000" smtClean="0"/>
              <a:t> </a:t>
            </a:r>
            <a:r>
              <a:rPr lang="en-US" sz="2200" smtClean="0"/>
              <a:t>: n = 3+7k for some k </a:t>
            </a:r>
            <a:r>
              <a:rPr lang="en-US" sz="2200" smtClean="0">
                <a:sym typeface="Symbol" pitchFamily="18" charset="2"/>
              </a:rPr>
              <a:t></a:t>
            </a:r>
            <a:r>
              <a:rPr lang="en-US" sz="2200" smtClean="0"/>
              <a:t> </a:t>
            </a:r>
            <a:r>
              <a:rPr lang="en-US" sz="2400" smtClean="0">
                <a:solidFill>
                  <a:schemeClr val="tx1"/>
                </a:solidFill>
                <a:latin typeface="msbm10"/>
              </a:rPr>
              <a:t>N</a:t>
            </a:r>
            <a:r>
              <a:rPr lang="en-US" sz="2200" smtClean="0"/>
              <a:t>} = [3]</a:t>
            </a:r>
          </a:p>
          <a:p>
            <a:pPr marL="495300" indent="-495300" eaLnBrk="1" hangingPunct="1">
              <a:lnSpc>
                <a:spcPct val="90000"/>
              </a:lnSpc>
              <a:buFontTx/>
              <a:buNone/>
            </a:pPr>
            <a:r>
              <a:rPr lang="en-US" sz="2200" smtClean="0"/>
              <a:t>and so on…</a:t>
            </a:r>
          </a:p>
          <a:p>
            <a:pPr marL="495300" indent="-495300" eaLnBrk="1" hangingPunct="1">
              <a:lnSpc>
                <a:spcPct val="90000"/>
              </a:lnSpc>
              <a:buFontTx/>
              <a:buNone/>
            </a:pPr>
            <a:endParaRPr lang="en-US" sz="2200" u="sng" smtClean="0"/>
          </a:p>
          <a:p>
            <a:pPr marL="495300" indent="-495300" eaLnBrk="1" hangingPunct="1">
              <a:lnSpc>
                <a:spcPct val="90000"/>
              </a:lnSpc>
              <a:buFontTx/>
              <a:buNone/>
            </a:pPr>
            <a:r>
              <a:rPr lang="en-US" sz="2200" u="sng" smtClean="0"/>
              <a:t>Note</a:t>
            </a:r>
            <a:r>
              <a:rPr lang="en-US" sz="2200" smtClean="0"/>
              <a:t>: 	</a:t>
            </a:r>
            <a:r>
              <a:rPr lang="en-US" sz="2000" smtClean="0">
                <a:solidFill>
                  <a:schemeClr val="tx1"/>
                </a:solidFill>
              </a:rPr>
              <a:t>A</a:t>
            </a:r>
            <a:r>
              <a:rPr lang="en-US" sz="2000" baseline="-25000" smtClean="0">
                <a:solidFill>
                  <a:schemeClr val="tx1"/>
                </a:solidFill>
              </a:rPr>
              <a:t>1 </a:t>
            </a:r>
            <a:r>
              <a:rPr lang="en-US" sz="2400" smtClean="0">
                <a:solidFill>
                  <a:schemeClr val="tx1"/>
                </a:solidFill>
                <a:latin typeface="cmbsy7" pitchFamily="34" charset="0"/>
              </a:rPr>
              <a:t>[</a:t>
            </a:r>
            <a:r>
              <a:rPr lang="en-US" sz="2000" smtClean="0">
                <a:solidFill>
                  <a:schemeClr val="tx1"/>
                </a:solidFill>
              </a:rPr>
              <a:t> A</a:t>
            </a:r>
            <a:r>
              <a:rPr lang="en-US" sz="2000" baseline="-25000" smtClean="0">
                <a:solidFill>
                  <a:schemeClr val="tx1"/>
                </a:solidFill>
              </a:rPr>
              <a:t>2 </a:t>
            </a:r>
            <a:r>
              <a:rPr lang="en-US" sz="2400" smtClean="0">
                <a:solidFill>
                  <a:schemeClr val="tx1"/>
                </a:solidFill>
                <a:latin typeface="cmbsy7" pitchFamily="34" charset="0"/>
              </a:rPr>
              <a:t>[</a:t>
            </a:r>
            <a:r>
              <a:rPr lang="en-US" sz="2000" smtClean="0">
                <a:solidFill>
                  <a:schemeClr val="tx1"/>
                </a:solidFill>
              </a:rPr>
              <a:t> … </a:t>
            </a:r>
            <a:r>
              <a:rPr lang="en-US" sz="2400" smtClean="0">
                <a:solidFill>
                  <a:schemeClr val="tx1"/>
                </a:solidFill>
                <a:latin typeface="cmbsy7" pitchFamily="34" charset="0"/>
              </a:rPr>
              <a:t>[</a:t>
            </a:r>
            <a:r>
              <a:rPr lang="en-US" sz="2000" smtClean="0">
                <a:solidFill>
                  <a:schemeClr val="tx1"/>
                </a:solidFill>
              </a:rPr>
              <a:t> A</a:t>
            </a:r>
            <a:r>
              <a:rPr lang="en-US" sz="2000" baseline="-25000" smtClean="0">
                <a:solidFill>
                  <a:schemeClr val="tx1"/>
                </a:solidFill>
              </a:rPr>
              <a:t>7</a:t>
            </a:r>
            <a:r>
              <a:rPr lang="en-US" sz="2000" smtClean="0">
                <a:solidFill>
                  <a:schemeClr val="tx1"/>
                </a:solidFill>
              </a:rPr>
              <a:t> </a:t>
            </a:r>
            <a:r>
              <a:rPr lang="en-US" sz="2400" smtClean="0">
                <a:solidFill>
                  <a:schemeClr val="tx1"/>
                </a:solidFill>
                <a:latin typeface="cmbsy7" pitchFamily="34" charset="0"/>
              </a:rPr>
              <a:t>  </a:t>
            </a:r>
            <a:r>
              <a:rPr lang="en-US" sz="2000" smtClean="0">
                <a:solidFill>
                  <a:schemeClr val="tx1"/>
                </a:solidFill>
              </a:rPr>
              <a:t>= A</a:t>
            </a:r>
            <a:endParaRPr lang="en-US" sz="2000" smtClean="0"/>
          </a:p>
          <a:p>
            <a:pPr marL="495300" indent="-495300" eaLnBrk="1" hangingPunct="1">
              <a:lnSpc>
                <a:spcPct val="90000"/>
              </a:lnSpc>
              <a:buFontTx/>
              <a:buNone/>
            </a:pPr>
            <a:r>
              <a:rPr lang="en-US" sz="2600" smtClean="0"/>
              <a:t>		</a:t>
            </a:r>
            <a:r>
              <a:rPr lang="en-US" sz="2000" smtClean="0">
                <a:solidFill>
                  <a:schemeClr val="tx1"/>
                </a:solidFill>
                <a:latin typeface="cmbsy7" pitchFamily="34" charset="0"/>
              </a:rPr>
              <a:t>8</a:t>
            </a:r>
            <a:r>
              <a:rPr lang="en-US" sz="2000" smtClean="0">
                <a:solidFill>
                  <a:schemeClr val="tx1"/>
                </a:solidFill>
              </a:rPr>
              <a:t>i,j</a:t>
            </a:r>
            <a:r>
              <a:rPr lang="en-US" sz="1600" smtClean="0">
                <a:solidFill>
                  <a:schemeClr val="tx1"/>
                </a:solidFill>
                <a:latin typeface="cmbsy7" pitchFamily="34" charset="0"/>
              </a:rPr>
              <a:t>2</a:t>
            </a:r>
            <a:r>
              <a:rPr lang="en-US" sz="1800" smtClean="0">
                <a:solidFill>
                  <a:schemeClr val="tx1"/>
                </a:solidFill>
                <a:latin typeface="cmbsy7" pitchFamily="34" charset="0"/>
              </a:rPr>
              <a:t> </a:t>
            </a:r>
            <a:r>
              <a:rPr lang="en-US" sz="1800" smtClean="0">
                <a:solidFill>
                  <a:schemeClr val="tx1"/>
                </a:solidFill>
              </a:rPr>
              <a:t>{1,2,…,7}</a:t>
            </a:r>
            <a:r>
              <a:rPr lang="en-US" sz="2000" smtClean="0">
                <a:solidFill>
                  <a:schemeClr val="tx1"/>
                </a:solidFill>
              </a:rPr>
              <a:t>, i</a:t>
            </a:r>
            <a:r>
              <a:rPr lang="en-US" sz="2000" smtClean="0">
                <a:solidFill>
                  <a:schemeClr val="tx1"/>
                </a:solidFill>
                <a:latin typeface="cmmi10"/>
              </a:rPr>
              <a:t>≠</a:t>
            </a:r>
            <a:r>
              <a:rPr lang="en-US" sz="2000" smtClean="0">
                <a:solidFill>
                  <a:schemeClr val="tx1"/>
                </a:solidFill>
              </a:rPr>
              <a:t>j </a:t>
            </a:r>
            <a:r>
              <a:rPr lang="en-US" sz="2400" smtClean="0">
                <a:solidFill>
                  <a:schemeClr val="tx1"/>
                </a:solidFill>
              </a:rPr>
              <a:t>→ </a:t>
            </a:r>
            <a:r>
              <a:rPr lang="en-US" sz="2000" smtClean="0">
                <a:solidFill>
                  <a:schemeClr val="tx1"/>
                </a:solidFill>
              </a:rPr>
              <a:t>A</a:t>
            </a:r>
            <a:r>
              <a:rPr lang="en-US" sz="2000" baseline="-25000" smtClean="0">
                <a:solidFill>
                  <a:schemeClr val="tx1"/>
                </a:solidFill>
              </a:rPr>
              <a:t>i</a:t>
            </a:r>
            <a:r>
              <a:rPr lang="en-US" sz="2000" smtClean="0">
                <a:solidFill>
                  <a:schemeClr val="tx1"/>
                </a:solidFill>
                <a:latin typeface="cmbsy7" pitchFamily="34" charset="0"/>
              </a:rPr>
              <a:t>\</a:t>
            </a:r>
            <a:r>
              <a:rPr lang="en-US" sz="2000" smtClean="0">
                <a:solidFill>
                  <a:schemeClr val="tx1"/>
                </a:solidFill>
              </a:rPr>
              <a:t>A</a:t>
            </a:r>
            <a:r>
              <a:rPr lang="en-US" sz="2000" baseline="-25000" smtClean="0">
                <a:solidFill>
                  <a:schemeClr val="tx1"/>
                </a:solidFill>
              </a:rPr>
              <a:t>j</a:t>
            </a:r>
            <a:r>
              <a:rPr lang="en-US" sz="1800" smtClean="0">
                <a:solidFill>
                  <a:schemeClr val="tx1"/>
                </a:solidFill>
              </a:rPr>
              <a:t>=</a:t>
            </a:r>
            <a:r>
              <a:rPr lang="en-US" sz="2000" smtClean="0">
                <a:solidFill>
                  <a:schemeClr val="tx1"/>
                </a:solidFill>
              </a:rPr>
              <a:t> </a:t>
            </a:r>
            <a:r>
              <a:rPr lang="en-US" sz="2400" smtClean="0">
                <a:solidFill>
                  <a:schemeClr val="tx1"/>
                </a:solidFill>
                <a:latin typeface="cmmi10"/>
              </a:rPr>
              <a:t>Ø</a:t>
            </a:r>
            <a:endParaRPr lang="en-US" sz="2600" smtClean="0">
              <a:sym typeface="Symbol" pitchFamily="18" charset="2"/>
            </a:endParaRP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80419">
                                            <p:txEl>
                                              <p:pRg st="1" end="1"/>
                                            </p:txEl>
                                          </p:spTgt>
                                        </p:tgtEl>
                                        <p:attrNameLst>
                                          <p:attrName>style.visibility</p:attrName>
                                        </p:attrNameLst>
                                      </p:cBhvr>
                                      <p:to>
                                        <p:strVal val="visible"/>
                                      </p:to>
                                    </p:set>
                                    <p:animEffect transition="in" filter="fade">
                                      <p:cBhvr>
                                        <p:cTn id="7" dur="1000"/>
                                        <p:tgtEl>
                                          <p:spTgt spid="1980419">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980419">
                                            <p:txEl>
                                              <p:pRg st="2" end="2"/>
                                            </p:txEl>
                                          </p:spTgt>
                                        </p:tgtEl>
                                        <p:attrNameLst>
                                          <p:attrName>style.visibility</p:attrName>
                                        </p:attrNameLst>
                                      </p:cBhvr>
                                      <p:to>
                                        <p:strVal val="visible"/>
                                      </p:to>
                                    </p:set>
                                    <p:animEffect transition="in" filter="fade">
                                      <p:cBhvr>
                                        <p:cTn id="10" dur="1000"/>
                                        <p:tgtEl>
                                          <p:spTgt spid="198041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980419">
                                            <p:txEl>
                                              <p:pRg st="3" end="3"/>
                                            </p:txEl>
                                          </p:spTgt>
                                        </p:tgtEl>
                                        <p:attrNameLst>
                                          <p:attrName>style.visibility</p:attrName>
                                        </p:attrNameLst>
                                      </p:cBhvr>
                                      <p:to>
                                        <p:strVal val="visible"/>
                                      </p:to>
                                    </p:set>
                                    <p:animEffect transition="in" filter="fade">
                                      <p:cBhvr>
                                        <p:cTn id="13" dur="1000"/>
                                        <p:tgtEl>
                                          <p:spTgt spid="1980419">
                                            <p:txEl>
                                              <p:pRg st="3" end="3"/>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980419">
                                            <p:txEl>
                                              <p:pRg st="5" end="5"/>
                                            </p:txEl>
                                          </p:spTgt>
                                        </p:tgtEl>
                                        <p:attrNameLst>
                                          <p:attrName>style.visibility</p:attrName>
                                        </p:attrNameLst>
                                      </p:cBhvr>
                                      <p:to>
                                        <p:strVal val="visible"/>
                                      </p:to>
                                    </p:set>
                                    <p:animEffect transition="in" filter="fade">
                                      <p:cBhvr>
                                        <p:cTn id="18" dur="1000"/>
                                        <p:tgtEl>
                                          <p:spTgt spid="1980419">
                                            <p:txEl>
                                              <p:pRg st="5" end="5"/>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980419">
                                            <p:txEl>
                                              <p:pRg st="6" end="6"/>
                                            </p:txEl>
                                          </p:spTgt>
                                        </p:tgtEl>
                                        <p:attrNameLst>
                                          <p:attrName>style.visibility</p:attrName>
                                        </p:attrNameLst>
                                      </p:cBhvr>
                                      <p:to>
                                        <p:strVal val="visible"/>
                                      </p:to>
                                    </p:set>
                                    <p:animEffect transition="in" filter="fade">
                                      <p:cBhvr>
                                        <p:cTn id="21" dur="1000"/>
                                        <p:tgtEl>
                                          <p:spTgt spid="1980419">
                                            <p:txEl>
                                              <p:pRg st="6" end="6"/>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980419">
                                            <p:txEl>
                                              <p:pRg st="7" end="7"/>
                                            </p:txEl>
                                          </p:spTgt>
                                        </p:tgtEl>
                                        <p:attrNameLst>
                                          <p:attrName>style.visibility</p:attrName>
                                        </p:attrNameLst>
                                      </p:cBhvr>
                                      <p:to>
                                        <p:strVal val="visible"/>
                                      </p:to>
                                    </p:set>
                                    <p:animEffect transition="in" filter="fade">
                                      <p:cBhvr>
                                        <p:cTn id="24" dur="1000"/>
                                        <p:tgtEl>
                                          <p:spTgt spid="1980419">
                                            <p:txEl>
                                              <p:pRg st="7" end="7"/>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980419">
                                            <p:txEl>
                                              <p:pRg st="8" end="8"/>
                                            </p:txEl>
                                          </p:spTgt>
                                        </p:tgtEl>
                                        <p:attrNameLst>
                                          <p:attrName>style.visibility</p:attrName>
                                        </p:attrNameLst>
                                      </p:cBhvr>
                                      <p:to>
                                        <p:strVal val="visible"/>
                                      </p:to>
                                    </p:set>
                                    <p:animEffect transition="in" filter="fade">
                                      <p:cBhvr>
                                        <p:cTn id="27" dur="1000"/>
                                        <p:tgtEl>
                                          <p:spTgt spid="1980419">
                                            <p:txEl>
                                              <p:pRg st="8" end="8"/>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1980419">
                                            <p:txEl>
                                              <p:pRg st="10" end="10"/>
                                            </p:txEl>
                                          </p:spTgt>
                                        </p:tgtEl>
                                        <p:attrNameLst>
                                          <p:attrName>style.visibility</p:attrName>
                                        </p:attrNameLst>
                                      </p:cBhvr>
                                      <p:to>
                                        <p:strVal val="visible"/>
                                      </p:to>
                                    </p:set>
                                    <p:animEffect transition="in" filter="fade">
                                      <p:cBhvr>
                                        <p:cTn id="30" dur="1000"/>
                                        <p:tgtEl>
                                          <p:spTgt spid="1980419">
                                            <p:txEl>
                                              <p:pRg st="10" end="10"/>
                                            </p:txEl>
                                          </p:spTgt>
                                        </p:tgtEl>
                                      </p:cBhvr>
                                    </p:animEffect>
                                  </p:childTnLst>
                                </p:cTn>
                              </p:par>
                              <p:par>
                                <p:cTn id="31" presetID="10" presetClass="entr" presetSubtype="0" fill="hold" nodeType="withEffect">
                                  <p:stCondLst>
                                    <p:cond delay="0"/>
                                  </p:stCondLst>
                                  <p:childTnLst>
                                    <p:set>
                                      <p:cBhvr>
                                        <p:cTn id="32" dur="1" fill="hold">
                                          <p:stCondLst>
                                            <p:cond delay="0"/>
                                          </p:stCondLst>
                                        </p:cTn>
                                        <p:tgtEl>
                                          <p:spTgt spid="1980419">
                                            <p:txEl>
                                              <p:pRg st="11" end="11"/>
                                            </p:txEl>
                                          </p:spTgt>
                                        </p:tgtEl>
                                        <p:attrNameLst>
                                          <p:attrName>style.visibility</p:attrName>
                                        </p:attrNameLst>
                                      </p:cBhvr>
                                      <p:to>
                                        <p:strVal val="visible"/>
                                      </p:to>
                                    </p:set>
                                    <p:animEffect transition="in" filter="fade">
                                      <p:cBhvr>
                                        <p:cTn id="33" dur="1000"/>
                                        <p:tgtEl>
                                          <p:spTgt spid="198041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777875" y="2625725"/>
            <a:ext cx="7772400" cy="1143000"/>
          </a:xfrm>
        </p:spPr>
        <p:txBody>
          <a:bodyPr/>
          <a:lstStyle/>
          <a:p>
            <a:pPr eaLnBrk="1" hangingPunct="1"/>
            <a:r>
              <a:rPr lang="en-US" sz="5700" smtClean="0"/>
              <a:t>Partial Orders</a:t>
            </a:r>
          </a:p>
        </p:txBody>
      </p:sp>
    </p:spTree>
  </p:cSld>
  <p:clrMapOvr>
    <a:masterClrMapping/>
  </p:clrMapOvr>
  <p:transition spd="med">
    <p:fade thruBlk="1"/>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Strict Partial Order</a:t>
            </a:r>
          </a:p>
        </p:txBody>
      </p:sp>
      <p:sp>
        <p:nvSpPr>
          <p:cNvPr id="2249731" name="Text Box 3"/>
          <p:cNvSpPr txBox="1">
            <a:spLocks noChangeArrowheads="1"/>
          </p:cNvSpPr>
          <p:nvPr/>
        </p:nvSpPr>
        <p:spPr bwMode="auto">
          <a:xfrm>
            <a:off x="325438" y="1284288"/>
            <a:ext cx="8636000" cy="5081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a:t>Definition</a:t>
            </a:r>
            <a:r>
              <a:rPr lang="en-US" sz="2400"/>
              <a:t>: A binary relation, R, on a set A is said to be a </a:t>
            </a:r>
            <a:r>
              <a:rPr lang="en-US" sz="2400" u="sng">
                <a:solidFill>
                  <a:srgbClr val="33CC33"/>
                </a:solidFill>
              </a:rPr>
              <a:t>strict partial order</a:t>
            </a:r>
            <a:r>
              <a:rPr lang="en-US" sz="2400"/>
              <a:t> if it is</a:t>
            </a:r>
          </a:p>
          <a:p>
            <a:pPr algn="l" rtl="0">
              <a:spcBef>
                <a:spcPct val="20000"/>
              </a:spcBef>
            </a:pPr>
            <a:endParaRPr lang="en-US" sz="1800"/>
          </a:p>
          <a:p>
            <a:pPr algn="l" rtl="0">
              <a:spcBef>
                <a:spcPct val="20000"/>
              </a:spcBef>
            </a:pPr>
            <a:r>
              <a:rPr lang="en-US" sz="2000" u="sng">
                <a:solidFill>
                  <a:srgbClr val="33CC33"/>
                </a:solidFill>
              </a:rPr>
              <a:t>Asymmetric:</a:t>
            </a:r>
            <a:r>
              <a:rPr lang="en-US" sz="2000"/>
              <a:t> </a:t>
            </a:r>
            <a:r>
              <a:rPr lang="en-US" sz="2000">
                <a:latin typeface="Arial Unicode MS" pitchFamily="34" charset="-128"/>
                <a:ea typeface="Arial Unicode MS" pitchFamily="34" charset="-128"/>
                <a:cs typeface="Arial Unicode MS" pitchFamily="34" charset="-128"/>
              </a:rPr>
              <a:t>∀</a:t>
            </a:r>
            <a:r>
              <a:rPr lang="en-US" sz="2000"/>
              <a:t>a,b </a:t>
            </a:r>
            <a:r>
              <a:rPr lang="en-US" sz="1400">
                <a:latin typeface="cmbsy7" pitchFamily="34" charset="0"/>
              </a:rPr>
              <a:t>2</a:t>
            </a:r>
            <a:r>
              <a:rPr lang="en-US" sz="2000"/>
              <a:t> A, aRb </a:t>
            </a:r>
            <a:r>
              <a:rPr lang="en-US" sz="2400"/>
              <a:t>→ </a:t>
            </a:r>
            <a:r>
              <a:rPr lang="en-US" sz="2000">
                <a:latin typeface="cmbsy7" pitchFamily="34" charset="0"/>
              </a:rPr>
              <a:t>:</a:t>
            </a:r>
            <a:r>
              <a:rPr lang="en-US" sz="2000"/>
              <a:t>(bRa).</a:t>
            </a:r>
            <a:endParaRPr lang="en-US" sz="2000">
              <a:solidFill>
                <a:schemeClr val="hlink"/>
              </a:solidFill>
            </a:endParaRPr>
          </a:p>
          <a:p>
            <a:pPr algn="l" rtl="0">
              <a:spcBef>
                <a:spcPct val="20000"/>
              </a:spcBef>
            </a:pPr>
            <a:r>
              <a:rPr lang="en-US" sz="2000" u="sng">
                <a:solidFill>
                  <a:schemeClr val="hlink"/>
                </a:solidFill>
              </a:rPr>
              <a:t>Transitive:</a:t>
            </a:r>
            <a:r>
              <a:rPr lang="en-US" sz="2000"/>
              <a:t> </a:t>
            </a:r>
            <a:r>
              <a:rPr lang="en-US" sz="2000">
                <a:latin typeface="Arial Unicode MS" pitchFamily="34" charset="-128"/>
                <a:ea typeface="Arial Unicode MS" pitchFamily="34" charset="-128"/>
                <a:cs typeface="Arial Unicode MS" pitchFamily="34" charset="-128"/>
              </a:rPr>
              <a:t>∀</a:t>
            </a:r>
            <a:r>
              <a:rPr lang="en-US" sz="2000"/>
              <a:t>a,b,c </a:t>
            </a:r>
            <a:r>
              <a:rPr lang="en-US" sz="1600">
                <a:latin typeface="cmbsy7" pitchFamily="34" charset="0"/>
              </a:rPr>
              <a:t>2</a:t>
            </a:r>
            <a:r>
              <a:rPr lang="en-US" sz="2000"/>
              <a:t> A, (aRb </a:t>
            </a:r>
            <a:r>
              <a:rPr lang="en-US" sz="2000">
                <a:latin typeface="Arial Unicode MS" pitchFamily="34" charset="-128"/>
                <a:ea typeface="Arial Unicode MS" pitchFamily="34" charset="-128"/>
                <a:cs typeface="Arial Unicode MS" pitchFamily="34" charset="-128"/>
              </a:rPr>
              <a:t>∧</a:t>
            </a:r>
            <a:r>
              <a:rPr lang="en-US" sz="2000"/>
              <a:t> bRc) </a:t>
            </a:r>
            <a:r>
              <a:rPr lang="en-US" sz="2400"/>
              <a:t>→ </a:t>
            </a:r>
            <a:r>
              <a:rPr lang="en-US" sz="2000"/>
              <a:t>aRc.</a:t>
            </a:r>
          </a:p>
          <a:p>
            <a:pPr algn="l" rtl="0">
              <a:spcBef>
                <a:spcPct val="20000"/>
              </a:spcBef>
            </a:pPr>
            <a:endParaRPr lang="en-US" sz="900"/>
          </a:p>
          <a:p>
            <a:pPr algn="l" rtl="0">
              <a:spcBef>
                <a:spcPct val="20000"/>
              </a:spcBef>
            </a:pPr>
            <a:endParaRPr lang="en-US" sz="1000"/>
          </a:p>
          <a:p>
            <a:pPr algn="l" rtl="0">
              <a:spcBef>
                <a:spcPct val="20000"/>
              </a:spcBef>
            </a:pPr>
            <a:r>
              <a:rPr lang="en-US" sz="2000" u="sng"/>
              <a:t>Teminology</a:t>
            </a:r>
            <a:r>
              <a:rPr lang="en-US" sz="2000"/>
              <a:t>: A is said to be a </a:t>
            </a:r>
            <a:r>
              <a:rPr lang="en-US" sz="2000" u="sng">
                <a:solidFill>
                  <a:schemeClr val="tx2"/>
                </a:solidFill>
              </a:rPr>
              <a:t>partially ordered set</a:t>
            </a:r>
            <a:r>
              <a:rPr lang="en-US" sz="2000"/>
              <a:t> (poset).</a:t>
            </a:r>
          </a:p>
          <a:p>
            <a:pPr algn="l" rtl="0">
              <a:spcBef>
                <a:spcPct val="20000"/>
              </a:spcBef>
            </a:pPr>
            <a:endParaRPr lang="en-US" sz="1400"/>
          </a:p>
          <a:p>
            <a:pPr algn="l" rtl="0">
              <a:spcBef>
                <a:spcPct val="20000"/>
              </a:spcBef>
            </a:pPr>
            <a:r>
              <a:rPr lang="en-US" sz="2000" u="sng"/>
              <a:t>Notation</a:t>
            </a:r>
            <a:r>
              <a:rPr lang="en-US" sz="2000"/>
              <a:t>: We use </a:t>
            </a:r>
            <a:r>
              <a:rPr lang="en-US" sz="1800">
                <a:latin typeface="cmbsy7" pitchFamily="34" charset="0"/>
              </a:rPr>
              <a:t>Á</a:t>
            </a:r>
            <a:r>
              <a:rPr lang="en-US" sz="2000">
                <a:latin typeface="cmbsy7" pitchFamily="34" charset="0"/>
              </a:rPr>
              <a:t> </a:t>
            </a:r>
            <a:r>
              <a:rPr lang="en-US" sz="2000"/>
              <a:t>to denote a strict partial order R.</a:t>
            </a:r>
          </a:p>
          <a:p>
            <a:pPr algn="l" rtl="0">
              <a:spcBef>
                <a:spcPct val="20000"/>
              </a:spcBef>
            </a:pPr>
            <a:r>
              <a:rPr lang="en-US" sz="2000"/>
              <a:t>		     a </a:t>
            </a:r>
            <a:r>
              <a:rPr lang="en-US" sz="1800">
                <a:latin typeface="cmbsy7" pitchFamily="34" charset="0"/>
              </a:rPr>
              <a:t>Á</a:t>
            </a:r>
            <a:r>
              <a:rPr lang="en-US" sz="2000"/>
              <a:t> b stands for aRb		   </a:t>
            </a:r>
          </a:p>
          <a:p>
            <a:pPr algn="l" rtl="0">
              <a:spcBef>
                <a:spcPct val="20000"/>
              </a:spcBef>
            </a:pPr>
            <a:r>
              <a:rPr lang="en-US" sz="2000"/>
              <a:t>                   The ordered pair (A, </a:t>
            </a:r>
            <a:r>
              <a:rPr lang="en-US" sz="1800">
                <a:latin typeface="cmbsy7" pitchFamily="34" charset="0"/>
              </a:rPr>
              <a:t>Á</a:t>
            </a:r>
            <a:r>
              <a:rPr lang="en-US" sz="2000"/>
              <a:t>) denotes a poset.</a:t>
            </a:r>
            <a:endParaRPr lang="en-US" sz="800"/>
          </a:p>
          <a:p>
            <a:pPr algn="l" rtl="0">
              <a:spcBef>
                <a:spcPct val="20000"/>
              </a:spcBef>
            </a:pPr>
            <a:endParaRPr lang="en-US" sz="1800"/>
          </a:p>
          <a:p>
            <a:pPr algn="l" rtl="0">
              <a:spcBef>
                <a:spcPct val="20000"/>
              </a:spcBef>
            </a:pPr>
            <a:r>
              <a:rPr lang="en-US" sz="1800"/>
              <a:t>Strict partial order		</a:t>
            </a:r>
            <a:r>
              <a:rPr lang="he-IL" sz="1800"/>
              <a:t>יחס סדר חלקי ממש</a:t>
            </a:r>
          </a:p>
          <a:p>
            <a:pPr algn="l" rtl="0">
              <a:spcBef>
                <a:spcPct val="20000"/>
              </a:spcBef>
            </a:pPr>
            <a:r>
              <a:rPr lang="en-US" sz="1800"/>
              <a:t>Partially ordered set 		(</a:t>
            </a:r>
            <a:r>
              <a:rPr lang="he-IL" sz="1800"/>
              <a:t>קבוצה סדורה חלקית (קס"ח</a:t>
            </a:r>
            <a:endParaRPr lang="en-US" sz="18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49731">
                                            <p:txEl>
                                              <p:pRg st="6" end="6"/>
                                            </p:txEl>
                                          </p:spTgt>
                                        </p:tgtEl>
                                        <p:attrNameLst>
                                          <p:attrName>style.visibility</p:attrName>
                                        </p:attrNameLst>
                                      </p:cBhvr>
                                      <p:to>
                                        <p:strVal val="visible"/>
                                      </p:to>
                                    </p:set>
                                    <p:animEffect transition="in" filter="fade">
                                      <p:cBhvr>
                                        <p:cTn id="7" dur="1000"/>
                                        <p:tgtEl>
                                          <p:spTgt spid="2249731">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249731">
                                            <p:txEl>
                                              <p:pRg st="13" end="13"/>
                                            </p:txEl>
                                          </p:spTgt>
                                        </p:tgtEl>
                                        <p:attrNameLst>
                                          <p:attrName>style.visibility</p:attrName>
                                        </p:attrNameLst>
                                      </p:cBhvr>
                                      <p:to>
                                        <p:strVal val="visible"/>
                                      </p:to>
                                    </p:set>
                                    <p:animEffect transition="in" filter="fade">
                                      <p:cBhvr>
                                        <p:cTn id="10" dur="1000"/>
                                        <p:tgtEl>
                                          <p:spTgt spid="2249731">
                                            <p:txEl>
                                              <p:pRg st="13" end="1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249731">
                                            <p:txEl>
                                              <p:pRg st="8" end="8"/>
                                            </p:txEl>
                                          </p:spTgt>
                                        </p:tgtEl>
                                        <p:attrNameLst>
                                          <p:attrName>style.visibility</p:attrName>
                                        </p:attrNameLst>
                                      </p:cBhvr>
                                      <p:to>
                                        <p:strVal val="visible"/>
                                      </p:to>
                                    </p:set>
                                    <p:animEffect transition="in" filter="fade">
                                      <p:cBhvr>
                                        <p:cTn id="15" dur="1000"/>
                                        <p:tgtEl>
                                          <p:spTgt spid="2249731">
                                            <p:txEl>
                                              <p:pRg st="8" end="8"/>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ntr" presetSubtype="0" fill="hold" nodeType="clickEffect">
                                  <p:stCondLst>
                                    <p:cond delay="0"/>
                                  </p:stCondLst>
                                  <p:childTnLst>
                                    <p:set>
                                      <p:cBhvr>
                                        <p:cTn id="19" dur="1" fill="hold">
                                          <p:stCondLst>
                                            <p:cond delay="0"/>
                                          </p:stCondLst>
                                        </p:cTn>
                                        <p:tgtEl>
                                          <p:spTgt spid="2249731">
                                            <p:txEl>
                                              <p:pRg st="9" end="9"/>
                                            </p:txEl>
                                          </p:spTgt>
                                        </p:tgtEl>
                                        <p:attrNameLst>
                                          <p:attrName>style.visibility</p:attrName>
                                        </p:attrNameLst>
                                      </p:cBhvr>
                                      <p:to>
                                        <p:strVal val="visible"/>
                                      </p:to>
                                    </p:set>
                                    <p:animEffect transition="in" filter="fade">
                                      <p:cBhvr>
                                        <p:cTn id="20" dur="1000"/>
                                        <p:tgtEl>
                                          <p:spTgt spid="2249731">
                                            <p:txEl>
                                              <p:pRg st="9" end="9"/>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0" presetClass="entr" presetSubtype="0" fill="hold" nodeType="clickEffect">
                                  <p:stCondLst>
                                    <p:cond delay="0"/>
                                  </p:stCondLst>
                                  <p:childTnLst>
                                    <p:set>
                                      <p:cBhvr>
                                        <p:cTn id="24" dur="1" fill="hold">
                                          <p:stCondLst>
                                            <p:cond delay="0"/>
                                          </p:stCondLst>
                                        </p:cTn>
                                        <p:tgtEl>
                                          <p:spTgt spid="2249731">
                                            <p:txEl>
                                              <p:pRg st="10" end="10"/>
                                            </p:txEl>
                                          </p:spTgt>
                                        </p:tgtEl>
                                        <p:attrNameLst>
                                          <p:attrName>style.visibility</p:attrName>
                                        </p:attrNameLst>
                                      </p:cBhvr>
                                      <p:to>
                                        <p:strVal val="visible"/>
                                      </p:to>
                                    </p:set>
                                    <p:animEffect transition="in" filter="fade">
                                      <p:cBhvr>
                                        <p:cTn id="25" dur="1000"/>
                                        <p:tgtEl>
                                          <p:spTgt spid="224973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en-US" smtClean="0"/>
              <a:t>Strict Partial Order: Examples</a:t>
            </a:r>
          </a:p>
        </p:txBody>
      </p:sp>
      <p:sp>
        <p:nvSpPr>
          <p:cNvPr id="27651" name="Text Box 3"/>
          <p:cNvSpPr txBox="1">
            <a:spLocks noChangeArrowheads="1"/>
          </p:cNvSpPr>
          <p:nvPr/>
        </p:nvSpPr>
        <p:spPr bwMode="auto">
          <a:xfrm>
            <a:off x="325438" y="1379538"/>
            <a:ext cx="8636000" cy="5022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endParaRPr lang="en-US" sz="2000"/>
          </a:p>
          <a:p>
            <a:pPr algn="l" rtl="0">
              <a:spcBef>
                <a:spcPct val="20000"/>
              </a:spcBef>
            </a:pPr>
            <a:r>
              <a:rPr lang="en-US" sz="2000"/>
              <a:t>The &lt; relation on numbers: a </a:t>
            </a:r>
            <a:r>
              <a:rPr lang="en-US" sz="1800">
                <a:latin typeface="cmbsy7" pitchFamily="34" charset="0"/>
              </a:rPr>
              <a:t>Á</a:t>
            </a:r>
            <a:r>
              <a:rPr lang="en-US" sz="2000"/>
              <a:t> b iff a &lt; b.</a:t>
            </a:r>
          </a:p>
          <a:p>
            <a:pPr algn="l" rtl="0">
              <a:spcBef>
                <a:spcPct val="20000"/>
              </a:spcBef>
            </a:pPr>
            <a:endParaRPr lang="en-US" sz="1000"/>
          </a:p>
          <a:p>
            <a:pPr algn="l" rtl="0">
              <a:spcBef>
                <a:spcPct val="20000"/>
              </a:spcBef>
            </a:pPr>
            <a:r>
              <a:rPr lang="en-US" sz="2000"/>
              <a:t>The </a:t>
            </a:r>
            <a:r>
              <a:rPr lang="en-US" sz="1600">
                <a:latin typeface="cmbsy7" pitchFamily="34" charset="0"/>
              </a:rPr>
              <a:t>½</a:t>
            </a:r>
            <a:r>
              <a:rPr lang="en-US" sz="2000"/>
              <a:t> relation on subsets: A </a:t>
            </a:r>
            <a:r>
              <a:rPr lang="en-US" sz="1800">
                <a:latin typeface="cmbsy7" pitchFamily="34" charset="0"/>
              </a:rPr>
              <a:t>Á</a:t>
            </a:r>
            <a:r>
              <a:rPr lang="en-US" sz="2000"/>
              <a:t> B iff A </a:t>
            </a:r>
            <a:r>
              <a:rPr lang="en-US" sz="1600">
                <a:latin typeface="cmbsy7" pitchFamily="34" charset="0"/>
              </a:rPr>
              <a:t>½</a:t>
            </a:r>
            <a:r>
              <a:rPr lang="en-US" sz="2000"/>
              <a:t> B.</a:t>
            </a:r>
          </a:p>
          <a:p>
            <a:pPr algn="l" rtl="0">
              <a:spcBef>
                <a:spcPct val="20000"/>
              </a:spcBef>
            </a:pPr>
            <a:endParaRPr lang="en-US" sz="1800"/>
          </a:p>
          <a:p>
            <a:pPr algn="l" rtl="0">
              <a:spcBef>
                <a:spcPct val="20000"/>
              </a:spcBef>
            </a:pPr>
            <a:r>
              <a:rPr lang="en-US" sz="2000" u="sng"/>
              <a:t>Both examples are</a:t>
            </a:r>
            <a:r>
              <a:rPr lang="en-US" sz="2000"/>
              <a:t>:</a:t>
            </a:r>
          </a:p>
          <a:p>
            <a:pPr algn="l" rtl="0">
              <a:spcBef>
                <a:spcPct val="20000"/>
              </a:spcBef>
            </a:pPr>
            <a:endParaRPr lang="en-US" sz="1800"/>
          </a:p>
          <a:p>
            <a:pPr algn="l" rtl="0">
              <a:spcBef>
                <a:spcPct val="20000"/>
              </a:spcBef>
            </a:pPr>
            <a:r>
              <a:rPr lang="en-US" sz="2000" u="sng">
                <a:solidFill>
                  <a:srgbClr val="33CC33"/>
                </a:solidFill>
              </a:rPr>
              <a:t>Asymmetric:</a:t>
            </a:r>
            <a:r>
              <a:rPr lang="en-US" sz="2000"/>
              <a:t> </a:t>
            </a:r>
            <a:r>
              <a:rPr lang="en-US" sz="2000">
                <a:latin typeface="Arial Unicode MS" pitchFamily="34" charset="-128"/>
                <a:ea typeface="Arial Unicode MS" pitchFamily="34" charset="-128"/>
                <a:cs typeface="Arial Unicode MS" pitchFamily="34" charset="-128"/>
              </a:rPr>
              <a:t>∀</a:t>
            </a:r>
            <a:r>
              <a:rPr lang="en-US" sz="2000"/>
              <a:t>a,b </a:t>
            </a:r>
            <a:r>
              <a:rPr lang="en-US" sz="1400">
                <a:latin typeface="cmbsy7" pitchFamily="34" charset="0"/>
              </a:rPr>
              <a:t>2</a:t>
            </a:r>
            <a:r>
              <a:rPr lang="en-US" sz="2000"/>
              <a:t> A, aRb </a:t>
            </a:r>
            <a:r>
              <a:rPr lang="en-US" sz="2400"/>
              <a:t>→ </a:t>
            </a:r>
            <a:r>
              <a:rPr lang="en-US" sz="2000">
                <a:latin typeface="cmbsy7" pitchFamily="34" charset="0"/>
              </a:rPr>
              <a:t>:</a:t>
            </a:r>
            <a:r>
              <a:rPr lang="en-US" sz="2000"/>
              <a:t>(bRa).</a:t>
            </a:r>
            <a:endParaRPr lang="en-US" sz="2000">
              <a:solidFill>
                <a:schemeClr val="hlink"/>
              </a:solidFill>
            </a:endParaRPr>
          </a:p>
          <a:p>
            <a:pPr algn="l" rtl="0">
              <a:spcBef>
                <a:spcPct val="20000"/>
              </a:spcBef>
            </a:pPr>
            <a:r>
              <a:rPr lang="en-US" sz="2000" u="sng">
                <a:solidFill>
                  <a:schemeClr val="hlink"/>
                </a:solidFill>
              </a:rPr>
              <a:t>Transitive:</a:t>
            </a:r>
            <a:r>
              <a:rPr lang="en-US" sz="2000"/>
              <a:t> </a:t>
            </a:r>
            <a:r>
              <a:rPr lang="en-US" sz="2000">
                <a:latin typeface="Arial Unicode MS" pitchFamily="34" charset="-128"/>
                <a:ea typeface="Arial Unicode MS" pitchFamily="34" charset="-128"/>
                <a:cs typeface="Arial Unicode MS" pitchFamily="34" charset="-128"/>
              </a:rPr>
              <a:t>∀</a:t>
            </a:r>
            <a:r>
              <a:rPr lang="en-US" sz="2000"/>
              <a:t>a,b,c </a:t>
            </a:r>
            <a:r>
              <a:rPr lang="en-US" sz="1600">
                <a:latin typeface="cmbsy7" pitchFamily="34" charset="0"/>
              </a:rPr>
              <a:t>2</a:t>
            </a:r>
            <a:r>
              <a:rPr lang="en-US" sz="2000"/>
              <a:t> A, (aRb </a:t>
            </a:r>
            <a:r>
              <a:rPr lang="en-US" sz="2000">
                <a:latin typeface="Arial Unicode MS" pitchFamily="34" charset="-128"/>
                <a:ea typeface="Arial Unicode MS" pitchFamily="34" charset="-128"/>
                <a:cs typeface="Arial Unicode MS" pitchFamily="34" charset="-128"/>
              </a:rPr>
              <a:t>∧</a:t>
            </a:r>
            <a:r>
              <a:rPr lang="en-US" sz="2000"/>
              <a:t> bRc) </a:t>
            </a:r>
            <a:r>
              <a:rPr lang="en-US" sz="2400"/>
              <a:t>→ </a:t>
            </a:r>
            <a:r>
              <a:rPr lang="en-US" sz="2000"/>
              <a:t>aRc.</a:t>
            </a:r>
          </a:p>
          <a:p>
            <a:pPr algn="l" rtl="0">
              <a:spcBef>
                <a:spcPct val="20000"/>
              </a:spcBef>
            </a:pPr>
            <a:endParaRPr lang="en-US" sz="1800"/>
          </a:p>
          <a:p>
            <a:pPr algn="l" rtl="0">
              <a:spcBef>
                <a:spcPct val="20000"/>
              </a:spcBef>
            </a:pPr>
            <a:endParaRPr lang="en-US" sz="900"/>
          </a:p>
          <a:p>
            <a:pPr algn="l" rtl="0">
              <a:spcBef>
                <a:spcPct val="20000"/>
              </a:spcBef>
            </a:pPr>
            <a:endParaRPr lang="en-US" sz="2000"/>
          </a:p>
          <a:p>
            <a:pPr algn="l" rtl="0">
              <a:spcBef>
                <a:spcPct val="20000"/>
              </a:spcBef>
            </a:pPr>
            <a:endParaRPr lang="en-US" sz="800"/>
          </a:p>
          <a:p>
            <a:pPr algn="l" rtl="0">
              <a:spcBef>
                <a:spcPct val="20000"/>
              </a:spcBef>
            </a:pPr>
            <a:endParaRPr lang="en-US" sz="800"/>
          </a:p>
          <a:p>
            <a:pPr algn="l" rtl="0">
              <a:spcBef>
                <a:spcPct val="20000"/>
              </a:spcBef>
            </a:pPr>
            <a:r>
              <a:rPr lang="en-US" sz="1800"/>
              <a:t>Strict partial order		</a:t>
            </a:r>
            <a:r>
              <a:rPr lang="he-IL" sz="1800"/>
              <a:t>יחס סדר חלקי ממש</a:t>
            </a:r>
          </a:p>
          <a:p>
            <a:pPr algn="l" rtl="0">
              <a:spcBef>
                <a:spcPct val="20000"/>
              </a:spcBef>
            </a:pPr>
            <a:r>
              <a:rPr lang="en-US" sz="1800"/>
              <a:t>Partially ordered set 		(</a:t>
            </a:r>
            <a:r>
              <a:rPr lang="he-IL" sz="1800"/>
              <a:t>קבוצה סדורה חלקית (קס"ח</a:t>
            </a:r>
            <a:endParaRPr lang="en-US" sz="1800"/>
          </a:p>
        </p:txBody>
      </p:sp>
    </p:spTree>
  </p:cSld>
  <p:clrMapOvr>
    <a:masterClrMapping/>
  </p:clrMapOvr>
  <p:transition spd="med">
    <p:fade thruBlk="1"/>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smtClean="0"/>
              <a:t>Weak Partial Order</a:t>
            </a:r>
          </a:p>
        </p:txBody>
      </p:sp>
      <p:sp>
        <p:nvSpPr>
          <p:cNvPr id="28675" name="Text Box 3"/>
          <p:cNvSpPr txBox="1">
            <a:spLocks noChangeArrowheads="1"/>
          </p:cNvSpPr>
          <p:nvPr/>
        </p:nvSpPr>
        <p:spPr bwMode="auto">
          <a:xfrm>
            <a:off x="325438" y="1284288"/>
            <a:ext cx="8636000" cy="531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dirty="0"/>
              <a:t>Definition</a:t>
            </a:r>
            <a:r>
              <a:rPr lang="en-US" sz="2400" dirty="0"/>
              <a:t>: A binary relation, R, on a set A is said to be a </a:t>
            </a:r>
            <a:r>
              <a:rPr lang="en-US" sz="2400" u="sng" dirty="0">
                <a:solidFill>
                  <a:srgbClr val="33CC33"/>
                </a:solidFill>
              </a:rPr>
              <a:t>weak partial order</a:t>
            </a:r>
            <a:r>
              <a:rPr lang="en-US" sz="2400" dirty="0"/>
              <a:t> if it is</a:t>
            </a:r>
          </a:p>
          <a:p>
            <a:pPr algn="l" rtl="0">
              <a:spcBef>
                <a:spcPct val="20000"/>
              </a:spcBef>
            </a:pPr>
            <a:endParaRPr lang="en-US" sz="1800" dirty="0"/>
          </a:p>
          <a:p>
            <a:pPr algn="l" rtl="0">
              <a:spcBef>
                <a:spcPct val="20000"/>
              </a:spcBef>
            </a:pPr>
            <a:r>
              <a:rPr lang="en-US" sz="2000" u="sng" dirty="0">
                <a:solidFill>
                  <a:srgbClr val="0066FF"/>
                </a:solidFill>
              </a:rPr>
              <a:t>Reflexive:</a:t>
            </a:r>
            <a:r>
              <a:rPr lang="en-US" sz="2000" dirty="0"/>
              <a:t> </a:t>
            </a:r>
            <a:r>
              <a:rPr lang="en-US" sz="2000" dirty="0">
                <a:latin typeface="Arial Unicode MS" pitchFamily="34" charset="-128"/>
                <a:ea typeface="Arial Unicode MS" pitchFamily="34" charset="-128"/>
                <a:cs typeface="Arial Unicode MS" pitchFamily="34" charset="-128"/>
              </a:rPr>
              <a:t>∀</a:t>
            </a:r>
            <a:r>
              <a:rPr lang="en-US" sz="2000" dirty="0"/>
              <a:t>a </a:t>
            </a:r>
            <a:r>
              <a:rPr lang="en-US" sz="1400" dirty="0">
                <a:latin typeface="cmbsy7" pitchFamily="34" charset="0"/>
              </a:rPr>
              <a:t>2</a:t>
            </a:r>
            <a:r>
              <a:rPr lang="en-US" sz="2000" dirty="0"/>
              <a:t> A, </a:t>
            </a:r>
            <a:r>
              <a:rPr lang="en-US" sz="2000" dirty="0" err="1"/>
              <a:t>aRa</a:t>
            </a:r>
            <a:r>
              <a:rPr lang="en-US" sz="2000" dirty="0"/>
              <a:t>.</a:t>
            </a:r>
          </a:p>
          <a:p>
            <a:pPr algn="l" rtl="0">
              <a:spcBef>
                <a:spcPct val="20000"/>
              </a:spcBef>
            </a:pPr>
            <a:endParaRPr lang="en-US" sz="1600" dirty="0">
              <a:solidFill>
                <a:srgbClr val="33CC33"/>
              </a:solidFill>
            </a:endParaRPr>
          </a:p>
          <a:p>
            <a:pPr algn="l" rtl="0">
              <a:spcBef>
                <a:spcPct val="20000"/>
              </a:spcBef>
            </a:pPr>
            <a:r>
              <a:rPr lang="en-US" sz="2000" u="sng" dirty="0">
                <a:solidFill>
                  <a:srgbClr val="33CC33"/>
                </a:solidFill>
              </a:rPr>
              <a:t>Anti-symmetric</a:t>
            </a:r>
            <a:r>
              <a:rPr lang="en-US" sz="2000" dirty="0">
                <a:solidFill>
                  <a:srgbClr val="33CC33"/>
                </a:solidFill>
              </a:rPr>
              <a:t>*:</a:t>
            </a:r>
            <a:r>
              <a:rPr lang="en-US" sz="2000" dirty="0"/>
              <a:t> </a:t>
            </a:r>
            <a:r>
              <a:rPr lang="en-US" sz="2000" dirty="0">
                <a:latin typeface="Arial Unicode MS" pitchFamily="34" charset="-128"/>
                <a:ea typeface="Arial Unicode MS" pitchFamily="34" charset="-128"/>
                <a:cs typeface="Arial Unicode MS" pitchFamily="34" charset="-128"/>
              </a:rPr>
              <a:t>∀</a:t>
            </a:r>
            <a:r>
              <a:rPr lang="en-US" sz="2000" dirty="0" err="1"/>
              <a:t>a,b</a:t>
            </a:r>
            <a:r>
              <a:rPr lang="en-US" sz="2000" dirty="0"/>
              <a:t> </a:t>
            </a:r>
            <a:r>
              <a:rPr lang="en-US" sz="1400" dirty="0">
                <a:latin typeface="cmbsy7" pitchFamily="34" charset="0"/>
              </a:rPr>
              <a:t>2</a:t>
            </a:r>
            <a:r>
              <a:rPr lang="en-US" sz="2000" dirty="0"/>
              <a:t> A, (</a:t>
            </a:r>
            <a:r>
              <a:rPr lang="en-US" sz="2000" dirty="0" err="1"/>
              <a:t>aRb</a:t>
            </a:r>
            <a:r>
              <a:rPr lang="en-US" sz="2000" dirty="0"/>
              <a:t> </a:t>
            </a:r>
            <a:r>
              <a:rPr lang="en-US" sz="2000" dirty="0">
                <a:latin typeface="Arial Unicode MS" pitchFamily="34" charset="-128"/>
                <a:ea typeface="Arial Unicode MS" pitchFamily="34" charset="-128"/>
                <a:cs typeface="Arial Unicode MS" pitchFamily="34" charset="-128"/>
              </a:rPr>
              <a:t>∧ </a:t>
            </a:r>
            <a:r>
              <a:rPr lang="en-US" sz="2000" dirty="0"/>
              <a:t>a ≠ b) </a:t>
            </a:r>
            <a:r>
              <a:rPr lang="en-US" sz="2400" dirty="0"/>
              <a:t>→ </a:t>
            </a:r>
            <a:r>
              <a:rPr lang="en-US" sz="2000" dirty="0">
                <a:latin typeface="cmbsy7" pitchFamily="34" charset="0"/>
              </a:rPr>
              <a:t>:</a:t>
            </a:r>
            <a:r>
              <a:rPr lang="en-US" sz="2000" dirty="0"/>
              <a:t>(</a:t>
            </a:r>
            <a:r>
              <a:rPr lang="en-US" sz="2000" dirty="0" err="1"/>
              <a:t>bRa</a:t>
            </a:r>
            <a:r>
              <a:rPr lang="en-US" sz="2000" dirty="0"/>
              <a:t>).</a:t>
            </a:r>
            <a:endParaRPr lang="en-US" sz="1800" u="sng" dirty="0">
              <a:solidFill>
                <a:srgbClr val="33CC33"/>
              </a:solidFill>
            </a:endParaRPr>
          </a:p>
          <a:p>
            <a:pPr algn="l" rtl="0">
              <a:spcBef>
                <a:spcPct val="20000"/>
              </a:spcBef>
            </a:pPr>
            <a:endParaRPr lang="en-US" sz="2000" u="sng" dirty="0">
              <a:solidFill>
                <a:schemeClr val="hlink"/>
              </a:solidFill>
            </a:endParaRPr>
          </a:p>
          <a:p>
            <a:pPr algn="l" rtl="0">
              <a:spcBef>
                <a:spcPct val="20000"/>
              </a:spcBef>
            </a:pPr>
            <a:r>
              <a:rPr lang="en-US" sz="2000" u="sng" dirty="0">
                <a:solidFill>
                  <a:schemeClr val="hlink"/>
                </a:solidFill>
              </a:rPr>
              <a:t>Transitive:</a:t>
            </a:r>
            <a:r>
              <a:rPr lang="en-US" sz="2000" dirty="0"/>
              <a:t> </a:t>
            </a:r>
            <a:r>
              <a:rPr lang="en-US" sz="2000" dirty="0">
                <a:latin typeface="Arial Unicode MS" pitchFamily="34" charset="-128"/>
                <a:ea typeface="Arial Unicode MS" pitchFamily="34" charset="-128"/>
                <a:cs typeface="Arial Unicode MS" pitchFamily="34" charset="-128"/>
              </a:rPr>
              <a:t>∀</a:t>
            </a:r>
            <a:r>
              <a:rPr lang="en-US" sz="2000" dirty="0" err="1"/>
              <a:t>a,b,c</a:t>
            </a:r>
            <a:r>
              <a:rPr lang="en-US" sz="2000" dirty="0"/>
              <a:t> </a:t>
            </a:r>
            <a:r>
              <a:rPr lang="en-US" sz="1600" dirty="0">
                <a:latin typeface="cmbsy7" pitchFamily="34" charset="0"/>
              </a:rPr>
              <a:t>2</a:t>
            </a:r>
            <a:r>
              <a:rPr lang="en-US" sz="2000" dirty="0"/>
              <a:t> A, (</a:t>
            </a:r>
            <a:r>
              <a:rPr lang="en-US" sz="2000" dirty="0" err="1"/>
              <a:t>aRb</a:t>
            </a:r>
            <a:r>
              <a:rPr lang="en-US" sz="2000" dirty="0"/>
              <a:t> </a:t>
            </a:r>
            <a:r>
              <a:rPr lang="en-US" sz="2000" dirty="0">
                <a:latin typeface="Arial Unicode MS" pitchFamily="34" charset="-128"/>
                <a:ea typeface="Arial Unicode MS" pitchFamily="34" charset="-128"/>
                <a:cs typeface="Arial Unicode MS" pitchFamily="34" charset="-128"/>
              </a:rPr>
              <a:t>∧</a:t>
            </a:r>
            <a:r>
              <a:rPr lang="en-US" sz="2000" dirty="0"/>
              <a:t> </a:t>
            </a:r>
            <a:r>
              <a:rPr lang="en-US" sz="2000" dirty="0" err="1"/>
              <a:t>bRc</a:t>
            </a:r>
            <a:r>
              <a:rPr lang="en-US" sz="2000" dirty="0"/>
              <a:t>) </a:t>
            </a:r>
            <a:r>
              <a:rPr lang="en-US" sz="2400" dirty="0"/>
              <a:t>→ </a:t>
            </a:r>
            <a:r>
              <a:rPr lang="en-US" sz="2000" dirty="0" err="1"/>
              <a:t>aRc</a:t>
            </a:r>
            <a:r>
              <a:rPr lang="en-US" sz="2000" dirty="0"/>
              <a:t>.</a:t>
            </a:r>
          </a:p>
          <a:p>
            <a:pPr algn="l" rtl="0">
              <a:spcBef>
                <a:spcPct val="20000"/>
              </a:spcBef>
            </a:pPr>
            <a:endParaRPr lang="en-US" sz="800" u="sng" dirty="0"/>
          </a:p>
          <a:p>
            <a:pPr algn="l" rtl="0">
              <a:spcBef>
                <a:spcPct val="20000"/>
              </a:spcBef>
            </a:pPr>
            <a:endParaRPr lang="en-US" sz="2000" u="sng" dirty="0"/>
          </a:p>
          <a:p>
            <a:pPr algn="l" rtl="0">
              <a:spcBef>
                <a:spcPct val="20000"/>
              </a:spcBef>
            </a:pPr>
            <a:r>
              <a:rPr lang="en-US" sz="2000" u="sng" dirty="0"/>
              <a:t>Notation</a:t>
            </a:r>
            <a:r>
              <a:rPr lang="en-US" sz="2000" dirty="0"/>
              <a:t>: We use </a:t>
            </a:r>
            <a:r>
              <a:rPr lang="en-US" sz="1600" dirty="0">
                <a:latin typeface="cmbsy7" pitchFamily="34" charset="0"/>
              </a:rPr>
              <a:t>¹</a:t>
            </a:r>
            <a:r>
              <a:rPr lang="en-US" sz="2000" dirty="0"/>
              <a:t> to denote a weak partial order R.</a:t>
            </a:r>
          </a:p>
          <a:p>
            <a:pPr algn="l" rtl="0">
              <a:spcBef>
                <a:spcPct val="20000"/>
              </a:spcBef>
            </a:pPr>
            <a:r>
              <a:rPr lang="en-US" sz="2000" dirty="0"/>
              <a:t>		     a </a:t>
            </a:r>
            <a:r>
              <a:rPr lang="en-US" sz="1600" dirty="0">
                <a:latin typeface="cmbsy7" pitchFamily="34" charset="0"/>
              </a:rPr>
              <a:t>¹ </a:t>
            </a:r>
            <a:r>
              <a:rPr lang="en-US" sz="2000" dirty="0"/>
              <a:t> b stands for </a:t>
            </a:r>
            <a:r>
              <a:rPr lang="en-US" sz="2000" dirty="0" err="1"/>
              <a:t>aRb</a:t>
            </a:r>
            <a:endParaRPr lang="en-US" sz="800" dirty="0"/>
          </a:p>
          <a:p>
            <a:pPr algn="l" rtl="0">
              <a:spcBef>
                <a:spcPct val="20000"/>
              </a:spcBef>
            </a:pPr>
            <a:endParaRPr lang="en-US" sz="2000" dirty="0"/>
          </a:p>
          <a:p>
            <a:pPr algn="l" rtl="0">
              <a:spcBef>
                <a:spcPct val="20000"/>
              </a:spcBef>
            </a:pPr>
            <a:endParaRPr lang="en-US" sz="800" dirty="0"/>
          </a:p>
          <a:p>
            <a:pPr algn="l" rtl="0">
              <a:spcBef>
                <a:spcPct val="20000"/>
              </a:spcBef>
            </a:pPr>
            <a:endParaRPr lang="en-US" sz="800" dirty="0"/>
          </a:p>
          <a:p>
            <a:pPr algn="l" rtl="0">
              <a:spcBef>
                <a:spcPct val="20000"/>
              </a:spcBef>
            </a:pPr>
            <a:r>
              <a:rPr lang="en-US" sz="2000" dirty="0"/>
              <a:t>Weak partial order		</a:t>
            </a:r>
            <a:r>
              <a:rPr lang="he-IL" sz="2000" dirty="0"/>
              <a:t>יחס סדר חלקי</a:t>
            </a:r>
          </a:p>
        </p:txBody>
      </p:sp>
    </p:spTree>
  </p:cSld>
  <p:clrMapOvr>
    <a:masterClrMapping/>
  </p:clrMapOvr>
  <p:transition spd="med">
    <p:fade thruBlk="1"/>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smtClean="0"/>
              <a:t>Weak Partial Order: Examples</a:t>
            </a:r>
          </a:p>
        </p:txBody>
      </p:sp>
      <p:sp>
        <p:nvSpPr>
          <p:cNvPr id="29699" name="Text Box 3"/>
          <p:cNvSpPr txBox="1">
            <a:spLocks noChangeArrowheads="1"/>
          </p:cNvSpPr>
          <p:nvPr/>
        </p:nvSpPr>
        <p:spPr bwMode="auto">
          <a:xfrm>
            <a:off x="325438" y="1490663"/>
            <a:ext cx="8636000" cy="4416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a:t>The ≤ relation on numbers: a</a:t>
            </a:r>
            <a:r>
              <a:rPr lang="en-US" sz="1600">
                <a:latin typeface="cmbsy7" pitchFamily="34" charset="0"/>
              </a:rPr>
              <a:t>¹</a:t>
            </a:r>
            <a:r>
              <a:rPr lang="en-US" sz="2000"/>
              <a:t> b iff a ≤ b.</a:t>
            </a:r>
          </a:p>
          <a:p>
            <a:pPr algn="l" rtl="0">
              <a:spcBef>
                <a:spcPct val="20000"/>
              </a:spcBef>
            </a:pPr>
            <a:endParaRPr lang="en-US" sz="1000"/>
          </a:p>
          <a:p>
            <a:pPr algn="l" rtl="0">
              <a:spcBef>
                <a:spcPct val="20000"/>
              </a:spcBef>
            </a:pPr>
            <a:r>
              <a:rPr lang="en-US" sz="2000"/>
              <a:t>The</a:t>
            </a:r>
            <a:r>
              <a:rPr lang="en-US" sz="1600"/>
              <a:t> </a:t>
            </a:r>
            <a:r>
              <a:rPr lang="en-US" sz="1600">
                <a:latin typeface="cmbsy7" pitchFamily="34" charset="0"/>
              </a:rPr>
              <a:t>µ</a:t>
            </a:r>
            <a:r>
              <a:rPr lang="en-US" sz="2000"/>
              <a:t> relation on subsets: A </a:t>
            </a:r>
            <a:r>
              <a:rPr lang="en-US" sz="1600">
                <a:latin typeface="cmbsy7" pitchFamily="34" charset="0"/>
              </a:rPr>
              <a:t>¹</a:t>
            </a:r>
            <a:r>
              <a:rPr lang="en-US" sz="2000"/>
              <a:t> B iff A </a:t>
            </a:r>
            <a:r>
              <a:rPr lang="en-US" sz="1600">
                <a:latin typeface="cmbsy7" pitchFamily="34" charset="0"/>
              </a:rPr>
              <a:t>µ</a:t>
            </a:r>
            <a:r>
              <a:rPr lang="en-US" sz="2000"/>
              <a:t> B.</a:t>
            </a:r>
          </a:p>
          <a:p>
            <a:pPr algn="l" rtl="0">
              <a:spcBef>
                <a:spcPct val="20000"/>
              </a:spcBef>
            </a:pPr>
            <a:endParaRPr lang="en-US" sz="800"/>
          </a:p>
          <a:p>
            <a:pPr algn="l" rtl="0">
              <a:spcBef>
                <a:spcPct val="20000"/>
              </a:spcBef>
            </a:pPr>
            <a:r>
              <a:rPr lang="en-US" sz="2000"/>
              <a:t>The “divides” relation. m </a:t>
            </a:r>
            <a:r>
              <a:rPr lang="en-US" sz="1600">
                <a:latin typeface="cmbsy7" pitchFamily="34" charset="0"/>
              </a:rPr>
              <a:t>¹</a:t>
            </a:r>
            <a:r>
              <a:rPr lang="en-US" sz="2000"/>
              <a:t> n iff</a:t>
            </a:r>
            <a:r>
              <a:rPr lang="en-US" sz="2000">
                <a:latin typeface="Arial Unicode MS" pitchFamily="34" charset="-128"/>
                <a:ea typeface="Arial Unicode MS" pitchFamily="34" charset="-128"/>
                <a:cs typeface="Arial Unicode MS" pitchFamily="34" charset="-128"/>
              </a:rPr>
              <a:t> </a:t>
            </a:r>
            <a:r>
              <a:rPr lang="en-US" sz="2000">
                <a:latin typeface="cmbsy7" pitchFamily="34" charset="0"/>
              </a:rPr>
              <a:t>9</a:t>
            </a:r>
            <a:r>
              <a:rPr lang="en-US" sz="2000"/>
              <a:t>k so that n = km.</a:t>
            </a:r>
          </a:p>
          <a:p>
            <a:pPr algn="l" rtl="0">
              <a:spcBef>
                <a:spcPct val="20000"/>
              </a:spcBef>
            </a:pPr>
            <a:endParaRPr lang="en-US" sz="2000" u="sng"/>
          </a:p>
          <a:p>
            <a:pPr algn="l" rtl="0">
              <a:spcBef>
                <a:spcPct val="20000"/>
              </a:spcBef>
            </a:pPr>
            <a:r>
              <a:rPr lang="en-US" sz="2000" u="sng"/>
              <a:t>All examples are</a:t>
            </a:r>
            <a:r>
              <a:rPr lang="en-US" sz="2000"/>
              <a:t>:</a:t>
            </a:r>
          </a:p>
          <a:p>
            <a:pPr algn="l" rtl="0">
              <a:spcBef>
                <a:spcPct val="20000"/>
              </a:spcBef>
            </a:pPr>
            <a:endParaRPr lang="en-US" sz="1800" u="sng">
              <a:solidFill>
                <a:srgbClr val="0066FF"/>
              </a:solidFill>
            </a:endParaRPr>
          </a:p>
          <a:p>
            <a:pPr algn="l" rtl="0">
              <a:spcBef>
                <a:spcPct val="20000"/>
              </a:spcBef>
            </a:pPr>
            <a:r>
              <a:rPr lang="en-US" sz="2000" u="sng">
                <a:solidFill>
                  <a:srgbClr val="0066FF"/>
                </a:solidFill>
              </a:rPr>
              <a:t>Reflexive:</a:t>
            </a:r>
            <a:r>
              <a:rPr lang="en-US" sz="2000"/>
              <a:t> </a:t>
            </a:r>
            <a:r>
              <a:rPr lang="en-US" sz="2000">
                <a:latin typeface="Arial Unicode MS" pitchFamily="34" charset="-128"/>
                <a:ea typeface="Arial Unicode MS" pitchFamily="34" charset="-128"/>
                <a:cs typeface="Arial Unicode MS" pitchFamily="34" charset="-128"/>
              </a:rPr>
              <a:t>∀</a:t>
            </a:r>
            <a:r>
              <a:rPr lang="en-US" sz="2000"/>
              <a:t>a </a:t>
            </a:r>
            <a:r>
              <a:rPr lang="en-US" sz="1400">
                <a:latin typeface="cmbsy7" pitchFamily="34" charset="0"/>
              </a:rPr>
              <a:t>2</a:t>
            </a:r>
            <a:r>
              <a:rPr lang="en-US" sz="2000"/>
              <a:t> A, aRa.</a:t>
            </a:r>
          </a:p>
          <a:p>
            <a:pPr algn="l" rtl="0">
              <a:spcBef>
                <a:spcPct val="20000"/>
              </a:spcBef>
            </a:pPr>
            <a:endParaRPr lang="en-US" sz="1600">
              <a:solidFill>
                <a:srgbClr val="33CC33"/>
              </a:solidFill>
            </a:endParaRPr>
          </a:p>
          <a:p>
            <a:pPr algn="l" rtl="0">
              <a:spcBef>
                <a:spcPct val="20000"/>
              </a:spcBef>
            </a:pPr>
            <a:r>
              <a:rPr lang="en-US" sz="2000" u="sng">
                <a:solidFill>
                  <a:srgbClr val="33CC33"/>
                </a:solidFill>
              </a:rPr>
              <a:t>Anti-symmetric</a:t>
            </a:r>
            <a:r>
              <a:rPr lang="en-US" sz="2000">
                <a:solidFill>
                  <a:srgbClr val="33CC33"/>
                </a:solidFill>
              </a:rPr>
              <a:t>*:</a:t>
            </a:r>
            <a:r>
              <a:rPr lang="en-US" sz="2000"/>
              <a:t> </a:t>
            </a:r>
            <a:r>
              <a:rPr lang="en-US" sz="2000">
                <a:latin typeface="Arial Unicode MS" pitchFamily="34" charset="-128"/>
                <a:ea typeface="Arial Unicode MS" pitchFamily="34" charset="-128"/>
                <a:cs typeface="Arial Unicode MS" pitchFamily="34" charset="-128"/>
              </a:rPr>
              <a:t>∀</a:t>
            </a:r>
            <a:r>
              <a:rPr lang="en-US" sz="2000"/>
              <a:t>a,b </a:t>
            </a:r>
            <a:r>
              <a:rPr lang="en-US" sz="1400">
                <a:latin typeface="cmbsy7" pitchFamily="34" charset="0"/>
              </a:rPr>
              <a:t>2</a:t>
            </a:r>
            <a:r>
              <a:rPr lang="en-US" sz="2000"/>
              <a:t> A, (aRb </a:t>
            </a:r>
            <a:r>
              <a:rPr lang="en-US" sz="2000">
                <a:latin typeface="Arial Unicode MS" pitchFamily="34" charset="-128"/>
                <a:ea typeface="Arial Unicode MS" pitchFamily="34" charset="-128"/>
                <a:cs typeface="Arial Unicode MS" pitchFamily="34" charset="-128"/>
              </a:rPr>
              <a:t>∧ </a:t>
            </a:r>
            <a:r>
              <a:rPr lang="en-US" sz="2000"/>
              <a:t>a ≠ b) </a:t>
            </a:r>
            <a:r>
              <a:rPr lang="en-US" sz="2400"/>
              <a:t>→ </a:t>
            </a:r>
            <a:r>
              <a:rPr lang="en-US" sz="2000">
                <a:latin typeface="cmbsy7" pitchFamily="34" charset="0"/>
              </a:rPr>
              <a:t>:</a:t>
            </a:r>
            <a:r>
              <a:rPr lang="en-US" sz="2000"/>
              <a:t>(bRa).</a:t>
            </a:r>
            <a:endParaRPr lang="en-US" sz="1800" u="sng">
              <a:solidFill>
                <a:srgbClr val="33CC33"/>
              </a:solidFill>
            </a:endParaRPr>
          </a:p>
          <a:p>
            <a:pPr algn="l" rtl="0">
              <a:spcBef>
                <a:spcPct val="20000"/>
              </a:spcBef>
            </a:pPr>
            <a:endParaRPr lang="en-US" sz="2000" u="sng">
              <a:solidFill>
                <a:schemeClr val="hlink"/>
              </a:solidFill>
            </a:endParaRPr>
          </a:p>
          <a:p>
            <a:pPr algn="l" rtl="0">
              <a:spcBef>
                <a:spcPct val="20000"/>
              </a:spcBef>
            </a:pPr>
            <a:r>
              <a:rPr lang="en-US" sz="2000" u="sng">
                <a:solidFill>
                  <a:schemeClr val="hlink"/>
                </a:solidFill>
              </a:rPr>
              <a:t>Transitive:</a:t>
            </a:r>
            <a:r>
              <a:rPr lang="en-US" sz="2000"/>
              <a:t> </a:t>
            </a:r>
            <a:r>
              <a:rPr lang="en-US" sz="2000">
                <a:latin typeface="Arial Unicode MS" pitchFamily="34" charset="-128"/>
                <a:ea typeface="Arial Unicode MS" pitchFamily="34" charset="-128"/>
                <a:cs typeface="Arial Unicode MS" pitchFamily="34" charset="-128"/>
              </a:rPr>
              <a:t>∀</a:t>
            </a:r>
            <a:r>
              <a:rPr lang="en-US" sz="2000"/>
              <a:t>a,b,c </a:t>
            </a:r>
            <a:r>
              <a:rPr lang="en-US" sz="1600">
                <a:latin typeface="cmbsy7" pitchFamily="34" charset="0"/>
              </a:rPr>
              <a:t>2</a:t>
            </a:r>
            <a:r>
              <a:rPr lang="en-US" sz="2000"/>
              <a:t> A, (aRb </a:t>
            </a:r>
            <a:r>
              <a:rPr lang="en-US" sz="2000">
                <a:latin typeface="Arial Unicode MS" pitchFamily="34" charset="-128"/>
                <a:ea typeface="Arial Unicode MS" pitchFamily="34" charset="-128"/>
                <a:cs typeface="Arial Unicode MS" pitchFamily="34" charset="-128"/>
              </a:rPr>
              <a:t>∧</a:t>
            </a:r>
            <a:r>
              <a:rPr lang="en-US" sz="2000"/>
              <a:t> bRc) </a:t>
            </a:r>
            <a:r>
              <a:rPr lang="en-US" sz="2400"/>
              <a:t>→ </a:t>
            </a:r>
            <a:r>
              <a:rPr lang="en-US" sz="2000"/>
              <a:t>aRc.</a:t>
            </a:r>
          </a:p>
        </p:txBody>
      </p:sp>
      <p:graphicFrame>
        <p:nvGraphicFramePr>
          <p:cNvPr id="29700" name="Object 4"/>
          <p:cNvGraphicFramePr>
            <a:graphicFrameLocks noChangeAspect="1"/>
          </p:cNvGraphicFramePr>
          <p:nvPr/>
        </p:nvGraphicFramePr>
        <p:xfrm>
          <a:off x="2616200" y="1892300"/>
          <a:ext cx="914400" cy="198438"/>
        </p:xfrm>
        <a:graphic>
          <a:graphicData uri="http://schemas.openxmlformats.org/presentationml/2006/ole">
            <mc:AlternateContent xmlns:mc="http://schemas.openxmlformats.org/markup-compatibility/2006">
              <mc:Choice xmlns:v="urn:schemas-microsoft-com:vml" Requires="v">
                <p:oleObj spid="_x0000_s29714" name="Equation" r:id="rId4" imgW="435285" imgH="677109" progId="Equation.DSMT4">
                  <p:embed/>
                </p:oleObj>
              </mc:Choice>
              <mc:Fallback>
                <p:oleObj name="Equation" r:id="rId4" imgW="435285" imgH="677109" progId="Equation.DSMT4">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16200" y="1892300"/>
                        <a:ext cx="914400" cy="198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ransition spd="med">
    <p:fade thruBlk="1"/>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smtClean="0"/>
              <a:t>Hasse Diagram</a:t>
            </a:r>
          </a:p>
        </p:txBody>
      </p:sp>
      <p:sp>
        <p:nvSpPr>
          <p:cNvPr id="30723" name="Text Box 3"/>
          <p:cNvSpPr txBox="1">
            <a:spLocks noChangeArrowheads="1"/>
          </p:cNvSpPr>
          <p:nvPr/>
        </p:nvSpPr>
        <p:spPr bwMode="auto">
          <a:xfrm>
            <a:off x="3724275" y="1327150"/>
            <a:ext cx="17605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{x,y,z}</a:t>
            </a:r>
          </a:p>
        </p:txBody>
      </p:sp>
      <p:sp>
        <p:nvSpPr>
          <p:cNvPr id="30724" name="Oval 4"/>
          <p:cNvSpPr>
            <a:spLocks noChangeArrowheads="1"/>
          </p:cNvSpPr>
          <p:nvPr/>
        </p:nvSpPr>
        <p:spPr bwMode="auto">
          <a:xfrm>
            <a:off x="3733800" y="177006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25" name="Oval 5"/>
          <p:cNvSpPr>
            <a:spLocks noChangeArrowheads="1"/>
          </p:cNvSpPr>
          <p:nvPr/>
        </p:nvSpPr>
        <p:spPr bwMode="auto">
          <a:xfrm>
            <a:off x="1354138" y="31257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26" name="Oval 6"/>
          <p:cNvSpPr>
            <a:spLocks noChangeArrowheads="1"/>
          </p:cNvSpPr>
          <p:nvPr/>
        </p:nvSpPr>
        <p:spPr bwMode="auto">
          <a:xfrm>
            <a:off x="5715000" y="30702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27" name="Oval 7"/>
          <p:cNvSpPr>
            <a:spLocks noChangeArrowheads="1"/>
          </p:cNvSpPr>
          <p:nvPr/>
        </p:nvSpPr>
        <p:spPr bwMode="auto">
          <a:xfrm>
            <a:off x="3768725" y="45799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28" name="Oval 8"/>
          <p:cNvSpPr>
            <a:spLocks noChangeArrowheads="1"/>
          </p:cNvSpPr>
          <p:nvPr/>
        </p:nvSpPr>
        <p:spPr bwMode="auto">
          <a:xfrm>
            <a:off x="5743575" y="433705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29" name="Oval 9"/>
          <p:cNvSpPr>
            <a:spLocks noChangeArrowheads="1"/>
          </p:cNvSpPr>
          <p:nvPr/>
        </p:nvSpPr>
        <p:spPr bwMode="auto">
          <a:xfrm>
            <a:off x="1417638" y="44592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30" name="Oval 10"/>
          <p:cNvSpPr>
            <a:spLocks noChangeArrowheads="1"/>
          </p:cNvSpPr>
          <p:nvPr/>
        </p:nvSpPr>
        <p:spPr bwMode="auto">
          <a:xfrm>
            <a:off x="3779838" y="601345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31" name="Line 11"/>
          <p:cNvSpPr>
            <a:spLocks noChangeShapeType="1"/>
          </p:cNvSpPr>
          <p:nvPr/>
        </p:nvSpPr>
        <p:spPr bwMode="auto">
          <a:xfrm flipV="1">
            <a:off x="3952875" y="4543425"/>
            <a:ext cx="1722438" cy="14478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2" name="Line 12"/>
          <p:cNvSpPr>
            <a:spLocks noChangeShapeType="1"/>
          </p:cNvSpPr>
          <p:nvPr/>
        </p:nvSpPr>
        <p:spPr bwMode="auto">
          <a:xfrm flipH="1" flipV="1">
            <a:off x="1587500" y="4640263"/>
            <a:ext cx="2119313" cy="13557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3" name="Line 13"/>
          <p:cNvSpPr>
            <a:spLocks noChangeShapeType="1"/>
          </p:cNvSpPr>
          <p:nvPr/>
        </p:nvSpPr>
        <p:spPr bwMode="auto">
          <a:xfrm flipH="1" flipV="1">
            <a:off x="4024313" y="1987550"/>
            <a:ext cx="1677987" cy="10509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4" name="Line 14"/>
          <p:cNvSpPr>
            <a:spLocks noChangeShapeType="1"/>
          </p:cNvSpPr>
          <p:nvPr/>
        </p:nvSpPr>
        <p:spPr bwMode="auto">
          <a:xfrm flipH="1" flipV="1">
            <a:off x="5807075" y="3303588"/>
            <a:ext cx="15875" cy="86836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5" name="Line 15"/>
          <p:cNvSpPr>
            <a:spLocks noChangeShapeType="1"/>
          </p:cNvSpPr>
          <p:nvPr/>
        </p:nvSpPr>
        <p:spPr bwMode="auto">
          <a:xfrm flipH="1" flipV="1">
            <a:off x="3840163" y="4873625"/>
            <a:ext cx="3175" cy="10668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6" name="Line 16"/>
          <p:cNvSpPr>
            <a:spLocks noChangeShapeType="1"/>
          </p:cNvSpPr>
          <p:nvPr/>
        </p:nvSpPr>
        <p:spPr bwMode="auto">
          <a:xfrm flipV="1">
            <a:off x="1603375" y="3289300"/>
            <a:ext cx="2055813" cy="11430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7" name="Line 17"/>
          <p:cNvSpPr>
            <a:spLocks noChangeShapeType="1"/>
          </p:cNvSpPr>
          <p:nvPr/>
        </p:nvSpPr>
        <p:spPr bwMode="auto">
          <a:xfrm flipV="1">
            <a:off x="1665288" y="1931988"/>
            <a:ext cx="1981200" cy="10985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8" name="Line 18"/>
          <p:cNvSpPr>
            <a:spLocks noChangeShapeType="1"/>
          </p:cNvSpPr>
          <p:nvPr/>
        </p:nvSpPr>
        <p:spPr bwMode="auto">
          <a:xfrm flipV="1">
            <a:off x="4075113" y="3241675"/>
            <a:ext cx="1582737" cy="120491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39" name="Line 19"/>
          <p:cNvSpPr>
            <a:spLocks noChangeShapeType="1"/>
          </p:cNvSpPr>
          <p:nvPr/>
        </p:nvSpPr>
        <p:spPr bwMode="auto">
          <a:xfrm flipH="1" flipV="1">
            <a:off x="1603375" y="3209925"/>
            <a:ext cx="2085975" cy="12065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40" name="Text Box 20"/>
          <p:cNvSpPr txBox="1">
            <a:spLocks noChangeArrowheads="1"/>
          </p:cNvSpPr>
          <p:nvPr/>
        </p:nvSpPr>
        <p:spPr bwMode="auto">
          <a:xfrm>
            <a:off x="5626100" y="2746375"/>
            <a:ext cx="1422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{y,z}</a:t>
            </a:r>
          </a:p>
        </p:txBody>
      </p:sp>
      <p:sp>
        <p:nvSpPr>
          <p:cNvPr id="30741" name="Text Box 21"/>
          <p:cNvSpPr txBox="1">
            <a:spLocks noChangeArrowheads="1"/>
          </p:cNvSpPr>
          <p:nvPr/>
        </p:nvSpPr>
        <p:spPr bwMode="auto">
          <a:xfrm>
            <a:off x="5595938" y="4346575"/>
            <a:ext cx="1074737"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{z}</a:t>
            </a:r>
          </a:p>
        </p:txBody>
      </p:sp>
      <p:sp>
        <p:nvSpPr>
          <p:cNvPr id="30742" name="Text Box 22"/>
          <p:cNvSpPr txBox="1">
            <a:spLocks noChangeArrowheads="1"/>
          </p:cNvSpPr>
          <p:nvPr/>
        </p:nvSpPr>
        <p:spPr bwMode="auto">
          <a:xfrm>
            <a:off x="3690938" y="5873750"/>
            <a:ext cx="93391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600" dirty="0" smtClean="0">
                <a:latin typeface="cmmi10"/>
                <a:sym typeface="Symbol"/>
              </a:rPr>
              <a:t></a:t>
            </a:r>
            <a:endParaRPr lang="en-US" sz="3600" dirty="0">
              <a:latin typeface="cmmi10"/>
            </a:endParaRPr>
          </a:p>
        </p:txBody>
      </p:sp>
      <p:sp>
        <p:nvSpPr>
          <p:cNvPr id="30743" name="Text Box 23"/>
          <p:cNvSpPr txBox="1">
            <a:spLocks noChangeArrowheads="1"/>
          </p:cNvSpPr>
          <p:nvPr/>
        </p:nvSpPr>
        <p:spPr bwMode="auto">
          <a:xfrm>
            <a:off x="96838" y="2779713"/>
            <a:ext cx="1422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{x,y}</a:t>
            </a:r>
          </a:p>
        </p:txBody>
      </p:sp>
      <p:sp>
        <p:nvSpPr>
          <p:cNvPr id="30744" name="Text Box 24"/>
          <p:cNvSpPr txBox="1">
            <a:spLocks noChangeArrowheads="1"/>
          </p:cNvSpPr>
          <p:nvPr/>
        </p:nvSpPr>
        <p:spPr bwMode="auto">
          <a:xfrm>
            <a:off x="3783013" y="4370388"/>
            <a:ext cx="1084262"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{y}</a:t>
            </a:r>
          </a:p>
        </p:txBody>
      </p:sp>
      <p:sp>
        <p:nvSpPr>
          <p:cNvPr id="30745" name="Text Box 25"/>
          <p:cNvSpPr txBox="1">
            <a:spLocks noChangeArrowheads="1"/>
          </p:cNvSpPr>
          <p:nvPr/>
        </p:nvSpPr>
        <p:spPr bwMode="auto">
          <a:xfrm>
            <a:off x="565150" y="4335463"/>
            <a:ext cx="107473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a:t>
            </a:r>
          </a:p>
        </p:txBody>
      </p:sp>
      <p:sp>
        <p:nvSpPr>
          <p:cNvPr id="30746" name="Oval 26"/>
          <p:cNvSpPr>
            <a:spLocks noChangeArrowheads="1"/>
          </p:cNvSpPr>
          <p:nvPr/>
        </p:nvSpPr>
        <p:spPr bwMode="auto">
          <a:xfrm>
            <a:off x="3732213" y="31115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0747" name="Line 27"/>
          <p:cNvSpPr>
            <a:spLocks noChangeShapeType="1"/>
          </p:cNvSpPr>
          <p:nvPr/>
        </p:nvSpPr>
        <p:spPr bwMode="auto">
          <a:xfrm flipH="1" flipV="1">
            <a:off x="3963988" y="3319463"/>
            <a:ext cx="1679575" cy="97631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48" name="Line 28"/>
          <p:cNvSpPr>
            <a:spLocks noChangeShapeType="1"/>
          </p:cNvSpPr>
          <p:nvPr/>
        </p:nvSpPr>
        <p:spPr bwMode="auto">
          <a:xfrm flipH="1" flipV="1">
            <a:off x="1447800" y="3409950"/>
            <a:ext cx="15875" cy="8683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49" name="Text Box 29"/>
          <p:cNvSpPr txBox="1">
            <a:spLocks noChangeArrowheads="1"/>
          </p:cNvSpPr>
          <p:nvPr/>
        </p:nvSpPr>
        <p:spPr bwMode="auto">
          <a:xfrm>
            <a:off x="2420938" y="2754313"/>
            <a:ext cx="14128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{x,z}</a:t>
            </a:r>
          </a:p>
        </p:txBody>
      </p:sp>
      <p:sp>
        <p:nvSpPr>
          <p:cNvPr id="30750" name="Line 30"/>
          <p:cNvSpPr>
            <a:spLocks noChangeShapeType="1"/>
          </p:cNvSpPr>
          <p:nvPr/>
        </p:nvSpPr>
        <p:spPr bwMode="auto">
          <a:xfrm flipV="1">
            <a:off x="3783013" y="2008188"/>
            <a:ext cx="26987" cy="102076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0751" name="Text Box 31"/>
          <p:cNvSpPr txBox="1">
            <a:spLocks noChangeArrowheads="1"/>
          </p:cNvSpPr>
          <p:nvPr/>
        </p:nvSpPr>
        <p:spPr bwMode="auto">
          <a:xfrm>
            <a:off x="5192713" y="5356225"/>
            <a:ext cx="3698875" cy="1327150"/>
          </a:xfrm>
          <a:prstGeom prst="rect">
            <a:avLst/>
          </a:prstGeom>
          <a:noFill/>
          <a:ln w="25400" cap="sq"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1800"/>
              <a:t>Arrow from a to b if:</a:t>
            </a:r>
          </a:p>
          <a:p>
            <a:pPr algn="l" rtl="0">
              <a:spcBef>
                <a:spcPct val="20000"/>
              </a:spcBef>
              <a:buFontTx/>
              <a:buAutoNum type="arabicPeriod"/>
            </a:pPr>
            <a:r>
              <a:rPr lang="en-US" sz="1800"/>
              <a:t>a&lt;b</a:t>
            </a:r>
          </a:p>
          <a:p>
            <a:pPr algn="l" rtl="0">
              <a:spcBef>
                <a:spcPct val="20000"/>
              </a:spcBef>
              <a:buFontTx/>
              <a:buAutoNum type="arabicPeriod"/>
            </a:pPr>
            <a:r>
              <a:rPr lang="en-US" sz="1800"/>
              <a:t>there exists no c such that a&lt;c&lt;b</a:t>
            </a:r>
          </a:p>
        </p:txBody>
      </p:sp>
    </p:spTree>
  </p:cSld>
  <p:clrMapOvr>
    <a:masterClrMapping/>
  </p:clrMapOvr>
  <p:transition spd="med">
    <p:fade thruBlk="1"/>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mtClean="0"/>
              <a:t>Example: Divides Relation</a:t>
            </a:r>
          </a:p>
        </p:txBody>
      </p:sp>
      <p:sp>
        <p:nvSpPr>
          <p:cNvPr id="31747" name="Text Box 3"/>
          <p:cNvSpPr txBox="1">
            <a:spLocks noChangeArrowheads="1"/>
          </p:cNvSpPr>
          <p:nvPr/>
        </p:nvSpPr>
        <p:spPr bwMode="auto">
          <a:xfrm>
            <a:off x="4244975" y="1330325"/>
            <a:ext cx="1031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30</a:t>
            </a:r>
          </a:p>
        </p:txBody>
      </p:sp>
      <p:sp>
        <p:nvSpPr>
          <p:cNvPr id="31748" name="Oval 4"/>
          <p:cNvSpPr>
            <a:spLocks noChangeArrowheads="1"/>
          </p:cNvSpPr>
          <p:nvPr/>
        </p:nvSpPr>
        <p:spPr bwMode="auto">
          <a:xfrm>
            <a:off x="4079875" y="15748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49" name="Oval 5"/>
          <p:cNvSpPr>
            <a:spLocks noChangeArrowheads="1"/>
          </p:cNvSpPr>
          <p:nvPr/>
        </p:nvSpPr>
        <p:spPr bwMode="auto">
          <a:xfrm>
            <a:off x="2128838" y="28702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50" name="Oval 6"/>
          <p:cNvSpPr>
            <a:spLocks noChangeArrowheads="1"/>
          </p:cNvSpPr>
          <p:nvPr/>
        </p:nvSpPr>
        <p:spPr bwMode="auto">
          <a:xfrm>
            <a:off x="5499100" y="29352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51" name="Oval 7"/>
          <p:cNvSpPr>
            <a:spLocks noChangeArrowheads="1"/>
          </p:cNvSpPr>
          <p:nvPr/>
        </p:nvSpPr>
        <p:spPr bwMode="auto">
          <a:xfrm>
            <a:off x="3609975" y="41402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52" name="Oval 8"/>
          <p:cNvSpPr>
            <a:spLocks noChangeArrowheads="1"/>
          </p:cNvSpPr>
          <p:nvPr/>
        </p:nvSpPr>
        <p:spPr bwMode="auto">
          <a:xfrm>
            <a:off x="5956300" y="438467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53" name="Oval 9"/>
          <p:cNvSpPr>
            <a:spLocks noChangeArrowheads="1"/>
          </p:cNvSpPr>
          <p:nvPr/>
        </p:nvSpPr>
        <p:spPr bwMode="auto">
          <a:xfrm>
            <a:off x="1201738" y="432435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54" name="Oval 10"/>
          <p:cNvSpPr>
            <a:spLocks noChangeArrowheads="1"/>
          </p:cNvSpPr>
          <p:nvPr/>
        </p:nvSpPr>
        <p:spPr bwMode="auto">
          <a:xfrm>
            <a:off x="3563938" y="587851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1755" name="Line 11"/>
          <p:cNvSpPr>
            <a:spLocks noChangeShapeType="1"/>
          </p:cNvSpPr>
          <p:nvPr/>
        </p:nvSpPr>
        <p:spPr bwMode="auto">
          <a:xfrm flipV="1">
            <a:off x="3736975" y="4560888"/>
            <a:ext cx="2149475" cy="12954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56" name="Line 12"/>
          <p:cNvSpPr>
            <a:spLocks noChangeShapeType="1"/>
          </p:cNvSpPr>
          <p:nvPr/>
        </p:nvSpPr>
        <p:spPr bwMode="auto">
          <a:xfrm flipH="1" flipV="1">
            <a:off x="1371600" y="4505325"/>
            <a:ext cx="2119313" cy="13557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57" name="Line 13"/>
          <p:cNvSpPr>
            <a:spLocks noChangeShapeType="1"/>
          </p:cNvSpPr>
          <p:nvPr/>
        </p:nvSpPr>
        <p:spPr bwMode="auto">
          <a:xfrm flipH="1" flipV="1">
            <a:off x="4251325" y="1806575"/>
            <a:ext cx="1235075" cy="10969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58" name="Line 14"/>
          <p:cNvSpPr>
            <a:spLocks noChangeShapeType="1"/>
          </p:cNvSpPr>
          <p:nvPr/>
        </p:nvSpPr>
        <p:spPr bwMode="auto">
          <a:xfrm flipH="1" flipV="1">
            <a:off x="5591175" y="3168650"/>
            <a:ext cx="366713" cy="11430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59" name="Line 15"/>
          <p:cNvSpPr>
            <a:spLocks noChangeShapeType="1"/>
          </p:cNvSpPr>
          <p:nvPr/>
        </p:nvSpPr>
        <p:spPr bwMode="auto">
          <a:xfrm flipV="1">
            <a:off x="3627438" y="4357688"/>
            <a:ext cx="44450" cy="14478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60" name="Line 16"/>
          <p:cNvSpPr>
            <a:spLocks noChangeShapeType="1"/>
          </p:cNvSpPr>
          <p:nvPr/>
        </p:nvSpPr>
        <p:spPr bwMode="auto">
          <a:xfrm flipV="1">
            <a:off x="1311275" y="3062288"/>
            <a:ext cx="806450" cy="12192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61" name="Line 17"/>
          <p:cNvSpPr>
            <a:spLocks noChangeShapeType="1"/>
          </p:cNvSpPr>
          <p:nvPr/>
        </p:nvSpPr>
        <p:spPr bwMode="auto">
          <a:xfrm flipV="1">
            <a:off x="2317750" y="1765300"/>
            <a:ext cx="1676400" cy="1068388"/>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62" name="Line 18"/>
          <p:cNvSpPr>
            <a:spLocks noChangeShapeType="1"/>
          </p:cNvSpPr>
          <p:nvPr/>
        </p:nvSpPr>
        <p:spPr bwMode="auto">
          <a:xfrm flipV="1">
            <a:off x="3797300" y="3106738"/>
            <a:ext cx="1644650" cy="10223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63" name="Line 19"/>
          <p:cNvSpPr>
            <a:spLocks noChangeShapeType="1"/>
          </p:cNvSpPr>
          <p:nvPr/>
        </p:nvSpPr>
        <p:spPr bwMode="auto">
          <a:xfrm flipH="1" flipV="1">
            <a:off x="2332038" y="3076575"/>
            <a:ext cx="1219200" cy="10080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1764" name="Text Box 20"/>
          <p:cNvSpPr txBox="1">
            <a:spLocks noChangeArrowheads="1"/>
          </p:cNvSpPr>
          <p:nvPr/>
        </p:nvSpPr>
        <p:spPr bwMode="auto">
          <a:xfrm>
            <a:off x="5576888" y="2635250"/>
            <a:ext cx="1031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10</a:t>
            </a:r>
          </a:p>
        </p:txBody>
      </p:sp>
      <p:sp>
        <p:nvSpPr>
          <p:cNvPr id="31765" name="Text Box 21"/>
          <p:cNvSpPr txBox="1">
            <a:spLocks noChangeArrowheads="1"/>
          </p:cNvSpPr>
          <p:nvPr/>
        </p:nvSpPr>
        <p:spPr bwMode="auto">
          <a:xfrm>
            <a:off x="6032500" y="4130675"/>
            <a:ext cx="7905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2</a:t>
            </a:r>
          </a:p>
        </p:txBody>
      </p:sp>
      <p:sp>
        <p:nvSpPr>
          <p:cNvPr id="31766" name="Text Box 22"/>
          <p:cNvSpPr txBox="1">
            <a:spLocks noChangeArrowheads="1"/>
          </p:cNvSpPr>
          <p:nvPr/>
        </p:nvSpPr>
        <p:spPr bwMode="auto">
          <a:xfrm>
            <a:off x="3498850" y="5776913"/>
            <a:ext cx="790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1</a:t>
            </a:r>
          </a:p>
        </p:txBody>
      </p:sp>
      <p:sp>
        <p:nvSpPr>
          <p:cNvPr id="31767" name="Text Box 23"/>
          <p:cNvSpPr txBox="1">
            <a:spLocks noChangeArrowheads="1"/>
          </p:cNvSpPr>
          <p:nvPr/>
        </p:nvSpPr>
        <p:spPr bwMode="auto">
          <a:xfrm>
            <a:off x="1090613" y="2584450"/>
            <a:ext cx="1031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15</a:t>
            </a:r>
          </a:p>
        </p:txBody>
      </p:sp>
      <p:sp>
        <p:nvSpPr>
          <p:cNvPr id="31768" name="Text Box 24"/>
          <p:cNvSpPr txBox="1">
            <a:spLocks noChangeArrowheads="1"/>
          </p:cNvSpPr>
          <p:nvPr/>
        </p:nvSpPr>
        <p:spPr bwMode="auto">
          <a:xfrm>
            <a:off x="3675063" y="4040188"/>
            <a:ext cx="790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5</a:t>
            </a:r>
          </a:p>
        </p:txBody>
      </p:sp>
      <p:sp>
        <p:nvSpPr>
          <p:cNvPr id="31769" name="Text Box 25"/>
          <p:cNvSpPr txBox="1">
            <a:spLocks noChangeArrowheads="1"/>
          </p:cNvSpPr>
          <p:nvPr/>
        </p:nvSpPr>
        <p:spPr bwMode="auto">
          <a:xfrm>
            <a:off x="406400" y="4202113"/>
            <a:ext cx="790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3</a:t>
            </a:r>
          </a:p>
        </p:txBody>
      </p:sp>
      <p:sp>
        <p:nvSpPr>
          <p:cNvPr id="31770" name="Text Box 26"/>
          <p:cNvSpPr txBox="1">
            <a:spLocks noChangeArrowheads="1"/>
          </p:cNvSpPr>
          <p:nvPr/>
        </p:nvSpPr>
        <p:spPr bwMode="auto">
          <a:xfrm>
            <a:off x="5238750" y="5641975"/>
            <a:ext cx="3698875" cy="787400"/>
          </a:xfrm>
          <a:prstGeom prst="rect">
            <a:avLst/>
          </a:prstGeom>
          <a:noFill/>
          <a:ln w="25400" cap="sq"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dirty="0"/>
              <a:t>m divides n if there exists </a:t>
            </a:r>
            <a:r>
              <a:rPr lang="en-US" sz="2000" dirty="0" smtClean="0"/>
              <a:t>k </a:t>
            </a:r>
            <a:r>
              <a:rPr lang="en-US" sz="2000" dirty="0" smtClean="0">
                <a:sym typeface="Symbol"/>
              </a:rPr>
              <a:t></a:t>
            </a:r>
            <a:r>
              <a:rPr lang="en-US" sz="1800" dirty="0" smtClean="0"/>
              <a:t> </a:t>
            </a:r>
            <a:r>
              <a:rPr lang="en-US" sz="2400" dirty="0">
                <a:latin typeface="msbm10"/>
              </a:rPr>
              <a:t>N</a:t>
            </a:r>
            <a:r>
              <a:rPr lang="en-US" sz="2000" dirty="0"/>
              <a:t> so that n=km</a:t>
            </a:r>
          </a:p>
        </p:txBody>
      </p:sp>
    </p:spTree>
  </p:cSld>
  <p:clrMapOvr>
    <a:masterClrMapping/>
  </p:clrMapOvr>
  <p:transition spd="med">
    <p:fade thruBlk="1"/>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z="3400" smtClean="0"/>
              <a:t>Example: Partitions of {1,2,3,4}</a:t>
            </a:r>
          </a:p>
        </p:txBody>
      </p:sp>
      <p:sp>
        <p:nvSpPr>
          <p:cNvPr id="32771" name="Text Box 3"/>
          <p:cNvSpPr txBox="1">
            <a:spLocks noChangeArrowheads="1"/>
          </p:cNvSpPr>
          <p:nvPr/>
        </p:nvSpPr>
        <p:spPr bwMode="auto">
          <a:xfrm>
            <a:off x="3843338" y="1304925"/>
            <a:ext cx="10318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772" name="Oval 4"/>
          <p:cNvSpPr>
            <a:spLocks noChangeArrowheads="1"/>
          </p:cNvSpPr>
          <p:nvPr/>
        </p:nvSpPr>
        <p:spPr bwMode="auto">
          <a:xfrm>
            <a:off x="4297363" y="16144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73" name="Oval 5"/>
          <p:cNvSpPr>
            <a:spLocks noChangeArrowheads="1"/>
          </p:cNvSpPr>
          <p:nvPr/>
        </p:nvSpPr>
        <p:spPr bwMode="auto">
          <a:xfrm>
            <a:off x="1733550" y="29670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74" name="Oval 6"/>
          <p:cNvSpPr>
            <a:spLocks noChangeArrowheads="1"/>
          </p:cNvSpPr>
          <p:nvPr/>
        </p:nvSpPr>
        <p:spPr bwMode="auto">
          <a:xfrm>
            <a:off x="6837363" y="29686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75" name="Oval 7"/>
          <p:cNvSpPr>
            <a:spLocks noChangeArrowheads="1"/>
          </p:cNvSpPr>
          <p:nvPr/>
        </p:nvSpPr>
        <p:spPr bwMode="auto">
          <a:xfrm>
            <a:off x="4364038" y="58547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76" name="Line 8"/>
          <p:cNvSpPr>
            <a:spLocks noChangeShapeType="1"/>
          </p:cNvSpPr>
          <p:nvPr/>
        </p:nvSpPr>
        <p:spPr bwMode="auto">
          <a:xfrm flipV="1">
            <a:off x="2154238" y="1725613"/>
            <a:ext cx="2055812" cy="102711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777" name="Text Box 9"/>
          <p:cNvSpPr txBox="1">
            <a:spLocks noChangeArrowheads="1"/>
          </p:cNvSpPr>
          <p:nvPr/>
        </p:nvSpPr>
        <p:spPr bwMode="auto">
          <a:xfrm>
            <a:off x="5270500" y="5819775"/>
            <a:ext cx="3698875" cy="727075"/>
          </a:xfrm>
          <a:prstGeom prst="rect">
            <a:avLst/>
          </a:prstGeom>
          <a:noFill/>
          <a:ln w="25400" cap="sq" algn="ctr">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a:t>finer partition is &lt; than coarser partition</a:t>
            </a:r>
          </a:p>
        </p:txBody>
      </p:sp>
      <p:sp>
        <p:nvSpPr>
          <p:cNvPr id="32778" name="Oval 10"/>
          <p:cNvSpPr>
            <a:spLocks noChangeArrowheads="1"/>
          </p:cNvSpPr>
          <p:nvPr/>
        </p:nvSpPr>
        <p:spPr bwMode="auto">
          <a:xfrm>
            <a:off x="2560638" y="29686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79" name="Oval 11"/>
          <p:cNvSpPr>
            <a:spLocks noChangeArrowheads="1"/>
          </p:cNvSpPr>
          <p:nvPr/>
        </p:nvSpPr>
        <p:spPr bwMode="auto">
          <a:xfrm>
            <a:off x="3419475" y="29686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80" name="Oval 12"/>
          <p:cNvSpPr>
            <a:spLocks noChangeArrowheads="1"/>
          </p:cNvSpPr>
          <p:nvPr/>
        </p:nvSpPr>
        <p:spPr bwMode="auto">
          <a:xfrm>
            <a:off x="4310063" y="29686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81" name="Oval 13"/>
          <p:cNvSpPr>
            <a:spLocks noChangeArrowheads="1"/>
          </p:cNvSpPr>
          <p:nvPr/>
        </p:nvSpPr>
        <p:spPr bwMode="auto">
          <a:xfrm>
            <a:off x="5145088" y="29686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82" name="Oval 14"/>
          <p:cNvSpPr>
            <a:spLocks noChangeArrowheads="1"/>
          </p:cNvSpPr>
          <p:nvPr/>
        </p:nvSpPr>
        <p:spPr bwMode="auto">
          <a:xfrm>
            <a:off x="6027738" y="29686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83" name="Text Box 15"/>
          <p:cNvSpPr txBox="1">
            <a:spLocks noChangeArrowheads="1"/>
          </p:cNvSpPr>
          <p:nvPr/>
        </p:nvSpPr>
        <p:spPr bwMode="auto">
          <a:xfrm>
            <a:off x="1277938" y="2652713"/>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14/23</a:t>
            </a:r>
          </a:p>
        </p:txBody>
      </p:sp>
      <p:sp>
        <p:nvSpPr>
          <p:cNvPr id="32784" name="Text Box 16"/>
          <p:cNvSpPr txBox="1">
            <a:spLocks noChangeArrowheads="1"/>
          </p:cNvSpPr>
          <p:nvPr/>
        </p:nvSpPr>
        <p:spPr bwMode="auto">
          <a:xfrm>
            <a:off x="2090738" y="2654300"/>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785" name="Text Box 17"/>
          <p:cNvSpPr txBox="1">
            <a:spLocks noChangeArrowheads="1"/>
          </p:cNvSpPr>
          <p:nvPr/>
        </p:nvSpPr>
        <p:spPr bwMode="auto">
          <a:xfrm>
            <a:off x="2959100" y="2655888"/>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124/3</a:t>
            </a:r>
          </a:p>
        </p:txBody>
      </p:sp>
      <p:sp>
        <p:nvSpPr>
          <p:cNvPr id="32786" name="Text Box 18"/>
          <p:cNvSpPr txBox="1">
            <a:spLocks noChangeArrowheads="1"/>
          </p:cNvSpPr>
          <p:nvPr/>
        </p:nvSpPr>
        <p:spPr bwMode="auto">
          <a:xfrm>
            <a:off x="3860800" y="2644775"/>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13/24</a:t>
            </a:r>
          </a:p>
        </p:txBody>
      </p:sp>
      <p:sp>
        <p:nvSpPr>
          <p:cNvPr id="32787" name="Text Box 19"/>
          <p:cNvSpPr txBox="1">
            <a:spLocks noChangeArrowheads="1"/>
          </p:cNvSpPr>
          <p:nvPr/>
        </p:nvSpPr>
        <p:spPr bwMode="auto">
          <a:xfrm>
            <a:off x="4673600" y="2646363"/>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788" name="Text Box 20"/>
          <p:cNvSpPr txBox="1">
            <a:spLocks noChangeArrowheads="1"/>
          </p:cNvSpPr>
          <p:nvPr/>
        </p:nvSpPr>
        <p:spPr bwMode="auto">
          <a:xfrm>
            <a:off x="5541963" y="2647950"/>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134/2</a:t>
            </a:r>
          </a:p>
        </p:txBody>
      </p:sp>
      <p:sp>
        <p:nvSpPr>
          <p:cNvPr id="32789" name="Text Box 21"/>
          <p:cNvSpPr txBox="1">
            <a:spLocks noChangeArrowheads="1"/>
          </p:cNvSpPr>
          <p:nvPr/>
        </p:nvSpPr>
        <p:spPr bwMode="auto">
          <a:xfrm>
            <a:off x="6359525" y="2636838"/>
            <a:ext cx="10890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790" name="Oval 22"/>
          <p:cNvSpPr>
            <a:spLocks noChangeArrowheads="1"/>
          </p:cNvSpPr>
          <p:nvPr/>
        </p:nvSpPr>
        <p:spPr bwMode="auto">
          <a:xfrm>
            <a:off x="2241550" y="438785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91" name="Oval 23"/>
          <p:cNvSpPr>
            <a:spLocks noChangeArrowheads="1"/>
          </p:cNvSpPr>
          <p:nvPr/>
        </p:nvSpPr>
        <p:spPr bwMode="auto">
          <a:xfrm>
            <a:off x="3068638" y="43894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92" name="Oval 24"/>
          <p:cNvSpPr>
            <a:spLocks noChangeArrowheads="1"/>
          </p:cNvSpPr>
          <p:nvPr/>
        </p:nvSpPr>
        <p:spPr bwMode="auto">
          <a:xfrm>
            <a:off x="3927475" y="43894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93" name="Oval 25"/>
          <p:cNvSpPr>
            <a:spLocks noChangeArrowheads="1"/>
          </p:cNvSpPr>
          <p:nvPr/>
        </p:nvSpPr>
        <p:spPr bwMode="auto">
          <a:xfrm>
            <a:off x="4818063" y="43894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94" name="Oval 26"/>
          <p:cNvSpPr>
            <a:spLocks noChangeArrowheads="1"/>
          </p:cNvSpPr>
          <p:nvPr/>
        </p:nvSpPr>
        <p:spPr bwMode="auto">
          <a:xfrm>
            <a:off x="5653088" y="43894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95" name="Oval 27"/>
          <p:cNvSpPr>
            <a:spLocks noChangeArrowheads="1"/>
          </p:cNvSpPr>
          <p:nvPr/>
        </p:nvSpPr>
        <p:spPr bwMode="auto">
          <a:xfrm>
            <a:off x="6535738" y="43894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2796" name="Text Box 28"/>
          <p:cNvSpPr txBox="1">
            <a:spLocks noChangeArrowheads="1"/>
          </p:cNvSpPr>
          <p:nvPr/>
        </p:nvSpPr>
        <p:spPr bwMode="auto">
          <a:xfrm>
            <a:off x="1754188" y="4565650"/>
            <a:ext cx="1146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797" name="Text Box 29"/>
          <p:cNvSpPr txBox="1">
            <a:spLocks noChangeArrowheads="1"/>
          </p:cNvSpPr>
          <p:nvPr/>
        </p:nvSpPr>
        <p:spPr bwMode="auto">
          <a:xfrm>
            <a:off x="2598738" y="4567238"/>
            <a:ext cx="1146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14/2/3</a:t>
            </a:r>
          </a:p>
        </p:txBody>
      </p:sp>
      <p:sp>
        <p:nvSpPr>
          <p:cNvPr id="32798" name="Text Box 30"/>
          <p:cNvSpPr txBox="1">
            <a:spLocks noChangeArrowheads="1"/>
          </p:cNvSpPr>
          <p:nvPr/>
        </p:nvSpPr>
        <p:spPr bwMode="auto">
          <a:xfrm>
            <a:off x="3427413" y="4568825"/>
            <a:ext cx="1146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1/24/3</a:t>
            </a:r>
          </a:p>
        </p:txBody>
      </p:sp>
      <p:sp>
        <p:nvSpPr>
          <p:cNvPr id="32799" name="Text Box 31"/>
          <p:cNvSpPr txBox="1">
            <a:spLocks noChangeArrowheads="1"/>
          </p:cNvSpPr>
          <p:nvPr/>
        </p:nvSpPr>
        <p:spPr bwMode="auto">
          <a:xfrm>
            <a:off x="4368800" y="4557713"/>
            <a:ext cx="1146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13/2/4</a:t>
            </a:r>
          </a:p>
        </p:txBody>
      </p:sp>
      <p:sp>
        <p:nvSpPr>
          <p:cNvPr id="32800" name="Text Box 32"/>
          <p:cNvSpPr txBox="1">
            <a:spLocks noChangeArrowheads="1"/>
          </p:cNvSpPr>
          <p:nvPr/>
        </p:nvSpPr>
        <p:spPr bwMode="auto">
          <a:xfrm>
            <a:off x="5181600" y="4559300"/>
            <a:ext cx="1146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801" name="Text Box 33"/>
          <p:cNvSpPr txBox="1">
            <a:spLocks noChangeArrowheads="1"/>
          </p:cNvSpPr>
          <p:nvPr/>
        </p:nvSpPr>
        <p:spPr bwMode="auto">
          <a:xfrm>
            <a:off x="6007100" y="4564063"/>
            <a:ext cx="1146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
        <p:nvSpPr>
          <p:cNvPr id="32802" name="Line 34"/>
          <p:cNvSpPr>
            <a:spLocks noChangeShapeType="1"/>
          </p:cNvSpPr>
          <p:nvPr/>
        </p:nvSpPr>
        <p:spPr bwMode="auto">
          <a:xfrm flipV="1">
            <a:off x="2794000" y="1798638"/>
            <a:ext cx="1489075" cy="890587"/>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3" name="Line 35"/>
          <p:cNvSpPr>
            <a:spLocks noChangeShapeType="1"/>
          </p:cNvSpPr>
          <p:nvPr/>
        </p:nvSpPr>
        <p:spPr bwMode="auto">
          <a:xfrm flipH="1" flipV="1">
            <a:off x="4591050" y="1733550"/>
            <a:ext cx="2155825" cy="936625"/>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4" name="Line 36"/>
          <p:cNvSpPr>
            <a:spLocks noChangeShapeType="1"/>
          </p:cNvSpPr>
          <p:nvPr/>
        </p:nvSpPr>
        <p:spPr bwMode="auto">
          <a:xfrm flipH="1" flipV="1">
            <a:off x="4540250" y="1820863"/>
            <a:ext cx="1503363" cy="882650"/>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5" name="Line 37"/>
          <p:cNvSpPr>
            <a:spLocks noChangeShapeType="1"/>
          </p:cNvSpPr>
          <p:nvPr/>
        </p:nvSpPr>
        <p:spPr bwMode="auto">
          <a:xfrm flipV="1">
            <a:off x="3519488" y="1860550"/>
            <a:ext cx="827087" cy="819150"/>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6" name="Line 38"/>
          <p:cNvSpPr>
            <a:spLocks noChangeShapeType="1"/>
          </p:cNvSpPr>
          <p:nvPr/>
        </p:nvSpPr>
        <p:spPr bwMode="auto">
          <a:xfrm flipH="1" flipV="1">
            <a:off x="4392613" y="1876425"/>
            <a:ext cx="7937" cy="825500"/>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7" name="Line 39"/>
          <p:cNvSpPr>
            <a:spLocks noChangeShapeType="1"/>
          </p:cNvSpPr>
          <p:nvPr/>
        </p:nvSpPr>
        <p:spPr bwMode="auto">
          <a:xfrm flipH="1" flipV="1">
            <a:off x="4471988" y="1876425"/>
            <a:ext cx="785812" cy="823913"/>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8" name="Line 40"/>
          <p:cNvSpPr>
            <a:spLocks noChangeShapeType="1"/>
          </p:cNvSpPr>
          <p:nvPr/>
        </p:nvSpPr>
        <p:spPr bwMode="auto">
          <a:xfrm flipH="1" flipV="1">
            <a:off x="1852613" y="3189288"/>
            <a:ext cx="412750" cy="1139825"/>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09" name="Line 41"/>
          <p:cNvSpPr>
            <a:spLocks noChangeShapeType="1"/>
          </p:cNvSpPr>
          <p:nvPr/>
        </p:nvSpPr>
        <p:spPr bwMode="auto">
          <a:xfrm flipV="1">
            <a:off x="2401888" y="3155950"/>
            <a:ext cx="2719387" cy="1195388"/>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0" name="Line 42"/>
          <p:cNvSpPr>
            <a:spLocks noChangeShapeType="1"/>
          </p:cNvSpPr>
          <p:nvPr/>
        </p:nvSpPr>
        <p:spPr bwMode="auto">
          <a:xfrm flipV="1">
            <a:off x="2328863" y="3163888"/>
            <a:ext cx="290512" cy="117316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1" name="Line 43"/>
          <p:cNvSpPr>
            <a:spLocks noChangeShapeType="1"/>
          </p:cNvSpPr>
          <p:nvPr/>
        </p:nvSpPr>
        <p:spPr bwMode="auto">
          <a:xfrm flipH="1" flipV="1">
            <a:off x="1949450" y="3205163"/>
            <a:ext cx="1139825" cy="112236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2" name="Line 44"/>
          <p:cNvSpPr>
            <a:spLocks noChangeShapeType="1"/>
          </p:cNvSpPr>
          <p:nvPr/>
        </p:nvSpPr>
        <p:spPr bwMode="auto">
          <a:xfrm flipV="1">
            <a:off x="3225800" y="3113088"/>
            <a:ext cx="2743200" cy="123666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3" name="Line 45"/>
          <p:cNvSpPr>
            <a:spLocks noChangeShapeType="1"/>
          </p:cNvSpPr>
          <p:nvPr/>
        </p:nvSpPr>
        <p:spPr bwMode="auto">
          <a:xfrm flipV="1">
            <a:off x="3152775" y="3162300"/>
            <a:ext cx="290513" cy="1173163"/>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4" name="Line 46"/>
          <p:cNvSpPr>
            <a:spLocks noChangeShapeType="1"/>
          </p:cNvSpPr>
          <p:nvPr/>
        </p:nvSpPr>
        <p:spPr bwMode="auto">
          <a:xfrm flipH="1" flipV="1">
            <a:off x="2678113" y="3187700"/>
            <a:ext cx="1246187" cy="1171575"/>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5" name="Line 47"/>
          <p:cNvSpPr>
            <a:spLocks noChangeShapeType="1"/>
          </p:cNvSpPr>
          <p:nvPr/>
        </p:nvSpPr>
        <p:spPr bwMode="auto">
          <a:xfrm flipV="1">
            <a:off x="4076700" y="3194050"/>
            <a:ext cx="274638" cy="1163638"/>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6" name="Line 48"/>
          <p:cNvSpPr>
            <a:spLocks noChangeShapeType="1"/>
          </p:cNvSpPr>
          <p:nvPr/>
        </p:nvSpPr>
        <p:spPr bwMode="auto">
          <a:xfrm flipH="1" flipV="1">
            <a:off x="3524250" y="3168650"/>
            <a:ext cx="471488" cy="1174750"/>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7" name="Line 49"/>
          <p:cNvSpPr>
            <a:spLocks noChangeShapeType="1"/>
          </p:cNvSpPr>
          <p:nvPr/>
        </p:nvSpPr>
        <p:spPr bwMode="auto">
          <a:xfrm flipH="1" flipV="1">
            <a:off x="4416425" y="3186113"/>
            <a:ext cx="412750" cy="1157287"/>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8" name="Line 50"/>
          <p:cNvSpPr>
            <a:spLocks noChangeShapeType="1"/>
          </p:cNvSpPr>
          <p:nvPr/>
        </p:nvSpPr>
        <p:spPr bwMode="auto">
          <a:xfrm flipV="1">
            <a:off x="4965700" y="3162300"/>
            <a:ext cx="1100138" cy="1203325"/>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19" name="Line 51"/>
          <p:cNvSpPr>
            <a:spLocks noChangeShapeType="1"/>
          </p:cNvSpPr>
          <p:nvPr/>
        </p:nvSpPr>
        <p:spPr bwMode="auto">
          <a:xfrm flipV="1">
            <a:off x="4892675" y="3178175"/>
            <a:ext cx="290513" cy="1173163"/>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0" name="Line 52"/>
          <p:cNvSpPr>
            <a:spLocks noChangeShapeType="1"/>
          </p:cNvSpPr>
          <p:nvPr/>
        </p:nvSpPr>
        <p:spPr bwMode="auto">
          <a:xfrm flipH="1" flipV="1">
            <a:off x="3632200" y="3171825"/>
            <a:ext cx="2014538" cy="1157288"/>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1" name="Line 53"/>
          <p:cNvSpPr>
            <a:spLocks noChangeShapeType="1"/>
          </p:cNvSpPr>
          <p:nvPr/>
        </p:nvSpPr>
        <p:spPr bwMode="auto">
          <a:xfrm flipV="1">
            <a:off x="5783263" y="3171825"/>
            <a:ext cx="1042987" cy="1179513"/>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2" name="Line 54"/>
          <p:cNvSpPr>
            <a:spLocks noChangeShapeType="1"/>
          </p:cNvSpPr>
          <p:nvPr/>
        </p:nvSpPr>
        <p:spPr bwMode="auto">
          <a:xfrm flipH="1" flipV="1">
            <a:off x="5272088" y="3195638"/>
            <a:ext cx="438150" cy="114141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3" name="Line 55"/>
          <p:cNvSpPr>
            <a:spLocks noChangeShapeType="1"/>
          </p:cNvSpPr>
          <p:nvPr/>
        </p:nvSpPr>
        <p:spPr bwMode="auto">
          <a:xfrm flipH="1" flipV="1">
            <a:off x="2805113" y="3155950"/>
            <a:ext cx="3738562" cy="1171575"/>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4" name="Line 56"/>
          <p:cNvSpPr>
            <a:spLocks noChangeShapeType="1"/>
          </p:cNvSpPr>
          <p:nvPr/>
        </p:nvSpPr>
        <p:spPr bwMode="auto">
          <a:xfrm flipV="1">
            <a:off x="6680200" y="3170238"/>
            <a:ext cx="211138" cy="117951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5" name="Line 57"/>
          <p:cNvSpPr>
            <a:spLocks noChangeShapeType="1"/>
          </p:cNvSpPr>
          <p:nvPr/>
        </p:nvSpPr>
        <p:spPr bwMode="auto">
          <a:xfrm flipH="1" flipV="1">
            <a:off x="6145213" y="3178175"/>
            <a:ext cx="461962" cy="1157288"/>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6" name="Line 58"/>
          <p:cNvSpPr>
            <a:spLocks noChangeShapeType="1"/>
          </p:cNvSpPr>
          <p:nvPr/>
        </p:nvSpPr>
        <p:spPr bwMode="auto">
          <a:xfrm flipV="1">
            <a:off x="4448175" y="4884738"/>
            <a:ext cx="366713" cy="908050"/>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7" name="Line 59"/>
          <p:cNvSpPr>
            <a:spLocks noChangeShapeType="1"/>
          </p:cNvSpPr>
          <p:nvPr/>
        </p:nvSpPr>
        <p:spPr bwMode="auto">
          <a:xfrm flipH="1" flipV="1">
            <a:off x="4052888" y="4875213"/>
            <a:ext cx="336550" cy="915987"/>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8" name="Line 60"/>
          <p:cNvSpPr>
            <a:spLocks noChangeShapeType="1"/>
          </p:cNvSpPr>
          <p:nvPr/>
        </p:nvSpPr>
        <p:spPr bwMode="auto">
          <a:xfrm flipH="1" flipV="1">
            <a:off x="3217863" y="4883150"/>
            <a:ext cx="1120775" cy="939800"/>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29" name="Line 61"/>
          <p:cNvSpPr>
            <a:spLocks noChangeShapeType="1"/>
          </p:cNvSpPr>
          <p:nvPr/>
        </p:nvSpPr>
        <p:spPr bwMode="auto">
          <a:xfrm flipH="1" flipV="1">
            <a:off x="2373313" y="4889500"/>
            <a:ext cx="1931987" cy="995363"/>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30" name="Line 62"/>
          <p:cNvSpPr>
            <a:spLocks noChangeShapeType="1"/>
          </p:cNvSpPr>
          <p:nvPr/>
        </p:nvSpPr>
        <p:spPr bwMode="auto">
          <a:xfrm flipV="1">
            <a:off x="4554538" y="4887913"/>
            <a:ext cx="1992312" cy="987425"/>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31" name="Line 63"/>
          <p:cNvSpPr>
            <a:spLocks noChangeShapeType="1"/>
          </p:cNvSpPr>
          <p:nvPr/>
        </p:nvSpPr>
        <p:spPr bwMode="auto">
          <a:xfrm flipV="1">
            <a:off x="4511675" y="4859338"/>
            <a:ext cx="1093788" cy="963612"/>
          </a:xfrm>
          <a:prstGeom prst="line">
            <a:avLst/>
          </a:prstGeom>
          <a:noFill/>
          <a:ln w="38100" cap="sq">
            <a:solidFill>
              <a:srgbClr val="969696"/>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2832" name="Text Box 64"/>
          <p:cNvSpPr txBox="1">
            <a:spLocks noChangeArrowheads="1"/>
          </p:cNvSpPr>
          <p:nvPr/>
        </p:nvSpPr>
        <p:spPr bwMode="auto">
          <a:xfrm>
            <a:off x="3822700" y="5991225"/>
            <a:ext cx="120332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600"/>
              <a:t>1/2/3/4</a:t>
            </a:r>
          </a:p>
        </p:txBody>
      </p:sp>
    </p:spTree>
  </p:cSld>
  <p:clrMapOvr>
    <a:masterClrMapping/>
  </p:clrMapOvr>
  <p:transition spd="med">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Binary Relation: Example</a:t>
            </a:r>
          </a:p>
        </p:txBody>
      </p:sp>
      <p:sp>
        <p:nvSpPr>
          <p:cNvPr id="1950723" name="Text Box 3"/>
          <p:cNvSpPr txBox="1">
            <a:spLocks noChangeArrowheads="1"/>
          </p:cNvSpPr>
          <p:nvPr/>
        </p:nvSpPr>
        <p:spPr bwMode="auto">
          <a:xfrm>
            <a:off x="325438" y="1474788"/>
            <a:ext cx="8636000" cy="510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362200" indent="-533400" eaLnBrk="0" hangingPunct="0">
              <a:defRPr sz="2800">
                <a:solidFill>
                  <a:schemeClr val="tx1"/>
                </a:solidFill>
                <a:latin typeface="Arial Rounded MT Bold" pitchFamily="34" charset="0"/>
                <a:cs typeface="Arial" charset="0"/>
              </a:defRPr>
            </a:lvl5pPr>
            <a:lvl6pPr marL="2819400" indent="-5334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3276600" indent="-5334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733800" indent="-5334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4191000" indent="-5334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lvl="4" algn="l" rtl="0">
              <a:spcBef>
                <a:spcPct val="20000"/>
              </a:spcBef>
            </a:pPr>
            <a:endParaRPr lang="en-US" sz="3200"/>
          </a:p>
          <a:p>
            <a:pPr lvl="4" algn="l" rtl="0">
              <a:spcBef>
                <a:spcPct val="20000"/>
              </a:spcBef>
            </a:pPr>
            <a:r>
              <a:rPr lang="en-US" sz="3200"/>
              <a:t>	A			B			</a:t>
            </a:r>
          </a:p>
          <a:p>
            <a:pPr lvl="4" algn="l" rtl="0">
              <a:spcBef>
                <a:spcPct val="20000"/>
              </a:spcBef>
            </a:pPr>
            <a:r>
              <a:rPr lang="en-US" sz="1800"/>
              <a:t>   Baruch		Infi	</a:t>
            </a:r>
            <a:r>
              <a:rPr lang="en-US" sz="2400"/>
              <a:t>		</a:t>
            </a:r>
          </a:p>
          <a:p>
            <a:pPr lvl="4" algn="l" rtl="0">
              <a:spcBef>
                <a:spcPct val="20000"/>
              </a:spcBef>
            </a:pPr>
            <a:endParaRPr lang="en-US" sz="2400"/>
          </a:p>
          <a:p>
            <a:pPr lvl="4" algn="l" rtl="0">
              <a:spcBef>
                <a:spcPct val="20000"/>
              </a:spcBef>
            </a:pPr>
            <a:r>
              <a:rPr lang="en-US" sz="2400"/>
              <a:t>    </a:t>
            </a:r>
            <a:r>
              <a:rPr lang="en-US" sz="1800"/>
              <a:t>Chava</a:t>
            </a:r>
            <a:r>
              <a:rPr lang="en-US" sz="2400"/>
              <a:t>		</a:t>
            </a:r>
            <a:r>
              <a:rPr lang="en-US" sz="1800"/>
              <a:t>Bdida</a:t>
            </a:r>
            <a:r>
              <a:rPr lang="en-US" sz="2400"/>
              <a:t>			</a:t>
            </a:r>
          </a:p>
          <a:p>
            <a:pPr lvl="4" algn="l" rtl="0">
              <a:spcBef>
                <a:spcPct val="20000"/>
              </a:spcBef>
            </a:pPr>
            <a:endParaRPr lang="en-US" sz="2400"/>
          </a:p>
          <a:p>
            <a:pPr lvl="4" algn="l" rtl="0">
              <a:spcBef>
                <a:spcPct val="20000"/>
              </a:spcBef>
            </a:pPr>
            <a:r>
              <a:rPr lang="en-US" sz="2400"/>
              <a:t>    </a:t>
            </a:r>
            <a:r>
              <a:rPr lang="en-US" sz="1800"/>
              <a:t>Ninet</a:t>
            </a:r>
            <a:r>
              <a:rPr lang="en-US" sz="2400"/>
              <a:t>			</a:t>
            </a:r>
            <a:r>
              <a:rPr lang="en-US" sz="1800"/>
              <a:t>Algebra</a:t>
            </a:r>
          </a:p>
          <a:p>
            <a:pPr algn="l" rtl="0">
              <a:spcBef>
                <a:spcPct val="20000"/>
              </a:spcBef>
            </a:pPr>
            <a:r>
              <a:rPr lang="en-US" sz="3200"/>
              <a:t>{</a:t>
            </a:r>
            <a:r>
              <a:rPr lang="en-US" sz="2400"/>
              <a:t>(</a:t>
            </a:r>
            <a:r>
              <a:rPr lang="en-US" sz="1800"/>
              <a:t>Baruch, infi</a:t>
            </a:r>
            <a:r>
              <a:rPr lang="en-US" sz="2400"/>
              <a:t>), (</a:t>
            </a:r>
            <a:r>
              <a:rPr lang="en-US" sz="1800"/>
              <a:t>Chava,Algebra</a:t>
            </a:r>
            <a:r>
              <a:rPr lang="en-US" sz="2400"/>
              <a:t>), (</a:t>
            </a:r>
            <a:r>
              <a:rPr lang="en-US" sz="1800"/>
              <a:t>Chava, Infi</a:t>
            </a:r>
            <a:r>
              <a:rPr lang="en-US" sz="2400"/>
              <a:t>), (</a:t>
            </a:r>
            <a:r>
              <a:rPr lang="en-US" sz="1800"/>
              <a:t>Ninet,Bdida</a:t>
            </a:r>
            <a:r>
              <a:rPr lang="en-US" sz="2400"/>
              <a:t>)</a:t>
            </a:r>
            <a:r>
              <a:rPr lang="en-US" sz="3200"/>
              <a:t>}</a:t>
            </a:r>
          </a:p>
          <a:p>
            <a:pPr algn="l" rtl="0">
              <a:spcBef>
                <a:spcPct val="20000"/>
              </a:spcBef>
            </a:pPr>
            <a:r>
              <a:rPr lang="en-US" sz="3200"/>
              <a:t>{ </a:t>
            </a:r>
            <a:r>
              <a:rPr lang="en-US" sz="2400"/>
              <a:t>(</a:t>
            </a:r>
            <a:r>
              <a:rPr lang="en-US" sz="2000"/>
              <a:t>1,a</a:t>
            </a:r>
            <a:r>
              <a:rPr lang="en-US" sz="2400"/>
              <a:t>), (</a:t>
            </a:r>
            <a:r>
              <a:rPr lang="en-US" sz="2000"/>
              <a:t>2,c</a:t>
            </a:r>
            <a:r>
              <a:rPr lang="en-US" sz="2400"/>
              <a:t>), (</a:t>
            </a:r>
            <a:r>
              <a:rPr lang="en-US" sz="2000"/>
              <a:t>2,a</a:t>
            </a:r>
            <a:r>
              <a:rPr lang="en-US" sz="2400"/>
              <a:t>), (</a:t>
            </a:r>
            <a:r>
              <a:rPr lang="en-US" sz="2000"/>
              <a:t>3,b</a:t>
            </a:r>
            <a:r>
              <a:rPr lang="en-US" sz="2400"/>
              <a:t>)</a:t>
            </a:r>
            <a:r>
              <a:rPr lang="en-US"/>
              <a:t> </a:t>
            </a:r>
            <a:r>
              <a:rPr lang="en-US" sz="3200"/>
              <a:t>}   </a:t>
            </a:r>
            <a:r>
              <a:rPr lang="en-US" sz="2000"/>
              <a:t>(A = {1,2,3}, B = {a,b,c})</a:t>
            </a:r>
          </a:p>
          <a:p>
            <a:pPr algn="l" rtl="0">
              <a:spcBef>
                <a:spcPct val="20000"/>
              </a:spcBef>
            </a:pPr>
            <a:r>
              <a:rPr lang="en-US" sz="3200"/>
              <a:t>{ </a:t>
            </a:r>
            <a:r>
              <a:rPr lang="en-US" sz="2400"/>
              <a:t>(</a:t>
            </a:r>
            <a:r>
              <a:rPr lang="en-US" sz="2000"/>
              <a:t>1,1</a:t>
            </a:r>
            <a:r>
              <a:rPr lang="en-US" sz="2400"/>
              <a:t>), (</a:t>
            </a:r>
            <a:r>
              <a:rPr lang="en-US" sz="2000"/>
              <a:t>2,3</a:t>
            </a:r>
            <a:r>
              <a:rPr lang="en-US" sz="2400"/>
              <a:t>), (</a:t>
            </a:r>
            <a:r>
              <a:rPr lang="en-US" sz="2000"/>
              <a:t>2,1</a:t>
            </a:r>
            <a:r>
              <a:rPr lang="en-US" sz="2400"/>
              <a:t>), (</a:t>
            </a:r>
            <a:r>
              <a:rPr lang="en-US" sz="2000"/>
              <a:t>3,2</a:t>
            </a:r>
            <a:r>
              <a:rPr lang="en-US" sz="2400"/>
              <a:t>)</a:t>
            </a:r>
            <a:r>
              <a:rPr lang="en-US"/>
              <a:t> </a:t>
            </a:r>
            <a:r>
              <a:rPr lang="en-US" sz="3200"/>
              <a:t>}   </a:t>
            </a:r>
            <a:r>
              <a:rPr lang="en-US" sz="2000"/>
              <a:t>(A = B ={1,2,3})</a:t>
            </a:r>
          </a:p>
        </p:txBody>
      </p:sp>
      <p:sp>
        <p:nvSpPr>
          <p:cNvPr id="5124" name="Line 4"/>
          <p:cNvSpPr>
            <a:spLocks noChangeShapeType="1"/>
          </p:cNvSpPr>
          <p:nvPr/>
        </p:nvSpPr>
        <p:spPr bwMode="auto">
          <a:xfrm flipV="1">
            <a:off x="3538538" y="2878138"/>
            <a:ext cx="1506537" cy="1428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5125" name="Line 5"/>
          <p:cNvSpPr>
            <a:spLocks noChangeShapeType="1"/>
          </p:cNvSpPr>
          <p:nvPr/>
        </p:nvSpPr>
        <p:spPr bwMode="auto">
          <a:xfrm>
            <a:off x="3586163" y="3868738"/>
            <a:ext cx="1430337" cy="655637"/>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5126" name="Line 6"/>
          <p:cNvSpPr>
            <a:spLocks noChangeShapeType="1"/>
          </p:cNvSpPr>
          <p:nvPr/>
        </p:nvSpPr>
        <p:spPr bwMode="auto">
          <a:xfrm flipV="1">
            <a:off x="3567113" y="3838575"/>
            <a:ext cx="1465262" cy="701675"/>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5127" name="Line 7"/>
          <p:cNvSpPr>
            <a:spLocks noChangeShapeType="1"/>
          </p:cNvSpPr>
          <p:nvPr/>
        </p:nvSpPr>
        <p:spPr bwMode="auto">
          <a:xfrm flipV="1">
            <a:off x="3571875" y="3046413"/>
            <a:ext cx="1414463" cy="609600"/>
          </a:xfrm>
          <a:prstGeom prst="line">
            <a:avLst/>
          </a:prstGeom>
          <a:noFill/>
          <a:ln w="762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5128" name="Text Box 8"/>
          <p:cNvSpPr txBox="1">
            <a:spLocks noChangeArrowheads="1"/>
          </p:cNvSpPr>
          <p:nvPr/>
        </p:nvSpPr>
        <p:spPr bwMode="auto">
          <a:xfrm>
            <a:off x="2441575" y="1630363"/>
            <a:ext cx="15430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Students</a:t>
            </a:r>
          </a:p>
        </p:txBody>
      </p:sp>
      <p:sp>
        <p:nvSpPr>
          <p:cNvPr id="5129" name="Text Box 9"/>
          <p:cNvSpPr txBox="1">
            <a:spLocks noChangeArrowheads="1"/>
          </p:cNvSpPr>
          <p:nvPr/>
        </p:nvSpPr>
        <p:spPr bwMode="auto">
          <a:xfrm>
            <a:off x="4468813" y="1633538"/>
            <a:ext cx="1479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Courses</a:t>
            </a:r>
          </a:p>
        </p:txBody>
      </p:sp>
      <p:sp>
        <p:nvSpPr>
          <p:cNvPr id="5130" name="Text Box 10"/>
          <p:cNvSpPr txBox="1">
            <a:spLocks noChangeArrowheads="1"/>
          </p:cNvSpPr>
          <p:nvPr/>
        </p:nvSpPr>
        <p:spPr bwMode="auto">
          <a:xfrm>
            <a:off x="3289300" y="2379663"/>
            <a:ext cx="1693863"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“is taking”</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50723">
                                            <p:txEl>
                                              <p:pRg st="8" end="8"/>
                                            </p:txEl>
                                          </p:spTgt>
                                        </p:tgtEl>
                                        <p:attrNameLst>
                                          <p:attrName>style.visibility</p:attrName>
                                        </p:attrNameLst>
                                      </p:cBhvr>
                                      <p:to>
                                        <p:strVal val="visible"/>
                                      </p:to>
                                    </p:set>
                                    <p:animEffect transition="in" filter="fade">
                                      <p:cBhvr>
                                        <p:cTn id="7" dur="1000"/>
                                        <p:tgtEl>
                                          <p:spTgt spid="1950723">
                                            <p:txEl>
                                              <p:pRg st="8" end="8"/>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1950723">
                                            <p:txEl>
                                              <p:pRg st="9" end="9"/>
                                            </p:txEl>
                                          </p:spTgt>
                                        </p:tgtEl>
                                        <p:attrNameLst>
                                          <p:attrName>style.visibility</p:attrName>
                                        </p:attrNameLst>
                                      </p:cBhvr>
                                      <p:to>
                                        <p:strVal val="visible"/>
                                      </p:to>
                                    </p:set>
                                    <p:animEffect transition="in" filter="fade">
                                      <p:cBhvr>
                                        <p:cTn id="12" dur="1000"/>
                                        <p:tgtEl>
                                          <p:spTgt spid="195072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sz="3400" smtClean="0"/>
              <a:t>Example: all Subsets of {a,b,c,d,e,f}</a:t>
            </a:r>
          </a:p>
        </p:txBody>
      </p:sp>
      <p:pic>
        <p:nvPicPr>
          <p:cNvPr id="33795" name="Picture 65" descr="Poset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1200" y="1362075"/>
            <a:ext cx="762952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6" name="Text Box 66"/>
          <p:cNvSpPr txBox="1">
            <a:spLocks noChangeArrowheads="1"/>
          </p:cNvSpPr>
          <p:nvPr/>
        </p:nvSpPr>
        <p:spPr bwMode="auto">
          <a:xfrm>
            <a:off x="706438" y="6138863"/>
            <a:ext cx="6661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eaLnBrk="1" hangingPunct="1"/>
            <a:r>
              <a:rPr lang="en-US" sz="2400"/>
              <a:t>Taken from Wikipedia (where is the bug?)</a:t>
            </a:r>
          </a:p>
        </p:txBody>
      </p:sp>
    </p:spTree>
  </p:cSld>
  <p:clrMapOvr>
    <a:masterClrMapping/>
  </p:clrMapOvr>
  <p:transition spd="med">
    <p:fade thruBlk="1"/>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mtClean="0"/>
              <a:t>Total Order</a:t>
            </a:r>
          </a:p>
        </p:txBody>
      </p:sp>
      <p:sp>
        <p:nvSpPr>
          <p:cNvPr id="2288643" name="Text Box 3"/>
          <p:cNvSpPr txBox="1">
            <a:spLocks noChangeArrowheads="1"/>
          </p:cNvSpPr>
          <p:nvPr/>
        </p:nvSpPr>
        <p:spPr bwMode="auto">
          <a:xfrm>
            <a:off x="325438" y="1443038"/>
            <a:ext cx="8636000" cy="500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a:t>Definition</a:t>
            </a:r>
            <a:r>
              <a:rPr lang="en-US" sz="2400"/>
              <a:t>: A partial order R is said to be </a:t>
            </a:r>
            <a:r>
              <a:rPr lang="en-US" sz="2400" u="sng">
                <a:solidFill>
                  <a:srgbClr val="33CC33"/>
                </a:solidFill>
              </a:rPr>
              <a:t>total</a:t>
            </a:r>
            <a:r>
              <a:rPr lang="en-US" sz="2400"/>
              <a:t> if</a:t>
            </a:r>
          </a:p>
          <a:p>
            <a:pPr algn="l" rtl="0">
              <a:spcBef>
                <a:spcPct val="20000"/>
              </a:spcBef>
            </a:pPr>
            <a:endParaRPr lang="en-US" sz="1800"/>
          </a:p>
          <a:p>
            <a:pPr lvl="1" algn="l" rtl="0">
              <a:spcBef>
                <a:spcPct val="20000"/>
              </a:spcBef>
            </a:pPr>
            <a:r>
              <a:rPr lang="en-US" sz="2000"/>
              <a:t>		 </a:t>
            </a:r>
            <a:r>
              <a:rPr lang="en-US" sz="2400">
                <a:latin typeface="Arial Unicode MS" pitchFamily="34" charset="-128"/>
                <a:ea typeface="Arial Unicode MS" pitchFamily="34" charset="-128"/>
                <a:cs typeface="Arial Unicode MS" pitchFamily="34" charset="-128"/>
              </a:rPr>
              <a:t>∀</a:t>
            </a:r>
            <a:r>
              <a:rPr lang="en-US" sz="2400"/>
              <a:t>a,b</a:t>
            </a:r>
            <a:r>
              <a:rPr lang="en-US" sz="1800">
                <a:latin typeface="cmbsy7" pitchFamily="34" charset="0"/>
              </a:rPr>
              <a:t>2</a:t>
            </a:r>
            <a:r>
              <a:rPr lang="en-US" sz="2400"/>
              <a:t>A, a </a:t>
            </a:r>
            <a:r>
              <a:rPr lang="en-US" sz="2400">
                <a:latin typeface="Times New Roman" pitchFamily="18" charset="0"/>
                <a:cs typeface="Times New Roman" pitchFamily="18" charset="0"/>
              </a:rPr>
              <a:t>≠ </a:t>
            </a:r>
            <a:r>
              <a:rPr lang="en-US" sz="2400"/>
              <a:t>b → (aRb) or (bRa)</a:t>
            </a:r>
          </a:p>
          <a:p>
            <a:pPr lvl="1" algn="l" rtl="0">
              <a:spcBef>
                <a:spcPct val="20000"/>
              </a:spcBef>
            </a:pPr>
            <a:endParaRPr lang="en-US" sz="1000"/>
          </a:p>
          <a:p>
            <a:pPr algn="l" rtl="0">
              <a:spcBef>
                <a:spcPct val="20000"/>
              </a:spcBef>
            </a:pPr>
            <a:endParaRPr lang="en-US" sz="900" u="sng"/>
          </a:p>
          <a:p>
            <a:pPr algn="l" rtl="0">
              <a:spcBef>
                <a:spcPct val="20000"/>
              </a:spcBef>
            </a:pPr>
            <a:r>
              <a:rPr lang="en-US" sz="2000"/>
              <a:t>Every two different elements a,b </a:t>
            </a:r>
            <a:r>
              <a:rPr lang="en-US" sz="1800">
                <a:latin typeface="cmbsy7" pitchFamily="34" charset="0"/>
              </a:rPr>
              <a:t>2</a:t>
            </a:r>
            <a:r>
              <a:rPr lang="en-US" sz="2400"/>
              <a:t> A</a:t>
            </a:r>
            <a:r>
              <a:rPr lang="en-US" sz="2000"/>
              <a:t> are </a:t>
            </a:r>
            <a:r>
              <a:rPr lang="en-US" sz="2000" u="sng">
                <a:solidFill>
                  <a:schemeClr val="hlink"/>
                </a:solidFill>
              </a:rPr>
              <a:t>comparable</a:t>
            </a:r>
            <a:r>
              <a:rPr lang="en-US" sz="2000">
                <a:solidFill>
                  <a:schemeClr val="hlink"/>
                </a:solidFill>
              </a:rPr>
              <a:t>. </a:t>
            </a:r>
          </a:p>
          <a:p>
            <a:pPr algn="l" rtl="0">
              <a:spcBef>
                <a:spcPct val="20000"/>
              </a:spcBef>
            </a:pPr>
            <a:endParaRPr lang="en-US" sz="2000" u="sng">
              <a:solidFill>
                <a:schemeClr val="hlink"/>
              </a:solidFill>
            </a:endParaRPr>
          </a:p>
          <a:p>
            <a:pPr algn="l" rtl="0">
              <a:spcBef>
                <a:spcPct val="20000"/>
              </a:spcBef>
            </a:pPr>
            <a:endParaRPr lang="en-US" sz="2000" u="sng"/>
          </a:p>
          <a:p>
            <a:pPr algn="l" rtl="0">
              <a:spcBef>
                <a:spcPct val="20000"/>
              </a:spcBef>
            </a:pPr>
            <a:r>
              <a:rPr lang="en-US" sz="2000" u="sng"/>
              <a:t>Examples</a:t>
            </a:r>
            <a:r>
              <a:rPr lang="en-US" sz="2000"/>
              <a:t>: The ≤, &lt; relations on numbers.</a:t>
            </a:r>
          </a:p>
          <a:p>
            <a:pPr algn="l" rtl="0">
              <a:spcBef>
                <a:spcPct val="20000"/>
              </a:spcBef>
            </a:pPr>
            <a:r>
              <a:rPr lang="en-US" sz="2000"/>
              <a:t>		      </a:t>
            </a:r>
          </a:p>
          <a:p>
            <a:pPr algn="l" rtl="0">
              <a:spcBef>
                <a:spcPct val="20000"/>
              </a:spcBef>
            </a:pPr>
            <a:r>
              <a:rPr lang="en-US" sz="2000" u="sng"/>
              <a:t>Non-examples</a:t>
            </a:r>
            <a:r>
              <a:rPr lang="en-US" sz="2000"/>
              <a:t>: The </a:t>
            </a:r>
            <a:r>
              <a:rPr lang="en-US" sz="1600">
                <a:latin typeface="cmbsy7" pitchFamily="34" charset="0"/>
              </a:rPr>
              <a:t>½</a:t>
            </a:r>
            <a:r>
              <a:rPr lang="en-US" sz="1600"/>
              <a:t>, </a:t>
            </a:r>
            <a:r>
              <a:rPr lang="en-US" sz="1600">
                <a:latin typeface="cmbsy7" pitchFamily="34" charset="0"/>
              </a:rPr>
              <a:t>µ</a:t>
            </a:r>
            <a:r>
              <a:rPr lang="en-US" sz="2000"/>
              <a:t> relations on sets.</a:t>
            </a:r>
          </a:p>
          <a:p>
            <a:pPr algn="l" rtl="0">
              <a:spcBef>
                <a:spcPct val="20000"/>
              </a:spcBef>
            </a:pPr>
            <a:endParaRPr lang="en-US" sz="2000"/>
          </a:p>
          <a:p>
            <a:pPr algn="l" rtl="0">
              <a:spcBef>
                <a:spcPct val="20000"/>
              </a:spcBef>
            </a:pPr>
            <a:endParaRPr lang="en-US" sz="800"/>
          </a:p>
          <a:p>
            <a:pPr algn="l" rtl="0">
              <a:spcBef>
                <a:spcPct val="20000"/>
              </a:spcBef>
            </a:pPr>
            <a:r>
              <a:rPr lang="en-US" sz="1800"/>
              <a:t>Comparable		</a:t>
            </a:r>
            <a:r>
              <a:rPr lang="he-IL" sz="1800"/>
              <a:t>ניתנים להשוואה/ברי השוואה</a:t>
            </a:r>
            <a:endParaRPr lang="en-US" sz="1800"/>
          </a:p>
          <a:p>
            <a:pPr algn="l" rtl="0">
              <a:spcBef>
                <a:spcPct val="20000"/>
              </a:spcBef>
            </a:pPr>
            <a:r>
              <a:rPr lang="en-US" sz="1800"/>
              <a:t>Total order		</a:t>
            </a:r>
            <a:r>
              <a:rPr lang="he-IL" sz="1800"/>
              <a:t>יחס סדר מלא</a:t>
            </a:r>
            <a:endParaRPr lang="en-US" sz="180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88643">
                                            <p:txEl>
                                              <p:pRg st="8" end="8"/>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nodeType="clickEffect">
                                  <p:stCondLst>
                                    <p:cond delay="0"/>
                                  </p:stCondLst>
                                  <p:childTnLst>
                                    <p:set>
                                      <p:cBhvr>
                                        <p:cTn id="10" dur="1" fill="hold">
                                          <p:stCondLst>
                                            <p:cond delay="0"/>
                                          </p:stCondLst>
                                        </p:cTn>
                                        <p:tgtEl>
                                          <p:spTgt spid="2288643">
                                            <p:txEl>
                                              <p:pRg st="10" end="10"/>
                                            </p:txEl>
                                          </p:spTgt>
                                        </p:tgtEl>
                                        <p:attrNameLst>
                                          <p:attrName>style.visibility</p:attrName>
                                        </p:attrNameLst>
                                      </p:cBhvr>
                                      <p:to>
                                        <p:strVal val="visible"/>
                                      </p:to>
                                    </p:set>
                                    <p:animEffect transition="in" filter="fade">
                                      <p:cBhvr>
                                        <p:cTn id="11" dur="1000"/>
                                        <p:tgtEl>
                                          <p:spTgt spid="228864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smtClean="0"/>
              <a:t>Example: &lt; Relation on ℤ</a:t>
            </a:r>
          </a:p>
        </p:txBody>
      </p:sp>
      <p:sp>
        <p:nvSpPr>
          <p:cNvPr id="35843" name="Oval 10"/>
          <p:cNvSpPr>
            <a:spLocks noChangeArrowheads="1"/>
          </p:cNvSpPr>
          <p:nvPr/>
        </p:nvSpPr>
        <p:spPr bwMode="auto">
          <a:xfrm>
            <a:off x="4430713" y="412115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44" name="Line 15"/>
          <p:cNvSpPr>
            <a:spLocks noChangeShapeType="1"/>
          </p:cNvSpPr>
          <p:nvPr/>
        </p:nvSpPr>
        <p:spPr bwMode="auto">
          <a:xfrm flipV="1">
            <a:off x="4494213" y="3609975"/>
            <a:ext cx="4762"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5845" name="Text Box 22"/>
          <p:cNvSpPr txBox="1">
            <a:spLocks noChangeArrowheads="1"/>
          </p:cNvSpPr>
          <p:nvPr/>
        </p:nvSpPr>
        <p:spPr bwMode="auto">
          <a:xfrm>
            <a:off x="4365625" y="4113213"/>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0</a:t>
            </a:r>
          </a:p>
        </p:txBody>
      </p:sp>
      <p:sp>
        <p:nvSpPr>
          <p:cNvPr id="35846" name="Oval 27"/>
          <p:cNvSpPr>
            <a:spLocks noChangeArrowheads="1"/>
          </p:cNvSpPr>
          <p:nvPr/>
        </p:nvSpPr>
        <p:spPr bwMode="auto">
          <a:xfrm>
            <a:off x="4430713" y="33909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47" name="Line 28"/>
          <p:cNvSpPr>
            <a:spLocks noChangeShapeType="1"/>
          </p:cNvSpPr>
          <p:nvPr/>
        </p:nvSpPr>
        <p:spPr bwMode="auto">
          <a:xfrm flipV="1">
            <a:off x="4494213" y="2879725"/>
            <a:ext cx="4762"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5848" name="Text Box 29"/>
          <p:cNvSpPr txBox="1">
            <a:spLocks noChangeArrowheads="1"/>
          </p:cNvSpPr>
          <p:nvPr/>
        </p:nvSpPr>
        <p:spPr bwMode="auto">
          <a:xfrm>
            <a:off x="4365625" y="3382963"/>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1</a:t>
            </a:r>
          </a:p>
        </p:txBody>
      </p:sp>
      <p:sp>
        <p:nvSpPr>
          <p:cNvPr id="35849" name="Oval 30"/>
          <p:cNvSpPr>
            <a:spLocks noChangeArrowheads="1"/>
          </p:cNvSpPr>
          <p:nvPr/>
        </p:nvSpPr>
        <p:spPr bwMode="auto">
          <a:xfrm>
            <a:off x="4422775" y="265906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50" name="Line 31"/>
          <p:cNvSpPr>
            <a:spLocks noChangeShapeType="1"/>
          </p:cNvSpPr>
          <p:nvPr/>
        </p:nvSpPr>
        <p:spPr bwMode="auto">
          <a:xfrm flipV="1">
            <a:off x="4486275" y="2147888"/>
            <a:ext cx="4763"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5851" name="Text Box 32"/>
          <p:cNvSpPr txBox="1">
            <a:spLocks noChangeArrowheads="1"/>
          </p:cNvSpPr>
          <p:nvPr/>
        </p:nvSpPr>
        <p:spPr bwMode="auto">
          <a:xfrm>
            <a:off x="4357688" y="2651125"/>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2</a:t>
            </a:r>
          </a:p>
        </p:txBody>
      </p:sp>
      <p:sp>
        <p:nvSpPr>
          <p:cNvPr id="35852" name="Oval 33"/>
          <p:cNvSpPr>
            <a:spLocks noChangeArrowheads="1"/>
          </p:cNvSpPr>
          <p:nvPr/>
        </p:nvSpPr>
        <p:spPr bwMode="auto">
          <a:xfrm>
            <a:off x="4456113" y="1881188"/>
            <a:ext cx="73025" cy="74612"/>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53" name="Oval 34"/>
          <p:cNvSpPr>
            <a:spLocks noChangeArrowheads="1"/>
          </p:cNvSpPr>
          <p:nvPr/>
        </p:nvSpPr>
        <p:spPr bwMode="auto">
          <a:xfrm>
            <a:off x="4457700" y="1724025"/>
            <a:ext cx="73025" cy="74613"/>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54" name="Oval 35"/>
          <p:cNvSpPr>
            <a:spLocks noChangeArrowheads="1"/>
          </p:cNvSpPr>
          <p:nvPr/>
        </p:nvSpPr>
        <p:spPr bwMode="auto">
          <a:xfrm>
            <a:off x="4459288" y="1590675"/>
            <a:ext cx="73025" cy="74613"/>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55" name="Oval 36"/>
          <p:cNvSpPr>
            <a:spLocks noChangeArrowheads="1"/>
          </p:cNvSpPr>
          <p:nvPr/>
        </p:nvSpPr>
        <p:spPr bwMode="auto">
          <a:xfrm>
            <a:off x="4424363" y="489426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56" name="Line 37"/>
          <p:cNvSpPr>
            <a:spLocks noChangeShapeType="1"/>
          </p:cNvSpPr>
          <p:nvPr/>
        </p:nvSpPr>
        <p:spPr bwMode="auto">
          <a:xfrm flipV="1">
            <a:off x="4487863" y="4383088"/>
            <a:ext cx="4762"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5857" name="Text Box 38"/>
          <p:cNvSpPr txBox="1">
            <a:spLocks noChangeArrowheads="1"/>
          </p:cNvSpPr>
          <p:nvPr/>
        </p:nvSpPr>
        <p:spPr bwMode="auto">
          <a:xfrm>
            <a:off x="4359275" y="4886325"/>
            <a:ext cx="76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-1</a:t>
            </a:r>
          </a:p>
        </p:txBody>
      </p:sp>
      <p:sp>
        <p:nvSpPr>
          <p:cNvPr id="35858" name="Oval 39"/>
          <p:cNvSpPr>
            <a:spLocks noChangeArrowheads="1"/>
          </p:cNvSpPr>
          <p:nvPr/>
        </p:nvSpPr>
        <p:spPr bwMode="auto">
          <a:xfrm>
            <a:off x="4449763" y="6359525"/>
            <a:ext cx="73025" cy="74613"/>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59" name="Oval 40"/>
          <p:cNvSpPr>
            <a:spLocks noChangeArrowheads="1"/>
          </p:cNvSpPr>
          <p:nvPr/>
        </p:nvSpPr>
        <p:spPr bwMode="auto">
          <a:xfrm>
            <a:off x="4451350" y="6202363"/>
            <a:ext cx="73025" cy="74612"/>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60" name="Oval 41"/>
          <p:cNvSpPr>
            <a:spLocks noChangeArrowheads="1"/>
          </p:cNvSpPr>
          <p:nvPr/>
        </p:nvSpPr>
        <p:spPr bwMode="auto">
          <a:xfrm>
            <a:off x="4452938" y="6069013"/>
            <a:ext cx="73025" cy="74612"/>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61" name="Oval 42"/>
          <p:cNvSpPr>
            <a:spLocks noChangeArrowheads="1"/>
          </p:cNvSpPr>
          <p:nvPr/>
        </p:nvSpPr>
        <p:spPr bwMode="auto">
          <a:xfrm>
            <a:off x="4425950" y="56515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5862" name="Line 43"/>
          <p:cNvSpPr>
            <a:spLocks noChangeShapeType="1"/>
          </p:cNvSpPr>
          <p:nvPr/>
        </p:nvSpPr>
        <p:spPr bwMode="auto">
          <a:xfrm flipV="1">
            <a:off x="4489450" y="5140325"/>
            <a:ext cx="4763"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5863" name="Text Box 44"/>
          <p:cNvSpPr txBox="1">
            <a:spLocks noChangeArrowheads="1"/>
          </p:cNvSpPr>
          <p:nvPr/>
        </p:nvSpPr>
        <p:spPr bwMode="auto">
          <a:xfrm>
            <a:off x="4360863" y="5643563"/>
            <a:ext cx="762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-2</a:t>
            </a:r>
          </a:p>
        </p:txBody>
      </p:sp>
    </p:spTree>
  </p:cSld>
  <p:clrMapOvr>
    <a:masterClrMapping/>
  </p:clrMapOvr>
  <p:transition spd="med">
    <p:fade thruBlk="1"/>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smtClean="0"/>
              <a:t>Non-Example: Subset Relation</a:t>
            </a:r>
          </a:p>
        </p:txBody>
      </p:sp>
      <p:sp>
        <p:nvSpPr>
          <p:cNvPr id="36867" name="Text Box 3"/>
          <p:cNvSpPr txBox="1">
            <a:spLocks noChangeArrowheads="1"/>
          </p:cNvSpPr>
          <p:nvPr/>
        </p:nvSpPr>
        <p:spPr bwMode="auto">
          <a:xfrm>
            <a:off x="4391025" y="1335088"/>
            <a:ext cx="176053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{x,y,z}</a:t>
            </a:r>
          </a:p>
        </p:txBody>
      </p:sp>
      <p:sp>
        <p:nvSpPr>
          <p:cNvPr id="36868" name="Oval 4"/>
          <p:cNvSpPr>
            <a:spLocks noChangeArrowheads="1"/>
          </p:cNvSpPr>
          <p:nvPr/>
        </p:nvSpPr>
        <p:spPr bwMode="auto">
          <a:xfrm>
            <a:off x="4400550" y="17780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69" name="Oval 5"/>
          <p:cNvSpPr>
            <a:spLocks noChangeArrowheads="1"/>
          </p:cNvSpPr>
          <p:nvPr/>
        </p:nvSpPr>
        <p:spPr bwMode="auto">
          <a:xfrm>
            <a:off x="2020888" y="31337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70" name="Oval 6"/>
          <p:cNvSpPr>
            <a:spLocks noChangeArrowheads="1"/>
          </p:cNvSpPr>
          <p:nvPr/>
        </p:nvSpPr>
        <p:spPr bwMode="auto">
          <a:xfrm>
            <a:off x="6381750" y="307816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71" name="Oval 7"/>
          <p:cNvSpPr>
            <a:spLocks noChangeArrowheads="1"/>
          </p:cNvSpPr>
          <p:nvPr/>
        </p:nvSpPr>
        <p:spPr bwMode="auto">
          <a:xfrm>
            <a:off x="4435475" y="458787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72" name="Oval 8"/>
          <p:cNvSpPr>
            <a:spLocks noChangeArrowheads="1"/>
          </p:cNvSpPr>
          <p:nvPr/>
        </p:nvSpPr>
        <p:spPr bwMode="auto">
          <a:xfrm>
            <a:off x="6410325" y="43449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73" name="Oval 9"/>
          <p:cNvSpPr>
            <a:spLocks noChangeArrowheads="1"/>
          </p:cNvSpPr>
          <p:nvPr/>
        </p:nvSpPr>
        <p:spPr bwMode="auto">
          <a:xfrm>
            <a:off x="2084388" y="44672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74" name="Oval 10"/>
          <p:cNvSpPr>
            <a:spLocks noChangeArrowheads="1"/>
          </p:cNvSpPr>
          <p:nvPr/>
        </p:nvSpPr>
        <p:spPr bwMode="auto">
          <a:xfrm>
            <a:off x="4446588" y="60213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75" name="Line 11"/>
          <p:cNvSpPr>
            <a:spLocks noChangeShapeType="1"/>
          </p:cNvSpPr>
          <p:nvPr/>
        </p:nvSpPr>
        <p:spPr bwMode="auto">
          <a:xfrm flipV="1">
            <a:off x="4619625" y="4551363"/>
            <a:ext cx="1722438" cy="14478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76" name="Line 12"/>
          <p:cNvSpPr>
            <a:spLocks noChangeShapeType="1"/>
          </p:cNvSpPr>
          <p:nvPr/>
        </p:nvSpPr>
        <p:spPr bwMode="auto">
          <a:xfrm flipH="1" flipV="1">
            <a:off x="2254250" y="4648200"/>
            <a:ext cx="2119313" cy="13557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77" name="Line 13"/>
          <p:cNvSpPr>
            <a:spLocks noChangeShapeType="1"/>
          </p:cNvSpPr>
          <p:nvPr/>
        </p:nvSpPr>
        <p:spPr bwMode="auto">
          <a:xfrm flipH="1" flipV="1">
            <a:off x="4691063" y="1995488"/>
            <a:ext cx="1677987" cy="10509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78" name="Line 14"/>
          <p:cNvSpPr>
            <a:spLocks noChangeShapeType="1"/>
          </p:cNvSpPr>
          <p:nvPr/>
        </p:nvSpPr>
        <p:spPr bwMode="auto">
          <a:xfrm flipH="1" flipV="1">
            <a:off x="6473825" y="3311525"/>
            <a:ext cx="15875" cy="8683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79" name="Line 15"/>
          <p:cNvSpPr>
            <a:spLocks noChangeShapeType="1"/>
          </p:cNvSpPr>
          <p:nvPr/>
        </p:nvSpPr>
        <p:spPr bwMode="auto">
          <a:xfrm flipH="1" flipV="1">
            <a:off x="4506913" y="4881563"/>
            <a:ext cx="3175" cy="10668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80" name="Line 16"/>
          <p:cNvSpPr>
            <a:spLocks noChangeShapeType="1"/>
          </p:cNvSpPr>
          <p:nvPr/>
        </p:nvSpPr>
        <p:spPr bwMode="auto">
          <a:xfrm flipV="1">
            <a:off x="2270125" y="3297238"/>
            <a:ext cx="2055813" cy="11430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81" name="Line 17"/>
          <p:cNvSpPr>
            <a:spLocks noChangeShapeType="1"/>
          </p:cNvSpPr>
          <p:nvPr/>
        </p:nvSpPr>
        <p:spPr bwMode="auto">
          <a:xfrm flipV="1">
            <a:off x="2332038" y="1939925"/>
            <a:ext cx="1981200" cy="10985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82" name="Line 18"/>
          <p:cNvSpPr>
            <a:spLocks noChangeShapeType="1"/>
          </p:cNvSpPr>
          <p:nvPr/>
        </p:nvSpPr>
        <p:spPr bwMode="auto">
          <a:xfrm flipV="1">
            <a:off x="4741863" y="3249613"/>
            <a:ext cx="1582737" cy="120491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83" name="Line 19"/>
          <p:cNvSpPr>
            <a:spLocks noChangeShapeType="1"/>
          </p:cNvSpPr>
          <p:nvPr/>
        </p:nvSpPr>
        <p:spPr bwMode="auto">
          <a:xfrm flipH="1" flipV="1">
            <a:off x="2270125" y="3217863"/>
            <a:ext cx="2085975" cy="12065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84" name="Text Box 20"/>
          <p:cNvSpPr txBox="1">
            <a:spLocks noChangeArrowheads="1"/>
          </p:cNvSpPr>
          <p:nvPr/>
        </p:nvSpPr>
        <p:spPr bwMode="auto">
          <a:xfrm>
            <a:off x="6292850" y="2754313"/>
            <a:ext cx="1422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{y,z}</a:t>
            </a:r>
          </a:p>
        </p:txBody>
      </p:sp>
      <p:sp>
        <p:nvSpPr>
          <p:cNvPr id="36885" name="Text Box 21"/>
          <p:cNvSpPr txBox="1">
            <a:spLocks noChangeArrowheads="1"/>
          </p:cNvSpPr>
          <p:nvPr/>
        </p:nvSpPr>
        <p:spPr bwMode="auto">
          <a:xfrm>
            <a:off x="6262688" y="4354513"/>
            <a:ext cx="1074737"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{z}</a:t>
            </a:r>
          </a:p>
        </p:txBody>
      </p:sp>
      <p:sp>
        <p:nvSpPr>
          <p:cNvPr id="36886" name="Text Box 22"/>
          <p:cNvSpPr txBox="1">
            <a:spLocks noChangeArrowheads="1"/>
          </p:cNvSpPr>
          <p:nvPr/>
        </p:nvSpPr>
        <p:spPr bwMode="auto">
          <a:xfrm>
            <a:off x="4357688" y="5881688"/>
            <a:ext cx="93391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600" dirty="0" smtClean="0">
                <a:latin typeface="cmmi10"/>
                <a:sym typeface="Symbol"/>
              </a:rPr>
              <a:t></a:t>
            </a:r>
            <a:endParaRPr lang="en-US" sz="3600" dirty="0">
              <a:latin typeface="cmmi10"/>
            </a:endParaRPr>
          </a:p>
        </p:txBody>
      </p:sp>
      <p:sp>
        <p:nvSpPr>
          <p:cNvPr id="36887" name="Text Box 23"/>
          <p:cNvSpPr txBox="1">
            <a:spLocks noChangeArrowheads="1"/>
          </p:cNvSpPr>
          <p:nvPr/>
        </p:nvSpPr>
        <p:spPr bwMode="auto">
          <a:xfrm>
            <a:off x="763588" y="2787650"/>
            <a:ext cx="1422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{x,y}</a:t>
            </a:r>
          </a:p>
        </p:txBody>
      </p:sp>
      <p:sp>
        <p:nvSpPr>
          <p:cNvPr id="36888" name="Text Box 24"/>
          <p:cNvSpPr txBox="1">
            <a:spLocks noChangeArrowheads="1"/>
          </p:cNvSpPr>
          <p:nvPr/>
        </p:nvSpPr>
        <p:spPr bwMode="auto">
          <a:xfrm>
            <a:off x="4449763" y="4378325"/>
            <a:ext cx="108426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{y}</a:t>
            </a:r>
          </a:p>
        </p:txBody>
      </p:sp>
      <p:sp>
        <p:nvSpPr>
          <p:cNvPr id="36889" name="Text Box 25"/>
          <p:cNvSpPr txBox="1">
            <a:spLocks noChangeArrowheads="1"/>
          </p:cNvSpPr>
          <p:nvPr/>
        </p:nvSpPr>
        <p:spPr bwMode="auto">
          <a:xfrm>
            <a:off x="1231900" y="4343400"/>
            <a:ext cx="10747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a:t>
            </a:r>
          </a:p>
        </p:txBody>
      </p:sp>
      <p:sp>
        <p:nvSpPr>
          <p:cNvPr id="36890" name="Oval 26"/>
          <p:cNvSpPr>
            <a:spLocks noChangeArrowheads="1"/>
          </p:cNvSpPr>
          <p:nvPr/>
        </p:nvSpPr>
        <p:spPr bwMode="auto">
          <a:xfrm>
            <a:off x="4398963" y="31194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6891" name="Line 27"/>
          <p:cNvSpPr>
            <a:spLocks noChangeShapeType="1"/>
          </p:cNvSpPr>
          <p:nvPr/>
        </p:nvSpPr>
        <p:spPr bwMode="auto">
          <a:xfrm flipH="1" flipV="1">
            <a:off x="4630738" y="3327400"/>
            <a:ext cx="1679575" cy="97631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92" name="Line 28"/>
          <p:cNvSpPr>
            <a:spLocks noChangeShapeType="1"/>
          </p:cNvSpPr>
          <p:nvPr/>
        </p:nvSpPr>
        <p:spPr bwMode="auto">
          <a:xfrm flipH="1" flipV="1">
            <a:off x="2114550" y="3417888"/>
            <a:ext cx="15875" cy="86836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6893" name="Text Box 29"/>
          <p:cNvSpPr txBox="1">
            <a:spLocks noChangeArrowheads="1"/>
          </p:cNvSpPr>
          <p:nvPr/>
        </p:nvSpPr>
        <p:spPr bwMode="auto">
          <a:xfrm>
            <a:off x="3087688" y="2762250"/>
            <a:ext cx="1412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{x,z}</a:t>
            </a:r>
          </a:p>
        </p:txBody>
      </p:sp>
      <p:sp>
        <p:nvSpPr>
          <p:cNvPr id="36894" name="Line 30"/>
          <p:cNvSpPr>
            <a:spLocks noChangeShapeType="1"/>
          </p:cNvSpPr>
          <p:nvPr/>
        </p:nvSpPr>
        <p:spPr bwMode="auto">
          <a:xfrm flipV="1">
            <a:off x="4449763" y="2016125"/>
            <a:ext cx="26987" cy="10207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Tree>
  </p:cSld>
  <p:clrMapOvr>
    <a:masterClrMapping/>
  </p:clrMapOvr>
  <p:transition spd="med">
    <p:fade thruBlk="1"/>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smtClean="0"/>
              <a:t>Minimum, Minimal</a:t>
            </a:r>
          </a:p>
        </p:txBody>
      </p:sp>
      <p:sp>
        <p:nvSpPr>
          <p:cNvPr id="2282499" name="Text Box 3"/>
          <p:cNvSpPr txBox="1">
            <a:spLocks noChangeArrowheads="1"/>
          </p:cNvSpPr>
          <p:nvPr/>
        </p:nvSpPr>
        <p:spPr bwMode="auto">
          <a:xfrm>
            <a:off x="325438" y="1347788"/>
            <a:ext cx="8636000" cy="5281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endParaRPr lang="en-US" sz="2000" u="sng" dirty="0"/>
          </a:p>
          <a:p>
            <a:pPr algn="l" rtl="0">
              <a:spcBef>
                <a:spcPct val="20000"/>
              </a:spcBef>
            </a:pPr>
            <a:r>
              <a:rPr lang="en-US" sz="2000" u="sng" dirty="0"/>
              <a:t>Definition</a:t>
            </a:r>
            <a:r>
              <a:rPr lang="en-US" sz="2000" dirty="0"/>
              <a:t>: Let be a partial order on a set A. An element a </a:t>
            </a:r>
            <a:r>
              <a:rPr lang="en-US" sz="1600" dirty="0" smtClean="0">
                <a:latin typeface="cmsy10"/>
                <a:sym typeface="Symbol"/>
              </a:rPr>
              <a:t></a:t>
            </a:r>
            <a:r>
              <a:rPr lang="en-US" sz="2000" dirty="0" smtClean="0"/>
              <a:t> </a:t>
            </a:r>
            <a:r>
              <a:rPr lang="en-US" sz="2000" dirty="0"/>
              <a:t>A is </a:t>
            </a:r>
            <a:r>
              <a:rPr lang="en-US" sz="2000" u="sng" dirty="0">
                <a:solidFill>
                  <a:srgbClr val="33CC33"/>
                </a:solidFill>
              </a:rPr>
              <a:t>minimum</a:t>
            </a:r>
            <a:r>
              <a:rPr lang="en-US" sz="2000" dirty="0"/>
              <a:t> </a:t>
            </a:r>
            <a:r>
              <a:rPr lang="en-US" sz="2000" dirty="0" err="1"/>
              <a:t>iff</a:t>
            </a:r>
            <a:r>
              <a:rPr lang="en-US" sz="2000" dirty="0"/>
              <a:t> </a:t>
            </a:r>
            <a:r>
              <a:rPr lang="en-US" sz="2000" dirty="0" err="1"/>
              <a:t>aRb</a:t>
            </a:r>
            <a:r>
              <a:rPr lang="en-US" sz="2000" dirty="0"/>
              <a:t> for every other element  b </a:t>
            </a:r>
            <a:r>
              <a:rPr lang="en-US" sz="1600" dirty="0" smtClean="0">
                <a:latin typeface="cmsy10"/>
                <a:sym typeface="Symbol"/>
              </a:rPr>
              <a:t></a:t>
            </a:r>
            <a:r>
              <a:rPr lang="en-US" sz="2000" dirty="0" smtClean="0"/>
              <a:t> </a:t>
            </a:r>
            <a:r>
              <a:rPr lang="en-US" sz="2000" dirty="0"/>
              <a:t>A  </a:t>
            </a:r>
          </a:p>
          <a:p>
            <a:pPr algn="l" rtl="0">
              <a:spcBef>
                <a:spcPct val="20000"/>
              </a:spcBef>
            </a:pPr>
            <a:endParaRPr lang="en-US" sz="1600" dirty="0"/>
          </a:p>
          <a:p>
            <a:pPr algn="l" rtl="0">
              <a:spcBef>
                <a:spcPct val="20000"/>
              </a:spcBef>
            </a:pPr>
            <a:r>
              <a:rPr lang="en-US" sz="2000" u="sng" dirty="0"/>
              <a:t>Definition</a:t>
            </a:r>
            <a:r>
              <a:rPr lang="en-US" sz="2000" dirty="0"/>
              <a:t>: Let be a partial order on a set A. An element a </a:t>
            </a:r>
            <a:r>
              <a:rPr lang="en-US" sz="1600" dirty="0" smtClean="0">
                <a:latin typeface="cmsy10"/>
                <a:sym typeface="Symbol"/>
              </a:rPr>
              <a:t></a:t>
            </a:r>
            <a:r>
              <a:rPr lang="en-US" sz="2000" dirty="0" smtClean="0"/>
              <a:t> </a:t>
            </a:r>
            <a:r>
              <a:rPr lang="en-US" sz="2000" dirty="0"/>
              <a:t>A is </a:t>
            </a:r>
            <a:r>
              <a:rPr lang="en-US" sz="2000" u="sng" dirty="0">
                <a:solidFill>
                  <a:schemeClr val="hlink"/>
                </a:solidFill>
              </a:rPr>
              <a:t>minimal</a:t>
            </a:r>
            <a:r>
              <a:rPr lang="en-US" sz="2000" dirty="0"/>
              <a:t> </a:t>
            </a:r>
            <a:r>
              <a:rPr lang="en-US" sz="2000" dirty="0" err="1"/>
              <a:t>iff</a:t>
            </a:r>
            <a:r>
              <a:rPr lang="en-US" sz="2000" dirty="0"/>
              <a:t> </a:t>
            </a:r>
            <a:r>
              <a:rPr lang="en-US" sz="2400" dirty="0">
                <a:latin typeface="cmsy10"/>
              </a:rPr>
              <a:t>:</a:t>
            </a:r>
            <a:r>
              <a:rPr lang="en-US" sz="2000" dirty="0"/>
              <a:t>(</a:t>
            </a:r>
            <a:r>
              <a:rPr lang="en-US" sz="2000" dirty="0" err="1"/>
              <a:t>bRa</a:t>
            </a:r>
            <a:r>
              <a:rPr lang="en-US" sz="2000" dirty="0"/>
              <a:t>) for every other element b </a:t>
            </a:r>
            <a:r>
              <a:rPr lang="en-US" sz="1600" dirty="0" smtClean="0">
                <a:latin typeface="cmsy10"/>
                <a:sym typeface="Symbol"/>
              </a:rPr>
              <a:t></a:t>
            </a:r>
            <a:r>
              <a:rPr lang="en-US" sz="2000" dirty="0" smtClean="0"/>
              <a:t> </a:t>
            </a:r>
            <a:r>
              <a:rPr lang="en-US" sz="2000" dirty="0"/>
              <a:t>A.</a:t>
            </a:r>
          </a:p>
          <a:p>
            <a:pPr algn="l" rtl="0">
              <a:spcBef>
                <a:spcPct val="20000"/>
              </a:spcBef>
            </a:pPr>
            <a:endParaRPr lang="en-US" sz="1800" u="sng" dirty="0"/>
          </a:p>
          <a:p>
            <a:pPr algn="l" rtl="0">
              <a:spcBef>
                <a:spcPct val="20000"/>
              </a:spcBef>
            </a:pPr>
            <a:r>
              <a:rPr lang="en-US" sz="1800" u="sng" dirty="0"/>
              <a:t>Note</a:t>
            </a:r>
            <a:r>
              <a:rPr lang="en-US" sz="1800" dirty="0"/>
              <a:t>:</a:t>
            </a:r>
          </a:p>
          <a:p>
            <a:pPr lvl="1" algn="l" rtl="0">
              <a:spcBef>
                <a:spcPct val="20000"/>
              </a:spcBef>
              <a:buFontTx/>
              <a:buAutoNum type="arabicPeriod"/>
            </a:pPr>
            <a:r>
              <a:rPr lang="en-US" sz="1800" dirty="0"/>
              <a:t>In a total order minimum and minimal are the same thing.</a:t>
            </a:r>
          </a:p>
          <a:p>
            <a:pPr lvl="1" algn="l" rtl="0">
              <a:spcBef>
                <a:spcPct val="20000"/>
              </a:spcBef>
              <a:buFontTx/>
              <a:buAutoNum type="arabicPeriod"/>
            </a:pPr>
            <a:r>
              <a:rPr lang="en-US" sz="1800" dirty="0"/>
              <a:t>A partial order, however, may not have a minimum element and many minimal elements. </a:t>
            </a:r>
          </a:p>
          <a:p>
            <a:pPr lvl="1" algn="l" rtl="0">
              <a:spcBef>
                <a:spcPct val="20000"/>
              </a:spcBef>
              <a:buFontTx/>
              <a:buAutoNum type="arabicPeriod"/>
            </a:pPr>
            <a:r>
              <a:rPr lang="en-US" sz="1800" dirty="0"/>
              <a:t>If a </a:t>
            </a:r>
            <a:r>
              <a:rPr lang="en-US" sz="1800" dirty="0" err="1"/>
              <a:t>poset</a:t>
            </a:r>
            <a:r>
              <a:rPr lang="en-US" sz="1800" dirty="0"/>
              <a:t> satisfies that every nonempty B </a:t>
            </a:r>
            <a:r>
              <a:rPr lang="en-US" sz="1400" dirty="0">
                <a:latin typeface="cmbsy7" pitchFamily="34" charset="0"/>
              </a:rPr>
              <a:t>µ</a:t>
            </a:r>
            <a:r>
              <a:rPr lang="en-US" sz="1800" dirty="0"/>
              <a:t> A has a minimum, then is called a </a:t>
            </a:r>
            <a:r>
              <a:rPr lang="en-US" sz="1800" u="sng" dirty="0">
                <a:solidFill>
                  <a:schemeClr val="tx2"/>
                </a:solidFill>
              </a:rPr>
              <a:t>totally ordered set</a:t>
            </a:r>
            <a:r>
              <a:rPr lang="en-US" sz="1800" dirty="0"/>
              <a:t>.</a:t>
            </a:r>
            <a:endParaRPr lang="en-US" sz="800" u="sng" dirty="0"/>
          </a:p>
          <a:p>
            <a:pPr algn="l" rtl="0">
              <a:spcBef>
                <a:spcPct val="20000"/>
              </a:spcBef>
            </a:pPr>
            <a:endParaRPr lang="en-US" sz="1800" u="sng" dirty="0"/>
          </a:p>
          <a:p>
            <a:pPr lvl="1" algn="l" rtl="0">
              <a:spcBef>
                <a:spcPct val="20000"/>
              </a:spcBef>
              <a:buFontTx/>
              <a:buAutoNum type="arabicPeriod"/>
            </a:pPr>
            <a:endParaRPr lang="en-US" sz="1800" dirty="0"/>
          </a:p>
          <a:p>
            <a:pPr algn="l" rtl="0">
              <a:spcBef>
                <a:spcPct val="20000"/>
              </a:spcBef>
            </a:pPr>
            <a:r>
              <a:rPr lang="en-US" sz="1800" dirty="0"/>
              <a:t>Totally ordered set	</a:t>
            </a:r>
            <a:r>
              <a:rPr lang="he-IL" sz="1800" dirty="0"/>
              <a:t>קבוצה סדורה היטב</a:t>
            </a:r>
            <a:endParaRPr lang="en-US" sz="1800" dirty="0"/>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82499">
                                            <p:txEl>
                                              <p:pRg st="5" end="5"/>
                                            </p:txEl>
                                          </p:spTgt>
                                        </p:tgtEl>
                                        <p:attrNameLst>
                                          <p:attrName>style.visibility</p:attrName>
                                        </p:attrNameLst>
                                      </p:cBhvr>
                                      <p:to>
                                        <p:strVal val="visible"/>
                                      </p:to>
                                    </p:set>
                                    <p:animEffect transition="in" filter="fade">
                                      <p:cBhvr>
                                        <p:cTn id="7" dur="1000"/>
                                        <p:tgtEl>
                                          <p:spTgt spid="2282499">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282499">
                                            <p:txEl>
                                              <p:pRg st="6" end="6"/>
                                            </p:txEl>
                                          </p:spTgt>
                                        </p:tgtEl>
                                        <p:attrNameLst>
                                          <p:attrName>style.visibility</p:attrName>
                                        </p:attrNameLst>
                                      </p:cBhvr>
                                      <p:to>
                                        <p:strVal val="visible"/>
                                      </p:to>
                                    </p:set>
                                    <p:animEffect transition="in" filter="fade">
                                      <p:cBhvr>
                                        <p:cTn id="10" dur="1000"/>
                                        <p:tgtEl>
                                          <p:spTgt spid="2282499">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282499">
                                            <p:txEl>
                                              <p:pRg st="7" end="7"/>
                                            </p:txEl>
                                          </p:spTgt>
                                        </p:tgtEl>
                                        <p:attrNameLst>
                                          <p:attrName>style.visibility</p:attrName>
                                        </p:attrNameLst>
                                      </p:cBhvr>
                                      <p:to>
                                        <p:strVal val="visible"/>
                                      </p:to>
                                    </p:set>
                                    <p:animEffect transition="in" filter="fade">
                                      <p:cBhvr>
                                        <p:cTn id="13" dur="1000"/>
                                        <p:tgtEl>
                                          <p:spTgt spid="2282499">
                                            <p:txEl>
                                              <p:pRg st="7" end="7"/>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282499">
                                            <p:txEl>
                                              <p:pRg st="8" end="8"/>
                                            </p:txEl>
                                          </p:spTgt>
                                        </p:tgtEl>
                                        <p:attrNameLst>
                                          <p:attrName>style.visibility</p:attrName>
                                        </p:attrNameLst>
                                      </p:cBhvr>
                                      <p:to>
                                        <p:strVal val="visible"/>
                                      </p:to>
                                    </p:set>
                                    <p:animEffect transition="in" filter="fade">
                                      <p:cBhvr>
                                        <p:cTn id="16" dur="1000"/>
                                        <p:tgtEl>
                                          <p:spTgt spid="2282499">
                                            <p:txEl>
                                              <p:pRg st="8" end="8"/>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2282499">
                                            <p:txEl>
                                              <p:pRg st="11" end="11"/>
                                            </p:txEl>
                                          </p:spTgt>
                                        </p:tgtEl>
                                        <p:attrNameLst>
                                          <p:attrName>style.visibility</p:attrName>
                                        </p:attrNameLst>
                                      </p:cBhvr>
                                      <p:to>
                                        <p:strVal val="visible"/>
                                      </p:to>
                                    </p:set>
                                    <p:animEffect transition="in" filter="fade">
                                      <p:cBhvr>
                                        <p:cTn id="19" dur="1000"/>
                                        <p:tgtEl>
                                          <p:spTgt spid="2282499">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smtClean="0"/>
              <a:t>Example: &lt; Relation on </a:t>
            </a:r>
            <a:r>
              <a:rPr lang="el-GR" smtClean="0">
                <a:latin typeface="Arial" charset="0"/>
                <a:ea typeface="Arial Unicode MS" pitchFamily="34" charset="-128"/>
                <a:cs typeface="Arial Unicode MS" pitchFamily="34" charset="-128"/>
              </a:rPr>
              <a:t>ℕ</a:t>
            </a:r>
          </a:p>
        </p:txBody>
      </p:sp>
      <p:sp>
        <p:nvSpPr>
          <p:cNvPr id="38915" name="Oval 3"/>
          <p:cNvSpPr>
            <a:spLocks noChangeArrowheads="1"/>
          </p:cNvSpPr>
          <p:nvPr/>
        </p:nvSpPr>
        <p:spPr bwMode="auto">
          <a:xfrm>
            <a:off x="4446588" y="546417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8916" name="Line 4"/>
          <p:cNvSpPr>
            <a:spLocks noChangeShapeType="1"/>
          </p:cNvSpPr>
          <p:nvPr/>
        </p:nvSpPr>
        <p:spPr bwMode="auto">
          <a:xfrm flipV="1">
            <a:off x="4510088" y="4953000"/>
            <a:ext cx="4762"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8917" name="Text Box 5"/>
          <p:cNvSpPr txBox="1">
            <a:spLocks noChangeArrowheads="1"/>
          </p:cNvSpPr>
          <p:nvPr/>
        </p:nvSpPr>
        <p:spPr bwMode="auto">
          <a:xfrm>
            <a:off x="4381500" y="5456238"/>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0</a:t>
            </a:r>
          </a:p>
        </p:txBody>
      </p:sp>
      <p:sp>
        <p:nvSpPr>
          <p:cNvPr id="38918" name="Oval 6"/>
          <p:cNvSpPr>
            <a:spLocks noChangeArrowheads="1"/>
          </p:cNvSpPr>
          <p:nvPr/>
        </p:nvSpPr>
        <p:spPr bwMode="auto">
          <a:xfrm>
            <a:off x="4446588" y="47339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8919" name="Line 7"/>
          <p:cNvSpPr>
            <a:spLocks noChangeShapeType="1"/>
          </p:cNvSpPr>
          <p:nvPr/>
        </p:nvSpPr>
        <p:spPr bwMode="auto">
          <a:xfrm flipV="1">
            <a:off x="4510088" y="4222750"/>
            <a:ext cx="4762"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8920" name="Text Box 8"/>
          <p:cNvSpPr txBox="1">
            <a:spLocks noChangeArrowheads="1"/>
          </p:cNvSpPr>
          <p:nvPr/>
        </p:nvSpPr>
        <p:spPr bwMode="auto">
          <a:xfrm>
            <a:off x="4381500" y="4725988"/>
            <a:ext cx="6858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1</a:t>
            </a:r>
          </a:p>
        </p:txBody>
      </p:sp>
      <p:sp>
        <p:nvSpPr>
          <p:cNvPr id="38921" name="Oval 9"/>
          <p:cNvSpPr>
            <a:spLocks noChangeArrowheads="1"/>
          </p:cNvSpPr>
          <p:nvPr/>
        </p:nvSpPr>
        <p:spPr bwMode="auto">
          <a:xfrm>
            <a:off x="4438650" y="40020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8922" name="Line 10"/>
          <p:cNvSpPr>
            <a:spLocks noChangeShapeType="1"/>
          </p:cNvSpPr>
          <p:nvPr/>
        </p:nvSpPr>
        <p:spPr bwMode="auto">
          <a:xfrm flipV="1">
            <a:off x="4502150" y="3490913"/>
            <a:ext cx="4763" cy="4381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8923" name="Text Box 11"/>
          <p:cNvSpPr txBox="1">
            <a:spLocks noChangeArrowheads="1"/>
          </p:cNvSpPr>
          <p:nvPr/>
        </p:nvSpPr>
        <p:spPr bwMode="auto">
          <a:xfrm>
            <a:off x="4373563" y="3994150"/>
            <a:ext cx="685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1800"/>
              <a:t>2</a:t>
            </a:r>
          </a:p>
        </p:txBody>
      </p:sp>
      <p:sp>
        <p:nvSpPr>
          <p:cNvPr id="38924" name="Oval 12"/>
          <p:cNvSpPr>
            <a:spLocks noChangeArrowheads="1"/>
          </p:cNvSpPr>
          <p:nvPr/>
        </p:nvSpPr>
        <p:spPr bwMode="auto">
          <a:xfrm>
            <a:off x="4471988" y="3224213"/>
            <a:ext cx="73025" cy="74612"/>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8925" name="Oval 13"/>
          <p:cNvSpPr>
            <a:spLocks noChangeArrowheads="1"/>
          </p:cNvSpPr>
          <p:nvPr/>
        </p:nvSpPr>
        <p:spPr bwMode="auto">
          <a:xfrm>
            <a:off x="4473575" y="3067050"/>
            <a:ext cx="73025" cy="74613"/>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8926" name="Oval 14"/>
          <p:cNvSpPr>
            <a:spLocks noChangeArrowheads="1"/>
          </p:cNvSpPr>
          <p:nvPr/>
        </p:nvSpPr>
        <p:spPr bwMode="auto">
          <a:xfrm>
            <a:off x="4475163" y="2933700"/>
            <a:ext cx="73025" cy="74613"/>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2298895" name="Text Box 15"/>
          <p:cNvSpPr txBox="1">
            <a:spLocks noChangeArrowheads="1"/>
          </p:cNvSpPr>
          <p:nvPr/>
        </p:nvSpPr>
        <p:spPr bwMode="auto">
          <a:xfrm>
            <a:off x="185738" y="1717675"/>
            <a:ext cx="36988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u="sng"/>
              <a:t>Q</a:t>
            </a:r>
            <a:r>
              <a:rPr lang="en-US" sz="2000"/>
              <a:t>: Is there a minimum?</a:t>
            </a:r>
          </a:p>
          <a:p>
            <a:pPr algn="l" rtl="0">
              <a:spcBef>
                <a:spcPct val="20000"/>
              </a:spcBef>
            </a:pPr>
            <a:r>
              <a:rPr lang="en-US" sz="2000" u="sng"/>
              <a:t>A</a:t>
            </a:r>
            <a:r>
              <a:rPr lang="en-US" sz="2000"/>
              <a:t>: Yes. It is 0.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98895">
                                            <p:txEl>
                                              <p:pRg st="1" end="1"/>
                                            </p:txEl>
                                          </p:spTgt>
                                        </p:tgtEl>
                                        <p:attrNameLst>
                                          <p:attrName>style.visibility</p:attrName>
                                        </p:attrNameLst>
                                      </p:cBhvr>
                                      <p:to>
                                        <p:strVal val="visible"/>
                                      </p:to>
                                    </p:set>
                                    <p:animEffect transition="in" filter="fade">
                                      <p:cBhvr>
                                        <p:cTn id="7" dur="1000"/>
                                        <p:tgtEl>
                                          <p:spTgt spid="229889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smtClean="0"/>
              <a:t>Example: Divides Relation</a:t>
            </a:r>
          </a:p>
        </p:txBody>
      </p:sp>
      <p:sp>
        <p:nvSpPr>
          <p:cNvPr id="39939" name="Text Box 3"/>
          <p:cNvSpPr txBox="1">
            <a:spLocks noChangeArrowheads="1"/>
          </p:cNvSpPr>
          <p:nvPr/>
        </p:nvSpPr>
        <p:spPr bwMode="auto">
          <a:xfrm>
            <a:off x="4244975" y="1330325"/>
            <a:ext cx="1031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30</a:t>
            </a:r>
          </a:p>
        </p:txBody>
      </p:sp>
      <p:sp>
        <p:nvSpPr>
          <p:cNvPr id="39940" name="Oval 4"/>
          <p:cNvSpPr>
            <a:spLocks noChangeArrowheads="1"/>
          </p:cNvSpPr>
          <p:nvPr/>
        </p:nvSpPr>
        <p:spPr bwMode="auto">
          <a:xfrm>
            <a:off x="4946650" y="15509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1" name="Oval 5"/>
          <p:cNvSpPr>
            <a:spLocks noChangeArrowheads="1"/>
          </p:cNvSpPr>
          <p:nvPr/>
        </p:nvSpPr>
        <p:spPr bwMode="auto">
          <a:xfrm>
            <a:off x="2995613" y="28463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2" name="Oval 6"/>
          <p:cNvSpPr>
            <a:spLocks noChangeArrowheads="1"/>
          </p:cNvSpPr>
          <p:nvPr/>
        </p:nvSpPr>
        <p:spPr bwMode="auto">
          <a:xfrm>
            <a:off x="6365875" y="291147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3" name="Oval 7"/>
          <p:cNvSpPr>
            <a:spLocks noChangeArrowheads="1"/>
          </p:cNvSpPr>
          <p:nvPr/>
        </p:nvSpPr>
        <p:spPr bwMode="auto">
          <a:xfrm>
            <a:off x="4476750" y="41163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4" name="Oval 8"/>
          <p:cNvSpPr>
            <a:spLocks noChangeArrowheads="1"/>
          </p:cNvSpPr>
          <p:nvPr/>
        </p:nvSpPr>
        <p:spPr bwMode="auto">
          <a:xfrm>
            <a:off x="6823075" y="436086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5" name="Oval 9"/>
          <p:cNvSpPr>
            <a:spLocks noChangeArrowheads="1"/>
          </p:cNvSpPr>
          <p:nvPr/>
        </p:nvSpPr>
        <p:spPr bwMode="auto">
          <a:xfrm>
            <a:off x="2068513" y="43005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6" name="Oval 10"/>
          <p:cNvSpPr>
            <a:spLocks noChangeArrowheads="1"/>
          </p:cNvSpPr>
          <p:nvPr/>
        </p:nvSpPr>
        <p:spPr bwMode="auto">
          <a:xfrm>
            <a:off x="4430713" y="58547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39947" name="Line 11"/>
          <p:cNvSpPr>
            <a:spLocks noChangeShapeType="1"/>
          </p:cNvSpPr>
          <p:nvPr/>
        </p:nvSpPr>
        <p:spPr bwMode="auto">
          <a:xfrm flipV="1">
            <a:off x="4603750" y="4537075"/>
            <a:ext cx="2149475" cy="12954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48" name="Line 12"/>
          <p:cNvSpPr>
            <a:spLocks noChangeShapeType="1"/>
          </p:cNvSpPr>
          <p:nvPr/>
        </p:nvSpPr>
        <p:spPr bwMode="auto">
          <a:xfrm flipH="1" flipV="1">
            <a:off x="2238375" y="4481513"/>
            <a:ext cx="2119313" cy="13557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49" name="Line 13"/>
          <p:cNvSpPr>
            <a:spLocks noChangeShapeType="1"/>
          </p:cNvSpPr>
          <p:nvPr/>
        </p:nvSpPr>
        <p:spPr bwMode="auto">
          <a:xfrm flipH="1" flipV="1">
            <a:off x="5118100" y="1782763"/>
            <a:ext cx="1235075" cy="109696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0" name="Line 14"/>
          <p:cNvSpPr>
            <a:spLocks noChangeShapeType="1"/>
          </p:cNvSpPr>
          <p:nvPr/>
        </p:nvSpPr>
        <p:spPr bwMode="auto">
          <a:xfrm flipH="1" flipV="1">
            <a:off x="6457950" y="3144838"/>
            <a:ext cx="366713" cy="11430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1" name="Line 15"/>
          <p:cNvSpPr>
            <a:spLocks noChangeShapeType="1"/>
          </p:cNvSpPr>
          <p:nvPr/>
        </p:nvSpPr>
        <p:spPr bwMode="auto">
          <a:xfrm flipV="1">
            <a:off x="4494213" y="4333875"/>
            <a:ext cx="44450" cy="14478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2" name="Line 16"/>
          <p:cNvSpPr>
            <a:spLocks noChangeShapeType="1"/>
          </p:cNvSpPr>
          <p:nvPr/>
        </p:nvSpPr>
        <p:spPr bwMode="auto">
          <a:xfrm flipV="1">
            <a:off x="2178050" y="3038475"/>
            <a:ext cx="806450" cy="12192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3" name="Line 17"/>
          <p:cNvSpPr>
            <a:spLocks noChangeShapeType="1"/>
          </p:cNvSpPr>
          <p:nvPr/>
        </p:nvSpPr>
        <p:spPr bwMode="auto">
          <a:xfrm flipV="1">
            <a:off x="3184525" y="1741488"/>
            <a:ext cx="1676400" cy="1068387"/>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4" name="Line 18"/>
          <p:cNvSpPr>
            <a:spLocks noChangeShapeType="1"/>
          </p:cNvSpPr>
          <p:nvPr/>
        </p:nvSpPr>
        <p:spPr bwMode="auto">
          <a:xfrm flipV="1">
            <a:off x="4664075" y="3082925"/>
            <a:ext cx="1644650" cy="10223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5" name="Line 19"/>
          <p:cNvSpPr>
            <a:spLocks noChangeShapeType="1"/>
          </p:cNvSpPr>
          <p:nvPr/>
        </p:nvSpPr>
        <p:spPr bwMode="auto">
          <a:xfrm flipH="1" flipV="1">
            <a:off x="3198813" y="3052763"/>
            <a:ext cx="1219200" cy="100806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39956" name="Text Box 20"/>
          <p:cNvSpPr txBox="1">
            <a:spLocks noChangeArrowheads="1"/>
          </p:cNvSpPr>
          <p:nvPr/>
        </p:nvSpPr>
        <p:spPr bwMode="auto">
          <a:xfrm>
            <a:off x="6443663" y="2611438"/>
            <a:ext cx="10318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10</a:t>
            </a:r>
          </a:p>
        </p:txBody>
      </p:sp>
      <p:sp>
        <p:nvSpPr>
          <p:cNvPr id="39957" name="Text Box 21"/>
          <p:cNvSpPr txBox="1">
            <a:spLocks noChangeArrowheads="1"/>
          </p:cNvSpPr>
          <p:nvPr/>
        </p:nvSpPr>
        <p:spPr bwMode="auto">
          <a:xfrm>
            <a:off x="6899275" y="4106863"/>
            <a:ext cx="790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2</a:t>
            </a:r>
          </a:p>
        </p:txBody>
      </p:sp>
      <p:sp>
        <p:nvSpPr>
          <p:cNvPr id="39958" name="Text Box 22"/>
          <p:cNvSpPr txBox="1">
            <a:spLocks noChangeArrowheads="1"/>
          </p:cNvSpPr>
          <p:nvPr/>
        </p:nvSpPr>
        <p:spPr bwMode="auto">
          <a:xfrm>
            <a:off x="4365625" y="5753100"/>
            <a:ext cx="7905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1</a:t>
            </a:r>
          </a:p>
        </p:txBody>
      </p:sp>
      <p:sp>
        <p:nvSpPr>
          <p:cNvPr id="39959" name="Text Box 23"/>
          <p:cNvSpPr txBox="1">
            <a:spLocks noChangeArrowheads="1"/>
          </p:cNvSpPr>
          <p:nvPr/>
        </p:nvSpPr>
        <p:spPr bwMode="auto">
          <a:xfrm>
            <a:off x="1957388" y="2560638"/>
            <a:ext cx="10318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15</a:t>
            </a:r>
          </a:p>
        </p:txBody>
      </p:sp>
      <p:sp>
        <p:nvSpPr>
          <p:cNvPr id="39960" name="Text Box 24"/>
          <p:cNvSpPr txBox="1">
            <a:spLocks noChangeArrowheads="1"/>
          </p:cNvSpPr>
          <p:nvPr/>
        </p:nvSpPr>
        <p:spPr bwMode="auto">
          <a:xfrm>
            <a:off x="4541838" y="4016375"/>
            <a:ext cx="7905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5</a:t>
            </a:r>
          </a:p>
        </p:txBody>
      </p:sp>
      <p:sp>
        <p:nvSpPr>
          <p:cNvPr id="39961" name="Text Box 25"/>
          <p:cNvSpPr txBox="1">
            <a:spLocks noChangeArrowheads="1"/>
          </p:cNvSpPr>
          <p:nvPr/>
        </p:nvSpPr>
        <p:spPr bwMode="auto">
          <a:xfrm>
            <a:off x="1273175" y="4178300"/>
            <a:ext cx="7905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3</a:t>
            </a:r>
          </a:p>
        </p:txBody>
      </p:sp>
      <p:sp>
        <p:nvSpPr>
          <p:cNvPr id="2284570" name="Text Box 26"/>
          <p:cNvSpPr txBox="1">
            <a:spLocks noChangeArrowheads="1"/>
          </p:cNvSpPr>
          <p:nvPr/>
        </p:nvSpPr>
        <p:spPr bwMode="auto">
          <a:xfrm>
            <a:off x="185738" y="1717675"/>
            <a:ext cx="3698875"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u="sng"/>
              <a:t>Q</a:t>
            </a:r>
            <a:r>
              <a:rPr lang="en-US" sz="2000"/>
              <a:t>: Is there a minimum?</a:t>
            </a:r>
          </a:p>
          <a:p>
            <a:pPr algn="l" rtl="0">
              <a:spcBef>
                <a:spcPct val="20000"/>
              </a:spcBef>
            </a:pPr>
            <a:r>
              <a:rPr lang="en-US" sz="2000" u="sng"/>
              <a:t>A</a:t>
            </a:r>
            <a:r>
              <a:rPr lang="en-US" sz="2000"/>
              <a:t>: Yes. It is 1.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84570">
                                            <p:txEl>
                                              <p:pRg st="1" end="1"/>
                                            </p:txEl>
                                          </p:spTgt>
                                        </p:tgtEl>
                                        <p:attrNameLst>
                                          <p:attrName>style.visibility</p:attrName>
                                        </p:attrNameLst>
                                      </p:cBhvr>
                                      <p:to>
                                        <p:strVal val="visible"/>
                                      </p:to>
                                    </p:set>
                                    <p:animEffect transition="in" filter="fade">
                                      <p:cBhvr>
                                        <p:cTn id="7" dur="1000"/>
                                        <p:tgtEl>
                                          <p:spTgt spid="2284570">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dirty="0" smtClean="0"/>
              <a:t>Example: Subset Relation on P({</a:t>
            </a:r>
            <a:r>
              <a:rPr lang="en-US" dirty="0" err="1" smtClean="0"/>
              <a:t>x,y,z</a:t>
            </a:r>
            <a:r>
              <a:rPr lang="en-US" dirty="0" smtClean="0"/>
              <a:t>})\ </a:t>
            </a:r>
            <a:r>
              <a:rPr lang="en-US" sz="4400" dirty="0" smtClean="0">
                <a:solidFill>
                  <a:schemeClr val="tx1"/>
                </a:solidFill>
                <a:latin typeface="cmmi10"/>
                <a:sym typeface="Symbol"/>
              </a:rPr>
              <a:t></a:t>
            </a:r>
            <a:endParaRPr lang="en-US" sz="4400" dirty="0" smtClean="0">
              <a:solidFill>
                <a:schemeClr val="tx1"/>
              </a:solidFill>
              <a:latin typeface="cmmi10"/>
            </a:endParaRPr>
          </a:p>
        </p:txBody>
      </p:sp>
      <p:sp>
        <p:nvSpPr>
          <p:cNvPr id="40963" name="Text Box 3"/>
          <p:cNvSpPr txBox="1">
            <a:spLocks noChangeArrowheads="1"/>
          </p:cNvSpPr>
          <p:nvPr/>
        </p:nvSpPr>
        <p:spPr bwMode="auto">
          <a:xfrm>
            <a:off x="4829175" y="2655888"/>
            <a:ext cx="1760538"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{x,y,z}</a:t>
            </a:r>
          </a:p>
        </p:txBody>
      </p:sp>
      <p:sp>
        <p:nvSpPr>
          <p:cNvPr id="40964" name="Oval 4"/>
          <p:cNvSpPr>
            <a:spLocks noChangeArrowheads="1"/>
          </p:cNvSpPr>
          <p:nvPr/>
        </p:nvSpPr>
        <p:spPr bwMode="auto">
          <a:xfrm>
            <a:off x="4838700" y="3098800"/>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65" name="Oval 5"/>
          <p:cNvSpPr>
            <a:spLocks noChangeArrowheads="1"/>
          </p:cNvSpPr>
          <p:nvPr/>
        </p:nvSpPr>
        <p:spPr bwMode="auto">
          <a:xfrm>
            <a:off x="2459038" y="44545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66" name="Oval 6"/>
          <p:cNvSpPr>
            <a:spLocks noChangeArrowheads="1"/>
          </p:cNvSpPr>
          <p:nvPr/>
        </p:nvSpPr>
        <p:spPr bwMode="auto">
          <a:xfrm>
            <a:off x="6819900" y="4398963"/>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67" name="Oval 7"/>
          <p:cNvSpPr>
            <a:spLocks noChangeArrowheads="1"/>
          </p:cNvSpPr>
          <p:nvPr/>
        </p:nvSpPr>
        <p:spPr bwMode="auto">
          <a:xfrm>
            <a:off x="4873625" y="590867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68" name="Oval 8"/>
          <p:cNvSpPr>
            <a:spLocks noChangeArrowheads="1"/>
          </p:cNvSpPr>
          <p:nvPr/>
        </p:nvSpPr>
        <p:spPr bwMode="auto">
          <a:xfrm>
            <a:off x="6848475" y="566578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69" name="Oval 9"/>
          <p:cNvSpPr>
            <a:spLocks noChangeArrowheads="1"/>
          </p:cNvSpPr>
          <p:nvPr/>
        </p:nvSpPr>
        <p:spPr bwMode="auto">
          <a:xfrm>
            <a:off x="2522538" y="5788025"/>
            <a:ext cx="136525" cy="153988"/>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70" name="Line 10"/>
          <p:cNvSpPr>
            <a:spLocks noChangeShapeType="1"/>
          </p:cNvSpPr>
          <p:nvPr/>
        </p:nvSpPr>
        <p:spPr bwMode="auto">
          <a:xfrm flipH="1" flipV="1">
            <a:off x="5129213" y="3316288"/>
            <a:ext cx="1677987" cy="1050925"/>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71" name="Line 11"/>
          <p:cNvSpPr>
            <a:spLocks noChangeShapeType="1"/>
          </p:cNvSpPr>
          <p:nvPr/>
        </p:nvSpPr>
        <p:spPr bwMode="auto">
          <a:xfrm flipH="1" flipV="1">
            <a:off x="6911975" y="4632325"/>
            <a:ext cx="15875" cy="8683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72" name="Line 12"/>
          <p:cNvSpPr>
            <a:spLocks noChangeShapeType="1"/>
          </p:cNvSpPr>
          <p:nvPr/>
        </p:nvSpPr>
        <p:spPr bwMode="auto">
          <a:xfrm flipV="1">
            <a:off x="2708275" y="4618038"/>
            <a:ext cx="2055813" cy="11430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73" name="Line 13"/>
          <p:cNvSpPr>
            <a:spLocks noChangeShapeType="1"/>
          </p:cNvSpPr>
          <p:nvPr/>
        </p:nvSpPr>
        <p:spPr bwMode="auto">
          <a:xfrm flipV="1">
            <a:off x="2770188" y="3260725"/>
            <a:ext cx="1981200" cy="109855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74" name="Line 14"/>
          <p:cNvSpPr>
            <a:spLocks noChangeShapeType="1"/>
          </p:cNvSpPr>
          <p:nvPr/>
        </p:nvSpPr>
        <p:spPr bwMode="auto">
          <a:xfrm flipV="1">
            <a:off x="5180013" y="4570413"/>
            <a:ext cx="1582737" cy="120491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75" name="Line 15"/>
          <p:cNvSpPr>
            <a:spLocks noChangeShapeType="1"/>
          </p:cNvSpPr>
          <p:nvPr/>
        </p:nvSpPr>
        <p:spPr bwMode="auto">
          <a:xfrm flipH="1" flipV="1">
            <a:off x="2708275" y="4538663"/>
            <a:ext cx="2085975" cy="1206500"/>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76" name="Text Box 16"/>
          <p:cNvSpPr txBox="1">
            <a:spLocks noChangeArrowheads="1"/>
          </p:cNvSpPr>
          <p:nvPr/>
        </p:nvSpPr>
        <p:spPr bwMode="auto">
          <a:xfrm>
            <a:off x="6731000" y="4075113"/>
            <a:ext cx="1422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{y,z}</a:t>
            </a:r>
          </a:p>
        </p:txBody>
      </p:sp>
      <p:sp>
        <p:nvSpPr>
          <p:cNvPr id="40977" name="Text Box 17"/>
          <p:cNvSpPr txBox="1">
            <a:spLocks noChangeArrowheads="1"/>
          </p:cNvSpPr>
          <p:nvPr/>
        </p:nvSpPr>
        <p:spPr bwMode="auto">
          <a:xfrm>
            <a:off x="6700838" y="5675313"/>
            <a:ext cx="1074737"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{z}</a:t>
            </a:r>
          </a:p>
        </p:txBody>
      </p:sp>
      <p:sp>
        <p:nvSpPr>
          <p:cNvPr id="40978" name="Text Box 18"/>
          <p:cNvSpPr txBox="1">
            <a:spLocks noChangeArrowheads="1"/>
          </p:cNvSpPr>
          <p:nvPr/>
        </p:nvSpPr>
        <p:spPr bwMode="auto">
          <a:xfrm>
            <a:off x="1201738" y="4108450"/>
            <a:ext cx="1422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{x,y}</a:t>
            </a:r>
          </a:p>
        </p:txBody>
      </p:sp>
      <p:sp>
        <p:nvSpPr>
          <p:cNvPr id="40979" name="Text Box 19"/>
          <p:cNvSpPr txBox="1">
            <a:spLocks noChangeArrowheads="1"/>
          </p:cNvSpPr>
          <p:nvPr/>
        </p:nvSpPr>
        <p:spPr bwMode="auto">
          <a:xfrm>
            <a:off x="4887913" y="5699125"/>
            <a:ext cx="108426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{y}</a:t>
            </a:r>
          </a:p>
        </p:txBody>
      </p:sp>
      <p:sp>
        <p:nvSpPr>
          <p:cNvPr id="40980" name="Text Box 20"/>
          <p:cNvSpPr txBox="1">
            <a:spLocks noChangeArrowheads="1"/>
          </p:cNvSpPr>
          <p:nvPr/>
        </p:nvSpPr>
        <p:spPr bwMode="auto">
          <a:xfrm>
            <a:off x="1670050" y="5664200"/>
            <a:ext cx="1074738"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a:t>
            </a:r>
          </a:p>
        </p:txBody>
      </p:sp>
      <p:sp>
        <p:nvSpPr>
          <p:cNvPr id="40981" name="Oval 21"/>
          <p:cNvSpPr>
            <a:spLocks noChangeArrowheads="1"/>
          </p:cNvSpPr>
          <p:nvPr/>
        </p:nvSpPr>
        <p:spPr bwMode="auto">
          <a:xfrm>
            <a:off x="4837113" y="4440238"/>
            <a:ext cx="136525" cy="153987"/>
          </a:xfrm>
          <a:prstGeom prst="ellipse">
            <a:avLst/>
          </a:prstGeom>
          <a:solidFill>
            <a:schemeClr val="tx1"/>
          </a:solidFill>
          <a:ln>
            <a:noFill/>
          </a:ln>
          <a:effectLst/>
          <a:extLst>
            <a:ext uri="{91240B29-F687-4F45-9708-019B960494DF}">
              <a14:hiddenLine xmlns:a14="http://schemas.microsoft.com/office/drawing/2010/main" w="76200" cap="sq"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nchor="ctr">
            <a:spAutoFit/>
          </a:bodyPr>
          <a:lstStyle/>
          <a:p>
            <a:endParaRPr lang="en-US"/>
          </a:p>
        </p:txBody>
      </p:sp>
      <p:sp>
        <p:nvSpPr>
          <p:cNvPr id="40982" name="Line 22"/>
          <p:cNvSpPr>
            <a:spLocks noChangeShapeType="1"/>
          </p:cNvSpPr>
          <p:nvPr/>
        </p:nvSpPr>
        <p:spPr bwMode="auto">
          <a:xfrm flipH="1" flipV="1">
            <a:off x="5068888" y="4648200"/>
            <a:ext cx="1679575" cy="97631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83" name="Line 23"/>
          <p:cNvSpPr>
            <a:spLocks noChangeShapeType="1"/>
          </p:cNvSpPr>
          <p:nvPr/>
        </p:nvSpPr>
        <p:spPr bwMode="auto">
          <a:xfrm flipH="1" flipV="1">
            <a:off x="2552700" y="4738688"/>
            <a:ext cx="15875" cy="868362"/>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40984" name="Text Box 24"/>
          <p:cNvSpPr txBox="1">
            <a:spLocks noChangeArrowheads="1"/>
          </p:cNvSpPr>
          <p:nvPr/>
        </p:nvSpPr>
        <p:spPr bwMode="auto">
          <a:xfrm>
            <a:off x="3525838" y="4083050"/>
            <a:ext cx="14128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{x,z}</a:t>
            </a:r>
          </a:p>
        </p:txBody>
      </p:sp>
      <p:sp>
        <p:nvSpPr>
          <p:cNvPr id="40985" name="Line 25"/>
          <p:cNvSpPr>
            <a:spLocks noChangeShapeType="1"/>
          </p:cNvSpPr>
          <p:nvPr/>
        </p:nvSpPr>
        <p:spPr bwMode="auto">
          <a:xfrm flipV="1">
            <a:off x="4887913" y="3336925"/>
            <a:ext cx="26987" cy="1020763"/>
          </a:xfrm>
          <a:prstGeom prst="line">
            <a:avLst/>
          </a:prstGeom>
          <a:noFill/>
          <a:ln w="38100" cap="sq">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p>
            <a:endParaRPr lang="en-US"/>
          </a:p>
        </p:txBody>
      </p:sp>
      <p:sp>
        <p:nvSpPr>
          <p:cNvPr id="2286618" name="Text Box 26"/>
          <p:cNvSpPr txBox="1">
            <a:spLocks noChangeArrowheads="1"/>
          </p:cNvSpPr>
          <p:nvPr/>
        </p:nvSpPr>
        <p:spPr bwMode="auto">
          <a:xfrm>
            <a:off x="185738" y="1717675"/>
            <a:ext cx="3881437" cy="2162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u="sng"/>
              <a:t>Q1</a:t>
            </a:r>
            <a:r>
              <a:rPr lang="en-US" sz="2000"/>
              <a:t>: Is there a minimum?</a:t>
            </a:r>
          </a:p>
          <a:p>
            <a:pPr algn="l" rtl="0">
              <a:spcBef>
                <a:spcPct val="20000"/>
              </a:spcBef>
            </a:pPr>
            <a:r>
              <a:rPr lang="en-US" sz="2000" u="sng"/>
              <a:t>A1</a:t>
            </a:r>
            <a:r>
              <a:rPr lang="en-US" sz="2000"/>
              <a:t>: No.</a:t>
            </a:r>
          </a:p>
          <a:p>
            <a:pPr algn="l" rtl="0">
              <a:spcBef>
                <a:spcPct val="20000"/>
              </a:spcBef>
            </a:pPr>
            <a:endParaRPr lang="en-US" sz="2000"/>
          </a:p>
          <a:p>
            <a:pPr algn="l" rtl="0">
              <a:spcBef>
                <a:spcPct val="20000"/>
              </a:spcBef>
            </a:pPr>
            <a:r>
              <a:rPr lang="en-US" sz="2000" u="sng"/>
              <a:t>Q2</a:t>
            </a:r>
            <a:r>
              <a:rPr lang="en-US" sz="2000"/>
              <a:t>: Are there minima?</a:t>
            </a:r>
          </a:p>
          <a:p>
            <a:pPr algn="l" rtl="0">
              <a:spcBef>
                <a:spcPct val="20000"/>
              </a:spcBef>
            </a:pPr>
            <a:r>
              <a:rPr lang="en-US" sz="2000" u="sng"/>
              <a:t>A2</a:t>
            </a:r>
            <a:r>
              <a:rPr lang="en-US" sz="2000"/>
              <a:t>: Yes. Each of {x},{y},{z} is minimal. </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286618">
                                            <p:txEl>
                                              <p:pRg st="1" end="1"/>
                                            </p:txEl>
                                          </p:spTgt>
                                        </p:tgtEl>
                                        <p:attrNameLst>
                                          <p:attrName>style.visibility</p:attrName>
                                        </p:attrNameLst>
                                      </p:cBhvr>
                                      <p:to>
                                        <p:strVal val="visible"/>
                                      </p:to>
                                    </p:set>
                                    <p:animEffect transition="in" filter="fade">
                                      <p:cBhvr>
                                        <p:cTn id="7" dur="1000"/>
                                        <p:tgtEl>
                                          <p:spTgt spid="2286618">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286618">
                                            <p:txEl>
                                              <p:pRg st="3" end="3"/>
                                            </p:txEl>
                                          </p:spTgt>
                                        </p:tgtEl>
                                        <p:attrNameLst>
                                          <p:attrName>style.visibility</p:attrName>
                                        </p:attrNameLst>
                                      </p:cBhvr>
                                      <p:to>
                                        <p:strVal val="visible"/>
                                      </p:to>
                                    </p:set>
                                    <p:animEffect transition="in" filter="fade">
                                      <p:cBhvr>
                                        <p:cTn id="12" dur="1000"/>
                                        <p:tgtEl>
                                          <p:spTgt spid="2286618">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nodeType="clickEffect">
                                  <p:stCondLst>
                                    <p:cond delay="0"/>
                                  </p:stCondLst>
                                  <p:childTnLst>
                                    <p:set>
                                      <p:cBhvr>
                                        <p:cTn id="16" dur="1" fill="hold">
                                          <p:stCondLst>
                                            <p:cond delay="0"/>
                                          </p:stCondLst>
                                        </p:cTn>
                                        <p:tgtEl>
                                          <p:spTgt spid="2286618">
                                            <p:txEl>
                                              <p:pRg st="4" end="4"/>
                                            </p:txEl>
                                          </p:spTgt>
                                        </p:tgtEl>
                                        <p:attrNameLst>
                                          <p:attrName>style.visibility</p:attrName>
                                        </p:attrNameLst>
                                      </p:cBhvr>
                                      <p:to>
                                        <p:strVal val="visible"/>
                                      </p:to>
                                    </p:set>
                                    <p:animEffect transition="in" filter="fade">
                                      <p:cBhvr>
                                        <p:cTn id="17" dur="1000"/>
                                        <p:tgtEl>
                                          <p:spTgt spid="228661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r>
              <a:rPr lang="en-US" smtClean="0"/>
              <a:t>Exercise</a:t>
            </a:r>
          </a:p>
        </p:txBody>
      </p:sp>
      <p:sp>
        <p:nvSpPr>
          <p:cNvPr id="41987" name="Rectangle 4"/>
          <p:cNvSpPr>
            <a:spLocks noGrp="1" noChangeArrowheads="1"/>
          </p:cNvSpPr>
          <p:nvPr>
            <p:ph type="body" sz="half" idx="1"/>
          </p:nvPr>
        </p:nvSpPr>
        <p:spPr>
          <a:xfrm>
            <a:off x="457200" y="1905000"/>
            <a:ext cx="8077200" cy="4248150"/>
          </a:xfrm>
        </p:spPr>
        <p:txBody>
          <a:bodyPr/>
          <a:lstStyle/>
          <a:p>
            <a:pPr eaLnBrk="1" hangingPunct="1">
              <a:buFontTx/>
              <a:buNone/>
            </a:pPr>
            <a:r>
              <a:rPr lang="en-US" sz="2600" smtClean="0"/>
              <a:t>Let A = {2,3,4,6,12}.</a:t>
            </a:r>
          </a:p>
          <a:p>
            <a:pPr eaLnBrk="1" hangingPunct="1">
              <a:buFontTx/>
              <a:buNone/>
            </a:pPr>
            <a:r>
              <a:rPr lang="en-US" sz="2600" smtClean="0"/>
              <a:t>Let S = {(x, y) </a:t>
            </a:r>
            <a:r>
              <a:rPr lang="en-US" sz="2600" smtClean="0">
                <a:latin typeface="Arial Unicode MS" pitchFamily="34" charset="-128"/>
                <a:ea typeface="Arial Unicode MS" pitchFamily="34" charset="-128"/>
                <a:cs typeface="Arial Unicode MS" pitchFamily="34" charset="-128"/>
              </a:rPr>
              <a:t>∈ </a:t>
            </a:r>
            <a:r>
              <a:rPr lang="en-US" sz="2600" smtClean="0"/>
              <a:t>A× A: x divides y}.</a:t>
            </a:r>
          </a:p>
          <a:p>
            <a:pPr eaLnBrk="1" hangingPunct="1">
              <a:buFontTx/>
              <a:buNone/>
            </a:pPr>
            <a:endParaRPr lang="he-IL" sz="2600" smtClean="0"/>
          </a:p>
          <a:p>
            <a:pPr eaLnBrk="1" hangingPunct="1">
              <a:buFontTx/>
              <a:buNone/>
            </a:pPr>
            <a:r>
              <a:rPr lang="en-US" sz="2200" u="sng" smtClean="0"/>
              <a:t>Q1</a:t>
            </a:r>
            <a:r>
              <a:rPr lang="en-US" sz="2200" smtClean="0"/>
              <a:t>: Find a total order relation on A that contains S.</a:t>
            </a:r>
          </a:p>
          <a:p>
            <a:pPr eaLnBrk="1" hangingPunct="1">
              <a:buFontTx/>
              <a:buNone/>
            </a:pPr>
            <a:endParaRPr lang="en-US" sz="2200" smtClean="0"/>
          </a:p>
          <a:p>
            <a:pPr eaLnBrk="1" hangingPunct="1">
              <a:buFontTx/>
              <a:buNone/>
            </a:pPr>
            <a:r>
              <a:rPr lang="en-US" sz="2200" u="sng" smtClean="0"/>
              <a:t>Q2</a:t>
            </a:r>
            <a:r>
              <a:rPr lang="en-US" sz="2200" smtClean="0"/>
              <a:t>: Find a partial order relation on A, which is contained in S and has exactly three minimal elements.</a:t>
            </a:r>
          </a:p>
          <a:p>
            <a:pPr eaLnBrk="1" hangingPunct="1">
              <a:buFontTx/>
              <a:buNone/>
            </a:pPr>
            <a:endParaRPr lang="en-US" sz="2200" smtClean="0"/>
          </a:p>
        </p:txBody>
      </p:sp>
      <p:sp>
        <p:nvSpPr>
          <p:cNvPr id="41988" name="Text Box 3"/>
          <p:cNvSpPr txBox="1">
            <a:spLocks noChangeArrowheads="1"/>
          </p:cNvSpPr>
          <p:nvPr/>
        </p:nvSpPr>
        <p:spPr bwMode="auto">
          <a:xfrm>
            <a:off x="325438" y="1236663"/>
            <a:ext cx="8636000" cy="5032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endParaRPr lang="he-IL" sz="3600"/>
          </a:p>
          <a:p>
            <a:pPr algn="l" rtl="0">
              <a:spcBef>
                <a:spcPct val="20000"/>
              </a:spcBef>
            </a:pPr>
            <a:endParaRPr lang="he-IL" sz="3600"/>
          </a:p>
          <a:p>
            <a:pPr algn="l" rtl="0">
              <a:spcBef>
                <a:spcPct val="20000"/>
              </a:spcBef>
            </a:pPr>
            <a:endParaRPr lang="he-IL" sz="3600"/>
          </a:p>
          <a:p>
            <a:pPr algn="l" rtl="0">
              <a:spcBef>
                <a:spcPct val="20000"/>
              </a:spcBef>
            </a:pPr>
            <a:endParaRPr lang="he-IL" sz="3600"/>
          </a:p>
          <a:p>
            <a:pPr algn="l" rtl="0">
              <a:spcBef>
                <a:spcPct val="20000"/>
              </a:spcBef>
            </a:pPr>
            <a:endParaRPr lang="he-IL" sz="3600"/>
          </a:p>
          <a:p>
            <a:pPr algn="l" rtl="0">
              <a:spcBef>
                <a:spcPct val="20000"/>
              </a:spcBef>
            </a:pPr>
            <a:endParaRPr lang="he-IL" sz="3600"/>
          </a:p>
          <a:p>
            <a:pPr algn="l" rtl="0">
              <a:spcBef>
                <a:spcPct val="20000"/>
              </a:spcBef>
            </a:pPr>
            <a:endParaRPr lang="he-IL" sz="3600"/>
          </a:p>
          <a:p>
            <a:pPr algn="l" rtl="0">
              <a:spcBef>
                <a:spcPct val="20000"/>
              </a:spcBef>
            </a:pPr>
            <a:endParaRPr lang="en-US" sz="2400"/>
          </a:p>
        </p:txBody>
      </p:sp>
    </p:spTree>
  </p:cSld>
  <p:clrMapOvr>
    <a:masterClrMapping/>
  </p:clrMapOvr>
  <p:transition spd="med">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smtClean="0"/>
              <a:t>Binary Relations: Definition</a:t>
            </a:r>
          </a:p>
        </p:txBody>
      </p:sp>
      <p:sp>
        <p:nvSpPr>
          <p:cNvPr id="1952771" name="Text Box 3"/>
          <p:cNvSpPr txBox="1">
            <a:spLocks noChangeArrowheads="1"/>
          </p:cNvSpPr>
          <p:nvPr/>
        </p:nvSpPr>
        <p:spPr bwMode="auto">
          <a:xfrm>
            <a:off x="325438" y="1427163"/>
            <a:ext cx="8636000" cy="5313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a:t>Definition</a:t>
            </a:r>
            <a:r>
              <a:rPr lang="en-US" sz="2400"/>
              <a:t>: A </a:t>
            </a:r>
            <a:r>
              <a:rPr lang="en-US" sz="2400" u="sng">
                <a:solidFill>
                  <a:schemeClr val="hlink"/>
                </a:solidFill>
              </a:rPr>
              <a:t>binary relation</a:t>
            </a:r>
            <a:r>
              <a:rPr lang="en-US" sz="2400"/>
              <a:t>, R, consists of </a:t>
            </a:r>
          </a:p>
          <a:p>
            <a:pPr lvl="1" algn="l" rtl="0">
              <a:spcBef>
                <a:spcPct val="20000"/>
              </a:spcBef>
              <a:buFontTx/>
              <a:buAutoNum type="arabicPeriod"/>
            </a:pPr>
            <a:r>
              <a:rPr lang="en-US" sz="2400"/>
              <a:t>a set, A, called the </a:t>
            </a:r>
            <a:r>
              <a:rPr lang="en-US" sz="2400" u="sng">
                <a:solidFill>
                  <a:srgbClr val="33CC33"/>
                </a:solidFill>
              </a:rPr>
              <a:t>domain</a:t>
            </a:r>
            <a:r>
              <a:rPr lang="en-US" sz="2400"/>
              <a:t> of R,</a:t>
            </a:r>
          </a:p>
          <a:p>
            <a:pPr lvl="1" algn="l" rtl="0">
              <a:spcBef>
                <a:spcPct val="20000"/>
              </a:spcBef>
              <a:buFontTx/>
              <a:buAutoNum type="arabicPeriod"/>
            </a:pPr>
            <a:r>
              <a:rPr lang="en-US" sz="2400"/>
              <a:t>a set, B, called the </a:t>
            </a:r>
            <a:r>
              <a:rPr lang="en-US" sz="2400" u="sng">
                <a:solidFill>
                  <a:schemeClr val="tx2"/>
                </a:solidFill>
              </a:rPr>
              <a:t>codomain</a:t>
            </a:r>
            <a:r>
              <a:rPr lang="en-US" sz="2400"/>
              <a:t> of R,</a:t>
            </a:r>
          </a:p>
          <a:p>
            <a:pPr lvl="1" algn="l" rtl="0">
              <a:spcBef>
                <a:spcPct val="20000"/>
              </a:spcBef>
              <a:buFontTx/>
              <a:buAutoNum type="arabicPeriod"/>
            </a:pPr>
            <a:r>
              <a:rPr lang="en-US" sz="2400"/>
              <a:t>a subset R </a:t>
            </a:r>
            <a:r>
              <a:rPr lang="en-US" sz="1800">
                <a:latin typeface="cmbsy7" pitchFamily="34" charset="0"/>
              </a:rPr>
              <a:t>µ</a:t>
            </a:r>
            <a:r>
              <a:rPr lang="en-US" sz="2400"/>
              <a:t> AxB called the </a:t>
            </a:r>
            <a:r>
              <a:rPr lang="en-US" sz="2400" u="sng">
                <a:solidFill>
                  <a:srgbClr val="FF0000"/>
                </a:solidFill>
              </a:rPr>
              <a:t>graph</a:t>
            </a:r>
            <a:r>
              <a:rPr lang="en-US" sz="2400"/>
              <a:t> of R</a:t>
            </a:r>
          </a:p>
          <a:p>
            <a:pPr lvl="1" algn="l" rtl="0">
              <a:spcBef>
                <a:spcPct val="20000"/>
              </a:spcBef>
              <a:buFontTx/>
              <a:buAutoNum type="arabicPeriod"/>
            </a:pPr>
            <a:endParaRPr lang="en-US" sz="1000"/>
          </a:p>
          <a:p>
            <a:pPr algn="l" rtl="0">
              <a:spcBef>
                <a:spcPct val="20000"/>
              </a:spcBef>
            </a:pPr>
            <a:r>
              <a:rPr lang="en-US" sz="2400" u="sng"/>
              <a:t>Terminology</a:t>
            </a:r>
            <a:r>
              <a:rPr lang="en-US" sz="2400"/>
              <a:t>:</a:t>
            </a:r>
          </a:p>
          <a:p>
            <a:pPr lvl="1" algn="l" rtl="0">
              <a:spcBef>
                <a:spcPct val="20000"/>
              </a:spcBef>
              <a:buFontTx/>
              <a:buAutoNum type="arabicPeriod"/>
            </a:pPr>
            <a:r>
              <a:rPr lang="en-US" sz="2400"/>
              <a:t>We say that R is a relation between A and B.</a:t>
            </a:r>
          </a:p>
          <a:p>
            <a:pPr lvl="1" algn="l" rtl="0">
              <a:spcBef>
                <a:spcPct val="20000"/>
              </a:spcBef>
              <a:buFontTx/>
              <a:buAutoNum type="arabicPeriod"/>
            </a:pPr>
            <a:r>
              <a:rPr lang="en-US" sz="2400"/>
              <a:t>If A = B, we say that R is a relation on A.</a:t>
            </a:r>
          </a:p>
          <a:p>
            <a:pPr lvl="1" algn="l" rtl="0">
              <a:spcBef>
                <a:spcPct val="20000"/>
              </a:spcBef>
              <a:buFontTx/>
              <a:buAutoNum type="arabicPeriod"/>
            </a:pPr>
            <a:endParaRPr lang="en-US" sz="1000"/>
          </a:p>
          <a:p>
            <a:pPr algn="l" rtl="0">
              <a:spcBef>
                <a:spcPct val="20000"/>
              </a:spcBef>
            </a:pPr>
            <a:r>
              <a:rPr lang="en-US" sz="2400" u="sng"/>
              <a:t>Notation</a:t>
            </a:r>
            <a:r>
              <a:rPr lang="en-US" sz="2400"/>
              <a:t>:</a:t>
            </a:r>
          </a:p>
          <a:p>
            <a:pPr lvl="1" algn="l" rtl="0">
              <a:spcBef>
                <a:spcPct val="20000"/>
              </a:spcBef>
              <a:buFontTx/>
              <a:buAutoNum type="arabicPeriod"/>
            </a:pPr>
            <a:r>
              <a:rPr lang="en-US" sz="2400"/>
              <a:t>aRb means that (a,b) </a:t>
            </a:r>
            <a:r>
              <a:rPr lang="en-US" sz="1800">
                <a:latin typeface="cmbsy7" pitchFamily="34" charset="0"/>
              </a:rPr>
              <a:t>2</a:t>
            </a:r>
            <a:r>
              <a:rPr lang="en-US" sz="2400"/>
              <a:t> R.</a:t>
            </a:r>
          </a:p>
          <a:p>
            <a:pPr lvl="1" algn="l" rtl="0">
              <a:spcBef>
                <a:spcPct val="20000"/>
              </a:spcBef>
              <a:buFontTx/>
              <a:buAutoNum type="arabicPeriod"/>
            </a:pPr>
            <a:r>
              <a:rPr lang="en-US" sz="2400"/>
              <a:t>aRb (alternatively, </a:t>
            </a:r>
            <a:r>
              <a:rPr lang="en-US" sz="2400">
                <a:latin typeface="cmbsy7" pitchFamily="34" charset="0"/>
              </a:rPr>
              <a:t>:</a:t>
            </a:r>
            <a:r>
              <a:rPr lang="en-US" sz="2400"/>
              <a:t>(aRb)) means that (a,b) </a:t>
            </a:r>
            <a:r>
              <a:rPr lang="en-US" sz="1800">
                <a:latin typeface="cmbsy7" pitchFamily="34" charset="0"/>
              </a:rPr>
              <a:t>2</a:t>
            </a:r>
            <a:r>
              <a:rPr lang="en-US" sz="2400"/>
              <a:t> R</a:t>
            </a:r>
          </a:p>
          <a:p>
            <a:pPr lvl="1" algn="l" rtl="0">
              <a:spcBef>
                <a:spcPct val="20000"/>
              </a:spcBef>
              <a:buFontTx/>
              <a:buAutoNum type="arabicPeriod"/>
            </a:pPr>
            <a:endParaRPr lang="en-US" sz="1000"/>
          </a:p>
          <a:p>
            <a:pPr algn="l" rtl="0">
              <a:spcBef>
                <a:spcPct val="20000"/>
              </a:spcBef>
            </a:pPr>
            <a:r>
              <a:rPr lang="en-US" sz="2000"/>
              <a:t>Binary relation			</a:t>
            </a:r>
            <a:r>
              <a:rPr lang="he-IL" sz="2000"/>
              <a:t>יחס בינארי</a:t>
            </a:r>
            <a:endParaRPr lang="en-US" sz="2000"/>
          </a:p>
        </p:txBody>
      </p:sp>
      <p:sp>
        <p:nvSpPr>
          <p:cNvPr id="1952772" name="Text Box 4"/>
          <p:cNvSpPr txBox="1">
            <a:spLocks noChangeArrowheads="1"/>
          </p:cNvSpPr>
          <p:nvPr/>
        </p:nvSpPr>
        <p:spPr bwMode="auto">
          <a:xfrm>
            <a:off x="7883525" y="5641975"/>
            <a:ext cx="649288"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a:t>/</a:t>
            </a:r>
          </a:p>
        </p:txBody>
      </p:sp>
      <p:sp>
        <p:nvSpPr>
          <p:cNvPr id="1952773" name="Text Box 5"/>
          <p:cNvSpPr txBox="1">
            <a:spLocks noChangeArrowheads="1"/>
          </p:cNvSpPr>
          <p:nvPr/>
        </p:nvSpPr>
        <p:spPr bwMode="auto">
          <a:xfrm>
            <a:off x="1547813" y="5554663"/>
            <a:ext cx="663575"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952771">
                                            <p:txEl>
                                              <p:pRg st="5" end="5"/>
                                            </p:txEl>
                                          </p:spTgt>
                                        </p:tgtEl>
                                        <p:attrNameLst>
                                          <p:attrName>style.visibility</p:attrName>
                                        </p:attrNameLst>
                                      </p:cBhvr>
                                      <p:to>
                                        <p:strVal val="visible"/>
                                      </p:to>
                                    </p:set>
                                    <p:animEffect transition="in" filter="fade">
                                      <p:cBhvr>
                                        <p:cTn id="7" dur="1000"/>
                                        <p:tgtEl>
                                          <p:spTgt spid="1952771">
                                            <p:txEl>
                                              <p:pRg st="5" end="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952771">
                                            <p:txEl>
                                              <p:pRg st="6" end="6"/>
                                            </p:txEl>
                                          </p:spTgt>
                                        </p:tgtEl>
                                        <p:attrNameLst>
                                          <p:attrName>style.visibility</p:attrName>
                                        </p:attrNameLst>
                                      </p:cBhvr>
                                      <p:to>
                                        <p:strVal val="visible"/>
                                      </p:to>
                                    </p:set>
                                    <p:animEffect transition="in" filter="fade">
                                      <p:cBhvr>
                                        <p:cTn id="10" dur="1000"/>
                                        <p:tgtEl>
                                          <p:spTgt spid="1952771">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952771">
                                            <p:txEl>
                                              <p:pRg st="7" end="7"/>
                                            </p:txEl>
                                          </p:spTgt>
                                        </p:tgtEl>
                                        <p:attrNameLst>
                                          <p:attrName>style.visibility</p:attrName>
                                        </p:attrNameLst>
                                      </p:cBhvr>
                                      <p:to>
                                        <p:strVal val="visible"/>
                                      </p:to>
                                    </p:set>
                                    <p:animEffect transition="in" filter="fade">
                                      <p:cBhvr>
                                        <p:cTn id="13" dur="1000"/>
                                        <p:tgtEl>
                                          <p:spTgt spid="1952771">
                                            <p:txEl>
                                              <p:pRg st="7" end="7"/>
                                            </p:txEl>
                                          </p:spTgt>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10" presetClass="entr" presetSubtype="0" fill="hold" nodeType="clickEffect">
                                  <p:stCondLst>
                                    <p:cond delay="0"/>
                                  </p:stCondLst>
                                  <p:childTnLst>
                                    <p:set>
                                      <p:cBhvr>
                                        <p:cTn id="17" dur="1" fill="hold">
                                          <p:stCondLst>
                                            <p:cond delay="0"/>
                                          </p:stCondLst>
                                        </p:cTn>
                                        <p:tgtEl>
                                          <p:spTgt spid="1952771">
                                            <p:txEl>
                                              <p:pRg st="9" end="9"/>
                                            </p:txEl>
                                          </p:spTgt>
                                        </p:tgtEl>
                                        <p:attrNameLst>
                                          <p:attrName>style.visibility</p:attrName>
                                        </p:attrNameLst>
                                      </p:cBhvr>
                                      <p:to>
                                        <p:strVal val="visible"/>
                                      </p:to>
                                    </p:set>
                                    <p:animEffect transition="in" filter="fade">
                                      <p:cBhvr>
                                        <p:cTn id="18" dur="1000"/>
                                        <p:tgtEl>
                                          <p:spTgt spid="1952771">
                                            <p:txEl>
                                              <p:pRg st="9" end="9"/>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1952771">
                                            <p:txEl>
                                              <p:pRg st="10" end="10"/>
                                            </p:txEl>
                                          </p:spTgt>
                                        </p:tgtEl>
                                        <p:attrNameLst>
                                          <p:attrName>style.visibility</p:attrName>
                                        </p:attrNameLst>
                                      </p:cBhvr>
                                      <p:to>
                                        <p:strVal val="visible"/>
                                      </p:to>
                                    </p:set>
                                    <p:animEffect transition="in" filter="fade">
                                      <p:cBhvr>
                                        <p:cTn id="21" dur="1000"/>
                                        <p:tgtEl>
                                          <p:spTgt spid="1952771">
                                            <p:txEl>
                                              <p:pRg st="10" end="10"/>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1952771">
                                            <p:txEl>
                                              <p:pRg st="11" end="11"/>
                                            </p:txEl>
                                          </p:spTgt>
                                        </p:tgtEl>
                                        <p:attrNameLst>
                                          <p:attrName>style.visibility</p:attrName>
                                        </p:attrNameLst>
                                      </p:cBhvr>
                                      <p:to>
                                        <p:strVal val="visible"/>
                                      </p:to>
                                    </p:set>
                                    <p:animEffect transition="in" filter="fade">
                                      <p:cBhvr>
                                        <p:cTn id="24" dur="1000"/>
                                        <p:tgtEl>
                                          <p:spTgt spid="1952771">
                                            <p:txEl>
                                              <p:pRg st="11" end="11"/>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1952771">
                                            <p:txEl>
                                              <p:pRg st="13" end="13"/>
                                            </p:txEl>
                                          </p:spTgt>
                                        </p:tgtEl>
                                        <p:attrNameLst>
                                          <p:attrName>style.visibility</p:attrName>
                                        </p:attrNameLst>
                                      </p:cBhvr>
                                      <p:to>
                                        <p:strVal val="visible"/>
                                      </p:to>
                                    </p:set>
                                    <p:animEffect transition="in" filter="fade">
                                      <p:cBhvr>
                                        <p:cTn id="27" dur="1000"/>
                                        <p:tgtEl>
                                          <p:spTgt spid="1952771">
                                            <p:txEl>
                                              <p:pRg st="13" end="13"/>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952772"/>
                                        </p:tgtEl>
                                        <p:attrNameLst>
                                          <p:attrName>style.visibility</p:attrName>
                                        </p:attrNameLst>
                                      </p:cBhvr>
                                      <p:to>
                                        <p:strVal val="visible"/>
                                      </p:to>
                                    </p:set>
                                    <p:animEffect transition="in" filter="fade">
                                      <p:cBhvr>
                                        <p:cTn id="30" dur="1000"/>
                                        <p:tgtEl>
                                          <p:spTgt spid="195277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1952773"/>
                                        </p:tgtEl>
                                        <p:attrNameLst>
                                          <p:attrName>style.visibility</p:attrName>
                                        </p:attrNameLst>
                                      </p:cBhvr>
                                      <p:to>
                                        <p:strVal val="visible"/>
                                      </p:to>
                                    </p:set>
                                    <p:animEffect transition="in" filter="fade">
                                      <p:cBhvr>
                                        <p:cTn id="33" dur="1000"/>
                                        <p:tgtEl>
                                          <p:spTgt spid="1952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2772" grpId="0"/>
      <p:bldP spid="195277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sz="3400" smtClean="0"/>
              <a:t>Binary Relations: Characterization</a:t>
            </a:r>
          </a:p>
        </p:txBody>
      </p:sp>
      <p:sp>
        <p:nvSpPr>
          <p:cNvPr id="7171" name="Text Box 3"/>
          <p:cNvSpPr txBox="1">
            <a:spLocks noChangeArrowheads="1"/>
          </p:cNvSpPr>
          <p:nvPr/>
        </p:nvSpPr>
        <p:spPr bwMode="auto">
          <a:xfrm>
            <a:off x="325438" y="1236663"/>
            <a:ext cx="8636000" cy="4835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u="sng" dirty="0"/>
              <a:t>Definition</a:t>
            </a:r>
            <a:r>
              <a:rPr lang="en-US" dirty="0"/>
              <a:t>: A binary relation, R, on a set A is</a:t>
            </a:r>
          </a:p>
          <a:p>
            <a:pPr algn="l" rtl="0">
              <a:spcBef>
                <a:spcPct val="20000"/>
              </a:spcBef>
            </a:pPr>
            <a:endParaRPr lang="en-US" dirty="0"/>
          </a:p>
          <a:p>
            <a:pPr algn="l" rtl="0">
              <a:spcBef>
                <a:spcPct val="20000"/>
              </a:spcBef>
            </a:pPr>
            <a:r>
              <a:rPr lang="en-US" sz="2400" u="sng" dirty="0">
                <a:solidFill>
                  <a:schemeClr val="tx2"/>
                </a:solidFill>
              </a:rPr>
              <a:t>Reflexive:</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a:t>a </a:t>
            </a:r>
            <a:r>
              <a:rPr lang="en-US" sz="1600" dirty="0">
                <a:latin typeface="cmbsy7" pitchFamily="34" charset="0"/>
              </a:rPr>
              <a:t>2</a:t>
            </a:r>
            <a:r>
              <a:rPr lang="en-US" sz="2400" dirty="0"/>
              <a:t> A, </a:t>
            </a:r>
            <a:r>
              <a:rPr lang="en-US" sz="2400" dirty="0" err="1"/>
              <a:t>aRa</a:t>
            </a:r>
            <a:r>
              <a:rPr lang="en-US" sz="2400" dirty="0"/>
              <a:t>.</a:t>
            </a:r>
          </a:p>
          <a:p>
            <a:pPr algn="l" rtl="0">
              <a:spcBef>
                <a:spcPct val="20000"/>
              </a:spcBef>
            </a:pPr>
            <a:r>
              <a:rPr lang="en-US" sz="2400" u="sng" dirty="0">
                <a:solidFill>
                  <a:schemeClr val="tx2"/>
                </a:solidFill>
              </a:rPr>
              <a:t>Anti-Reflexive:</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a:t>a </a:t>
            </a:r>
            <a:r>
              <a:rPr lang="en-US" sz="1600" dirty="0">
                <a:latin typeface="cmbsy7" pitchFamily="34" charset="0"/>
              </a:rPr>
              <a:t>2</a:t>
            </a:r>
            <a:r>
              <a:rPr lang="en-US" sz="2400" dirty="0"/>
              <a:t> A, </a:t>
            </a:r>
            <a:r>
              <a:rPr lang="en-US" sz="2400" dirty="0">
                <a:latin typeface="cmbsy7" pitchFamily="34" charset="0"/>
              </a:rPr>
              <a:t>:</a:t>
            </a:r>
            <a:r>
              <a:rPr lang="en-US" sz="2400" dirty="0"/>
              <a:t>(</a:t>
            </a:r>
            <a:r>
              <a:rPr lang="en-US" sz="2400" dirty="0" err="1"/>
              <a:t>aRa</a:t>
            </a:r>
            <a:r>
              <a:rPr lang="en-US" sz="2400" dirty="0"/>
              <a:t>).</a:t>
            </a:r>
          </a:p>
          <a:p>
            <a:pPr algn="l" rtl="0">
              <a:spcBef>
                <a:spcPct val="20000"/>
              </a:spcBef>
            </a:pPr>
            <a:endParaRPr lang="en-US" sz="2400" dirty="0">
              <a:solidFill>
                <a:srgbClr val="33CC33"/>
              </a:solidFill>
            </a:endParaRPr>
          </a:p>
          <a:p>
            <a:pPr algn="l" rtl="0">
              <a:spcBef>
                <a:spcPct val="20000"/>
              </a:spcBef>
            </a:pPr>
            <a:r>
              <a:rPr lang="en-US" sz="2400" u="sng" dirty="0">
                <a:solidFill>
                  <a:srgbClr val="33CC33"/>
                </a:solidFill>
              </a:rPr>
              <a:t>Symmetric:</a:t>
            </a:r>
            <a:r>
              <a:rPr lang="en-US" sz="2400" dirty="0">
                <a:solidFill>
                  <a:srgbClr val="33CC33"/>
                </a:solidFill>
              </a:rPr>
              <a:t> </a:t>
            </a:r>
            <a:r>
              <a:rPr lang="en-US" sz="2400" dirty="0">
                <a:latin typeface="Arial Unicode MS" pitchFamily="34" charset="-128"/>
                <a:ea typeface="Arial Unicode MS" pitchFamily="34" charset="-128"/>
                <a:cs typeface="Arial Unicode MS" pitchFamily="34" charset="-128"/>
              </a:rPr>
              <a:t>∀</a:t>
            </a:r>
            <a:r>
              <a:rPr lang="en-US" sz="2400" dirty="0" err="1"/>
              <a:t>a,b</a:t>
            </a:r>
            <a:r>
              <a:rPr lang="en-US" sz="2400" dirty="0"/>
              <a:t> </a:t>
            </a:r>
            <a:r>
              <a:rPr lang="en-US" sz="1600" dirty="0">
                <a:latin typeface="cmbsy7" pitchFamily="34" charset="0"/>
              </a:rPr>
              <a:t>2</a:t>
            </a:r>
            <a:r>
              <a:rPr lang="en-US" sz="2400" dirty="0"/>
              <a:t> A, </a:t>
            </a:r>
            <a:r>
              <a:rPr lang="en-US" sz="2400" dirty="0" err="1"/>
              <a:t>aRb</a:t>
            </a:r>
            <a:r>
              <a:rPr lang="en-US" sz="2400" dirty="0"/>
              <a:t> </a:t>
            </a:r>
            <a:r>
              <a:rPr lang="en-US" dirty="0"/>
              <a:t>→ </a:t>
            </a:r>
            <a:r>
              <a:rPr lang="en-US" sz="2400" dirty="0" err="1"/>
              <a:t>bRa</a:t>
            </a:r>
            <a:r>
              <a:rPr lang="en-US" sz="2400" dirty="0"/>
              <a:t>. </a:t>
            </a:r>
            <a:endParaRPr lang="en-US" sz="800" dirty="0">
              <a:solidFill>
                <a:srgbClr val="33CC33"/>
              </a:solidFill>
            </a:endParaRPr>
          </a:p>
          <a:p>
            <a:pPr algn="l" rtl="0">
              <a:spcBef>
                <a:spcPct val="20000"/>
              </a:spcBef>
            </a:pPr>
            <a:r>
              <a:rPr lang="en-US" sz="2400" u="sng" dirty="0">
                <a:solidFill>
                  <a:srgbClr val="33CC33"/>
                </a:solidFill>
              </a:rPr>
              <a:t>Asymmetric:</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err="1"/>
              <a:t>a,b</a:t>
            </a:r>
            <a:r>
              <a:rPr lang="en-US" sz="2400" dirty="0"/>
              <a:t> </a:t>
            </a:r>
            <a:r>
              <a:rPr lang="en-US" sz="1600" dirty="0">
                <a:latin typeface="cmbsy7" pitchFamily="34" charset="0"/>
              </a:rPr>
              <a:t>2</a:t>
            </a:r>
            <a:r>
              <a:rPr lang="en-US" sz="2400" dirty="0"/>
              <a:t> A, </a:t>
            </a:r>
            <a:r>
              <a:rPr lang="en-US" sz="2400" dirty="0" err="1"/>
              <a:t>aRb</a:t>
            </a:r>
            <a:r>
              <a:rPr lang="en-US" sz="2400" dirty="0"/>
              <a:t> </a:t>
            </a:r>
            <a:r>
              <a:rPr lang="en-US" dirty="0"/>
              <a:t>→ </a:t>
            </a:r>
            <a:r>
              <a:rPr lang="en-US" sz="2400" dirty="0">
                <a:latin typeface="cmbsy7" pitchFamily="34" charset="0"/>
              </a:rPr>
              <a:t>:</a:t>
            </a:r>
            <a:r>
              <a:rPr lang="en-US" sz="2400" dirty="0"/>
              <a:t>(</a:t>
            </a:r>
            <a:r>
              <a:rPr lang="en-US" sz="2400" dirty="0" err="1"/>
              <a:t>bRa</a:t>
            </a:r>
            <a:r>
              <a:rPr lang="en-US" sz="2400" dirty="0"/>
              <a:t>).</a:t>
            </a:r>
          </a:p>
          <a:p>
            <a:pPr algn="l" rtl="0">
              <a:spcBef>
                <a:spcPct val="20000"/>
              </a:spcBef>
            </a:pPr>
            <a:r>
              <a:rPr lang="en-US" sz="2400" u="sng" dirty="0">
                <a:solidFill>
                  <a:srgbClr val="33CC33"/>
                </a:solidFill>
              </a:rPr>
              <a:t>Anti-symmetric:</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err="1"/>
              <a:t>a,b</a:t>
            </a:r>
            <a:r>
              <a:rPr lang="en-US" sz="2400" dirty="0"/>
              <a:t> </a:t>
            </a:r>
            <a:r>
              <a:rPr lang="en-US" sz="1600" dirty="0">
                <a:latin typeface="cmbsy7" pitchFamily="34" charset="0"/>
              </a:rPr>
              <a:t>2</a:t>
            </a:r>
            <a:r>
              <a:rPr lang="en-US" sz="2400" dirty="0"/>
              <a:t> A, (</a:t>
            </a:r>
            <a:r>
              <a:rPr lang="en-US" sz="2400" dirty="0" err="1"/>
              <a:t>aRb</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a:t> </a:t>
            </a:r>
            <a:r>
              <a:rPr lang="en-US" sz="2400" dirty="0" err="1"/>
              <a:t>bRa</a:t>
            </a:r>
            <a:r>
              <a:rPr lang="en-US" sz="2400" dirty="0"/>
              <a:t>) </a:t>
            </a:r>
            <a:r>
              <a:rPr lang="en-US" dirty="0"/>
              <a:t>→ </a:t>
            </a:r>
            <a:r>
              <a:rPr lang="en-US" sz="2400" dirty="0"/>
              <a:t>a = b.</a:t>
            </a:r>
          </a:p>
          <a:p>
            <a:pPr algn="l" rtl="0">
              <a:spcBef>
                <a:spcPct val="20000"/>
              </a:spcBef>
            </a:pPr>
            <a:endParaRPr lang="en-US" sz="2400" dirty="0">
              <a:solidFill>
                <a:schemeClr val="hlink"/>
              </a:solidFill>
            </a:endParaRPr>
          </a:p>
          <a:p>
            <a:pPr algn="l" rtl="0">
              <a:spcBef>
                <a:spcPct val="20000"/>
              </a:spcBef>
            </a:pPr>
            <a:r>
              <a:rPr lang="en-US" sz="2400" u="sng" dirty="0">
                <a:solidFill>
                  <a:schemeClr val="hlink"/>
                </a:solidFill>
              </a:rPr>
              <a:t>Transitive:</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err="1"/>
              <a:t>a,b,c</a:t>
            </a:r>
            <a:r>
              <a:rPr lang="en-US" sz="2400" dirty="0"/>
              <a:t> </a:t>
            </a:r>
            <a:r>
              <a:rPr lang="en-US" sz="1800" dirty="0">
                <a:latin typeface="cmbsy7" pitchFamily="34" charset="0"/>
              </a:rPr>
              <a:t>2</a:t>
            </a:r>
            <a:r>
              <a:rPr lang="en-US" sz="2400" dirty="0"/>
              <a:t> A, (</a:t>
            </a:r>
            <a:r>
              <a:rPr lang="en-US" sz="2400" dirty="0" err="1"/>
              <a:t>aRb</a:t>
            </a:r>
            <a:r>
              <a:rPr lang="en-US" sz="2400" dirty="0"/>
              <a:t> </a:t>
            </a:r>
            <a:r>
              <a:rPr lang="en-US" sz="2400" dirty="0">
                <a:latin typeface="Arial Unicode MS" pitchFamily="34" charset="-128"/>
                <a:ea typeface="Arial Unicode MS" pitchFamily="34" charset="-128"/>
                <a:cs typeface="Arial Unicode MS" pitchFamily="34" charset="-128"/>
              </a:rPr>
              <a:t>∧</a:t>
            </a:r>
            <a:r>
              <a:rPr lang="en-US" sz="2400" dirty="0"/>
              <a:t> </a:t>
            </a:r>
            <a:r>
              <a:rPr lang="en-US" sz="2400" dirty="0" err="1"/>
              <a:t>bRc</a:t>
            </a:r>
            <a:r>
              <a:rPr lang="en-US" sz="2400" dirty="0"/>
              <a:t>) </a:t>
            </a:r>
            <a:r>
              <a:rPr lang="en-US" dirty="0"/>
              <a:t>→ </a:t>
            </a:r>
            <a:r>
              <a:rPr lang="en-US" sz="2400" dirty="0" err="1"/>
              <a:t>aRc</a:t>
            </a:r>
            <a:r>
              <a:rPr lang="en-US" sz="2400" dirty="0"/>
              <a:t>.</a:t>
            </a:r>
          </a:p>
        </p:txBody>
      </p:sp>
    </p:spTree>
  </p:cSld>
  <p:clrMapOvr>
    <a:masterClrMapping/>
  </p:clrMapOvr>
  <p:transition spd="med">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smtClean="0"/>
              <a:t>Asymmetric vs. Anti-Symmetric</a:t>
            </a:r>
          </a:p>
        </p:txBody>
      </p:sp>
      <p:sp>
        <p:nvSpPr>
          <p:cNvPr id="1770499" name="Text Box 3"/>
          <p:cNvSpPr txBox="1">
            <a:spLocks noChangeArrowheads="1"/>
          </p:cNvSpPr>
          <p:nvPr/>
        </p:nvSpPr>
        <p:spPr bwMode="auto">
          <a:xfrm>
            <a:off x="325438" y="1550988"/>
            <a:ext cx="8636000" cy="44504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dirty="0">
                <a:solidFill>
                  <a:srgbClr val="33CC33"/>
                </a:solidFill>
              </a:rPr>
              <a:t>Asymmetric</a:t>
            </a:r>
            <a:r>
              <a:rPr lang="en-US" sz="2400" dirty="0"/>
              <a:t> </a:t>
            </a:r>
            <a:r>
              <a:rPr lang="en-US" sz="2400" dirty="0" err="1"/>
              <a:t>aRb</a:t>
            </a:r>
            <a:r>
              <a:rPr lang="en-US" sz="2400" dirty="0"/>
              <a:t> implies </a:t>
            </a:r>
            <a:r>
              <a:rPr lang="en-US" sz="2400" dirty="0">
                <a:latin typeface="cmbsy7" pitchFamily="34" charset="0"/>
              </a:rPr>
              <a:t>: </a:t>
            </a:r>
            <a:r>
              <a:rPr lang="en-US" sz="2400" dirty="0" smtClean="0"/>
              <a:t>(</a:t>
            </a:r>
            <a:r>
              <a:rPr lang="en-US" sz="2400" dirty="0" err="1"/>
              <a:t>bRa</a:t>
            </a:r>
            <a:r>
              <a:rPr lang="en-US" sz="2400" dirty="0"/>
              <a:t>) for all </a:t>
            </a:r>
            <a:r>
              <a:rPr lang="en-US" sz="2400" dirty="0" err="1"/>
              <a:t>a,b</a:t>
            </a:r>
            <a:r>
              <a:rPr lang="en-US" sz="2400" dirty="0"/>
              <a:t> </a:t>
            </a:r>
            <a:r>
              <a:rPr lang="en-US" sz="2400" dirty="0" smtClean="0">
                <a:latin typeface="cmsy10"/>
                <a:sym typeface="Symbol"/>
              </a:rPr>
              <a:t></a:t>
            </a:r>
            <a:r>
              <a:rPr lang="en-US" sz="2400" dirty="0" smtClean="0"/>
              <a:t> </a:t>
            </a:r>
            <a:r>
              <a:rPr lang="en-US" sz="2400" dirty="0"/>
              <a:t>A.</a:t>
            </a:r>
          </a:p>
          <a:p>
            <a:pPr algn="l" rtl="0">
              <a:spcBef>
                <a:spcPct val="20000"/>
              </a:spcBef>
            </a:pPr>
            <a:endParaRPr lang="en-US" sz="2400" dirty="0">
              <a:solidFill>
                <a:srgbClr val="33CC33"/>
              </a:solidFill>
            </a:endParaRPr>
          </a:p>
          <a:p>
            <a:pPr algn="l" rtl="0">
              <a:spcBef>
                <a:spcPct val="20000"/>
              </a:spcBef>
            </a:pPr>
            <a:r>
              <a:rPr lang="en-US" sz="2400" u="sng" dirty="0">
                <a:solidFill>
                  <a:srgbClr val="33CC33"/>
                </a:solidFill>
              </a:rPr>
              <a:t>Anti-symmetric</a:t>
            </a:r>
            <a:r>
              <a:rPr lang="en-US" sz="2400" dirty="0"/>
              <a:t> </a:t>
            </a:r>
            <a:r>
              <a:rPr lang="en-US" sz="2400" dirty="0" err="1"/>
              <a:t>aRb</a:t>
            </a:r>
            <a:r>
              <a:rPr lang="en-US" sz="2400" dirty="0"/>
              <a:t>, </a:t>
            </a:r>
            <a:r>
              <a:rPr lang="en-US" sz="2400" dirty="0" err="1"/>
              <a:t>bRa</a:t>
            </a:r>
            <a:r>
              <a:rPr lang="en-US" sz="2400" dirty="0"/>
              <a:t> implies a = b for all </a:t>
            </a:r>
            <a:r>
              <a:rPr lang="en-US" sz="2400" dirty="0" err="1"/>
              <a:t>a,b</a:t>
            </a:r>
            <a:r>
              <a:rPr lang="en-US" sz="2400" dirty="0"/>
              <a:t> </a:t>
            </a:r>
            <a:r>
              <a:rPr lang="en-US" sz="2400" dirty="0" smtClean="0">
                <a:latin typeface="cmsy10"/>
                <a:sym typeface="Symbol"/>
              </a:rPr>
              <a:t></a:t>
            </a:r>
            <a:r>
              <a:rPr lang="en-US" sz="2400" dirty="0" smtClean="0"/>
              <a:t> </a:t>
            </a:r>
            <a:r>
              <a:rPr lang="en-US" sz="2400" dirty="0"/>
              <a:t>A.</a:t>
            </a:r>
          </a:p>
          <a:p>
            <a:pPr algn="l" rtl="0">
              <a:spcBef>
                <a:spcPct val="20000"/>
              </a:spcBef>
            </a:pPr>
            <a:endParaRPr lang="en-US" sz="2400" dirty="0">
              <a:solidFill>
                <a:schemeClr val="hlink"/>
              </a:solidFill>
            </a:endParaRPr>
          </a:p>
          <a:p>
            <a:pPr algn="l" rtl="0">
              <a:spcBef>
                <a:spcPct val="20000"/>
              </a:spcBef>
            </a:pPr>
            <a:r>
              <a:rPr lang="en-US" sz="2400" u="sng" dirty="0">
                <a:solidFill>
                  <a:srgbClr val="33CC33"/>
                </a:solidFill>
              </a:rPr>
              <a:t>Anti-symmetric</a:t>
            </a:r>
            <a:r>
              <a:rPr lang="en-US" sz="2400" dirty="0">
                <a:solidFill>
                  <a:srgbClr val="33CC33"/>
                </a:solidFill>
              </a:rPr>
              <a:t>*</a:t>
            </a:r>
            <a:r>
              <a:rPr lang="en-US" sz="2400" dirty="0"/>
              <a:t> </a:t>
            </a:r>
            <a:r>
              <a:rPr lang="en-US" sz="2400" dirty="0" err="1"/>
              <a:t>aRb</a:t>
            </a:r>
            <a:r>
              <a:rPr lang="en-US" sz="2400" dirty="0"/>
              <a:t> implies </a:t>
            </a:r>
            <a:r>
              <a:rPr lang="en-US" sz="2400" dirty="0">
                <a:latin typeface="cmbsy7" pitchFamily="34" charset="0"/>
              </a:rPr>
              <a:t>: </a:t>
            </a:r>
            <a:r>
              <a:rPr lang="en-US" sz="2400" dirty="0" smtClean="0"/>
              <a:t>(</a:t>
            </a:r>
            <a:r>
              <a:rPr lang="en-US" sz="2400" dirty="0" err="1"/>
              <a:t>bRa</a:t>
            </a:r>
            <a:r>
              <a:rPr lang="en-US" sz="2400" dirty="0"/>
              <a:t>) for all a = b </a:t>
            </a:r>
            <a:r>
              <a:rPr lang="en-US" sz="2400" dirty="0" smtClean="0">
                <a:latin typeface="cmsy10"/>
                <a:sym typeface="Symbol"/>
              </a:rPr>
              <a:t></a:t>
            </a:r>
            <a:r>
              <a:rPr lang="en-US" sz="2400" dirty="0" smtClean="0"/>
              <a:t> </a:t>
            </a:r>
            <a:r>
              <a:rPr lang="en-US" sz="2400" dirty="0"/>
              <a:t>A.</a:t>
            </a:r>
          </a:p>
          <a:p>
            <a:pPr algn="l" rtl="0">
              <a:spcBef>
                <a:spcPct val="20000"/>
              </a:spcBef>
            </a:pPr>
            <a:endParaRPr lang="en-US" sz="2400" dirty="0"/>
          </a:p>
          <a:p>
            <a:pPr algn="l" rtl="0">
              <a:spcBef>
                <a:spcPct val="20000"/>
              </a:spcBef>
            </a:pPr>
            <a:r>
              <a:rPr lang="en-US" sz="2400" u="sng" dirty="0"/>
              <a:t>Claim</a:t>
            </a:r>
            <a:r>
              <a:rPr lang="en-US" sz="2400" dirty="0"/>
              <a:t>: </a:t>
            </a:r>
            <a:r>
              <a:rPr lang="en-US" sz="2400" u="sng" dirty="0">
                <a:solidFill>
                  <a:srgbClr val="33CC33"/>
                </a:solidFill>
              </a:rPr>
              <a:t>Anti-symmetric</a:t>
            </a:r>
            <a:r>
              <a:rPr lang="en-US" sz="2400" dirty="0">
                <a:solidFill>
                  <a:srgbClr val="33CC33"/>
                </a:solidFill>
              </a:rPr>
              <a:t> </a:t>
            </a:r>
            <a:r>
              <a:rPr lang="en-US" sz="2000" dirty="0" smtClean="0">
                <a:latin typeface="cmsy10"/>
                <a:sym typeface="Symbol"/>
              </a:rPr>
              <a:t></a:t>
            </a:r>
            <a:r>
              <a:rPr lang="en-US" sz="2400" dirty="0" smtClean="0">
                <a:solidFill>
                  <a:srgbClr val="33CC33"/>
                </a:solidFill>
              </a:rPr>
              <a:t> </a:t>
            </a:r>
            <a:r>
              <a:rPr lang="en-US" sz="2400" u="sng" dirty="0">
                <a:solidFill>
                  <a:srgbClr val="33CC33"/>
                </a:solidFill>
              </a:rPr>
              <a:t>Anti-symmetric</a:t>
            </a:r>
            <a:r>
              <a:rPr lang="en-US" sz="2400" dirty="0">
                <a:solidFill>
                  <a:srgbClr val="33CC33"/>
                </a:solidFill>
              </a:rPr>
              <a:t>*</a:t>
            </a:r>
            <a:r>
              <a:rPr lang="en-US" sz="2400" dirty="0"/>
              <a:t> </a:t>
            </a:r>
          </a:p>
          <a:p>
            <a:pPr algn="l" rtl="0">
              <a:spcBef>
                <a:spcPct val="20000"/>
              </a:spcBef>
            </a:pPr>
            <a:endParaRPr lang="en-US" sz="2400" dirty="0"/>
          </a:p>
          <a:p>
            <a:pPr algn="l" rtl="0">
              <a:spcBef>
                <a:spcPct val="20000"/>
              </a:spcBef>
            </a:pPr>
            <a:endParaRPr lang="en-US" sz="2400" dirty="0"/>
          </a:p>
          <a:p>
            <a:pPr algn="l" rtl="0">
              <a:spcBef>
                <a:spcPct val="20000"/>
              </a:spcBef>
            </a:pPr>
            <a:r>
              <a:rPr lang="en-US" sz="2400" dirty="0"/>
              <a:t>Can think of</a:t>
            </a:r>
            <a:r>
              <a:rPr lang="en-US" sz="2400" dirty="0">
                <a:solidFill>
                  <a:srgbClr val="33CC33"/>
                </a:solidFill>
              </a:rPr>
              <a:t> </a:t>
            </a:r>
            <a:r>
              <a:rPr lang="en-US" sz="2400" u="sng" dirty="0">
                <a:solidFill>
                  <a:srgbClr val="33CC33"/>
                </a:solidFill>
              </a:rPr>
              <a:t>Anti-symmetric</a:t>
            </a:r>
            <a:r>
              <a:rPr lang="en-US" sz="2400" dirty="0">
                <a:solidFill>
                  <a:srgbClr val="33CC33"/>
                </a:solidFill>
              </a:rPr>
              <a:t>* </a:t>
            </a:r>
            <a:r>
              <a:rPr lang="en-US" sz="2400" dirty="0"/>
              <a:t>as</a:t>
            </a:r>
            <a:r>
              <a:rPr lang="en-US" sz="2400" dirty="0">
                <a:solidFill>
                  <a:srgbClr val="33CC33"/>
                </a:solidFill>
              </a:rPr>
              <a:t> </a:t>
            </a:r>
            <a:r>
              <a:rPr lang="en-US" sz="2400" u="sng" dirty="0">
                <a:solidFill>
                  <a:srgbClr val="33CC33"/>
                </a:solidFill>
              </a:rPr>
              <a:t>“weak Asymmetric”</a:t>
            </a:r>
            <a:endParaRPr lang="en-US" sz="2400" dirty="0"/>
          </a:p>
        </p:txBody>
      </p:sp>
      <p:sp>
        <p:nvSpPr>
          <p:cNvPr id="8196" name="Text Box 4"/>
          <p:cNvSpPr txBox="1">
            <a:spLocks noChangeArrowheads="1"/>
          </p:cNvSpPr>
          <p:nvPr/>
        </p:nvSpPr>
        <p:spPr bwMode="auto">
          <a:xfrm>
            <a:off x="6742579" y="3261099"/>
            <a:ext cx="663575"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0" rIns="274320">
            <a:spAutoFit/>
          </a:bodyPr>
          <a:lstStyle>
            <a:lvl1pPr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r>
              <a:rPr lang="en-US" sz="3200" dirty="0"/>
              <a:t>/</a:t>
            </a:r>
          </a:p>
        </p:txBody>
      </p:sp>
    </p:spTree>
  </p:cSld>
  <p:clrMapOvr>
    <a:masterClrMapping/>
  </p:clrMapOvr>
  <p:transition spd="med">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withEffect">
                                  <p:stCondLst>
                                    <p:cond delay="0"/>
                                  </p:stCondLst>
                                  <p:childTnLst>
                                    <p:set>
                                      <p:cBhvr>
                                        <p:cTn id="6" dur="1" fill="hold">
                                          <p:stCondLst>
                                            <p:cond delay="0"/>
                                          </p:stCondLst>
                                        </p:cTn>
                                        <p:tgtEl>
                                          <p:spTgt spid="1770499">
                                            <p:txEl>
                                              <p:pRg st="0" end="0"/>
                                            </p:txEl>
                                          </p:spTgt>
                                        </p:tgtEl>
                                        <p:attrNameLst>
                                          <p:attrName>style.visibility</p:attrName>
                                        </p:attrNameLst>
                                      </p:cBhvr>
                                      <p:to>
                                        <p:strVal val="visible"/>
                                      </p:to>
                                    </p:set>
                                    <p:animEffect transition="in" filter="fade">
                                      <p:cBhvr>
                                        <p:cTn id="7" dur="1000"/>
                                        <p:tgtEl>
                                          <p:spTgt spid="1770499">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770499">
                                            <p:txEl>
                                              <p:pRg st="2" end="2"/>
                                            </p:txEl>
                                          </p:spTgt>
                                        </p:tgtEl>
                                        <p:attrNameLst>
                                          <p:attrName>style.visibility</p:attrName>
                                        </p:attrNameLst>
                                      </p:cBhvr>
                                      <p:to>
                                        <p:strVal val="visible"/>
                                      </p:to>
                                    </p:set>
                                    <p:animEffect transition="in" filter="fade">
                                      <p:cBhvr>
                                        <p:cTn id="10" dur="1000"/>
                                        <p:tgtEl>
                                          <p:spTgt spid="1770499">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770499">
                                            <p:txEl>
                                              <p:pRg st="4" end="4"/>
                                            </p:txEl>
                                          </p:spTgt>
                                        </p:tgtEl>
                                        <p:attrNameLst>
                                          <p:attrName>style.visibility</p:attrName>
                                        </p:attrNameLst>
                                      </p:cBhvr>
                                      <p:to>
                                        <p:strVal val="visible"/>
                                      </p:to>
                                    </p:set>
                                    <p:animEffect transition="in" filter="fade">
                                      <p:cBhvr>
                                        <p:cTn id="13" dur="1000"/>
                                        <p:tgtEl>
                                          <p:spTgt spid="1770499">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770499">
                                            <p:txEl>
                                              <p:pRg st="6" end="6"/>
                                            </p:txEl>
                                          </p:spTgt>
                                        </p:tgtEl>
                                        <p:attrNameLst>
                                          <p:attrName>style.visibility</p:attrName>
                                        </p:attrNameLst>
                                      </p:cBhvr>
                                      <p:to>
                                        <p:strVal val="visible"/>
                                      </p:to>
                                    </p:set>
                                    <p:animEffect transition="in" filter="fade">
                                      <p:cBhvr>
                                        <p:cTn id="16" dur="1000"/>
                                        <p:tgtEl>
                                          <p:spTgt spid="1770499">
                                            <p:txEl>
                                              <p:pRg st="6" end="6"/>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770499">
                                            <p:txEl>
                                              <p:pRg st="9" end="9"/>
                                            </p:txEl>
                                          </p:spTgt>
                                        </p:tgtEl>
                                        <p:attrNameLst>
                                          <p:attrName>style.visibility</p:attrName>
                                        </p:attrNameLst>
                                      </p:cBhvr>
                                      <p:to>
                                        <p:strVal val="visible"/>
                                      </p:to>
                                    </p:set>
                                    <p:animEffect transition="in" filter="fade">
                                      <p:cBhvr>
                                        <p:cTn id="19" dur="1000"/>
                                        <p:tgtEl>
                                          <p:spTgt spid="17704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Equivalence Relation</a:t>
            </a:r>
          </a:p>
        </p:txBody>
      </p:sp>
      <p:sp>
        <p:nvSpPr>
          <p:cNvPr id="10243" name="Text Box 3"/>
          <p:cNvSpPr txBox="1">
            <a:spLocks noChangeArrowheads="1"/>
          </p:cNvSpPr>
          <p:nvPr/>
        </p:nvSpPr>
        <p:spPr bwMode="auto">
          <a:xfrm>
            <a:off x="325438" y="1236663"/>
            <a:ext cx="8636000" cy="5312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990600" indent="-53340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u="sng" dirty="0"/>
              <a:t>Definition</a:t>
            </a:r>
            <a:r>
              <a:rPr lang="en-US" dirty="0"/>
              <a:t>: A binary relation, R, on a set A is said to be an </a:t>
            </a:r>
            <a:r>
              <a:rPr lang="en-US" u="sng" dirty="0">
                <a:solidFill>
                  <a:srgbClr val="33CC33"/>
                </a:solidFill>
              </a:rPr>
              <a:t>equivalence relation</a:t>
            </a:r>
            <a:r>
              <a:rPr lang="en-US" dirty="0"/>
              <a:t> if it is</a:t>
            </a:r>
          </a:p>
          <a:p>
            <a:pPr algn="l" rtl="0">
              <a:spcBef>
                <a:spcPct val="20000"/>
              </a:spcBef>
            </a:pPr>
            <a:endParaRPr lang="en-US" dirty="0"/>
          </a:p>
          <a:p>
            <a:pPr lvl="1" algn="l" rtl="0">
              <a:spcBef>
                <a:spcPct val="20000"/>
              </a:spcBef>
            </a:pPr>
            <a:r>
              <a:rPr lang="en-US" sz="2000" dirty="0">
                <a:solidFill>
                  <a:schemeClr val="tx2"/>
                </a:solidFill>
              </a:rPr>
              <a:t>Reflexive</a:t>
            </a:r>
            <a:r>
              <a:rPr lang="en-US" sz="2000" dirty="0"/>
              <a:t> </a:t>
            </a:r>
            <a:r>
              <a:rPr lang="en-US" sz="2000" dirty="0" err="1"/>
              <a:t>aRa</a:t>
            </a:r>
            <a:r>
              <a:rPr lang="en-US" sz="2000" dirty="0"/>
              <a:t> for all a </a:t>
            </a:r>
            <a:r>
              <a:rPr lang="en-US" sz="2000" dirty="0" smtClean="0">
                <a:latin typeface="cmsy10"/>
                <a:sym typeface="Symbol"/>
              </a:rPr>
              <a:t></a:t>
            </a:r>
            <a:r>
              <a:rPr lang="en-US" sz="2000" dirty="0" smtClean="0"/>
              <a:t> </a:t>
            </a:r>
            <a:r>
              <a:rPr lang="en-US" sz="2000" dirty="0"/>
              <a:t>A</a:t>
            </a:r>
          </a:p>
          <a:p>
            <a:pPr lvl="1" algn="l" rtl="0">
              <a:spcBef>
                <a:spcPct val="20000"/>
              </a:spcBef>
            </a:pPr>
            <a:endParaRPr lang="en-US" sz="2000" dirty="0"/>
          </a:p>
          <a:p>
            <a:pPr lvl="1" algn="l" rtl="0">
              <a:spcBef>
                <a:spcPct val="20000"/>
              </a:spcBef>
            </a:pPr>
            <a:r>
              <a:rPr lang="en-US" sz="2000" dirty="0">
                <a:solidFill>
                  <a:srgbClr val="33CC33"/>
                </a:solidFill>
              </a:rPr>
              <a:t>Symmetric</a:t>
            </a:r>
            <a:r>
              <a:rPr lang="en-US" sz="2000" dirty="0"/>
              <a:t> </a:t>
            </a:r>
            <a:r>
              <a:rPr lang="en-US" sz="2000" dirty="0" err="1"/>
              <a:t>aRb</a:t>
            </a:r>
            <a:r>
              <a:rPr lang="en-US" sz="2000" dirty="0"/>
              <a:t> implies </a:t>
            </a:r>
            <a:r>
              <a:rPr lang="en-US" sz="2000" dirty="0" err="1"/>
              <a:t>bRa</a:t>
            </a:r>
            <a:r>
              <a:rPr lang="en-US" sz="2000" dirty="0"/>
              <a:t> for all </a:t>
            </a:r>
            <a:r>
              <a:rPr lang="en-US" sz="2000" dirty="0" err="1"/>
              <a:t>a,b</a:t>
            </a:r>
            <a:r>
              <a:rPr lang="en-US" sz="2000" dirty="0"/>
              <a:t> </a:t>
            </a:r>
            <a:r>
              <a:rPr lang="en-US" sz="2000" dirty="0" smtClean="0">
                <a:latin typeface="cmsy10"/>
                <a:sym typeface="Symbol"/>
              </a:rPr>
              <a:t></a:t>
            </a:r>
            <a:r>
              <a:rPr lang="en-US" sz="2000" dirty="0" smtClean="0"/>
              <a:t> </a:t>
            </a:r>
            <a:r>
              <a:rPr lang="en-US" sz="2000" dirty="0"/>
              <a:t>A</a:t>
            </a:r>
          </a:p>
          <a:p>
            <a:pPr lvl="1" algn="l" rtl="0">
              <a:spcBef>
                <a:spcPct val="20000"/>
              </a:spcBef>
            </a:pPr>
            <a:endParaRPr lang="en-US" sz="2000" dirty="0"/>
          </a:p>
          <a:p>
            <a:pPr lvl="1" algn="l" rtl="0">
              <a:spcBef>
                <a:spcPct val="20000"/>
              </a:spcBef>
            </a:pPr>
            <a:r>
              <a:rPr lang="en-US" sz="2000" dirty="0">
                <a:solidFill>
                  <a:schemeClr val="hlink"/>
                </a:solidFill>
              </a:rPr>
              <a:t>Transitive</a:t>
            </a:r>
            <a:r>
              <a:rPr lang="en-US" sz="2000" dirty="0"/>
              <a:t>  [</a:t>
            </a:r>
            <a:r>
              <a:rPr lang="en-US" sz="2000" dirty="0" err="1"/>
              <a:t>aRb</a:t>
            </a:r>
            <a:r>
              <a:rPr lang="en-US" sz="2000" dirty="0"/>
              <a:t> and </a:t>
            </a:r>
            <a:r>
              <a:rPr lang="en-US" sz="2000" dirty="0" err="1"/>
              <a:t>bRc</a:t>
            </a:r>
            <a:r>
              <a:rPr lang="en-US" sz="2000" dirty="0"/>
              <a:t>] implies </a:t>
            </a:r>
            <a:r>
              <a:rPr lang="en-US" sz="2000" dirty="0" err="1"/>
              <a:t>aRc</a:t>
            </a:r>
            <a:r>
              <a:rPr lang="en-US" sz="2000" dirty="0"/>
              <a:t> for all </a:t>
            </a:r>
            <a:r>
              <a:rPr lang="en-US" sz="2000" dirty="0" err="1"/>
              <a:t>a,b,c</a:t>
            </a:r>
            <a:r>
              <a:rPr lang="en-US" sz="2000" dirty="0"/>
              <a:t> </a:t>
            </a:r>
            <a:r>
              <a:rPr lang="en-US" sz="2000" dirty="0" smtClean="0">
                <a:latin typeface="cmsy10"/>
                <a:sym typeface="Symbol"/>
              </a:rPr>
              <a:t></a:t>
            </a:r>
            <a:r>
              <a:rPr lang="en-US" sz="2000" dirty="0" smtClean="0"/>
              <a:t> </a:t>
            </a:r>
            <a:r>
              <a:rPr lang="en-US" sz="2000" dirty="0"/>
              <a:t>A</a:t>
            </a:r>
          </a:p>
          <a:p>
            <a:pPr algn="l" rtl="0">
              <a:spcBef>
                <a:spcPct val="20000"/>
              </a:spcBef>
            </a:pPr>
            <a:endParaRPr lang="en-US" sz="1000" dirty="0"/>
          </a:p>
          <a:p>
            <a:pPr algn="l" rtl="0">
              <a:spcBef>
                <a:spcPct val="20000"/>
              </a:spcBef>
            </a:pPr>
            <a:endParaRPr lang="en-US" sz="1000" dirty="0"/>
          </a:p>
          <a:p>
            <a:pPr algn="l" rtl="0">
              <a:spcBef>
                <a:spcPct val="20000"/>
              </a:spcBef>
            </a:pPr>
            <a:endParaRPr lang="en-US" sz="1000" dirty="0"/>
          </a:p>
          <a:p>
            <a:pPr algn="l" rtl="0">
              <a:spcBef>
                <a:spcPct val="20000"/>
              </a:spcBef>
            </a:pPr>
            <a:r>
              <a:rPr lang="en-US" sz="2000" u="sng" dirty="0"/>
              <a:t>Notation</a:t>
            </a:r>
            <a:r>
              <a:rPr lang="en-US" sz="2000" dirty="0"/>
              <a:t>: If a is equivalent to b, we write a ~ b.</a:t>
            </a:r>
            <a:endParaRPr lang="en-US" sz="2000" u="sng" dirty="0"/>
          </a:p>
          <a:p>
            <a:pPr algn="l" rtl="0">
              <a:spcBef>
                <a:spcPct val="20000"/>
              </a:spcBef>
            </a:pPr>
            <a:endParaRPr lang="en-US" sz="900" u="sng" dirty="0"/>
          </a:p>
          <a:p>
            <a:pPr algn="l" rtl="0">
              <a:spcBef>
                <a:spcPct val="20000"/>
              </a:spcBef>
            </a:pPr>
            <a:endParaRPr lang="en-US" sz="900" u="sng" dirty="0"/>
          </a:p>
          <a:p>
            <a:pPr algn="l" rtl="0">
              <a:spcBef>
                <a:spcPct val="20000"/>
              </a:spcBef>
            </a:pPr>
            <a:endParaRPr lang="en-US" sz="2000" dirty="0"/>
          </a:p>
          <a:p>
            <a:pPr algn="l" rtl="0">
              <a:spcBef>
                <a:spcPct val="20000"/>
              </a:spcBef>
            </a:pPr>
            <a:r>
              <a:rPr lang="en-US" sz="2000" dirty="0"/>
              <a:t>Equivalence relation		</a:t>
            </a:r>
            <a:r>
              <a:rPr lang="he-IL" sz="2000" dirty="0"/>
              <a:t>יחס שקילות</a:t>
            </a:r>
            <a:endParaRPr lang="en-US" sz="2000" dirty="0"/>
          </a:p>
        </p:txBody>
      </p:sp>
    </p:spTree>
  </p:cSld>
  <p:clrMapOvr>
    <a:masterClrMapping/>
  </p:clrMapOvr>
  <p:transition spd="med">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mtClean="0"/>
              <a:t>Equivalence Relations: Examples</a:t>
            </a:r>
          </a:p>
        </p:txBody>
      </p:sp>
      <p:sp>
        <p:nvSpPr>
          <p:cNvPr id="11267" name="Text Box 3"/>
          <p:cNvSpPr txBox="1">
            <a:spLocks noChangeArrowheads="1"/>
          </p:cNvSpPr>
          <p:nvPr/>
        </p:nvSpPr>
        <p:spPr bwMode="auto">
          <a:xfrm>
            <a:off x="214313" y="2093913"/>
            <a:ext cx="8818562" cy="2892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000"/>
              <a:t>“</a:t>
            </a:r>
            <a:r>
              <a:rPr lang="en-US" sz="2000">
                <a:solidFill>
                  <a:schemeClr val="accent1"/>
                </a:solidFill>
              </a:rPr>
              <a:t>Equality</a:t>
            </a:r>
            <a:r>
              <a:rPr lang="en-US" sz="2000"/>
              <a:t>” (=) – a ~ b if and only if a = b</a:t>
            </a:r>
          </a:p>
          <a:p>
            <a:pPr algn="l" rtl="0">
              <a:spcBef>
                <a:spcPct val="20000"/>
              </a:spcBef>
            </a:pPr>
            <a:endParaRPr lang="en-US" sz="2000"/>
          </a:p>
          <a:p>
            <a:pPr algn="l" rtl="0">
              <a:spcBef>
                <a:spcPct val="20000"/>
              </a:spcBef>
            </a:pPr>
            <a:r>
              <a:rPr lang="en-US" sz="2000"/>
              <a:t>“</a:t>
            </a:r>
            <a:r>
              <a:rPr lang="en-US" sz="2000">
                <a:solidFill>
                  <a:schemeClr val="folHlink"/>
                </a:solidFill>
              </a:rPr>
              <a:t>Same eye color</a:t>
            </a:r>
            <a:r>
              <a:rPr lang="en-US" sz="2000"/>
              <a:t>” – a ~ b if and only if they have the same eye color.</a:t>
            </a:r>
          </a:p>
          <a:p>
            <a:pPr algn="l" rtl="0">
              <a:spcBef>
                <a:spcPct val="20000"/>
              </a:spcBef>
            </a:pPr>
            <a:endParaRPr lang="en-US" sz="2000"/>
          </a:p>
          <a:p>
            <a:pPr algn="l" rtl="0">
              <a:spcBef>
                <a:spcPct val="20000"/>
              </a:spcBef>
            </a:pPr>
            <a:r>
              <a:rPr lang="en-US" sz="2000"/>
              <a:t>“</a:t>
            </a:r>
            <a:r>
              <a:rPr lang="en-US" sz="2000">
                <a:solidFill>
                  <a:srgbClr val="CC0000"/>
                </a:solidFill>
              </a:rPr>
              <a:t>Same number of letters</a:t>
            </a:r>
            <a:r>
              <a:rPr lang="en-US" sz="2000"/>
              <a:t>” – a ~ b are equivalent if and only if the number of letters in word a is the same as in b.</a:t>
            </a:r>
          </a:p>
          <a:p>
            <a:pPr algn="l" rtl="0">
              <a:spcBef>
                <a:spcPct val="20000"/>
              </a:spcBef>
            </a:pPr>
            <a:endParaRPr lang="en-US" sz="2000"/>
          </a:p>
          <a:p>
            <a:pPr algn="l" rtl="0">
              <a:spcBef>
                <a:spcPct val="20000"/>
              </a:spcBef>
            </a:pPr>
            <a:r>
              <a:rPr lang="en-US" sz="2000"/>
              <a:t>“</a:t>
            </a:r>
            <a:r>
              <a:rPr lang="en-US" sz="2000">
                <a:solidFill>
                  <a:schemeClr val="accent2"/>
                </a:solidFill>
              </a:rPr>
              <a:t>Congruence mod 2</a:t>
            </a:r>
            <a:r>
              <a:rPr lang="en-US" sz="2000"/>
              <a:t>” – a ~ b if and only if (a-b) is even.</a:t>
            </a:r>
          </a:p>
        </p:txBody>
      </p:sp>
    </p:spTree>
  </p:cSld>
  <p:clrMapOvr>
    <a:masterClrMapping/>
  </p:clrMapOvr>
  <p:transition spd="med">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mtClean="0"/>
              <a:t>Equivalence Class</a:t>
            </a:r>
          </a:p>
        </p:txBody>
      </p:sp>
      <p:sp>
        <p:nvSpPr>
          <p:cNvPr id="12291" name="Text Box 3"/>
          <p:cNvSpPr txBox="1">
            <a:spLocks noChangeArrowheads="1"/>
          </p:cNvSpPr>
          <p:nvPr/>
        </p:nvSpPr>
        <p:spPr bwMode="auto">
          <a:xfrm>
            <a:off x="214313" y="1236663"/>
            <a:ext cx="8929687" cy="5250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74320" rIns="274320">
            <a:spAutoFit/>
          </a:bodyPr>
          <a:lstStyle>
            <a:lvl1pPr marL="533400" indent="-533400" eaLnBrk="0" hangingPunct="0">
              <a:defRPr sz="2800">
                <a:solidFill>
                  <a:schemeClr val="tx1"/>
                </a:solidFill>
                <a:latin typeface="Arial Rounded MT Bold" pitchFamily="34" charset="0"/>
                <a:cs typeface="Arial" charset="0"/>
              </a:defRPr>
            </a:lvl1pPr>
            <a:lvl2pPr marL="742950" indent="-285750" eaLnBrk="0" hangingPunct="0">
              <a:defRPr sz="2800">
                <a:solidFill>
                  <a:schemeClr val="tx1"/>
                </a:solidFill>
                <a:latin typeface="Arial Rounded MT Bold" pitchFamily="34" charset="0"/>
                <a:cs typeface="Arial" charset="0"/>
              </a:defRPr>
            </a:lvl2pPr>
            <a:lvl3pPr marL="1143000" indent="-228600" eaLnBrk="0" hangingPunct="0">
              <a:defRPr sz="2800">
                <a:solidFill>
                  <a:schemeClr val="tx1"/>
                </a:solidFill>
                <a:latin typeface="Arial Rounded MT Bold" pitchFamily="34" charset="0"/>
                <a:cs typeface="Arial" charset="0"/>
              </a:defRPr>
            </a:lvl3pPr>
            <a:lvl4pPr marL="1600200" indent="-228600" eaLnBrk="0" hangingPunct="0">
              <a:defRPr sz="2800">
                <a:solidFill>
                  <a:schemeClr val="tx1"/>
                </a:solidFill>
                <a:latin typeface="Arial Rounded MT Bold" pitchFamily="34" charset="0"/>
                <a:cs typeface="Arial" charset="0"/>
              </a:defRPr>
            </a:lvl4pPr>
            <a:lvl5pPr marL="2057400" indent="-228600" eaLnBrk="0" hangingPunct="0">
              <a:defRPr sz="2800">
                <a:solidFill>
                  <a:schemeClr val="tx1"/>
                </a:solidFill>
                <a:latin typeface="Arial Rounded MT Bold" pitchFamily="34" charset="0"/>
                <a:cs typeface="Arial" charset="0"/>
              </a:defRPr>
            </a:lvl5pPr>
            <a:lvl6pPr marL="2514600" indent="-228600" algn="r" rtl="1" eaLnBrk="0" fontAlgn="base" hangingPunct="0">
              <a:spcBef>
                <a:spcPct val="0"/>
              </a:spcBef>
              <a:spcAft>
                <a:spcPct val="0"/>
              </a:spcAft>
              <a:defRPr sz="2800">
                <a:solidFill>
                  <a:schemeClr val="tx1"/>
                </a:solidFill>
                <a:latin typeface="Arial Rounded MT Bold" pitchFamily="34" charset="0"/>
                <a:cs typeface="Arial" charset="0"/>
              </a:defRPr>
            </a:lvl6pPr>
            <a:lvl7pPr marL="2971800" indent="-228600" algn="r" rtl="1" eaLnBrk="0" fontAlgn="base" hangingPunct="0">
              <a:spcBef>
                <a:spcPct val="0"/>
              </a:spcBef>
              <a:spcAft>
                <a:spcPct val="0"/>
              </a:spcAft>
              <a:defRPr sz="2800">
                <a:solidFill>
                  <a:schemeClr val="tx1"/>
                </a:solidFill>
                <a:latin typeface="Arial Rounded MT Bold" pitchFamily="34" charset="0"/>
                <a:cs typeface="Arial" charset="0"/>
              </a:defRPr>
            </a:lvl7pPr>
            <a:lvl8pPr marL="3429000" indent="-228600" algn="r" rtl="1" eaLnBrk="0" fontAlgn="base" hangingPunct="0">
              <a:spcBef>
                <a:spcPct val="0"/>
              </a:spcBef>
              <a:spcAft>
                <a:spcPct val="0"/>
              </a:spcAft>
              <a:defRPr sz="2800">
                <a:solidFill>
                  <a:schemeClr val="tx1"/>
                </a:solidFill>
                <a:latin typeface="Arial Rounded MT Bold" pitchFamily="34" charset="0"/>
                <a:cs typeface="Arial" charset="0"/>
              </a:defRPr>
            </a:lvl8pPr>
            <a:lvl9pPr marL="3886200" indent="-228600" algn="r" rtl="1" eaLnBrk="0" fontAlgn="base" hangingPunct="0">
              <a:spcBef>
                <a:spcPct val="0"/>
              </a:spcBef>
              <a:spcAft>
                <a:spcPct val="0"/>
              </a:spcAft>
              <a:defRPr sz="2800">
                <a:solidFill>
                  <a:schemeClr val="tx1"/>
                </a:solidFill>
                <a:latin typeface="Arial Rounded MT Bold" pitchFamily="34" charset="0"/>
                <a:cs typeface="Arial" charset="0"/>
              </a:defRPr>
            </a:lvl9pPr>
          </a:lstStyle>
          <a:p>
            <a:pPr algn="l" rtl="0">
              <a:spcBef>
                <a:spcPct val="20000"/>
              </a:spcBef>
            </a:pPr>
            <a:r>
              <a:rPr lang="en-US" sz="2400" u="sng" dirty="0"/>
              <a:t>Definition</a:t>
            </a:r>
            <a:r>
              <a:rPr lang="en-US" sz="2400" dirty="0"/>
              <a:t>:</a:t>
            </a:r>
            <a:r>
              <a:rPr lang="en-US" dirty="0"/>
              <a:t> </a:t>
            </a:r>
            <a:r>
              <a:rPr lang="en-US" sz="2400" dirty="0"/>
              <a:t>Let R be an equivalence relation on A. The</a:t>
            </a:r>
          </a:p>
          <a:p>
            <a:pPr algn="l" rtl="0">
              <a:spcBef>
                <a:spcPct val="20000"/>
              </a:spcBef>
            </a:pPr>
            <a:r>
              <a:rPr lang="en-US" sz="2400" dirty="0"/>
              <a:t> </a:t>
            </a:r>
            <a:r>
              <a:rPr lang="en-US" sz="2400" u="sng" dirty="0">
                <a:solidFill>
                  <a:schemeClr val="hlink"/>
                </a:solidFill>
              </a:rPr>
              <a:t>equivalence class</a:t>
            </a:r>
            <a:r>
              <a:rPr lang="en-US" sz="2400" dirty="0"/>
              <a:t> of an element a </a:t>
            </a:r>
            <a:r>
              <a:rPr lang="en-US" sz="2400" dirty="0" smtClean="0">
                <a:latin typeface="cmsy10"/>
                <a:sym typeface="Symbol"/>
              </a:rPr>
              <a:t></a:t>
            </a:r>
            <a:r>
              <a:rPr lang="en-US" sz="2400" dirty="0" smtClean="0"/>
              <a:t> </a:t>
            </a:r>
            <a:r>
              <a:rPr lang="en-US" sz="2400" dirty="0"/>
              <a:t>A is defined as:</a:t>
            </a:r>
          </a:p>
          <a:p>
            <a:pPr algn="l" rtl="0">
              <a:spcBef>
                <a:spcPct val="20000"/>
              </a:spcBef>
            </a:pPr>
            <a:r>
              <a:rPr lang="en-US" sz="2400" dirty="0"/>
              <a:t>				</a:t>
            </a:r>
          </a:p>
          <a:p>
            <a:pPr algn="l" rtl="0">
              <a:spcBef>
                <a:spcPct val="20000"/>
              </a:spcBef>
            </a:pPr>
            <a:r>
              <a:rPr lang="en-US" sz="2400" dirty="0"/>
              <a:t>				[a]</a:t>
            </a:r>
            <a:r>
              <a:rPr lang="en-US" sz="2400" baseline="-25000" dirty="0"/>
              <a:t>R</a:t>
            </a:r>
            <a:r>
              <a:rPr lang="en-US" sz="2400" dirty="0"/>
              <a:t> := {b </a:t>
            </a:r>
            <a:r>
              <a:rPr lang="en-US" sz="2400" dirty="0" smtClean="0">
                <a:latin typeface="cmsy10"/>
                <a:sym typeface="Symbol"/>
              </a:rPr>
              <a:t></a:t>
            </a:r>
            <a:r>
              <a:rPr lang="en-US" sz="2400" dirty="0" smtClean="0"/>
              <a:t> </a:t>
            </a:r>
            <a:r>
              <a:rPr lang="en-US" sz="2400" dirty="0"/>
              <a:t>A | </a:t>
            </a:r>
            <a:r>
              <a:rPr lang="en-US" sz="2400" dirty="0" err="1"/>
              <a:t>aRb</a:t>
            </a:r>
            <a:r>
              <a:rPr lang="en-US" sz="2400" dirty="0"/>
              <a:t>}</a:t>
            </a:r>
          </a:p>
          <a:p>
            <a:pPr algn="l" rtl="0">
              <a:spcBef>
                <a:spcPct val="20000"/>
              </a:spcBef>
            </a:pPr>
            <a:endParaRPr lang="en-US" sz="1600" dirty="0"/>
          </a:p>
          <a:p>
            <a:pPr algn="l" rtl="0">
              <a:spcBef>
                <a:spcPct val="20000"/>
              </a:spcBef>
            </a:pPr>
            <a:r>
              <a:rPr lang="en-US" sz="2400" dirty="0"/>
              <a:t>that is, the set of all elements in A that a is equivalent to.</a:t>
            </a:r>
          </a:p>
          <a:p>
            <a:pPr algn="l" rtl="0">
              <a:spcBef>
                <a:spcPct val="20000"/>
              </a:spcBef>
            </a:pPr>
            <a:endParaRPr lang="en-US" sz="2400" dirty="0"/>
          </a:p>
          <a:p>
            <a:pPr algn="l" rtl="0">
              <a:spcBef>
                <a:spcPct val="20000"/>
              </a:spcBef>
            </a:pPr>
            <a:r>
              <a:rPr lang="en-US" sz="2000" u="sng" dirty="0"/>
              <a:t>Notation</a:t>
            </a:r>
            <a:r>
              <a:rPr lang="en-US" sz="2000" dirty="0"/>
              <a:t>: Sometimes we write [a] instead of [a]</a:t>
            </a:r>
            <a:r>
              <a:rPr lang="en-US" sz="2000" baseline="-25000" dirty="0"/>
              <a:t>R</a:t>
            </a:r>
          </a:p>
          <a:p>
            <a:pPr algn="l" rtl="0">
              <a:spcBef>
                <a:spcPct val="20000"/>
              </a:spcBef>
            </a:pPr>
            <a:endParaRPr lang="en-US" sz="2000" dirty="0"/>
          </a:p>
          <a:p>
            <a:pPr algn="l" rtl="0">
              <a:spcBef>
                <a:spcPct val="20000"/>
              </a:spcBef>
            </a:pPr>
            <a:endParaRPr lang="en-US" sz="2000" dirty="0"/>
          </a:p>
          <a:p>
            <a:pPr algn="l" rtl="0">
              <a:spcBef>
                <a:spcPct val="20000"/>
              </a:spcBef>
            </a:pPr>
            <a:endParaRPr lang="en-US" sz="2000" dirty="0"/>
          </a:p>
          <a:p>
            <a:pPr algn="l" rtl="0">
              <a:spcBef>
                <a:spcPct val="20000"/>
              </a:spcBef>
            </a:pPr>
            <a:endParaRPr lang="en-US" sz="2000" dirty="0"/>
          </a:p>
          <a:p>
            <a:pPr algn="l" rtl="0">
              <a:spcBef>
                <a:spcPct val="20000"/>
              </a:spcBef>
            </a:pPr>
            <a:r>
              <a:rPr lang="en-US" sz="2000" dirty="0"/>
              <a:t>Equivalence class		</a:t>
            </a:r>
            <a:r>
              <a:rPr lang="he-IL" sz="2000" dirty="0"/>
              <a:t>מחלקת שקילות</a:t>
            </a:r>
            <a:endParaRPr lang="en-US" sz="2000" dirty="0"/>
          </a:p>
        </p:txBody>
      </p:sp>
    </p:spTree>
  </p:cSld>
  <p:clrMapOvr>
    <a:masterClrMapping/>
  </p:clrMapOvr>
  <p:transition spd="med">
    <p:fade thruBlk="1"/>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FIRSTALON2EROSEN@YFUFQGOFUVWXY5M3" val="2837"/>
  <p:tag name="PREAMBLE" val="\documentclass{article}&#10;\pagestyle{empty}&#10;\usepackage{xspace,amssymb,amsfonts,amsmath}&#10;\usepackage{color}&#10;\usepackage{TeX4PPT}&#10;"/>
  <p:tag name="MAGPC" val="200"/>
  <p:tag name="FONTSIZE" val="10"/>
</p:tagLst>
</file>

<file path=ppt/tags/tag2.xml><?xml version="1.0" encoding="utf-8"?>
<p:tagLst xmlns:a="http://schemas.openxmlformats.org/drawingml/2006/main" xmlns:r="http://schemas.openxmlformats.org/officeDocument/2006/relationships" xmlns:p="http://schemas.openxmlformats.org/presentationml/2006/main">
  <p:tag name="HIDDENFONTSHAPE" val="true"/>
</p:tagLst>
</file>

<file path=ppt/theme/theme1.xml><?xml version="1.0" encoding="utf-8"?>
<a:theme xmlns:a="http://schemas.openxmlformats.org/drawingml/2006/main" name="Echo">
  <a:themeElements>
    <a:clrScheme name="Echo 14">
      <a:dk1>
        <a:srgbClr val="000000"/>
      </a:dk1>
      <a:lt1>
        <a:srgbClr val="FFFFFF"/>
      </a:lt1>
      <a:dk2>
        <a:srgbClr val="000000"/>
      </a:dk2>
      <a:lt2>
        <a:srgbClr val="080808"/>
      </a:lt2>
      <a:accent1>
        <a:srgbClr val="5F5F5F"/>
      </a:accent1>
      <a:accent2>
        <a:srgbClr val="FF0000"/>
      </a:accent2>
      <a:accent3>
        <a:srgbClr val="FFFFFF"/>
      </a:accent3>
      <a:accent4>
        <a:srgbClr val="000000"/>
      </a:accent4>
      <a:accent5>
        <a:srgbClr val="B6B6B6"/>
      </a:accent5>
      <a:accent6>
        <a:srgbClr val="E70000"/>
      </a:accent6>
      <a:hlink>
        <a:srgbClr val="FF0000"/>
      </a:hlink>
      <a:folHlink>
        <a:srgbClr val="808080"/>
      </a:folHlink>
    </a:clrScheme>
    <a:fontScheme name="Echo">
      <a:majorFont>
        <a:latin typeface="Arial Rounded MT Bold"/>
        <a:ea typeface=""/>
        <a:cs typeface="Arial"/>
      </a:majorFont>
      <a:minorFont>
        <a:latin typeface="Arial Rounded MT Bol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274320" tIns="45720" rIns="274320" bIns="45720" numCol="1" anchor="t" anchorCtr="0" compatLnSpc="1">
        <a:prstTxWarp prst="textNoShape">
          <a:avLst/>
        </a:prstTxWarp>
        <a:spAutoFit/>
      </a:bodyPr>
      <a:lstStyle>
        <a:defPPr marL="0" marR="0" indent="0" algn="r" defTabSz="914400" rtl="1"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Rounded MT Bold" pitchFamily="34"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76200" cap="sq"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274320" tIns="45720" rIns="274320" bIns="45720" numCol="1" anchor="t" anchorCtr="0" compatLnSpc="1">
        <a:prstTxWarp prst="textNoShape">
          <a:avLst/>
        </a:prstTxWarp>
        <a:spAutoFit/>
      </a:bodyPr>
      <a:lstStyle>
        <a:defPPr marL="0" marR="0" indent="0" algn="r" defTabSz="914400" rtl="1"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Rounded MT Bold" pitchFamily="34" charset="0"/>
            <a:cs typeface="Arial" charset="0"/>
          </a:defRPr>
        </a:defPPr>
      </a:lstStyle>
    </a:lnDef>
  </a:objectDefaults>
  <a:extraClrSchemeLst>
    <a:extraClrScheme>
      <a:clrScheme name="Echo 1">
        <a:dk1>
          <a:srgbClr val="25252F"/>
        </a:dk1>
        <a:lt1>
          <a:srgbClr val="9999FF"/>
        </a:lt1>
        <a:dk2>
          <a:srgbClr val="000000"/>
        </a:dk2>
        <a:lt2>
          <a:srgbClr val="FFFFFF"/>
        </a:lt2>
        <a:accent1>
          <a:srgbClr val="3366FF"/>
        </a:accent1>
        <a:accent2>
          <a:srgbClr val="003399"/>
        </a:accent2>
        <a:accent3>
          <a:srgbClr val="AAAAAA"/>
        </a:accent3>
        <a:accent4>
          <a:srgbClr val="8282DA"/>
        </a:accent4>
        <a:accent5>
          <a:srgbClr val="ADB8FF"/>
        </a:accent5>
        <a:accent6>
          <a:srgbClr val="002D8A"/>
        </a:accent6>
        <a:hlink>
          <a:srgbClr val="009999"/>
        </a:hlink>
        <a:folHlink>
          <a:srgbClr val="B2B2B2"/>
        </a:folHlink>
      </a:clrScheme>
      <a:clrMap bg1="dk2" tx1="lt1" bg2="dk1" tx2="lt2" accent1="accent1" accent2="accent2" accent3="accent3" accent4="accent4" accent5="accent5" accent6="accent6" hlink="hlink" folHlink="folHlink"/>
    </a:extraClrScheme>
    <a:extraClrScheme>
      <a:clrScheme name="Echo 2">
        <a:dk1>
          <a:srgbClr val="314183"/>
        </a:dk1>
        <a:lt1>
          <a:srgbClr val="FFFFFF"/>
        </a:lt1>
        <a:dk2>
          <a:srgbClr val="0B1E45"/>
        </a:dk2>
        <a:lt2>
          <a:srgbClr val="FFFFFF"/>
        </a:lt2>
        <a:accent1>
          <a:srgbClr val="6666FF"/>
        </a:accent1>
        <a:accent2>
          <a:srgbClr val="0066FF"/>
        </a:accent2>
        <a:accent3>
          <a:srgbClr val="AAABB0"/>
        </a:accent3>
        <a:accent4>
          <a:srgbClr val="DADADA"/>
        </a:accent4>
        <a:accent5>
          <a:srgbClr val="B8B8FF"/>
        </a:accent5>
        <a:accent6>
          <a:srgbClr val="005CE7"/>
        </a:accent6>
        <a:hlink>
          <a:srgbClr val="006699"/>
        </a:hlink>
        <a:folHlink>
          <a:srgbClr val="B2B2B2"/>
        </a:folHlink>
      </a:clrScheme>
      <a:clrMap bg1="dk2" tx1="lt1" bg2="dk1" tx2="lt2" accent1="accent1" accent2="accent2" accent3="accent3" accent4="accent4" accent5="accent5" accent6="accent6" hlink="hlink" folHlink="folHlink"/>
    </a:extraClrScheme>
    <a:extraClrScheme>
      <a:clrScheme name="Echo 3">
        <a:dk1>
          <a:srgbClr val="194349"/>
        </a:dk1>
        <a:lt1>
          <a:srgbClr val="FFFFCC"/>
        </a:lt1>
        <a:dk2>
          <a:srgbClr val="006666"/>
        </a:dk2>
        <a:lt2>
          <a:srgbClr val="FFFFFF"/>
        </a:lt2>
        <a:accent1>
          <a:srgbClr val="99CC00"/>
        </a:accent1>
        <a:accent2>
          <a:srgbClr val="00B6B2"/>
        </a:accent2>
        <a:accent3>
          <a:srgbClr val="AAB8B8"/>
        </a:accent3>
        <a:accent4>
          <a:srgbClr val="DADAAE"/>
        </a:accent4>
        <a:accent5>
          <a:srgbClr val="CAE2AA"/>
        </a:accent5>
        <a:accent6>
          <a:srgbClr val="00A5A1"/>
        </a:accent6>
        <a:hlink>
          <a:srgbClr val="669900"/>
        </a:hlink>
        <a:folHlink>
          <a:srgbClr val="666699"/>
        </a:folHlink>
      </a:clrScheme>
      <a:clrMap bg1="dk2" tx1="lt1" bg2="dk1" tx2="lt2" accent1="accent1" accent2="accent2" accent3="accent3" accent4="accent4" accent5="accent5" accent6="accent6" hlink="hlink" folHlink="folHlink"/>
    </a:extraClrScheme>
    <a:extraClrScheme>
      <a:clrScheme name="Echo 4">
        <a:dk1>
          <a:srgbClr val="194349"/>
        </a:dk1>
        <a:lt1>
          <a:srgbClr val="FFFFCC"/>
        </a:lt1>
        <a:dk2>
          <a:srgbClr val="0000FF"/>
        </a:dk2>
        <a:lt2>
          <a:srgbClr val="FFFFFF"/>
        </a:lt2>
        <a:accent1>
          <a:srgbClr val="0099FF"/>
        </a:accent1>
        <a:accent2>
          <a:srgbClr val="33CC33"/>
        </a:accent2>
        <a:accent3>
          <a:srgbClr val="AAAAFF"/>
        </a:accent3>
        <a:accent4>
          <a:srgbClr val="DADAAE"/>
        </a:accent4>
        <a:accent5>
          <a:srgbClr val="AACAFF"/>
        </a:accent5>
        <a:accent6>
          <a:srgbClr val="2DB92D"/>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5">
        <a:dk1>
          <a:srgbClr val="194349"/>
        </a:dk1>
        <a:lt1>
          <a:srgbClr val="FFFFCC"/>
        </a:lt1>
        <a:dk2>
          <a:srgbClr val="72A497"/>
        </a:dk2>
        <a:lt2>
          <a:srgbClr val="000000"/>
        </a:lt2>
        <a:accent1>
          <a:srgbClr val="805D32"/>
        </a:accent1>
        <a:accent2>
          <a:srgbClr val="7D2F3C"/>
        </a:accent2>
        <a:accent3>
          <a:srgbClr val="BCCFC9"/>
        </a:accent3>
        <a:accent4>
          <a:srgbClr val="DADAAE"/>
        </a:accent4>
        <a:accent5>
          <a:srgbClr val="C0B6AD"/>
        </a:accent5>
        <a:accent6>
          <a:srgbClr val="712A35"/>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cho 6">
        <a:dk1>
          <a:srgbClr val="1C1C1C"/>
        </a:dk1>
        <a:lt1>
          <a:srgbClr val="FFFFFF"/>
        </a:lt1>
        <a:dk2>
          <a:srgbClr val="710F0F"/>
        </a:dk2>
        <a:lt2>
          <a:srgbClr val="FFFFFF"/>
        </a:lt2>
        <a:accent1>
          <a:srgbClr val="FF9900"/>
        </a:accent1>
        <a:accent2>
          <a:srgbClr val="FF3300"/>
        </a:accent2>
        <a:accent3>
          <a:srgbClr val="BBAAAA"/>
        </a:accent3>
        <a:accent4>
          <a:srgbClr val="DADADA"/>
        </a:accent4>
        <a:accent5>
          <a:srgbClr val="FFCAAA"/>
        </a:accent5>
        <a:accent6>
          <a:srgbClr val="E72D00"/>
        </a:accent6>
        <a:hlink>
          <a:srgbClr val="666699"/>
        </a:hlink>
        <a:folHlink>
          <a:srgbClr val="996633"/>
        </a:folHlink>
      </a:clrScheme>
      <a:clrMap bg1="dk2" tx1="lt1" bg2="dk1" tx2="lt2" accent1="accent1" accent2="accent2" accent3="accent3" accent4="accent4" accent5="accent5" accent6="accent6" hlink="hlink" folHlink="folHlink"/>
    </a:extraClrScheme>
    <a:extraClrScheme>
      <a:clrScheme name="Echo 7">
        <a:dk1>
          <a:srgbClr val="336666"/>
        </a:dk1>
        <a:lt1>
          <a:srgbClr val="FFFFFF"/>
        </a:lt1>
        <a:dk2>
          <a:srgbClr val="000000"/>
        </a:dk2>
        <a:lt2>
          <a:srgbClr val="666699"/>
        </a:lt2>
        <a:accent1>
          <a:srgbClr val="99CCCC"/>
        </a:accent1>
        <a:accent2>
          <a:srgbClr val="CCCCCC"/>
        </a:accent2>
        <a:accent3>
          <a:srgbClr val="FFFFFF"/>
        </a:accent3>
        <a:accent4>
          <a:srgbClr val="2A5656"/>
        </a:accent4>
        <a:accent5>
          <a:srgbClr val="CAE2E2"/>
        </a:accent5>
        <a:accent6>
          <a:srgbClr val="B9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ho 8">
        <a:dk1>
          <a:srgbClr val="000000"/>
        </a:dk1>
        <a:lt1>
          <a:srgbClr val="FFFFFF"/>
        </a:lt1>
        <a:dk2>
          <a:srgbClr val="000000"/>
        </a:dk2>
        <a:lt2>
          <a:srgbClr val="666699"/>
        </a:lt2>
        <a:accent1>
          <a:srgbClr val="FF9900"/>
        </a:accent1>
        <a:accent2>
          <a:srgbClr val="FF0000"/>
        </a:accent2>
        <a:accent3>
          <a:srgbClr val="FFFFFF"/>
        </a:accent3>
        <a:accent4>
          <a:srgbClr val="000000"/>
        </a:accent4>
        <a:accent5>
          <a:srgbClr val="FFCAAA"/>
        </a:accent5>
        <a:accent6>
          <a:srgbClr val="E70000"/>
        </a:accent6>
        <a:hlink>
          <a:srgbClr val="336699"/>
        </a:hlink>
        <a:folHlink>
          <a:srgbClr val="808080"/>
        </a:folHlink>
      </a:clrScheme>
      <a:clrMap bg1="lt1" tx1="dk1" bg2="lt2" tx2="dk2" accent1="accent1" accent2="accent2" accent3="accent3" accent4="accent4" accent5="accent5" accent6="accent6" hlink="hlink" folHlink="folHlink"/>
    </a:extraClrScheme>
    <a:extraClrScheme>
      <a:clrScheme name="Echo 9">
        <a:dk1>
          <a:srgbClr val="000000"/>
        </a:dk1>
        <a:lt1>
          <a:srgbClr val="FFFFFF"/>
        </a:lt1>
        <a:dk2>
          <a:srgbClr val="000000"/>
        </a:dk2>
        <a:lt2>
          <a:srgbClr val="666699"/>
        </a:lt2>
        <a:accent1>
          <a:srgbClr val="CC3300"/>
        </a:accent1>
        <a:accent2>
          <a:srgbClr val="CC9900"/>
        </a:accent2>
        <a:accent3>
          <a:srgbClr val="FFFFFF"/>
        </a:accent3>
        <a:accent4>
          <a:srgbClr val="000000"/>
        </a:accent4>
        <a:accent5>
          <a:srgbClr val="E2ADAA"/>
        </a:accent5>
        <a:accent6>
          <a:srgbClr val="B98A00"/>
        </a:accent6>
        <a:hlink>
          <a:srgbClr val="CC6600"/>
        </a:hlink>
        <a:folHlink>
          <a:srgbClr val="808080"/>
        </a:folHlink>
      </a:clrScheme>
      <a:clrMap bg1="lt1" tx1="dk1" bg2="lt2" tx2="dk2" accent1="accent1" accent2="accent2" accent3="accent3" accent4="accent4" accent5="accent5" accent6="accent6" hlink="hlink" folHlink="folHlink"/>
    </a:extraClrScheme>
    <a:extraClrScheme>
      <a:clrScheme name="Echo 10">
        <a:dk1>
          <a:srgbClr val="000000"/>
        </a:dk1>
        <a:lt1>
          <a:srgbClr val="FFFFFF"/>
        </a:lt1>
        <a:dk2>
          <a:srgbClr val="000000"/>
        </a:dk2>
        <a:lt2>
          <a:srgbClr val="666699"/>
        </a:lt2>
        <a:accent1>
          <a:srgbClr val="666699"/>
        </a:accent1>
        <a:accent2>
          <a:srgbClr val="9999FF"/>
        </a:accent2>
        <a:accent3>
          <a:srgbClr val="FFFFFF"/>
        </a:accent3>
        <a:accent4>
          <a:srgbClr val="000000"/>
        </a:accent4>
        <a:accent5>
          <a:srgbClr val="B8B8CA"/>
        </a:accent5>
        <a:accent6>
          <a:srgbClr val="8A8AE7"/>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Echo 11">
        <a:dk1>
          <a:srgbClr val="000000"/>
        </a:dk1>
        <a:lt1>
          <a:srgbClr val="FFFFFF"/>
        </a:lt1>
        <a:dk2>
          <a:srgbClr val="000000"/>
        </a:dk2>
        <a:lt2>
          <a:srgbClr val="666699"/>
        </a:lt2>
        <a:accent1>
          <a:srgbClr val="666699"/>
        </a:accent1>
        <a:accent2>
          <a:srgbClr val="FF0000"/>
        </a:accent2>
        <a:accent3>
          <a:srgbClr val="FFFFFF"/>
        </a:accent3>
        <a:accent4>
          <a:srgbClr val="000000"/>
        </a:accent4>
        <a:accent5>
          <a:srgbClr val="B8B8CA"/>
        </a:accent5>
        <a:accent6>
          <a:srgbClr val="E70000"/>
        </a:accent6>
        <a:hlink>
          <a:srgbClr val="3366FF"/>
        </a:hlink>
        <a:folHlink>
          <a:srgbClr val="808080"/>
        </a:folHlink>
      </a:clrScheme>
      <a:clrMap bg1="lt1" tx1="dk1" bg2="lt2" tx2="dk2" accent1="accent1" accent2="accent2" accent3="accent3" accent4="accent4" accent5="accent5" accent6="accent6" hlink="hlink" folHlink="folHlink"/>
    </a:extraClrScheme>
    <a:extraClrScheme>
      <a:clrScheme name="Echo 12">
        <a:dk1>
          <a:srgbClr val="000000"/>
        </a:dk1>
        <a:lt1>
          <a:srgbClr val="FFFFFF"/>
        </a:lt1>
        <a:dk2>
          <a:srgbClr val="000000"/>
        </a:dk2>
        <a:lt2>
          <a:srgbClr val="666699"/>
        </a:lt2>
        <a:accent1>
          <a:srgbClr val="666699"/>
        </a:accent1>
        <a:accent2>
          <a:srgbClr val="FF0000"/>
        </a:accent2>
        <a:accent3>
          <a:srgbClr val="FFFFFF"/>
        </a:accent3>
        <a:accent4>
          <a:srgbClr val="000000"/>
        </a:accent4>
        <a:accent5>
          <a:srgbClr val="B8B8CA"/>
        </a:accent5>
        <a:accent6>
          <a:srgbClr val="E700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ho 13">
        <a:dk1>
          <a:srgbClr val="000000"/>
        </a:dk1>
        <a:lt1>
          <a:srgbClr val="FFFFFF"/>
        </a:lt1>
        <a:dk2>
          <a:srgbClr val="000000"/>
        </a:dk2>
        <a:lt2>
          <a:srgbClr val="5F5F5F"/>
        </a:lt2>
        <a:accent1>
          <a:srgbClr val="5F5F5F"/>
        </a:accent1>
        <a:accent2>
          <a:srgbClr val="FF0000"/>
        </a:accent2>
        <a:accent3>
          <a:srgbClr val="FFFFFF"/>
        </a:accent3>
        <a:accent4>
          <a:srgbClr val="000000"/>
        </a:accent4>
        <a:accent5>
          <a:srgbClr val="B6B6B6"/>
        </a:accent5>
        <a:accent6>
          <a:srgbClr val="E700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ho 14">
        <a:dk1>
          <a:srgbClr val="000000"/>
        </a:dk1>
        <a:lt1>
          <a:srgbClr val="FFFFFF"/>
        </a:lt1>
        <a:dk2>
          <a:srgbClr val="000000"/>
        </a:dk2>
        <a:lt2>
          <a:srgbClr val="080808"/>
        </a:lt2>
        <a:accent1>
          <a:srgbClr val="5F5F5F"/>
        </a:accent1>
        <a:accent2>
          <a:srgbClr val="FF0000"/>
        </a:accent2>
        <a:accent3>
          <a:srgbClr val="FFFFFF"/>
        </a:accent3>
        <a:accent4>
          <a:srgbClr val="000000"/>
        </a:accent4>
        <a:accent5>
          <a:srgbClr val="B6B6B6"/>
        </a:accent5>
        <a:accent6>
          <a:srgbClr val="E700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442B8E6AE28AB42B1D6FFB69A6E948F" ma:contentTypeVersion="3" ma:contentTypeDescription="Create a new document." ma:contentTypeScope="" ma:versionID="418611cc56a1302c451fd109e7f3a5f3">
  <xsd:schema xmlns:xsd="http://www.w3.org/2001/XMLSchema" xmlns:p="http://schemas.microsoft.com/office/2006/metadata/properties" xmlns:ns2="29ff771a-22f1-4880-8df3-662a12d4f594" targetNamespace="http://schemas.microsoft.com/office/2006/metadata/properties" ma:root="true" ma:fieldsID="167cf63704954045ef0bf9493ecd4b64" ns2:_="">
    <xsd:import namespace="29ff771a-22f1-4880-8df3-662a12d4f594"/>
    <xsd:element name="properties">
      <xsd:complexType>
        <xsd:sequence>
          <xsd:element name="documentManagement">
            <xsd:complexType>
              <xsd:all>
                <xsd:element ref="ns2:Create_x0020_Whats_x0020_New" minOccurs="0"/>
                <xsd:element ref="ns2:Groups" minOccurs="0"/>
              </xsd:all>
            </xsd:complexType>
          </xsd:element>
        </xsd:sequence>
      </xsd:complexType>
    </xsd:element>
  </xsd:schema>
  <xsd:schema xmlns:xsd="http://www.w3.org/2001/XMLSchema" xmlns:dms="http://schemas.microsoft.com/office/2006/documentManagement/types" targetNamespace="29ff771a-22f1-4880-8df3-662a12d4f594" elementFormDefault="qualified">
    <xsd:import namespace="http://schemas.microsoft.com/office/2006/documentManagement/types"/>
    <xsd:element name="Create_x0020_Whats_x0020_New" ma:index="8" nillable="true" ma:displayName="Create Whats New" ma:default="No" ma:description="Please note: Sending email to students is limited for exceptional circumstances only. IDC Herzliya students well know that they should check course web sites often; there is no reason to update them regarding new uploaded materials." ma:format="Dropdown" ma:internalName="Create_x0020_Whats_x0020_New">
      <xsd:simpleType>
        <xsd:restriction base="dms:Choice">
          <xsd:enumeration value="No"/>
          <xsd:enumeration value="Yes, with e-mail alert"/>
          <xsd:enumeration value="Yes, without e-mail alert"/>
        </xsd:restriction>
      </xsd:simpleType>
    </xsd:element>
    <xsd:element name="Groups" ma:index="9" nillable="true" ma:displayName="Groups" ma:description="Apply to Groups/Courses" ma:internalName="Groups">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ate_x0020_Whats_x0020_New xmlns="29ff771a-22f1-4880-8df3-662a12d4f594">No</Create_x0020_Whats_x0020_New>
    <Groups xmlns="29ff771a-22f1-4880-8df3-662a12d4f594" xsi:nil="true"/>
  </documentManagement>
</p:properties>
</file>

<file path=customXml/itemProps1.xml><?xml version="1.0" encoding="utf-8"?>
<ds:datastoreItem xmlns:ds="http://schemas.openxmlformats.org/officeDocument/2006/customXml" ds:itemID="{83C55FE2-F487-4CA0-87EF-574E9F56C351}">
  <ds:schemaRefs>
    <ds:schemaRef ds:uri="http://schemas.microsoft.com/sharepoint/v3/contenttype/forms"/>
  </ds:schemaRefs>
</ds:datastoreItem>
</file>

<file path=customXml/itemProps2.xml><?xml version="1.0" encoding="utf-8"?>
<ds:datastoreItem xmlns:ds="http://schemas.openxmlformats.org/officeDocument/2006/customXml" ds:itemID="{AF2D850E-E529-430B-8EEE-4888C43B03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ff771a-22f1-4880-8df3-662a12d4f594"/>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3.xml><?xml version="1.0" encoding="utf-8"?>
<ds:datastoreItem xmlns:ds="http://schemas.openxmlformats.org/officeDocument/2006/customXml" ds:itemID="{B8F192E8-F36F-4D64-AF34-F4E9DF18E0DA}">
  <ds:schemaRefs>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purl.org/dc/dcmitype/"/>
    <ds:schemaRef ds:uri="http://www.w3.org/XML/1998/namespace"/>
    <ds:schemaRef ds:uri="http://purl.org/dc/terms/"/>
    <ds:schemaRef ds:uri="29ff771a-22f1-4880-8df3-662a12d4f594"/>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44197</TotalTime>
  <Words>1770</Words>
  <Application>Microsoft Office PowerPoint</Application>
  <PresentationFormat>On-screen Show (4:3)</PresentationFormat>
  <Paragraphs>481</Paragraphs>
  <Slides>38</Slides>
  <Notes>35</Notes>
  <HiddenSlides>1</HiddenSlides>
  <MMClips>0</MMClips>
  <ScaleCrop>false</ScaleCrop>
  <HeadingPairs>
    <vt:vector size="8" baseType="variant">
      <vt:variant>
        <vt:lpstr>Fonts Used</vt:lpstr>
      </vt:variant>
      <vt:variant>
        <vt:i4>15</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55" baseType="lpstr">
      <vt:lpstr>Arial</vt:lpstr>
      <vt:lpstr>cmr10</vt:lpstr>
      <vt:lpstr>Courier New</vt:lpstr>
      <vt:lpstr>cmmi10</vt:lpstr>
      <vt:lpstr>Symbol</vt:lpstr>
      <vt:lpstr>cmssqi8</vt:lpstr>
      <vt:lpstr>Euclid Math One</vt:lpstr>
      <vt:lpstr>Arial Unicode MS</vt:lpstr>
      <vt:lpstr>msbm10</vt:lpstr>
      <vt:lpstr>cmr7</vt:lpstr>
      <vt:lpstr>cmbsy7</vt:lpstr>
      <vt:lpstr>cmsy10</vt:lpstr>
      <vt:lpstr>Arial Rounded MT Bold</vt:lpstr>
      <vt:lpstr>Times New Roman</vt:lpstr>
      <vt:lpstr>cmmi7</vt:lpstr>
      <vt:lpstr>Echo</vt:lpstr>
      <vt:lpstr>Equation</vt:lpstr>
      <vt:lpstr>PowerPoint Presentation</vt:lpstr>
      <vt:lpstr>Last Week: Binary Relation</vt:lpstr>
      <vt:lpstr>Binary Relation: Example</vt:lpstr>
      <vt:lpstr>Binary Relations: Definition</vt:lpstr>
      <vt:lpstr>Binary Relations: Characterization</vt:lpstr>
      <vt:lpstr>Asymmetric vs. Anti-Symmetric</vt:lpstr>
      <vt:lpstr>Equivalence Relation</vt:lpstr>
      <vt:lpstr>Equivalence Relations: Examples</vt:lpstr>
      <vt:lpstr>Equivalence Class</vt:lpstr>
      <vt:lpstr>Equivalence Class: Examples</vt:lpstr>
      <vt:lpstr>Equivalence Class: Representatives</vt:lpstr>
      <vt:lpstr>Equivalence Relations</vt:lpstr>
      <vt:lpstr>For the Curious: The Rational Numbers</vt:lpstr>
      <vt:lpstr>Exercise</vt:lpstr>
      <vt:lpstr>Partition</vt:lpstr>
      <vt:lpstr>Partition: Examples</vt:lpstr>
      <vt:lpstr>Partition</vt:lpstr>
      <vt:lpstr>Partition vs Equivalence</vt:lpstr>
      <vt:lpstr>Induced Partition</vt:lpstr>
      <vt:lpstr>Example 1</vt:lpstr>
      <vt:lpstr>Example 2: Congruence mod 7</vt:lpstr>
      <vt:lpstr>Partial Orders</vt:lpstr>
      <vt:lpstr>Strict Partial Order</vt:lpstr>
      <vt:lpstr>Strict Partial Order: Examples</vt:lpstr>
      <vt:lpstr>Weak Partial Order</vt:lpstr>
      <vt:lpstr>Weak Partial Order: Examples</vt:lpstr>
      <vt:lpstr>Hasse Diagram</vt:lpstr>
      <vt:lpstr>Example: Divides Relation</vt:lpstr>
      <vt:lpstr>Example: Partitions of {1,2,3,4}</vt:lpstr>
      <vt:lpstr>Example: all Subsets of {a,b,c,d,e,f}</vt:lpstr>
      <vt:lpstr>Total Order</vt:lpstr>
      <vt:lpstr>Example: &lt; Relation on ℤ</vt:lpstr>
      <vt:lpstr>Non-Example: Subset Relation</vt:lpstr>
      <vt:lpstr>Minimum, Minimal</vt:lpstr>
      <vt:lpstr>Example: &lt; Relation on ℕ</vt:lpstr>
      <vt:lpstr>Example: Divides Relation</vt:lpstr>
      <vt:lpstr>Example: Subset Relation on P({x,y,z})\ </vt:lpstr>
      <vt:lpstr>Exercise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Discrete Math</dc:title>
  <dc:creator>Alon Rosen</dc:creator>
  <dc:description>Herzlyia IDC - Fall 2007</dc:description>
  <cp:lastModifiedBy>alon</cp:lastModifiedBy>
  <cp:revision>3406</cp:revision>
  <cp:lastPrinted>1998-09-15T04:50:20Z</cp:lastPrinted>
  <dcterms:created xsi:type="dcterms:W3CDTF">1996-09-30T18:28:10Z</dcterms:created>
  <dcterms:modified xsi:type="dcterms:W3CDTF">2012-12-30T09:03:16Z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85</vt:i4>
  </property>
  <property fmtid="{D5CDD505-2E9C-101B-9397-08002B2CF9AE}" pid="5" name="ScreenSize">
    <vt:i4>2</vt:i4>
  </property>
  <property fmtid="{D5CDD505-2E9C-101B-9397-08002B2CF9AE}" pid="6" name="ScreenUsage">
    <vt:i4>2</vt:i4>
  </property>
  <property fmtid="{D5CDD505-2E9C-101B-9397-08002B2CF9AE}" pid="7" name="MailAddress">
    <vt:lpwstr>rudich@cs.cmu.edu</vt:lpwstr>
  </property>
  <property fmtid="{D5CDD505-2E9C-101B-9397-08002B2CF9AE}" pid="8" name="HomePage">
    <vt:lpwstr>http://www.cs.cmu.edu/~rudich</vt:lpwstr>
  </property>
  <property fmtid="{D5CDD505-2E9C-101B-9397-08002B2CF9AE}" pid="9" name="Other">
    <vt:lpwstr>The lecture was generated using Powerpoint 97. The original lecture contains sound and animation that is not represented here. Some distortions of the original slides are due to bugs in the Powerpoint to HTML translator.</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false</vt:bool>
  </property>
  <property fmtid="{D5CDD505-2E9C-101B-9397-08002B2CF9AE}" pid="13" name="BackColor">
    <vt:i4>6684672</vt:i4>
  </property>
  <property fmtid="{D5CDD505-2E9C-101B-9397-08002B2CF9AE}" pid="14" name="TextColor">
    <vt:i4>16777215</vt:i4>
  </property>
  <property fmtid="{D5CDD505-2E9C-101B-9397-08002B2CF9AE}" pid="15" name="LinkColor">
    <vt:i4>65535</vt:i4>
  </property>
  <property fmtid="{D5CDD505-2E9C-101B-9397-08002B2CF9AE}" pid="16" name="VisitedColor">
    <vt:i4>6737151</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4</vt:i4>
  </property>
  <property fmtid="{D5CDD505-2E9C-101B-9397-08002B2CF9AE}" pid="21" name="OutputDir">
    <vt:lpwstr>C:\Rudich\HTML</vt:lpwstr>
  </property>
</Properties>
</file>