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0" r:id="rId3"/>
    <p:sldId id="302" r:id="rId4"/>
    <p:sldId id="319" r:id="rId5"/>
    <p:sldId id="281" r:id="rId6"/>
    <p:sldId id="327" r:id="rId7"/>
    <p:sldId id="325" r:id="rId8"/>
    <p:sldId id="326" r:id="rId9"/>
    <p:sldId id="331" r:id="rId10"/>
    <p:sldId id="303" r:id="rId11"/>
    <p:sldId id="329" r:id="rId12"/>
    <p:sldId id="330" r:id="rId13"/>
    <p:sldId id="320" r:id="rId14"/>
    <p:sldId id="324" r:id="rId15"/>
    <p:sldId id="313" r:id="rId16"/>
    <p:sldId id="312" r:id="rId17"/>
    <p:sldId id="304" r:id="rId18"/>
    <p:sldId id="305" r:id="rId19"/>
    <p:sldId id="328" r:id="rId20"/>
    <p:sldId id="322" r:id="rId21"/>
    <p:sldId id="282" r:id="rId22"/>
    <p:sldId id="310" r:id="rId23"/>
    <p:sldId id="314" r:id="rId24"/>
    <p:sldId id="307" r:id="rId25"/>
    <p:sldId id="309" r:id="rId26"/>
    <p:sldId id="323" r:id="rId27"/>
    <p:sldId id="321" r:id="rId28"/>
    <p:sldId id="31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FF66"/>
    <a:srgbClr val="FF0000"/>
    <a:srgbClr val="238176"/>
    <a:srgbClr val="CCFFCC"/>
    <a:srgbClr val="5F5F5F"/>
    <a:srgbClr val="E6681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051" autoAdjust="0"/>
  </p:normalViewPr>
  <p:slideViewPr>
    <p:cSldViewPr snapToGrid="0">
      <p:cViewPr varScale="1">
        <p:scale>
          <a:sx n="97" d="100"/>
          <a:sy n="97" d="100"/>
        </p:scale>
        <p:origin x="-384" y="-84"/>
      </p:cViewPr>
      <p:guideLst>
        <p:guide orient="horz" pos="1536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C4A73D12-EDC5-4AD8-AEB7-F661A39F6317}" type="datetime1">
              <a:rPr lang="zh-TW" altLang="en-US" smtClean="0"/>
              <a:t>2012/3/1</a:t>
            </a:fld>
            <a:endParaRPr lang="en-US" altLang="zh-TW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B45E8543-08BB-4FDD-9A9B-C74BE1C339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46192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AF50A40E-47AE-42DD-8A39-0F888E8360BC}" type="datetime1">
              <a:rPr lang="zh-TW" altLang="en-US" smtClean="0"/>
              <a:t>2012/3/1</a:t>
            </a:fld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0CF962AF-17EB-40C4-98F3-A351D89BA0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66437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4CE10-219C-4D63-B202-78C2FB63284F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228B14F-94F8-46B8-8218-E3098000AAF2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D453F-0D95-4EB6-B046-7A37BF81506E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6C8C79-F7F9-4B9C-AD16-DD99324C3516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08888-1329-4AEC-B5F8-CE6391BEFF8F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C1F4CF5-97BA-42F3-8C96-579C0300801C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CA122-BDFB-44D7-B8FE-18257E6DAAF3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342DE0E-CCD8-4DED-AB85-40135A9EF864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292D7-0C85-4A63-AAE5-2B0D09020CE7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9A62B74-D36D-447C-B4F6-334ABC24D4C6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27629-D079-4B51-9D88-9421EA50B454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altLang="zh-TW" smtClean="0"/>
              <a:t>s = </a:t>
            </a:r>
            <a:r>
              <a:rPr lang="en-US" altLang="zh-TW" i="1" smtClean="0"/>
              <a:t>k</a:t>
            </a:r>
            <a:r>
              <a:rPr lang="en-US" altLang="zh-TW" baseline="-25000" smtClean="0"/>
              <a:t>H</a:t>
            </a:r>
            <a:r>
              <a:rPr lang="en-US" altLang="zh-TW" i="1" smtClean="0"/>
              <a:t>P = 1.3*10</a:t>
            </a:r>
            <a:r>
              <a:rPr lang="en-US" altLang="zh-TW" i="1" baseline="30000" smtClean="0"/>
              <a:t>-3</a:t>
            </a:r>
            <a:r>
              <a:rPr lang="en-US" altLang="zh-TW" i="1" smtClean="0"/>
              <a:t>*0.21 = 0.000273 mol/L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30E930-FAFC-4B84-8A8C-DE484B53FF61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 is the volume that</a:t>
            </a:r>
            <a:r>
              <a:rPr lang="en-US" altLang="zh-TW" baseline="0" dirty="0" smtClean="0"/>
              <a:t> could come out of solution suddenly, causing the painful and dangerous condition called the bends, if the diver were to ascend too quickly.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962AF-17EB-40C4-98F3-A351D89BA071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CF6BFC9-CE82-444E-BFF3-4776D4392ACC}" type="datetime1">
              <a:rPr lang="zh-TW" altLang="en-US" smtClean="0"/>
              <a:t>2012/3/1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499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FA13E-342F-413A-9345-25204BB6E5E8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4632ABC-4D2D-4C0D-9A94-DE8C1F0001C2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5270-40C8-4651-9149-054C3E5E7E23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altLang="zh-TW" smtClean="0"/>
              <a:t>Limiting enthalpy of solution: the enthalpy change accompanying the formation of a very dilute solution</a:t>
            </a:r>
          </a:p>
          <a:p>
            <a:pPr eaLnBrk="1" hangingPunct="1"/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吸熱溶解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(endothermic dissolution): </a:t>
            </a:r>
            <a:r>
              <a:rPr lang="en-US" altLang="en-US" sz="1000" b="1" smtClean="0">
                <a:solidFill>
                  <a:srgbClr val="0000FF"/>
                </a:solidFill>
              </a:rPr>
              <a:t>Δ</a:t>
            </a:r>
            <a:r>
              <a:rPr lang="en-US" altLang="zh-TW" sz="1000" b="1" i="1" smtClean="0">
                <a:solidFill>
                  <a:srgbClr val="0000FF"/>
                </a:solidFill>
              </a:rPr>
              <a:t>H</a:t>
            </a:r>
            <a:r>
              <a:rPr lang="en-US" altLang="zh-TW" sz="1000" b="1" baseline="-25000" smtClean="0">
                <a:solidFill>
                  <a:srgbClr val="0000FF"/>
                </a:solidFill>
              </a:rPr>
              <a:t>sol </a:t>
            </a:r>
            <a:r>
              <a:rPr lang="en-US" altLang="zh-TW" sz="1000" b="1" smtClean="0">
                <a:solidFill>
                  <a:srgbClr val="0000FF"/>
                </a:solidFill>
              </a:rPr>
              <a:t>&gt; 0</a:t>
            </a:r>
          </a:p>
          <a:p>
            <a:pPr eaLnBrk="1" hangingPunct="1"/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放熱溶解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(exothermic dissolution): </a:t>
            </a:r>
            <a:r>
              <a:rPr lang="en-US" altLang="en-US" sz="1000" b="1" smtClean="0">
                <a:solidFill>
                  <a:srgbClr val="0000FF"/>
                </a:solidFill>
              </a:rPr>
              <a:t>Δ</a:t>
            </a:r>
            <a:r>
              <a:rPr lang="en-US" altLang="zh-TW" sz="1000" b="1" i="1" smtClean="0">
                <a:solidFill>
                  <a:srgbClr val="0000FF"/>
                </a:solidFill>
              </a:rPr>
              <a:t>H</a:t>
            </a:r>
            <a:r>
              <a:rPr lang="en-US" altLang="zh-TW" sz="1000" b="1" baseline="-25000" smtClean="0">
                <a:solidFill>
                  <a:srgbClr val="0000FF"/>
                </a:solidFill>
              </a:rPr>
              <a:t>sol </a:t>
            </a:r>
            <a:r>
              <a:rPr lang="en-US" altLang="zh-TW" sz="1000" b="1" smtClean="0">
                <a:solidFill>
                  <a:srgbClr val="0000FF"/>
                </a:solidFill>
              </a:rPr>
              <a:t>&lt; 0</a:t>
            </a:r>
          </a:p>
          <a:p>
            <a:pPr eaLnBrk="1" hangingPunct="1"/>
            <a:r>
              <a:rPr lang="en-US" altLang="zh-TW" sz="1000" b="1" smtClean="0">
                <a:solidFill>
                  <a:srgbClr val="0000FF"/>
                </a:solidFill>
              </a:rPr>
              <a:t>Ideal solution</a:t>
            </a:r>
            <a:r>
              <a:rPr lang="zh-TW" altLang="en-US" sz="1000" b="1" smtClean="0">
                <a:solidFill>
                  <a:srgbClr val="0000FF"/>
                </a:solidFill>
              </a:rPr>
              <a:t>理想液體</a:t>
            </a:r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en-US" sz="1000" b="1" smtClean="0">
                <a:solidFill>
                  <a:srgbClr val="0000FF"/>
                </a:solidFill>
              </a:rPr>
              <a:t>Δ</a:t>
            </a:r>
            <a:r>
              <a:rPr lang="en-US" altLang="zh-TW" sz="1000" b="1" i="1" smtClean="0">
                <a:solidFill>
                  <a:srgbClr val="0000FF"/>
                </a:solidFill>
              </a:rPr>
              <a:t>H</a:t>
            </a:r>
            <a:r>
              <a:rPr lang="en-US" altLang="zh-TW" sz="1000" b="1" baseline="-25000" smtClean="0">
                <a:solidFill>
                  <a:srgbClr val="0000FF"/>
                </a:solidFill>
              </a:rPr>
              <a:t>sol </a:t>
            </a:r>
            <a:r>
              <a:rPr lang="zh-TW" altLang="en-US" sz="1000" b="1" smtClean="0">
                <a:solidFill>
                  <a:srgbClr val="0000FF"/>
                </a:solidFill>
              </a:rPr>
              <a:t>＝ </a:t>
            </a:r>
            <a:r>
              <a:rPr lang="en-US" altLang="zh-TW" sz="1000" b="1" smtClean="0">
                <a:solidFill>
                  <a:srgbClr val="0000FF"/>
                </a:solidFill>
              </a:rPr>
              <a:t>0</a:t>
            </a:r>
          </a:p>
          <a:p>
            <a:pPr eaLnBrk="1" hangingPunct="1"/>
            <a:endParaRPr lang="zh-TW" altLang="en-US" sz="1000" b="1" smtClean="0">
              <a:solidFill>
                <a:srgbClr val="0000FF"/>
              </a:solidFill>
            </a:endParaRPr>
          </a:p>
          <a:p>
            <a:pPr eaLnBrk="1" hangingPunct="1"/>
            <a:endParaRPr lang="en-US" altLang="zh-TW" sz="1000" b="1" smtClean="0">
              <a:solidFill>
                <a:srgbClr val="0000FF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CA62168-0C03-4593-8713-6F3B44A58FCB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F56FA-2FC9-4D7A-93A6-B56A222C023C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kumimoji="0" lang="en-US" altLang="en-US" dirty="0" smtClean="0">
                <a:solidFill>
                  <a:srgbClr val="0000FF"/>
                </a:solidFill>
              </a:rPr>
              <a:t>Δ</a:t>
            </a:r>
            <a:r>
              <a:rPr kumimoji="0" lang="en-US" altLang="zh-TW" i="1" dirty="0" smtClean="0">
                <a:solidFill>
                  <a:srgbClr val="0000FF"/>
                </a:solidFill>
              </a:rPr>
              <a:t>H</a:t>
            </a:r>
            <a:r>
              <a:rPr kumimoji="0" lang="en-US" altLang="zh-TW" baseline="-25000" dirty="0" smtClean="0">
                <a:solidFill>
                  <a:srgbClr val="0000FF"/>
                </a:solidFill>
              </a:rPr>
              <a:t>L</a:t>
            </a:r>
            <a:r>
              <a:rPr kumimoji="0" lang="en-US" altLang="zh-TW" dirty="0" smtClean="0">
                <a:solidFill>
                  <a:srgbClr val="0000FF"/>
                </a:solidFill>
              </a:rPr>
              <a:t> : the lattice enthalpy</a:t>
            </a:r>
            <a:r>
              <a:rPr kumimoji="0" lang="zh-TW" altLang="en-US" dirty="0" smtClean="0"/>
              <a:t>晶格焓 </a:t>
            </a:r>
            <a:r>
              <a:rPr kumimoji="0" lang="en-US" altLang="zh-TW" dirty="0" smtClean="0">
                <a:solidFill>
                  <a:srgbClr val="0000FF"/>
                </a:solidFill>
              </a:rPr>
              <a:t>; e.g. </a:t>
            </a:r>
            <a:r>
              <a:rPr kumimoji="0" lang="en-US" altLang="zh-TW" dirty="0" err="1" smtClean="0">
                <a:solidFill>
                  <a:srgbClr val="0000FF"/>
                </a:solidFill>
              </a:rPr>
              <a:t>NaCl</a:t>
            </a:r>
            <a:r>
              <a:rPr kumimoji="0" lang="en-US" altLang="zh-TW" dirty="0" smtClean="0">
                <a:solidFill>
                  <a:srgbClr val="0000FF"/>
                </a:solidFill>
              </a:rPr>
              <a:t> 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(s)</a:t>
            </a:r>
            <a:r>
              <a:rPr kumimoji="0" lang="en-US" altLang="zh-TW" dirty="0" smtClean="0">
                <a:solidFill>
                  <a:srgbClr val="0000FF"/>
                </a:solidFill>
              </a:rPr>
              <a:t> 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 Na</a:t>
            </a:r>
            <a:r>
              <a:rPr kumimoji="0" lang="en-US" altLang="zh-TW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(g)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+ </a:t>
            </a:r>
            <a:r>
              <a:rPr kumimoji="0" lang="en-US" altLang="zh-TW" dirty="0" err="1" smtClean="0">
                <a:solidFill>
                  <a:srgbClr val="0000FF"/>
                </a:solidFill>
                <a:sym typeface="Wingdings" pitchFamily="2" charset="2"/>
              </a:rPr>
              <a:t>Cl</a:t>
            </a:r>
            <a:r>
              <a:rPr kumimoji="0" lang="en-US" altLang="zh-TW" baseline="30000" dirty="0" smtClean="0">
                <a:solidFill>
                  <a:srgbClr val="0000FF"/>
                </a:solidFill>
                <a:sym typeface="Wingdings" pitchFamily="2" charset="2"/>
              </a:rPr>
              <a:t>- 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(g)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kumimoji="0" lang="en-US" altLang="en-US" dirty="0" smtClean="0">
                <a:solidFill>
                  <a:srgbClr val="0000FF"/>
                </a:solidFill>
              </a:rPr>
              <a:t>Δ</a:t>
            </a:r>
            <a:r>
              <a:rPr kumimoji="0" lang="en-US" altLang="zh-TW" i="1" dirty="0" smtClean="0">
                <a:solidFill>
                  <a:srgbClr val="0000FF"/>
                </a:solidFill>
              </a:rPr>
              <a:t>H</a:t>
            </a:r>
            <a:r>
              <a:rPr kumimoji="0" lang="en-US" altLang="zh-TW" baseline="-25000" dirty="0" smtClean="0">
                <a:solidFill>
                  <a:srgbClr val="0000FF"/>
                </a:solidFill>
              </a:rPr>
              <a:t>L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&gt;&gt; 0</a:t>
            </a:r>
          </a:p>
          <a:p>
            <a:pPr eaLnBrk="1" hangingPunct="1"/>
            <a:r>
              <a:rPr kumimoji="0" lang="en-US" altLang="en-US" dirty="0" err="1" smtClean="0">
                <a:solidFill>
                  <a:srgbClr val="0000FF"/>
                </a:solidFill>
              </a:rPr>
              <a:t>Δ</a:t>
            </a:r>
            <a:r>
              <a:rPr kumimoji="0" lang="en-US" altLang="zh-TW" i="1" dirty="0" err="1" smtClean="0">
                <a:solidFill>
                  <a:srgbClr val="0000FF"/>
                </a:solidFill>
              </a:rPr>
              <a:t>H</a:t>
            </a:r>
            <a:r>
              <a:rPr kumimoji="0" lang="en-US" altLang="zh-TW" baseline="-25000" dirty="0" err="1" smtClean="0">
                <a:solidFill>
                  <a:srgbClr val="0000FF"/>
                </a:solidFill>
              </a:rPr>
              <a:t>hyd</a:t>
            </a:r>
            <a:r>
              <a:rPr kumimoji="0" lang="en-US" altLang="zh-TW" dirty="0" smtClean="0">
                <a:solidFill>
                  <a:srgbClr val="0000FF"/>
                </a:solidFill>
              </a:rPr>
              <a:t> : the enthalpy of hydration </a:t>
            </a:r>
            <a:r>
              <a:rPr kumimoji="0" lang="zh-TW" altLang="en-US" dirty="0" smtClean="0"/>
              <a:t>水合焓 </a:t>
            </a:r>
            <a:r>
              <a:rPr kumimoji="0" lang="en-US" altLang="zh-TW" dirty="0" smtClean="0">
                <a:solidFill>
                  <a:srgbClr val="0000FF"/>
                </a:solidFill>
              </a:rPr>
              <a:t>; e.g. 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Na</a:t>
            </a:r>
            <a:r>
              <a:rPr kumimoji="0" lang="en-US" altLang="zh-TW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(g)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+ </a:t>
            </a:r>
            <a:r>
              <a:rPr kumimoji="0" lang="en-US" altLang="zh-TW" dirty="0" err="1" smtClean="0">
                <a:solidFill>
                  <a:srgbClr val="0000FF"/>
                </a:solidFill>
                <a:sym typeface="Wingdings" pitchFamily="2" charset="2"/>
              </a:rPr>
              <a:t>Cl</a:t>
            </a:r>
            <a:r>
              <a:rPr kumimoji="0" lang="en-US" altLang="zh-TW" baseline="30000" dirty="0" smtClean="0">
                <a:solidFill>
                  <a:srgbClr val="0000FF"/>
                </a:solidFill>
                <a:sym typeface="Wingdings" pitchFamily="2" charset="2"/>
              </a:rPr>
              <a:t>- 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(g)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 Na</a:t>
            </a:r>
            <a:r>
              <a:rPr kumimoji="0" lang="en-US" altLang="zh-TW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kumimoji="0" lang="en-US" altLang="zh-TW" baseline="-25000" dirty="0" err="1" smtClean="0">
                <a:solidFill>
                  <a:srgbClr val="0000FF"/>
                </a:solidFill>
                <a:sym typeface="Wingdings" pitchFamily="2" charset="2"/>
              </a:rPr>
              <a:t>aq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+ </a:t>
            </a:r>
            <a:r>
              <a:rPr kumimoji="0" lang="en-US" altLang="zh-TW" dirty="0" err="1" smtClean="0">
                <a:solidFill>
                  <a:srgbClr val="0000FF"/>
                </a:solidFill>
                <a:sym typeface="Wingdings" pitchFamily="2" charset="2"/>
              </a:rPr>
              <a:t>Cl</a:t>
            </a:r>
            <a:r>
              <a:rPr kumimoji="0" lang="en-US" altLang="zh-TW" baseline="30000" dirty="0" smtClean="0">
                <a:solidFill>
                  <a:srgbClr val="0000FF"/>
                </a:solidFill>
                <a:sym typeface="Wingdings" pitchFamily="2" charset="2"/>
              </a:rPr>
              <a:t>- 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kumimoji="0" lang="en-US" altLang="zh-TW" baseline="-25000" dirty="0" err="1" smtClean="0">
                <a:solidFill>
                  <a:srgbClr val="0000FF"/>
                </a:solidFill>
                <a:sym typeface="Wingdings" pitchFamily="2" charset="2"/>
              </a:rPr>
              <a:t>aq</a:t>
            </a:r>
            <a:r>
              <a:rPr kumimoji="0" lang="en-US" altLang="zh-TW" baseline="-25000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  </a:t>
            </a:r>
            <a:r>
              <a:rPr kumimoji="0" lang="en-US" altLang="en-US" dirty="0" err="1" smtClean="0">
                <a:solidFill>
                  <a:srgbClr val="0000FF"/>
                </a:solidFill>
              </a:rPr>
              <a:t>Δ</a:t>
            </a:r>
            <a:r>
              <a:rPr kumimoji="0" lang="en-US" altLang="zh-TW" i="1" dirty="0" err="1" smtClean="0">
                <a:solidFill>
                  <a:srgbClr val="0000FF"/>
                </a:solidFill>
              </a:rPr>
              <a:t>H</a:t>
            </a:r>
            <a:r>
              <a:rPr kumimoji="0" lang="en-US" altLang="zh-TW" baseline="-25000" dirty="0" err="1" smtClean="0">
                <a:solidFill>
                  <a:srgbClr val="0000FF"/>
                </a:solidFill>
              </a:rPr>
              <a:t>hyd</a:t>
            </a:r>
            <a:r>
              <a:rPr kumimoji="0" lang="en-US" altLang="zh-TW" dirty="0" smtClean="0">
                <a:solidFill>
                  <a:srgbClr val="0000FF"/>
                </a:solidFill>
                <a:sym typeface="Wingdings" pitchFamily="2" charset="2"/>
              </a:rPr>
              <a:t> &lt; 0  (ion-dipole) ; or hydrogen bonding</a:t>
            </a:r>
          </a:p>
          <a:p>
            <a:pPr eaLnBrk="1" hangingPunct="1"/>
            <a:r>
              <a:rPr lang="en-US" altLang="en-US" dirty="0" err="1" smtClean="0"/>
              <a:t>Δ</a:t>
            </a:r>
            <a:r>
              <a:rPr lang="en-US" altLang="zh-TW" i="1" dirty="0" err="1" smtClean="0"/>
              <a:t>H</a:t>
            </a:r>
            <a:r>
              <a:rPr lang="en-US" altLang="zh-TW" baseline="-25000" dirty="0" err="1" smtClean="0"/>
              <a:t>sol</a:t>
            </a:r>
            <a:r>
              <a:rPr lang="en-US" altLang="zh-TW" dirty="0" smtClean="0"/>
              <a:t>= </a:t>
            </a:r>
            <a:r>
              <a:rPr lang="en-US" altLang="en-US" dirty="0" smtClean="0"/>
              <a:t>Δ</a:t>
            </a:r>
            <a:r>
              <a:rPr lang="en-US" altLang="zh-TW" i="1" dirty="0" smtClean="0"/>
              <a:t>H</a:t>
            </a:r>
            <a:r>
              <a:rPr lang="en-US" altLang="zh-TW" baseline="-25000" dirty="0" smtClean="0"/>
              <a:t>L</a:t>
            </a:r>
            <a:r>
              <a:rPr lang="en-US" altLang="zh-TW" dirty="0" smtClean="0"/>
              <a:t> + </a:t>
            </a:r>
            <a:r>
              <a:rPr lang="en-US" altLang="en-US" dirty="0" err="1" smtClean="0"/>
              <a:t>Δ</a:t>
            </a:r>
            <a:r>
              <a:rPr lang="en-US" altLang="zh-TW" i="1" dirty="0" err="1" smtClean="0"/>
              <a:t>H</a:t>
            </a:r>
            <a:r>
              <a:rPr lang="en-US" altLang="zh-TW" baseline="-25000" dirty="0" err="1" smtClean="0"/>
              <a:t>hyd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= 787 kJ/mol – 784 kJ/mol = +3 kJ/mole &gt;0</a:t>
            </a:r>
            <a:endParaRPr kumimoji="0" lang="zh-TW" altLang="en-US" dirty="0" smtClean="0">
              <a:solidFill>
                <a:srgbClr val="0000FF"/>
              </a:solidFill>
              <a:sym typeface="Wingdings" pitchFamily="2" charset="2"/>
            </a:endParaRPr>
          </a:p>
          <a:p>
            <a:pPr eaLnBrk="1" hangingPunct="1"/>
            <a:endParaRPr kumimoji="0" lang="zh-TW" altLang="en-US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A573FCE-CAE7-4A7C-B3B5-F38E700E7C83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D4049-351F-4A78-ACEC-93B52CCEDEC2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BDCD655-49FC-4864-88A0-673430DDFAFB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0843B-14FD-4AE7-9A70-C2B2687D12AE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C219DC9-F574-4B69-831F-6C3C5E24CD11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C0676-6B78-4B17-95B1-CEF23229C5A1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A445B69-DB0C-4F11-AD88-CD0CBAFD29CA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04B2C-7982-4F43-9231-A61D161DFD97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64D9C0D-EE30-41C9-B0B7-D46CC9EDC7B7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51592-76F8-4D38-B268-AE8678B96332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B4E54E2-40B0-4D5C-92F0-E5CA692A6A6B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C1910-8AC0-4552-9070-91F13120874C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8044F12-00C6-464B-9B70-9F2A94EC1FFE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D7784-B569-47BE-BB10-85FBE71B361B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altLang="zh-TW" smtClean="0"/>
              <a:t>Molar Solubility </a:t>
            </a:r>
            <a:r>
              <a:rPr lang="zh-TW" altLang="en-US" smtClean="0"/>
              <a:t>摩爾溶解度：在飽和溶液中溶質的摩爾容度 </a:t>
            </a:r>
            <a:r>
              <a:rPr lang="en-US" altLang="zh-TW" smtClean="0"/>
              <a:t>Molar concentration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AFA79C-AC89-4F43-848F-0FD659B3ADC2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28518-8BE8-4560-AFEB-D15FFF042471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altLang="zh-TW" smtClean="0"/>
              <a:t>solute </a:t>
            </a:r>
            <a:r>
              <a:rPr lang="zh-TW" altLang="en-US" smtClean="0">
                <a:ea typeface="標楷體" pitchFamily="65" charset="-120"/>
              </a:rPr>
              <a:t>溶質，</a:t>
            </a:r>
            <a:r>
              <a:rPr lang="en-US" altLang="zh-TW" smtClean="0">
                <a:ea typeface="標楷體" pitchFamily="65" charset="-120"/>
              </a:rPr>
              <a:t>solvent </a:t>
            </a:r>
            <a:r>
              <a:rPr lang="zh-TW" altLang="en-US" smtClean="0">
                <a:ea typeface="標楷體" pitchFamily="65" charset="-120"/>
              </a:rPr>
              <a:t>溶劑，</a:t>
            </a:r>
            <a:r>
              <a:rPr lang="en-US" altLang="zh-TW" smtClean="0">
                <a:ea typeface="標楷體" pitchFamily="65" charset="-120"/>
              </a:rPr>
              <a:t>solution </a:t>
            </a:r>
            <a:r>
              <a:rPr lang="zh-TW" altLang="en-US" smtClean="0">
                <a:ea typeface="標楷體" pitchFamily="65" charset="-120"/>
              </a:rPr>
              <a:t>溶液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5E9BEF8-01B2-4AE8-89ED-0E6F872BED76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09815-925F-416A-ADB3-23D1EB9C1168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DE52896-A50E-4663-9705-71A6297DDEC3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95CB6B-444F-48AE-9C0B-B94D3A1B388F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A161C8-F2B2-4F4B-AC65-A5F46D0BE295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B756F-7FB0-42D0-B74C-2A3CB81895F0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1C2DBA-3072-4AFB-8141-AB3BF8D4C7AE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5742C-C632-41B0-B072-49C2249356BA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F59E3E0-5D96-4C87-9423-D231C2FAA44D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D453F-0D95-4EB6-B046-7A37BF81506E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BBDBD9-895B-4D1F-8D6C-82BBAC0E0051}" type="datetime1">
              <a:rPr lang="zh-TW" altLang="en-US" smtClean="0"/>
              <a:t>2012/3/1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fair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800" i="1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C9E7-42E5-45BE-847E-280D98C0A0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4A15-DBE4-4C62-B9F1-63DAD4B07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73F4-18B7-42D1-A876-CB1A6D0084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98925" cy="4030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4100512" cy="4030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F58FB-97E9-455D-83C5-8CDB0F852E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989138"/>
            <a:ext cx="4098925" cy="1938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8313" y="4079875"/>
            <a:ext cx="4098925" cy="193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3"/>
          </p:nvPr>
        </p:nvSpPr>
        <p:spPr>
          <a:xfrm>
            <a:off x="4719638" y="1989138"/>
            <a:ext cx="4100512" cy="4030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D0AD-2DFA-4C09-A022-253525BCB3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98925" cy="4030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19638" y="1989138"/>
            <a:ext cx="4100512" cy="4030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32B5-190D-4AD6-ACEA-86C383A999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8351837" cy="1938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3" y="4079875"/>
            <a:ext cx="8351837" cy="193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CDDD-4F21-4D5C-BF8B-02F3577A20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CC147-BF34-4B8E-A157-DFC1F75B65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A5FC-ED50-413E-927D-FA3E5F12A8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98925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4100512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DFECF-54E4-4EC7-9ECA-5129F028EF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2EEAB-93BD-4006-A89A-A24A7F8E11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A89A-A9F3-4BCC-9F22-E0A212577D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74D2-D3E5-4F20-B919-2298FDDD7D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7AB6-913D-4ADB-A06A-571308B27F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9E81C-6445-43AD-9839-D8405908ED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cifair_INSID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351837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FE17A3E-3315-4474-B374-3752C53BBE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Blip>
          <a:blip r:embed="rId18"/>
        </a:buBlip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SzPct val="90000"/>
        <a:buFont typeface="Wingdings" pitchFamily="2" charset="2"/>
        <a:buBlip>
          <a:blip r:embed="rId19"/>
        </a:buBlip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" pitchFamily="2" charset="2"/>
        <a:buBlip>
          <a:blip r:embed="rId20"/>
        </a:buBlip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2/Bis(2-ethylhexyl)phthalate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7673975" cy="2160588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en-US" altLang="zh-TW" sz="4000" smtClean="0">
                <a:ea typeface="新細明體" pitchFamily="18" charset="-120"/>
              </a:rPr>
              <a:t>Chapter 9 </a:t>
            </a:r>
            <a:r>
              <a:rPr lang="en-US" altLang="zh-TW" sz="4000" dirty="0" smtClean="0">
                <a:ea typeface="新細明體" pitchFamily="18" charset="-120"/>
              </a:rPr>
              <a:t>Physical </a:t>
            </a:r>
            <a:r>
              <a:rPr lang="en-US" altLang="zh-TW" sz="4000" dirty="0" err="1" smtClean="0">
                <a:ea typeface="新細明體" pitchFamily="18" charset="-120"/>
              </a:rPr>
              <a:t>Equilibria</a:t>
            </a:r>
            <a:endParaRPr lang="en-US" altLang="zh-TW" sz="4000" dirty="0" smtClean="0">
              <a:ea typeface="新細明體" pitchFamily="18" charset="-12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2133600"/>
            <a:ext cx="6624638" cy="1295400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9-2 Solubility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9975"/>
            <a:ext cx="9144000" cy="914400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ea typeface="新細明體" pitchFamily="18" charset="-120"/>
              </a:rPr>
              <a:t>介面活性劑 </a:t>
            </a:r>
            <a:r>
              <a:rPr lang="en-US" altLang="zh-TW" sz="3200" dirty="0" smtClean="0">
                <a:ea typeface="新細明體" pitchFamily="18" charset="-120"/>
              </a:rPr>
              <a:t>Surfactant</a:t>
            </a:r>
            <a:br>
              <a:rPr lang="en-US" altLang="zh-TW" sz="3200" dirty="0" smtClean="0">
                <a:ea typeface="新細明體" pitchFamily="18" charset="-120"/>
              </a:rPr>
            </a:br>
            <a:r>
              <a:rPr lang="zh-TW" altLang="en-US" sz="3200" dirty="0" smtClean="0">
                <a:ea typeface="新細明體" pitchFamily="18" charset="-120"/>
              </a:rPr>
              <a:t>親水性 </a:t>
            </a:r>
            <a:r>
              <a:rPr lang="en-US" altLang="zh-TW" sz="3200" dirty="0" smtClean="0">
                <a:ea typeface="新細明體" pitchFamily="18" charset="-120"/>
              </a:rPr>
              <a:t>hydrophilic </a:t>
            </a:r>
            <a:r>
              <a:rPr lang="zh-TW" altLang="en-US" sz="3200" dirty="0" smtClean="0">
                <a:ea typeface="新細明體" pitchFamily="18" charset="-120"/>
              </a:rPr>
              <a:t>及疏水性 </a:t>
            </a:r>
            <a:r>
              <a:rPr lang="en-US" altLang="zh-TW" sz="3200" dirty="0" smtClean="0">
                <a:ea typeface="新細明體" pitchFamily="18" charset="-120"/>
              </a:rPr>
              <a:t>hydrophobic</a:t>
            </a:r>
          </a:p>
        </p:txBody>
      </p:sp>
      <p:pic>
        <p:nvPicPr>
          <p:cNvPr id="819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592" y="2153524"/>
            <a:ext cx="3028950" cy="1938337"/>
          </a:xfrm>
          <a:noFill/>
        </p:spPr>
      </p:pic>
      <p:pic>
        <p:nvPicPr>
          <p:cNvPr id="8196" name="Picture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8039" y="4318950"/>
            <a:ext cx="3045449" cy="1009645"/>
          </a:xfrm>
          <a:noFill/>
        </p:spPr>
      </p:pic>
      <p:pic>
        <p:nvPicPr>
          <p:cNvPr id="7" name="Picture 2" descr="D:\Chemistry教師手冊\隨書贈送光碟\Organic Chemistry\Wade\Images\M25\IMAGES-FINAL_M25\AACYMQK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53866" y="2131964"/>
            <a:ext cx="4986403" cy="3179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新細明體" pitchFamily="18" charset="-120"/>
              </a:rPr>
              <a:t>介面活性劑 </a:t>
            </a:r>
            <a:r>
              <a:rPr lang="en-US" altLang="zh-TW" dirty="0" smtClean="0">
                <a:ea typeface="新細明體" pitchFamily="18" charset="-120"/>
              </a:rPr>
              <a:t>Surfactant</a:t>
            </a:r>
            <a:r>
              <a:rPr lang="zh-TW" altLang="en-US" dirty="0" smtClean="0">
                <a:ea typeface="新細明體" pitchFamily="18" charset="-120"/>
              </a:rPr>
              <a:t>的應用</a:t>
            </a:r>
            <a:endParaRPr lang="zh-TW" altLang="en-US" dirty="0"/>
          </a:p>
        </p:txBody>
      </p:sp>
      <p:pic>
        <p:nvPicPr>
          <p:cNvPr id="1026" name="Picture 2" descr="http://www.sogoodblog.com/wp-content/uploads/2011/02/mayonnai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67372"/>
            <a:ext cx="4098925" cy="30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oogle.com/images?q=tbn:ANd9GcSW0Ma65A2_hYELIhOUSPOYrFXXYvxpEw1KJQIZa3--X5tEzm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18" y="2635045"/>
            <a:ext cx="3871116" cy="25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一般</a:t>
            </a:r>
            <a:r>
              <a:rPr lang="zh-TW" altLang="en-US" dirty="0" smtClean="0"/>
              <a:t>油脂</a:t>
            </a:r>
            <a:r>
              <a:rPr lang="zh-TW" altLang="en-US" dirty="0"/>
              <a:t>與</a:t>
            </a:r>
            <a:r>
              <a:rPr lang="en-US" altLang="zh-TW" dirty="0" smtClean="0"/>
              <a:t>DEHP</a:t>
            </a:r>
            <a:r>
              <a:rPr lang="zh-TW" altLang="en-US" dirty="0" smtClean="0"/>
              <a:t>（塑化劑）的比較</a:t>
            </a:r>
            <a:endParaRPr lang="zh-TW" alt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10" y="2920182"/>
            <a:ext cx="3755419" cy="210680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50" name="Picture 2" descr="File:Bis(2-ethylhexyl)phthalate.pn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55" y="2808466"/>
            <a:ext cx="3638550" cy="235267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>
            <a:endCxn id="2050" idx="0"/>
          </p:cNvCxnSpPr>
          <p:nvPr/>
        </p:nvCxnSpPr>
        <p:spPr bwMode="auto">
          <a:xfrm>
            <a:off x="5692877" y="1582994"/>
            <a:ext cx="752553" cy="12254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直線單箭頭接點 8"/>
          <p:cNvCxnSpPr>
            <a:endCxn id="5" idx="0"/>
          </p:cNvCxnSpPr>
          <p:nvPr/>
        </p:nvCxnSpPr>
        <p:spPr bwMode="auto">
          <a:xfrm>
            <a:off x="1907458" y="1582994"/>
            <a:ext cx="555262" cy="13371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56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519113"/>
            <a:ext cx="9144000" cy="914400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疏水性與親水性的應用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1:</a:t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藥物遞送新方法</a:t>
            </a:r>
          </a:p>
        </p:txBody>
      </p:sp>
      <p:pic>
        <p:nvPicPr>
          <p:cNvPr id="10243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6238" y="1858963"/>
            <a:ext cx="4110037" cy="2185987"/>
          </a:xfrm>
        </p:spPr>
      </p:pic>
      <p:pic>
        <p:nvPicPr>
          <p:cNvPr id="10244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4988" y="4235450"/>
            <a:ext cx="3465512" cy="2071688"/>
          </a:xfrm>
        </p:spPr>
      </p:pic>
      <p:sp>
        <p:nvSpPr>
          <p:cNvPr id="10245" name="Text Box 21"/>
          <p:cNvSpPr txBox="1">
            <a:spLocks noChangeArrowheads="1"/>
          </p:cNvSpPr>
          <p:nvPr/>
        </p:nvSpPr>
        <p:spPr bwMode="auto">
          <a:xfrm>
            <a:off x="2230438" y="1836738"/>
            <a:ext cx="2279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i="0" dirty="0">
                <a:solidFill>
                  <a:schemeClr val="tx2"/>
                </a:solidFill>
                <a:ea typeface="新細明體" pitchFamily="18" charset="-120"/>
              </a:rPr>
              <a:t>磷脂質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 err="1">
                <a:solidFill>
                  <a:schemeClr val="tx2"/>
                </a:solidFill>
                <a:ea typeface="新細明體" pitchFamily="18" charset="-120"/>
              </a:rPr>
              <a:t>phospholipid</a:t>
            </a:r>
            <a:r>
              <a:rPr lang="en-US" altLang="zh-TW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endParaRPr lang="zh-TW" altLang="en-US" dirty="0">
              <a:solidFill>
                <a:schemeClr val="tx2"/>
              </a:solidFill>
              <a:ea typeface="新細明體" pitchFamily="18" charset="-120"/>
            </a:endParaRPr>
          </a:p>
        </p:txBody>
      </p:sp>
      <p:sp>
        <p:nvSpPr>
          <p:cNvPr id="10246" name="Text Box 22"/>
          <p:cNvSpPr txBox="1">
            <a:spLocks noChangeArrowheads="1"/>
          </p:cNvSpPr>
          <p:nvPr/>
        </p:nvSpPr>
        <p:spPr bwMode="auto">
          <a:xfrm>
            <a:off x="2608263" y="6205538"/>
            <a:ext cx="1924050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i="0">
                <a:solidFill>
                  <a:schemeClr val="tx2"/>
                </a:solidFill>
                <a:ea typeface="新細明體" pitchFamily="18" charset="-120"/>
              </a:rPr>
              <a:t>微脂粒 </a:t>
            </a:r>
            <a:r>
              <a:rPr lang="en-US" altLang="zh-TW" i="0">
                <a:solidFill>
                  <a:schemeClr val="tx2"/>
                </a:solidFill>
                <a:ea typeface="新細明體" pitchFamily="18" charset="-120"/>
              </a:rPr>
              <a:t>Liposome</a:t>
            </a:r>
            <a:endParaRPr lang="zh-TW" altLang="en-US" i="0">
              <a:solidFill>
                <a:schemeClr val="tx2"/>
              </a:solidFill>
              <a:ea typeface="新細明體" pitchFamily="18" charset="-120"/>
            </a:endParaRPr>
          </a:p>
        </p:txBody>
      </p:sp>
      <p:pic>
        <p:nvPicPr>
          <p:cNvPr id="10247" name="Picture 29" descr="liposome-379x402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64113" y="2089150"/>
            <a:ext cx="3609975" cy="3829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447782"/>
            <a:ext cx="9144000" cy="914400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疏水性與親水性的應用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2:</a:t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量子點的乳化</a:t>
            </a:r>
          </a:p>
        </p:txBody>
      </p:sp>
      <p:pic>
        <p:nvPicPr>
          <p:cNvPr id="15" name="Picture 2" descr="http://www.azonano.com/images/evident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175669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AtkCP5e_fig_06_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402" y="2202716"/>
            <a:ext cx="3784818" cy="3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為什麼</a:t>
            </a:r>
            <a:r>
              <a:rPr lang="en-US" altLang="zh-TW" smtClean="0">
                <a:ea typeface="新細明體" pitchFamily="18" charset="-120"/>
              </a:rPr>
              <a:t>?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其實極性與非極性的物質也會互相吸引，如凡得瓦作用力，為什麼極性不溶在非極性？或非極性不溶在極性？</a:t>
            </a:r>
          </a:p>
          <a:p>
            <a:pPr eaLnBrk="1" hangingPunct="1"/>
            <a:r>
              <a:rPr lang="zh-TW" altLang="en-US" b="1" smtClean="0">
                <a:solidFill>
                  <a:srgbClr val="E6681A"/>
                </a:solidFill>
                <a:ea typeface="標楷體" pitchFamily="65" charset="-120"/>
              </a:rPr>
              <a:t>同樣，只有凡得瓦作用力的非極性溶質就會溶在非極性的溶劑。</a:t>
            </a:r>
            <a:endParaRPr lang="zh-TW" altLang="en-US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從熱力學觀點討論溶解度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氣體的溶解度</a:t>
            </a:r>
          </a:p>
          <a:p>
            <a:pPr lvl="1" eaLnBrk="1" hangingPunct="1"/>
            <a:r>
              <a:rPr lang="zh-TW" altLang="en-US" smtClean="0">
                <a:ea typeface="新細明體" pitchFamily="18" charset="-120"/>
              </a:rPr>
              <a:t>受壓力影響： </a:t>
            </a:r>
            <a:r>
              <a:rPr lang="en-US" altLang="zh-TW" smtClean="0">
                <a:ea typeface="新細明體" pitchFamily="18" charset="-120"/>
              </a:rPr>
              <a:t>Henry</a:t>
            </a:r>
            <a:r>
              <a:rPr lang="en-US" altLang="zh-TW" smtClean="0">
                <a:latin typeface="Verdana" pitchFamily="34" charset="0"/>
                <a:ea typeface="新細明體" pitchFamily="18" charset="-120"/>
              </a:rPr>
              <a:t>’</a:t>
            </a:r>
            <a:r>
              <a:rPr lang="en-US" altLang="zh-TW" smtClean="0">
                <a:ea typeface="新細明體" pitchFamily="18" charset="-120"/>
              </a:rPr>
              <a:t>s Law</a:t>
            </a:r>
          </a:p>
          <a:p>
            <a:pPr lvl="1" eaLnBrk="1" hangingPunct="1"/>
            <a:r>
              <a:rPr lang="zh-TW" altLang="en-US" smtClean="0">
                <a:ea typeface="新細明體" pitchFamily="18" charset="-120"/>
              </a:rPr>
              <a:t>受溫度影響：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G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en-US" altLang="zh-TW" smtClean="0">
                <a:ea typeface="新細明體" pitchFamily="18" charset="-120"/>
              </a:rPr>
              <a:t>=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H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zh-TW" altLang="en-US" smtClean="0">
                <a:ea typeface="新細明體" pitchFamily="18" charset="-120"/>
              </a:rPr>
              <a:t>－ </a:t>
            </a:r>
            <a:r>
              <a:rPr lang="en-US" altLang="zh-TW" smtClean="0">
                <a:ea typeface="新細明體" pitchFamily="18" charset="-120"/>
              </a:rPr>
              <a:t>T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S</a:t>
            </a:r>
            <a:r>
              <a:rPr lang="en-US" altLang="zh-TW" baseline="-25000" smtClean="0">
                <a:ea typeface="新細明體" pitchFamily="18" charset="-120"/>
              </a:rPr>
              <a:t>sol</a:t>
            </a:r>
          </a:p>
          <a:p>
            <a:pPr eaLnBrk="1" hangingPunct="1"/>
            <a:r>
              <a:rPr lang="zh-TW" altLang="en-US" smtClean="0">
                <a:ea typeface="新細明體" pitchFamily="18" charset="-120"/>
              </a:rPr>
              <a:t>固體的溶解度</a:t>
            </a:r>
          </a:p>
          <a:p>
            <a:pPr lvl="1" eaLnBrk="1" hangingPunct="1"/>
            <a:r>
              <a:rPr lang="zh-TW" altLang="en-US" smtClean="0">
                <a:ea typeface="新細明體" pitchFamily="18" charset="-120"/>
              </a:rPr>
              <a:t>比較不受壓力影響</a:t>
            </a:r>
          </a:p>
          <a:p>
            <a:pPr lvl="1" eaLnBrk="1" hangingPunct="1"/>
            <a:r>
              <a:rPr lang="zh-TW" altLang="en-US" smtClean="0">
                <a:ea typeface="新細明體" pitchFamily="18" charset="-120"/>
              </a:rPr>
              <a:t>受溫度影響：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G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en-US" altLang="zh-TW" smtClean="0">
                <a:ea typeface="新細明體" pitchFamily="18" charset="-120"/>
              </a:rPr>
              <a:t>=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H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zh-TW" altLang="en-US" smtClean="0">
                <a:ea typeface="新細明體" pitchFamily="18" charset="-120"/>
              </a:rPr>
              <a:t>－ </a:t>
            </a:r>
            <a:r>
              <a:rPr lang="en-US" altLang="zh-TW" smtClean="0">
                <a:ea typeface="新細明體" pitchFamily="18" charset="-120"/>
              </a:rPr>
              <a:t>T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S</a:t>
            </a:r>
            <a:r>
              <a:rPr lang="en-US" altLang="zh-TW" baseline="-25000" smtClean="0">
                <a:ea typeface="新細明體" pitchFamily="18" charset="-120"/>
              </a:rPr>
              <a:t>sol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氣體的溶解度： </a:t>
            </a:r>
            <a:r>
              <a:rPr lang="en-US" altLang="zh-TW" smtClean="0">
                <a:ea typeface="新細明體" pitchFamily="18" charset="-120"/>
              </a:rPr>
              <a:t>Henry’s Law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氣體溶解度的定量描述</a:t>
            </a:r>
          </a:p>
          <a:p>
            <a:pPr eaLnBrk="1" hangingPunct="1"/>
            <a:r>
              <a:rPr lang="en-US" altLang="zh-TW" sz="2800" smtClean="0">
                <a:ea typeface="新細明體" pitchFamily="18" charset="-120"/>
              </a:rPr>
              <a:t>s = </a:t>
            </a:r>
            <a:r>
              <a:rPr lang="en-US" altLang="zh-TW" sz="2800" i="1" smtClean="0">
                <a:ea typeface="新細明體" pitchFamily="18" charset="-120"/>
              </a:rPr>
              <a:t>k</a:t>
            </a:r>
            <a:r>
              <a:rPr lang="en-US" altLang="zh-TW" sz="2800" baseline="-25000" smtClean="0">
                <a:ea typeface="新細明體" pitchFamily="18" charset="-120"/>
              </a:rPr>
              <a:t>H</a:t>
            </a:r>
            <a:r>
              <a:rPr lang="en-US" altLang="zh-TW" sz="2800" i="1" smtClean="0">
                <a:ea typeface="新細明體" pitchFamily="18" charset="-120"/>
              </a:rPr>
              <a:t>P</a:t>
            </a:r>
          </a:p>
          <a:p>
            <a:pPr lvl="1" eaLnBrk="1" hangingPunct="1"/>
            <a:r>
              <a:rPr lang="en-US" altLang="zh-TW" sz="2400" i="1" smtClean="0">
                <a:ea typeface="新細明體" pitchFamily="18" charset="-120"/>
              </a:rPr>
              <a:t>s: solubility </a:t>
            </a:r>
            <a:r>
              <a:rPr lang="en-US" altLang="zh-TW" sz="2400" smtClean="0">
                <a:ea typeface="新細明體" pitchFamily="18" charset="-120"/>
              </a:rPr>
              <a:t>(mol/L)</a:t>
            </a:r>
          </a:p>
          <a:p>
            <a:pPr lvl="1" eaLnBrk="1" hangingPunct="1"/>
            <a:r>
              <a:rPr lang="en-US" altLang="zh-TW" sz="2400" i="1" smtClean="0">
                <a:ea typeface="新細明體" pitchFamily="18" charset="-120"/>
              </a:rPr>
              <a:t>k</a:t>
            </a:r>
            <a:r>
              <a:rPr lang="en-US" altLang="zh-TW" sz="2400" baseline="-25000" smtClean="0">
                <a:ea typeface="新細明體" pitchFamily="18" charset="-120"/>
              </a:rPr>
              <a:t>H</a:t>
            </a:r>
            <a:r>
              <a:rPr lang="en-US" altLang="zh-TW" sz="2400" i="1" smtClean="0">
                <a:ea typeface="新細明體" pitchFamily="18" charset="-120"/>
              </a:rPr>
              <a:t>: Henry Constant</a:t>
            </a:r>
          </a:p>
          <a:p>
            <a:pPr lvl="1" eaLnBrk="1" hangingPunct="1"/>
            <a:r>
              <a:rPr lang="en-US" altLang="zh-TW" sz="2400" i="1" smtClean="0">
                <a:ea typeface="新細明體" pitchFamily="18" charset="-120"/>
              </a:rPr>
              <a:t>P: Partial pressure of a gas</a:t>
            </a:r>
          </a:p>
        </p:txBody>
      </p:sp>
      <p:pic>
        <p:nvPicPr>
          <p:cNvPr id="133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2838" y="1801813"/>
            <a:ext cx="3227387" cy="4611687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問題二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zh-TW" altLang="en-US" sz="2800" dirty="0" smtClean="0">
                <a:ea typeface="新細明體" pitchFamily="18" charset="-120"/>
              </a:rPr>
              <a:t>在湖水裡適合生存生物的氧濃度至少要為</a:t>
            </a:r>
            <a:r>
              <a:rPr lang="en-US" altLang="zh-TW" sz="2800" dirty="0" smtClean="0">
                <a:ea typeface="新細明體" pitchFamily="18" charset="-120"/>
              </a:rPr>
              <a:t>1.3×10</a:t>
            </a:r>
            <a:r>
              <a:rPr lang="en-US" altLang="zh-TW" sz="2800" baseline="30000" dirty="0" smtClean="0">
                <a:ea typeface="新細明體" pitchFamily="18" charset="-120"/>
              </a:rPr>
              <a:t>-4</a:t>
            </a:r>
            <a:r>
              <a:rPr lang="en-US" altLang="zh-TW" sz="2800" dirty="0" smtClean="0">
                <a:ea typeface="新細明體" pitchFamily="18" charset="-120"/>
              </a:rPr>
              <a:t> mol/L</a:t>
            </a:r>
            <a:r>
              <a:rPr lang="zh-TW" altLang="en-US" sz="2800" dirty="0" smtClean="0">
                <a:ea typeface="新細明體" pitchFamily="18" charset="-120"/>
              </a:rPr>
              <a:t>。平常大氣中氧的分壓為</a:t>
            </a:r>
            <a:r>
              <a:rPr lang="en-US" altLang="zh-TW" sz="2800" dirty="0" smtClean="0">
                <a:ea typeface="新細明體" pitchFamily="18" charset="-120"/>
              </a:rPr>
              <a:t>0.21atm</a:t>
            </a:r>
            <a:r>
              <a:rPr lang="zh-TW" altLang="en-US" sz="2800" dirty="0" smtClean="0">
                <a:ea typeface="新細明體" pitchFamily="18" charset="-120"/>
              </a:rPr>
              <a:t>，請問一般湖水中的氧器濃度是否適合生物生存？</a:t>
            </a:r>
          </a:p>
        </p:txBody>
      </p:sp>
      <p:pic>
        <p:nvPicPr>
          <p:cNvPr id="1434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7125" y="1989138"/>
            <a:ext cx="3665538" cy="4030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 9.28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789471"/>
            <a:ext cx="8351837" cy="4640825"/>
          </a:xfrm>
          <a:solidFill>
            <a:srgbClr val="CCFFFF"/>
          </a:solidFill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Volume of the blood in the body of a certain deep-sea diver is about 6.00L. Blood cells make up about 55% of the blood volume, and the remaining 45% of the aqueous solution called plasma.  What is the maximum volume of N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measured at 1.00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37℃ that could dissolve in the diver’s blood plasma at a depth of 93m, where the pressure is 10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?  Assume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=5.8</a:t>
            </a:r>
            <a:r>
              <a:rPr lang="en-US" altLang="zh-TW" sz="2800" dirty="0" smtClean="0">
                <a:latin typeface="Times New Roman"/>
                <a:cs typeface="Times New Roman"/>
              </a:rPr>
              <a:t>×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TW" sz="2800" baseline="30000" dirty="0" smtClean="0"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M/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for N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at 37℃.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0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9-2 </a:t>
            </a:r>
            <a:r>
              <a:rPr lang="zh-TW" altLang="en-US" dirty="0" smtClean="0">
                <a:ea typeface="新細明體" pitchFamily="18" charset="-120"/>
              </a:rPr>
              <a:t>學習重點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29260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使用「 </a:t>
            </a:r>
            <a:r>
              <a:rPr lang="en-US" altLang="zh-TW" sz="2800" smtClean="0">
                <a:ea typeface="新細明體" pitchFamily="18" charset="-120"/>
              </a:rPr>
              <a:t>Like-Dissolves-Like</a:t>
            </a:r>
            <a:r>
              <a:rPr lang="zh-TW" altLang="en-US" sz="2800" smtClean="0">
                <a:ea typeface="新細明體" pitchFamily="18" charset="-120"/>
              </a:rPr>
              <a:t>」規則預測不同極性溶質（</a:t>
            </a:r>
            <a:r>
              <a:rPr lang="en-US" altLang="zh-TW" sz="2800" smtClean="0">
                <a:ea typeface="新細明體" pitchFamily="18" charset="-120"/>
              </a:rPr>
              <a:t>solute</a:t>
            </a:r>
            <a:r>
              <a:rPr lang="zh-TW" altLang="en-US" sz="2800" smtClean="0">
                <a:ea typeface="新細明體" pitchFamily="18" charset="-120"/>
              </a:rPr>
              <a:t>）與溶液（</a:t>
            </a:r>
            <a:r>
              <a:rPr lang="en-US" altLang="zh-TW" sz="2800" smtClean="0">
                <a:ea typeface="新細明體" pitchFamily="18" charset="-120"/>
              </a:rPr>
              <a:t>solvent</a:t>
            </a:r>
            <a:r>
              <a:rPr lang="zh-TW" altLang="en-US" sz="2800" smtClean="0">
                <a:ea typeface="新細明體" pitchFamily="18" charset="-120"/>
              </a:rPr>
              <a:t>）之間的溶解平衡</a:t>
            </a:r>
          </a:p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使用「 </a:t>
            </a:r>
            <a:r>
              <a:rPr lang="en-US" altLang="zh-TW" sz="2800" smtClean="0">
                <a:ea typeface="新細明體" pitchFamily="18" charset="-120"/>
              </a:rPr>
              <a:t>Henry</a:t>
            </a:r>
            <a:r>
              <a:rPr lang="en-US" altLang="zh-TW" sz="2800" smtClean="0">
                <a:latin typeface="Verdana" pitchFamily="34" charset="0"/>
                <a:ea typeface="新細明體" pitchFamily="18" charset="-120"/>
              </a:rPr>
              <a:t>’</a:t>
            </a:r>
            <a:r>
              <a:rPr lang="en-US" altLang="zh-TW" sz="2800" smtClean="0">
                <a:ea typeface="新細明體" pitchFamily="18" charset="-120"/>
              </a:rPr>
              <a:t>s Law</a:t>
            </a:r>
            <a:r>
              <a:rPr lang="zh-TW" altLang="en-US" sz="2800" smtClean="0">
                <a:ea typeface="新細明體" pitchFamily="18" charset="-120"/>
              </a:rPr>
              <a:t> 」計算氣體的溶解度</a:t>
            </a:r>
          </a:p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利用晶格焓及水合焓解釋何謂吸熱溶解現象及放熱溶解現象</a:t>
            </a:r>
          </a:p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使用自由能、溶解焓及溶解亂度解釋溶解度如何受溫度影響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從自由能觀點討論溶解度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G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en-US" altLang="zh-TW" smtClean="0">
                <a:ea typeface="新細明體" pitchFamily="18" charset="-120"/>
              </a:rPr>
              <a:t>=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H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zh-TW" altLang="en-US" smtClean="0">
                <a:ea typeface="新細明體" pitchFamily="18" charset="-120"/>
              </a:rPr>
              <a:t>－ </a:t>
            </a:r>
            <a:r>
              <a:rPr lang="en-US" altLang="zh-TW" smtClean="0">
                <a:ea typeface="新細明體" pitchFamily="18" charset="-120"/>
              </a:rPr>
              <a:t>T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S</a:t>
            </a:r>
            <a:r>
              <a:rPr lang="en-US" altLang="zh-TW" baseline="-25000" smtClean="0">
                <a:ea typeface="新細明體" pitchFamily="18" charset="-120"/>
              </a:rPr>
              <a:t>sol</a:t>
            </a:r>
          </a:p>
          <a:p>
            <a:pPr eaLnBrk="1" hangingPunct="1"/>
            <a:r>
              <a:rPr lang="zh-TW" altLang="en-US" smtClean="0">
                <a:ea typeface="新細明體" pitchFamily="18" charset="-120"/>
              </a:rPr>
              <a:t>溶解自由能之值越小於</a:t>
            </a:r>
            <a:r>
              <a:rPr lang="en-US" altLang="zh-TW" smtClean="0">
                <a:ea typeface="新細明體" pitchFamily="18" charset="-120"/>
              </a:rPr>
              <a:t>0</a:t>
            </a:r>
            <a:r>
              <a:rPr lang="zh-TW" altLang="en-US" smtClean="0">
                <a:ea typeface="新細明體" pitchFamily="18" charset="-120"/>
              </a:rPr>
              <a:t>，溶解度越高</a:t>
            </a:r>
          </a:p>
          <a:p>
            <a:pPr eaLnBrk="1" hangingPunct="1"/>
            <a:r>
              <a:rPr lang="zh-TW" altLang="en-US" smtClean="0">
                <a:ea typeface="新細明體" pitchFamily="18" charset="-120"/>
              </a:rPr>
              <a:t>溶解自由能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G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zh-TW" altLang="en-US" smtClean="0">
                <a:ea typeface="新細明體" pitchFamily="18" charset="-120"/>
              </a:rPr>
              <a:t>由</a:t>
            </a:r>
          </a:p>
          <a:p>
            <a:pPr lvl="1" eaLnBrk="1" hangingPunct="1"/>
            <a:r>
              <a:rPr lang="zh-TW" altLang="en-US" smtClean="0">
                <a:ea typeface="新細明體" pitchFamily="18" charset="-120"/>
              </a:rPr>
              <a:t>溶解焓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H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zh-TW" altLang="en-US" smtClean="0">
                <a:ea typeface="新細明體" pitchFamily="18" charset="-120"/>
              </a:rPr>
              <a:t>與</a:t>
            </a:r>
          </a:p>
          <a:p>
            <a:pPr lvl="1" eaLnBrk="1" hangingPunct="1"/>
            <a:r>
              <a:rPr lang="zh-TW" altLang="en-US" smtClean="0">
                <a:ea typeface="新細明體" pitchFamily="18" charset="-120"/>
              </a:rPr>
              <a:t>溶解亂度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S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zh-TW" altLang="en-US" smtClean="0">
                <a:ea typeface="新細明體" pitchFamily="18" charset="-120"/>
              </a:rPr>
              <a:t>組成</a:t>
            </a:r>
          </a:p>
          <a:p>
            <a:pPr lvl="1" eaLnBrk="1" hangingPunct="1"/>
            <a:r>
              <a:rPr lang="zh-TW" altLang="en-US" smtClean="0">
                <a:ea typeface="新細明體" pitchFamily="18" charset="-120"/>
              </a:rPr>
              <a:t>以下分別討論之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23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ea typeface="新細明體" pitchFamily="18" charset="-120"/>
              </a:rPr>
              <a:t>Enthalpy of Solution </a:t>
            </a:r>
            <a:r>
              <a:rPr lang="en-US" altLang="en-US" sz="3200" smtClean="0"/>
              <a:t>Δ</a:t>
            </a:r>
            <a:r>
              <a:rPr lang="en-US" altLang="zh-TW" sz="3200" i="1" smtClean="0">
                <a:ea typeface="新細明體" pitchFamily="18" charset="-120"/>
              </a:rPr>
              <a:t>H</a:t>
            </a:r>
            <a:r>
              <a:rPr lang="en-US" altLang="zh-TW" sz="3200" baseline="-25000" smtClean="0">
                <a:ea typeface="新細明體" pitchFamily="18" charset="-120"/>
              </a:rPr>
              <a:t>sol</a:t>
            </a:r>
            <a:r>
              <a:rPr lang="en-US" altLang="zh-TW" sz="3200" smtClean="0">
                <a:ea typeface="新細明體" pitchFamily="18" charset="-120"/>
              </a:rPr>
              <a:t> </a:t>
            </a:r>
            <a:br>
              <a:rPr lang="en-US" altLang="zh-TW" sz="3200" smtClean="0">
                <a:ea typeface="新細明體" pitchFamily="18" charset="-120"/>
              </a:rPr>
            </a:b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吸熱或放熱</a:t>
            </a:r>
          </a:p>
        </p:txBody>
      </p:sp>
      <p:pic>
        <p:nvPicPr>
          <p:cNvPr id="1638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900" y="1757363"/>
            <a:ext cx="3179763" cy="4768850"/>
          </a:xfrm>
          <a:noFill/>
          <a:ln>
            <a:solidFill>
              <a:srgbClr val="0000FF"/>
            </a:solidFill>
          </a:ln>
        </p:spPr>
      </p:pic>
      <p:sp>
        <p:nvSpPr>
          <p:cNvPr id="16388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124325" y="1785938"/>
            <a:ext cx="4695825" cy="465455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zh-TW" sz="2000" smtClean="0">
                <a:ea typeface="新細明體" pitchFamily="18" charset="-120"/>
              </a:rPr>
              <a:t>Separation of solute: </a:t>
            </a:r>
            <a:r>
              <a:rPr lang="zh-TW" altLang="en-US" sz="2000" smtClean="0">
                <a:ea typeface="新細明體" pitchFamily="18" charset="-120"/>
              </a:rPr>
              <a:t>先將溶質</a:t>
            </a:r>
            <a:r>
              <a:rPr lang="en-US" altLang="zh-TW" sz="2000" smtClean="0">
                <a:ea typeface="新細明體" pitchFamily="18" charset="-120"/>
              </a:rPr>
              <a:t>(solute)</a:t>
            </a:r>
            <a:r>
              <a:rPr lang="zh-TW" altLang="en-US" sz="2000" smtClean="0">
                <a:ea typeface="新細明體" pitchFamily="18" charset="-120"/>
              </a:rPr>
              <a:t>分子分離需要能量 </a:t>
            </a:r>
            <a:r>
              <a:rPr lang="en-US" altLang="en-US" sz="1800" b="1" i="1" smtClean="0">
                <a:solidFill>
                  <a:srgbClr val="0000FF"/>
                </a:solidFill>
              </a:rPr>
              <a:t>Δ</a:t>
            </a:r>
            <a:r>
              <a:rPr lang="en-US" altLang="zh-TW" sz="1800" b="1" i="1" smtClean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1800" b="1" i="1" baseline="-25000" smtClean="0">
                <a:solidFill>
                  <a:srgbClr val="0000FF"/>
                </a:solidFill>
                <a:ea typeface="新細明體" pitchFamily="18" charset="-120"/>
              </a:rPr>
              <a:t>1</a:t>
            </a:r>
            <a:r>
              <a:rPr lang="en-US" altLang="zh-TW" sz="1800" b="1" baseline="-25000" smtClean="0">
                <a:solidFill>
                  <a:srgbClr val="0000FF"/>
                </a:solidFill>
                <a:ea typeface="新細明體" pitchFamily="18" charset="-120"/>
              </a:rPr>
              <a:t> </a:t>
            </a: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&gt; 0</a:t>
            </a:r>
            <a:endParaRPr lang="zh-TW" altLang="en-US" sz="2000" b="1" smtClean="0">
              <a:solidFill>
                <a:srgbClr val="0000FF"/>
              </a:solidFill>
              <a:ea typeface="新細明體" pitchFamily="18" charset="-12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zh-TW" sz="2000" smtClean="0">
                <a:ea typeface="新細明體" pitchFamily="18" charset="-120"/>
              </a:rPr>
              <a:t>Formation of cavities: </a:t>
            </a:r>
            <a:r>
              <a:rPr lang="zh-TW" altLang="en-US" sz="2000" smtClean="0">
                <a:ea typeface="新細明體" pitchFamily="18" charset="-120"/>
              </a:rPr>
              <a:t>溶劑</a:t>
            </a:r>
            <a:r>
              <a:rPr lang="en-US" altLang="zh-TW" sz="2000" smtClean="0">
                <a:ea typeface="新細明體" pitchFamily="18" charset="-120"/>
              </a:rPr>
              <a:t>(solvent)</a:t>
            </a:r>
            <a:r>
              <a:rPr lang="zh-TW" altLang="en-US" sz="2000" smtClean="0">
                <a:ea typeface="新細明體" pitchFamily="18" charset="-120"/>
              </a:rPr>
              <a:t>分子中需讓出足夠的空洞以便溶質分子駐進，需要能量 </a:t>
            </a:r>
            <a:r>
              <a:rPr lang="en-US" altLang="en-US" sz="1800" b="1" smtClean="0">
                <a:solidFill>
                  <a:srgbClr val="0000FF"/>
                </a:solidFill>
              </a:rPr>
              <a:t>Δ</a:t>
            </a:r>
            <a:r>
              <a:rPr lang="en-US" altLang="zh-TW" sz="1800" b="1" i="1" smtClean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1800" b="1" baseline="-25000" smtClean="0">
                <a:solidFill>
                  <a:srgbClr val="0000FF"/>
                </a:solidFill>
                <a:ea typeface="新細明體" pitchFamily="18" charset="-120"/>
              </a:rPr>
              <a:t>2 </a:t>
            </a: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&gt; 0</a:t>
            </a:r>
            <a:endParaRPr lang="zh-TW" altLang="en-US" sz="2000" b="1" smtClean="0">
              <a:solidFill>
                <a:srgbClr val="0000FF"/>
              </a:solidFill>
              <a:ea typeface="新細明體" pitchFamily="18" charset="-12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zh-TW" sz="2000" smtClean="0">
                <a:ea typeface="新細明體" pitchFamily="18" charset="-120"/>
              </a:rPr>
              <a:t>Cavities occupied by solute: </a:t>
            </a:r>
            <a:r>
              <a:rPr lang="zh-TW" altLang="en-US" sz="2000" smtClean="0">
                <a:ea typeface="新細明體" pitchFamily="18" charset="-120"/>
              </a:rPr>
              <a:t>溶質分子駐進溶劑分子中的空洞，溶質與溶劑分子間的吸引力，釋放大量的能量</a:t>
            </a:r>
            <a:r>
              <a:rPr lang="en-US" altLang="en-US" sz="1800" b="1" smtClean="0">
                <a:solidFill>
                  <a:srgbClr val="0000FF"/>
                </a:solidFill>
              </a:rPr>
              <a:t>Δ</a:t>
            </a:r>
            <a:r>
              <a:rPr lang="en-US" altLang="zh-TW" sz="1800" b="1" i="1" smtClean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1800" b="1" baseline="-25000" smtClean="0">
                <a:solidFill>
                  <a:srgbClr val="0000FF"/>
                </a:solidFill>
                <a:ea typeface="新細明體" pitchFamily="18" charset="-120"/>
              </a:rPr>
              <a:t>3 </a:t>
            </a: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&lt; 0</a:t>
            </a:r>
            <a:endParaRPr lang="zh-TW" altLang="en-US" sz="2000" b="1" smtClean="0">
              <a:solidFill>
                <a:srgbClr val="0000FF"/>
              </a:solidFill>
              <a:ea typeface="新細明體" pitchFamily="18" charset="-12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zh-TW" sz="1800" smtClean="0">
                <a:ea typeface="新細明體" pitchFamily="18" charset="-120"/>
              </a:rPr>
              <a:t>Enthalpy of Solution:</a:t>
            </a: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 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	</a:t>
            </a:r>
            <a:r>
              <a:rPr lang="en-US" altLang="en-US" sz="1800" b="1" smtClean="0">
                <a:solidFill>
                  <a:srgbClr val="0000FF"/>
                </a:solidFill>
              </a:rPr>
              <a:t>Δ</a:t>
            </a:r>
            <a:r>
              <a:rPr lang="en-US" altLang="zh-TW" sz="1800" b="1" i="1" smtClean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1800" b="1" baseline="-25000" smtClean="0">
                <a:solidFill>
                  <a:srgbClr val="0000FF"/>
                </a:solidFill>
                <a:ea typeface="新細明體" pitchFamily="18" charset="-120"/>
              </a:rPr>
              <a:t>sol </a:t>
            </a: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= </a:t>
            </a:r>
            <a:r>
              <a:rPr lang="en-US" altLang="en-US" sz="1800" b="1" smtClean="0">
                <a:solidFill>
                  <a:srgbClr val="0000FF"/>
                </a:solidFill>
              </a:rPr>
              <a:t>Δ</a:t>
            </a:r>
            <a:r>
              <a:rPr lang="en-US" altLang="zh-TW" sz="1800" b="1" i="1" smtClean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1800" b="1" baseline="-25000" smtClean="0">
                <a:solidFill>
                  <a:srgbClr val="0000FF"/>
                </a:solidFill>
                <a:ea typeface="新細明體" pitchFamily="18" charset="-120"/>
              </a:rPr>
              <a:t>1</a:t>
            </a: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+</a:t>
            </a:r>
            <a:r>
              <a:rPr lang="en-US" altLang="en-US" sz="1800" b="1" smtClean="0">
                <a:solidFill>
                  <a:srgbClr val="0000FF"/>
                </a:solidFill>
              </a:rPr>
              <a:t>Δ</a:t>
            </a:r>
            <a:r>
              <a:rPr lang="en-US" altLang="zh-TW" sz="1800" b="1" i="1" smtClean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1800" b="1" baseline="-25000" smtClean="0">
                <a:solidFill>
                  <a:srgbClr val="0000FF"/>
                </a:solidFill>
                <a:ea typeface="新細明體" pitchFamily="18" charset="-120"/>
              </a:rPr>
              <a:t>2</a:t>
            </a:r>
            <a:r>
              <a:rPr lang="en-US" altLang="zh-TW" sz="1800" b="1" smtClean="0">
                <a:solidFill>
                  <a:srgbClr val="0000FF"/>
                </a:solidFill>
                <a:ea typeface="新細明體" pitchFamily="18" charset="-120"/>
              </a:rPr>
              <a:t>+</a:t>
            </a:r>
            <a:r>
              <a:rPr lang="en-US" altLang="en-US" sz="1800" b="1" smtClean="0">
                <a:solidFill>
                  <a:srgbClr val="0000FF"/>
                </a:solidFill>
              </a:rPr>
              <a:t>Δ</a:t>
            </a:r>
            <a:r>
              <a:rPr lang="en-US" altLang="zh-TW" sz="1800" b="1" i="1" smtClean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1800" b="1" baseline="-25000" smtClean="0">
                <a:solidFill>
                  <a:srgbClr val="0000FF"/>
                </a:solidFill>
                <a:ea typeface="新細明體" pitchFamily="18" charset="-120"/>
              </a:rPr>
              <a:t>3</a:t>
            </a:r>
            <a:endParaRPr lang="en-US" altLang="zh-TW" sz="1800" b="1" smtClean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227013" y="4567238"/>
            <a:ext cx="588962" cy="379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Δ</a:t>
            </a:r>
            <a:r>
              <a:rPr lang="en-US" altLang="zh-TW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b="1" baseline="-25000">
                <a:solidFill>
                  <a:srgbClr val="0000FF"/>
                </a:solidFill>
                <a:ea typeface="新細明體" pitchFamily="18" charset="-120"/>
              </a:rPr>
              <a:t>1</a:t>
            </a:r>
            <a:endParaRPr lang="zh-TW" altLang="en-US" b="1" baseline="-2500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225425" y="3289300"/>
            <a:ext cx="588963" cy="3794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Δ</a:t>
            </a:r>
            <a:r>
              <a:rPr lang="en-US" altLang="zh-TW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b="1" baseline="-25000">
                <a:solidFill>
                  <a:srgbClr val="0000FF"/>
                </a:solidFill>
                <a:ea typeface="新細明體" pitchFamily="18" charset="-120"/>
              </a:rPr>
              <a:t>2</a:t>
            </a:r>
            <a:endParaRPr lang="zh-TW" altLang="en-US" b="1" baseline="-2500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1838" y="3287713"/>
            <a:ext cx="588962" cy="379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Δ</a:t>
            </a:r>
            <a:r>
              <a:rPr lang="en-US" altLang="zh-TW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b="1" baseline="-25000">
                <a:solidFill>
                  <a:srgbClr val="0000FF"/>
                </a:solidFill>
                <a:ea typeface="新細明體" pitchFamily="18" charset="-120"/>
              </a:rPr>
              <a:t>3</a:t>
            </a:r>
            <a:endParaRPr lang="zh-TW" altLang="en-US" b="1" baseline="-25000">
              <a:solidFill>
                <a:srgbClr val="0000FF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0875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>
                <a:ea typeface="新細明體" pitchFamily="18" charset="-120"/>
              </a:rPr>
              <a:t>離子固體的</a:t>
            </a:r>
            <a:r>
              <a:rPr lang="en-US" altLang="zh-TW" sz="3600" dirty="0" smtClean="0">
                <a:ea typeface="新細明體" pitchFamily="18" charset="-120"/>
              </a:rPr>
              <a:t> </a:t>
            </a:r>
            <a:r>
              <a:rPr lang="en-US" altLang="en-US" sz="3600" dirty="0" err="1" smtClean="0"/>
              <a:t>Δ</a:t>
            </a:r>
            <a:r>
              <a:rPr lang="en-US" altLang="zh-TW" sz="3600" i="1" dirty="0" err="1" smtClean="0">
                <a:ea typeface="新細明體" pitchFamily="18" charset="-120"/>
              </a:rPr>
              <a:t>H</a:t>
            </a:r>
            <a:r>
              <a:rPr lang="en-US" altLang="zh-TW" sz="3600" baseline="-25000" dirty="0" err="1" smtClean="0">
                <a:ea typeface="新細明體" pitchFamily="18" charset="-120"/>
              </a:rPr>
              <a:t>sol</a:t>
            </a:r>
            <a:r>
              <a:rPr lang="en-US" altLang="zh-TW" sz="3600" dirty="0" smtClean="0">
                <a:ea typeface="新細明體" pitchFamily="18" charset="-120"/>
              </a:rPr>
              <a:t>= </a:t>
            </a:r>
            <a:r>
              <a:rPr lang="en-US" altLang="en-US" sz="3600" dirty="0" smtClean="0"/>
              <a:t>Δ</a:t>
            </a:r>
            <a:r>
              <a:rPr lang="en-US" altLang="zh-TW" sz="3600" i="1" dirty="0" smtClean="0">
                <a:ea typeface="新細明體" pitchFamily="18" charset="-120"/>
              </a:rPr>
              <a:t>H</a:t>
            </a:r>
            <a:r>
              <a:rPr lang="en-US" altLang="zh-TW" sz="3600" baseline="-25000" dirty="0" smtClean="0">
                <a:ea typeface="新細明體" pitchFamily="18" charset="-120"/>
              </a:rPr>
              <a:t>L</a:t>
            </a:r>
            <a:r>
              <a:rPr lang="en-US" altLang="zh-TW" sz="3600" dirty="0" smtClean="0">
                <a:ea typeface="新細明體" pitchFamily="18" charset="-120"/>
              </a:rPr>
              <a:t> + </a:t>
            </a:r>
            <a:r>
              <a:rPr lang="en-US" altLang="en-US" sz="3600" dirty="0" err="1" smtClean="0"/>
              <a:t>Δ</a:t>
            </a:r>
            <a:r>
              <a:rPr lang="en-US" altLang="zh-TW" sz="3600" i="1" dirty="0" err="1" smtClean="0">
                <a:ea typeface="新細明體" pitchFamily="18" charset="-120"/>
              </a:rPr>
              <a:t>H</a:t>
            </a:r>
            <a:r>
              <a:rPr lang="en-US" altLang="zh-TW" sz="3600" baseline="-25000" dirty="0" err="1" smtClean="0">
                <a:ea typeface="新細明體" pitchFamily="18" charset="-120"/>
              </a:rPr>
              <a:t>hyd</a:t>
            </a:r>
            <a:endParaRPr lang="zh-TW" altLang="en-US" sz="3600" baseline="-25000" dirty="0" smtClean="0">
              <a:ea typeface="新細明體" pitchFamily="18" charset="-12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1988" y="2482850"/>
            <a:ext cx="7761287" cy="4030663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17750" y="1793875"/>
            <a:ext cx="184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20950" y="1755775"/>
            <a:ext cx="5205413" cy="531813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800" b="1" i="0">
                <a:solidFill>
                  <a:srgbClr val="0000FF"/>
                </a:solidFill>
              </a:rPr>
              <a:t>Δ</a:t>
            </a:r>
            <a:r>
              <a:rPr lang="en-US" altLang="zh-TW" sz="2800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2800" b="1" i="0" baseline="-25000">
                <a:solidFill>
                  <a:srgbClr val="0000FF"/>
                </a:solidFill>
                <a:ea typeface="新細明體" pitchFamily="18" charset="-120"/>
              </a:rPr>
              <a:t>L</a:t>
            </a:r>
            <a:r>
              <a:rPr lang="en-US" altLang="zh-TW" sz="2800" b="1" i="0">
                <a:solidFill>
                  <a:srgbClr val="0000FF"/>
                </a:solidFill>
                <a:ea typeface="新細明體" pitchFamily="18" charset="-120"/>
              </a:rPr>
              <a:t> = </a:t>
            </a:r>
            <a:r>
              <a:rPr lang="en-US" altLang="en-US" sz="2800" b="1" i="0">
                <a:solidFill>
                  <a:srgbClr val="0000FF"/>
                </a:solidFill>
              </a:rPr>
              <a:t>Δ</a:t>
            </a:r>
            <a:r>
              <a:rPr lang="en-US" altLang="zh-TW" sz="2800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2800" b="1" i="0" baseline="-25000">
                <a:solidFill>
                  <a:srgbClr val="0000FF"/>
                </a:solidFill>
                <a:ea typeface="新細明體" pitchFamily="18" charset="-120"/>
              </a:rPr>
              <a:t>1</a:t>
            </a:r>
            <a:r>
              <a:rPr lang="en-US" altLang="zh-TW" sz="2800" b="1" i="0">
                <a:solidFill>
                  <a:srgbClr val="0000FF"/>
                </a:solidFill>
                <a:ea typeface="新細明體" pitchFamily="18" charset="-120"/>
              </a:rPr>
              <a:t>;    </a:t>
            </a:r>
            <a:r>
              <a:rPr lang="en-US" altLang="en-US" sz="2800" b="1" i="0">
                <a:solidFill>
                  <a:srgbClr val="0000FF"/>
                </a:solidFill>
              </a:rPr>
              <a:t>Δ</a:t>
            </a:r>
            <a:r>
              <a:rPr lang="en-US" altLang="zh-TW" sz="2800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2800" b="1" i="0" baseline="-25000">
                <a:solidFill>
                  <a:srgbClr val="0000FF"/>
                </a:solidFill>
                <a:ea typeface="新細明體" pitchFamily="18" charset="-120"/>
              </a:rPr>
              <a:t>hyd</a:t>
            </a:r>
            <a:r>
              <a:rPr lang="en-US" altLang="zh-TW" sz="2800" b="1" i="0">
                <a:solidFill>
                  <a:srgbClr val="0000FF"/>
                </a:solidFill>
                <a:ea typeface="新細明體" pitchFamily="18" charset="-120"/>
              </a:rPr>
              <a:t> = </a:t>
            </a:r>
            <a:r>
              <a:rPr lang="en-US" altLang="en-US" sz="2800" b="1" i="0">
                <a:solidFill>
                  <a:srgbClr val="0000FF"/>
                </a:solidFill>
              </a:rPr>
              <a:t>Δ</a:t>
            </a:r>
            <a:r>
              <a:rPr lang="en-US" altLang="zh-TW" sz="2800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2800" b="1" i="0" baseline="-25000">
                <a:solidFill>
                  <a:srgbClr val="0000FF"/>
                </a:solidFill>
                <a:ea typeface="新細明體" pitchFamily="18" charset="-120"/>
              </a:rPr>
              <a:t>2</a:t>
            </a:r>
            <a:r>
              <a:rPr lang="en-US" altLang="zh-TW" sz="2800" b="1" i="0">
                <a:solidFill>
                  <a:srgbClr val="0000FF"/>
                </a:solidFill>
                <a:ea typeface="新細明體" pitchFamily="18" charset="-120"/>
              </a:rPr>
              <a:t>+ </a:t>
            </a:r>
            <a:r>
              <a:rPr lang="en-US" altLang="en-US" sz="2800" b="1" i="0">
                <a:solidFill>
                  <a:srgbClr val="0000FF"/>
                </a:solidFill>
              </a:rPr>
              <a:t>Δ</a:t>
            </a:r>
            <a:r>
              <a:rPr lang="en-US" altLang="zh-TW" sz="2800" b="1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sz="2800" b="1" i="0" baseline="-25000">
                <a:solidFill>
                  <a:srgbClr val="0000FF"/>
                </a:solidFill>
                <a:ea typeface="新細明體" pitchFamily="18" charset="-120"/>
              </a:rPr>
              <a:t>3</a:t>
            </a:r>
            <a:endParaRPr lang="zh-TW" altLang="en-US" sz="2800" b="1" i="0" baseline="-25000">
              <a:solidFill>
                <a:srgbClr val="0000FF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水合焓  </a:t>
            </a:r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H</a:t>
            </a:r>
            <a:r>
              <a:rPr lang="en-US" altLang="zh-TW" baseline="-25000" smtClean="0">
                <a:ea typeface="新細明體" pitchFamily="18" charset="-120"/>
              </a:rPr>
              <a:t>hyd</a:t>
            </a:r>
            <a:r>
              <a:rPr lang="en-US" altLang="zh-TW" smtClean="0">
                <a:ea typeface="新細明體" pitchFamily="18" charset="-120"/>
              </a:rPr>
              <a:t> 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8351837" cy="1096962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zh-TW" altLang="en-US" sz="2400" smtClean="0">
                <a:ea typeface="新細明體" pitchFamily="18" charset="-120"/>
              </a:rPr>
              <a:t>水合焓基本上是 </a:t>
            </a:r>
            <a:r>
              <a:rPr lang="en-US" altLang="zh-TW" sz="2400" smtClean="0">
                <a:ea typeface="新細明體" pitchFamily="18" charset="-120"/>
                <a:sym typeface="Wingdings" pitchFamily="2" charset="2"/>
              </a:rPr>
              <a:t>ion-dipole</a:t>
            </a:r>
            <a:r>
              <a:rPr lang="zh-TW" altLang="en-US" sz="2400" smtClean="0">
                <a:ea typeface="新細明體" pitchFamily="18" charset="-120"/>
                <a:sym typeface="Wingdings" pitchFamily="2" charset="2"/>
              </a:rPr>
              <a:t>作用力</a:t>
            </a:r>
          </a:p>
          <a:p>
            <a:pPr eaLnBrk="1" hangingPunct="1"/>
            <a:r>
              <a:rPr lang="zh-TW" altLang="en-US" sz="2400" smtClean="0">
                <a:ea typeface="新細明體" pitchFamily="18" charset="-120"/>
                <a:sym typeface="Wingdings" pitchFamily="2" charset="2"/>
              </a:rPr>
              <a:t>離子半徑越小，或離子電荷越大，其</a:t>
            </a:r>
            <a:r>
              <a:rPr lang="en-US" altLang="en-US" sz="2400" smtClean="0"/>
              <a:t>Δ</a:t>
            </a:r>
            <a:r>
              <a:rPr lang="en-US" altLang="zh-TW" sz="2400" smtClean="0">
                <a:ea typeface="新細明體" pitchFamily="18" charset="-120"/>
              </a:rPr>
              <a:t>H</a:t>
            </a:r>
            <a:r>
              <a:rPr lang="en-US" altLang="zh-TW" sz="2400" baseline="-25000" smtClean="0">
                <a:ea typeface="新細明體" pitchFamily="18" charset="-120"/>
              </a:rPr>
              <a:t>hyd </a:t>
            </a:r>
            <a:r>
              <a:rPr lang="zh-TW" altLang="en-US" sz="2400" smtClean="0">
                <a:ea typeface="新細明體" pitchFamily="18" charset="-120"/>
              </a:rPr>
              <a:t>之絕對值</a:t>
            </a:r>
            <a:r>
              <a:rPr lang="zh-TW" altLang="en-US" sz="2400" smtClean="0">
                <a:ea typeface="新細明體" pitchFamily="18" charset="-120"/>
                <a:sym typeface="Wingdings" pitchFamily="2" charset="2"/>
              </a:rPr>
              <a:t>越大</a:t>
            </a:r>
          </a:p>
        </p:txBody>
      </p:sp>
      <p:pic>
        <p:nvPicPr>
          <p:cNvPr id="1843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1575" y="3175000"/>
            <a:ext cx="6724650" cy="3425825"/>
          </a:xfrm>
          <a:noFill/>
          <a:ln>
            <a:solidFill>
              <a:srgbClr val="0000FF"/>
            </a:solidFill>
          </a:ln>
        </p:spPr>
      </p:pic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2700338" y="4891088"/>
            <a:ext cx="5254625" cy="217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7525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ea typeface="新細明體" pitchFamily="18" charset="-120"/>
              </a:rPr>
              <a:t>Entropy of Solution </a:t>
            </a:r>
            <a:r>
              <a:rPr lang="en-US" altLang="en-US" sz="3200" smtClean="0"/>
              <a:t>Δ</a:t>
            </a:r>
            <a:r>
              <a:rPr lang="en-US" altLang="zh-TW" sz="3200" smtClean="0">
                <a:ea typeface="新細明體" pitchFamily="18" charset="-120"/>
              </a:rPr>
              <a:t>S</a:t>
            </a:r>
            <a:r>
              <a:rPr lang="en-US" altLang="zh-TW" sz="3200" baseline="-25000" smtClean="0">
                <a:ea typeface="新細明體" pitchFamily="18" charset="-120"/>
              </a:rPr>
              <a:t>sol</a:t>
            </a:r>
            <a:r>
              <a:rPr lang="en-US" altLang="zh-TW" sz="3200" smtClean="0">
                <a:ea typeface="新細明體" pitchFamily="18" charset="-120"/>
              </a:rPr>
              <a:t> </a:t>
            </a:r>
            <a:br>
              <a:rPr lang="en-US" altLang="zh-TW" sz="3200" smtClean="0">
                <a:ea typeface="新細明體" pitchFamily="18" charset="-120"/>
              </a:rPr>
            </a:b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亂度增加還是減少或放熱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 對於固體溶在液體，其物理現象如右圖顯示，溶解後亂度增加使得</a:t>
            </a:r>
            <a:r>
              <a:rPr lang="en-US" altLang="en-US" sz="2800" smtClean="0">
                <a:latin typeface="Arial" pitchFamily="34" charset="0"/>
              </a:rPr>
              <a:t>Δ</a:t>
            </a:r>
            <a:r>
              <a:rPr lang="en-US" altLang="zh-TW" sz="2800" smtClean="0">
                <a:latin typeface="Arial" pitchFamily="34" charset="0"/>
                <a:ea typeface="新細明體" pitchFamily="18" charset="-120"/>
              </a:rPr>
              <a:t>S</a:t>
            </a:r>
            <a:r>
              <a:rPr lang="en-US" altLang="zh-TW" sz="2800" baseline="-25000" smtClean="0">
                <a:latin typeface="Arial" pitchFamily="34" charset="0"/>
                <a:ea typeface="新細明體" pitchFamily="18" charset="-120"/>
              </a:rPr>
              <a:t>sol</a:t>
            </a:r>
            <a:r>
              <a:rPr lang="zh-TW" altLang="en-US" sz="2800" smtClean="0">
                <a:latin typeface="Arial" pitchFamily="34" charset="0"/>
                <a:ea typeface="新細明體" pitchFamily="18" charset="-120"/>
              </a:rPr>
              <a:t> </a:t>
            </a:r>
            <a:r>
              <a:rPr lang="en-US" altLang="zh-TW" sz="2800" smtClean="0">
                <a:latin typeface="Arial" pitchFamily="34" charset="0"/>
                <a:ea typeface="新細明體" pitchFamily="18" charset="-120"/>
              </a:rPr>
              <a:t>&gt; 0  </a:t>
            </a:r>
          </a:p>
          <a:p>
            <a:pPr eaLnBrk="1" hangingPunct="1"/>
            <a:r>
              <a:rPr lang="zh-TW" altLang="en-US" sz="2800" smtClean="0">
                <a:latin typeface="Arial" pitchFamily="34" charset="0"/>
                <a:ea typeface="新細明體" pitchFamily="18" charset="-120"/>
              </a:rPr>
              <a:t>對大部分氣體而言，恰好相反 </a:t>
            </a:r>
            <a:r>
              <a:rPr lang="en-US" altLang="en-US" sz="2800" smtClean="0">
                <a:latin typeface="Arial" pitchFamily="34" charset="0"/>
              </a:rPr>
              <a:t>Δ</a:t>
            </a:r>
            <a:r>
              <a:rPr lang="en-US" altLang="zh-TW" sz="2800" smtClean="0">
                <a:latin typeface="Arial" pitchFamily="34" charset="0"/>
                <a:ea typeface="新細明體" pitchFamily="18" charset="-120"/>
              </a:rPr>
              <a:t>S</a:t>
            </a:r>
            <a:r>
              <a:rPr lang="en-US" altLang="zh-TW" sz="2800" baseline="-25000" smtClean="0">
                <a:latin typeface="Arial" pitchFamily="34" charset="0"/>
                <a:ea typeface="新細明體" pitchFamily="18" charset="-120"/>
              </a:rPr>
              <a:t>sol</a:t>
            </a:r>
            <a:r>
              <a:rPr lang="zh-TW" altLang="en-US" sz="2800" smtClean="0">
                <a:latin typeface="Arial" pitchFamily="34" charset="0"/>
                <a:ea typeface="新細明體" pitchFamily="18" charset="-120"/>
              </a:rPr>
              <a:t> </a:t>
            </a:r>
            <a:r>
              <a:rPr lang="en-US" altLang="zh-TW" sz="2800" smtClean="0">
                <a:latin typeface="Arial" pitchFamily="34" charset="0"/>
                <a:ea typeface="新細明體" pitchFamily="18" charset="-120"/>
              </a:rPr>
              <a:t>&lt; 0</a:t>
            </a:r>
          </a:p>
        </p:txBody>
      </p:sp>
      <p:pic>
        <p:nvPicPr>
          <p:cNvPr id="1946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9638" y="2478088"/>
            <a:ext cx="4100512" cy="305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6263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ea typeface="新細明體" pitchFamily="18" charset="-120"/>
              </a:rPr>
              <a:t>Free Energy of Solution </a:t>
            </a:r>
            <a:r>
              <a:rPr lang="en-US" altLang="en-US" sz="3200" smtClean="0"/>
              <a:t>Δ</a:t>
            </a:r>
            <a:r>
              <a:rPr lang="en-US" altLang="zh-TW" sz="3200" smtClean="0">
                <a:ea typeface="新細明體" pitchFamily="18" charset="-120"/>
              </a:rPr>
              <a:t>G</a:t>
            </a:r>
            <a:r>
              <a:rPr lang="en-US" altLang="zh-TW" sz="3200" baseline="-25000" smtClean="0">
                <a:ea typeface="新細明體" pitchFamily="18" charset="-120"/>
              </a:rPr>
              <a:t>sol</a:t>
            </a:r>
            <a:r>
              <a:rPr lang="en-US" altLang="zh-TW" sz="3200" smtClean="0">
                <a:ea typeface="新細明體" pitchFamily="18" charset="-120"/>
              </a:rPr>
              <a:t> </a:t>
            </a:r>
            <a:br>
              <a:rPr lang="en-US" altLang="zh-TW" sz="3200" smtClean="0">
                <a:ea typeface="新細明體" pitchFamily="18" charset="-120"/>
              </a:rPr>
            </a:b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溫度上升到底溶解度增加還是減少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2571750"/>
            <a:ext cx="4098925" cy="3963988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zh-TW" altLang="en-US" sz="2400" b="1" smtClean="0">
                <a:ea typeface="標楷體" pitchFamily="65" charset="-120"/>
              </a:rPr>
              <a:t>放熱溶解反應</a:t>
            </a:r>
            <a:r>
              <a:rPr lang="zh-TW" altLang="en-US" sz="2400" smtClean="0">
                <a:ea typeface="新細明體" pitchFamily="18" charset="-120"/>
              </a:rPr>
              <a:t>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zh-TW" sz="2400" smtClean="0">
                <a:ea typeface="新細明體" pitchFamily="18" charset="-120"/>
              </a:rPr>
              <a:t>	exothermic dissolution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H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&lt; 0</a:t>
            </a:r>
            <a:r>
              <a:rPr lang="zh-TW" altLang="en-US" sz="2000" smtClean="0">
                <a:ea typeface="新細明體" pitchFamily="18" charset="-120"/>
              </a:rPr>
              <a:t>，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S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&gt; 0  </a:t>
            </a:r>
            <a:r>
              <a:rPr lang="en-US" altLang="zh-TW" sz="2000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G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&lt; 0       </a:t>
            </a:r>
            <a:r>
              <a:rPr lang="zh-TW" altLang="en-US" sz="2000" smtClean="0">
                <a:ea typeface="新細明體" pitchFamily="18" charset="-120"/>
              </a:rPr>
              <a:t>溶解（如固體）</a:t>
            </a:r>
          </a:p>
          <a:p>
            <a:pPr lvl="1" eaLnBrk="1" hangingPunct="1">
              <a:lnSpc>
                <a:spcPct val="105000"/>
              </a:lnSpc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易溶解</a:t>
            </a:r>
          </a:p>
          <a:p>
            <a:pPr lvl="1" eaLnBrk="1" hangingPunct="1">
              <a:lnSpc>
                <a:spcPct val="105000"/>
              </a:lnSpc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溫度上升，溶解度增加</a:t>
            </a:r>
            <a:endParaRPr lang="zh-TW" altLang="en-US" sz="1800" smtClean="0">
              <a:ea typeface="新細明體" pitchFamily="18" charset="-120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H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&lt; 0</a:t>
            </a:r>
            <a:r>
              <a:rPr lang="zh-TW" altLang="en-US" sz="2000" smtClean="0">
                <a:ea typeface="新細明體" pitchFamily="18" charset="-120"/>
              </a:rPr>
              <a:t>，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S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&lt; 0  </a:t>
            </a:r>
            <a:r>
              <a:rPr lang="en-US" altLang="zh-TW" sz="2000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G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zh-TW" altLang="en-US" sz="2000" b="1" smtClean="0">
                <a:solidFill>
                  <a:srgbClr val="FF0000"/>
                </a:solidFill>
                <a:ea typeface="新細明體" pitchFamily="18" charset="-120"/>
              </a:rPr>
              <a:t>？</a:t>
            </a:r>
            <a:r>
              <a:rPr lang="zh-TW" altLang="en-US" sz="2000" smtClean="0">
                <a:ea typeface="新細明體" pitchFamily="18" charset="-120"/>
              </a:rPr>
              <a:t>       溶解（如氣體，</a:t>
            </a:r>
            <a:r>
              <a:rPr lang="en-US" altLang="zh-TW" sz="2000" smtClean="0">
                <a:ea typeface="新細明體" pitchFamily="18" charset="-120"/>
              </a:rPr>
              <a:t>Li</a:t>
            </a:r>
            <a:r>
              <a:rPr lang="en-US" altLang="zh-TW" sz="2000" baseline="-25000" smtClean="0">
                <a:ea typeface="新細明體" pitchFamily="18" charset="-120"/>
              </a:rPr>
              <a:t>2</a:t>
            </a:r>
            <a:r>
              <a:rPr lang="en-US" altLang="zh-TW" sz="2000" smtClean="0">
                <a:ea typeface="新細明體" pitchFamily="18" charset="-120"/>
              </a:rPr>
              <a:t>CO</a:t>
            </a:r>
            <a:r>
              <a:rPr lang="en-US" altLang="zh-TW" sz="2000" baseline="-25000" smtClean="0">
                <a:ea typeface="新細明體" pitchFamily="18" charset="-120"/>
              </a:rPr>
              <a:t>3</a:t>
            </a:r>
            <a:r>
              <a:rPr lang="zh-TW" altLang="en-US" sz="2000" smtClean="0">
                <a:ea typeface="新細明體" pitchFamily="18" charset="-120"/>
              </a:rPr>
              <a:t>）</a:t>
            </a:r>
          </a:p>
          <a:p>
            <a:pPr lvl="1" eaLnBrk="1" hangingPunct="1">
              <a:lnSpc>
                <a:spcPct val="105000"/>
              </a:lnSpc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低溫溶解</a:t>
            </a:r>
          </a:p>
          <a:p>
            <a:pPr lvl="1" eaLnBrk="1" hangingPunct="1">
              <a:lnSpc>
                <a:spcPct val="105000"/>
              </a:lnSpc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溫度上升，溶解度減少</a:t>
            </a:r>
            <a:endParaRPr lang="en-US" altLang="zh-TW" sz="1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5350" y="2568575"/>
            <a:ext cx="4100513" cy="3916363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zh-TW" altLang="en-US" sz="2400" b="1" smtClean="0">
                <a:ea typeface="標楷體" pitchFamily="65" charset="-120"/>
              </a:rPr>
              <a:t>吸熱溶解反應</a:t>
            </a:r>
            <a:r>
              <a:rPr lang="zh-TW" altLang="en-US" sz="2400" smtClean="0">
                <a:ea typeface="新細明體" pitchFamily="18" charset="-120"/>
              </a:rPr>
              <a:t> </a:t>
            </a:r>
          </a:p>
          <a:p>
            <a:pPr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zh-TW" sz="2400" smtClean="0">
                <a:ea typeface="新細明體" pitchFamily="18" charset="-120"/>
              </a:rPr>
              <a:t>	endothermic dissolution</a:t>
            </a:r>
          </a:p>
          <a:p>
            <a:pPr eaLnBrk="1" hangingPunct="1">
              <a:lnSpc>
                <a:spcPct val="105000"/>
              </a:lnSpc>
            </a:pP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H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&gt; 0</a:t>
            </a:r>
            <a:r>
              <a:rPr lang="zh-TW" altLang="en-US" sz="2000" smtClean="0">
                <a:ea typeface="新細明體" pitchFamily="18" charset="-120"/>
              </a:rPr>
              <a:t>，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S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&gt; 0  </a:t>
            </a:r>
            <a:r>
              <a:rPr lang="en-US" altLang="zh-TW" sz="2000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G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zh-TW" altLang="en-US" sz="2000" b="1" smtClean="0">
                <a:solidFill>
                  <a:srgbClr val="FF0000"/>
                </a:solidFill>
                <a:ea typeface="新細明體" pitchFamily="18" charset="-120"/>
              </a:rPr>
              <a:t>？</a:t>
            </a:r>
            <a:r>
              <a:rPr lang="zh-TW" altLang="en-US" sz="2000" smtClean="0">
                <a:ea typeface="新細明體" pitchFamily="18" charset="-120"/>
              </a:rPr>
              <a:t>溶解（如固體）</a:t>
            </a:r>
          </a:p>
          <a:p>
            <a:pPr lvl="1" eaLnBrk="1" hangingPunct="1">
              <a:lnSpc>
                <a:spcPct val="105000"/>
              </a:lnSpc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溶解度決定於</a:t>
            </a:r>
            <a:r>
              <a:rPr lang="en-US" altLang="en-US" sz="1800" smtClean="0"/>
              <a:t>Δ</a:t>
            </a:r>
            <a:r>
              <a:rPr lang="en-US" altLang="zh-TW" sz="1800" smtClean="0">
                <a:ea typeface="新細明體" pitchFamily="18" charset="-120"/>
              </a:rPr>
              <a:t>S</a:t>
            </a:r>
            <a:r>
              <a:rPr lang="en-US" altLang="zh-TW" sz="1800" baseline="-25000" smtClean="0">
                <a:ea typeface="新細明體" pitchFamily="18" charset="-120"/>
              </a:rPr>
              <a:t>sol </a:t>
            </a:r>
            <a:endParaRPr lang="zh-TW" altLang="en-US" sz="180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105000"/>
              </a:lnSpc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溫度上升，溶解度增加</a:t>
            </a:r>
            <a:endParaRPr lang="zh-TW" altLang="en-US" sz="1800" smtClean="0">
              <a:ea typeface="新細明體" pitchFamily="18" charset="-120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H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&gt; 0</a:t>
            </a:r>
            <a:r>
              <a:rPr lang="zh-TW" altLang="en-US" sz="2000" smtClean="0">
                <a:ea typeface="新細明體" pitchFamily="18" charset="-120"/>
              </a:rPr>
              <a:t>，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S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&lt; 0  </a:t>
            </a:r>
            <a:r>
              <a:rPr lang="en-US" altLang="zh-TW" sz="2000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en-US" sz="2000" smtClean="0"/>
              <a:t>Δ</a:t>
            </a:r>
            <a:r>
              <a:rPr lang="en-US" altLang="zh-TW" sz="2000" smtClean="0">
                <a:ea typeface="新細明體" pitchFamily="18" charset="-120"/>
              </a:rPr>
              <a:t>G</a:t>
            </a:r>
            <a:r>
              <a:rPr lang="en-US" altLang="zh-TW" sz="2000" baseline="-25000" smtClean="0">
                <a:ea typeface="新細明體" pitchFamily="18" charset="-120"/>
              </a:rPr>
              <a:t>sol </a:t>
            </a:r>
            <a:r>
              <a:rPr lang="en-US" altLang="zh-TW" sz="2000" smtClean="0">
                <a:ea typeface="新細明體" pitchFamily="18" charset="-120"/>
              </a:rPr>
              <a:t>&gt; 0       </a:t>
            </a:r>
            <a:r>
              <a:rPr lang="zh-TW" altLang="en-US" sz="2000" smtClean="0">
                <a:ea typeface="新細明體" pitchFamily="18" charset="-120"/>
              </a:rPr>
              <a:t>溶解（如氣體）</a:t>
            </a:r>
          </a:p>
          <a:p>
            <a:pPr lvl="1" eaLnBrk="1" hangingPunct="1">
              <a:lnSpc>
                <a:spcPct val="105000"/>
              </a:lnSpc>
            </a:pPr>
            <a:r>
              <a:rPr lang="zh-TW" altLang="en-US" sz="1800" smtClean="0">
                <a:latin typeface="標楷體" pitchFamily="65" charset="-120"/>
                <a:ea typeface="標楷體" pitchFamily="65" charset="-120"/>
              </a:rPr>
              <a:t>幾乎不溶解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19188" y="1682750"/>
            <a:ext cx="6805612" cy="525463"/>
          </a:xfrm>
          <a:prstGeom prst="rect">
            <a:avLst/>
          </a:prstGeom>
          <a:solidFill>
            <a:srgbClr val="FFFF66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5F5F5F"/>
              </a:buClr>
              <a:buFont typeface="Wingdings" pitchFamily="2" charset="2"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Δ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G</a:t>
            </a:r>
            <a:r>
              <a:rPr lang="en-US" altLang="zh-TW" sz="2400" b="1" i="0" baseline="-25000">
                <a:solidFill>
                  <a:schemeClr val="tx2"/>
                </a:solidFill>
                <a:ea typeface="新細明體" pitchFamily="18" charset="-120"/>
              </a:rPr>
              <a:t>sol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 = G(</a:t>
            </a:r>
            <a:r>
              <a:rPr lang="zh-TW" altLang="en-US" sz="2400" b="1" i="0">
                <a:solidFill>
                  <a:schemeClr val="tx2"/>
                </a:solidFill>
                <a:ea typeface="新細明體" pitchFamily="18" charset="-120"/>
              </a:rPr>
              <a:t>溶液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) </a:t>
            </a:r>
            <a:r>
              <a:rPr lang="zh-TW" altLang="en-US" sz="2400" b="1" i="0">
                <a:solidFill>
                  <a:schemeClr val="tx2"/>
                </a:solidFill>
                <a:ea typeface="新細明體" pitchFamily="18" charset="-120"/>
              </a:rPr>
              <a:t>－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G(</a:t>
            </a:r>
            <a:r>
              <a:rPr lang="zh-TW" altLang="en-US" sz="2400" b="1" i="0">
                <a:solidFill>
                  <a:schemeClr val="tx2"/>
                </a:solidFill>
                <a:ea typeface="新細明體" pitchFamily="18" charset="-120"/>
              </a:rPr>
              <a:t>溶質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) </a:t>
            </a:r>
            <a:r>
              <a:rPr lang="zh-TW" altLang="en-US" sz="2400" b="1" i="0">
                <a:solidFill>
                  <a:schemeClr val="tx2"/>
                </a:solidFill>
                <a:ea typeface="新細明體" pitchFamily="18" charset="-120"/>
              </a:rPr>
              <a:t>＝ </a:t>
            </a:r>
            <a:r>
              <a:rPr lang="en-US" altLang="en-US" sz="2400" b="1" i="0">
                <a:solidFill>
                  <a:schemeClr val="tx2"/>
                </a:solidFill>
              </a:rPr>
              <a:t>Δ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H</a:t>
            </a:r>
            <a:r>
              <a:rPr lang="en-US" altLang="zh-TW" sz="2400" b="1" i="0" baseline="-25000">
                <a:solidFill>
                  <a:schemeClr val="tx2"/>
                </a:solidFill>
                <a:ea typeface="新細明體" pitchFamily="18" charset="-120"/>
              </a:rPr>
              <a:t>sol </a:t>
            </a:r>
            <a:r>
              <a:rPr lang="zh-TW" altLang="en-US" sz="2400" b="1" i="0">
                <a:solidFill>
                  <a:schemeClr val="tx2"/>
                </a:solidFill>
                <a:ea typeface="新細明體" pitchFamily="18" charset="-120"/>
              </a:rPr>
              <a:t>－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 T </a:t>
            </a:r>
            <a:r>
              <a:rPr lang="en-US" altLang="en-US" sz="2400" b="1" i="0">
                <a:solidFill>
                  <a:schemeClr val="tx2"/>
                </a:solidFill>
              </a:rPr>
              <a:t>Δ</a:t>
            </a:r>
            <a:r>
              <a:rPr lang="en-US" altLang="zh-TW" sz="2400" b="1" i="0">
                <a:solidFill>
                  <a:schemeClr val="tx2"/>
                </a:solidFill>
                <a:ea typeface="新細明體" pitchFamily="18" charset="-120"/>
              </a:rPr>
              <a:t>S</a:t>
            </a:r>
            <a:r>
              <a:rPr lang="en-US" altLang="zh-TW" sz="2400" b="1" i="0" baseline="-25000">
                <a:solidFill>
                  <a:schemeClr val="tx2"/>
                </a:solidFill>
                <a:ea typeface="新細明體" pitchFamily="18" charset="-120"/>
              </a:rPr>
              <a:t>sol</a:t>
            </a:r>
            <a:r>
              <a:rPr lang="en-US" altLang="zh-TW" sz="2400" i="0">
                <a:solidFill>
                  <a:schemeClr val="tx2"/>
                </a:solidFill>
                <a:ea typeface="新細明體" pitchFamily="18" charset="-120"/>
              </a:rPr>
              <a:t>  </a:t>
            </a:r>
            <a:endParaRPr lang="zh-TW" altLang="en-US" sz="240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S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en-US" altLang="zh-TW" smtClean="0">
                <a:ea typeface="新細明體" pitchFamily="18" charset="-120"/>
              </a:rPr>
              <a:t>&lt; 0 </a:t>
            </a:r>
            <a:r>
              <a:rPr lang="zh-TW" altLang="en-US" smtClean="0">
                <a:ea typeface="新細明體" pitchFamily="18" charset="-120"/>
              </a:rPr>
              <a:t>的氣體溶解現象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3081337" cy="40306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Δ</a:t>
            </a:r>
            <a:r>
              <a:rPr lang="en-US" altLang="zh-TW" sz="2400" smtClean="0">
                <a:ea typeface="新細明體" pitchFamily="18" charset="-120"/>
              </a:rPr>
              <a:t>H</a:t>
            </a:r>
            <a:r>
              <a:rPr lang="en-US" altLang="zh-TW" sz="2400" baseline="-25000" smtClean="0">
                <a:ea typeface="新細明體" pitchFamily="18" charset="-120"/>
              </a:rPr>
              <a:t>sol </a:t>
            </a:r>
            <a:r>
              <a:rPr lang="en-US" altLang="zh-TW" sz="2400" smtClean="0">
                <a:ea typeface="新細明體" pitchFamily="18" charset="-120"/>
              </a:rPr>
              <a:t>&lt; 0</a:t>
            </a:r>
            <a:r>
              <a:rPr lang="zh-TW" altLang="en-US" sz="2400" smtClean="0">
                <a:ea typeface="新細明體" pitchFamily="18" charset="-120"/>
              </a:rPr>
              <a:t>， </a:t>
            </a:r>
            <a:r>
              <a:rPr lang="en-US" altLang="en-US" sz="2400" smtClean="0"/>
              <a:t>Δ</a:t>
            </a:r>
            <a:r>
              <a:rPr lang="en-US" altLang="zh-TW" sz="2400" smtClean="0">
                <a:ea typeface="新細明體" pitchFamily="18" charset="-120"/>
              </a:rPr>
              <a:t>S</a:t>
            </a:r>
            <a:r>
              <a:rPr lang="en-US" altLang="zh-TW" sz="2400" baseline="-25000" smtClean="0">
                <a:ea typeface="新細明體" pitchFamily="18" charset="-120"/>
              </a:rPr>
              <a:t>sol </a:t>
            </a:r>
            <a:r>
              <a:rPr lang="en-US" altLang="zh-TW" sz="2400" smtClean="0">
                <a:ea typeface="新細明體" pitchFamily="18" charset="-120"/>
              </a:rPr>
              <a:t>&lt; 0  </a:t>
            </a:r>
          </a:p>
          <a:p>
            <a:pPr lvl="1" eaLnBrk="1" hangingPunct="1"/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低溫溶解</a:t>
            </a:r>
          </a:p>
          <a:p>
            <a:pPr lvl="1" eaLnBrk="1" hangingPunct="1"/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溫度上升，溶解度減少</a:t>
            </a:r>
            <a:endParaRPr lang="zh-TW" altLang="en-US" sz="2000" smtClean="0">
              <a:ea typeface="新細明體" pitchFamily="18" charset="-120"/>
            </a:endParaRPr>
          </a:p>
        </p:txBody>
      </p:sp>
      <p:pic>
        <p:nvPicPr>
          <p:cNvPr id="21508" name="Picture 2" descr="http://www.sahra.arizona.edu/programs/isotopes/images/diagram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9175" y="2028825"/>
            <a:ext cx="5289550" cy="3792538"/>
          </a:xfr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Δ</a:t>
            </a:r>
            <a:r>
              <a:rPr lang="en-US" altLang="zh-TW" smtClean="0">
                <a:ea typeface="新細明體" pitchFamily="18" charset="-120"/>
              </a:rPr>
              <a:t>S</a:t>
            </a:r>
            <a:r>
              <a:rPr lang="en-US" altLang="zh-TW" baseline="-25000" smtClean="0">
                <a:ea typeface="新細明體" pitchFamily="18" charset="-120"/>
              </a:rPr>
              <a:t>sol </a:t>
            </a:r>
            <a:r>
              <a:rPr lang="en-US" altLang="zh-TW" smtClean="0">
                <a:ea typeface="新細明體" pitchFamily="18" charset="-120"/>
              </a:rPr>
              <a:t>&lt; 0 </a:t>
            </a:r>
            <a:r>
              <a:rPr lang="zh-TW" altLang="en-US" smtClean="0">
                <a:ea typeface="新細明體" pitchFamily="18" charset="-120"/>
              </a:rPr>
              <a:t>的固體溶解現象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3168650" cy="207168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Δ</a:t>
            </a:r>
            <a:r>
              <a:rPr lang="en-US" altLang="zh-TW" sz="2400" smtClean="0">
                <a:ea typeface="新細明體" pitchFamily="18" charset="-120"/>
              </a:rPr>
              <a:t>H</a:t>
            </a:r>
            <a:r>
              <a:rPr lang="en-US" altLang="zh-TW" sz="2400" baseline="-25000" smtClean="0">
                <a:ea typeface="新細明體" pitchFamily="18" charset="-120"/>
              </a:rPr>
              <a:t>sol </a:t>
            </a:r>
            <a:r>
              <a:rPr lang="en-US" altLang="zh-TW" sz="2400" smtClean="0">
                <a:ea typeface="新細明體" pitchFamily="18" charset="-120"/>
              </a:rPr>
              <a:t>&lt; 0</a:t>
            </a:r>
            <a:r>
              <a:rPr lang="zh-TW" altLang="en-US" sz="2400" smtClean="0">
                <a:ea typeface="新細明體" pitchFamily="18" charset="-120"/>
              </a:rPr>
              <a:t>， </a:t>
            </a:r>
            <a:r>
              <a:rPr lang="en-US" altLang="en-US" sz="2400" smtClean="0"/>
              <a:t>Δ</a:t>
            </a:r>
            <a:r>
              <a:rPr lang="en-US" altLang="zh-TW" sz="2400" smtClean="0">
                <a:ea typeface="新細明體" pitchFamily="18" charset="-120"/>
              </a:rPr>
              <a:t>S</a:t>
            </a:r>
            <a:r>
              <a:rPr lang="en-US" altLang="zh-TW" sz="2400" baseline="-25000" smtClean="0">
                <a:ea typeface="新細明體" pitchFamily="18" charset="-120"/>
              </a:rPr>
              <a:t>sol </a:t>
            </a:r>
            <a:r>
              <a:rPr lang="en-US" altLang="zh-TW" sz="2400" smtClean="0">
                <a:ea typeface="新細明體" pitchFamily="18" charset="-120"/>
              </a:rPr>
              <a:t>&lt; 0  </a:t>
            </a:r>
          </a:p>
          <a:p>
            <a:pPr lvl="1" eaLnBrk="1" hangingPunct="1"/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低溫溶解</a:t>
            </a:r>
          </a:p>
          <a:p>
            <a:pPr lvl="1" eaLnBrk="1" hangingPunct="1"/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溫度上升，溶解度減少</a:t>
            </a:r>
            <a:endParaRPr lang="zh-TW" altLang="en-US" sz="2000" smtClean="0">
              <a:ea typeface="新細明體" pitchFamily="18" charset="-120"/>
            </a:endParaRPr>
          </a:p>
        </p:txBody>
      </p:sp>
      <p:pic>
        <p:nvPicPr>
          <p:cNvPr id="2253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7750" y="2024063"/>
            <a:ext cx="5265738" cy="3738562"/>
          </a:xfr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Problem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2337" y="1722046"/>
            <a:ext cx="8357813" cy="2264327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altLang="zh-TW" sz="2400" dirty="0" smtClean="0">
                <a:ea typeface="標楷體" pitchFamily="65" charset="-120"/>
              </a:rPr>
              <a:t>Please find </a:t>
            </a:r>
            <a:r>
              <a:rPr lang="en-US" altLang="en-US" sz="2400" dirty="0" err="1" smtClean="0"/>
              <a:t>ΔH</a:t>
            </a:r>
            <a:r>
              <a:rPr lang="en-US" altLang="zh-TW" sz="2400" baseline="-25000" dirty="0" err="1" smtClean="0">
                <a:ea typeface="新細明體" pitchFamily="18" charset="-120"/>
              </a:rPr>
              <a:t>sol</a:t>
            </a:r>
            <a:r>
              <a:rPr lang="en-US" altLang="zh-TW" sz="2400" baseline="-25000" dirty="0" smtClean="0">
                <a:ea typeface="新細明體" pitchFamily="18" charset="-120"/>
              </a:rPr>
              <a:t> </a:t>
            </a:r>
            <a:r>
              <a:rPr lang="en-US" altLang="zh-TW" sz="2400" dirty="0" smtClean="0">
                <a:ea typeface="標楷體" pitchFamily="65" charset="-120"/>
              </a:rPr>
              <a:t>of </a:t>
            </a:r>
            <a:r>
              <a:rPr lang="en-US" altLang="zh-TW" sz="2400" dirty="0" err="1" smtClean="0">
                <a:ea typeface="標楷體" pitchFamily="65" charset="-120"/>
              </a:rPr>
              <a:t>LiCl</a:t>
            </a:r>
            <a:r>
              <a:rPr lang="en-US" altLang="zh-TW" sz="2400" dirty="0" smtClean="0">
                <a:ea typeface="標楷體" pitchFamily="65" charset="-120"/>
              </a:rPr>
              <a:t>, </a:t>
            </a:r>
            <a:r>
              <a:rPr lang="en-US" altLang="zh-TW" sz="2400" dirty="0" err="1" smtClean="0">
                <a:ea typeface="標楷體" pitchFamily="65" charset="-120"/>
              </a:rPr>
              <a:t>NaCl</a:t>
            </a:r>
            <a:r>
              <a:rPr lang="en-US" altLang="zh-TW" sz="2400" dirty="0" smtClean="0">
                <a:ea typeface="標楷體" pitchFamily="65" charset="-120"/>
              </a:rPr>
              <a:t> and </a:t>
            </a:r>
            <a:r>
              <a:rPr lang="en-US" altLang="zh-TW" sz="2400" dirty="0" err="1" smtClean="0">
                <a:ea typeface="標楷體" pitchFamily="65" charset="-120"/>
              </a:rPr>
              <a:t>AgCl</a:t>
            </a:r>
            <a:r>
              <a:rPr lang="en-US" altLang="zh-TW" sz="2400" dirty="0" smtClean="0">
                <a:ea typeface="標楷體" pitchFamily="65" charset="-120"/>
              </a:rPr>
              <a:t> to compare the relationship between </a:t>
            </a:r>
            <a:r>
              <a:rPr lang="en-US" altLang="en-US" sz="2400" dirty="0" smtClean="0"/>
              <a:t>Δ</a:t>
            </a:r>
            <a:r>
              <a:rPr lang="en-US" altLang="zh-TW" sz="2400" i="1" dirty="0" smtClean="0">
                <a:ea typeface="新細明體" pitchFamily="18" charset="-120"/>
              </a:rPr>
              <a:t>H</a:t>
            </a:r>
            <a:r>
              <a:rPr lang="en-US" altLang="zh-TW" sz="2400" baseline="-25000" dirty="0" smtClean="0">
                <a:ea typeface="新細明體" pitchFamily="18" charset="-120"/>
              </a:rPr>
              <a:t>L</a:t>
            </a:r>
            <a:r>
              <a:rPr lang="en-US" altLang="zh-TW" sz="2400" dirty="0" smtClean="0">
                <a:ea typeface="新細明體" pitchFamily="18" charset="-120"/>
              </a:rPr>
              <a:t> and </a:t>
            </a:r>
            <a:r>
              <a:rPr lang="en-US" altLang="en-US" sz="2400" dirty="0" err="1" smtClean="0"/>
              <a:t>Δ</a:t>
            </a:r>
            <a:r>
              <a:rPr lang="en-US" altLang="zh-TW" sz="2400" i="1" dirty="0" err="1" smtClean="0">
                <a:ea typeface="新細明體" pitchFamily="18" charset="-120"/>
              </a:rPr>
              <a:t>H</a:t>
            </a:r>
            <a:r>
              <a:rPr lang="en-US" altLang="zh-TW" sz="2400" baseline="-25000" dirty="0" err="1" smtClean="0">
                <a:ea typeface="新細明體" pitchFamily="18" charset="-120"/>
              </a:rPr>
              <a:t>hyd</a:t>
            </a:r>
            <a:r>
              <a:rPr lang="en-US" altLang="zh-TW" sz="2400" dirty="0" smtClean="0">
                <a:ea typeface="標楷體" pitchFamily="65" charset="-120"/>
              </a:rPr>
              <a:t> for each salt.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2400" dirty="0" smtClean="0">
                <a:ea typeface="標楷體" pitchFamily="65" charset="-120"/>
              </a:rPr>
              <a:t>Please  use the relationship among </a:t>
            </a:r>
            <a:r>
              <a:rPr lang="en-US" altLang="en-US" sz="2400" dirty="0" err="1" smtClean="0"/>
              <a:t>ΔG</a:t>
            </a:r>
            <a:r>
              <a:rPr lang="en-US" altLang="zh-TW" sz="2400" baseline="-25000" dirty="0" err="1" smtClean="0">
                <a:ea typeface="新細明體" pitchFamily="18" charset="-120"/>
              </a:rPr>
              <a:t>sol</a:t>
            </a:r>
            <a:r>
              <a:rPr lang="en-US" altLang="zh-TW" sz="2400" dirty="0" smtClean="0">
                <a:ea typeface="標楷體" pitchFamily="65" charset="-120"/>
              </a:rPr>
              <a:t>, </a:t>
            </a:r>
            <a:r>
              <a:rPr lang="en-US" altLang="en-US" sz="2400" dirty="0" err="1" smtClean="0"/>
              <a:t>ΔH</a:t>
            </a:r>
            <a:r>
              <a:rPr lang="en-US" altLang="zh-TW" sz="2400" baseline="-25000" dirty="0" err="1" smtClean="0">
                <a:ea typeface="新細明體" pitchFamily="18" charset="-120"/>
              </a:rPr>
              <a:t>sol</a:t>
            </a:r>
            <a:r>
              <a:rPr lang="en-US" altLang="zh-TW" sz="2400" dirty="0" smtClean="0">
                <a:ea typeface="標楷體" pitchFamily="65" charset="-120"/>
              </a:rPr>
              <a:t> and </a:t>
            </a:r>
            <a:r>
              <a:rPr lang="en-US" altLang="en-US" sz="2400" dirty="0" err="1" smtClean="0"/>
              <a:t>ΔS</a:t>
            </a:r>
            <a:r>
              <a:rPr lang="en-US" altLang="zh-TW" sz="2400" baseline="-25000" dirty="0" err="1" smtClean="0">
                <a:ea typeface="新細明體" pitchFamily="18" charset="-120"/>
              </a:rPr>
              <a:t>sol</a:t>
            </a:r>
            <a:r>
              <a:rPr lang="en-US" altLang="zh-TW" sz="2400" dirty="0" smtClean="0">
                <a:ea typeface="標楷體" pitchFamily="65" charset="-120"/>
              </a:rPr>
              <a:t> to explain</a:t>
            </a:r>
            <a:r>
              <a:rPr lang="zh-TW" altLang="en-US" sz="2400" dirty="0" smtClean="0">
                <a:ea typeface="標楷體" pitchFamily="65" charset="-120"/>
              </a:rPr>
              <a:t> </a:t>
            </a:r>
            <a:r>
              <a:rPr lang="en-US" altLang="zh-TW" sz="2400" dirty="0" smtClean="0">
                <a:ea typeface="標楷體" pitchFamily="65" charset="-120"/>
              </a:rPr>
              <a:t>why </a:t>
            </a:r>
            <a:r>
              <a:rPr lang="en-US" altLang="zh-TW" sz="2400" dirty="0" err="1" smtClean="0">
                <a:ea typeface="標楷體" pitchFamily="65" charset="-120"/>
              </a:rPr>
              <a:t>LiCl</a:t>
            </a:r>
            <a:r>
              <a:rPr lang="en-US" altLang="zh-TW" sz="2400" dirty="0" smtClean="0">
                <a:ea typeface="標楷體" pitchFamily="65" charset="-120"/>
              </a:rPr>
              <a:t> and </a:t>
            </a:r>
            <a:r>
              <a:rPr lang="en-US" altLang="zh-TW" sz="2400" dirty="0" err="1" smtClean="0">
                <a:ea typeface="標楷體" pitchFamily="65" charset="-120"/>
              </a:rPr>
              <a:t>NaCl</a:t>
            </a:r>
            <a:r>
              <a:rPr lang="en-US" altLang="zh-TW" sz="2400" dirty="0" smtClean="0">
                <a:ea typeface="標楷體" pitchFamily="65" charset="-120"/>
              </a:rPr>
              <a:t> are</a:t>
            </a:r>
            <a:r>
              <a:rPr lang="zh-TW" altLang="en-US" sz="2400" dirty="0" smtClean="0">
                <a:ea typeface="標楷體" pitchFamily="65" charset="-120"/>
              </a:rPr>
              <a:t> </a:t>
            </a:r>
            <a:r>
              <a:rPr lang="en-US" altLang="zh-TW" sz="2400" dirty="0" err="1" smtClean="0">
                <a:ea typeface="標楷體" pitchFamily="65" charset="-120"/>
              </a:rPr>
              <a:t>soluable</a:t>
            </a:r>
            <a:r>
              <a:rPr lang="en-US" altLang="zh-TW" sz="2400" dirty="0" smtClean="0">
                <a:ea typeface="標楷體" pitchFamily="65" charset="-120"/>
              </a:rPr>
              <a:t> in water at 25</a:t>
            </a:r>
            <a:r>
              <a:rPr lang="en-US" altLang="zh-TW" sz="2400" dirty="0" smtClean="0">
                <a:latin typeface="新細明體"/>
                <a:ea typeface="新細明體"/>
              </a:rPr>
              <a:t>℃</a:t>
            </a:r>
            <a:r>
              <a:rPr lang="en-US" altLang="zh-TW" sz="2400" dirty="0" smtClean="0">
                <a:ea typeface="標楷體" pitchFamily="65" charset="-120"/>
              </a:rPr>
              <a:t>, but not </a:t>
            </a:r>
            <a:r>
              <a:rPr lang="en-US" altLang="zh-TW" sz="2400" dirty="0" err="1" smtClean="0">
                <a:ea typeface="標楷體" pitchFamily="65" charset="-120"/>
              </a:rPr>
              <a:t>AgCl</a:t>
            </a:r>
            <a:r>
              <a:rPr lang="zh-TW" altLang="en-US" sz="2400" dirty="0" smtClean="0">
                <a:ea typeface="標楷體" pitchFamily="65" charset="-120"/>
              </a:rPr>
              <a:t>？</a:t>
            </a: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901" y="3996647"/>
            <a:ext cx="7841561" cy="2632790"/>
          </a:xfrm>
          <a:noFill/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601645" y="4880225"/>
            <a:ext cx="552521" cy="3264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620606" y="5548045"/>
            <a:ext cx="543834" cy="156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溶質的溶解平衡</a:t>
            </a:r>
            <a:r>
              <a:rPr lang="en-US" altLang="zh-TW" smtClean="0">
                <a:ea typeface="標楷體" pitchFamily="65" charset="-120"/>
              </a:rPr>
              <a:t>: </a:t>
            </a:r>
            <a:r>
              <a:rPr lang="zh-TW" altLang="en-US" smtClean="0">
                <a:ea typeface="標楷體" pitchFamily="65" charset="-120"/>
              </a:rPr>
              <a:t>飽和溶液</a:t>
            </a:r>
          </a:p>
        </p:txBody>
      </p:sp>
      <p:pic>
        <p:nvPicPr>
          <p:cNvPr id="512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400300"/>
            <a:ext cx="4098925" cy="3206750"/>
          </a:xfrm>
          <a:noFill/>
        </p:spPr>
      </p:pic>
      <p:pic>
        <p:nvPicPr>
          <p:cNvPr id="512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92675" y="2170113"/>
            <a:ext cx="3752850" cy="3667125"/>
          </a:xfrm>
        </p:spPr>
      </p:pic>
      <p:sp>
        <p:nvSpPr>
          <p:cNvPr id="5125" name="Freeform 12"/>
          <p:cNvSpPr>
            <a:spLocks/>
          </p:cNvSpPr>
          <p:nvPr/>
        </p:nvSpPr>
        <p:spPr bwMode="auto">
          <a:xfrm>
            <a:off x="6545263" y="3990975"/>
            <a:ext cx="1176337" cy="746125"/>
          </a:xfrm>
          <a:custGeom>
            <a:avLst/>
            <a:gdLst>
              <a:gd name="T0" fmla="*/ 0 w 741"/>
              <a:gd name="T1" fmla="*/ 0 h 470"/>
              <a:gd name="T2" fmla="*/ 2147483647 w 741"/>
              <a:gd name="T3" fmla="*/ 2147483647 h 470"/>
              <a:gd name="T4" fmla="*/ 2147483647 w 741"/>
              <a:gd name="T5" fmla="*/ 2147483647 h 470"/>
              <a:gd name="T6" fmla="*/ 0 60000 65536"/>
              <a:gd name="T7" fmla="*/ 0 60000 65536"/>
              <a:gd name="T8" fmla="*/ 0 60000 65536"/>
              <a:gd name="T9" fmla="*/ 0 w 741"/>
              <a:gd name="T10" fmla="*/ 0 h 470"/>
              <a:gd name="T11" fmla="*/ 741 w 741"/>
              <a:gd name="T12" fmla="*/ 470 h 4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470">
                <a:moveTo>
                  <a:pt x="0" y="0"/>
                </a:moveTo>
                <a:cubicBezTo>
                  <a:pt x="66" y="186"/>
                  <a:pt x="132" y="372"/>
                  <a:pt x="256" y="421"/>
                </a:cubicBezTo>
                <a:cubicBezTo>
                  <a:pt x="380" y="470"/>
                  <a:pt x="660" y="314"/>
                  <a:pt x="741" y="29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6" name="Line 13"/>
          <p:cNvSpPr>
            <a:spLocks noChangeShapeType="1"/>
          </p:cNvSpPr>
          <p:nvPr/>
        </p:nvSpPr>
        <p:spPr bwMode="auto">
          <a:xfrm flipH="1">
            <a:off x="6834188" y="2728913"/>
            <a:ext cx="438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溶質</a:t>
            </a:r>
            <a:r>
              <a:rPr lang="en-US" altLang="zh-TW" smtClean="0">
                <a:ea typeface="新細明體" pitchFamily="18" charset="-120"/>
              </a:rPr>
              <a:t>(solute)</a:t>
            </a:r>
            <a:r>
              <a:rPr lang="zh-TW" altLang="en-US" smtClean="0">
                <a:ea typeface="新細明體" pitchFamily="18" charset="-120"/>
              </a:rPr>
              <a:t>與溶液</a:t>
            </a:r>
            <a:r>
              <a:rPr lang="en-US" altLang="zh-TW" smtClean="0">
                <a:ea typeface="新細明體" pitchFamily="18" charset="-120"/>
              </a:rPr>
              <a:t>(solution)</a:t>
            </a:r>
            <a:r>
              <a:rPr lang="zh-TW" altLang="en-US" smtClean="0">
                <a:ea typeface="新細明體" pitchFamily="18" charset="-120"/>
              </a:rPr>
              <a:t>的平衡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dirty="0" err="1" smtClean="0"/>
              <a:t>Δ</a:t>
            </a:r>
            <a:r>
              <a:rPr lang="en-US" altLang="zh-TW" sz="2800" b="1" dirty="0" err="1" smtClean="0">
                <a:ea typeface="新細明體" pitchFamily="18" charset="-120"/>
              </a:rPr>
              <a:t>G</a:t>
            </a:r>
            <a:r>
              <a:rPr lang="en-US" altLang="zh-TW" sz="2800" b="1" baseline="-25000" dirty="0" err="1" smtClean="0">
                <a:ea typeface="新細明體" pitchFamily="18" charset="-120"/>
              </a:rPr>
              <a:t>sol</a:t>
            </a:r>
            <a:r>
              <a:rPr lang="en-US" altLang="zh-TW" sz="2800" b="1" dirty="0" smtClean="0">
                <a:ea typeface="新細明體" pitchFamily="18" charset="-120"/>
              </a:rPr>
              <a:t> = G(</a:t>
            </a:r>
            <a:r>
              <a:rPr lang="zh-TW" altLang="en-US" sz="2800" b="1" dirty="0" smtClean="0">
                <a:ea typeface="新細明體" pitchFamily="18" charset="-120"/>
              </a:rPr>
              <a:t>溶液</a:t>
            </a:r>
            <a:r>
              <a:rPr lang="en-US" altLang="zh-TW" sz="2800" b="1" dirty="0" smtClean="0">
                <a:ea typeface="新細明體" pitchFamily="18" charset="-120"/>
              </a:rPr>
              <a:t>) </a:t>
            </a:r>
            <a:r>
              <a:rPr lang="zh-TW" altLang="en-US" sz="2800" b="1" dirty="0" smtClean="0">
                <a:ea typeface="新細明體" pitchFamily="18" charset="-120"/>
              </a:rPr>
              <a:t>－</a:t>
            </a:r>
            <a:r>
              <a:rPr lang="en-US" altLang="zh-TW" sz="2800" b="1" dirty="0" smtClean="0">
                <a:ea typeface="新細明體" pitchFamily="18" charset="-120"/>
              </a:rPr>
              <a:t>G(</a:t>
            </a:r>
            <a:r>
              <a:rPr lang="zh-TW" altLang="en-US" sz="2800" b="1" dirty="0" smtClean="0">
                <a:ea typeface="新細明體" pitchFamily="18" charset="-120"/>
              </a:rPr>
              <a:t>溶質</a:t>
            </a:r>
            <a:r>
              <a:rPr lang="en-US" altLang="zh-TW" sz="2800" b="1" dirty="0" smtClean="0">
                <a:ea typeface="新細明體" pitchFamily="18" charset="-120"/>
              </a:rPr>
              <a:t>) </a:t>
            </a:r>
            <a:r>
              <a:rPr lang="zh-TW" altLang="en-US" sz="2800" b="1" dirty="0" smtClean="0">
                <a:ea typeface="新細明體" pitchFamily="18" charset="-120"/>
              </a:rPr>
              <a:t>＝ </a:t>
            </a:r>
            <a:r>
              <a:rPr lang="en-US" altLang="en-US" sz="2800" b="1" dirty="0" err="1" smtClean="0"/>
              <a:t>Δ</a:t>
            </a:r>
            <a:r>
              <a:rPr lang="en-US" altLang="zh-TW" sz="2800" b="1" dirty="0" err="1" smtClean="0">
                <a:ea typeface="新細明體" pitchFamily="18" charset="-120"/>
              </a:rPr>
              <a:t>H</a:t>
            </a:r>
            <a:r>
              <a:rPr lang="en-US" altLang="zh-TW" sz="2800" b="1" baseline="-25000" dirty="0" err="1" smtClean="0">
                <a:ea typeface="新細明體" pitchFamily="18" charset="-120"/>
              </a:rPr>
              <a:t>sol</a:t>
            </a:r>
            <a:r>
              <a:rPr lang="en-US" altLang="zh-TW" sz="2800" b="1" dirty="0" smtClean="0">
                <a:ea typeface="新細明體" pitchFamily="18" charset="-120"/>
              </a:rPr>
              <a:t> </a:t>
            </a:r>
            <a:r>
              <a:rPr lang="zh-TW" altLang="en-US" sz="2800" b="1" dirty="0" smtClean="0">
                <a:ea typeface="新細明體" pitchFamily="18" charset="-120"/>
              </a:rPr>
              <a:t>－</a:t>
            </a:r>
            <a:r>
              <a:rPr lang="en-US" altLang="zh-TW" sz="2800" b="1" dirty="0" smtClean="0">
                <a:ea typeface="新細明體" pitchFamily="18" charset="-120"/>
              </a:rPr>
              <a:t> T </a:t>
            </a:r>
            <a:r>
              <a:rPr lang="en-US" altLang="en-US" sz="2800" b="1" dirty="0" err="1" smtClean="0"/>
              <a:t>Δ</a:t>
            </a:r>
            <a:r>
              <a:rPr lang="en-US" altLang="zh-TW" sz="2800" b="1" dirty="0" err="1" smtClean="0">
                <a:ea typeface="新細明體" pitchFamily="18" charset="-120"/>
              </a:rPr>
              <a:t>S</a:t>
            </a:r>
            <a:r>
              <a:rPr lang="en-US" altLang="zh-TW" sz="2800" b="1" baseline="-25000" dirty="0" err="1" smtClean="0">
                <a:ea typeface="新細明體" pitchFamily="18" charset="-120"/>
              </a:rPr>
              <a:t>sol</a:t>
            </a:r>
            <a:endParaRPr lang="zh-TW" altLang="en-US" sz="2800" b="1" baseline="-25000" dirty="0" smtClean="0">
              <a:ea typeface="新細明體" pitchFamily="18" charset="-120"/>
            </a:endParaRPr>
          </a:p>
          <a:p>
            <a:pPr lvl="1" eaLnBrk="1" hangingPunct="1"/>
            <a:r>
              <a:rPr lang="zh-TW" altLang="en-US" sz="2400" dirty="0" smtClean="0">
                <a:ea typeface="新細明體" pitchFamily="18" charset="-120"/>
              </a:rPr>
              <a:t>起始狀態（</a:t>
            </a:r>
            <a:r>
              <a:rPr lang="en-US" altLang="zh-TW" sz="2400" dirty="0" smtClean="0">
                <a:ea typeface="新細明體" pitchFamily="18" charset="-120"/>
              </a:rPr>
              <a:t>initial state</a:t>
            </a:r>
            <a:r>
              <a:rPr lang="zh-TW" altLang="en-US" sz="2400" dirty="0" smtClean="0">
                <a:ea typeface="新細明體" pitchFamily="18" charset="-120"/>
              </a:rPr>
              <a:t>）：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sz="2400" b="1" dirty="0" smtClean="0">
                <a:ea typeface="標楷體" pitchFamily="65" charset="-120"/>
              </a:rPr>
              <a:t>	溶質</a:t>
            </a:r>
            <a:r>
              <a:rPr lang="en-US" altLang="zh-TW" sz="2400" dirty="0" smtClean="0">
                <a:ea typeface="新細明體" pitchFamily="18" charset="-120"/>
                <a:sym typeface="Wingdings" pitchFamily="2" charset="2"/>
              </a:rPr>
              <a:t></a:t>
            </a:r>
            <a:r>
              <a:rPr lang="en-US" altLang="zh-TW" sz="2400" dirty="0" smtClean="0">
                <a:ea typeface="新細明體" pitchFamily="18" charset="-120"/>
              </a:rPr>
              <a:t> solid state or gas state</a:t>
            </a:r>
          </a:p>
          <a:p>
            <a:pPr lvl="1" eaLnBrk="1" hangingPunct="1"/>
            <a:r>
              <a:rPr lang="zh-TW" altLang="en-US" sz="2400" dirty="0" smtClean="0">
                <a:ea typeface="新細明體" pitchFamily="18" charset="-120"/>
              </a:rPr>
              <a:t>終了狀態（</a:t>
            </a:r>
            <a:r>
              <a:rPr lang="en-US" altLang="zh-TW" sz="2400" dirty="0" smtClean="0">
                <a:ea typeface="新細明體" pitchFamily="18" charset="-120"/>
              </a:rPr>
              <a:t>final state</a:t>
            </a:r>
            <a:r>
              <a:rPr lang="zh-TW" altLang="en-US" sz="2400" dirty="0" smtClean="0">
                <a:ea typeface="新細明體" pitchFamily="18" charset="-120"/>
              </a:rPr>
              <a:t>）：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sz="2400" b="1" dirty="0" smtClean="0">
                <a:ea typeface="標楷體" pitchFamily="65" charset="-120"/>
              </a:rPr>
              <a:t>	溶液</a:t>
            </a:r>
            <a:r>
              <a:rPr lang="zh-TW" altLang="en-US" sz="2400" dirty="0" smtClean="0">
                <a:ea typeface="新細明體" pitchFamily="18" charset="-120"/>
              </a:rPr>
              <a:t> </a:t>
            </a:r>
            <a:r>
              <a:rPr lang="en-US" altLang="zh-TW" sz="2400" dirty="0" smtClean="0">
                <a:ea typeface="新細明體" pitchFamily="18" charset="-120"/>
                <a:sym typeface="Wingdings" pitchFamily="2" charset="2"/>
              </a:rPr>
              <a:t>solution</a:t>
            </a:r>
            <a:r>
              <a:rPr lang="en-US" altLang="zh-TW" sz="2400" dirty="0" smtClean="0">
                <a:ea typeface="新細明體" pitchFamily="18" charset="-120"/>
              </a:rPr>
              <a:t> state</a:t>
            </a:r>
          </a:p>
          <a:p>
            <a:pPr lvl="1" eaLnBrk="1" hangingPunct="1"/>
            <a:r>
              <a:rPr lang="zh-TW" altLang="en-US" sz="2400" dirty="0" smtClean="0">
                <a:ea typeface="新細明體" pitchFamily="18" charset="-120"/>
              </a:rPr>
              <a:t>在平衡時：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z="2400" dirty="0" smtClean="0">
                <a:ea typeface="新細明體" pitchFamily="18" charset="-120"/>
              </a:rPr>
              <a:t>	</a:t>
            </a:r>
            <a:r>
              <a:rPr lang="en-US" altLang="zh-TW" sz="2400" dirty="0" err="1" smtClean="0">
                <a:ea typeface="新細明體" pitchFamily="18" charset="-120"/>
              </a:rPr>
              <a:t>G</a:t>
            </a:r>
            <a:r>
              <a:rPr lang="en-US" altLang="zh-TW" sz="2400" baseline="-25000" dirty="0" err="1" smtClean="0">
                <a:ea typeface="新細明體" pitchFamily="18" charset="-120"/>
              </a:rPr>
              <a:t>solute</a:t>
            </a:r>
            <a:r>
              <a:rPr lang="en-US" altLang="zh-TW" sz="2400" dirty="0" smtClean="0">
                <a:ea typeface="新細明體" pitchFamily="18" charset="-120"/>
              </a:rPr>
              <a:t> = </a:t>
            </a:r>
            <a:r>
              <a:rPr lang="en-US" altLang="zh-TW" sz="2400" dirty="0" err="1" smtClean="0">
                <a:ea typeface="新細明體" pitchFamily="18" charset="-120"/>
              </a:rPr>
              <a:t>G</a:t>
            </a:r>
            <a:r>
              <a:rPr lang="en-US" altLang="zh-TW" sz="2400" baseline="-25000" dirty="0" err="1" smtClean="0">
                <a:ea typeface="新細明體" pitchFamily="18" charset="-120"/>
              </a:rPr>
              <a:t>solution</a:t>
            </a:r>
            <a:endParaRPr lang="zh-TW" altLang="en-US" sz="2400" baseline="-25000" dirty="0" smtClean="0">
              <a:ea typeface="新細明體" pitchFamily="18" charset="-12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2269" y="3245001"/>
            <a:ext cx="3559892" cy="264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Like-Dissolves-Like Rule</a:t>
            </a: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098925" cy="45243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溶質溶在溶液的特性（定性描述）</a:t>
            </a:r>
            <a:endParaRPr lang="en-US" altLang="zh-TW" sz="2800" smtClean="0">
              <a:ea typeface="新細明體" pitchFamily="18" charset="-120"/>
            </a:endParaRPr>
          </a:p>
          <a:p>
            <a:pPr lvl="1" eaLnBrk="1" hangingPunct="1"/>
            <a:r>
              <a:rPr lang="zh-TW" altLang="en-US" sz="2400" smtClean="0">
                <a:ea typeface="新細明體" pitchFamily="18" charset="-120"/>
              </a:rPr>
              <a:t>極性溶在極性</a:t>
            </a:r>
          </a:p>
          <a:p>
            <a:pPr lvl="1" eaLnBrk="1" hangingPunct="1"/>
            <a:r>
              <a:rPr lang="zh-TW" altLang="en-US" sz="2400" smtClean="0">
                <a:ea typeface="新細明體" pitchFamily="18" charset="-120"/>
              </a:rPr>
              <a:t>離子溶在極性</a:t>
            </a:r>
          </a:p>
          <a:p>
            <a:pPr lvl="1" eaLnBrk="1" hangingPunct="1"/>
            <a:r>
              <a:rPr lang="zh-TW" altLang="en-US" sz="2400" smtClean="0">
                <a:ea typeface="新細明體" pitchFamily="18" charset="-120"/>
              </a:rPr>
              <a:t>非極性溶在非極性</a:t>
            </a:r>
          </a:p>
        </p:txBody>
      </p:sp>
      <p:pic>
        <p:nvPicPr>
          <p:cNvPr id="717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1925" y="1989138"/>
            <a:ext cx="3055938" cy="403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 9.23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8313" y="1799303"/>
            <a:ext cx="8351837" cy="4552336"/>
          </a:xfrm>
          <a:solidFill>
            <a:srgbClr val="FFFF66"/>
          </a:solidFill>
        </p:spPr>
        <p:txBody>
          <a:bodyPr/>
          <a:lstStyle/>
          <a:p>
            <a:r>
              <a:rPr lang="en-US" altLang="zh-TW" sz="2800" dirty="0" smtClean="0"/>
              <a:t>The following groups are found in some organic molecules.  Which are hydrophilic and which are hydrophobic:</a:t>
            </a:r>
          </a:p>
          <a:p>
            <a:pPr lvl="1"/>
            <a:r>
              <a:rPr lang="en-US" altLang="zh-TW" dirty="0" smtClean="0"/>
              <a:t>-</a:t>
            </a:r>
            <a:r>
              <a:rPr lang="en-US" altLang="zh-TW" sz="2400" dirty="0" smtClean="0"/>
              <a:t>NH</a:t>
            </a:r>
            <a:r>
              <a:rPr lang="en-US" altLang="zh-TW" sz="2400" baseline="-25000" dirty="0" smtClean="0"/>
              <a:t>2</a:t>
            </a:r>
          </a:p>
          <a:p>
            <a:pPr lvl="1"/>
            <a:r>
              <a:rPr lang="en-US" altLang="zh-TW" sz="2400" dirty="0" smtClean="0"/>
              <a:t>-CH</a:t>
            </a:r>
            <a:r>
              <a:rPr lang="en-US" altLang="zh-TW" sz="2400" baseline="-25000" dirty="0" smtClean="0"/>
              <a:t>3</a:t>
            </a:r>
          </a:p>
          <a:p>
            <a:pPr lvl="1"/>
            <a:r>
              <a:rPr lang="en-US" altLang="zh-TW" sz="2400" dirty="0" smtClean="0"/>
              <a:t>-Br</a:t>
            </a:r>
          </a:p>
          <a:p>
            <a:pPr lvl="1"/>
            <a:r>
              <a:rPr lang="en-US" altLang="zh-TW" sz="2400" dirty="0" smtClean="0"/>
              <a:t>-COOH</a:t>
            </a:r>
          </a:p>
          <a:p>
            <a:pPr lvl="1"/>
            <a:r>
              <a:rPr lang="en-US" altLang="zh-TW" sz="2400" dirty="0" smtClean="0"/>
              <a:t>-CONH</a:t>
            </a:r>
            <a:r>
              <a:rPr lang="en-US" altLang="zh-TW" sz="2400" baseline="-25000" dirty="0" smtClean="0"/>
              <a:t>2</a:t>
            </a:r>
            <a:endParaRPr lang="en-US" altLang="zh-TW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0825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ea typeface="新細明體" charset="-120"/>
              </a:rPr>
              <a:t>電負度</a:t>
            </a:r>
            <a:r>
              <a:rPr lang="en-US" altLang="zh-TW" b="1" smtClean="0">
                <a:ea typeface="新細明體" charset="-120"/>
              </a:rPr>
              <a:t>(</a:t>
            </a:r>
            <a:r>
              <a:rPr lang="zh-TW" altLang="en-US" b="1" smtClean="0">
                <a:ea typeface="新細明體" charset="-120"/>
              </a:rPr>
              <a:t>陰電性</a:t>
            </a:r>
            <a:r>
              <a:rPr lang="en-US" altLang="zh-TW" b="1" smtClean="0">
                <a:ea typeface="新細明體" charset="-120"/>
              </a:rPr>
              <a:t>)</a:t>
            </a:r>
          </a:p>
        </p:txBody>
      </p:sp>
      <p:pic>
        <p:nvPicPr>
          <p:cNvPr id="675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4600" y="1676400"/>
            <a:ext cx="7035800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a typeface="新細明體" charset="-120"/>
              </a:rPr>
              <a:t>下列何者為</a:t>
            </a:r>
            <a:r>
              <a:rPr lang="zh-TW" altLang="en-US" b="1" dirty="0">
                <a:ea typeface="新細明體" pitchFamily="18" charset="-120"/>
              </a:rPr>
              <a:t>親水性</a:t>
            </a:r>
            <a:r>
              <a:rPr lang="zh-TW" altLang="en-US" b="1" dirty="0" smtClean="0">
                <a:ea typeface="新細明體" charset="-120"/>
              </a:rPr>
              <a:t>分子？</a:t>
            </a:r>
            <a:endParaRPr lang="en-US" altLang="zh-TW" b="1" dirty="0" smtClean="0">
              <a:ea typeface="新細明體" charset="-120"/>
            </a:endParaRP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985" y="1844675"/>
            <a:ext cx="3328809" cy="186656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5200" y="2122065"/>
            <a:ext cx="1941884" cy="13117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8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5551" y="1844675"/>
            <a:ext cx="2414988" cy="3808873"/>
          </a:xfrm>
        </p:spPr>
      </p:pic>
      <p:pic>
        <p:nvPicPr>
          <p:cNvPr id="1028" name="Picture 4" descr="http://www.giapo.com/blog/wp-content/uploads/2011/07/lecithi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5" y="4031225"/>
            <a:ext cx="5385773" cy="193777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130985" y="3740739"/>
            <a:ext cx="5686528" cy="3024468"/>
          </a:xfrm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問題一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右圖兩種維他命何者溶於水？何者溶於脂肪？</a:t>
            </a:r>
          </a:p>
        </p:txBody>
      </p:sp>
      <p:pic>
        <p:nvPicPr>
          <p:cNvPr id="9220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1989138"/>
            <a:ext cx="3122612" cy="4030662"/>
          </a:xfrm>
        </p:spPr>
      </p:pic>
    </p:spTree>
    <p:extLst>
      <p:ext uri="{BB962C8B-B14F-4D97-AF65-F5344CB8AC3E}">
        <p14:creationId xmlns:p14="http://schemas.microsoft.com/office/powerpoint/2010/main" val="13206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science fair project">
  <a:themeElements>
    <a:clrScheme name="Presentation for science fair project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Presentation for science fair project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Presentation for science fair project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12901</TotalTime>
  <Words>1073</Words>
  <Application>Microsoft Office PowerPoint</Application>
  <PresentationFormat>如螢幕大小 (4:3)</PresentationFormat>
  <Paragraphs>168</Paragraphs>
  <Slides>28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Presentation for science fair project</vt:lpstr>
      <vt:lpstr>Chapter 9 Physical Equilibria</vt:lpstr>
      <vt:lpstr>9-2 學習重點</vt:lpstr>
      <vt:lpstr>溶質的溶解平衡: 飽和溶液</vt:lpstr>
      <vt:lpstr>溶質(solute)與溶液(solution)的平衡</vt:lpstr>
      <vt:lpstr>Like-Dissolves-Like Rule</vt:lpstr>
      <vt:lpstr>Ex 9.23</vt:lpstr>
      <vt:lpstr>電負度(陰電性)</vt:lpstr>
      <vt:lpstr>下列何者為親水性分子？</vt:lpstr>
      <vt:lpstr>問題一</vt:lpstr>
      <vt:lpstr>介面活性劑 Surfactant 親水性 hydrophilic 及疏水性 hydrophobic</vt:lpstr>
      <vt:lpstr>介面活性劑 Surfactant的應用</vt:lpstr>
      <vt:lpstr>一般油脂與DEHP（塑化劑）的比較</vt:lpstr>
      <vt:lpstr>疏水性與親水性的應用 1: 藥物遞送新方法</vt:lpstr>
      <vt:lpstr>疏水性與親水性的應用 2: 量子點的乳化</vt:lpstr>
      <vt:lpstr>為什麼?</vt:lpstr>
      <vt:lpstr>從熱力學觀點討論溶解度</vt:lpstr>
      <vt:lpstr>氣體的溶解度： Henry’s Law</vt:lpstr>
      <vt:lpstr>問題二</vt:lpstr>
      <vt:lpstr>Ex 9.28</vt:lpstr>
      <vt:lpstr>從自由能觀點討論溶解度</vt:lpstr>
      <vt:lpstr>Enthalpy of Solution ΔHsol  吸熱或放熱</vt:lpstr>
      <vt:lpstr>離子固體的 ΔHsol= ΔHL + ΔHhyd</vt:lpstr>
      <vt:lpstr>水合焓  ΔHhyd </vt:lpstr>
      <vt:lpstr>Entropy of Solution ΔSsol  亂度增加還是減少或放熱</vt:lpstr>
      <vt:lpstr>Free Energy of Solution ΔGsol  溫度上升到底溶解度增加還是減少</vt:lpstr>
      <vt:lpstr>ΔSsol &lt; 0 的氣體溶解現象</vt:lpstr>
      <vt:lpstr>ΔSsol &lt; 0 的固體溶解現象</vt:lpstr>
      <vt:lpstr>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Project</dc:title>
  <dc:creator>Juliana Hsieh</dc:creator>
  <cp:lastModifiedBy>Ta-Wei Li</cp:lastModifiedBy>
  <cp:revision>216</cp:revision>
  <cp:lastPrinted>1601-01-01T00:00:00Z</cp:lastPrinted>
  <dcterms:created xsi:type="dcterms:W3CDTF">2006-09-12T05:58:35Z</dcterms:created>
  <dcterms:modified xsi:type="dcterms:W3CDTF">2012-03-01T09:46:04Z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TC010183731033</vt:lpwstr>
  </property>
</Properties>
</file>