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2"/>
  </p:notesMasterIdLst>
  <p:handoutMasterIdLst>
    <p:handoutMasterId r:id="rId53"/>
  </p:handoutMasterIdLst>
  <p:sldIdLst>
    <p:sldId id="256" r:id="rId2"/>
    <p:sldId id="300" r:id="rId3"/>
    <p:sldId id="323" r:id="rId4"/>
    <p:sldId id="320" r:id="rId5"/>
    <p:sldId id="324" r:id="rId6"/>
    <p:sldId id="322" r:id="rId7"/>
    <p:sldId id="325" r:id="rId8"/>
    <p:sldId id="326" r:id="rId9"/>
    <p:sldId id="321" r:id="rId10"/>
    <p:sldId id="327" r:id="rId11"/>
    <p:sldId id="328" r:id="rId12"/>
    <p:sldId id="329" r:id="rId13"/>
    <p:sldId id="330" r:id="rId14"/>
    <p:sldId id="331" r:id="rId15"/>
    <p:sldId id="349" r:id="rId16"/>
    <p:sldId id="319" r:id="rId17"/>
    <p:sldId id="334" r:id="rId18"/>
    <p:sldId id="348" r:id="rId19"/>
    <p:sldId id="333" r:id="rId20"/>
    <p:sldId id="332" r:id="rId21"/>
    <p:sldId id="335" r:id="rId22"/>
    <p:sldId id="336" r:id="rId23"/>
    <p:sldId id="337" r:id="rId24"/>
    <p:sldId id="359" r:id="rId25"/>
    <p:sldId id="358" r:id="rId26"/>
    <p:sldId id="338" r:id="rId27"/>
    <p:sldId id="339" r:id="rId28"/>
    <p:sldId id="360" r:id="rId29"/>
    <p:sldId id="361" r:id="rId30"/>
    <p:sldId id="340" r:id="rId31"/>
    <p:sldId id="341" r:id="rId32"/>
    <p:sldId id="342" r:id="rId33"/>
    <p:sldId id="375" r:id="rId34"/>
    <p:sldId id="343" r:id="rId35"/>
    <p:sldId id="362" r:id="rId36"/>
    <p:sldId id="344" r:id="rId37"/>
    <p:sldId id="345" r:id="rId38"/>
    <p:sldId id="346" r:id="rId39"/>
    <p:sldId id="347" r:id="rId40"/>
    <p:sldId id="367" r:id="rId41"/>
    <p:sldId id="368" r:id="rId42"/>
    <p:sldId id="369" r:id="rId43"/>
    <p:sldId id="354" r:id="rId44"/>
    <p:sldId id="356" r:id="rId45"/>
    <p:sldId id="357" r:id="rId46"/>
    <p:sldId id="370" r:id="rId47"/>
    <p:sldId id="366" r:id="rId48"/>
    <p:sldId id="353" r:id="rId49"/>
    <p:sldId id="373" r:id="rId50"/>
    <p:sldId id="374" r:id="rId51"/>
  </p:sldIdLst>
  <p:sldSz cx="9144000" cy="6858000" type="screen4x3"/>
  <p:notesSz cx="6669088" cy="9928225"/>
  <p:defaultTextStyle>
    <a:defPPr>
      <a:defRPr lang="en-US"/>
    </a:defPPr>
    <a:lvl1pPr algn="l" rtl="0" eaLnBrk="0" fontAlgn="base" hangingPunct="0">
      <a:spcBef>
        <a:spcPct val="0"/>
      </a:spcBef>
      <a:spcAft>
        <a:spcPct val="0"/>
      </a:spcAft>
      <a:defRPr i="1" kern="1200">
        <a:solidFill>
          <a:schemeClr val="tx1"/>
        </a:solidFill>
        <a:latin typeface="Arial" pitchFamily="34" charset="0"/>
        <a:ea typeface="+mn-ea"/>
        <a:cs typeface="Times New Roman" pitchFamily="18" charset="0"/>
      </a:defRPr>
    </a:lvl1pPr>
    <a:lvl2pPr marL="457200" algn="l" rtl="0" eaLnBrk="0" fontAlgn="base" hangingPunct="0">
      <a:spcBef>
        <a:spcPct val="0"/>
      </a:spcBef>
      <a:spcAft>
        <a:spcPct val="0"/>
      </a:spcAft>
      <a:defRPr i="1" kern="1200">
        <a:solidFill>
          <a:schemeClr val="tx1"/>
        </a:solidFill>
        <a:latin typeface="Arial" pitchFamily="34" charset="0"/>
        <a:ea typeface="+mn-ea"/>
        <a:cs typeface="Times New Roman" pitchFamily="18" charset="0"/>
      </a:defRPr>
    </a:lvl2pPr>
    <a:lvl3pPr marL="914400" algn="l" rtl="0" eaLnBrk="0" fontAlgn="base" hangingPunct="0">
      <a:spcBef>
        <a:spcPct val="0"/>
      </a:spcBef>
      <a:spcAft>
        <a:spcPct val="0"/>
      </a:spcAft>
      <a:defRPr i="1" kern="1200">
        <a:solidFill>
          <a:schemeClr val="tx1"/>
        </a:solidFill>
        <a:latin typeface="Arial" pitchFamily="34" charset="0"/>
        <a:ea typeface="+mn-ea"/>
        <a:cs typeface="Times New Roman" pitchFamily="18" charset="0"/>
      </a:defRPr>
    </a:lvl3pPr>
    <a:lvl4pPr marL="1371600" algn="l" rtl="0" eaLnBrk="0" fontAlgn="base" hangingPunct="0">
      <a:spcBef>
        <a:spcPct val="0"/>
      </a:spcBef>
      <a:spcAft>
        <a:spcPct val="0"/>
      </a:spcAft>
      <a:defRPr i="1" kern="1200">
        <a:solidFill>
          <a:schemeClr val="tx1"/>
        </a:solidFill>
        <a:latin typeface="Arial" pitchFamily="34" charset="0"/>
        <a:ea typeface="+mn-ea"/>
        <a:cs typeface="Times New Roman" pitchFamily="18" charset="0"/>
      </a:defRPr>
    </a:lvl4pPr>
    <a:lvl5pPr marL="1828800" algn="l" rtl="0" eaLnBrk="0" fontAlgn="base" hangingPunct="0">
      <a:spcBef>
        <a:spcPct val="0"/>
      </a:spcBef>
      <a:spcAft>
        <a:spcPct val="0"/>
      </a:spcAft>
      <a:defRPr i="1" kern="1200">
        <a:solidFill>
          <a:schemeClr val="tx1"/>
        </a:solidFill>
        <a:latin typeface="Arial" pitchFamily="34" charset="0"/>
        <a:ea typeface="+mn-ea"/>
        <a:cs typeface="Times New Roman" pitchFamily="18" charset="0"/>
      </a:defRPr>
    </a:lvl5pPr>
    <a:lvl6pPr marL="2286000" algn="l" defTabSz="914400" rtl="0" eaLnBrk="1" latinLnBrk="0" hangingPunct="1">
      <a:defRPr i="1" kern="1200">
        <a:solidFill>
          <a:schemeClr val="tx1"/>
        </a:solidFill>
        <a:latin typeface="Arial" pitchFamily="34" charset="0"/>
        <a:ea typeface="+mn-ea"/>
        <a:cs typeface="Times New Roman" pitchFamily="18" charset="0"/>
      </a:defRPr>
    </a:lvl6pPr>
    <a:lvl7pPr marL="2743200" algn="l" defTabSz="914400" rtl="0" eaLnBrk="1" latinLnBrk="0" hangingPunct="1">
      <a:defRPr i="1" kern="1200">
        <a:solidFill>
          <a:schemeClr val="tx1"/>
        </a:solidFill>
        <a:latin typeface="Arial" pitchFamily="34" charset="0"/>
        <a:ea typeface="+mn-ea"/>
        <a:cs typeface="Times New Roman" pitchFamily="18" charset="0"/>
      </a:defRPr>
    </a:lvl7pPr>
    <a:lvl8pPr marL="3200400" algn="l" defTabSz="914400" rtl="0" eaLnBrk="1" latinLnBrk="0" hangingPunct="1">
      <a:defRPr i="1" kern="1200">
        <a:solidFill>
          <a:schemeClr val="tx1"/>
        </a:solidFill>
        <a:latin typeface="Arial" pitchFamily="34" charset="0"/>
        <a:ea typeface="+mn-ea"/>
        <a:cs typeface="Times New Roman" pitchFamily="18" charset="0"/>
      </a:defRPr>
    </a:lvl8pPr>
    <a:lvl9pPr marL="3657600" algn="l" defTabSz="914400" rtl="0" eaLnBrk="1" latinLnBrk="0" hangingPunct="1">
      <a:defRPr i="1" kern="1200">
        <a:solidFill>
          <a:schemeClr val="tx1"/>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FFCC"/>
    <a:srgbClr val="CCFFFF"/>
    <a:srgbClr val="CCECFF"/>
    <a:srgbClr val="FFFF66"/>
    <a:srgbClr val="238176"/>
    <a:srgbClr val="CC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104" autoAdjust="0"/>
  </p:normalViewPr>
  <p:slideViewPr>
    <p:cSldViewPr snapToGrid="0">
      <p:cViewPr>
        <p:scale>
          <a:sx n="100" d="100"/>
          <a:sy n="100" d="100"/>
        </p:scale>
        <p:origin x="-294" y="-78"/>
      </p:cViewPr>
      <p:guideLst>
        <p:guide orient="horz" pos="1536"/>
        <p:guide pos="960"/>
      </p:guideLst>
    </p:cSldViewPr>
  </p:slideViewPr>
  <p:outlineViewPr>
    <p:cViewPr>
      <p:scale>
        <a:sx n="33" d="100"/>
        <a:sy n="33" d="100"/>
      </p:scale>
      <p:origin x="0" y="16284"/>
    </p:cViewPr>
  </p:outlineViewPr>
  <p:notesTextViewPr>
    <p:cViewPr>
      <p:scale>
        <a:sx n="100" d="100"/>
        <a:sy n="100" d="100"/>
      </p:scale>
      <p:origin x="0" y="0"/>
    </p:cViewPr>
  </p:notesTextViewPr>
  <p:sorterViewPr>
    <p:cViewPr>
      <p:scale>
        <a:sx n="66" d="100"/>
        <a:sy n="66" d="100"/>
      </p:scale>
      <p:origin x="0" y="308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938"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i="0">
                <a:latin typeface="Times New Roman" pitchFamily="18" charset="0"/>
              </a:defRPr>
            </a:lvl1pPr>
          </a:lstStyle>
          <a:p>
            <a:pPr>
              <a:defRPr/>
            </a:pPr>
            <a:endParaRPr lang="en-US" altLang="zh-TW"/>
          </a:p>
        </p:txBody>
      </p:sp>
      <p:sp>
        <p:nvSpPr>
          <p:cNvPr id="15363" name="Rectangle 3"/>
          <p:cNvSpPr>
            <a:spLocks noGrp="1" noChangeArrowheads="1"/>
          </p:cNvSpPr>
          <p:nvPr>
            <p:ph type="dt" sz="quarter" idx="1"/>
          </p:nvPr>
        </p:nvSpPr>
        <p:spPr bwMode="auto">
          <a:xfrm>
            <a:off x="3779150" y="0"/>
            <a:ext cx="2889938"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i="0">
                <a:latin typeface="Times New Roman" pitchFamily="18" charset="0"/>
              </a:defRPr>
            </a:lvl1pPr>
          </a:lstStyle>
          <a:p>
            <a:pPr>
              <a:defRPr/>
            </a:pPr>
            <a:fld id="{CD7E16C4-9223-4F40-873E-575066D0A408}" type="datetime1">
              <a:rPr lang="zh-TW" altLang="en-US" smtClean="0"/>
              <a:t>2012/3/13</a:t>
            </a:fld>
            <a:endParaRPr lang="en-US" altLang="zh-TW"/>
          </a:p>
        </p:txBody>
      </p:sp>
      <p:sp>
        <p:nvSpPr>
          <p:cNvPr id="15364" name="Rectangle 4"/>
          <p:cNvSpPr>
            <a:spLocks noGrp="1" noChangeArrowheads="1"/>
          </p:cNvSpPr>
          <p:nvPr>
            <p:ph type="ftr" sz="quarter" idx="2"/>
          </p:nvPr>
        </p:nvSpPr>
        <p:spPr bwMode="auto">
          <a:xfrm>
            <a:off x="0" y="9431814"/>
            <a:ext cx="2889938"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i="0">
                <a:latin typeface="Times New Roman" pitchFamily="18" charset="0"/>
              </a:defRPr>
            </a:lvl1pPr>
          </a:lstStyle>
          <a:p>
            <a:pPr>
              <a:defRPr/>
            </a:pPr>
            <a:endParaRPr lang="en-US" altLang="zh-TW"/>
          </a:p>
        </p:txBody>
      </p:sp>
      <p:sp>
        <p:nvSpPr>
          <p:cNvPr id="15365" name="Rectangle 5"/>
          <p:cNvSpPr>
            <a:spLocks noGrp="1" noChangeArrowheads="1"/>
          </p:cNvSpPr>
          <p:nvPr>
            <p:ph type="sldNum" sz="quarter" idx="3"/>
          </p:nvPr>
        </p:nvSpPr>
        <p:spPr bwMode="auto">
          <a:xfrm>
            <a:off x="3779150" y="9431814"/>
            <a:ext cx="2889938"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i="0">
                <a:latin typeface="Times New Roman" pitchFamily="18" charset="0"/>
              </a:defRPr>
            </a:lvl1pPr>
          </a:lstStyle>
          <a:p>
            <a:pPr>
              <a:defRPr/>
            </a:pPr>
            <a:fld id="{1119559D-C031-4B48-95DD-2E77211EABAB}" type="slidenum">
              <a:rPr lang="zh-TW" altLang="en-US"/>
              <a:pPr>
                <a:defRPr/>
              </a:pPr>
              <a:t>‹#›</a:t>
            </a:fld>
            <a:endParaRPr lang="en-US" altLang="zh-TW"/>
          </a:p>
        </p:txBody>
      </p:sp>
    </p:spTree>
    <p:extLst>
      <p:ext uri="{BB962C8B-B14F-4D97-AF65-F5344CB8AC3E}">
        <p14:creationId xmlns:p14="http://schemas.microsoft.com/office/powerpoint/2010/main" val="149019793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938"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i="0">
                <a:latin typeface="Times New Roman" pitchFamily="18" charset="0"/>
              </a:defRPr>
            </a:lvl1pPr>
          </a:lstStyle>
          <a:p>
            <a:pPr>
              <a:defRPr/>
            </a:pPr>
            <a:endParaRPr lang="en-US" altLang="zh-TW"/>
          </a:p>
        </p:txBody>
      </p:sp>
      <p:sp>
        <p:nvSpPr>
          <p:cNvPr id="17411" name="Rectangle 3"/>
          <p:cNvSpPr>
            <a:spLocks noGrp="1" noChangeArrowheads="1"/>
          </p:cNvSpPr>
          <p:nvPr>
            <p:ph type="dt" idx="1"/>
          </p:nvPr>
        </p:nvSpPr>
        <p:spPr bwMode="auto">
          <a:xfrm>
            <a:off x="3779150" y="0"/>
            <a:ext cx="2889938" cy="49641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i="0">
                <a:latin typeface="Times New Roman" pitchFamily="18" charset="0"/>
              </a:defRPr>
            </a:lvl1pPr>
          </a:lstStyle>
          <a:p>
            <a:pPr>
              <a:defRPr/>
            </a:pPr>
            <a:fld id="{F1B982B0-B13E-4619-B696-155D0FA62DA8}" type="datetime1">
              <a:rPr lang="zh-TW" altLang="en-US" smtClean="0"/>
              <a:t>2012/3/13</a:t>
            </a:fld>
            <a:endParaRPr lang="en-US" altLang="zh-TW"/>
          </a:p>
        </p:txBody>
      </p:sp>
      <p:sp>
        <p:nvSpPr>
          <p:cNvPr id="563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889212" y="4715907"/>
            <a:ext cx="4890665" cy="4467701"/>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17414" name="Rectangle 6"/>
          <p:cNvSpPr>
            <a:spLocks noGrp="1" noChangeArrowheads="1"/>
          </p:cNvSpPr>
          <p:nvPr>
            <p:ph type="ftr" sz="quarter" idx="4"/>
          </p:nvPr>
        </p:nvSpPr>
        <p:spPr bwMode="auto">
          <a:xfrm>
            <a:off x="0" y="9431814"/>
            <a:ext cx="2889938"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i="0">
                <a:latin typeface="Times New Roman" pitchFamily="18" charset="0"/>
              </a:defRPr>
            </a:lvl1pPr>
          </a:lstStyle>
          <a:p>
            <a:pPr>
              <a:defRPr/>
            </a:pPr>
            <a:endParaRPr lang="en-US" altLang="zh-TW"/>
          </a:p>
        </p:txBody>
      </p:sp>
      <p:sp>
        <p:nvSpPr>
          <p:cNvPr id="17415" name="Rectangle 7"/>
          <p:cNvSpPr>
            <a:spLocks noGrp="1" noChangeArrowheads="1"/>
          </p:cNvSpPr>
          <p:nvPr>
            <p:ph type="sldNum" sz="quarter" idx="5"/>
          </p:nvPr>
        </p:nvSpPr>
        <p:spPr bwMode="auto">
          <a:xfrm>
            <a:off x="3779150" y="9431814"/>
            <a:ext cx="2889938" cy="496411"/>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i="0">
                <a:latin typeface="Times New Roman" pitchFamily="18" charset="0"/>
              </a:defRPr>
            </a:lvl1pPr>
          </a:lstStyle>
          <a:p>
            <a:pPr>
              <a:defRPr/>
            </a:pPr>
            <a:fld id="{FB17991F-1E08-401D-B0F8-1C8706ABCD56}" type="slidenum">
              <a:rPr lang="zh-TW" altLang="en-US"/>
              <a:pPr>
                <a:defRPr/>
              </a:pPr>
              <a:t>‹#›</a:t>
            </a:fld>
            <a:endParaRPr lang="en-US" altLang="zh-TW"/>
          </a:p>
        </p:txBody>
      </p:sp>
    </p:spTree>
    <p:extLst>
      <p:ext uri="{BB962C8B-B14F-4D97-AF65-F5344CB8AC3E}">
        <p14:creationId xmlns:p14="http://schemas.microsoft.com/office/powerpoint/2010/main" val="117943511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emistryexplained.com/Ru-Sp/Solution-Chemistry.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9309BFF-3B8E-4953-ADC7-390ED9A1EA72}" type="slidenum">
              <a:rPr lang="zh-TW" altLang="en-US" smtClean="0"/>
              <a:pPr/>
              <a:t>1</a:t>
            </a:fld>
            <a:endParaRPr lang="en-US" altLang="zh-TW"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C843F227-119E-453D-84F6-6E5AC8C55EC3}" type="datetime1">
              <a:rPr lang="zh-TW" altLang="en-US" smtClean="0"/>
              <a:t>2012/3/13</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650965A-7B51-44EE-9D52-22DAD32CAF34}" type="slidenum">
              <a:rPr lang="zh-TW" altLang="en-US" smtClean="0"/>
              <a:pPr/>
              <a:t>10</a:t>
            </a:fld>
            <a:endParaRPr lang="en-US" altLang="zh-TW"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pPr eaLnBrk="1" hangingPunct="1"/>
            <a:r>
              <a:rPr lang="zh-TW" altLang="en-US" smtClean="0"/>
              <a:t>「沸點上升」：</a:t>
            </a:r>
            <a:r>
              <a:rPr lang="en-US" altLang="zh-TW" smtClean="0"/>
              <a:t>Boiling-Point Elevation</a:t>
            </a:r>
          </a:p>
          <a:p>
            <a:pPr eaLnBrk="1" hangingPunct="1"/>
            <a:r>
              <a:rPr lang="zh-TW" altLang="en-US" smtClean="0"/>
              <a:t>「凝固點下降」：</a:t>
            </a:r>
            <a:r>
              <a:rPr lang="en-US" altLang="zh-TW" smtClean="0"/>
              <a:t>Freezing-Point Depressing</a:t>
            </a:r>
          </a:p>
        </p:txBody>
      </p:sp>
      <p:sp>
        <p:nvSpPr>
          <p:cNvPr id="2" name="日期版面配置區 1"/>
          <p:cNvSpPr>
            <a:spLocks noGrp="1"/>
          </p:cNvSpPr>
          <p:nvPr>
            <p:ph type="dt" idx="10"/>
          </p:nvPr>
        </p:nvSpPr>
        <p:spPr/>
        <p:txBody>
          <a:bodyPr/>
          <a:lstStyle/>
          <a:p>
            <a:pPr>
              <a:defRPr/>
            </a:pPr>
            <a:fld id="{EAA2042C-EE1F-4BDA-94CD-8AC5E4500BF7}" type="datetime1">
              <a:rPr lang="zh-TW" altLang="en-US" smtClean="0"/>
              <a:t>2012/3/13</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742A3D4-D786-4BFC-8700-511136D0BE15}" type="slidenum">
              <a:rPr lang="zh-TW" altLang="en-US" smtClean="0"/>
              <a:pPr/>
              <a:t>11</a:t>
            </a:fld>
            <a:endParaRPr lang="en-US" altLang="zh-TW"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BF35FF57-4451-4EF8-88F2-8988BE9ACA4A}" type="datetime1">
              <a:rPr lang="zh-TW" altLang="en-US" smtClean="0"/>
              <a:t>2012/3/13</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5C2CA1-B176-4F64-95BA-215B99E4D4A6}" type="slidenum">
              <a:rPr lang="zh-TW" altLang="en-US" smtClean="0"/>
              <a:pPr/>
              <a:t>12</a:t>
            </a:fld>
            <a:endParaRPr lang="en-US"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pPr eaLnBrk="1" hangingPunct="1"/>
            <a:r>
              <a:rPr lang="zh-TW" altLang="en-US" smtClean="0"/>
              <a:t>凝固點下降的溫度＝</a:t>
            </a:r>
            <a:r>
              <a:rPr lang="en-US" altLang="zh-TW" i="1" smtClean="0"/>
              <a:t>k</a:t>
            </a:r>
            <a:r>
              <a:rPr lang="en-US" altLang="zh-TW" baseline="-25000" smtClean="0"/>
              <a:t>f </a:t>
            </a:r>
            <a:r>
              <a:rPr lang="en-US" altLang="en-US" smtClean="0"/>
              <a:t>．</a:t>
            </a:r>
            <a:r>
              <a:rPr lang="zh-TW" altLang="en-US" smtClean="0"/>
              <a:t>重量莫耳濃度</a:t>
            </a:r>
            <a:r>
              <a:rPr lang="en-US" altLang="zh-TW" smtClean="0"/>
              <a:t>=5.12*0.2=1.024</a:t>
            </a:r>
          </a:p>
          <a:p>
            <a:pPr eaLnBrk="1" hangingPunct="1"/>
            <a:r>
              <a:rPr lang="zh-TW" altLang="en-US" smtClean="0"/>
              <a:t>凝固點</a:t>
            </a:r>
            <a:r>
              <a:rPr lang="en-US" altLang="zh-TW" smtClean="0"/>
              <a:t>=5.5-1.024=4.5</a:t>
            </a:r>
          </a:p>
        </p:txBody>
      </p:sp>
      <p:sp>
        <p:nvSpPr>
          <p:cNvPr id="2" name="日期版面配置區 1"/>
          <p:cNvSpPr>
            <a:spLocks noGrp="1"/>
          </p:cNvSpPr>
          <p:nvPr>
            <p:ph type="dt" idx="10"/>
          </p:nvPr>
        </p:nvSpPr>
        <p:spPr/>
        <p:txBody>
          <a:bodyPr/>
          <a:lstStyle/>
          <a:p>
            <a:pPr>
              <a:defRPr/>
            </a:pPr>
            <a:fld id="{DC098DBB-D3B8-45A4-8F31-7A783EF58AC4}" type="datetime1">
              <a:rPr lang="zh-TW" altLang="en-US" smtClean="0"/>
              <a:t>2012/3/13</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191AADA-C403-4425-B033-61E8BA244889}" type="slidenum">
              <a:rPr lang="zh-TW" altLang="en-US" smtClean="0"/>
              <a:pPr/>
              <a:t>13</a:t>
            </a:fld>
            <a:endParaRPr lang="en-US" altLang="zh-TW"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pPr eaLnBrk="1" hangingPunct="1"/>
            <a:r>
              <a:rPr lang="zh-TW" altLang="en-US" smtClean="0"/>
              <a:t>冰點降低測定法</a:t>
            </a:r>
            <a:r>
              <a:rPr lang="en-US" altLang="zh-TW" smtClean="0"/>
              <a:t>, cryoscopy </a:t>
            </a:r>
            <a:r>
              <a:rPr lang="zh-TW" altLang="en-US" smtClean="0"/>
              <a:t>：利用凝固點下降測量分子量</a:t>
            </a:r>
          </a:p>
          <a:p>
            <a:pPr eaLnBrk="1" hangingPunct="1"/>
            <a:r>
              <a:rPr lang="en-US" altLang="zh-TW" smtClean="0"/>
              <a:t>(0.546/MW)/0.015*5.12=0.24;  MW=776.533 g/mol</a:t>
            </a:r>
          </a:p>
        </p:txBody>
      </p:sp>
      <p:sp>
        <p:nvSpPr>
          <p:cNvPr id="2" name="日期版面配置區 1"/>
          <p:cNvSpPr>
            <a:spLocks noGrp="1"/>
          </p:cNvSpPr>
          <p:nvPr>
            <p:ph type="dt" idx="10"/>
          </p:nvPr>
        </p:nvSpPr>
        <p:spPr/>
        <p:txBody>
          <a:bodyPr/>
          <a:lstStyle/>
          <a:p>
            <a:pPr>
              <a:defRPr/>
            </a:pPr>
            <a:fld id="{1B8C8142-B779-4C18-847F-DC0E709F9E6E}" type="datetime1">
              <a:rPr lang="zh-TW" altLang="en-US" smtClean="0"/>
              <a:t>2012/3/13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B9150DB-2159-4599-A585-D8FBACACBF10}" type="slidenum">
              <a:rPr lang="zh-TW" altLang="en-US" smtClean="0"/>
              <a:pPr/>
              <a:t>14</a:t>
            </a:fld>
            <a:endParaRPr lang="en-US" altLang="zh-TW"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F4C4A575-DFF0-4128-8033-0FE60E0ACDAC}" type="datetime1">
              <a:rPr lang="zh-TW" altLang="en-US" smtClean="0"/>
              <a:t>2012/3/13</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a:ln/>
        </p:spPr>
      </p:sp>
      <p:sp>
        <p:nvSpPr>
          <p:cNvPr id="71683" name="備忘稿版面配置區 2"/>
          <p:cNvSpPr>
            <a:spLocks noGrp="1"/>
          </p:cNvSpPr>
          <p:nvPr>
            <p:ph type="body" idx="1"/>
          </p:nvPr>
        </p:nvSpPr>
        <p:spPr>
          <a:noFill/>
          <a:ln w="9525"/>
        </p:spPr>
        <p:txBody>
          <a:bodyPr/>
          <a:lstStyle/>
          <a:p>
            <a:endParaRPr lang="zh-TW" altLang="en-US" smtClean="0"/>
          </a:p>
        </p:txBody>
      </p:sp>
      <p:sp>
        <p:nvSpPr>
          <p:cNvPr id="71684" name="投影片編號版面配置區 3"/>
          <p:cNvSpPr>
            <a:spLocks noGrp="1"/>
          </p:cNvSpPr>
          <p:nvPr>
            <p:ph type="sldNum" sz="quarter" idx="5"/>
          </p:nvPr>
        </p:nvSpPr>
        <p:spPr>
          <a:noFill/>
        </p:spPr>
        <p:txBody>
          <a:bodyPr/>
          <a:lstStyle/>
          <a:p>
            <a:fld id="{BC30F615-2B29-4557-B4DC-78C73283DC05}" type="slidenum">
              <a:rPr lang="zh-TW" altLang="en-US" smtClean="0"/>
              <a:pPr/>
              <a:t>15</a:t>
            </a:fld>
            <a:endParaRPr lang="en-US" altLang="zh-TW" smtClean="0"/>
          </a:p>
        </p:txBody>
      </p:sp>
      <p:sp>
        <p:nvSpPr>
          <p:cNvPr id="2" name="日期版面配置區 1"/>
          <p:cNvSpPr>
            <a:spLocks noGrp="1"/>
          </p:cNvSpPr>
          <p:nvPr>
            <p:ph type="dt" idx="10"/>
          </p:nvPr>
        </p:nvSpPr>
        <p:spPr/>
        <p:txBody>
          <a:bodyPr/>
          <a:lstStyle/>
          <a:p>
            <a:pPr>
              <a:defRPr/>
            </a:pPr>
            <a:fld id="{FBF61CD2-7409-4EEA-8B8C-8747A8F785A2}" type="datetime1">
              <a:rPr lang="zh-TW" altLang="en-US" smtClean="0"/>
              <a:t>2012/3/13</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A5CBA5-9EB1-40FA-A48B-E48685052D0D}" type="slidenum">
              <a:rPr lang="zh-TW" altLang="en-US" smtClean="0"/>
              <a:pPr/>
              <a:t>16</a:t>
            </a:fld>
            <a:endParaRPr lang="en-US" altLang="zh-TW"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55032116-7315-494C-8B59-9678C95C01C0}" type="datetime1">
              <a:rPr lang="zh-TW" altLang="en-US" smtClean="0"/>
              <a:t>2012/3/13</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2279CA8-B013-4D57-AC04-38451815A561}" type="slidenum">
              <a:rPr lang="zh-TW" altLang="en-US" smtClean="0"/>
              <a:pPr/>
              <a:t>17</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pPr eaLnBrk="1" hangingPunct="1"/>
            <a:r>
              <a:rPr lang="zh-TW" altLang="en-US" smtClean="0"/>
              <a:t>滲透壓 </a:t>
            </a:r>
            <a:r>
              <a:rPr lang="en-US" altLang="zh-TW" smtClean="0">
                <a:latin typeface="Symbol" pitchFamily="18" charset="2"/>
              </a:rPr>
              <a:t>osmotic pressure</a:t>
            </a:r>
          </a:p>
        </p:txBody>
      </p:sp>
      <p:sp>
        <p:nvSpPr>
          <p:cNvPr id="2" name="日期版面配置區 1"/>
          <p:cNvSpPr>
            <a:spLocks noGrp="1"/>
          </p:cNvSpPr>
          <p:nvPr>
            <p:ph type="dt" idx="10"/>
          </p:nvPr>
        </p:nvSpPr>
        <p:spPr/>
        <p:txBody>
          <a:bodyPr/>
          <a:lstStyle/>
          <a:p>
            <a:pPr>
              <a:defRPr/>
            </a:pPr>
            <a:fld id="{CB997E01-986C-4FBD-AB81-9969B4C77792}" type="datetime1">
              <a:rPr lang="zh-TW" altLang="en-US" smtClean="0"/>
              <a:t>2012/3/13</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a:ln/>
        </p:spPr>
      </p:sp>
      <p:sp>
        <p:nvSpPr>
          <p:cNvPr id="74755" name="備忘稿版面配置區 2"/>
          <p:cNvSpPr>
            <a:spLocks noGrp="1"/>
          </p:cNvSpPr>
          <p:nvPr>
            <p:ph type="body" idx="1"/>
          </p:nvPr>
        </p:nvSpPr>
        <p:spPr>
          <a:noFill/>
          <a:ln w="9525"/>
        </p:spPr>
        <p:txBody>
          <a:bodyPr/>
          <a:lstStyle/>
          <a:p>
            <a:endParaRPr lang="zh-TW" altLang="en-US" smtClean="0"/>
          </a:p>
        </p:txBody>
      </p:sp>
      <p:sp>
        <p:nvSpPr>
          <p:cNvPr id="74756" name="投影片編號版面配置區 3"/>
          <p:cNvSpPr>
            <a:spLocks noGrp="1"/>
          </p:cNvSpPr>
          <p:nvPr>
            <p:ph type="sldNum" sz="quarter" idx="5"/>
          </p:nvPr>
        </p:nvSpPr>
        <p:spPr>
          <a:noFill/>
        </p:spPr>
        <p:txBody>
          <a:bodyPr/>
          <a:lstStyle/>
          <a:p>
            <a:fld id="{90A5AF68-8E39-410C-BF32-598ED323ED7C}" type="slidenum">
              <a:rPr lang="zh-TW" altLang="en-US" smtClean="0"/>
              <a:pPr/>
              <a:t>18</a:t>
            </a:fld>
            <a:endParaRPr lang="en-US" altLang="zh-TW" smtClean="0"/>
          </a:p>
        </p:txBody>
      </p:sp>
      <p:sp>
        <p:nvSpPr>
          <p:cNvPr id="2" name="日期版面配置區 1"/>
          <p:cNvSpPr>
            <a:spLocks noGrp="1"/>
          </p:cNvSpPr>
          <p:nvPr>
            <p:ph type="dt" idx="10"/>
          </p:nvPr>
        </p:nvSpPr>
        <p:spPr/>
        <p:txBody>
          <a:bodyPr/>
          <a:lstStyle/>
          <a:p>
            <a:pPr>
              <a:defRPr/>
            </a:pPr>
            <a:fld id="{E9F16995-1124-4E0C-8732-2DBD8A273BDB}" type="datetime1">
              <a:rPr lang="zh-TW" altLang="en-US" smtClean="0"/>
              <a:t>2012/3/13</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B4A0C34-71A9-4DF3-896C-BD223FE31A09}" type="slidenum">
              <a:rPr lang="zh-TW" altLang="en-US" smtClean="0"/>
              <a:pPr/>
              <a:t>19</a:t>
            </a:fld>
            <a:endParaRPr lang="en-US" altLang="zh-TW"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388B148A-8250-4433-87DC-792DCBA1AC80}" type="datetime1">
              <a:rPr lang="zh-TW" altLang="en-US" smtClean="0"/>
              <a:t>2012/3/13</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55CB66C-9F8D-4A55-90EB-9773AEC7335B}" type="slidenum">
              <a:rPr lang="zh-TW" altLang="en-US" smtClean="0"/>
              <a:pPr/>
              <a:t>2</a:t>
            </a:fld>
            <a:endParaRPr lang="en-US" altLang="zh-TW"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3A615052-BEF4-4B22-AB08-ACC563EAAB87}" type="datetime1">
              <a:rPr lang="zh-TW" altLang="en-US" smtClean="0"/>
              <a:t>2012/3/13</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82EF281-8CEF-40AE-A138-94370188D0CD}" type="slidenum">
              <a:rPr lang="zh-TW" altLang="en-US" smtClean="0"/>
              <a:pPr/>
              <a:t>20</a:t>
            </a:fld>
            <a:endParaRPr lang="en-US" altLang="zh-TW"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6882B656-805C-4F37-AE09-17CCD261D53A}" type="datetime1">
              <a:rPr lang="zh-TW" altLang="en-US" smtClean="0"/>
              <a:t>2012/3/13</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C5BBA64-01B0-4C46-8A1D-FAE76FB99F26}" type="slidenum">
              <a:rPr lang="zh-TW" altLang="en-US" smtClean="0"/>
              <a:pPr/>
              <a:t>21</a:t>
            </a:fld>
            <a:endParaRPr lang="en-US" altLang="zh-TW"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pPr eaLnBrk="1" hangingPunct="1"/>
            <a:r>
              <a:rPr lang="en-US" altLang="zh-TW" dirty="0" smtClean="0"/>
              <a:t>Π</a:t>
            </a:r>
            <a:r>
              <a:rPr lang="en-US" altLang="zh-TW" dirty="0" smtClean="0">
                <a:latin typeface="Symbol" pitchFamily="18" charset="2"/>
              </a:rPr>
              <a:t>=</a:t>
            </a:r>
            <a:r>
              <a:rPr lang="en-US" altLang="zh-TW" dirty="0" smtClean="0"/>
              <a:t> </a:t>
            </a:r>
            <a:r>
              <a:rPr lang="en-US" altLang="zh-TW" i="1" dirty="0" err="1" smtClean="0"/>
              <a:t>i</a:t>
            </a:r>
            <a:r>
              <a:rPr lang="en-US" altLang="zh-TW" i="1" dirty="0" smtClean="0"/>
              <a:t> </a:t>
            </a:r>
            <a:r>
              <a:rPr lang="en-US" altLang="zh-TW" dirty="0" err="1" smtClean="0"/>
              <a:t>RT</a:t>
            </a:r>
            <a:r>
              <a:rPr lang="en-US" altLang="zh-TW" i="1" dirty="0" err="1" smtClean="0"/>
              <a:t>c</a:t>
            </a:r>
            <a:r>
              <a:rPr lang="en-US" altLang="zh-TW" i="1" dirty="0" smtClean="0"/>
              <a:t> </a:t>
            </a:r>
            <a:r>
              <a:rPr lang="en-US" altLang="zh-TW" i="1" dirty="0" smtClean="0">
                <a:sym typeface="Wingdings" pitchFamily="2" charset="2"/>
              </a:rPr>
              <a:t> 7.7=2*0.08206*298.15*c;  c=0.15736 </a:t>
            </a:r>
            <a:r>
              <a:rPr lang="en-US" altLang="zh-TW" i="1" dirty="0" err="1" smtClean="0">
                <a:sym typeface="Wingdings" pitchFamily="2" charset="2"/>
              </a:rPr>
              <a:t>mol</a:t>
            </a:r>
            <a:r>
              <a:rPr lang="en-US" altLang="zh-TW" i="1" dirty="0" smtClean="0">
                <a:sym typeface="Wingdings" pitchFamily="2" charset="2"/>
              </a:rPr>
              <a:t>/L</a:t>
            </a:r>
            <a:endParaRPr lang="en-US" altLang="zh-TW" i="1" dirty="0" smtClean="0"/>
          </a:p>
          <a:p>
            <a:pPr eaLnBrk="1" hangingPunct="1"/>
            <a:endParaRPr lang="en-US" altLang="zh-TW" dirty="0" smtClean="0"/>
          </a:p>
          <a:p>
            <a:pPr eaLnBrk="1" hangingPunct="1"/>
            <a:r>
              <a:rPr kumimoji="1" lang="en-US" altLang="zh-TW" sz="1200" u="none" strike="noStrike" kern="1200" dirty="0" smtClean="0">
                <a:solidFill>
                  <a:schemeClr val="tx1"/>
                </a:solidFill>
                <a:effectLst/>
                <a:latin typeface="Times New Roman" pitchFamily="18" charset="0"/>
                <a:ea typeface="+mn-ea"/>
                <a:cs typeface="Times New Roman" pitchFamily="18" charset="0"/>
              </a:rPr>
              <a:t>When the solvent contains a maximum quantity of solute, the resulting solution is said to be saturated. The saturation point varies according to the solute. For example, 100 grams of pure water at 25°C (77°F) can dissolve no more than 35.92 grams of </a:t>
            </a:r>
            <a:r>
              <a:rPr kumimoji="1" lang="en-US" altLang="zh-TW" sz="1200" u="none" strike="noStrike" kern="1200" dirty="0" err="1" smtClean="0">
                <a:solidFill>
                  <a:schemeClr val="tx1"/>
                </a:solidFill>
                <a:effectLst/>
                <a:latin typeface="Times New Roman" pitchFamily="18" charset="0"/>
                <a:ea typeface="+mn-ea"/>
                <a:cs typeface="Times New Roman" pitchFamily="18" charset="0"/>
              </a:rPr>
              <a:t>NaCl</a:t>
            </a:r>
            <a:r>
              <a:rPr kumimoji="1" lang="en-US" altLang="zh-TW" sz="1200" u="none" strike="noStrike" kern="1200" dirty="0" smtClean="0">
                <a:solidFill>
                  <a:schemeClr val="tx1"/>
                </a:solidFill>
                <a:effectLst/>
                <a:latin typeface="Times New Roman" pitchFamily="18" charset="0"/>
                <a:ea typeface="+mn-ea"/>
                <a:cs typeface="Times New Roman" pitchFamily="18" charset="0"/>
              </a:rPr>
              <a:t> to form a stable saturated solution, but this same amount of water at 25°C dissolves only 0.0013 grams of calcium carbonate. The solubility in these examples is expressed in grams of solute per 100 grams of water, but any suitable units could be used. Water can dissolve any amount of a solute less than that required for a saturated solution. Tables of the </a:t>
            </a:r>
            <a:r>
              <a:rPr kumimoji="1" lang="en-US" altLang="zh-TW" sz="1200" u="none" strike="noStrike" kern="1200" dirty="0" err="1" smtClean="0">
                <a:solidFill>
                  <a:schemeClr val="tx1"/>
                </a:solidFill>
                <a:effectLst/>
                <a:latin typeface="Times New Roman" pitchFamily="18" charset="0"/>
                <a:ea typeface="+mn-ea"/>
                <a:cs typeface="Times New Roman" pitchFamily="18" charset="0"/>
              </a:rPr>
              <a:t>solubilities</a:t>
            </a:r>
            <a:r>
              <a:rPr kumimoji="1" lang="en-US" altLang="zh-TW" sz="1200" u="none" strike="noStrike" kern="1200" dirty="0" smtClean="0">
                <a:solidFill>
                  <a:schemeClr val="tx1"/>
                </a:solidFill>
                <a:effectLst/>
                <a:latin typeface="Times New Roman" pitchFamily="18" charset="0"/>
                <a:ea typeface="+mn-ea"/>
                <a:cs typeface="Times New Roman" pitchFamily="18" charset="0"/>
              </a:rPr>
              <a:t> of many substances can be found in various chemistry texts</a:t>
            </a:r>
            <a:br>
              <a:rPr kumimoji="1" lang="en-US" altLang="zh-TW" sz="1200" u="none" strike="noStrike" kern="1200" dirty="0" smtClean="0">
                <a:solidFill>
                  <a:schemeClr val="tx1"/>
                </a:solidFill>
                <a:effectLst/>
                <a:latin typeface="Times New Roman" pitchFamily="18" charset="0"/>
                <a:ea typeface="+mn-ea"/>
                <a:cs typeface="Times New Roman" pitchFamily="18" charset="0"/>
              </a:rPr>
            </a:br>
            <a:r>
              <a:rPr kumimoji="1" lang="en-US" altLang="zh-TW" sz="1200" u="none" strike="noStrike" kern="1200" dirty="0" smtClean="0">
                <a:solidFill>
                  <a:schemeClr val="tx1"/>
                </a:solidFill>
                <a:effectLst/>
                <a:latin typeface="Times New Roman" pitchFamily="18" charset="0"/>
                <a:ea typeface="+mn-ea"/>
                <a:cs typeface="Times New Roman" pitchFamily="18" charset="0"/>
              </a:rPr>
              <a:t/>
            </a:r>
            <a:br>
              <a:rPr kumimoji="1" lang="en-US" altLang="zh-TW" sz="1200" u="none" strike="noStrike" kern="1200" dirty="0" smtClean="0">
                <a:solidFill>
                  <a:schemeClr val="tx1"/>
                </a:solidFill>
                <a:effectLst/>
                <a:latin typeface="Times New Roman" pitchFamily="18" charset="0"/>
                <a:ea typeface="+mn-ea"/>
                <a:cs typeface="Times New Roman" pitchFamily="18" charset="0"/>
              </a:rPr>
            </a:br>
            <a:r>
              <a:rPr kumimoji="1" lang="en-US" altLang="zh-TW" sz="1200" u="none" strike="noStrike" kern="1200" dirty="0" smtClean="0">
                <a:solidFill>
                  <a:schemeClr val="tx1"/>
                </a:solidFill>
                <a:effectLst/>
                <a:latin typeface="Times New Roman" pitchFamily="18" charset="0"/>
                <a:ea typeface="+mn-ea"/>
                <a:cs typeface="Times New Roman" pitchFamily="18" charset="0"/>
              </a:rPr>
              <a:t>Read more: </a:t>
            </a:r>
            <a:r>
              <a:rPr kumimoji="1" lang="en-US" altLang="zh-TW" sz="1200" u="none" strike="noStrike" kern="1200" dirty="0" smtClean="0">
                <a:solidFill>
                  <a:schemeClr val="tx1"/>
                </a:solidFill>
                <a:effectLst/>
                <a:latin typeface="Times New Roman" pitchFamily="18" charset="0"/>
                <a:ea typeface="+mn-ea"/>
                <a:cs typeface="Times New Roman" pitchFamily="18" charset="0"/>
                <a:hlinkClick r:id="rId3"/>
              </a:rPr>
              <a:t>Solution Chemistry - Chemistry Encyclopedia - water, examples, metal, gas, number, salt, property</a:t>
            </a:r>
            <a:r>
              <a:rPr kumimoji="1" lang="en-US" altLang="zh-TW" sz="1200" u="none" strike="noStrike" kern="1200" dirty="0" smtClean="0">
                <a:solidFill>
                  <a:schemeClr val="tx1"/>
                </a:solidFill>
                <a:effectLst/>
                <a:latin typeface="Times New Roman" pitchFamily="18" charset="0"/>
                <a:ea typeface="+mn-ea"/>
                <a:cs typeface="Times New Roman" pitchFamily="18" charset="0"/>
              </a:rPr>
              <a:t> </a:t>
            </a:r>
            <a:r>
              <a:rPr kumimoji="1" lang="en-US" altLang="zh-TW" sz="1200" u="none" strike="noStrike" kern="1200" dirty="0" smtClean="0">
                <a:solidFill>
                  <a:schemeClr val="tx1"/>
                </a:solidFill>
                <a:effectLst/>
                <a:latin typeface="Times New Roman" pitchFamily="18" charset="0"/>
                <a:ea typeface="+mn-ea"/>
                <a:cs typeface="Times New Roman" pitchFamily="18" charset="0"/>
                <a:hlinkClick r:id="rId3"/>
              </a:rPr>
              <a:t>http://www.chemistryexplained.com/Ru-Sp/Solution-Chemistry.html#ixzz1oIpXQwyv</a:t>
            </a:r>
            <a:endParaRPr lang="zh-TW" altLang="en-US" dirty="0" smtClean="0"/>
          </a:p>
        </p:txBody>
      </p:sp>
      <p:sp>
        <p:nvSpPr>
          <p:cNvPr id="2" name="日期版面配置區 1"/>
          <p:cNvSpPr>
            <a:spLocks noGrp="1"/>
          </p:cNvSpPr>
          <p:nvPr>
            <p:ph type="dt" idx="10"/>
          </p:nvPr>
        </p:nvSpPr>
        <p:spPr/>
        <p:txBody>
          <a:bodyPr/>
          <a:lstStyle/>
          <a:p>
            <a:pPr>
              <a:defRPr/>
            </a:pPr>
            <a:fld id="{435272CE-B417-4265-A85C-586EE8FB4D48}" type="datetime1">
              <a:rPr lang="zh-TW" altLang="en-US" smtClean="0"/>
              <a:t>2012/3/13</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DAA4F11-A49D-4C6C-8B23-B281C928660A}" type="slidenum">
              <a:rPr lang="zh-TW" altLang="en-US" smtClean="0"/>
              <a:pPr/>
              <a:t>22</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pPr eaLnBrk="1" hangingPunct="1"/>
            <a:r>
              <a:rPr lang="en-US" altLang="zh-TW" dirty="0" smtClean="0"/>
              <a:t>(1) Π</a:t>
            </a:r>
            <a:r>
              <a:rPr lang="en-US" altLang="zh-TW" dirty="0" smtClean="0">
                <a:latin typeface="Symbol" pitchFamily="18" charset="2"/>
              </a:rPr>
              <a:t>=</a:t>
            </a:r>
            <a:r>
              <a:rPr lang="en-US" altLang="zh-TW" dirty="0" smtClean="0"/>
              <a:t> </a:t>
            </a:r>
            <a:r>
              <a:rPr lang="en-US" altLang="zh-TW" dirty="0" err="1" smtClean="0"/>
              <a:t>i</a:t>
            </a:r>
            <a:r>
              <a:rPr lang="en-US" altLang="zh-TW" dirty="0" smtClean="0"/>
              <a:t> </a:t>
            </a:r>
            <a:r>
              <a:rPr lang="en-US" altLang="zh-TW" dirty="0" err="1" smtClean="0"/>
              <a:t>RTc</a:t>
            </a:r>
            <a:r>
              <a:rPr lang="en-US" altLang="zh-TW" dirty="0" smtClean="0"/>
              <a:t> </a:t>
            </a:r>
            <a:r>
              <a:rPr lang="en-US" altLang="zh-TW" dirty="0" smtClean="0">
                <a:sym typeface="Wingdings" pitchFamily="2" charset="2"/>
              </a:rPr>
              <a:t>  3.12/760=(0.52/MW)/0.1*298.15*0.082*1;  MW=30952 g/mol</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sym typeface="Wingdings" pitchFamily="2" charset="2"/>
              </a:rPr>
              <a:t>(2) </a:t>
            </a:r>
            <a:r>
              <a:rPr kumimoji="1" lang="en-US" altLang="zh-TW" sz="1200" kern="1200" dirty="0" err="1" smtClean="0">
                <a:solidFill>
                  <a:schemeClr val="tx1"/>
                </a:solidFill>
                <a:latin typeface="Times New Roman" pitchFamily="18" charset="0"/>
                <a:ea typeface="+mn-ea"/>
                <a:cs typeface="Times New Roman" pitchFamily="18" charset="0"/>
              </a:rPr>
              <a:t>ΔT</a:t>
            </a:r>
            <a:r>
              <a:rPr kumimoji="1" lang="en-US" altLang="zh-TW" sz="1200" kern="1200" baseline="-25000" dirty="0" err="1" smtClean="0">
                <a:solidFill>
                  <a:schemeClr val="tx1"/>
                </a:solidFill>
                <a:latin typeface="Times New Roman" pitchFamily="18" charset="0"/>
                <a:ea typeface="+mn-ea"/>
                <a:cs typeface="Times New Roman" pitchFamily="18" charset="0"/>
              </a:rPr>
              <a:t>f</a:t>
            </a:r>
            <a:r>
              <a:rPr kumimoji="1" lang="en-US" altLang="zh-TW" sz="1200" kern="1200" dirty="0" smtClean="0">
                <a:solidFill>
                  <a:schemeClr val="tx1"/>
                </a:solidFill>
                <a:latin typeface="Times New Roman" pitchFamily="18" charset="0"/>
                <a:ea typeface="+mn-ea"/>
                <a:cs typeface="Times New Roman" pitchFamily="18" charset="0"/>
              </a:rPr>
              <a:t> = </a:t>
            </a:r>
            <a:r>
              <a:rPr kumimoji="1" lang="en-US" altLang="zh-TW" sz="1200" kern="1200" dirty="0" err="1" smtClean="0">
                <a:solidFill>
                  <a:schemeClr val="tx1"/>
                </a:solidFill>
                <a:latin typeface="Times New Roman" pitchFamily="18" charset="0"/>
                <a:ea typeface="+mn-ea"/>
                <a:cs typeface="Times New Roman" pitchFamily="18" charset="0"/>
              </a:rPr>
              <a:t>k</a:t>
            </a:r>
            <a:r>
              <a:rPr kumimoji="1" lang="en-US" altLang="zh-TW" sz="1200" kern="1200" baseline="-25000" dirty="0" err="1" smtClean="0">
                <a:solidFill>
                  <a:schemeClr val="tx1"/>
                </a:solidFill>
                <a:latin typeface="Times New Roman" pitchFamily="18" charset="0"/>
                <a:ea typeface="+mn-ea"/>
                <a:cs typeface="Times New Roman" pitchFamily="18" charset="0"/>
              </a:rPr>
              <a:t>f</a:t>
            </a:r>
            <a:r>
              <a:rPr kumimoji="1" lang="en-US" altLang="zh-TW" sz="1200" kern="1200" dirty="0" err="1" smtClean="0">
                <a:solidFill>
                  <a:schemeClr val="tx1"/>
                </a:solidFill>
                <a:latin typeface="Times New Roman" pitchFamily="18" charset="0"/>
                <a:ea typeface="+mn-ea"/>
                <a:cs typeface="Times New Roman" pitchFamily="18" charset="0"/>
              </a:rPr>
              <a:t>m</a:t>
            </a:r>
            <a:r>
              <a:rPr kumimoji="1" lang="en-US" altLang="zh-TW" sz="1200" kern="1200" dirty="0" smtClean="0">
                <a:solidFill>
                  <a:schemeClr val="tx1"/>
                </a:solidFill>
                <a:latin typeface="Times New Roman" pitchFamily="18" charset="0"/>
                <a:ea typeface="+mn-ea"/>
                <a:cs typeface="Times New Roman" pitchFamily="18" charset="0"/>
              </a:rPr>
              <a:t> = 5.12 * (0.52/30952)/(100*0.88e-3) = 9.77e-4 K</a:t>
            </a:r>
            <a:endParaRPr lang="en-US" altLang="zh-TW" dirty="0" smtClean="0">
              <a:sym typeface="Wingdings" pitchFamily="2" charset="2"/>
            </a:endParaRPr>
          </a:p>
          <a:p>
            <a:pPr eaLnBrk="1" hangingPunct="1"/>
            <a:r>
              <a:rPr lang="zh-TW" altLang="en-US" dirty="0" smtClean="0">
                <a:sym typeface="Wingdings" pitchFamily="2" charset="2"/>
              </a:rPr>
              <a:t>滲透壓法則是適用于分子量幾萬到上百萬的高分子體系的。冰點降低法適用於小於</a:t>
            </a:r>
            <a:r>
              <a:rPr lang="en-US" altLang="zh-TW" dirty="0" smtClean="0">
                <a:sym typeface="Wingdings" pitchFamily="2" charset="2"/>
              </a:rPr>
              <a:t>350℃</a:t>
            </a:r>
            <a:r>
              <a:rPr lang="zh-TW" altLang="en-US" dirty="0" smtClean="0">
                <a:sym typeface="Wingdings" pitchFamily="2" charset="2"/>
              </a:rPr>
              <a:t>的汽油、煤油和輕柴油餾分 </a:t>
            </a:r>
          </a:p>
        </p:txBody>
      </p:sp>
      <p:sp>
        <p:nvSpPr>
          <p:cNvPr id="2" name="日期版面配置區 1"/>
          <p:cNvSpPr>
            <a:spLocks noGrp="1"/>
          </p:cNvSpPr>
          <p:nvPr>
            <p:ph type="dt" idx="10"/>
          </p:nvPr>
        </p:nvSpPr>
        <p:spPr/>
        <p:txBody>
          <a:bodyPr/>
          <a:lstStyle/>
          <a:p>
            <a:pPr>
              <a:defRPr/>
            </a:pPr>
            <a:fld id="{D349A32C-ED79-4975-97AF-79A5C3022C36}" type="datetime1">
              <a:rPr lang="zh-TW" altLang="en-US" smtClean="0"/>
              <a:t>2012/3/13</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9E60A8F-1180-442B-8F2B-553FD35BAACE}" type="slidenum">
              <a:rPr lang="zh-TW" altLang="en-US" smtClean="0"/>
              <a:pPr/>
              <a:t>23</a:t>
            </a:fld>
            <a:endParaRPr lang="en-US" altLang="zh-TW"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8FE04FD0-547A-4725-913A-92205CA9A282}" type="datetime1">
              <a:rPr lang="zh-TW" altLang="en-US" smtClean="0"/>
              <a:t>2012/3/13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a:ln/>
        </p:spPr>
      </p:sp>
      <p:sp>
        <p:nvSpPr>
          <p:cNvPr id="80899" name="備忘稿版面配置區 2"/>
          <p:cNvSpPr>
            <a:spLocks noGrp="1"/>
          </p:cNvSpPr>
          <p:nvPr>
            <p:ph type="body" idx="1"/>
          </p:nvPr>
        </p:nvSpPr>
        <p:spPr>
          <a:noFill/>
          <a:ln w="9525"/>
        </p:spPr>
        <p:txBody>
          <a:bodyPr/>
          <a:lstStyle/>
          <a:p>
            <a:pPr eaLnBrk="1" hangingPunct="1"/>
            <a:r>
              <a:rPr lang="en-US" altLang="zh-TW" smtClean="0"/>
              <a:t>P(benzene, vapor)=94.6/3=31.533 Torr</a:t>
            </a:r>
          </a:p>
          <a:p>
            <a:pPr eaLnBrk="1" hangingPunct="1"/>
            <a:r>
              <a:rPr lang="en-US" altLang="zh-TW" smtClean="0"/>
              <a:t>P(toluene, vapor)=29.1*2/3=19.4 Torr</a:t>
            </a:r>
          </a:p>
          <a:p>
            <a:endParaRPr lang="zh-TW" altLang="en-US" smtClean="0"/>
          </a:p>
        </p:txBody>
      </p:sp>
      <p:sp>
        <p:nvSpPr>
          <p:cNvPr id="80900" name="投影片編號版面配置區 3"/>
          <p:cNvSpPr>
            <a:spLocks noGrp="1"/>
          </p:cNvSpPr>
          <p:nvPr>
            <p:ph type="sldNum" sz="quarter" idx="5"/>
          </p:nvPr>
        </p:nvSpPr>
        <p:spPr>
          <a:noFill/>
        </p:spPr>
        <p:txBody>
          <a:bodyPr/>
          <a:lstStyle/>
          <a:p>
            <a:fld id="{36764486-80EB-4680-A22D-CAE13BF6EF7F}" type="slidenum">
              <a:rPr lang="zh-TW" altLang="en-US" smtClean="0"/>
              <a:pPr/>
              <a:t>24</a:t>
            </a:fld>
            <a:endParaRPr lang="en-US" altLang="zh-TW" smtClean="0"/>
          </a:p>
        </p:txBody>
      </p:sp>
      <p:sp>
        <p:nvSpPr>
          <p:cNvPr id="2" name="日期版面配置區 1"/>
          <p:cNvSpPr>
            <a:spLocks noGrp="1"/>
          </p:cNvSpPr>
          <p:nvPr>
            <p:ph type="dt" idx="10"/>
          </p:nvPr>
        </p:nvSpPr>
        <p:spPr/>
        <p:txBody>
          <a:bodyPr/>
          <a:lstStyle/>
          <a:p>
            <a:pPr>
              <a:defRPr/>
            </a:pPr>
            <a:fld id="{F4133840-3FD0-4E53-8B98-7D251429CE8F}" type="datetime1">
              <a:rPr lang="zh-TW" altLang="en-US" smtClean="0"/>
              <a:t>2012/3/13</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a:ln w="9525"/>
        </p:spPr>
        <p:txBody>
          <a:bodyPr/>
          <a:lstStyle/>
          <a:p>
            <a:endParaRPr lang="zh-TW" altLang="en-US" smtClean="0"/>
          </a:p>
        </p:txBody>
      </p:sp>
      <p:sp>
        <p:nvSpPr>
          <p:cNvPr id="81924" name="投影片編號版面配置區 3"/>
          <p:cNvSpPr>
            <a:spLocks noGrp="1"/>
          </p:cNvSpPr>
          <p:nvPr>
            <p:ph type="sldNum" sz="quarter" idx="5"/>
          </p:nvPr>
        </p:nvSpPr>
        <p:spPr>
          <a:noFill/>
        </p:spPr>
        <p:txBody>
          <a:bodyPr/>
          <a:lstStyle/>
          <a:p>
            <a:fld id="{CE9922CB-FD99-46F3-8ED5-C3E66EB3CDA8}" type="slidenum">
              <a:rPr lang="zh-TW" altLang="en-US" smtClean="0"/>
              <a:pPr/>
              <a:t>25</a:t>
            </a:fld>
            <a:endParaRPr lang="en-US" altLang="zh-TW" smtClean="0"/>
          </a:p>
        </p:txBody>
      </p:sp>
      <p:sp>
        <p:nvSpPr>
          <p:cNvPr id="2" name="日期版面配置區 1"/>
          <p:cNvSpPr>
            <a:spLocks noGrp="1"/>
          </p:cNvSpPr>
          <p:nvPr>
            <p:ph type="dt" idx="10"/>
          </p:nvPr>
        </p:nvSpPr>
        <p:spPr/>
        <p:txBody>
          <a:bodyPr/>
          <a:lstStyle/>
          <a:p>
            <a:pPr>
              <a:defRPr/>
            </a:pPr>
            <a:fld id="{E2AB8779-441A-45C0-B141-295ABB78906B}" type="datetime1">
              <a:rPr lang="zh-TW" altLang="en-US" smtClean="0"/>
              <a:t>2012/3/13</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3B489AC-7748-4318-83D3-3D88FEF9C6BF}" type="slidenum">
              <a:rPr lang="zh-TW" altLang="en-US" smtClean="0"/>
              <a:pPr/>
              <a:t>26</a:t>
            </a:fld>
            <a:endParaRPr lang="en-US" altLang="zh-TW"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pPr eaLnBrk="1" hangingPunct="1"/>
            <a:endParaRPr lang="en-US" altLang="zh-TW" smtClean="0"/>
          </a:p>
        </p:txBody>
      </p:sp>
      <p:sp>
        <p:nvSpPr>
          <p:cNvPr id="2" name="日期版面配置區 1"/>
          <p:cNvSpPr>
            <a:spLocks noGrp="1"/>
          </p:cNvSpPr>
          <p:nvPr>
            <p:ph type="dt" idx="10"/>
          </p:nvPr>
        </p:nvSpPr>
        <p:spPr/>
        <p:txBody>
          <a:bodyPr/>
          <a:lstStyle/>
          <a:p>
            <a:pPr>
              <a:defRPr/>
            </a:pPr>
            <a:fld id="{FEE72573-AC17-4818-9AB9-55E69F16529B}" type="datetime1">
              <a:rPr lang="zh-TW" altLang="en-US" smtClean="0"/>
              <a:t>2012/3/13</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2ADB0F3-1742-4B37-9613-70E782A56182}" type="slidenum">
              <a:rPr lang="zh-TW" altLang="en-US" smtClean="0"/>
              <a:pPr/>
              <a:t>27</a:t>
            </a:fld>
            <a:endParaRPr lang="en-US" altLang="zh-TW"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pPr eaLnBrk="1" hangingPunct="1"/>
            <a:r>
              <a:rPr lang="en-US" altLang="zh-TW" smtClean="0"/>
              <a:t>X(benzene, vapor)=31.533/(31.533+19.4)=0.619</a:t>
            </a:r>
          </a:p>
          <a:p>
            <a:pPr eaLnBrk="1" hangingPunct="1"/>
            <a:r>
              <a:rPr lang="en-US" altLang="zh-TW" smtClean="0"/>
              <a:t>X(toluene, vapor)=19.4/(31.533+19.4)=0.381</a:t>
            </a:r>
            <a:endParaRPr lang="zh-TW" altLang="en-US" smtClean="0"/>
          </a:p>
        </p:txBody>
      </p:sp>
      <p:sp>
        <p:nvSpPr>
          <p:cNvPr id="2" name="日期版面配置區 1"/>
          <p:cNvSpPr>
            <a:spLocks noGrp="1"/>
          </p:cNvSpPr>
          <p:nvPr>
            <p:ph type="dt" idx="10"/>
          </p:nvPr>
        </p:nvSpPr>
        <p:spPr/>
        <p:txBody>
          <a:bodyPr/>
          <a:lstStyle/>
          <a:p>
            <a:pPr>
              <a:defRPr/>
            </a:pPr>
            <a:fld id="{94AE2957-606D-4AC6-83F5-9C9B6FBBB8C3}" type="datetime1">
              <a:rPr lang="zh-TW" altLang="en-US" smtClean="0"/>
              <a:t>2012/3/13</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a:ln/>
        </p:spPr>
      </p:sp>
      <p:sp>
        <p:nvSpPr>
          <p:cNvPr id="84995" name="備忘稿版面配置區 2"/>
          <p:cNvSpPr>
            <a:spLocks noGrp="1"/>
          </p:cNvSpPr>
          <p:nvPr>
            <p:ph type="body" idx="1"/>
          </p:nvPr>
        </p:nvSpPr>
        <p:spPr>
          <a:noFill/>
          <a:ln w="9525"/>
        </p:spPr>
        <p:txBody>
          <a:bodyPr/>
          <a:lstStyle/>
          <a:p>
            <a:endParaRPr lang="zh-TW" altLang="en-US" smtClean="0"/>
          </a:p>
        </p:txBody>
      </p:sp>
      <p:sp>
        <p:nvSpPr>
          <p:cNvPr id="84996" name="投影片編號版面配置區 3"/>
          <p:cNvSpPr>
            <a:spLocks noGrp="1"/>
          </p:cNvSpPr>
          <p:nvPr>
            <p:ph type="sldNum" sz="quarter" idx="5"/>
          </p:nvPr>
        </p:nvSpPr>
        <p:spPr>
          <a:noFill/>
        </p:spPr>
        <p:txBody>
          <a:bodyPr/>
          <a:lstStyle/>
          <a:p>
            <a:fld id="{06658A48-2C20-493E-AAD4-58144596E8BE}" type="slidenum">
              <a:rPr lang="zh-TW" altLang="en-US" smtClean="0"/>
              <a:pPr/>
              <a:t>28</a:t>
            </a:fld>
            <a:endParaRPr lang="en-US" altLang="zh-TW" smtClean="0"/>
          </a:p>
        </p:txBody>
      </p:sp>
      <p:sp>
        <p:nvSpPr>
          <p:cNvPr id="2" name="日期版面配置區 1"/>
          <p:cNvSpPr>
            <a:spLocks noGrp="1"/>
          </p:cNvSpPr>
          <p:nvPr>
            <p:ph type="dt" idx="10"/>
          </p:nvPr>
        </p:nvSpPr>
        <p:spPr/>
        <p:txBody>
          <a:bodyPr/>
          <a:lstStyle/>
          <a:p>
            <a:pPr>
              <a:defRPr/>
            </a:pPr>
            <a:fld id="{4AD42F93-EF08-4BCB-A56B-176DCBCB1EA2}" type="datetime1">
              <a:rPr lang="zh-TW" altLang="en-US" smtClean="0"/>
              <a:t>2012/3/13</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ln/>
        </p:spPr>
      </p:sp>
      <p:sp>
        <p:nvSpPr>
          <p:cNvPr id="86019" name="備忘稿版面配置區 2"/>
          <p:cNvSpPr>
            <a:spLocks noGrp="1"/>
          </p:cNvSpPr>
          <p:nvPr>
            <p:ph type="body" idx="1"/>
          </p:nvPr>
        </p:nvSpPr>
        <p:spPr>
          <a:noFill/>
          <a:ln w="9525"/>
        </p:spPr>
        <p:txBody>
          <a:bodyPr/>
          <a:lstStyle/>
          <a:p>
            <a:endParaRPr lang="zh-TW" altLang="en-US" smtClean="0"/>
          </a:p>
        </p:txBody>
      </p:sp>
      <p:sp>
        <p:nvSpPr>
          <p:cNvPr id="86020" name="投影片編號版面配置區 3"/>
          <p:cNvSpPr>
            <a:spLocks noGrp="1"/>
          </p:cNvSpPr>
          <p:nvPr>
            <p:ph type="sldNum" sz="quarter" idx="5"/>
          </p:nvPr>
        </p:nvSpPr>
        <p:spPr>
          <a:noFill/>
        </p:spPr>
        <p:txBody>
          <a:bodyPr/>
          <a:lstStyle/>
          <a:p>
            <a:fld id="{3BBE067A-A992-474F-AE6F-CE46B65139B7}" type="slidenum">
              <a:rPr lang="zh-TW" altLang="en-US" smtClean="0"/>
              <a:pPr/>
              <a:t>29</a:t>
            </a:fld>
            <a:endParaRPr lang="en-US" altLang="zh-TW" smtClean="0"/>
          </a:p>
        </p:txBody>
      </p:sp>
      <p:sp>
        <p:nvSpPr>
          <p:cNvPr id="2" name="日期版面配置區 1"/>
          <p:cNvSpPr>
            <a:spLocks noGrp="1"/>
          </p:cNvSpPr>
          <p:nvPr>
            <p:ph type="dt" idx="10"/>
          </p:nvPr>
        </p:nvSpPr>
        <p:spPr/>
        <p:txBody>
          <a:bodyPr/>
          <a:lstStyle/>
          <a:p>
            <a:pPr>
              <a:defRPr/>
            </a:pPr>
            <a:fld id="{632EDC95-CBD4-4AB1-853C-69D2AC53DD8E}" type="datetime1">
              <a:rPr lang="zh-TW" altLang="en-US" smtClean="0"/>
              <a:t>2012/3/13</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6C22E08-5AB5-4319-B35D-0561028334CC}" type="slidenum">
              <a:rPr lang="zh-TW" altLang="en-US" smtClean="0"/>
              <a:pPr/>
              <a:t>3</a:t>
            </a:fld>
            <a:endParaRPr lang="en-US" altLang="zh-TW"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pPr eaLnBrk="1" hangingPunct="1"/>
            <a:r>
              <a:rPr lang="zh-TW" altLang="en-US" smtClean="0"/>
              <a:t>依數性質：有些特定的物理變化與溶質的重量莫耳濃度成正比，而與溶質的性質無關。</a:t>
            </a:r>
          </a:p>
          <a:p>
            <a:pPr lvl="1" eaLnBrk="1" hangingPunct="1"/>
            <a:r>
              <a:rPr lang="zh-TW" altLang="en-US" smtClean="0"/>
              <a:t>如：以凝固點下降或沸點上升為例，下降的幅度只與溶質的重量莫耳濃度成正比，而與溶質的性質無關。</a:t>
            </a:r>
          </a:p>
          <a:p>
            <a:pPr lvl="1" eaLnBrk="1" hangingPunct="1"/>
            <a:r>
              <a:rPr lang="zh-TW" altLang="en-US" smtClean="0"/>
              <a:t>如：滲透壓也是具有相同的性質。</a:t>
            </a:r>
            <a:br>
              <a:rPr lang="zh-TW" altLang="en-US" smtClean="0"/>
            </a:br>
            <a:endParaRPr lang="zh-TW" altLang="en-US" smtClean="0"/>
          </a:p>
        </p:txBody>
      </p:sp>
      <p:sp>
        <p:nvSpPr>
          <p:cNvPr id="2" name="日期版面配置區 1"/>
          <p:cNvSpPr>
            <a:spLocks noGrp="1"/>
          </p:cNvSpPr>
          <p:nvPr>
            <p:ph type="dt" idx="10"/>
          </p:nvPr>
        </p:nvSpPr>
        <p:spPr/>
        <p:txBody>
          <a:bodyPr/>
          <a:lstStyle/>
          <a:p>
            <a:pPr>
              <a:defRPr/>
            </a:pPr>
            <a:fld id="{416BF486-D721-465F-8235-5698366BA897}" type="datetime1">
              <a:rPr lang="zh-TW" altLang="en-US" smtClean="0"/>
              <a:t>2012/3/13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331600F-87FD-4B8D-98A2-82BD1B910458}" type="slidenum">
              <a:rPr lang="zh-TW" altLang="en-US" smtClean="0"/>
              <a:pPr/>
              <a:t>30</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6E863009-1725-4BF0-9BE7-F1333AACB662}" type="datetime1">
              <a:rPr lang="zh-TW" altLang="en-US" smtClean="0"/>
              <a:t>2012/3/13</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17220AD-654A-4817-9BFC-25CCAF20AC3C}" type="slidenum">
              <a:rPr lang="zh-TW" altLang="en-US" smtClean="0"/>
              <a:pPr/>
              <a:t>31</a:t>
            </a:fld>
            <a:endParaRPr lang="en-US" altLang="zh-TW"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E0971DCD-5194-45BF-9E4B-9401B8748E31}" type="datetime1">
              <a:rPr lang="zh-TW" altLang="en-US" smtClean="0"/>
              <a:t>2012/3/13</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1940F88-9D77-4035-BC29-832677A3045D}" type="slidenum">
              <a:rPr lang="zh-TW" altLang="en-US" smtClean="0"/>
              <a:pPr/>
              <a:t>32</a:t>
            </a:fld>
            <a:endParaRPr lang="en-US" altLang="zh-TW"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pPr eaLnBrk="1" hangingPunct="1"/>
            <a:r>
              <a:rPr lang="en-US" altLang="zh-TW" smtClean="0"/>
              <a:t>Endothermic Mixing (</a:t>
            </a:r>
            <a:r>
              <a:rPr kumimoji="0" lang="en-US" altLang="zh-TW" b="1" smtClean="0">
                <a:solidFill>
                  <a:srgbClr val="0000FF"/>
                </a:solidFill>
              </a:rPr>
              <a:t>ΔH</a:t>
            </a:r>
            <a:r>
              <a:rPr kumimoji="0" lang="en-US" altLang="zh-TW" b="1" baseline="-25000" smtClean="0">
                <a:solidFill>
                  <a:srgbClr val="0000FF"/>
                </a:solidFill>
              </a:rPr>
              <a:t>mix</a:t>
            </a:r>
            <a:r>
              <a:rPr kumimoji="0" lang="en-US" altLang="zh-TW" b="1" smtClean="0">
                <a:solidFill>
                  <a:srgbClr val="0000FF"/>
                </a:solidFill>
              </a:rPr>
              <a:t> &gt; 0</a:t>
            </a:r>
            <a:r>
              <a:rPr lang="en-US" altLang="zh-TW" smtClean="0"/>
              <a:t>) </a:t>
            </a:r>
            <a:r>
              <a:rPr lang="zh-TW" altLang="en-US" smtClean="0"/>
              <a:t>代表</a:t>
            </a:r>
            <a:r>
              <a:rPr lang="en-US" altLang="zh-TW" smtClean="0"/>
              <a:t>ethanol</a:t>
            </a:r>
            <a:r>
              <a:rPr lang="zh-TW" altLang="en-US" smtClean="0"/>
              <a:t>不喜歡與</a:t>
            </a:r>
            <a:r>
              <a:rPr lang="en-US" altLang="zh-TW" smtClean="0"/>
              <a:t>benzene</a:t>
            </a:r>
            <a:r>
              <a:rPr lang="zh-TW" altLang="en-US" smtClean="0"/>
              <a:t>在一起，故需要外來能量迫使他們混和。</a:t>
            </a:r>
          </a:p>
          <a:p>
            <a:pPr eaLnBrk="1" hangingPunct="1"/>
            <a:r>
              <a:rPr lang="en-US" altLang="zh-TW" smtClean="0"/>
              <a:t>Exothermic Mixing (</a:t>
            </a:r>
            <a:r>
              <a:rPr kumimoji="0" lang="en-US" altLang="zh-TW" b="1" smtClean="0">
                <a:solidFill>
                  <a:srgbClr val="0000FF"/>
                </a:solidFill>
              </a:rPr>
              <a:t>ΔH</a:t>
            </a:r>
            <a:r>
              <a:rPr kumimoji="0" lang="en-US" altLang="zh-TW" b="1" baseline="-25000" smtClean="0">
                <a:solidFill>
                  <a:srgbClr val="0000FF"/>
                </a:solidFill>
              </a:rPr>
              <a:t>mix</a:t>
            </a:r>
            <a:r>
              <a:rPr kumimoji="0" lang="en-US" altLang="zh-TW" b="1" smtClean="0">
                <a:solidFill>
                  <a:srgbClr val="0000FF"/>
                </a:solidFill>
              </a:rPr>
              <a:t> &lt; 0</a:t>
            </a:r>
            <a:r>
              <a:rPr lang="en-US" altLang="zh-TW" smtClean="0"/>
              <a:t>) </a:t>
            </a:r>
            <a:r>
              <a:rPr lang="zh-TW" altLang="en-US" smtClean="0"/>
              <a:t>代表</a:t>
            </a:r>
            <a:r>
              <a:rPr lang="en-US" altLang="zh-TW" smtClean="0"/>
              <a:t>acetone</a:t>
            </a:r>
            <a:r>
              <a:rPr lang="zh-TW" altLang="en-US" smtClean="0"/>
              <a:t>喜歡與</a:t>
            </a:r>
            <a:r>
              <a:rPr lang="en-US" altLang="zh-TW" smtClean="0"/>
              <a:t>chloroform</a:t>
            </a:r>
            <a:r>
              <a:rPr lang="zh-TW" altLang="en-US" smtClean="0"/>
              <a:t>在一起，故當他們混和在一起時釋放能量。</a:t>
            </a:r>
          </a:p>
        </p:txBody>
      </p:sp>
      <p:sp>
        <p:nvSpPr>
          <p:cNvPr id="2" name="日期版面配置區 1"/>
          <p:cNvSpPr>
            <a:spLocks noGrp="1"/>
          </p:cNvSpPr>
          <p:nvPr>
            <p:ph type="dt" idx="10"/>
          </p:nvPr>
        </p:nvSpPr>
        <p:spPr/>
        <p:txBody>
          <a:bodyPr/>
          <a:lstStyle/>
          <a:p>
            <a:pPr>
              <a:defRPr/>
            </a:pPr>
            <a:fld id="{E427320B-5C26-4D20-9B2F-1FBBBD155B38}" type="datetime1">
              <a:rPr lang="zh-TW" altLang="en-US" smtClean="0"/>
              <a:t>2012/3/13</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15421CA-B8C4-4301-B454-62CA1B42F3CA}" type="slidenum">
              <a:rPr lang="zh-TW" altLang="en-US" smtClean="0"/>
              <a:pPr/>
              <a:t>34</a:t>
            </a:fld>
            <a:endParaRPr lang="en-US" altLang="zh-TW"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pPr eaLnBrk="1" hangingPunct="1"/>
            <a:r>
              <a:rPr lang="en-US" altLang="zh-TW" smtClean="0"/>
              <a:t>Azeotropic Point </a:t>
            </a:r>
            <a:r>
              <a:rPr lang="zh-TW" altLang="en-US" smtClean="0"/>
              <a:t>共沸點</a:t>
            </a:r>
          </a:p>
        </p:txBody>
      </p:sp>
      <p:sp>
        <p:nvSpPr>
          <p:cNvPr id="2" name="日期版面配置區 1"/>
          <p:cNvSpPr>
            <a:spLocks noGrp="1"/>
          </p:cNvSpPr>
          <p:nvPr>
            <p:ph type="dt" idx="10"/>
          </p:nvPr>
        </p:nvSpPr>
        <p:spPr/>
        <p:txBody>
          <a:bodyPr/>
          <a:lstStyle/>
          <a:p>
            <a:pPr>
              <a:defRPr/>
            </a:pPr>
            <a:fld id="{92C87B76-AD97-4E3B-89B5-D3885D99481A}" type="datetime1">
              <a:rPr lang="zh-TW" altLang="en-US" smtClean="0"/>
              <a:t>2012/3/13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684BE62-45DF-4F7A-A0F8-769B6C4E1EEA}" type="slidenum">
              <a:rPr lang="zh-TW" altLang="en-US" smtClean="0"/>
              <a:pPr/>
              <a:t>35</a:t>
            </a:fld>
            <a:endParaRPr lang="en-US" altLang="zh-TW"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p:spPr>
        <p:txBody>
          <a:bodyPr/>
          <a:lstStyle/>
          <a:p>
            <a:pPr eaLnBrk="1" hangingPunct="1"/>
            <a:r>
              <a:rPr lang="en-US" altLang="zh-TW" smtClean="0"/>
              <a:t>Azeotropic Point </a:t>
            </a:r>
            <a:r>
              <a:rPr lang="zh-TW" altLang="en-US" smtClean="0"/>
              <a:t>共沸點</a:t>
            </a:r>
          </a:p>
        </p:txBody>
      </p:sp>
      <p:sp>
        <p:nvSpPr>
          <p:cNvPr id="2" name="日期版面配置區 1"/>
          <p:cNvSpPr>
            <a:spLocks noGrp="1"/>
          </p:cNvSpPr>
          <p:nvPr>
            <p:ph type="dt" idx="10"/>
          </p:nvPr>
        </p:nvSpPr>
        <p:spPr/>
        <p:txBody>
          <a:bodyPr/>
          <a:lstStyle/>
          <a:p>
            <a:pPr>
              <a:defRPr/>
            </a:pPr>
            <a:fld id="{CCE48F3C-61D4-416B-ABF2-9FFD93223093}" type="datetime1">
              <a:rPr lang="zh-TW" altLang="en-US" smtClean="0"/>
              <a:t>2012/3/13</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7763770-1F77-488F-8DE1-48E672C74744}" type="slidenum">
              <a:rPr lang="zh-TW" altLang="en-US" smtClean="0"/>
              <a:pPr/>
              <a:t>36</a:t>
            </a:fld>
            <a:endParaRPr lang="en-US" altLang="zh-TW"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A4D87F33-E575-4C7C-B465-6B07D2EF0E1E}" type="datetime1">
              <a:rPr lang="zh-TW" altLang="en-US" smtClean="0"/>
              <a:t>2012/3/13</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9471258-6A33-4671-B672-FFDC2DF34716}" type="slidenum">
              <a:rPr lang="zh-TW" altLang="en-US" smtClean="0"/>
              <a:pPr/>
              <a:t>37</a:t>
            </a:fld>
            <a:endParaRPr lang="en-US" altLang="zh-TW"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A7EA2384-5A15-43AC-8726-9AC982B274ED}" type="datetime1">
              <a:rPr lang="zh-TW" altLang="en-US" smtClean="0"/>
              <a:t>2012/3/13</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1460DDB-41E0-4AFF-BA34-DE500D4078CB}" type="slidenum">
              <a:rPr lang="zh-TW" altLang="en-US" smtClean="0"/>
              <a:pPr/>
              <a:t>38</a:t>
            </a:fld>
            <a:endParaRPr lang="en-US" altLang="zh-TW"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21BE6B9D-2C09-457B-85D1-D22352C94C83}" type="datetime1">
              <a:rPr lang="zh-TW" altLang="en-US" smtClean="0"/>
              <a:t>2012/3/13</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4A3EB56-C3E3-4FED-9786-395FD8C18766}" type="slidenum">
              <a:rPr lang="zh-TW" altLang="en-US" smtClean="0"/>
              <a:pPr/>
              <a:t>39</a:t>
            </a:fld>
            <a:endParaRPr lang="en-US" altLang="zh-TW"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65BA61B3-0B28-4B5B-A217-F313F702B9F0}" type="datetime1">
              <a:rPr lang="zh-TW" altLang="en-US" smtClean="0"/>
              <a:t>2012/3/13</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a:ln/>
        </p:spPr>
      </p:sp>
      <p:sp>
        <p:nvSpPr>
          <p:cNvPr id="96259" name="備忘稿版面配置區 2"/>
          <p:cNvSpPr>
            <a:spLocks noGrp="1"/>
          </p:cNvSpPr>
          <p:nvPr>
            <p:ph type="body" idx="1"/>
          </p:nvPr>
        </p:nvSpPr>
        <p:spPr>
          <a:noFill/>
          <a:ln w="9525"/>
        </p:spPr>
        <p:txBody>
          <a:bodyPr/>
          <a:lstStyle/>
          <a:p>
            <a:endParaRPr lang="zh-TW" altLang="en-US" smtClean="0"/>
          </a:p>
        </p:txBody>
      </p:sp>
      <p:sp>
        <p:nvSpPr>
          <p:cNvPr id="96260" name="投影片編號版面配置區 3"/>
          <p:cNvSpPr>
            <a:spLocks noGrp="1"/>
          </p:cNvSpPr>
          <p:nvPr>
            <p:ph type="sldNum" sz="quarter" idx="5"/>
          </p:nvPr>
        </p:nvSpPr>
        <p:spPr>
          <a:noFill/>
        </p:spPr>
        <p:txBody>
          <a:bodyPr/>
          <a:lstStyle/>
          <a:p>
            <a:fld id="{2252023F-98AD-4050-9005-62F6BA6A2A70}" type="slidenum">
              <a:rPr lang="zh-TW" altLang="en-US" smtClean="0"/>
              <a:pPr/>
              <a:t>40</a:t>
            </a:fld>
            <a:endParaRPr lang="en-US" altLang="zh-TW" smtClean="0"/>
          </a:p>
        </p:txBody>
      </p:sp>
      <p:sp>
        <p:nvSpPr>
          <p:cNvPr id="2" name="日期版面配置區 1"/>
          <p:cNvSpPr>
            <a:spLocks noGrp="1"/>
          </p:cNvSpPr>
          <p:nvPr>
            <p:ph type="dt" idx="10"/>
          </p:nvPr>
        </p:nvSpPr>
        <p:spPr/>
        <p:txBody>
          <a:bodyPr/>
          <a:lstStyle/>
          <a:p>
            <a:pPr>
              <a:defRPr/>
            </a:pPr>
            <a:fld id="{B3AD7CED-E0C5-4A93-8B5F-893833A9C707}" type="datetime1">
              <a:rPr lang="zh-TW" altLang="en-US" smtClean="0"/>
              <a:t>2012/3/13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D1519FF-7D33-462F-A801-9B3364E21881}" type="slidenum">
              <a:rPr lang="zh-TW" altLang="en-US" smtClean="0"/>
              <a:pPr/>
              <a:t>4</a:t>
            </a:fld>
            <a:endParaRPr lang="en-US" altLang="zh-TW"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pPr eaLnBrk="1" hangingPunct="1"/>
            <a:r>
              <a:rPr lang="zh-TW" altLang="en-US" smtClean="0"/>
              <a:t>依數性質：當某特定的物理變化與溶質的濃度成正比，而與溶質的性質無關。</a:t>
            </a:r>
          </a:p>
          <a:p>
            <a:pPr lvl="1" eaLnBrk="1" hangingPunct="1"/>
            <a:r>
              <a:rPr lang="zh-TW" altLang="en-US" smtClean="0"/>
              <a:t>如：以凝固點下降或沸點上升為例，下降的幅度只與溶質的濃度成正比，而與溶質的性質無關。</a:t>
            </a:r>
          </a:p>
          <a:p>
            <a:pPr lvl="1" eaLnBrk="1" hangingPunct="1"/>
            <a:r>
              <a:rPr lang="zh-TW" altLang="en-US" smtClean="0"/>
              <a:t>如：滲透壓也是具有相同的性質。</a:t>
            </a:r>
            <a:br>
              <a:rPr lang="zh-TW" altLang="en-US" smtClean="0"/>
            </a:br>
            <a:endParaRPr lang="zh-TW" altLang="en-US" smtClean="0"/>
          </a:p>
        </p:txBody>
      </p:sp>
      <p:sp>
        <p:nvSpPr>
          <p:cNvPr id="2" name="日期版面配置區 1"/>
          <p:cNvSpPr>
            <a:spLocks noGrp="1"/>
          </p:cNvSpPr>
          <p:nvPr>
            <p:ph type="dt" idx="10"/>
          </p:nvPr>
        </p:nvSpPr>
        <p:spPr/>
        <p:txBody>
          <a:bodyPr/>
          <a:lstStyle/>
          <a:p>
            <a:pPr>
              <a:defRPr/>
            </a:pPr>
            <a:fld id="{18B1DDF7-8A6B-4AF0-B781-3B95BA58687B}" type="datetime1">
              <a:rPr lang="zh-TW" altLang="en-US" smtClean="0"/>
              <a:t>2012/3/13</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a:ln/>
        </p:spPr>
      </p:sp>
      <p:sp>
        <p:nvSpPr>
          <p:cNvPr id="97283" name="備忘稿版面配置區 2"/>
          <p:cNvSpPr>
            <a:spLocks noGrp="1"/>
          </p:cNvSpPr>
          <p:nvPr>
            <p:ph type="body" idx="1"/>
          </p:nvPr>
        </p:nvSpPr>
        <p:spPr>
          <a:noFill/>
          <a:ln w="9525"/>
        </p:spPr>
        <p:txBody>
          <a:bodyPr/>
          <a:lstStyle/>
          <a:p>
            <a:endParaRPr lang="zh-TW" altLang="en-US" smtClean="0"/>
          </a:p>
        </p:txBody>
      </p:sp>
      <p:sp>
        <p:nvSpPr>
          <p:cNvPr id="97284" name="投影片編號版面配置區 3"/>
          <p:cNvSpPr>
            <a:spLocks noGrp="1"/>
          </p:cNvSpPr>
          <p:nvPr>
            <p:ph type="sldNum" sz="quarter" idx="5"/>
          </p:nvPr>
        </p:nvSpPr>
        <p:spPr>
          <a:noFill/>
        </p:spPr>
        <p:txBody>
          <a:bodyPr/>
          <a:lstStyle/>
          <a:p>
            <a:fld id="{4B50BD33-E129-4BF8-81BD-C932FB7318D6}" type="slidenum">
              <a:rPr lang="zh-TW" altLang="en-US" smtClean="0"/>
              <a:pPr/>
              <a:t>41</a:t>
            </a:fld>
            <a:endParaRPr lang="en-US" altLang="zh-TW" smtClean="0"/>
          </a:p>
        </p:txBody>
      </p:sp>
      <p:sp>
        <p:nvSpPr>
          <p:cNvPr id="2" name="日期版面配置區 1"/>
          <p:cNvSpPr>
            <a:spLocks noGrp="1"/>
          </p:cNvSpPr>
          <p:nvPr>
            <p:ph type="dt" idx="10"/>
          </p:nvPr>
        </p:nvSpPr>
        <p:spPr/>
        <p:txBody>
          <a:bodyPr/>
          <a:lstStyle/>
          <a:p>
            <a:pPr>
              <a:defRPr/>
            </a:pPr>
            <a:fld id="{169983F9-9C4E-49FE-8850-D4D4F44F534E}" type="datetime1">
              <a:rPr lang="zh-TW" altLang="en-US" smtClean="0"/>
              <a:t>2012/3/13</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a:ln/>
        </p:spPr>
      </p:sp>
      <p:sp>
        <p:nvSpPr>
          <p:cNvPr id="98307" name="備忘稿版面配置區 2"/>
          <p:cNvSpPr>
            <a:spLocks noGrp="1"/>
          </p:cNvSpPr>
          <p:nvPr>
            <p:ph type="body" idx="1"/>
          </p:nvPr>
        </p:nvSpPr>
        <p:spPr>
          <a:noFill/>
          <a:ln w="9525"/>
        </p:spPr>
        <p:txBody>
          <a:bodyPr/>
          <a:lstStyle/>
          <a:p>
            <a:endParaRPr lang="zh-TW" altLang="en-US" smtClean="0"/>
          </a:p>
        </p:txBody>
      </p:sp>
      <p:sp>
        <p:nvSpPr>
          <p:cNvPr id="98308" name="投影片編號版面配置區 3"/>
          <p:cNvSpPr>
            <a:spLocks noGrp="1"/>
          </p:cNvSpPr>
          <p:nvPr>
            <p:ph type="sldNum" sz="quarter" idx="5"/>
          </p:nvPr>
        </p:nvSpPr>
        <p:spPr>
          <a:noFill/>
        </p:spPr>
        <p:txBody>
          <a:bodyPr/>
          <a:lstStyle/>
          <a:p>
            <a:fld id="{6EA00336-9692-4EED-92B8-62216CF3DC39}" type="slidenum">
              <a:rPr lang="zh-TW" altLang="en-US" smtClean="0"/>
              <a:pPr/>
              <a:t>42</a:t>
            </a:fld>
            <a:endParaRPr lang="en-US" altLang="zh-TW" smtClean="0"/>
          </a:p>
        </p:txBody>
      </p:sp>
      <p:sp>
        <p:nvSpPr>
          <p:cNvPr id="2" name="日期版面配置區 1"/>
          <p:cNvSpPr>
            <a:spLocks noGrp="1"/>
          </p:cNvSpPr>
          <p:nvPr>
            <p:ph type="dt" idx="10"/>
          </p:nvPr>
        </p:nvSpPr>
        <p:spPr/>
        <p:txBody>
          <a:bodyPr/>
          <a:lstStyle/>
          <a:p>
            <a:pPr>
              <a:defRPr/>
            </a:pPr>
            <a:fld id="{E96D0732-9365-4B7D-B95F-5726DCA826DB}" type="datetime1">
              <a:rPr lang="zh-TW" altLang="en-US" smtClean="0"/>
              <a:t>2012/3/13</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a:ln/>
        </p:spPr>
      </p:sp>
      <p:sp>
        <p:nvSpPr>
          <p:cNvPr id="99331" name="備忘稿版面配置區 2"/>
          <p:cNvSpPr>
            <a:spLocks noGrp="1"/>
          </p:cNvSpPr>
          <p:nvPr>
            <p:ph type="body" idx="1"/>
          </p:nvPr>
        </p:nvSpPr>
        <p:spPr>
          <a:noFill/>
          <a:ln w="9525"/>
        </p:spPr>
        <p:txBody>
          <a:bodyPr/>
          <a:lstStyle/>
          <a:p>
            <a:r>
              <a:rPr lang="en-US" altLang="zh-TW" smtClean="0"/>
              <a:t>flocculate </a:t>
            </a:r>
          </a:p>
          <a:p>
            <a:r>
              <a:rPr lang="en-US" altLang="zh-TW" smtClean="0"/>
              <a:t>1. </a:t>
            </a:r>
            <a:r>
              <a:rPr lang="zh-TW" altLang="en-US" smtClean="0"/>
              <a:t>使</a:t>
            </a:r>
            <a:r>
              <a:rPr lang="en-US" altLang="zh-TW" smtClean="0"/>
              <a:t>(</a:t>
            </a:r>
            <a:r>
              <a:rPr lang="zh-TW" altLang="en-US" smtClean="0"/>
              <a:t>土壤</a:t>
            </a:r>
            <a:r>
              <a:rPr lang="en-US" altLang="zh-TW" smtClean="0"/>
              <a:t>)</a:t>
            </a:r>
            <a:r>
              <a:rPr lang="zh-TW" altLang="en-US" smtClean="0"/>
              <a:t>結成小團塊</a:t>
            </a:r>
          </a:p>
          <a:p>
            <a:r>
              <a:rPr lang="en-US" altLang="zh-TW" smtClean="0"/>
              <a:t>2. </a:t>
            </a:r>
            <a:r>
              <a:rPr lang="zh-TW" altLang="en-US" smtClean="0"/>
              <a:t>使</a:t>
            </a:r>
            <a:r>
              <a:rPr lang="en-US" altLang="zh-TW" smtClean="0"/>
              <a:t>(</a:t>
            </a:r>
            <a:r>
              <a:rPr lang="zh-TW" altLang="en-US" smtClean="0"/>
              <a:t>雲</a:t>
            </a:r>
            <a:r>
              <a:rPr lang="en-US" altLang="zh-TW" smtClean="0"/>
              <a:t>)</a:t>
            </a:r>
            <a:r>
              <a:rPr lang="zh-TW" altLang="en-US" smtClean="0"/>
              <a:t>成毛狀團塊</a:t>
            </a:r>
          </a:p>
          <a:p>
            <a:endParaRPr lang="zh-TW" altLang="en-US" smtClean="0"/>
          </a:p>
          <a:p>
            <a:r>
              <a:rPr lang="en-US" altLang="zh-TW" smtClean="0"/>
              <a:t>coagulation</a:t>
            </a:r>
          </a:p>
          <a:p>
            <a:r>
              <a:rPr lang="zh-TW" altLang="en-US" smtClean="0"/>
              <a:t>凝結</a:t>
            </a:r>
            <a:r>
              <a:rPr lang="en-US" altLang="zh-TW" smtClean="0"/>
              <a:t>;</a:t>
            </a:r>
            <a:r>
              <a:rPr lang="zh-TW" altLang="en-US" smtClean="0"/>
              <a:t>凝結物</a:t>
            </a:r>
          </a:p>
          <a:p>
            <a:endParaRPr lang="zh-TW" altLang="en-US" smtClean="0"/>
          </a:p>
          <a:p>
            <a:r>
              <a:rPr lang="en-US" altLang="zh-TW" smtClean="0"/>
              <a:t>sedimentation</a:t>
            </a:r>
          </a:p>
          <a:p>
            <a:r>
              <a:rPr lang="zh-TW" altLang="en-US" smtClean="0"/>
              <a:t>沈澱作用</a:t>
            </a:r>
            <a:r>
              <a:rPr lang="en-US" altLang="zh-TW" smtClean="0"/>
              <a:t>;</a:t>
            </a:r>
            <a:r>
              <a:rPr lang="zh-TW" altLang="en-US" smtClean="0"/>
              <a:t>沈降</a:t>
            </a:r>
          </a:p>
        </p:txBody>
      </p:sp>
      <p:sp>
        <p:nvSpPr>
          <p:cNvPr id="99332" name="投影片編號版面配置區 3"/>
          <p:cNvSpPr>
            <a:spLocks noGrp="1"/>
          </p:cNvSpPr>
          <p:nvPr>
            <p:ph type="sldNum" sz="quarter" idx="5"/>
          </p:nvPr>
        </p:nvSpPr>
        <p:spPr>
          <a:noFill/>
        </p:spPr>
        <p:txBody>
          <a:bodyPr/>
          <a:lstStyle/>
          <a:p>
            <a:fld id="{EA00AAB9-C4DF-4688-83EE-34531C622EDF}" type="slidenum">
              <a:rPr lang="zh-TW" altLang="en-US" smtClean="0"/>
              <a:pPr/>
              <a:t>43</a:t>
            </a:fld>
            <a:endParaRPr lang="en-US" altLang="zh-TW" smtClean="0"/>
          </a:p>
        </p:txBody>
      </p:sp>
      <p:sp>
        <p:nvSpPr>
          <p:cNvPr id="2" name="日期版面配置區 1"/>
          <p:cNvSpPr>
            <a:spLocks noGrp="1"/>
          </p:cNvSpPr>
          <p:nvPr>
            <p:ph type="dt" idx="10"/>
          </p:nvPr>
        </p:nvSpPr>
        <p:spPr/>
        <p:txBody>
          <a:bodyPr/>
          <a:lstStyle/>
          <a:p>
            <a:pPr>
              <a:defRPr/>
            </a:pPr>
            <a:fld id="{0C839C2F-AE6F-4F84-A355-2154FA14D913}" type="datetime1">
              <a:rPr lang="zh-TW" altLang="en-US" smtClean="0"/>
              <a:t>2012/3/13</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a:ln/>
        </p:spPr>
      </p:sp>
      <p:sp>
        <p:nvSpPr>
          <p:cNvPr id="100355" name="備忘稿版面配置區 2"/>
          <p:cNvSpPr>
            <a:spLocks noGrp="1"/>
          </p:cNvSpPr>
          <p:nvPr>
            <p:ph type="body" idx="1"/>
          </p:nvPr>
        </p:nvSpPr>
        <p:spPr>
          <a:noFill/>
          <a:ln w="9525"/>
        </p:spPr>
        <p:txBody>
          <a:bodyPr/>
          <a:lstStyle/>
          <a:p>
            <a:endParaRPr lang="zh-TW" altLang="en-US" smtClean="0"/>
          </a:p>
        </p:txBody>
      </p:sp>
      <p:sp>
        <p:nvSpPr>
          <p:cNvPr id="100356" name="投影片編號版面配置區 3"/>
          <p:cNvSpPr>
            <a:spLocks noGrp="1"/>
          </p:cNvSpPr>
          <p:nvPr>
            <p:ph type="sldNum" sz="quarter" idx="5"/>
          </p:nvPr>
        </p:nvSpPr>
        <p:spPr>
          <a:noFill/>
        </p:spPr>
        <p:txBody>
          <a:bodyPr/>
          <a:lstStyle/>
          <a:p>
            <a:fld id="{F0258E54-E600-403B-94E4-54E5487EA46E}" type="slidenum">
              <a:rPr lang="zh-TW" altLang="en-US" smtClean="0"/>
              <a:pPr/>
              <a:t>44</a:t>
            </a:fld>
            <a:endParaRPr lang="en-US" altLang="zh-TW" smtClean="0"/>
          </a:p>
        </p:txBody>
      </p:sp>
      <p:sp>
        <p:nvSpPr>
          <p:cNvPr id="2" name="日期版面配置區 1"/>
          <p:cNvSpPr>
            <a:spLocks noGrp="1"/>
          </p:cNvSpPr>
          <p:nvPr>
            <p:ph type="dt" idx="10"/>
          </p:nvPr>
        </p:nvSpPr>
        <p:spPr/>
        <p:txBody>
          <a:bodyPr/>
          <a:lstStyle/>
          <a:p>
            <a:pPr>
              <a:defRPr/>
            </a:pPr>
            <a:fld id="{12F66DD4-737B-44F8-94FC-B76812AF7B7A}" type="datetime1">
              <a:rPr lang="zh-TW" altLang="en-US" smtClean="0"/>
              <a:t>2012/3/13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a:ln/>
        </p:spPr>
      </p:sp>
      <p:sp>
        <p:nvSpPr>
          <p:cNvPr id="101379" name="備忘稿版面配置區 2"/>
          <p:cNvSpPr>
            <a:spLocks noGrp="1"/>
          </p:cNvSpPr>
          <p:nvPr>
            <p:ph type="body" idx="1"/>
          </p:nvPr>
        </p:nvSpPr>
        <p:spPr>
          <a:noFill/>
          <a:ln w="9525"/>
        </p:spPr>
        <p:txBody>
          <a:bodyPr/>
          <a:lstStyle/>
          <a:p>
            <a:endParaRPr lang="zh-TW" altLang="en-US" smtClean="0"/>
          </a:p>
        </p:txBody>
      </p:sp>
      <p:sp>
        <p:nvSpPr>
          <p:cNvPr id="101380" name="投影片編號版面配置區 3"/>
          <p:cNvSpPr>
            <a:spLocks noGrp="1"/>
          </p:cNvSpPr>
          <p:nvPr>
            <p:ph type="sldNum" sz="quarter" idx="5"/>
          </p:nvPr>
        </p:nvSpPr>
        <p:spPr>
          <a:noFill/>
        </p:spPr>
        <p:txBody>
          <a:bodyPr/>
          <a:lstStyle/>
          <a:p>
            <a:fld id="{7827C181-6F38-41AD-BC2C-F3A20984350D}" type="slidenum">
              <a:rPr lang="zh-TW" altLang="en-US" smtClean="0"/>
              <a:pPr/>
              <a:t>45</a:t>
            </a:fld>
            <a:endParaRPr lang="en-US" altLang="zh-TW" smtClean="0"/>
          </a:p>
        </p:txBody>
      </p:sp>
      <p:sp>
        <p:nvSpPr>
          <p:cNvPr id="2" name="日期版面配置區 1"/>
          <p:cNvSpPr>
            <a:spLocks noGrp="1"/>
          </p:cNvSpPr>
          <p:nvPr>
            <p:ph type="dt" idx="10"/>
          </p:nvPr>
        </p:nvSpPr>
        <p:spPr/>
        <p:txBody>
          <a:bodyPr/>
          <a:lstStyle/>
          <a:p>
            <a:pPr>
              <a:defRPr/>
            </a:pPr>
            <a:fld id="{2F2C9FF6-8668-4842-B394-296E7DA88EE9}" type="datetime1">
              <a:rPr lang="zh-TW" altLang="en-US" smtClean="0"/>
              <a:t>2012/3/13</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a:ln/>
        </p:spPr>
      </p:sp>
      <p:sp>
        <p:nvSpPr>
          <p:cNvPr id="102403" name="備忘稿版面配置區 2"/>
          <p:cNvSpPr>
            <a:spLocks noGrp="1"/>
          </p:cNvSpPr>
          <p:nvPr>
            <p:ph type="body" idx="1"/>
          </p:nvPr>
        </p:nvSpPr>
        <p:spPr>
          <a:noFill/>
          <a:ln w="9525"/>
        </p:spPr>
        <p:txBody>
          <a:bodyPr/>
          <a:lstStyle/>
          <a:p>
            <a:endParaRPr lang="zh-TW" altLang="en-US" smtClean="0"/>
          </a:p>
        </p:txBody>
      </p:sp>
      <p:sp>
        <p:nvSpPr>
          <p:cNvPr id="102404" name="投影片編號版面配置區 3"/>
          <p:cNvSpPr>
            <a:spLocks noGrp="1"/>
          </p:cNvSpPr>
          <p:nvPr>
            <p:ph type="sldNum" sz="quarter" idx="5"/>
          </p:nvPr>
        </p:nvSpPr>
        <p:spPr>
          <a:noFill/>
        </p:spPr>
        <p:txBody>
          <a:bodyPr/>
          <a:lstStyle/>
          <a:p>
            <a:fld id="{81EF02CD-8201-44AD-A9A8-BFA30EE558EF}" type="slidenum">
              <a:rPr lang="zh-TW" altLang="en-US" smtClean="0"/>
              <a:pPr/>
              <a:t>48</a:t>
            </a:fld>
            <a:endParaRPr lang="en-US" altLang="zh-TW" smtClean="0"/>
          </a:p>
        </p:txBody>
      </p:sp>
      <p:sp>
        <p:nvSpPr>
          <p:cNvPr id="2" name="日期版面配置區 1"/>
          <p:cNvSpPr>
            <a:spLocks noGrp="1"/>
          </p:cNvSpPr>
          <p:nvPr>
            <p:ph type="dt" idx="10"/>
          </p:nvPr>
        </p:nvSpPr>
        <p:spPr/>
        <p:txBody>
          <a:bodyPr/>
          <a:lstStyle/>
          <a:p>
            <a:pPr>
              <a:defRPr/>
            </a:pPr>
            <a:fld id="{AC01C125-CBD5-40F1-AD74-E91FC26B6E64}" type="datetime1">
              <a:rPr lang="zh-TW" altLang="en-US" smtClean="0"/>
              <a:t>2012/3/13</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FDF30D-D594-4B75-8943-A3FA919EB892}" type="slidenum">
              <a:rPr lang="zh-TW" altLang="en-US" smtClean="0"/>
              <a:pPr/>
              <a:t>50</a:t>
            </a:fld>
            <a:endParaRPr lang="en-US" altLang="zh-TW"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w="9525"/>
        </p:spPr>
        <p:txBody>
          <a:bodyPr/>
          <a:lstStyle/>
          <a:p>
            <a:endParaRPr lang="zh-TW" altLang="en-US" smtClean="0"/>
          </a:p>
        </p:txBody>
      </p:sp>
      <p:sp>
        <p:nvSpPr>
          <p:cNvPr id="2" name="日期版面配置區 1"/>
          <p:cNvSpPr>
            <a:spLocks noGrp="1"/>
          </p:cNvSpPr>
          <p:nvPr>
            <p:ph type="dt" idx="10"/>
          </p:nvPr>
        </p:nvSpPr>
        <p:spPr/>
        <p:txBody>
          <a:bodyPr/>
          <a:lstStyle/>
          <a:p>
            <a:pPr>
              <a:defRPr/>
            </a:pPr>
            <a:fld id="{14283063-8213-4FB7-84D6-1E21D4CDE720}" type="datetime1">
              <a:rPr lang="zh-TW" altLang="en-US" smtClean="0"/>
              <a:t>2012/3/13</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1308D20-8BB3-46E2-B1D1-62FC58F49279}" type="slidenum">
              <a:rPr lang="zh-TW" altLang="en-US" smtClean="0"/>
              <a:pPr/>
              <a:t>5</a:t>
            </a:fld>
            <a:endParaRPr lang="en-US" altLang="zh-TW"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E865BAAC-B1B8-4BDD-88D8-0BE6BE785AED}" type="datetime1">
              <a:rPr lang="zh-TW" altLang="en-US" smtClean="0"/>
              <a:t>2012/3/13</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CD30990-CE02-4D70-B0EE-5D24B2949722}" type="slidenum">
              <a:rPr lang="zh-TW" altLang="en-US" smtClean="0"/>
              <a:pPr/>
              <a:t>6</a:t>
            </a:fld>
            <a:endParaRPr lang="en-US" altLang="zh-TW"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CD0E1A67-F276-41D1-BAD2-9447486CF784}" type="datetime1">
              <a:rPr lang="zh-TW" altLang="en-US" smtClean="0"/>
              <a:t>2012/3/13</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0FAC2CE-E544-48AF-ACB5-C65E8A642BC1}" type="slidenum">
              <a:rPr lang="zh-TW" altLang="en-US" smtClean="0"/>
              <a:pPr/>
              <a:t>7</a:t>
            </a:fld>
            <a:endParaRPr lang="en-US" altLang="zh-TW"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30C4B0CB-2A53-41AD-B087-C1A7E62BA63E}" type="datetime1">
              <a:rPr lang="zh-TW" altLang="en-US" smtClean="0"/>
              <a:t>2012/3/13</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91F645D-EA16-416C-84DE-A38212FCC129}" type="slidenum">
              <a:rPr lang="zh-TW" altLang="en-US" smtClean="0"/>
              <a:pPr/>
              <a:t>8</a:t>
            </a:fld>
            <a:endParaRPr lang="en-US" altLang="zh-TW"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1336D18C-F592-4246-BF5B-9E0B91297D1E}" type="datetime1">
              <a:rPr lang="zh-TW" altLang="en-US" smtClean="0"/>
              <a:t>2012/3/13</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B5AA55F-92AC-49F2-AA91-DB4B43AC1527}" type="slidenum">
              <a:rPr lang="zh-TW" altLang="en-US" smtClean="0"/>
              <a:pPr/>
              <a:t>9</a:t>
            </a:fld>
            <a:endParaRPr lang="en-US" altLang="zh-TW"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pPr eaLnBrk="1" hangingPunct="1"/>
            <a:endParaRPr lang="zh-TW" altLang="en-US" smtClean="0"/>
          </a:p>
        </p:txBody>
      </p:sp>
      <p:sp>
        <p:nvSpPr>
          <p:cNvPr id="2" name="日期版面配置區 1"/>
          <p:cNvSpPr>
            <a:spLocks noGrp="1"/>
          </p:cNvSpPr>
          <p:nvPr>
            <p:ph type="dt" idx="10"/>
          </p:nvPr>
        </p:nvSpPr>
        <p:spPr/>
        <p:txBody>
          <a:bodyPr/>
          <a:lstStyle/>
          <a:p>
            <a:pPr>
              <a:defRPr/>
            </a:pPr>
            <a:fld id="{9B0A25CF-792C-4750-B9CF-5155AE8261FB}" type="datetime1">
              <a:rPr lang="zh-TW" altLang="en-US" smtClean="0"/>
              <a:t>2012/3/13</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1" descr="scifair_front"/>
          <p:cNvPicPr>
            <a:picLocks noChangeAspect="1" noChangeArrowheads="1"/>
          </p:cNvPicPr>
          <p:nvPr/>
        </p:nvPicPr>
        <p:blipFill>
          <a:blip r:embed="rId2" cstate="print"/>
          <a:srcRect/>
          <a:stretch>
            <a:fillRect/>
          </a:stretch>
        </p:blipFill>
        <p:spPr bwMode="auto">
          <a:xfrm>
            <a:off x="-9525" y="-4763"/>
            <a:ext cx="9163050" cy="6867526"/>
          </a:xfrm>
          <a:prstGeom prst="rect">
            <a:avLst/>
          </a:prstGeom>
          <a:noFill/>
          <a:ln w="9525">
            <a:noFill/>
            <a:miter lim="800000"/>
            <a:headEnd/>
            <a:tailEnd/>
          </a:ln>
        </p:spPr>
      </p:pic>
      <p:sp>
        <p:nvSpPr>
          <p:cNvPr id="26626" name="Rectangle 2"/>
          <p:cNvSpPr>
            <a:spLocks noGrp="1" noChangeArrowheads="1"/>
          </p:cNvSpPr>
          <p:nvPr>
            <p:ph type="ctrTitle"/>
          </p:nvPr>
        </p:nvSpPr>
        <p:spPr>
          <a:xfrm>
            <a:off x="1905000" y="685800"/>
            <a:ext cx="6477000" cy="1752600"/>
          </a:xfrm>
        </p:spPr>
        <p:txBody>
          <a:bodyPr/>
          <a:lstStyle>
            <a:lvl1pPr algn="r">
              <a:defRPr sz="4800"/>
            </a:lvl1pPr>
          </a:lstStyle>
          <a:p>
            <a:r>
              <a:rPr lang="zh-TW" altLang="en-US"/>
              <a:t>按一下以編輯母片標題樣式</a:t>
            </a:r>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4800" i="1"/>
            </a:lvl1pPr>
          </a:lstStyle>
          <a:p>
            <a:r>
              <a:rPr lang="zh-TW" altLang="en-US"/>
              <a:t>按一下以編輯母片副標題樣式</a:t>
            </a:r>
          </a:p>
        </p:txBody>
      </p:sp>
      <p:sp>
        <p:nvSpPr>
          <p:cNvPr id="5"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DC53C8EB-8C75-4D99-8729-D283194DB1A6}"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7C053CE-C792-4228-8156-047EB0B2F446}"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838200"/>
            <a:ext cx="2286000" cy="5181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838200"/>
            <a:ext cx="6705600" cy="5181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53CED1C-E6E9-4F46-9791-A13A80BAFDC6}"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0" y="838200"/>
            <a:ext cx="9144000" cy="914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989138"/>
            <a:ext cx="4098925" cy="4030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719638" y="1989138"/>
            <a:ext cx="4100512" cy="1938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719638" y="4079875"/>
            <a:ext cx="4100512" cy="19399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1FF7989F-7183-4278-B866-274AAB0BE8DC}"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838200"/>
            <a:ext cx="9144000" cy="914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989138"/>
            <a:ext cx="4098925" cy="4030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19638" y="1989138"/>
            <a:ext cx="4100512" cy="4030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B0E2809-D52B-43A1-B008-42CAE95A7240}"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0" y="838200"/>
            <a:ext cx="9144000" cy="914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989138"/>
            <a:ext cx="8351837" cy="1938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8313" y="4079875"/>
            <a:ext cx="8351837" cy="19399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2B94B1C-50EA-431F-84B2-49741BD0B2A7}"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0" y="838200"/>
            <a:ext cx="9144000" cy="9144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989138"/>
            <a:ext cx="8351837" cy="1938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8313" y="4079875"/>
            <a:ext cx="8351837" cy="19399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8F06B28-E8A3-4AE2-855D-8AE99CDDBE7A}"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E437F29-D93C-44F0-813C-5AA0AE6E6E26}"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87AD4A9-846C-433F-98A4-124A3CE8C1A5}"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989138"/>
            <a:ext cx="4098925"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19638" y="1989138"/>
            <a:ext cx="4100512" cy="4030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A8E236B-290D-473E-90BC-8BC82DB24C59}"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FDCC1D2-4EE7-47BE-B8ED-DE1743470FC0}"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92E3DCB-AB89-4B81-9315-A9520AE1ED4C}"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6D9A041-3BA2-4C45-BB6A-561FB07D3FAF}"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E478EA6-B65A-4372-BA30-25A024468A61}"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6C509F4-9530-448D-B5F9-B7175B8C02A7}"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3" descr="scifair_INSIDE"/>
          <p:cNvPicPr>
            <a:picLocks noChangeAspect="1" noChangeArrowheads="1"/>
          </p:cNvPicPr>
          <p:nvPr/>
        </p:nvPicPr>
        <p:blipFill>
          <a:blip r:embed="rId17" cstate="print"/>
          <a:srcRect/>
          <a:stretch>
            <a:fillRect/>
          </a:stretch>
        </p:blipFill>
        <p:spPr bwMode="auto">
          <a:xfrm>
            <a:off x="-9525" y="-4763"/>
            <a:ext cx="9163050" cy="6867526"/>
          </a:xfrm>
          <a:prstGeom prst="rect">
            <a:avLst/>
          </a:prstGeom>
          <a:noFill/>
          <a:ln w="9525">
            <a:noFill/>
            <a:miter lim="800000"/>
            <a:headEnd/>
            <a:tailEnd/>
          </a:ln>
        </p:spPr>
      </p:pic>
      <p:sp>
        <p:nvSpPr>
          <p:cNvPr id="3075" name="Rectangle 2"/>
          <p:cNvSpPr>
            <a:spLocks noGrp="1" noChangeArrowheads="1"/>
          </p:cNvSpPr>
          <p:nvPr>
            <p:ph type="title"/>
          </p:nvPr>
        </p:nvSpPr>
        <p:spPr bwMode="auto">
          <a:xfrm>
            <a:off x="0" y="8382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6" name="Rectangle 3"/>
          <p:cNvSpPr>
            <a:spLocks noGrp="1" noChangeArrowheads="1"/>
          </p:cNvSpPr>
          <p:nvPr>
            <p:ph type="body" idx="1"/>
          </p:nvPr>
        </p:nvSpPr>
        <p:spPr bwMode="auto">
          <a:xfrm>
            <a:off x="468313" y="1989138"/>
            <a:ext cx="8351837"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i="0">
                <a:latin typeface="Arial" charset="0"/>
                <a:ea typeface="新細明體" pitchFamily="18" charset="-120"/>
              </a:defRPr>
            </a:lvl1pPr>
          </a:lstStyle>
          <a:p>
            <a:pPr>
              <a:defRPr/>
            </a:pPr>
            <a:endParaRPr lang="en-US" altLang="zh-TW"/>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i="0">
                <a:latin typeface="Arial" charset="0"/>
                <a:ea typeface="新細明體" pitchFamily="18"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新細明體" pitchFamily="18" charset="-120"/>
              </a:defRPr>
            </a:lvl1pPr>
          </a:lstStyle>
          <a:p>
            <a:pPr>
              <a:defRPr/>
            </a:pPr>
            <a:fld id="{CBD70418-B1E4-4388-BE73-27154F5D4942}" type="slidenum">
              <a:rPr lang="zh-TW" altLang="en-US"/>
              <a:pPr>
                <a:defRPr/>
              </a:pPr>
              <a:t>‹#›</a:t>
            </a:fld>
            <a:endParaRPr lang="en-US" altLang="zh-TW"/>
          </a:p>
        </p:txBody>
      </p:sp>
      <p:sp>
        <p:nvSpPr>
          <p:cNvPr id="25615" name="Rectangle 15"/>
          <p:cNvSpPr>
            <a:spLocks noChangeArrowheads="1"/>
          </p:cNvSpPr>
          <p:nvPr/>
        </p:nvSpPr>
        <p:spPr bwMode="auto">
          <a:xfrm>
            <a:off x="1114425" y="1609725"/>
            <a:ext cx="6934200" cy="19050"/>
          </a:xfrm>
          <a:prstGeom prst="rect">
            <a:avLst/>
          </a:prstGeom>
          <a:solidFill>
            <a:srgbClr val="808080"/>
          </a:solidFill>
          <a:ln w="12700">
            <a:noFill/>
            <a:miter lim="800000"/>
            <a:headEnd type="none" w="sm" len="sm"/>
            <a:tailEnd type="none" w="sm" len="sm"/>
          </a:ln>
          <a:effectLst/>
        </p:spPr>
        <p:txBody>
          <a:bodyPr wrap="none" anchor="ctr"/>
          <a:lstStyle/>
          <a:p>
            <a:pPr>
              <a:defRPr/>
            </a:pPr>
            <a:endParaRPr lang="zh-TW" altLang="en-US">
              <a:latin typeface="Arial"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827"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pitchFamily="34" charset="0"/>
        </a:defRPr>
      </a:lvl2pPr>
      <a:lvl3pPr algn="ctr" rtl="0" eaLnBrk="0" fontAlgn="base" hangingPunct="0">
        <a:spcBef>
          <a:spcPct val="0"/>
        </a:spcBef>
        <a:spcAft>
          <a:spcPct val="0"/>
        </a:spcAft>
        <a:defRPr sz="4000">
          <a:solidFill>
            <a:schemeClr val="tx2"/>
          </a:solidFill>
          <a:latin typeface="Verdana" pitchFamily="34" charset="0"/>
        </a:defRPr>
      </a:lvl3pPr>
      <a:lvl4pPr algn="ctr" rtl="0" eaLnBrk="0" fontAlgn="base" hangingPunct="0">
        <a:spcBef>
          <a:spcPct val="0"/>
        </a:spcBef>
        <a:spcAft>
          <a:spcPct val="0"/>
        </a:spcAft>
        <a:defRPr sz="4000">
          <a:solidFill>
            <a:schemeClr val="tx2"/>
          </a:solidFill>
          <a:latin typeface="Verdana" pitchFamily="34" charset="0"/>
        </a:defRPr>
      </a:lvl4pPr>
      <a:lvl5pPr algn="ctr" rtl="0" eaLnBrk="0" fontAlgn="base" hangingPunct="0">
        <a:spcBef>
          <a:spcPct val="0"/>
        </a:spcBef>
        <a:spcAft>
          <a:spcPct val="0"/>
        </a:spcAft>
        <a:defRPr sz="4000">
          <a:solidFill>
            <a:schemeClr val="tx2"/>
          </a:solidFill>
          <a:latin typeface="Verdana" pitchFamily="34" charset="0"/>
        </a:defRPr>
      </a:lvl5pPr>
      <a:lvl6pPr marL="457200" algn="ctr" rtl="0" fontAlgn="base">
        <a:spcBef>
          <a:spcPct val="0"/>
        </a:spcBef>
        <a:spcAft>
          <a:spcPct val="0"/>
        </a:spcAft>
        <a:defRPr sz="4000">
          <a:solidFill>
            <a:schemeClr val="tx2"/>
          </a:solidFill>
          <a:latin typeface="Verdana" pitchFamily="34" charset="0"/>
        </a:defRPr>
      </a:lvl6pPr>
      <a:lvl7pPr marL="914400" algn="ctr" rtl="0" fontAlgn="base">
        <a:spcBef>
          <a:spcPct val="0"/>
        </a:spcBef>
        <a:spcAft>
          <a:spcPct val="0"/>
        </a:spcAft>
        <a:defRPr sz="4000">
          <a:solidFill>
            <a:schemeClr val="tx2"/>
          </a:solidFill>
          <a:latin typeface="Verdana" pitchFamily="34" charset="0"/>
        </a:defRPr>
      </a:lvl7pPr>
      <a:lvl8pPr marL="1371600" algn="ctr" rtl="0" fontAlgn="base">
        <a:spcBef>
          <a:spcPct val="0"/>
        </a:spcBef>
        <a:spcAft>
          <a:spcPct val="0"/>
        </a:spcAft>
        <a:defRPr sz="4000">
          <a:solidFill>
            <a:schemeClr val="tx2"/>
          </a:solidFill>
          <a:latin typeface="Verdana" pitchFamily="34" charset="0"/>
        </a:defRPr>
      </a:lvl8pPr>
      <a:lvl9pPr marL="1828800" algn="ctr" rtl="0" fontAlgn="base">
        <a:spcBef>
          <a:spcPct val="0"/>
        </a:spcBef>
        <a:spcAft>
          <a:spcPct val="0"/>
        </a:spcAft>
        <a:defRPr sz="4000">
          <a:solidFill>
            <a:schemeClr val="tx2"/>
          </a:solidFill>
          <a:latin typeface="Verdana" pitchFamily="34" charset="0"/>
        </a:defRPr>
      </a:lvl9pPr>
    </p:titleStyle>
    <p:bodyStyle>
      <a:lvl1pPr marL="342900" indent="-342900" algn="l" rtl="0" eaLnBrk="0" fontAlgn="base" hangingPunct="0">
        <a:lnSpc>
          <a:spcPct val="125000"/>
        </a:lnSpc>
        <a:spcBef>
          <a:spcPct val="20000"/>
        </a:spcBef>
        <a:spcAft>
          <a:spcPct val="0"/>
        </a:spcAft>
        <a:buClr>
          <a:srgbClr val="5F5F5F"/>
        </a:buClr>
        <a:buFont typeface="Wingdings" pitchFamily="2" charset="2"/>
        <a:buBlip>
          <a:blip r:embed="rId18"/>
        </a:buBlip>
        <a:defRPr sz="3200">
          <a:solidFill>
            <a:schemeClr val="tx2"/>
          </a:solidFill>
          <a:latin typeface="+mn-lt"/>
          <a:ea typeface="+mn-ea"/>
          <a:cs typeface="+mn-cs"/>
        </a:defRPr>
      </a:lvl1pPr>
      <a:lvl2pPr marL="742950" indent="-285750" algn="l" rtl="0" eaLnBrk="0" fontAlgn="base" hangingPunct="0">
        <a:lnSpc>
          <a:spcPct val="125000"/>
        </a:lnSpc>
        <a:spcBef>
          <a:spcPct val="20000"/>
        </a:spcBef>
        <a:spcAft>
          <a:spcPct val="0"/>
        </a:spcAft>
        <a:buClr>
          <a:srgbClr val="5F5F5F"/>
        </a:buClr>
        <a:buSzPct val="90000"/>
        <a:buFont typeface="Wingdings" pitchFamily="2" charset="2"/>
        <a:buBlip>
          <a:blip r:embed="rId19"/>
        </a:buBlip>
        <a:defRPr sz="2800">
          <a:solidFill>
            <a:schemeClr val="tx2"/>
          </a:solidFill>
          <a:latin typeface="+mn-lt"/>
        </a:defRPr>
      </a:lvl2pPr>
      <a:lvl3pPr marL="1143000" indent="-228600" algn="l" rtl="0" eaLnBrk="0" fontAlgn="base" hangingPunct="0">
        <a:lnSpc>
          <a:spcPct val="125000"/>
        </a:lnSpc>
        <a:spcBef>
          <a:spcPct val="20000"/>
        </a:spcBef>
        <a:spcAft>
          <a:spcPct val="0"/>
        </a:spcAft>
        <a:buClr>
          <a:srgbClr val="5F5F5F"/>
        </a:buClr>
        <a:buSzPct val="60000"/>
        <a:buFont typeface="Wingdings" pitchFamily="2" charset="2"/>
        <a:buBlip>
          <a:blip r:embed="rId20"/>
        </a:buBlip>
        <a:defRPr sz="2400">
          <a:solidFill>
            <a:schemeClr val="tx2"/>
          </a:solidFill>
          <a:latin typeface="+mn-lt"/>
        </a:defRPr>
      </a:lvl3pPr>
      <a:lvl4pPr marL="1600200" indent="-228600" algn="l" rtl="0" eaLnBrk="0" fontAlgn="base" hangingPunct="0">
        <a:lnSpc>
          <a:spcPct val="125000"/>
        </a:lnSpc>
        <a:spcBef>
          <a:spcPct val="20000"/>
        </a:spcBef>
        <a:spcAft>
          <a:spcPct val="0"/>
        </a:spcAft>
        <a:buClr>
          <a:srgbClr val="5F5F5F"/>
        </a:buClr>
        <a:buFont typeface="Wingdings" pitchFamily="2" charset="2"/>
        <a:buChar char="§"/>
        <a:defRPr sz="2000">
          <a:solidFill>
            <a:schemeClr val="tx2"/>
          </a:solidFill>
          <a:latin typeface="+mn-lt"/>
        </a:defRPr>
      </a:lvl4pPr>
      <a:lvl5pPr marL="2057400" indent="-228600" algn="l" rtl="0" eaLnBrk="0" fontAlgn="base" hangingPunct="0">
        <a:lnSpc>
          <a:spcPct val="125000"/>
        </a:lnSpc>
        <a:spcBef>
          <a:spcPct val="20000"/>
        </a:spcBef>
        <a:spcAft>
          <a:spcPct val="0"/>
        </a:spcAft>
        <a:buClr>
          <a:srgbClr val="5F5F5F"/>
        </a:buClr>
        <a:buFont typeface="Wingdings" pitchFamily="2" charset="2"/>
        <a:buChar char="§"/>
        <a:defRPr sz="2000">
          <a:solidFill>
            <a:schemeClr val="tx2"/>
          </a:solidFill>
          <a:latin typeface="+mn-lt"/>
        </a:defRPr>
      </a:lvl5pPr>
      <a:lvl6pPr marL="2514600" indent="-228600" algn="l" rtl="0" fontAlgn="base">
        <a:lnSpc>
          <a:spcPct val="125000"/>
        </a:lnSpc>
        <a:spcBef>
          <a:spcPct val="20000"/>
        </a:spcBef>
        <a:spcAft>
          <a:spcPct val="0"/>
        </a:spcAft>
        <a:buClr>
          <a:srgbClr val="5F5F5F"/>
        </a:buClr>
        <a:buFont typeface="Wingdings" pitchFamily="2" charset="2"/>
        <a:buChar char="§"/>
        <a:defRPr>
          <a:solidFill>
            <a:schemeClr val="tx2"/>
          </a:solidFill>
          <a:latin typeface="+mn-lt"/>
        </a:defRPr>
      </a:lvl6pPr>
      <a:lvl7pPr marL="2971800" indent="-228600" algn="l" rtl="0" fontAlgn="base">
        <a:lnSpc>
          <a:spcPct val="125000"/>
        </a:lnSpc>
        <a:spcBef>
          <a:spcPct val="20000"/>
        </a:spcBef>
        <a:spcAft>
          <a:spcPct val="0"/>
        </a:spcAft>
        <a:buClr>
          <a:srgbClr val="5F5F5F"/>
        </a:buClr>
        <a:buFont typeface="Wingdings" pitchFamily="2" charset="2"/>
        <a:buChar char="§"/>
        <a:defRPr>
          <a:solidFill>
            <a:schemeClr val="tx2"/>
          </a:solidFill>
          <a:latin typeface="+mn-lt"/>
        </a:defRPr>
      </a:lvl7pPr>
      <a:lvl8pPr marL="3429000" indent="-228600" algn="l" rtl="0" fontAlgn="base">
        <a:lnSpc>
          <a:spcPct val="125000"/>
        </a:lnSpc>
        <a:spcBef>
          <a:spcPct val="20000"/>
        </a:spcBef>
        <a:spcAft>
          <a:spcPct val="0"/>
        </a:spcAft>
        <a:buClr>
          <a:srgbClr val="5F5F5F"/>
        </a:buClr>
        <a:buFont typeface="Wingdings" pitchFamily="2" charset="2"/>
        <a:buChar char="§"/>
        <a:defRPr>
          <a:solidFill>
            <a:schemeClr val="tx2"/>
          </a:solidFill>
          <a:latin typeface="+mn-lt"/>
        </a:defRPr>
      </a:lvl8pPr>
      <a:lvl9pPr marL="3886200" indent="-228600" algn="l" rtl="0" fontAlgn="base">
        <a:lnSpc>
          <a:spcPct val="125000"/>
        </a:lnSpc>
        <a:spcBef>
          <a:spcPct val="20000"/>
        </a:spcBef>
        <a:spcAft>
          <a:spcPct val="0"/>
        </a:spcAft>
        <a:buClr>
          <a:srgbClr val="5F5F5F"/>
        </a:buClr>
        <a:buFont typeface="Wingdings" pitchFamily="2" charset="2"/>
        <a:buChar char="§"/>
        <a:defRPr>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hyperlink" Target="http://upload.wikimedia.org/wikipedia/commons/c/c3/Les_ingr%C3%A9dients_d'une_mayonnaise.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50825" y="0"/>
            <a:ext cx="7673975" cy="2160588"/>
          </a:xfrm>
        </p:spPr>
        <p:txBody>
          <a:bodyPr/>
          <a:lstStyle/>
          <a:p>
            <a:pPr algn="l" eaLnBrk="1" hangingPunct="1">
              <a:lnSpc>
                <a:spcPct val="130000"/>
              </a:lnSpc>
            </a:pPr>
            <a:r>
              <a:rPr lang="en-US" altLang="zh-TW" sz="4000" dirty="0" smtClean="0">
                <a:ea typeface="新細明體" pitchFamily="18" charset="-120"/>
              </a:rPr>
              <a:t>Chapter 9 Physical </a:t>
            </a:r>
            <a:r>
              <a:rPr lang="en-US" altLang="zh-TW" sz="4000" dirty="0" err="1" smtClean="0">
                <a:ea typeface="新細明體" pitchFamily="18" charset="-120"/>
              </a:rPr>
              <a:t>Equilibria</a:t>
            </a:r>
            <a:endParaRPr lang="en-US" altLang="zh-TW" sz="4000" dirty="0" smtClean="0">
              <a:ea typeface="新細明體" pitchFamily="18" charset="-120"/>
            </a:endParaRPr>
          </a:p>
        </p:txBody>
      </p:sp>
      <p:sp>
        <p:nvSpPr>
          <p:cNvPr id="5123" name="Rectangle 5"/>
          <p:cNvSpPr>
            <a:spLocks noGrp="1" noChangeArrowheads="1"/>
          </p:cNvSpPr>
          <p:nvPr>
            <p:ph type="subTitle" idx="1"/>
          </p:nvPr>
        </p:nvSpPr>
        <p:spPr>
          <a:xfrm>
            <a:off x="788988" y="2263775"/>
            <a:ext cx="7670800" cy="1150938"/>
          </a:xfrm>
          <a:solidFill>
            <a:schemeClr val="bg1">
              <a:alpha val="70195"/>
            </a:schemeClr>
          </a:solidFill>
        </p:spPr>
        <p:txBody>
          <a:bodyPr/>
          <a:lstStyle/>
          <a:p>
            <a:pPr eaLnBrk="1" hangingPunct="1">
              <a:lnSpc>
                <a:spcPct val="105000"/>
              </a:lnSpc>
            </a:pPr>
            <a:r>
              <a:rPr lang="en-US" altLang="zh-TW" sz="2800" smtClean="0">
                <a:ea typeface="新細明體" pitchFamily="18" charset="-120"/>
              </a:rPr>
              <a:t>9-3 </a:t>
            </a:r>
            <a:r>
              <a:rPr lang="en-US" altLang="zh-TW" sz="2800" dirty="0" err="1" smtClean="0">
                <a:ea typeface="新細明體" pitchFamily="18" charset="-120"/>
              </a:rPr>
              <a:t>Colligative</a:t>
            </a:r>
            <a:r>
              <a:rPr lang="en-US" altLang="zh-TW" sz="2800" dirty="0" smtClean="0">
                <a:ea typeface="新細明體" pitchFamily="18" charset="-120"/>
              </a:rPr>
              <a:t> Properties &amp; Binary Liquid Mixture</a:t>
            </a:r>
          </a:p>
          <a:p>
            <a:pPr eaLnBrk="1" hangingPunct="1">
              <a:lnSpc>
                <a:spcPct val="105000"/>
              </a:lnSpc>
            </a:pPr>
            <a:r>
              <a:rPr lang="zh-TW" altLang="en-US" sz="2800" b="1" i="0" dirty="0" smtClean="0">
                <a:ea typeface="標楷體" pitchFamily="65" charset="-120"/>
              </a:rPr>
              <a:t>依數性質及兩種成分的混合液體</a:t>
            </a:r>
            <a:r>
              <a:rPr lang="zh-TW" altLang="en-US" sz="2800" i="0" dirty="0" smtClean="0">
                <a:ea typeface="新細明體" pitchFamily="18" charset="-120"/>
              </a:rPr>
              <a:t> </a:t>
            </a:r>
            <a:endParaRPr lang="en-US" altLang="zh-TW" sz="2800" i="0" dirty="0" smtClean="0">
              <a:ea typeface="新細明體" pitchFamily="18" charset="-120"/>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mtClean="0">
                <a:ea typeface="新細明體" pitchFamily="18" charset="-120"/>
              </a:rPr>
              <a:t>比較「沸點上升」與「凝固點下降」</a:t>
            </a:r>
          </a:p>
        </p:txBody>
      </p:sp>
      <p:pic>
        <p:nvPicPr>
          <p:cNvPr id="13315" name="Picture 6"/>
          <p:cNvPicPr>
            <a:picLocks noGrp="1" noChangeAspect="1" noChangeArrowheads="1"/>
          </p:cNvPicPr>
          <p:nvPr>
            <p:ph sz="half" idx="1"/>
          </p:nvPr>
        </p:nvPicPr>
        <p:blipFill>
          <a:blip r:embed="rId3" cstate="print"/>
          <a:srcRect/>
          <a:stretch>
            <a:fillRect/>
          </a:stretch>
        </p:blipFill>
        <p:spPr>
          <a:xfrm>
            <a:off x="411163" y="1943100"/>
            <a:ext cx="4098925" cy="2641600"/>
          </a:xfrm>
          <a:noFill/>
          <a:ln w="28575">
            <a:solidFill>
              <a:srgbClr val="FF0000"/>
            </a:solidFill>
          </a:ln>
        </p:spPr>
      </p:pic>
      <p:pic>
        <p:nvPicPr>
          <p:cNvPr id="13316" name="Picture 7"/>
          <p:cNvPicPr>
            <a:picLocks noGrp="1" noChangeAspect="1" noChangeArrowheads="1"/>
          </p:cNvPicPr>
          <p:nvPr>
            <p:ph sz="half" idx="2"/>
          </p:nvPr>
        </p:nvPicPr>
        <p:blipFill>
          <a:blip r:embed="rId4" cstate="print"/>
          <a:srcRect/>
          <a:stretch>
            <a:fillRect/>
          </a:stretch>
        </p:blipFill>
        <p:spPr>
          <a:xfrm>
            <a:off x="4689475" y="3670300"/>
            <a:ext cx="4100513" cy="2700338"/>
          </a:xfrm>
          <a:noFill/>
          <a:ln w="28575">
            <a:solidFill>
              <a:srgbClr val="0000FF"/>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sz="3600" smtClean="0">
                <a:ea typeface="新細明體" pitchFamily="18" charset="-120"/>
              </a:rPr>
              <a:t>「沸點上升」與「凝固點下降」的數學公式</a:t>
            </a:r>
            <a:endParaRPr lang="en-US" altLang="zh-TW" sz="3600" smtClean="0">
              <a:ea typeface="新細明體" pitchFamily="18" charset="-120"/>
            </a:endParaRPr>
          </a:p>
        </p:txBody>
      </p:sp>
      <p:sp>
        <p:nvSpPr>
          <p:cNvPr id="14339" name="Rectangle 3"/>
          <p:cNvSpPr>
            <a:spLocks noGrp="1" noChangeArrowheads="1"/>
          </p:cNvSpPr>
          <p:nvPr>
            <p:ph type="body" sz="half" idx="1"/>
          </p:nvPr>
        </p:nvSpPr>
        <p:spPr>
          <a:solidFill>
            <a:schemeClr val="bg1"/>
          </a:solidFill>
        </p:spPr>
        <p:txBody>
          <a:bodyPr/>
          <a:lstStyle/>
          <a:p>
            <a:pPr eaLnBrk="1" hangingPunct="1"/>
            <a:r>
              <a:rPr lang="zh-TW" altLang="en-US" sz="2400" smtClean="0">
                <a:ea typeface="新細明體" pitchFamily="18" charset="-120"/>
              </a:rPr>
              <a:t>沸點上升的溫度＝</a:t>
            </a:r>
          </a:p>
          <a:p>
            <a:pPr eaLnBrk="1" hangingPunct="1">
              <a:buFont typeface="Wingdings" pitchFamily="2" charset="2"/>
              <a:buNone/>
            </a:pPr>
            <a:r>
              <a:rPr lang="en-US" altLang="zh-TW" sz="2400" i="1" smtClean="0">
                <a:ea typeface="新細明體" pitchFamily="18" charset="-120"/>
              </a:rPr>
              <a:t>	k</a:t>
            </a:r>
            <a:r>
              <a:rPr lang="en-US" altLang="zh-TW" sz="2400" baseline="-25000" smtClean="0">
                <a:ea typeface="新細明體" pitchFamily="18" charset="-120"/>
              </a:rPr>
              <a:t>b</a:t>
            </a:r>
            <a:r>
              <a:rPr lang="en-US" altLang="en-US" sz="2400" smtClean="0"/>
              <a:t>．</a:t>
            </a:r>
            <a:r>
              <a:rPr lang="zh-TW" altLang="en-US" sz="2400" smtClean="0">
                <a:ea typeface="新細明體" pitchFamily="18" charset="-120"/>
              </a:rPr>
              <a:t>重量莫耳濃度</a:t>
            </a:r>
          </a:p>
          <a:p>
            <a:pPr lvl="1" eaLnBrk="1" hangingPunct="1"/>
            <a:r>
              <a:rPr lang="en-US" altLang="zh-TW" sz="2000" i="1" smtClean="0">
                <a:ea typeface="新細明體" pitchFamily="18" charset="-120"/>
              </a:rPr>
              <a:t>k</a:t>
            </a:r>
            <a:r>
              <a:rPr lang="en-US" altLang="zh-TW" sz="2000" baseline="-25000" smtClean="0">
                <a:ea typeface="新細明體" pitchFamily="18" charset="-120"/>
              </a:rPr>
              <a:t>b </a:t>
            </a:r>
            <a:r>
              <a:rPr lang="zh-TW" altLang="en-US" sz="2000" smtClean="0">
                <a:ea typeface="新細明體" pitchFamily="18" charset="-120"/>
              </a:rPr>
              <a:t>：</a:t>
            </a:r>
            <a:r>
              <a:rPr lang="en-US" altLang="zh-TW" sz="2000" smtClean="0">
                <a:ea typeface="新細明體" pitchFamily="18" charset="-120"/>
              </a:rPr>
              <a:t>Boiling-Point Constant</a:t>
            </a:r>
            <a:endParaRPr lang="zh-TW" altLang="en-US" sz="2000" smtClean="0">
              <a:ea typeface="新細明體" pitchFamily="18" charset="-120"/>
            </a:endParaRPr>
          </a:p>
          <a:p>
            <a:pPr eaLnBrk="1" hangingPunct="1"/>
            <a:r>
              <a:rPr lang="zh-TW" altLang="en-US" sz="2400" smtClean="0">
                <a:ea typeface="新細明體" pitchFamily="18" charset="-120"/>
              </a:rPr>
              <a:t>凝固點下降的溫度＝</a:t>
            </a:r>
          </a:p>
          <a:p>
            <a:pPr eaLnBrk="1" hangingPunct="1">
              <a:buFont typeface="Wingdings" pitchFamily="2" charset="2"/>
              <a:buNone/>
            </a:pPr>
            <a:r>
              <a:rPr lang="en-US" altLang="zh-TW" sz="2400" i="1" smtClean="0">
                <a:ea typeface="新細明體" pitchFamily="18" charset="-120"/>
              </a:rPr>
              <a:t>	k</a:t>
            </a:r>
            <a:r>
              <a:rPr lang="en-US" altLang="zh-TW" sz="2400" baseline="-25000" smtClean="0">
                <a:ea typeface="新細明體" pitchFamily="18" charset="-120"/>
              </a:rPr>
              <a:t>f </a:t>
            </a:r>
            <a:r>
              <a:rPr lang="en-US" altLang="en-US" sz="2400" smtClean="0"/>
              <a:t>．</a:t>
            </a:r>
            <a:r>
              <a:rPr lang="zh-TW" altLang="en-US" sz="2400" smtClean="0">
                <a:ea typeface="新細明體" pitchFamily="18" charset="-120"/>
              </a:rPr>
              <a:t>重量莫耳濃度</a:t>
            </a:r>
          </a:p>
          <a:p>
            <a:pPr lvl="1" eaLnBrk="1" hangingPunct="1"/>
            <a:r>
              <a:rPr lang="en-US" altLang="zh-TW" sz="2000" i="1" smtClean="0">
                <a:ea typeface="新細明體" pitchFamily="18" charset="-120"/>
              </a:rPr>
              <a:t>k</a:t>
            </a:r>
            <a:r>
              <a:rPr lang="en-US" altLang="zh-TW" sz="2000" baseline="-25000" smtClean="0">
                <a:ea typeface="新細明體" pitchFamily="18" charset="-120"/>
              </a:rPr>
              <a:t>f </a:t>
            </a:r>
            <a:r>
              <a:rPr lang="zh-TW" altLang="en-US" sz="2000" smtClean="0">
                <a:ea typeface="新細明體" pitchFamily="18" charset="-120"/>
              </a:rPr>
              <a:t>： </a:t>
            </a:r>
            <a:r>
              <a:rPr lang="en-US" altLang="zh-TW" sz="2000" smtClean="0">
                <a:ea typeface="新細明體" pitchFamily="18" charset="-120"/>
              </a:rPr>
              <a:t>Freezing-Point Constant</a:t>
            </a:r>
          </a:p>
        </p:txBody>
      </p:sp>
      <p:pic>
        <p:nvPicPr>
          <p:cNvPr id="14340" name="Picture 5"/>
          <p:cNvPicPr>
            <a:picLocks noGrp="1" noChangeAspect="1" noChangeArrowheads="1"/>
          </p:cNvPicPr>
          <p:nvPr>
            <p:ph sz="half" idx="2"/>
          </p:nvPr>
        </p:nvPicPr>
        <p:blipFill>
          <a:blip r:embed="rId3" cstate="print"/>
          <a:srcRect/>
          <a:stretch>
            <a:fillRect/>
          </a:stretch>
        </p:blipFill>
        <p:spPr>
          <a:xfrm>
            <a:off x="4719638" y="3146425"/>
            <a:ext cx="4100512" cy="17145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smtClean="0">
                <a:ea typeface="新細明體" pitchFamily="18" charset="-120"/>
              </a:rPr>
              <a:t>「凝固點下降」的練習一</a:t>
            </a:r>
          </a:p>
        </p:txBody>
      </p:sp>
      <p:sp>
        <p:nvSpPr>
          <p:cNvPr id="15363" name="Rectangle 4"/>
          <p:cNvSpPr>
            <a:spLocks noGrp="1" noChangeArrowheads="1"/>
          </p:cNvSpPr>
          <p:nvPr>
            <p:ph type="body" sz="half" idx="1"/>
          </p:nvPr>
        </p:nvSpPr>
        <p:spPr/>
        <p:txBody>
          <a:bodyPr/>
          <a:lstStyle/>
          <a:p>
            <a:pPr eaLnBrk="1" hangingPunct="1"/>
            <a:r>
              <a:rPr lang="zh-TW" altLang="en-US" sz="2800" smtClean="0">
                <a:ea typeface="新細明體" pitchFamily="18" charset="-120"/>
              </a:rPr>
              <a:t>請算出重量莫爾分率</a:t>
            </a:r>
            <a:r>
              <a:rPr lang="en-US" altLang="zh-TW" sz="2800" smtClean="0">
                <a:ea typeface="新細明體" pitchFamily="18" charset="-120"/>
              </a:rPr>
              <a:t>0.2 mol/kg</a:t>
            </a:r>
            <a:r>
              <a:rPr lang="zh-TW" altLang="en-US" sz="2800" smtClean="0">
                <a:ea typeface="新細明體" pitchFamily="18" charset="-120"/>
              </a:rPr>
              <a:t>可待因（強效止痛藥 </a:t>
            </a:r>
            <a:r>
              <a:rPr lang="en-US" altLang="zh-TW" sz="2800" smtClean="0">
                <a:ea typeface="新細明體" pitchFamily="18" charset="-120"/>
              </a:rPr>
              <a:t>codeine</a:t>
            </a:r>
            <a:r>
              <a:rPr lang="zh-TW" altLang="en-US" sz="2800" smtClean="0">
                <a:ea typeface="新細明體" pitchFamily="18" charset="-120"/>
              </a:rPr>
              <a:t>，</a:t>
            </a:r>
            <a:r>
              <a:rPr lang="en-US" altLang="zh-TW" sz="2800" smtClean="0">
                <a:ea typeface="新細明體" pitchFamily="18" charset="-120"/>
              </a:rPr>
              <a:t>C</a:t>
            </a:r>
            <a:r>
              <a:rPr lang="en-US" altLang="zh-TW" sz="2800" baseline="-25000" smtClean="0">
                <a:ea typeface="新細明體" pitchFamily="18" charset="-120"/>
              </a:rPr>
              <a:t>18</a:t>
            </a:r>
            <a:r>
              <a:rPr lang="en-US" altLang="zh-TW" sz="2800" smtClean="0">
                <a:ea typeface="新細明體" pitchFamily="18" charset="-120"/>
              </a:rPr>
              <a:t>H</a:t>
            </a:r>
            <a:r>
              <a:rPr lang="en-US" altLang="zh-TW" sz="2800" baseline="-25000" smtClean="0">
                <a:ea typeface="新細明體" pitchFamily="18" charset="-120"/>
              </a:rPr>
              <a:t>21</a:t>
            </a:r>
            <a:r>
              <a:rPr lang="en-US" altLang="zh-TW" sz="2800" smtClean="0">
                <a:ea typeface="新細明體" pitchFamily="18" charset="-120"/>
              </a:rPr>
              <a:t>NO</a:t>
            </a:r>
            <a:r>
              <a:rPr lang="en-US" altLang="zh-TW" sz="2800" baseline="-25000" smtClean="0">
                <a:ea typeface="新細明體" pitchFamily="18" charset="-120"/>
              </a:rPr>
              <a:t>3</a:t>
            </a:r>
            <a:r>
              <a:rPr lang="zh-TW" altLang="en-US" sz="2800" smtClean="0">
                <a:ea typeface="新細明體" pitchFamily="18" charset="-120"/>
              </a:rPr>
              <a:t>）在苯溶劑中的凝固點。</a:t>
            </a:r>
          </a:p>
        </p:txBody>
      </p:sp>
      <p:pic>
        <p:nvPicPr>
          <p:cNvPr id="15364" name="Picture 6"/>
          <p:cNvPicPr>
            <a:picLocks noGrp="1" noChangeAspect="1" noChangeArrowheads="1"/>
          </p:cNvPicPr>
          <p:nvPr>
            <p:ph sz="half" idx="2"/>
          </p:nvPr>
        </p:nvPicPr>
        <p:blipFill>
          <a:blip r:embed="rId3" cstate="print"/>
          <a:srcRect/>
          <a:stretch>
            <a:fillRect/>
          </a:stretch>
        </p:blipFill>
        <p:spPr>
          <a:xfrm>
            <a:off x="1609725" y="3616325"/>
            <a:ext cx="5994400" cy="2506663"/>
          </a:xfrm>
          <a:noFill/>
          <a:ln w="57150">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smtClean="0">
                <a:ea typeface="新細明體" pitchFamily="18" charset="-120"/>
              </a:rPr>
              <a:t>「凝固點下降」的練習二</a:t>
            </a:r>
          </a:p>
        </p:txBody>
      </p:sp>
      <p:sp>
        <p:nvSpPr>
          <p:cNvPr id="16387" name="Rectangle 3"/>
          <p:cNvSpPr>
            <a:spLocks noGrp="1" noChangeArrowheads="1"/>
          </p:cNvSpPr>
          <p:nvPr>
            <p:ph type="body" sz="half" idx="1"/>
          </p:nvPr>
        </p:nvSpPr>
        <p:spPr>
          <a:xfrm>
            <a:off x="468313" y="1989138"/>
            <a:ext cx="8351837" cy="1749425"/>
          </a:xfrm>
          <a:solidFill>
            <a:srgbClr val="FFFFCC"/>
          </a:solidFill>
        </p:spPr>
        <p:txBody>
          <a:bodyPr/>
          <a:lstStyle/>
          <a:p>
            <a:pPr eaLnBrk="1" hangingPunct="1"/>
            <a:r>
              <a:rPr lang="zh-TW" altLang="en-US" sz="2800" smtClean="0">
                <a:ea typeface="新細明體" pitchFamily="18" charset="-120"/>
              </a:rPr>
              <a:t>一化學家要鑑定人類體內的某一賀爾蒙的分子量。他將</a:t>
            </a:r>
            <a:r>
              <a:rPr lang="en-US" altLang="zh-TW" sz="2800" smtClean="0">
                <a:ea typeface="新細明體" pitchFamily="18" charset="-120"/>
              </a:rPr>
              <a:t>0.546 g</a:t>
            </a:r>
            <a:r>
              <a:rPr lang="zh-TW" altLang="en-US" sz="2800" smtClean="0">
                <a:ea typeface="新細明體" pitchFamily="18" charset="-120"/>
              </a:rPr>
              <a:t>賀爾蒙溶在</a:t>
            </a:r>
            <a:r>
              <a:rPr lang="en-US" altLang="zh-TW" sz="2800" smtClean="0">
                <a:ea typeface="新細明體" pitchFamily="18" charset="-120"/>
              </a:rPr>
              <a:t>15 g</a:t>
            </a:r>
            <a:r>
              <a:rPr lang="zh-TW" altLang="en-US" sz="2800" smtClean="0">
                <a:ea typeface="新細明體" pitchFamily="18" charset="-120"/>
              </a:rPr>
              <a:t>的苯中，凝固點下降</a:t>
            </a:r>
            <a:r>
              <a:rPr lang="en-US" altLang="zh-TW" sz="2800" smtClean="0">
                <a:ea typeface="新細明體" pitchFamily="18" charset="-120"/>
              </a:rPr>
              <a:t>0.24℃</a:t>
            </a:r>
            <a:r>
              <a:rPr lang="zh-TW" altLang="en-US" sz="2800" smtClean="0">
                <a:ea typeface="新細明體" pitchFamily="18" charset="-120"/>
              </a:rPr>
              <a:t>，請問此賀爾蒙的分子量為何？</a:t>
            </a:r>
          </a:p>
        </p:txBody>
      </p:sp>
      <p:pic>
        <p:nvPicPr>
          <p:cNvPr id="16388" name="Picture 4"/>
          <p:cNvPicPr>
            <a:picLocks noGrp="1" noChangeAspect="1" noChangeArrowheads="1"/>
          </p:cNvPicPr>
          <p:nvPr>
            <p:ph sz="half" idx="2"/>
          </p:nvPr>
        </p:nvPicPr>
        <p:blipFill>
          <a:blip r:embed="rId3" cstate="print"/>
          <a:srcRect/>
          <a:stretch>
            <a:fillRect/>
          </a:stretch>
        </p:blipFill>
        <p:spPr>
          <a:xfrm>
            <a:off x="1579563" y="3994150"/>
            <a:ext cx="5994400" cy="2506663"/>
          </a:xfrm>
          <a:noFill/>
          <a:ln w="57150">
            <a:solidFill>
              <a:schemeClr val="accent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smtClean="0">
                <a:ea typeface="新細明體" pitchFamily="18" charset="-120"/>
              </a:rPr>
              <a:t>電解質的「凝固點下降」效應</a:t>
            </a:r>
          </a:p>
        </p:txBody>
      </p:sp>
      <p:sp>
        <p:nvSpPr>
          <p:cNvPr id="17411" name="Rectangle 3"/>
          <p:cNvSpPr>
            <a:spLocks noGrp="1" noChangeArrowheads="1"/>
          </p:cNvSpPr>
          <p:nvPr>
            <p:ph type="body" idx="1"/>
          </p:nvPr>
        </p:nvSpPr>
        <p:spPr>
          <a:xfrm>
            <a:off x="468313" y="1989138"/>
            <a:ext cx="8351837" cy="4503737"/>
          </a:xfrm>
          <a:solidFill>
            <a:srgbClr val="FFFFCC"/>
          </a:solidFill>
        </p:spPr>
        <p:txBody>
          <a:bodyPr/>
          <a:lstStyle/>
          <a:p>
            <a:pPr eaLnBrk="1" hangingPunct="1"/>
            <a:r>
              <a:rPr lang="zh-TW" altLang="en-US" sz="2800" smtClean="0">
                <a:ea typeface="新細明體" pitchFamily="18" charset="-120"/>
              </a:rPr>
              <a:t>凝固點下降的溫度＝</a:t>
            </a:r>
            <a:r>
              <a:rPr lang="en-US" altLang="zh-TW" sz="2800" i="1" smtClean="0">
                <a:ea typeface="新細明體" pitchFamily="18" charset="-120"/>
              </a:rPr>
              <a:t>i k</a:t>
            </a:r>
            <a:r>
              <a:rPr lang="en-US" altLang="zh-TW" sz="2800" baseline="-25000" smtClean="0">
                <a:ea typeface="新細明體" pitchFamily="18" charset="-120"/>
              </a:rPr>
              <a:t>f</a:t>
            </a:r>
            <a:r>
              <a:rPr lang="en-US" altLang="zh-TW" sz="2800" smtClean="0">
                <a:ea typeface="新細明體" pitchFamily="18" charset="-120"/>
              </a:rPr>
              <a:t>×</a:t>
            </a:r>
            <a:r>
              <a:rPr lang="zh-TW" altLang="en-US" sz="2800" smtClean="0">
                <a:ea typeface="新細明體" pitchFamily="18" charset="-120"/>
              </a:rPr>
              <a:t>重量莫耳濃度</a:t>
            </a:r>
          </a:p>
          <a:p>
            <a:pPr lvl="1" eaLnBrk="1" hangingPunct="1"/>
            <a:r>
              <a:rPr lang="en-US" altLang="zh-TW" sz="2400" i="1" smtClean="0">
                <a:ea typeface="新細明體" pitchFamily="18" charset="-120"/>
              </a:rPr>
              <a:t>k</a:t>
            </a:r>
            <a:r>
              <a:rPr lang="en-US" altLang="zh-TW" sz="2400" baseline="-25000" smtClean="0">
                <a:ea typeface="新細明體" pitchFamily="18" charset="-120"/>
              </a:rPr>
              <a:t>f </a:t>
            </a:r>
            <a:r>
              <a:rPr lang="zh-TW" altLang="en-US" sz="2400" smtClean="0">
                <a:ea typeface="新細明體" pitchFamily="18" charset="-120"/>
              </a:rPr>
              <a:t>： </a:t>
            </a:r>
            <a:r>
              <a:rPr lang="en-US" altLang="zh-TW" sz="2400" smtClean="0">
                <a:ea typeface="新細明體" pitchFamily="18" charset="-120"/>
              </a:rPr>
              <a:t>Freezing-Point Constant</a:t>
            </a:r>
          </a:p>
          <a:p>
            <a:pPr lvl="1" eaLnBrk="1" hangingPunct="1"/>
            <a:r>
              <a:rPr lang="en-US" altLang="zh-TW" sz="2400" i="1" smtClean="0">
                <a:ea typeface="新細明體" pitchFamily="18" charset="-120"/>
              </a:rPr>
              <a:t>i </a:t>
            </a:r>
            <a:r>
              <a:rPr lang="zh-TW" altLang="en-US" sz="2400" smtClean="0">
                <a:ea typeface="新細明體" pitchFamily="18" charset="-120"/>
              </a:rPr>
              <a:t>： </a:t>
            </a:r>
            <a:r>
              <a:rPr lang="en-US" altLang="zh-TW" sz="2400" smtClean="0">
                <a:ea typeface="新細明體" pitchFamily="18" charset="-120"/>
              </a:rPr>
              <a:t>van’t Hoff  </a:t>
            </a:r>
            <a:r>
              <a:rPr lang="en-US" altLang="zh-TW" sz="2400" i="1" smtClean="0">
                <a:ea typeface="新細明體" pitchFamily="18" charset="-120"/>
              </a:rPr>
              <a:t>i</a:t>
            </a:r>
            <a:r>
              <a:rPr lang="en-US" altLang="zh-TW" sz="2400" smtClean="0">
                <a:ea typeface="新細明體" pitchFamily="18" charset="-120"/>
              </a:rPr>
              <a:t>  factor</a:t>
            </a:r>
          </a:p>
          <a:p>
            <a:pPr lvl="2" eaLnBrk="1" hangingPunct="1"/>
            <a:r>
              <a:rPr lang="zh-TW" altLang="en-US" sz="2000" smtClean="0">
                <a:ea typeface="新細明體" pitchFamily="18" charset="-120"/>
              </a:rPr>
              <a:t>當所有的離子完全解離（在比較稀的溶液中）</a:t>
            </a:r>
          </a:p>
          <a:p>
            <a:pPr lvl="2" eaLnBrk="1" hangingPunct="1"/>
            <a:r>
              <a:rPr lang="en-US" altLang="zh-TW" sz="2000" i="1" smtClean="0">
                <a:ea typeface="新細明體" pitchFamily="18" charset="-120"/>
              </a:rPr>
              <a:t>i</a:t>
            </a:r>
            <a:r>
              <a:rPr lang="en-US" altLang="zh-TW" sz="2000" smtClean="0">
                <a:ea typeface="新細明體" pitchFamily="18" charset="-120"/>
              </a:rPr>
              <a:t> = 1 for </a:t>
            </a:r>
            <a:r>
              <a:rPr lang="zh-TW" altLang="en-US" sz="2000" smtClean="0">
                <a:ea typeface="新細明體" pitchFamily="18" charset="-120"/>
              </a:rPr>
              <a:t>非電解質溶液（</a:t>
            </a:r>
            <a:r>
              <a:rPr lang="en-US" altLang="zh-TW" sz="2000" smtClean="0">
                <a:ea typeface="新細明體" pitchFamily="18" charset="-120"/>
              </a:rPr>
              <a:t>nonelectrolytes solution</a:t>
            </a:r>
            <a:r>
              <a:rPr lang="zh-TW" altLang="en-US" sz="2000" smtClean="0">
                <a:ea typeface="新細明體" pitchFamily="18" charset="-120"/>
              </a:rPr>
              <a:t>）</a:t>
            </a:r>
            <a:endParaRPr lang="zh-TW" altLang="en-US" sz="2000" i="1" smtClean="0">
              <a:ea typeface="新細明體" pitchFamily="18" charset="-120"/>
            </a:endParaRPr>
          </a:p>
          <a:p>
            <a:pPr lvl="2" eaLnBrk="1" hangingPunct="1"/>
            <a:r>
              <a:rPr lang="en-US" altLang="zh-TW" sz="2000" i="1" smtClean="0">
                <a:ea typeface="新細明體" pitchFamily="18" charset="-120"/>
              </a:rPr>
              <a:t>i</a:t>
            </a:r>
            <a:r>
              <a:rPr lang="en-US" altLang="zh-TW" sz="2000" smtClean="0">
                <a:ea typeface="新細明體" pitchFamily="18" charset="-120"/>
              </a:rPr>
              <a:t> = 2 for MX</a:t>
            </a:r>
            <a:r>
              <a:rPr lang="zh-TW" altLang="en-US" sz="2000" smtClean="0">
                <a:ea typeface="新細明體" pitchFamily="18" charset="-120"/>
              </a:rPr>
              <a:t>，如</a:t>
            </a:r>
            <a:r>
              <a:rPr lang="en-US" altLang="zh-TW" sz="2000" smtClean="0">
                <a:ea typeface="新細明體" pitchFamily="18" charset="-120"/>
              </a:rPr>
              <a:t>NaCl</a:t>
            </a:r>
          </a:p>
          <a:p>
            <a:pPr lvl="2" eaLnBrk="1" hangingPunct="1"/>
            <a:r>
              <a:rPr lang="en-US" altLang="zh-TW" sz="2000" i="1" smtClean="0">
                <a:ea typeface="新細明體" pitchFamily="18" charset="-120"/>
              </a:rPr>
              <a:t>i</a:t>
            </a:r>
            <a:r>
              <a:rPr lang="en-US" altLang="zh-TW" sz="2000" smtClean="0">
                <a:ea typeface="新細明體" pitchFamily="18" charset="-120"/>
              </a:rPr>
              <a:t> = 3 for MX</a:t>
            </a:r>
            <a:r>
              <a:rPr lang="en-US" altLang="zh-TW" sz="2000" baseline="-25000" smtClean="0">
                <a:ea typeface="新細明體" pitchFamily="18" charset="-120"/>
              </a:rPr>
              <a:t>2</a:t>
            </a:r>
            <a:r>
              <a:rPr lang="zh-TW" altLang="en-US" sz="2000" smtClean="0">
                <a:ea typeface="新細明體" pitchFamily="18" charset="-120"/>
              </a:rPr>
              <a:t>，如</a:t>
            </a:r>
            <a:r>
              <a:rPr lang="en-US" altLang="zh-TW" sz="2000" smtClean="0">
                <a:ea typeface="新細明體" pitchFamily="18" charset="-120"/>
              </a:rPr>
              <a:t>CaCl</a:t>
            </a:r>
            <a:r>
              <a:rPr lang="en-US" altLang="zh-TW" sz="2000" baseline="-25000" smtClean="0">
                <a:ea typeface="新細明體" pitchFamily="18" charset="-120"/>
              </a:rPr>
              <a:t>2</a:t>
            </a:r>
          </a:p>
          <a:p>
            <a:pPr lvl="2" eaLnBrk="1" hangingPunct="1"/>
            <a:r>
              <a:rPr lang="zh-TW" altLang="en-US" sz="2000" smtClean="0">
                <a:ea typeface="新細明體" pitchFamily="18" charset="-120"/>
              </a:rPr>
              <a:t>當溶液中電解質無法完全解離，如</a:t>
            </a:r>
            <a:r>
              <a:rPr lang="en-US" altLang="zh-TW" sz="2000" smtClean="0">
                <a:ea typeface="新細明體" pitchFamily="18" charset="-120"/>
              </a:rPr>
              <a:t>5%</a:t>
            </a:r>
            <a:r>
              <a:rPr lang="zh-TW" altLang="en-US" sz="2000" smtClean="0">
                <a:ea typeface="新細明體" pitchFamily="18" charset="-120"/>
              </a:rPr>
              <a:t>解離的弱酸溶液（醋酸）</a:t>
            </a:r>
            <a:endParaRPr lang="en-US" altLang="zh-TW" sz="2000" smtClean="0">
              <a:ea typeface="新細明體" pitchFamily="18" charset="-120"/>
            </a:endParaRPr>
          </a:p>
          <a:p>
            <a:pPr lvl="2" eaLnBrk="1" hangingPunct="1">
              <a:buFont typeface="Wingdings" pitchFamily="2" charset="2"/>
              <a:buNone/>
            </a:pPr>
            <a:r>
              <a:rPr lang="en-US" altLang="zh-TW" sz="2000" smtClean="0">
                <a:ea typeface="新細明體" pitchFamily="18" charset="-120"/>
              </a:rPr>
              <a:t>	</a:t>
            </a:r>
            <a:r>
              <a:rPr lang="en-US" altLang="zh-TW" sz="2000" i="1" smtClean="0">
                <a:ea typeface="新細明體" pitchFamily="18" charset="-120"/>
              </a:rPr>
              <a:t> i</a:t>
            </a:r>
            <a:r>
              <a:rPr lang="en-US" altLang="zh-TW" sz="2000" smtClean="0">
                <a:ea typeface="新細明體" pitchFamily="18" charset="-120"/>
              </a:rPr>
              <a:t>  = 0.95+0.05*2 = 1.05</a:t>
            </a:r>
            <a:endParaRPr lang="zh-TW" altLang="en-US" sz="2000" smtClean="0">
              <a:ea typeface="新細明體"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dirty="0" smtClean="0">
                <a:ea typeface="新細明體" pitchFamily="18" charset="-120"/>
              </a:rPr>
              <a:t>Quiz</a:t>
            </a:r>
            <a:endParaRPr lang="zh-TW" altLang="en-US" dirty="0" smtClean="0">
              <a:ea typeface="新細明體" pitchFamily="18" charset="-120"/>
            </a:endParaRPr>
          </a:p>
        </p:txBody>
      </p:sp>
      <p:sp>
        <p:nvSpPr>
          <p:cNvPr id="18435" name="內容版面配置區 2"/>
          <p:cNvSpPr>
            <a:spLocks noGrp="1"/>
          </p:cNvSpPr>
          <p:nvPr>
            <p:ph idx="1"/>
          </p:nvPr>
        </p:nvSpPr>
        <p:spPr>
          <a:xfrm>
            <a:off x="400051" y="1989138"/>
            <a:ext cx="8572500" cy="4395787"/>
          </a:xfrm>
        </p:spPr>
        <p:txBody>
          <a:bodyPr/>
          <a:lstStyle/>
          <a:p>
            <a:r>
              <a:rPr lang="en-US" altLang="zh-TW" dirty="0" smtClean="0">
                <a:ea typeface="新細明體" pitchFamily="18" charset="-120"/>
              </a:rPr>
              <a:t>Which of the following compound has the lowest freezing point?</a:t>
            </a:r>
          </a:p>
          <a:p>
            <a:pPr lvl="1"/>
            <a:r>
              <a:rPr lang="en-US" altLang="zh-TW" dirty="0" smtClean="0">
                <a:ea typeface="新細明體" pitchFamily="18" charset="-120"/>
              </a:rPr>
              <a:t>2.0 m </a:t>
            </a:r>
            <a:r>
              <a:rPr lang="en-US" altLang="zh-TW" dirty="0">
                <a:ea typeface="新細明體" pitchFamily="18" charset="-120"/>
              </a:rPr>
              <a:t>sodium </a:t>
            </a:r>
            <a:r>
              <a:rPr lang="en-US" altLang="zh-TW" dirty="0" smtClean="0">
                <a:ea typeface="新細明體" pitchFamily="18" charset="-120"/>
              </a:rPr>
              <a:t>perchlorate</a:t>
            </a:r>
          </a:p>
          <a:p>
            <a:pPr lvl="1"/>
            <a:r>
              <a:rPr lang="en-US" altLang="zh-TW" dirty="0" smtClean="0">
                <a:ea typeface="新細明體" pitchFamily="18" charset="-120"/>
              </a:rPr>
              <a:t>1.0 m potassium </a:t>
            </a:r>
            <a:r>
              <a:rPr lang="en-US" altLang="zh-TW" dirty="0">
                <a:ea typeface="新細明體" pitchFamily="18" charset="-120"/>
              </a:rPr>
              <a:t>phosphate </a:t>
            </a:r>
            <a:endParaRPr lang="en-US" altLang="zh-TW" dirty="0" smtClean="0">
              <a:ea typeface="新細明體" pitchFamily="18" charset="-120"/>
            </a:endParaRPr>
          </a:p>
          <a:p>
            <a:pPr lvl="1"/>
            <a:r>
              <a:rPr lang="en-US" altLang="zh-TW" dirty="0" smtClean="0">
                <a:ea typeface="新細明體" pitchFamily="18" charset="-120"/>
              </a:rPr>
              <a:t>1.5 m aluminum nitrate </a:t>
            </a:r>
          </a:p>
          <a:p>
            <a:pPr lvl="1"/>
            <a:r>
              <a:rPr lang="en-US" altLang="zh-TW" dirty="0" smtClean="0">
                <a:ea typeface="新細明體" pitchFamily="18" charset="-120"/>
              </a:rPr>
              <a:t>1.0 m aluminum sulfate </a:t>
            </a:r>
          </a:p>
          <a:p>
            <a:pPr lvl="1"/>
            <a:r>
              <a:rPr lang="en-US" altLang="zh-TW" dirty="0" smtClean="0">
                <a:ea typeface="新細明體" pitchFamily="18" charset="-120"/>
              </a:rPr>
              <a:t>1.5 m magnesium phosphate</a:t>
            </a:r>
            <a:endParaRPr lang="zh-TW" altLang="en-US" dirty="0" smtClean="0">
              <a:ea typeface="新細明體" pitchFamily="18" charset="-120"/>
            </a:endParaRPr>
          </a:p>
        </p:txBody>
      </p:sp>
      <p:sp>
        <p:nvSpPr>
          <p:cNvPr id="2" name="文字方塊 1"/>
          <p:cNvSpPr txBox="1"/>
          <p:nvPr/>
        </p:nvSpPr>
        <p:spPr>
          <a:xfrm>
            <a:off x="7008926" y="3390900"/>
            <a:ext cx="1627369" cy="400110"/>
          </a:xfrm>
          <a:prstGeom prst="rect">
            <a:avLst/>
          </a:prstGeom>
          <a:solidFill>
            <a:srgbClr val="FFFF99"/>
          </a:solidFill>
        </p:spPr>
        <p:txBody>
          <a:bodyPr wrap="none" rtlCol="0">
            <a:spAutoFit/>
          </a:bodyPr>
          <a:lstStyle/>
          <a:p>
            <a:pPr marL="0" lvl="1"/>
            <a:r>
              <a:rPr lang="en-US" altLang="zh-TW" sz="2000" b="1" dirty="0" smtClean="0">
                <a:solidFill>
                  <a:schemeClr val="tx2"/>
                </a:solidFill>
                <a:ea typeface="新細明體" pitchFamily="18" charset="-120"/>
              </a:rPr>
              <a:t>NaClO</a:t>
            </a:r>
            <a:r>
              <a:rPr lang="en-US" altLang="zh-TW" sz="2000" b="1" baseline="-25000" dirty="0" smtClean="0">
                <a:solidFill>
                  <a:schemeClr val="tx2"/>
                </a:solidFill>
                <a:ea typeface="新細明體" pitchFamily="18" charset="-120"/>
              </a:rPr>
              <a:t>4</a:t>
            </a:r>
            <a:r>
              <a:rPr lang="en-US" altLang="zh-TW" sz="2000" b="1" dirty="0" smtClean="0">
                <a:solidFill>
                  <a:schemeClr val="tx2"/>
                </a:solidFill>
                <a:ea typeface="新細明體" pitchFamily="18" charset="-120"/>
              </a:rPr>
              <a:t>·H</a:t>
            </a:r>
            <a:r>
              <a:rPr lang="en-US" altLang="zh-TW" sz="2000" b="1" baseline="-25000" dirty="0" smtClean="0">
                <a:solidFill>
                  <a:schemeClr val="tx2"/>
                </a:solidFill>
                <a:ea typeface="新細明體" pitchFamily="18" charset="-120"/>
              </a:rPr>
              <a:t>2</a:t>
            </a:r>
            <a:r>
              <a:rPr lang="en-US" altLang="zh-TW" sz="2000" b="1" dirty="0" smtClean="0">
                <a:solidFill>
                  <a:schemeClr val="tx2"/>
                </a:solidFill>
                <a:ea typeface="新細明體" pitchFamily="18" charset="-120"/>
              </a:rPr>
              <a:t>O</a:t>
            </a:r>
            <a:endParaRPr lang="en-US" altLang="zh-TW" sz="2000" b="1" dirty="0">
              <a:solidFill>
                <a:schemeClr val="tx2"/>
              </a:solidFill>
              <a:ea typeface="新細明體" pitchFamily="18" charset="-120"/>
            </a:endParaRPr>
          </a:p>
        </p:txBody>
      </p:sp>
      <p:sp>
        <p:nvSpPr>
          <p:cNvPr id="3" name="文字方塊 2"/>
          <p:cNvSpPr txBox="1"/>
          <p:nvPr/>
        </p:nvSpPr>
        <p:spPr>
          <a:xfrm>
            <a:off x="7141975" y="4010025"/>
            <a:ext cx="1494320" cy="400110"/>
          </a:xfrm>
          <a:prstGeom prst="rect">
            <a:avLst/>
          </a:prstGeom>
          <a:solidFill>
            <a:srgbClr val="FFFF99"/>
          </a:solidFill>
        </p:spPr>
        <p:txBody>
          <a:bodyPr wrap="none" rtlCol="0">
            <a:spAutoFit/>
          </a:bodyPr>
          <a:lstStyle/>
          <a:p>
            <a:r>
              <a:rPr lang="en-US" altLang="zh-TW" sz="2000" b="1" dirty="0">
                <a:solidFill>
                  <a:schemeClr val="tx2"/>
                </a:solidFill>
                <a:ea typeface="新細明體" pitchFamily="18" charset="-120"/>
              </a:rPr>
              <a:t>K</a:t>
            </a:r>
            <a:r>
              <a:rPr lang="en-US" altLang="zh-TW" sz="2000" b="1" baseline="-25000" dirty="0">
                <a:solidFill>
                  <a:schemeClr val="tx2"/>
                </a:solidFill>
                <a:ea typeface="新細明體" pitchFamily="18" charset="-120"/>
              </a:rPr>
              <a:t>3</a:t>
            </a:r>
            <a:r>
              <a:rPr lang="en-US" altLang="zh-TW" sz="2000" b="1" dirty="0">
                <a:solidFill>
                  <a:schemeClr val="tx2"/>
                </a:solidFill>
                <a:ea typeface="新細明體" pitchFamily="18" charset="-120"/>
              </a:rPr>
              <a:t>PO</a:t>
            </a:r>
            <a:r>
              <a:rPr lang="en-US" altLang="zh-TW" sz="2000" b="1" baseline="-25000" dirty="0">
                <a:solidFill>
                  <a:schemeClr val="tx2"/>
                </a:solidFill>
                <a:ea typeface="新細明體" pitchFamily="18" charset="-120"/>
              </a:rPr>
              <a:t>4</a:t>
            </a:r>
            <a:r>
              <a:rPr lang="en-US" altLang="zh-TW" sz="2000" b="1" dirty="0">
                <a:solidFill>
                  <a:schemeClr val="tx2"/>
                </a:solidFill>
                <a:ea typeface="新細明體" pitchFamily="18" charset="-120"/>
              </a:rPr>
              <a:t>·H</a:t>
            </a:r>
            <a:r>
              <a:rPr lang="en-US" altLang="zh-TW" sz="2000" b="1" baseline="-25000" dirty="0">
                <a:solidFill>
                  <a:schemeClr val="tx2"/>
                </a:solidFill>
                <a:ea typeface="新細明體" pitchFamily="18" charset="-120"/>
              </a:rPr>
              <a:t>2</a:t>
            </a:r>
            <a:r>
              <a:rPr lang="en-US" altLang="zh-TW" sz="2000" b="1" dirty="0">
                <a:solidFill>
                  <a:schemeClr val="tx2"/>
                </a:solidFill>
                <a:ea typeface="新細明體" pitchFamily="18" charset="-120"/>
              </a:rPr>
              <a:t>O</a:t>
            </a:r>
            <a:endParaRPr lang="zh-TW" altLang="en-US" sz="2000" b="1" dirty="0">
              <a:solidFill>
                <a:schemeClr val="tx2"/>
              </a:solidFill>
            </a:endParaRPr>
          </a:p>
        </p:txBody>
      </p:sp>
      <p:sp>
        <p:nvSpPr>
          <p:cNvPr id="4" name="文字方塊 3"/>
          <p:cNvSpPr txBox="1"/>
          <p:nvPr/>
        </p:nvSpPr>
        <p:spPr>
          <a:xfrm>
            <a:off x="6744430" y="4629150"/>
            <a:ext cx="1891865" cy="400110"/>
          </a:xfrm>
          <a:prstGeom prst="rect">
            <a:avLst/>
          </a:prstGeom>
          <a:solidFill>
            <a:srgbClr val="FFFF99"/>
          </a:solidFill>
        </p:spPr>
        <p:txBody>
          <a:bodyPr wrap="none" rtlCol="0">
            <a:spAutoFit/>
          </a:bodyPr>
          <a:lstStyle/>
          <a:p>
            <a:pPr marL="0" lvl="1"/>
            <a:r>
              <a:rPr lang="en-US" altLang="zh-TW" sz="2000" b="1" dirty="0" smtClean="0">
                <a:solidFill>
                  <a:schemeClr val="tx2"/>
                </a:solidFill>
                <a:ea typeface="新細明體" pitchFamily="18" charset="-120"/>
              </a:rPr>
              <a:t>Al(NO</a:t>
            </a:r>
            <a:r>
              <a:rPr lang="en-US" altLang="zh-TW" sz="2000" b="1" baseline="-25000" dirty="0" smtClean="0">
                <a:solidFill>
                  <a:schemeClr val="tx2"/>
                </a:solidFill>
                <a:ea typeface="新細明體" pitchFamily="18" charset="-120"/>
              </a:rPr>
              <a:t>3</a:t>
            </a:r>
            <a:r>
              <a:rPr lang="en-US" altLang="zh-TW" sz="2000" b="1" dirty="0" smtClean="0">
                <a:solidFill>
                  <a:schemeClr val="tx2"/>
                </a:solidFill>
                <a:ea typeface="新細明體" pitchFamily="18" charset="-120"/>
              </a:rPr>
              <a:t>)</a:t>
            </a:r>
            <a:r>
              <a:rPr lang="en-US" altLang="zh-TW" sz="2000" b="1" baseline="-25000" dirty="0" smtClean="0">
                <a:solidFill>
                  <a:schemeClr val="tx2"/>
                </a:solidFill>
                <a:ea typeface="新細明體" pitchFamily="18" charset="-120"/>
              </a:rPr>
              <a:t>3</a:t>
            </a:r>
            <a:r>
              <a:rPr lang="en-US" altLang="zh-TW" sz="2000" b="1" dirty="0" smtClean="0">
                <a:solidFill>
                  <a:schemeClr val="tx2"/>
                </a:solidFill>
                <a:ea typeface="新細明體" pitchFamily="18" charset="-120"/>
              </a:rPr>
              <a:t>·9H</a:t>
            </a:r>
            <a:r>
              <a:rPr lang="en-US" altLang="zh-TW" sz="2000" b="1" baseline="-25000" dirty="0" smtClean="0">
                <a:solidFill>
                  <a:schemeClr val="tx2"/>
                </a:solidFill>
                <a:ea typeface="新細明體" pitchFamily="18" charset="-120"/>
              </a:rPr>
              <a:t>2</a:t>
            </a:r>
            <a:r>
              <a:rPr lang="en-US" altLang="zh-TW" sz="2000" b="1" dirty="0" smtClean="0">
                <a:solidFill>
                  <a:schemeClr val="tx2"/>
                </a:solidFill>
                <a:ea typeface="新細明體" pitchFamily="18" charset="-120"/>
              </a:rPr>
              <a:t>O</a:t>
            </a:r>
            <a:endParaRPr lang="en-US" altLang="zh-TW" sz="2000" b="1" dirty="0">
              <a:solidFill>
                <a:schemeClr val="tx2"/>
              </a:solidFill>
              <a:ea typeface="新細明體" pitchFamily="18" charset="-120"/>
            </a:endParaRPr>
          </a:p>
        </p:txBody>
      </p:sp>
      <p:sp>
        <p:nvSpPr>
          <p:cNvPr id="5" name="矩形 4"/>
          <p:cNvSpPr/>
          <p:nvPr/>
        </p:nvSpPr>
        <p:spPr>
          <a:xfrm>
            <a:off x="4882731" y="3390900"/>
            <a:ext cx="1983235" cy="461665"/>
          </a:xfrm>
          <a:prstGeom prst="rect">
            <a:avLst/>
          </a:prstGeom>
          <a:solidFill>
            <a:schemeClr val="bg1"/>
          </a:solidFill>
        </p:spPr>
        <p:txBody>
          <a:bodyPr wrap="none">
            <a:spAutoFit/>
          </a:bodyPr>
          <a:lstStyle/>
          <a:p>
            <a:r>
              <a:rPr lang="en-US" altLang="zh-TW" sz="2400" dirty="0">
                <a:solidFill>
                  <a:schemeClr val="tx2"/>
                </a:solidFill>
                <a:ea typeface="新細明體" pitchFamily="18" charset="-120"/>
              </a:rPr>
              <a:t>monohydrate</a:t>
            </a:r>
            <a:endParaRPr lang="zh-TW" altLang="en-US" sz="2400" dirty="0">
              <a:solidFill>
                <a:schemeClr val="tx2"/>
              </a:solidFill>
            </a:endParaRPr>
          </a:p>
        </p:txBody>
      </p:sp>
      <p:sp>
        <p:nvSpPr>
          <p:cNvPr id="8" name="矩形 7"/>
          <p:cNvSpPr/>
          <p:nvPr/>
        </p:nvSpPr>
        <p:spPr>
          <a:xfrm>
            <a:off x="5111266" y="4014490"/>
            <a:ext cx="1983235" cy="461665"/>
          </a:xfrm>
          <a:prstGeom prst="rect">
            <a:avLst/>
          </a:prstGeom>
          <a:solidFill>
            <a:schemeClr val="bg1"/>
          </a:solidFill>
        </p:spPr>
        <p:txBody>
          <a:bodyPr wrap="none">
            <a:spAutoFit/>
          </a:bodyPr>
          <a:lstStyle/>
          <a:p>
            <a:r>
              <a:rPr lang="en-US" altLang="zh-TW" sz="2400" dirty="0">
                <a:solidFill>
                  <a:schemeClr val="tx2"/>
                </a:solidFill>
                <a:ea typeface="新細明體" pitchFamily="18" charset="-120"/>
              </a:rPr>
              <a:t>monohydrate</a:t>
            </a:r>
            <a:endParaRPr lang="zh-TW" altLang="en-US" sz="2400" dirty="0">
              <a:solidFill>
                <a:schemeClr val="tx2"/>
              </a:solidFill>
            </a:endParaRPr>
          </a:p>
        </p:txBody>
      </p:sp>
      <p:sp>
        <p:nvSpPr>
          <p:cNvPr id="6" name="矩形 5"/>
          <p:cNvSpPr/>
          <p:nvPr/>
        </p:nvSpPr>
        <p:spPr>
          <a:xfrm>
            <a:off x="4593403" y="4629149"/>
            <a:ext cx="1898277" cy="461665"/>
          </a:xfrm>
          <a:prstGeom prst="rect">
            <a:avLst/>
          </a:prstGeom>
          <a:solidFill>
            <a:schemeClr val="bg1"/>
          </a:solidFill>
        </p:spPr>
        <p:txBody>
          <a:bodyPr wrap="none">
            <a:spAutoFit/>
          </a:bodyPr>
          <a:lstStyle/>
          <a:p>
            <a:r>
              <a:rPr lang="en-US" altLang="zh-TW" sz="2400" dirty="0" err="1">
                <a:solidFill>
                  <a:schemeClr val="tx2"/>
                </a:solidFill>
              </a:rPr>
              <a:t>nonahydrate</a:t>
            </a:r>
            <a:endParaRPr lang="zh-TW" altLang="en-US" sz="2400" dirty="0">
              <a:solidFill>
                <a:schemeClr val="tx2"/>
              </a:solidFill>
            </a:endParaRPr>
          </a:p>
        </p:txBody>
      </p:sp>
      <p:sp>
        <p:nvSpPr>
          <p:cNvPr id="9" name="文字方塊 8"/>
          <p:cNvSpPr txBox="1"/>
          <p:nvPr/>
        </p:nvSpPr>
        <p:spPr>
          <a:xfrm>
            <a:off x="6521614" y="5243213"/>
            <a:ext cx="2114681" cy="400110"/>
          </a:xfrm>
          <a:prstGeom prst="rect">
            <a:avLst/>
          </a:prstGeom>
          <a:solidFill>
            <a:srgbClr val="FFFF99"/>
          </a:solidFill>
        </p:spPr>
        <p:txBody>
          <a:bodyPr wrap="none" rtlCol="0">
            <a:spAutoFit/>
          </a:bodyPr>
          <a:lstStyle/>
          <a:p>
            <a:pPr marL="0" lvl="1"/>
            <a:r>
              <a:rPr lang="en-US" altLang="zh-TW" sz="2000" b="1" dirty="0" smtClean="0">
                <a:solidFill>
                  <a:schemeClr val="tx2"/>
                </a:solidFill>
                <a:ea typeface="新細明體" pitchFamily="18" charset="-120"/>
              </a:rPr>
              <a:t>Al</a:t>
            </a:r>
            <a:r>
              <a:rPr lang="en-US" altLang="zh-TW" sz="2000" b="1" baseline="-25000" dirty="0" smtClean="0">
                <a:solidFill>
                  <a:schemeClr val="tx2"/>
                </a:solidFill>
                <a:ea typeface="新細明體" pitchFamily="18" charset="-120"/>
              </a:rPr>
              <a:t>2</a:t>
            </a:r>
            <a:r>
              <a:rPr lang="en-US" altLang="zh-TW" sz="2000" b="1" dirty="0" smtClean="0">
                <a:solidFill>
                  <a:schemeClr val="tx2"/>
                </a:solidFill>
                <a:ea typeface="新細明體" pitchFamily="18" charset="-120"/>
              </a:rPr>
              <a:t>(SO</a:t>
            </a:r>
            <a:r>
              <a:rPr lang="en-US" altLang="zh-TW" sz="2000" b="1" baseline="-25000" dirty="0" smtClean="0">
                <a:solidFill>
                  <a:schemeClr val="tx2"/>
                </a:solidFill>
                <a:ea typeface="新細明體" pitchFamily="18" charset="-120"/>
              </a:rPr>
              <a:t>4</a:t>
            </a:r>
            <a:r>
              <a:rPr lang="en-US" altLang="zh-TW" sz="2000" b="1" dirty="0" smtClean="0">
                <a:solidFill>
                  <a:schemeClr val="tx2"/>
                </a:solidFill>
                <a:ea typeface="新細明體" pitchFamily="18" charset="-120"/>
              </a:rPr>
              <a:t>)</a:t>
            </a:r>
            <a:r>
              <a:rPr lang="en-US" altLang="zh-TW" sz="2000" b="1" baseline="-25000" dirty="0" smtClean="0">
                <a:solidFill>
                  <a:schemeClr val="tx2"/>
                </a:solidFill>
                <a:ea typeface="新細明體" pitchFamily="18" charset="-120"/>
              </a:rPr>
              <a:t>3</a:t>
            </a:r>
            <a:r>
              <a:rPr lang="en-US" altLang="zh-TW" sz="2000" b="1" dirty="0" smtClean="0">
                <a:solidFill>
                  <a:schemeClr val="tx2"/>
                </a:solidFill>
                <a:ea typeface="新細明體" pitchFamily="18" charset="-120"/>
              </a:rPr>
              <a:t>·16H</a:t>
            </a:r>
            <a:r>
              <a:rPr lang="en-US" altLang="zh-TW" sz="2000" b="1" baseline="-25000" dirty="0" smtClean="0">
                <a:solidFill>
                  <a:schemeClr val="tx2"/>
                </a:solidFill>
                <a:ea typeface="新細明體" pitchFamily="18" charset="-120"/>
              </a:rPr>
              <a:t>2</a:t>
            </a:r>
            <a:r>
              <a:rPr lang="en-US" altLang="zh-TW" sz="2000" b="1" dirty="0" smtClean="0">
                <a:solidFill>
                  <a:schemeClr val="tx2"/>
                </a:solidFill>
                <a:ea typeface="新細明體" pitchFamily="18" charset="-120"/>
              </a:rPr>
              <a:t>O</a:t>
            </a:r>
            <a:endParaRPr lang="en-US" altLang="zh-TW" sz="2000" b="1" dirty="0">
              <a:solidFill>
                <a:schemeClr val="tx2"/>
              </a:solidFill>
              <a:ea typeface="新細明體" pitchFamily="18" charset="-120"/>
            </a:endParaRPr>
          </a:p>
        </p:txBody>
      </p:sp>
      <p:sp>
        <p:nvSpPr>
          <p:cNvPr id="12" name="矩形 11"/>
          <p:cNvSpPr/>
          <p:nvPr/>
        </p:nvSpPr>
        <p:spPr>
          <a:xfrm>
            <a:off x="4684692" y="5243213"/>
            <a:ext cx="1657826" cy="461665"/>
          </a:xfrm>
          <a:prstGeom prst="rect">
            <a:avLst/>
          </a:prstGeom>
          <a:solidFill>
            <a:schemeClr val="bg1"/>
          </a:solidFill>
        </p:spPr>
        <p:txBody>
          <a:bodyPr wrap="none">
            <a:spAutoFit/>
          </a:bodyPr>
          <a:lstStyle/>
          <a:p>
            <a:r>
              <a:rPr lang="en-US" altLang="zh-TW" sz="2400" dirty="0" smtClean="0">
                <a:solidFill>
                  <a:schemeClr val="tx2"/>
                </a:solidFill>
              </a:rPr>
              <a:t>16-hydrate</a:t>
            </a:r>
            <a:endParaRPr lang="zh-TW" altLang="en-US" sz="2400" dirty="0">
              <a:solidFill>
                <a:schemeClr val="tx2"/>
              </a:solidFill>
            </a:endParaRPr>
          </a:p>
        </p:txBody>
      </p:sp>
      <p:sp>
        <p:nvSpPr>
          <p:cNvPr id="11" name="文字方塊 10"/>
          <p:cNvSpPr txBox="1"/>
          <p:nvPr/>
        </p:nvSpPr>
        <p:spPr>
          <a:xfrm>
            <a:off x="7257391" y="5905500"/>
            <a:ext cx="1378904" cy="400110"/>
          </a:xfrm>
          <a:prstGeom prst="rect">
            <a:avLst/>
          </a:prstGeom>
          <a:solidFill>
            <a:srgbClr val="FFFF99"/>
          </a:solidFill>
        </p:spPr>
        <p:txBody>
          <a:bodyPr wrap="none" rtlCol="0">
            <a:spAutoFit/>
          </a:bodyPr>
          <a:lstStyle/>
          <a:p>
            <a:pPr marL="0" lvl="1"/>
            <a:r>
              <a:rPr lang="en-US" altLang="zh-TW" sz="2000" b="1" dirty="0" smtClean="0">
                <a:solidFill>
                  <a:schemeClr val="tx2"/>
                </a:solidFill>
                <a:ea typeface="新細明體" pitchFamily="18" charset="-120"/>
              </a:rPr>
              <a:t>Mg</a:t>
            </a:r>
            <a:r>
              <a:rPr lang="en-US" altLang="zh-TW" sz="2000" b="1" baseline="-25000" dirty="0" smtClean="0">
                <a:solidFill>
                  <a:schemeClr val="tx2"/>
                </a:solidFill>
                <a:ea typeface="新細明體" pitchFamily="18" charset="-120"/>
              </a:rPr>
              <a:t>3</a:t>
            </a:r>
            <a:r>
              <a:rPr lang="en-US" altLang="zh-TW" sz="2000" b="1" dirty="0" smtClean="0">
                <a:solidFill>
                  <a:schemeClr val="tx2"/>
                </a:solidFill>
                <a:ea typeface="新細明體" pitchFamily="18" charset="-120"/>
              </a:rPr>
              <a:t>(PO</a:t>
            </a:r>
            <a:r>
              <a:rPr lang="en-US" altLang="zh-TW" sz="2000" b="1" baseline="-25000" dirty="0" smtClean="0">
                <a:solidFill>
                  <a:schemeClr val="tx2"/>
                </a:solidFill>
                <a:ea typeface="新細明體" pitchFamily="18" charset="-120"/>
              </a:rPr>
              <a:t>4</a:t>
            </a:r>
            <a:r>
              <a:rPr lang="en-US" altLang="zh-TW" sz="2000" b="1" dirty="0" smtClean="0">
                <a:solidFill>
                  <a:schemeClr val="tx2"/>
                </a:solidFill>
                <a:ea typeface="新細明體" pitchFamily="18" charset="-120"/>
              </a:rPr>
              <a:t>)</a:t>
            </a:r>
            <a:r>
              <a:rPr lang="en-US" altLang="zh-TW" sz="2000" b="1" baseline="-25000" dirty="0" smtClean="0">
                <a:solidFill>
                  <a:schemeClr val="tx2"/>
                </a:solidFill>
                <a:ea typeface="新細明體" pitchFamily="18" charset="-120"/>
              </a:rPr>
              <a:t>2</a:t>
            </a:r>
            <a:endParaRPr lang="zh-TW" altLang="en-US" sz="2000" b="1" dirty="0">
              <a:solidFill>
                <a:schemeClr val="tx2"/>
              </a:solidFill>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6" grpId="0" animBg="1"/>
      <p:bldP spid="9" grpId="0" animBg="1"/>
      <p:bldP spid="1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kumimoji="1" lang="zh-TW" altLang="en-US" smtClean="0">
                <a:ea typeface="新細明體" pitchFamily="18" charset="-120"/>
              </a:rPr>
              <a:t>滲透 </a:t>
            </a:r>
            <a:r>
              <a:rPr kumimoji="1" lang="en-US" altLang="zh-TW" smtClean="0">
                <a:ea typeface="新細明體" pitchFamily="18" charset="-120"/>
              </a:rPr>
              <a:t>Osmosis </a:t>
            </a:r>
            <a:r>
              <a:rPr lang="zh-TW" altLang="en-US" smtClean="0">
                <a:ea typeface="新細明體" pitchFamily="18" charset="-120"/>
              </a:rPr>
              <a:t>的熱力學觀點</a:t>
            </a:r>
          </a:p>
        </p:txBody>
      </p:sp>
      <p:sp>
        <p:nvSpPr>
          <p:cNvPr id="19459" name="Rectangle 3"/>
          <p:cNvSpPr>
            <a:spLocks noGrp="1" noChangeArrowheads="1"/>
          </p:cNvSpPr>
          <p:nvPr>
            <p:ph type="body" sz="half" idx="1"/>
          </p:nvPr>
        </p:nvSpPr>
        <p:spPr>
          <a:solidFill>
            <a:srgbClr val="FFFFCC"/>
          </a:solidFill>
        </p:spPr>
        <p:txBody>
          <a:bodyPr/>
          <a:lstStyle/>
          <a:p>
            <a:pPr eaLnBrk="1" hangingPunct="1"/>
            <a:r>
              <a:rPr lang="zh-TW" altLang="en-US" sz="2800" smtClean="0">
                <a:ea typeface="新細明體" pitchFamily="18" charset="-120"/>
              </a:rPr>
              <a:t>起始狀態（</a:t>
            </a:r>
            <a:r>
              <a:rPr lang="en-US" altLang="zh-TW" sz="2800" smtClean="0">
                <a:ea typeface="新細明體" pitchFamily="18" charset="-120"/>
              </a:rPr>
              <a:t>initial state</a:t>
            </a:r>
            <a:r>
              <a:rPr lang="zh-TW" altLang="en-US" sz="2800" smtClean="0">
                <a:ea typeface="新細明體" pitchFamily="18" charset="-120"/>
              </a:rPr>
              <a:t>）：</a:t>
            </a:r>
          </a:p>
          <a:p>
            <a:pPr lvl="1" eaLnBrk="1" hangingPunct="1"/>
            <a:r>
              <a:rPr lang="zh-TW" altLang="en-US" b="1" smtClean="0">
                <a:ea typeface="標楷體" pitchFamily="65" charset="-120"/>
              </a:rPr>
              <a:t>左側：</a:t>
            </a:r>
            <a:r>
              <a:rPr lang="en-US" altLang="zh-TW" sz="2400" smtClean="0">
                <a:ea typeface="新細明體" pitchFamily="18" charset="-120"/>
              </a:rPr>
              <a:t> liquid state</a:t>
            </a:r>
          </a:p>
          <a:p>
            <a:pPr lvl="1" eaLnBrk="1" hangingPunct="1"/>
            <a:r>
              <a:rPr lang="zh-TW" altLang="en-US" b="1" smtClean="0">
                <a:latin typeface="標楷體" pitchFamily="65" charset="-120"/>
                <a:ea typeface="標楷體" pitchFamily="65" charset="-120"/>
              </a:rPr>
              <a:t>右側：</a:t>
            </a:r>
            <a:r>
              <a:rPr lang="en-US" altLang="zh-TW" sz="2400" smtClean="0">
                <a:ea typeface="新細明體" pitchFamily="18" charset="-120"/>
                <a:sym typeface="Wingdings" pitchFamily="2" charset="2"/>
              </a:rPr>
              <a:t>solution</a:t>
            </a:r>
            <a:r>
              <a:rPr lang="en-US" altLang="zh-TW" sz="2400" smtClean="0">
                <a:ea typeface="新細明體" pitchFamily="18" charset="-120"/>
              </a:rPr>
              <a:t> state</a:t>
            </a:r>
            <a:r>
              <a:rPr lang="zh-TW" altLang="en-US" sz="2400" smtClean="0">
                <a:ea typeface="新細明體" pitchFamily="18" charset="-120"/>
              </a:rPr>
              <a:t>（假設理想液體）</a:t>
            </a:r>
          </a:p>
          <a:p>
            <a:pPr lvl="1" eaLnBrk="1" hangingPunct="1"/>
            <a:r>
              <a:rPr lang="en-US" altLang="zh-TW" sz="2400" smtClean="0">
                <a:ea typeface="新細明體" pitchFamily="18" charset="-120"/>
              </a:rPr>
              <a:t>G</a:t>
            </a:r>
            <a:r>
              <a:rPr lang="en-US" altLang="zh-TW" sz="2400" baseline="-25000" smtClean="0">
                <a:ea typeface="新細明體" pitchFamily="18" charset="-120"/>
              </a:rPr>
              <a:t>liquid </a:t>
            </a:r>
            <a:r>
              <a:rPr lang="en-US" altLang="zh-TW" sz="2400" smtClean="0">
                <a:ea typeface="新細明體" pitchFamily="18" charset="-120"/>
              </a:rPr>
              <a:t>&gt; G</a:t>
            </a:r>
            <a:r>
              <a:rPr lang="en-US" altLang="zh-TW" sz="2400" baseline="-25000" smtClean="0">
                <a:ea typeface="新細明體" pitchFamily="18" charset="-120"/>
              </a:rPr>
              <a:t>solution</a:t>
            </a:r>
            <a:endParaRPr lang="zh-TW" altLang="en-US" sz="2400" smtClean="0">
              <a:ea typeface="新細明體" pitchFamily="18" charset="-120"/>
            </a:endParaRPr>
          </a:p>
        </p:txBody>
      </p:sp>
      <p:pic>
        <p:nvPicPr>
          <p:cNvPr id="19460" name="Picture 8"/>
          <p:cNvPicPr>
            <a:picLocks noGrp="1" noChangeAspect="1" noChangeArrowheads="1"/>
          </p:cNvPicPr>
          <p:nvPr>
            <p:ph sz="half" idx="2"/>
          </p:nvPr>
        </p:nvPicPr>
        <p:blipFill>
          <a:blip r:embed="rId3" cstate="print"/>
          <a:srcRect/>
          <a:stretch>
            <a:fillRect/>
          </a:stretch>
        </p:blipFill>
        <p:spPr>
          <a:xfrm>
            <a:off x="5000625" y="1752600"/>
            <a:ext cx="3133725" cy="46688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kumimoji="1" lang="zh-TW" altLang="en-US" smtClean="0">
                <a:ea typeface="新細明體" pitchFamily="18" charset="-120"/>
              </a:rPr>
              <a:t>滲透壓 </a:t>
            </a:r>
            <a:r>
              <a:rPr kumimoji="1" lang="en-US" altLang="zh-TW" smtClean="0">
                <a:latin typeface="Symbol" pitchFamily="18" charset="2"/>
                <a:ea typeface="新細明體" pitchFamily="18" charset="-120"/>
              </a:rPr>
              <a:t>P </a:t>
            </a:r>
            <a:r>
              <a:rPr lang="zh-TW" altLang="en-US" smtClean="0">
                <a:ea typeface="新細明體" pitchFamily="18" charset="-120"/>
              </a:rPr>
              <a:t>平衡的熱力學觀點</a:t>
            </a:r>
          </a:p>
        </p:txBody>
      </p:sp>
      <p:pic>
        <p:nvPicPr>
          <p:cNvPr id="20483" name="Picture 10"/>
          <p:cNvPicPr>
            <a:picLocks noGrp="1" noChangeAspect="1" noChangeArrowheads="1"/>
          </p:cNvPicPr>
          <p:nvPr>
            <p:ph idx="1"/>
          </p:nvPr>
        </p:nvPicPr>
        <p:blipFill>
          <a:blip r:embed="rId3" cstate="print"/>
          <a:srcRect/>
          <a:stretch>
            <a:fillRect/>
          </a:stretch>
        </p:blipFill>
        <p:spPr>
          <a:xfrm>
            <a:off x="452438" y="1944688"/>
            <a:ext cx="8351837" cy="3016250"/>
          </a:xfrm>
        </p:spPr>
      </p:pic>
      <p:sp>
        <p:nvSpPr>
          <p:cNvPr id="20484" name="Text Box 11"/>
          <p:cNvSpPr txBox="1">
            <a:spLocks noChangeArrowheads="1"/>
          </p:cNvSpPr>
          <p:nvPr/>
        </p:nvSpPr>
        <p:spPr bwMode="auto">
          <a:xfrm>
            <a:off x="1162050" y="4745038"/>
            <a:ext cx="7067550" cy="1398587"/>
          </a:xfrm>
          <a:prstGeom prst="rect">
            <a:avLst/>
          </a:prstGeom>
          <a:solidFill>
            <a:srgbClr val="FFFFCC"/>
          </a:solidFill>
          <a:ln w="28575">
            <a:solidFill>
              <a:srgbClr val="0000FF"/>
            </a:solidFill>
            <a:miter lim="800000"/>
            <a:headEnd type="none" w="sm" len="sm"/>
            <a:tailEnd type="none" w="sm" len="sm"/>
          </a:ln>
        </p:spPr>
        <p:txBody>
          <a:bodyPr>
            <a:spAutoFit/>
          </a:bodyPr>
          <a:lstStyle/>
          <a:p>
            <a:pPr marL="457200" indent="-457200">
              <a:spcBef>
                <a:spcPct val="50000"/>
              </a:spcBef>
              <a:buFontTx/>
              <a:buAutoNum type="arabicPeriod"/>
            </a:pPr>
            <a:r>
              <a:rPr lang="zh-TW" altLang="en-US" sz="2400" i="0">
                <a:solidFill>
                  <a:schemeClr val="tx2"/>
                </a:solidFill>
                <a:ea typeface="標楷體" pitchFamily="65" charset="-120"/>
              </a:rPr>
              <a:t>滲透壓是在溶液濃度較高這一邊所施的壓力</a:t>
            </a:r>
          </a:p>
          <a:p>
            <a:pPr marL="457200" indent="-457200">
              <a:spcBef>
                <a:spcPct val="50000"/>
              </a:spcBef>
              <a:buFontTx/>
              <a:buAutoNum type="arabicPeriod"/>
            </a:pPr>
            <a:r>
              <a:rPr lang="zh-TW" altLang="en-US" sz="2400" i="0">
                <a:solidFill>
                  <a:schemeClr val="tx2"/>
                </a:solidFill>
                <a:ea typeface="標楷體" pitchFamily="65" charset="-120"/>
              </a:rPr>
              <a:t>滲透壓是一種依數性質，在稀薄溶液中和溶質體積莫爾濃度成正比，而和粒子種類無關</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zh-TW" altLang="en-US" smtClean="0">
                <a:ea typeface="新細明體" pitchFamily="18" charset="-120"/>
              </a:rPr>
              <a:t>實際的儀器</a:t>
            </a:r>
          </a:p>
        </p:txBody>
      </p:sp>
      <p:pic>
        <p:nvPicPr>
          <p:cNvPr id="21507" name="Picture 2" descr="D:\Chemistry教師手冊\隨書贈送光碟\Atkins_Chemical_Principles\4e\Textbook Images (JPEG)\Chapter 8\CP_08_31.jpg"/>
          <p:cNvPicPr>
            <a:picLocks noGrp="1" noChangeAspect="1" noChangeArrowheads="1"/>
          </p:cNvPicPr>
          <p:nvPr>
            <p:ph idx="1"/>
          </p:nvPr>
        </p:nvPicPr>
        <p:blipFill>
          <a:blip r:embed="rId3" cstate="print"/>
          <a:srcRect/>
          <a:stretch>
            <a:fillRect/>
          </a:stretch>
        </p:blipFill>
        <p:spPr>
          <a:xfrm>
            <a:off x="1587500" y="1989138"/>
            <a:ext cx="6113463" cy="4030662"/>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smtClean="0">
                <a:ea typeface="新細明體" pitchFamily="18" charset="-120"/>
              </a:rPr>
              <a:t>細胞上滲透壓</a:t>
            </a:r>
            <a:r>
              <a:rPr kumimoji="1" lang="en-US" altLang="zh-TW" smtClean="0">
                <a:latin typeface="Symbol" pitchFamily="18" charset="2"/>
                <a:ea typeface="新細明體" pitchFamily="18" charset="-120"/>
              </a:rPr>
              <a:t>P</a:t>
            </a:r>
            <a:r>
              <a:rPr lang="zh-TW" altLang="en-US" smtClean="0">
                <a:ea typeface="新細明體" pitchFamily="18" charset="-120"/>
              </a:rPr>
              <a:t>的平衡</a:t>
            </a:r>
          </a:p>
        </p:txBody>
      </p:sp>
      <p:pic>
        <p:nvPicPr>
          <p:cNvPr id="22531" name="Picture 5"/>
          <p:cNvPicPr>
            <a:picLocks noGrp="1" noChangeAspect="1" noChangeArrowheads="1"/>
          </p:cNvPicPr>
          <p:nvPr>
            <p:ph idx="1"/>
          </p:nvPr>
        </p:nvPicPr>
        <p:blipFill>
          <a:blip r:embed="rId3" cstate="print"/>
          <a:srcRect/>
          <a:stretch>
            <a:fillRect/>
          </a:stretch>
        </p:blipFill>
        <p:spPr>
          <a:xfrm>
            <a:off x="468313" y="2259013"/>
            <a:ext cx="8351837" cy="3489325"/>
          </a:xfrm>
          <a:noFill/>
        </p:spPr>
      </p:pic>
      <p:sp>
        <p:nvSpPr>
          <p:cNvPr id="22532" name="Text Box 6"/>
          <p:cNvSpPr txBox="1">
            <a:spLocks noChangeArrowheads="1"/>
          </p:cNvSpPr>
          <p:nvPr/>
        </p:nvSpPr>
        <p:spPr bwMode="auto">
          <a:xfrm>
            <a:off x="466725" y="5711825"/>
            <a:ext cx="2771775" cy="409575"/>
          </a:xfrm>
          <a:prstGeom prst="rect">
            <a:avLst/>
          </a:prstGeom>
          <a:solidFill>
            <a:srgbClr val="FFFFCC"/>
          </a:solidFill>
          <a:ln w="12700">
            <a:solidFill>
              <a:srgbClr val="FF0000"/>
            </a:solidFill>
            <a:miter lim="800000"/>
            <a:headEnd type="none" w="sm" len="sm"/>
            <a:tailEnd type="none" w="sm" len="sm"/>
          </a:ln>
        </p:spPr>
        <p:txBody>
          <a:bodyPr wrap="none">
            <a:spAutoFit/>
          </a:bodyPr>
          <a:lstStyle/>
          <a:p>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血漿</a:t>
            </a:r>
            <a:r>
              <a:rPr lang="en-US" altLang="zh-TW" sz="2000" i="0">
                <a:solidFill>
                  <a:srgbClr val="0000FF"/>
                </a:solidFill>
                <a:ea typeface="新細明體" pitchFamily="18" charset="-120"/>
              </a:rPr>
              <a:t>) </a:t>
            </a:r>
            <a:r>
              <a:rPr lang="zh-TW" altLang="en-US" sz="2000" i="0">
                <a:solidFill>
                  <a:srgbClr val="0000FF"/>
                </a:solidFill>
                <a:ea typeface="新細明體" pitchFamily="18" charset="-120"/>
              </a:rPr>
              <a:t>＝</a:t>
            </a:r>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紅血球內</a:t>
            </a:r>
            <a:r>
              <a:rPr lang="en-US" altLang="zh-TW" sz="2000" i="0">
                <a:solidFill>
                  <a:srgbClr val="0000FF"/>
                </a:solidFill>
                <a:ea typeface="新細明體" pitchFamily="18" charset="-120"/>
              </a:rPr>
              <a:t>)</a:t>
            </a:r>
          </a:p>
        </p:txBody>
      </p:sp>
      <p:sp>
        <p:nvSpPr>
          <p:cNvPr id="22533" name="Text Box 7"/>
          <p:cNvSpPr txBox="1">
            <a:spLocks noChangeArrowheads="1"/>
          </p:cNvSpPr>
          <p:nvPr/>
        </p:nvSpPr>
        <p:spPr bwMode="auto">
          <a:xfrm>
            <a:off x="3251200" y="5713413"/>
            <a:ext cx="2735263" cy="409575"/>
          </a:xfrm>
          <a:prstGeom prst="rect">
            <a:avLst/>
          </a:prstGeom>
          <a:solidFill>
            <a:srgbClr val="FFFFCC"/>
          </a:solidFill>
          <a:ln w="12700">
            <a:solidFill>
              <a:srgbClr val="FF0000"/>
            </a:solidFill>
            <a:miter lim="800000"/>
            <a:headEnd type="none" w="sm" len="sm"/>
            <a:tailEnd type="none" w="sm" len="sm"/>
          </a:ln>
        </p:spPr>
        <p:txBody>
          <a:bodyPr wrap="none">
            <a:spAutoFit/>
          </a:bodyPr>
          <a:lstStyle/>
          <a:p>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血漿</a:t>
            </a:r>
            <a:r>
              <a:rPr lang="en-US" altLang="zh-TW" sz="2000" i="0">
                <a:solidFill>
                  <a:srgbClr val="0000FF"/>
                </a:solidFill>
                <a:ea typeface="新細明體" pitchFamily="18" charset="-120"/>
              </a:rPr>
              <a:t>) &gt; </a:t>
            </a:r>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紅血球內</a:t>
            </a:r>
            <a:r>
              <a:rPr lang="en-US" altLang="zh-TW" sz="2000" i="0">
                <a:solidFill>
                  <a:srgbClr val="0000FF"/>
                </a:solidFill>
                <a:ea typeface="新細明體" pitchFamily="18" charset="-120"/>
              </a:rPr>
              <a:t>)</a:t>
            </a:r>
          </a:p>
        </p:txBody>
      </p:sp>
      <p:sp>
        <p:nvSpPr>
          <p:cNvPr id="22534" name="Text Box 8"/>
          <p:cNvSpPr txBox="1">
            <a:spLocks noChangeArrowheads="1"/>
          </p:cNvSpPr>
          <p:nvPr/>
        </p:nvSpPr>
        <p:spPr bwMode="auto">
          <a:xfrm>
            <a:off x="6010275" y="5713413"/>
            <a:ext cx="2735263" cy="409575"/>
          </a:xfrm>
          <a:prstGeom prst="rect">
            <a:avLst/>
          </a:prstGeom>
          <a:solidFill>
            <a:srgbClr val="FFFFCC"/>
          </a:solidFill>
          <a:ln w="12700">
            <a:solidFill>
              <a:srgbClr val="FF0000"/>
            </a:solidFill>
            <a:miter lim="800000"/>
            <a:headEnd type="none" w="sm" len="sm"/>
            <a:tailEnd type="none" w="sm" len="sm"/>
          </a:ln>
        </p:spPr>
        <p:txBody>
          <a:bodyPr wrap="none">
            <a:spAutoFit/>
          </a:bodyPr>
          <a:lstStyle/>
          <a:p>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血漿</a:t>
            </a:r>
            <a:r>
              <a:rPr lang="en-US" altLang="zh-TW" sz="2000" i="0">
                <a:solidFill>
                  <a:srgbClr val="0000FF"/>
                </a:solidFill>
                <a:ea typeface="新細明體" pitchFamily="18" charset="-120"/>
              </a:rPr>
              <a:t>) &lt; </a:t>
            </a:r>
            <a:r>
              <a:rPr lang="en-US" altLang="zh-TW" sz="2000" i="0">
                <a:solidFill>
                  <a:srgbClr val="0000FF"/>
                </a:solidFill>
                <a:latin typeface="Symbol" pitchFamily="18" charset="2"/>
                <a:ea typeface="新細明體" pitchFamily="18" charset="-120"/>
              </a:rPr>
              <a:t>P</a:t>
            </a:r>
            <a:r>
              <a:rPr lang="en-US" altLang="zh-TW" sz="2000" i="0">
                <a:solidFill>
                  <a:srgbClr val="0000FF"/>
                </a:solidFill>
                <a:ea typeface="新細明體" pitchFamily="18" charset="-120"/>
              </a:rPr>
              <a:t>(</a:t>
            </a:r>
            <a:r>
              <a:rPr lang="zh-TW" altLang="en-US" sz="2000" i="0">
                <a:solidFill>
                  <a:srgbClr val="0000FF"/>
                </a:solidFill>
                <a:ea typeface="新細明體" pitchFamily="18" charset="-120"/>
              </a:rPr>
              <a:t>紅血球內</a:t>
            </a:r>
            <a:r>
              <a:rPr lang="en-US" altLang="zh-TW" sz="2000" i="0">
                <a:solidFill>
                  <a:srgbClr val="0000FF"/>
                </a:solidFill>
                <a:ea typeface="新細明體" pitchFamily="18" charset="-12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eaLnBrk="1" hangingPunct="1"/>
            <a:r>
              <a:rPr lang="en-US" altLang="zh-TW" dirty="0" smtClean="0">
                <a:ea typeface="新細明體" pitchFamily="18" charset="-120"/>
              </a:rPr>
              <a:t>9-3 </a:t>
            </a:r>
            <a:r>
              <a:rPr lang="zh-TW" altLang="en-US" dirty="0" smtClean="0">
                <a:ea typeface="新細明體" pitchFamily="18" charset="-120"/>
              </a:rPr>
              <a:t>學習重點</a:t>
            </a:r>
          </a:p>
        </p:txBody>
      </p:sp>
      <p:sp>
        <p:nvSpPr>
          <p:cNvPr id="6147" name="Rectangle 7"/>
          <p:cNvSpPr>
            <a:spLocks noGrp="1" noChangeArrowheads="1"/>
          </p:cNvSpPr>
          <p:nvPr>
            <p:ph type="body" idx="1"/>
          </p:nvPr>
        </p:nvSpPr>
        <p:spPr>
          <a:xfrm>
            <a:off x="468313" y="1989138"/>
            <a:ext cx="8351837" cy="4335462"/>
          </a:xfrm>
        </p:spPr>
        <p:txBody>
          <a:bodyPr/>
          <a:lstStyle/>
          <a:p>
            <a:pPr eaLnBrk="1" hangingPunct="1">
              <a:lnSpc>
                <a:spcPct val="105000"/>
              </a:lnSpc>
            </a:pPr>
            <a:r>
              <a:rPr lang="en-US" altLang="zh-TW" sz="2400" smtClean="0">
                <a:ea typeface="新細明體" pitchFamily="18" charset="-120"/>
              </a:rPr>
              <a:t>Molality</a:t>
            </a:r>
            <a:r>
              <a:rPr lang="zh-TW" altLang="en-US" sz="2400" smtClean="0">
                <a:ea typeface="新細明體" pitchFamily="18" charset="-120"/>
              </a:rPr>
              <a:t>、</a:t>
            </a:r>
            <a:r>
              <a:rPr lang="en-US" altLang="zh-TW" sz="2400" smtClean="0">
                <a:ea typeface="新細明體" pitchFamily="18" charset="-120"/>
              </a:rPr>
              <a:t>molarity</a:t>
            </a:r>
            <a:r>
              <a:rPr lang="zh-TW" altLang="en-US" sz="2400" smtClean="0">
                <a:ea typeface="新細明體" pitchFamily="18" charset="-120"/>
              </a:rPr>
              <a:t>及</a:t>
            </a:r>
            <a:r>
              <a:rPr lang="en-US" altLang="zh-TW" sz="2400" smtClean="0">
                <a:ea typeface="新細明體" pitchFamily="18" charset="-120"/>
              </a:rPr>
              <a:t>mole fraction</a:t>
            </a:r>
            <a:r>
              <a:rPr lang="zh-TW" altLang="en-US" sz="2400" smtClean="0">
                <a:ea typeface="新細明體" pitchFamily="18" charset="-120"/>
              </a:rPr>
              <a:t>的換算練習</a:t>
            </a:r>
          </a:p>
          <a:p>
            <a:pPr eaLnBrk="1" hangingPunct="1">
              <a:lnSpc>
                <a:spcPct val="105000"/>
              </a:lnSpc>
            </a:pPr>
            <a:r>
              <a:rPr lang="zh-TW" altLang="en-US" sz="2400" smtClean="0">
                <a:ea typeface="新細明體" pitchFamily="18" charset="-120"/>
              </a:rPr>
              <a:t>使用</a:t>
            </a:r>
            <a:r>
              <a:rPr lang="en-US" altLang="zh-TW" sz="2400" smtClean="0">
                <a:ea typeface="新細明體" pitchFamily="18" charset="-120"/>
              </a:rPr>
              <a:t>Raoult‘s Law</a:t>
            </a:r>
            <a:r>
              <a:rPr lang="zh-TW" altLang="en-US" sz="2400" smtClean="0">
                <a:ea typeface="新細明體" pitchFamily="18" charset="-120"/>
              </a:rPr>
              <a:t>計算蒸汽壓下降</a:t>
            </a:r>
          </a:p>
          <a:p>
            <a:pPr eaLnBrk="1" hangingPunct="1">
              <a:lnSpc>
                <a:spcPct val="105000"/>
              </a:lnSpc>
            </a:pPr>
            <a:r>
              <a:rPr lang="zh-TW" altLang="en-US" sz="2400" smtClean="0">
                <a:ea typeface="新細明體" pitchFamily="18" charset="-120"/>
              </a:rPr>
              <a:t>利用</a:t>
            </a:r>
            <a:r>
              <a:rPr lang="en-US" altLang="zh-TW" sz="2400" smtClean="0">
                <a:ea typeface="新細明體" pitchFamily="18" charset="-120"/>
              </a:rPr>
              <a:t>molality</a:t>
            </a:r>
            <a:r>
              <a:rPr lang="zh-TW" altLang="en-US" sz="2400" smtClean="0">
                <a:ea typeface="新細明體" pitchFamily="18" charset="-120"/>
              </a:rPr>
              <a:t>計算凝固點下降或沸點上升；及利用凝固點下降或沸點上升計算溶質的分子量</a:t>
            </a:r>
          </a:p>
          <a:p>
            <a:pPr eaLnBrk="1" hangingPunct="1">
              <a:lnSpc>
                <a:spcPct val="105000"/>
              </a:lnSpc>
            </a:pPr>
            <a:r>
              <a:rPr lang="zh-TW" altLang="en-US" sz="2400" smtClean="0">
                <a:ea typeface="新細明體" pitchFamily="18" charset="-120"/>
              </a:rPr>
              <a:t>利用</a:t>
            </a:r>
            <a:r>
              <a:rPr lang="en-US" altLang="zh-TW" sz="2400" smtClean="0">
                <a:ea typeface="新細明體" pitchFamily="18" charset="-120"/>
              </a:rPr>
              <a:t>molarity</a:t>
            </a:r>
            <a:r>
              <a:rPr lang="zh-TW" altLang="en-US" sz="2400" smtClean="0">
                <a:ea typeface="新細明體" pitchFamily="18" charset="-120"/>
              </a:rPr>
              <a:t>計算滲透壓；及利用滲透壓計算溶質的分子量</a:t>
            </a:r>
          </a:p>
          <a:p>
            <a:pPr eaLnBrk="1" hangingPunct="1">
              <a:lnSpc>
                <a:spcPct val="105000"/>
              </a:lnSpc>
            </a:pPr>
            <a:r>
              <a:rPr lang="zh-TW" altLang="en-US" sz="2400" smtClean="0">
                <a:ea typeface="新細明體" pitchFamily="18" charset="-120"/>
              </a:rPr>
              <a:t>計算兩種成分的理想混合液體平衡時氣液相莫爾分率的差別</a:t>
            </a:r>
          </a:p>
          <a:p>
            <a:pPr eaLnBrk="1" hangingPunct="1">
              <a:lnSpc>
                <a:spcPct val="105000"/>
              </a:lnSpc>
            </a:pPr>
            <a:r>
              <a:rPr lang="zh-TW" altLang="en-US" sz="2400" smtClean="0">
                <a:ea typeface="新細明體" pitchFamily="18" charset="-120"/>
              </a:rPr>
              <a:t>利用液相莫爾分率的差別解釋蒸餾現象</a:t>
            </a:r>
          </a:p>
          <a:p>
            <a:pPr eaLnBrk="1" hangingPunct="1">
              <a:lnSpc>
                <a:spcPct val="105000"/>
              </a:lnSpc>
            </a:pPr>
            <a:r>
              <a:rPr lang="zh-TW" altLang="en-US" sz="2400" smtClean="0">
                <a:ea typeface="新細明體" pitchFamily="18" charset="-120"/>
              </a:rPr>
              <a:t>解釋非理想混合液體平衡蒸汽壓的變化及共沸混和物的存在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kumimoji="1" lang="zh-TW" altLang="en-US" smtClean="0">
                <a:ea typeface="新細明體" pitchFamily="18" charset="-120"/>
              </a:rPr>
              <a:t>滲透壓 </a:t>
            </a:r>
            <a:r>
              <a:rPr kumimoji="1" lang="en-US" altLang="zh-TW" smtClean="0">
                <a:latin typeface="Symbol" pitchFamily="18" charset="2"/>
                <a:ea typeface="新細明體" pitchFamily="18" charset="-120"/>
              </a:rPr>
              <a:t>P </a:t>
            </a:r>
            <a:r>
              <a:rPr lang="zh-TW" altLang="en-US" smtClean="0">
                <a:ea typeface="新細明體" pitchFamily="18" charset="-120"/>
              </a:rPr>
              <a:t>平衡的數學公式</a:t>
            </a:r>
          </a:p>
        </p:txBody>
      </p:sp>
      <p:sp>
        <p:nvSpPr>
          <p:cNvPr id="23555" name="Rectangle 3"/>
          <p:cNvSpPr>
            <a:spLocks noGrp="1" noChangeArrowheads="1"/>
          </p:cNvSpPr>
          <p:nvPr>
            <p:ph type="body" idx="1"/>
          </p:nvPr>
        </p:nvSpPr>
        <p:spPr/>
        <p:txBody>
          <a:bodyPr/>
          <a:lstStyle/>
          <a:p>
            <a:pPr eaLnBrk="1" hangingPunct="1"/>
            <a:r>
              <a:rPr lang="en-US" altLang="zh-TW" smtClean="0">
                <a:ea typeface="新細明體" pitchFamily="18" charset="-120"/>
              </a:rPr>
              <a:t>van’t Hoff Equation</a:t>
            </a:r>
            <a:endParaRPr kumimoji="1" lang="en-US" altLang="zh-TW" smtClean="0">
              <a:latin typeface="Symbol" pitchFamily="18" charset="2"/>
              <a:ea typeface="新細明體" pitchFamily="18" charset="-120"/>
            </a:endParaRPr>
          </a:p>
          <a:p>
            <a:pPr eaLnBrk="1" hangingPunct="1"/>
            <a:r>
              <a:rPr kumimoji="1" lang="en-US" altLang="zh-TW" smtClean="0">
                <a:latin typeface="Symbol" pitchFamily="18" charset="2"/>
                <a:ea typeface="新細明體" pitchFamily="18" charset="-120"/>
              </a:rPr>
              <a:t>P =</a:t>
            </a:r>
            <a:r>
              <a:rPr kumimoji="1" lang="en-US" altLang="zh-TW" smtClean="0">
                <a:ea typeface="新細明體" pitchFamily="18" charset="-120"/>
              </a:rPr>
              <a:t> </a:t>
            </a:r>
            <a:r>
              <a:rPr kumimoji="1" lang="en-US" altLang="zh-TW" i="1" smtClean="0">
                <a:ea typeface="新細明體" pitchFamily="18" charset="-120"/>
              </a:rPr>
              <a:t>i </a:t>
            </a:r>
            <a:r>
              <a:rPr kumimoji="1" lang="en-US" altLang="zh-TW" smtClean="0">
                <a:ea typeface="新細明體" pitchFamily="18" charset="-120"/>
              </a:rPr>
              <a:t>RT</a:t>
            </a:r>
            <a:r>
              <a:rPr kumimoji="1" lang="en-US" altLang="zh-TW" i="1" smtClean="0">
                <a:ea typeface="新細明體" pitchFamily="18" charset="-120"/>
              </a:rPr>
              <a:t>c</a:t>
            </a:r>
          </a:p>
          <a:p>
            <a:pPr lvl="1" eaLnBrk="1" hangingPunct="1"/>
            <a:r>
              <a:rPr kumimoji="1" lang="en-US" altLang="zh-TW" i="1" smtClean="0">
                <a:ea typeface="新細明體" pitchFamily="18" charset="-120"/>
              </a:rPr>
              <a:t>i</a:t>
            </a:r>
            <a:r>
              <a:rPr lang="zh-TW" altLang="en-US" smtClean="0">
                <a:ea typeface="新細明體" pitchFamily="18" charset="-120"/>
              </a:rPr>
              <a:t>： </a:t>
            </a:r>
            <a:r>
              <a:rPr lang="en-US" altLang="zh-TW" smtClean="0">
                <a:ea typeface="新細明體" pitchFamily="18" charset="-120"/>
              </a:rPr>
              <a:t>van’t Hoff  </a:t>
            </a:r>
            <a:r>
              <a:rPr lang="en-US" altLang="zh-TW" i="1" smtClean="0">
                <a:ea typeface="新細明體" pitchFamily="18" charset="-120"/>
              </a:rPr>
              <a:t>i</a:t>
            </a:r>
            <a:r>
              <a:rPr lang="en-US" altLang="zh-TW" smtClean="0">
                <a:ea typeface="新細明體" pitchFamily="18" charset="-120"/>
              </a:rPr>
              <a:t>  factor</a:t>
            </a:r>
          </a:p>
          <a:p>
            <a:pPr lvl="1" eaLnBrk="1" hangingPunct="1"/>
            <a:r>
              <a:rPr kumimoji="1" lang="en-US" altLang="zh-TW" i="1" smtClean="0">
                <a:ea typeface="新細明體" pitchFamily="18" charset="-120"/>
              </a:rPr>
              <a:t>R</a:t>
            </a:r>
            <a:r>
              <a:rPr kumimoji="1" lang="zh-TW" altLang="en-US" smtClean="0">
                <a:ea typeface="新細明體" pitchFamily="18" charset="-120"/>
              </a:rPr>
              <a:t>：</a:t>
            </a:r>
            <a:r>
              <a:rPr kumimoji="1" lang="en-US" altLang="zh-TW" smtClean="0">
                <a:ea typeface="新細明體" pitchFamily="18" charset="-120"/>
              </a:rPr>
              <a:t>gas constant</a:t>
            </a:r>
          </a:p>
          <a:p>
            <a:pPr lvl="1" eaLnBrk="1" hangingPunct="1"/>
            <a:r>
              <a:rPr kumimoji="1" lang="en-US" altLang="zh-TW" smtClean="0">
                <a:ea typeface="新細明體" pitchFamily="18" charset="-120"/>
              </a:rPr>
              <a:t>T</a:t>
            </a:r>
            <a:r>
              <a:rPr kumimoji="1" lang="zh-TW" altLang="en-US" smtClean="0">
                <a:ea typeface="新細明體" pitchFamily="18" charset="-120"/>
              </a:rPr>
              <a:t>：</a:t>
            </a:r>
            <a:r>
              <a:rPr kumimoji="1" lang="en-US" altLang="zh-TW" smtClean="0">
                <a:ea typeface="新細明體" pitchFamily="18" charset="-120"/>
              </a:rPr>
              <a:t>absolute temperature</a:t>
            </a:r>
          </a:p>
          <a:p>
            <a:pPr lvl="1" eaLnBrk="1" hangingPunct="1"/>
            <a:r>
              <a:rPr kumimoji="1" lang="en-US" altLang="zh-TW" smtClean="0">
                <a:ea typeface="新細明體" pitchFamily="18" charset="-120"/>
              </a:rPr>
              <a:t>c </a:t>
            </a:r>
            <a:r>
              <a:rPr kumimoji="1" lang="zh-TW" altLang="en-US" smtClean="0">
                <a:ea typeface="新細明體" pitchFamily="18" charset="-120"/>
              </a:rPr>
              <a:t>：</a:t>
            </a:r>
            <a:r>
              <a:rPr lang="zh-TW" altLang="en-US" smtClean="0">
                <a:ea typeface="新細明體" pitchFamily="18" charset="-120"/>
              </a:rPr>
              <a:t>體積莫耳濃度（Ｍ</a:t>
            </a:r>
            <a:r>
              <a:rPr lang="en-US" altLang="zh-TW" smtClean="0">
                <a:ea typeface="新細明體" pitchFamily="18" charset="-120"/>
              </a:rPr>
              <a:t>, molarity</a:t>
            </a:r>
            <a:r>
              <a:rPr lang="zh-TW" altLang="en-US" smtClean="0">
                <a:ea typeface="新細明體" pitchFamily="18" charset="-120"/>
              </a:rPr>
              <a:t>）</a:t>
            </a:r>
            <a:endParaRPr lang="en-US" altLang="zh-TW" smtClean="0">
              <a:ea typeface="新細明體" pitchFamily="18"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kumimoji="1" lang="zh-TW" altLang="en-US" smtClean="0">
                <a:ea typeface="新細明體" pitchFamily="18" charset="-120"/>
              </a:rPr>
              <a:t>滲透壓</a:t>
            </a:r>
            <a:r>
              <a:rPr lang="zh-TW" altLang="en-US" smtClean="0">
                <a:ea typeface="新細明體" pitchFamily="18" charset="-120"/>
              </a:rPr>
              <a:t>的練習一</a:t>
            </a:r>
          </a:p>
        </p:txBody>
      </p:sp>
      <p:sp>
        <p:nvSpPr>
          <p:cNvPr id="24579" name="Rectangle 3"/>
          <p:cNvSpPr>
            <a:spLocks noGrp="1" noChangeArrowheads="1"/>
          </p:cNvSpPr>
          <p:nvPr>
            <p:ph type="body" idx="1"/>
          </p:nvPr>
        </p:nvSpPr>
        <p:spPr/>
        <p:txBody>
          <a:bodyPr/>
          <a:lstStyle/>
          <a:p>
            <a:pPr eaLnBrk="1" hangingPunct="1"/>
            <a:r>
              <a:rPr lang="zh-TW" altLang="en-US" smtClean="0">
                <a:ea typeface="新細明體" pitchFamily="18" charset="-120"/>
              </a:rPr>
              <a:t>在</a:t>
            </a:r>
            <a:r>
              <a:rPr lang="en-US" altLang="zh-TW" smtClean="0">
                <a:ea typeface="新細明體" pitchFamily="18" charset="-120"/>
              </a:rPr>
              <a:t>25</a:t>
            </a:r>
            <a:r>
              <a:rPr lang="zh-TW" altLang="en-US" smtClean="0">
                <a:ea typeface="新細明體" pitchFamily="18" charset="-120"/>
              </a:rPr>
              <a:t>℃，血液的滲透壓</a:t>
            </a:r>
            <a:r>
              <a:rPr lang="en-US" altLang="zh-TW" smtClean="0">
                <a:latin typeface="Symbol" pitchFamily="18" charset="2"/>
                <a:ea typeface="新細明體" pitchFamily="18" charset="-120"/>
              </a:rPr>
              <a:t>P</a:t>
            </a:r>
            <a:r>
              <a:rPr lang="zh-TW" altLang="en-US" smtClean="0">
                <a:ea typeface="新細明體" pitchFamily="18" charset="-120"/>
              </a:rPr>
              <a:t>為</a:t>
            </a:r>
            <a:r>
              <a:rPr lang="en-US" altLang="zh-TW" smtClean="0">
                <a:ea typeface="新細明體" pitchFamily="18" charset="-120"/>
              </a:rPr>
              <a:t>7.7 atm</a:t>
            </a:r>
            <a:r>
              <a:rPr lang="zh-TW" altLang="en-US" smtClean="0">
                <a:ea typeface="新細明體" pitchFamily="18" charset="-120"/>
              </a:rPr>
              <a:t>，需多少濃度的食鹽水才能與血液的滲透壓等壓呢？</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smtClean="0">
                <a:ea typeface="新細明體" pitchFamily="18" charset="-120"/>
              </a:rPr>
              <a:t>osmometry, </a:t>
            </a:r>
            <a:r>
              <a:rPr lang="zh-TW" altLang="en-US" smtClean="0">
                <a:ea typeface="新細明體" pitchFamily="18" charset="-120"/>
              </a:rPr>
              <a:t>滲透壓測定法的練習</a:t>
            </a:r>
            <a:endParaRPr lang="en-US" altLang="zh-TW" smtClean="0">
              <a:ea typeface="新細明體" pitchFamily="18" charset="-120"/>
            </a:endParaRPr>
          </a:p>
        </p:txBody>
      </p:sp>
      <p:sp>
        <p:nvSpPr>
          <p:cNvPr id="25603" name="Rectangle 3"/>
          <p:cNvSpPr>
            <a:spLocks noGrp="1" noChangeArrowheads="1"/>
          </p:cNvSpPr>
          <p:nvPr>
            <p:ph type="body" idx="1"/>
          </p:nvPr>
        </p:nvSpPr>
        <p:spPr>
          <a:xfrm>
            <a:off x="352425" y="1989139"/>
            <a:ext cx="8467725" cy="4164012"/>
          </a:xfrm>
          <a:solidFill>
            <a:srgbClr val="FFFFCC"/>
          </a:solidFill>
        </p:spPr>
        <p:txBody>
          <a:bodyPr/>
          <a:lstStyle/>
          <a:p>
            <a:pPr lvl="0"/>
            <a:r>
              <a:rPr lang="en-US" altLang="zh-TW" sz="2800" dirty="0" smtClean="0"/>
              <a:t>A solution, whose volume is 100 cm</a:t>
            </a:r>
            <a:r>
              <a:rPr lang="en-US" altLang="zh-TW" sz="2800" baseline="30000" dirty="0" smtClean="0"/>
              <a:t>3</a:t>
            </a:r>
            <a:r>
              <a:rPr lang="en-US" altLang="zh-TW" sz="2800" dirty="0" smtClean="0"/>
              <a:t>, prepared by dissolving 0.52 g of polystyrene in benzene showed an osmotic pressure of 3.12 </a:t>
            </a:r>
            <a:r>
              <a:rPr lang="en-US" altLang="zh-TW" sz="2800" dirty="0" err="1" smtClean="0"/>
              <a:t>Torr</a:t>
            </a:r>
            <a:r>
              <a:rPr lang="en-US" altLang="zh-TW" sz="2800" dirty="0" smtClean="0"/>
              <a:t> at 25 °C. </a:t>
            </a:r>
            <a:endParaRPr lang="zh-TW" altLang="zh-TW" sz="2800" dirty="0" smtClean="0"/>
          </a:p>
          <a:p>
            <a:pPr lvl="1"/>
            <a:r>
              <a:rPr lang="en-US" altLang="zh-TW" sz="2400" dirty="0" smtClean="0">
                <a:ea typeface="新細明體" pitchFamily="18" charset="-120"/>
              </a:rPr>
              <a:t>Calculate the average molar mass of the polymer, which is a </a:t>
            </a:r>
            <a:r>
              <a:rPr lang="en-US" altLang="zh-TW" sz="2400" dirty="0" err="1" smtClean="0">
                <a:ea typeface="新細明體" pitchFamily="18" charset="-120"/>
              </a:rPr>
              <a:t>nonelectrolyte</a:t>
            </a:r>
            <a:r>
              <a:rPr lang="en-US" altLang="zh-TW" sz="2400" dirty="0" smtClean="0">
                <a:ea typeface="新細明體" pitchFamily="18" charset="-120"/>
              </a:rPr>
              <a:t>. </a:t>
            </a:r>
          </a:p>
          <a:p>
            <a:pPr lvl="1"/>
            <a:r>
              <a:rPr lang="en-US" altLang="zh-TW" sz="2400" dirty="0" smtClean="0"/>
              <a:t>Calculate the freezing-point depression of the solution. The freezing-point constant of benzene is 5.12 K kg mol</a:t>
            </a:r>
            <a:r>
              <a:rPr lang="en-US" altLang="zh-TW" sz="2400" baseline="30000" dirty="0" smtClean="0"/>
              <a:t>-1</a:t>
            </a:r>
            <a:r>
              <a:rPr lang="en-US" altLang="zh-TW" sz="2400" dirty="0" smtClean="0"/>
              <a:t>, and the density of benzene 0.88 g cm</a:t>
            </a:r>
            <a:r>
              <a:rPr lang="en-US" altLang="zh-TW" sz="2400" baseline="30000" dirty="0" smtClean="0"/>
              <a:t>-3</a:t>
            </a:r>
            <a:r>
              <a:rPr lang="en-US" altLang="zh-TW" sz="2400" dirty="0" smtClean="0"/>
              <a:t>. </a:t>
            </a:r>
            <a:endParaRPr lang="zh-TW" altLang="zh-TW" sz="2400" dirty="0" smtClean="0"/>
          </a:p>
          <a:p>
            <a:pPr eaLnBrk="1" hangingPunct="1"/>
            <a:endParaRPr lang="en-US" altLang="zh-TW" dirty="0" smtClean="0">
              <a:ea typeface="新細明體" pitchFamily="18"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b="1" smtClean="0">
                <a:ea typeface="標楷體" pitchFamily="65" charset="-120"/>
              </a:rPr>
              <a:t>兩種成分的理想混合液體</a:t>
            </a:r>
          </a:p>
        </p:txBody>
      </p:sp>
      <p:sp>
        <p:nvSpPr>
          <p:cNvPr id="26627" name="Rectangle 4"/>
          <p:cNvSpPr>
            <a:spLocks noGrp="1" noChangeArrowheads="1"/>
          </p:cNvSpPr>
          <p:nvPr>
            <p:ph type="body" sz="half" idx="1"/>
          </p:nvPr>
        </p:nvSpPr>
        <p:spPr>
          <a:xfrm>
            <a:off x="468313" y="1989138"/>
            <a:ext cx="4098925" cy="3667125"/>
          </a:xfrm>
          <a:solidFill>
            <a:srgbClr val="FFFFCC"/>
          </a:solidFill>
        </p:spPr>
        <p:txBody>
          <a:bodyPr/>
          <a:lstStyle/>
          <a:p>
            <a:pPr eaLnBrk="1" hangingPunct="1"/>
            <a:r>
              <a:rPr lang="en-US" altLang="zh-TW" sz="2800" smtClean="0">
                <a:ea typeface="新細明體" pitchFamily="18" charset="-120"/>
              </a:rPr>
              <a:t>P</a:t>
            </a:r>
            <a:r>
              <a:rPr lang="en-US" altLang="zh-TW" sz="2800" baseline="-25000" smtClean="0">
                <a:ea typeface="新細明體" pitchFamily="18" charset="-120"/>
              </a:rPr>
              <a:t>A</a:t>
            </a:r>
            <a:r>
              <a:rPr lang="en-US" altLang="zh-TW" sz="2800" smtClean="0">
                <a:ea typeface="新細明體" pitchFamily="18" charset="-120"/>
              </a:rPr>
              <a:t> </a:t>
            </a:r>
            <a:r>
              <a:rPr lang="zh-TW" altLang="en-US" sz="2800" smtClean="0">
                <a:ea typeface="新細明體" pitchFamily="18" charset="-120"/>
              </a:rPr>
              <a:t>＝</a:t>
            </a:r>
            <a:r>
              <a:rPr lang="en-US" altLang="zh-TW" sz="2800" smtClean="0">
                <a:ea typeface="新細明體" pitchFamily="18" charset="-120"/>
              </a:rPr>
              <a:t>x</a:t>
            </a:r>
            <a:r>
              <a:rPr lang="en-US" altLang="zh-TW" sz="2800" baseline="-25000" smtClean="0">
                <a:ea typeface="新細明體" pitchFamily="18" charset="-120"/>
              </a:rPr>
              <a:t>A, liquid</a:t>
            </a:r>
            <a:r>
              <a:rPr lang="en-US" altLang="zh-TW" sz="2800" smtClean="0">
                <a:ea typeface="新細明體" pitchFamily="18" charset="-120"/>
              </a:rPr>
              <a:t> P</a:t>
            </a:r>
            <a:r>
              <a:rPr lang="en-US" altLang="zh-TW" sz="2800" baseline="-25000" smtClean="0">
                <a:ea typeface="新細明體" pitchFamily="18" charset="-120"/>
              </a:rPr>
              <a:t>A, pure</a:t>
            </a:r>
          </a:p>
          <a:p>
            <a:pPr eaLnBrk="1" hangingPunct="1"/>
            <a:r>
              <a:rPr lang="en-US" altLang="zh-TW" sz="2800" smtClean="0">
                <a:ea typeface="新細明體" pitchFamily="18" charset="-120"/>
              </a:rPr>
              <a:t>P</a:t>
            </a:r>
            <a:r>
              <a:rPr lang="en-US" altLang="zh-TW" sz="2800" baseline="-25000" smtClean="0">
                <a:ea typeface="新細明體" pitchFamily="18" charset="-120"/>
              </a:rPr>
              <a:t>B</a:t>
            </a:r>
            <a:r>
              <a:rPr lang="en-US" altLang="zh-TW" sz="2800" smtClean="0">
                <a:ea typeface="新細明體" pitchFamily="18" charset="-120"/>
              </a:rPr>
              <a:t> </a:t>
            </a:r>
            <a:r>
              <a:rPr lang="zh-TW" altLang="en-US" sz="2800" smtClean="0">
                <a:ea typeface="新細明體" pitchFamily="18" charset="-120"/>
              </a:rPr>
              <a:t>＝</a:t>
            </a:r>
            <a:r>
              <a:rPr lang="en-US" altLang="zh-TW" sz="2800" smtClean="0">
                <a:ea typeface="新細明體" pitchFamily="18" charset="-120"/>
              </a:rPr>
              <a:t>x</a:t>
            </a:r>
            <a:r>
              <a:rPr lang="en-US" altLang="zh-TW" sz="2800" baseline="-25000" smtClean="0">
                <a:ea typeface="新細明體" pitchFamily="18" charset="-120"/>
              </a:rPr>
              <a:t>B, liquid</a:t>
            </a:r>
            <a:r>
              <a:rPr lang="en-US" altLang="zh-TW" sz="2800" smtClean="0">
                <a:ea typeface="新細明體" pitchFamily="18" charset="-120"/>
              </a:rPr>
              <a:t> P</a:t>
            </a:r>
            <a:r>
              <a:rPr lang="en-US" altLang="zh-TW" sz="2800" baseline="-25000" smtClean="0">
                <a:ea typeface="新細明體" pitchFamily="18" charset="-120"/>
              </a:rPr>
              <a:t>B, pure</a:t>
            </a:r>
          </a:p>
          <a:p>
            <a:pPr eaLnBrk="1" hangingPunct="1"/>
            <a:r>
              <a:rPr lang="en-US" altLang="zh-TW" sz="2800" smtClean="0">
                <a:ea typeface="新細明體" pitchFamily="18" charset="-120"/>
              </a:rPr>
              <a:t>P</a:t>
            </a:r>
            <a:r>
              <a:rPr lang="en-US" altLang="zh-TW" sz="2800" baseline="-25000" smtClean="0">
                <a:ea typeface="新細明體" pitchFamily="18" charset="-120"/>
              </a:rPr>
              <a:t>total</a:t>
            </a:r>
            <a:r>
              <a:rPr lang="en-US" altLang="zh-TW" sz="2800" smtClean="0">
                <a:ea typeface="新細明體" pitchFamily="18" charset="-120"/>
              </a:rPr>
              <a:t> (</a:t>
            </a:r>
            <a:r>
              <a:rPr lang="en-US" altLang="zh-TW" sz="2400" smtClean="0">
                <a:ea typeface="新細明體" pitchFamily="18" charset="-120"/>
              </a:rPr>
              <a:t>total vapor pressure</a:t>
            </a:r>
            <a:r>
              <a:rPr lang="en-US" altLang="zh-TW" sz="2800" smtClean="0">
                <a:ea typeface="新細明體" pitchFamily="18" charset="-120"/>
              </a:rPr>
              <a:t>)</a:t>
            </a:r>
          </a:p>
          <a:p>
            <a:pPr lvl="1" eaLnBrk="1" hangingPunct="1"/>
            <a:r>
              <a:rPr lang="zh-TW" altLang="en-US" sz="2400" smtClean="0">
                <a:ea typeface="新細明體" pitchFamily="18" charset="-120"/>
              </a:rPr>
              <a:t>＝</a:t>
            </a:r>
            <a:r>
              <a:rPr lang="en-US" altLang="zh-TW" sz="2400" smtClean="0">
                <a:ea typeface="新細明體" pitchFamily="18" charset="-120"/>
              </a:rPr>
              <a:t>P</a:t>
            </a:r>
            <a:r>
              <a:rPr lang="en-US" altLang="zh-TW" sz="2400" baseline="-25000" smtClean="0">
                <a:ea typeface="新細明體" pitchFamily="18" charset="-120"/>
              </a:rPr>
              <a:t>B </a:t>
            </a:r>
            <a:r>
              <a:rPr lang="en-US" altLang="zh-TW" sz="2400" smtClean="0">
                <a:ea typeface="新細明體" pitchFamily="18" charset="-120"/>
              </a:rPr>
              <a:t>+ P</a:t>
            </a:r>
            <a:r>
              <a:rPr lang="en-US" altLang="zh-TW" sz="2400" baseline="-25000" smtClean="0">
                <a:ea typeface="新細明體" pitchFamily="18" charset="-120"/>
              </a:rPr>
              <a:t>A</a:t>
            </a:r>
            <a:r>
              <a:rPr lang="en-US" altLang="zh-TW" sz="2400" smtClean="0">
                <a:ea typeface="新細明體" pitchFamily="18" charset="-120"/>
              </a:rPr>
              <a:t> </a:t>
            </a:r>
          </a:p>
          <a:p>
            <a:pPr lvl="1" eaLnBrk="1" hangingPunct="1"/>
            <a:r>
              <a:rPr lang="zh-TW" altLang="en-US" sz="2400" smtClean="0">
                <a:ea typeface="新細明體" pitchFamily="18" charset="-120"/>
              </a:rPr>
              <a:t>＝ </a:t>
            </a:r>
            <a:r>
              <a:rPr lang="en-US" altLang="zh-TW" sz="2400" smtClean="0">
                <a:ea typeface="新細明體" pitchFamily="18" charset="-120"/>
              </a:rPr>
              <a:t>x</a:t>
            </a:r>
            <a:r>
              <a:rPr lang="en-US" altLang="zh-TW" sz="2400" baseline="-25000" smtClean="0">
                <a:ea typeface="新細明體" pitchFamily="18" charset="-120"/>
              </a:rPr>
              <a:t>A, liquid</a:t>
            </a:r>
            <a:r>
              <a:rPr lang="en-US" altLang="zh-TW" sz="2400" smtClean="0">
                <a:ea typeface="新細明體" pitchFamily="18" charset="-120"/>
              </a:rPr>
              <a:t> P</a:t>
            </a:r>
            <a:r>
              <a:rPr lang="en-US" altLang="zh-TW" sz="2400" baseline="-25000" smtClean="0">
                <a:ea typeface="新細明體" pitchFamily="18" charset="-120"/>
              </a:rPr>
              <a:t>A, pure </a:t>
            </a:r>
            <a:r>
              <a:rPr lang="en-US" altLang="zh-TW" sz="2400" smtClean="0">
                <a:ea typeface="新細明體" pitchFamily="18" charset="-120"/>
              </a:rPr>
              <a:t>+ x</a:t>
            </a:r>
            <a:r>
              <a:rPr lang="en-US" altLang="zh-TW" sz="2400" baseline="-25000" smtClean="0">
                <a:ea typeface="新細明體" pitchFamily="18" charset="-120"/>
              </a:rPr>
              <a:t>B, liquid</a:t>
            </a:r>
            <a:r>
              <a:rPr lang="en-US" altLang="zh-TW" sz="2400" smtClean="0">
                <a:ea typeface="新細明體" pitchFamily="18" charset="-120"/>
              </a:rPr>
              <a:t> P</a:t>
            </a:r>
            <a:r>
              <a:rPr lang="en-US" altLang="zh-TW" sz="2400" baseline="-25000" smtClean="0">
                <a:ea typeface="新細明體" pitchFamily="18" charset="-120"/>
              </a:rPr>
              <a:t>B, pure</a:t>
            </a:r>
          </a:p>
        </p:txBody>
      </p:sp>
      <p:pic>
        <p:nvPicPr>
          <p:cNvPr id="26628" name="Picture 6"/>
          <p:cNvPicPr>
            <a:picLocks noGrp="1" noChangeAspect="1" noChangeArrowheads="1"/>
          </p:cNvPicPr>
          <p:nvPr>
            <p:ph sz="half" idx="2"/>
          </p:nvPr>
        </p:nvPicPr>
        <p:blipFill>
          <a:blip r:embed="rId3" cstate="print"/>
          <a:srcRect/>
          <a:stretch>
            <a:fillRect/>
          </a:stretch>
        </p:blipFill>
        <p:spPr>
          <a:xfrm>
            <a:off x="5303838" y="1989138"/>
            <a:ext cx="2930525" cy="403066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4"/>
          <p:cNvSpPr>
            <a:spLocks noGrp="1"/>
          </p:cNvSpPr>
          <p:nvPr>
            <p:ph type="title"/>
          </p:nvPr>
        </p:nvSpPr>
        <p:spPr/>
        <p:txBody>
          <a:bodyPr/>
          <a:lstStyle/>
          <a:p>
            <a:r>
              <a:rPr lang="zh-TW" altLang="en-US" smtClean="0">
                <a:ea typeface="新細明體" pitchFamily="18" charset="-120"/>
              </a:rPr>
              <a:t>計算混合容液的蒸汽壓</a:t>
            </a:r>
          </a:p>
        </p:txBody>
      </p:sp>
      <p:sp>
        <p:nvSpPr>
          <p:cNvPr id="27651" name="內容版面配置區 5"/>
          <p:cNvSpPr>
            <a:spLocks noGrp="1"/>
          </p:cNvSpPr>
          <p:nvPr>
            <p:ph idx="1"/>
          </p:nvPr>
        </p:nvSpPr>
        <p:spPr/>
        <p:txBody>
          <a:bodyPr/>
          <a:lstStyle/>
          <a:p>
            <a:r>
              <a:rPr lang="en-US" altLang="zh-TW" smtClean="0">
                <a:ea typeface="新細明體" pitchFamily="18" charset="-120"/>
              </a:rPr>
              <a:t>What is the vapor pressure of each component at 25℃ and the total vapor pressure of a mixture in which 1/3 molecules are benzene (x</a:t>
            </a:r>
            <a:r>
              <a:rPr lang="en-US" altLang="zh-TW" baseline="-25000" smtClean="0">
                <a:ea typeface="新細明體" pitchFamily="18" charset="-120"/>
              </a:rPr>
              <a:t>benzene, liquid</a:t>
            </a:r>
            <a:r>
              <a:rPr lang="en-US" altLang="zh-TW" smtClean="0">
                <a:ea typeface="新細明體" pitchFamily="18" charset="-120"/>
              </a:rPr>
              <a:t> =1/3, x</a:t>
            </a:r>
            <a:r>
              <a:rPr lang="en-US" altLang="zh-TW" baseline="-25000" smtClean="0">
                <a:ea typeface="新細明體" pitchFamily="18" charset="-120"/>
              </a:rPr>
              <a:t>toluene, liquid</a:t>
            </a:r>
            <a:r>
              <a:rPr lang="en-US" altLang="zh-TW" smtClean="0">
                <a:ea typeface="新細明體" pitchFamily="18" charset="-120"/>
              </a:rPr>
              <a:t> = 2/3)?  The vapor pressures of benzene and toluene at 25℃ are 94.6 and 29.1 Torr, respectively.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4"/>
          <p:cNvSpPr>
            <a:spLocks noGrp="1"/>
          </p:cNvSpPr>
          <p:nvPr>
            <p:ph type="title"/>
          </p:nvPr>
        </p:nvSpPr>
        <p:spPr/>
        <p:txBody>
          <a:bodyPr/>
          <a:lstStyle/>
          <a:p>
            <a:r>
              <a:rPr lang="zh-TW" altLang="en-US" smtClean="0">
                <a:ea typeface="新細明體" pitchFamily="18" charset="-120"/>
              </a:rPr>
              <a:t>圖示解答</a:t>
            </a:r>
          </a:p>
        </p:txBody>
      </p:sp>
      <p:pic>
        <p:nvPicPr>
          <p:cNvPr id="28675" name="Picture 2" descr="D:\Backup\Chemistry-Atkins-4e\Textbook Images (JPEG)\Chapter 8\CP_08_UN29.jpg"/>
          <p:cNvPicPr>
            <a:picLocks noGrp="1" noChangeAspect="1" noChangeArrowheads="1"/>
          </p:cNvPicPr>
          <p:nvPr>
            <p:ph sz="half" idx="1"/>
          </p:nvPr>
        </p:nvPicPr>
        <p:blipFill>
          <a:blip r:embed="rId3" cstate="print"/>
          <a:srcRect/>
          <a:stretch>
            <a:fillRect/>
          </a:stretch>
        </p:blipFill>
        <p:spPr>
          <a:xfrm>
            <a:off x="711200" y="1989138"/>
            <a:ext cx="3613150" cy="4030662"/>
          </a:xfrm>
          <a:noFill/>
        </p:spPr>
      </p:pic>
      <p:pic>
        <p:nvPicPr>
          <p:cNvPr id="28676" name="Picture 3" descr="D:\Backup\Chemistry-Atkins-4e\Textbook Images (JPEG)\Chapter 8\CP_08_UN30.jpg"/>
          <p:cNvPicPr>
            <a:picLocks noGrp="1" noChangeAspect="1" noChangeArrowheads="1"/>
          </p:cNvPicPr>
          <p:nvPr>
            <p:ph sz="half" idx="2"/>
          </p:nvPr>
        </p:nvPicPr>
        <p:blipFill>
          <a:blip r:embed="rId4" cstate="print"/>
          <a:srcRect/>
          <a:stretch>
            <a:fillRect/>
          </a:stretch>
        </p:blipFill>
        <p:spPr>
          <a:xfrm>
            <a:off x="4976813" y="1989138"/>
            <a:ext cx="3586162" cy="4030662"/>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zh-TW" altLang="en-US" b="1" smtClean="0">
                <a:ea typeface="標楷體" pitchFamily="65" charset="-120"/>
              </a:rPr>
              <a:t>理想混合液體平衡時的氣相的 </a:t>
            </a:r>
            <a:r>
              <a:rPr lang="en-US" altLang="zh-TW" b="1" smtClean="0">
                <a:ea typeface="標楷體" pitchFamily="65" charset="-120"/>
              </a:rPr>
              <a:t>x</a:t>
            </a:r>
          </a:p>
        </p:txBody>
      </p:sp>
      <p:graphicFrame>
        <p:nvGraphicFramePr>
          <p:cNvPr id="2050" name="Object 4"/>
          <p:cNvGraphicFramePr>
            <a:graphicFrameLocks noGrp="1" noChangeAspect="1"/>
          </p:cNvGraphicFramePr>
          <p:nvPr>
            <p:ph sz="half" idx="1"/>
          </p:nvPr>
        </p:nvGraphicFramePr>
        <p:xfrm>
          <a:off x="1730375" y="1765300"/>
          <a:ext cx="5154613" cy="2119313"/>
        </p:xfrm>
        <a:graphic>
          <a:graphicData uri="http://schemas.openxmlformats.org/presentationml/2006/ole">
            <mc:AlternateContent xmlns:mc="http://schemas.openxmlformats.org/markup-compatibility/2006">
              <mc:Choice xmlns:v="urn:schemas-microsoft-com:vml" Requires="v">
                <p:oleObj spid="_x0000_s2078" name="方程式" r:id="rId4" imgW="2222280" imgH="914400" progId="Equation.3">
                  <p:embed/>
                </p:oleObj>
              </mc:Choice>
              <mc:Fallback>
                <p:oleObj name="方程式" r:id="rId4" imgW="2222280" imgH="914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75" y="1765300"/>
                        <a:ext cx="5154613" cy="2119313"/>
                      </a:xfrm>
                      <a:prstGeom prst="rect">
                        <a:avLst/>
                      </a:prstGeom>
                      <a:solidFill>
                        <a:srgbClr val="FFFFCC"/>
                      </a:solidFill>
                      <a:ln w="28575">
                        <a:solidFill>
                          <a:srgbClr val="FFCC00"/>
                        </a:solidFill>
                        <a:miter lim="800000"/>
                        <a:headEnd/>
                        <a:tailEnd/>
                      </a:ln>
                    </p:spPr>
                  </p:pic>
                </p:oleObj>
              </mc:Fallback>
            </mc:AlternateContent>
          </a:graphicData>
        </a:graphic>
      </p:graphicFrame>
      <p:sp>
        <p:nvSpPr>
          <p:cNvPr id="2053" name="Text Box 5"/>
          <p:cNvSpPr txBox="1">
            <a:spLocks noChangeArrowheads="1"/>
          </p:cNvSpPr>
          <p:nvPr/>
        </p:nvSpPr>
        <p:spPr bwMode="auto">
          <a:xfrm>
            <a:off x="692150" y="4014788"/>
            <a:ext cx="184150" cy="366712"/>
          </a:xfrm>
          <a:prstGeom prst="rect">
            <a:avLst/>
          </a:prstGeom>
          <a:noFill/>
          <a:ln w="12700">
            <a:noFill/>
            <a:miter lim="800000"/>
            <a:headEnd type="none" w="sm" len="sm"/>
            <a:tailEnd type="none" w="sm" len="sm"/>
          </a:ln>
        </p:spPr>
        <p:txBody>
          <a:bodyPr wrap="none">
            <a:spAutoFit/>
          </a:bodyPr>
          <a:lstStyle/>
          <a:p>
            <a:endParaRPr lang="zh-TW" altLang="en-US">
              <a:ea typeface="新細明體" pitchFamily="18" charset="-120"/>
            </a:endParaRPr>
          </a:p>
        </p:txBody>
      </p:sp>
      <p:graphicFrame>
        <p:nvGraphicFramePr>
          <p:cNvPr id="2051" name="Object 7"/>
          <p:cNvGraphicFramePr>
            <a:graphicFrameLocks noChangeAspect="1"/>
          </p:cNvGraphicFramePr>
          <p:nvPr/>
        </p:nvGraphicFramePr>
        <p:xfrm>
          <a:off x="1706563" y="4110038"/>
          <a:ext cx="5154612" cy="2119312"/>
        </p:xfrm>
        <a:graphic>
          <a:graphicData uri="http://schemas.openxmlformats.org/presentationml/2006/ole">
            <mc:AlternateContent xmlns:mc="http://schemas.openxmlformats.org/markup-compatibility/2006">
              <mc:Choice xmlns:v="urn:schemas-microsoft-com:vml" Requires="v">
                <p:oleObj spid="_x0000_s2079" name="Equation" r:id="rId6" imgW="2222280" imgH="914400" progId="Equation.3">
                  <p:embed/>
                </p:oleObj>
              </mc:Choice>
              <mc:Fallback>
                <p:oleObj name="Equation" r:id="rId6" imgW="2222280" imgH="914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6563" y="4110038"/>
                        <a:ext cx="5154612" cy="2119312"/>
                      </a:xfrm>
                      <a:prstGeom prst="rect">
                        <a:avLst/>
                      </a:prstGeom>
                      <a:solidFill>
                        <a:srgbClr val="CCFFFF"/>
                      </a:solidFill>
                      <a:ln w="28575">
                        <a:solidFill>
                          <a:srgbClr val="00CC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zh-TW" altLang="en-US" smtClean="0">
                <a:ea typeface="新細明體" pitchFamily="18" charset="-120"/>
              </a:rPr>
              <a:t>平衡時氣液相莫爾分率的差別</a:t>
            </a:r>
          </a:p>
        </p:txBody>
      </p:sp>
      <p:sp>
        <p:nvSpPr>
          <p:cNvPr id="29699" name="內容版面配置區 5"/>
          <p:cNvSpPr>
            <a:spLocks noGrp="1"/>
          </p:cNvSpPr>
          <p:nvPr>
            <p:ph idx="1"/>
          </p:nvPr>
        </p:nvSpPr>
        <p:spPr/>
        <p:txBody>
          <a:bodyPr/>
          <a:lstStyle/>
          <a:p>
            <a:r>
              <a:rPr lang="en-US" altLang="zh-TW" smtClean="0">
                <a:ea typeface="新細明體" pitchFamily="18" charset="-120"/>
              </a:rPr>
              <a:t>Find the mole fraction of benzene at 25℃ in the vapor of a solution of benzene in toluene in which the mole fraction of benzene in liquid is 1/3.</a:t>
            </a:r>
          </a:p>
          <a:p>
            <a:pPr>
              <a:buFont typeface="Wingdings" pitchFamily="2" charset="2"/>
              <a:buNone/>
            </a:pPr>
            <a:endParaRPr lang="zh-TW" altLang="en-US" smtClean="0">
              <a:ea typeface="新細明體" pitchFamily="18"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mtClean="0">
                <a:ea typeface="新細明體" pitchFamily="18" charset="-120"/>
              </a:rPr>
              <a:t>圖示解答</a:t>
            </a:r>
          </a:p>
        </p:txBody>
      </p:sp>
      <p:pic>
        <p:nvPicPr>
          <p:cNvPr id="30723" name="Picture 2" descr="D:\Backup\Chemistry-Atkins-4e\Textbook Images (JPEG)\Chapter 8\CP_08_UN32.jpg"/>
          <p:cNvPicPr>
            <a:picLocks noChangeAspect="1" noChangeArrowheads="1"/>
          </p:cNvPicPr>
          <p:nvPr/>
        </p:nvPicPr>
        <p:blipFill>
          <a:blip r:embed="rId3" cstate="print"/>
          <a:srcRect/>
          <a:stretch>
            <a:fillRect/>
          </a:stretch>
        </p:blipFill>
        <p:spPr bwMode="auto">
          <a:xfrm>
            <a:off x="712788" y="1927225"/>
            <a:ext cx="4159250" cy="4387850"/>
          </a:xfrm>
          <a:prstGeom prst="rect">
            <a:avLst/>
          </a:prstGeom>
          <a:noFill/>
          <a:ln w="9525">
            <a:noFill/>
            <a:miter lim="800000"/>
            <a:headEnd/>
            <a:tailEnd/>
          </a:ln>
        </p:spPr>
      </p:pic>
      <p:pic>
        <p:nvPicPr>
          <p:cNvPr id="30724" name="Picture 7"/>
          <p:cNvPicPr>
            <a:picLocks noGrp="1" noChangeAspect="1" noChangeArrowheads="1"/>
          </p:cNvPicPr>
          <p:nvPr>
            <p:ph sz="half" idx="2"/>
          </p:nvPr>
        </p:nvPicPr>
        <p:blipFill>
          <a:blip r:embed="rId4" cstate="print"/>
          <a:srcRect/>
          <a:stretch>
            <a:fillRect/>
          </a:stretch>
        </p:blipFill>
        <p:spPr>
          <a:xfrm>
            <a:off x="5522913" y="1989138"/>
            <a:ext cx="2676525" cy="4324350"/>
          </a:xfrm>
          <a:noFill/>
          <a:ln>
            <a:solidFill>
              <a:srgbClr val="0070C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mtClean="0">
                <a:ea typeface="新細明體" pitchFamily="18" charset="-120"/>
              </a:rPr>
              <a:t>混合溶液汽液相平衡圖</a:t>
            </a:r>
          </a:p>
        </p:txBody>
      </p:sp>
      <p:pic>
        <p:nvPicPr>
          <p:cNvPr id="31747" name="Picture 3" descr="D:\Backup\Chemistry-Atkins-4e\Textbook Images (JPEG)\Chapter 8\CP_08_UN30.jpg"/>
          <p:cNvPicPr>
            <a:picLocks noGrp="1" noChangeAspect="1" noChangeArrowheads="1"/>
          </p:cNvPicPr>
          <p:nvPr>
            <p:ph sz="half" idx="1"/>
          </p:nvPr>
        </p:nvPicPr>
        <p:blipFill>
          <a:blip r:embed="rId3" cstate="print"/>
          <a:srcRect/>
          <a:stretch>
            <a:fillRect/>
          </a:stretch>
        </p:blipFill>
        <p:spPr>
          <a:xfrm>
            <a:off x="723900" y="1989138"/>
            <a:ext cx="3587750" cy="4030662"/>
          </a:xfrm>
          <a:noFill/>
        </p:spPr>
      </p:pic>
      <p:pic>
        <p:nvPicPr>
          <p:cNvPr id="31748" name="Picture 9"/>
          <p:cNvPicPr>
            <a:picLocks noGrp="1" noChangeAspect="1" noChangeArrowheads="1"/>
          </p:cNvPicPr>
          <p:nvPr>
            <p:ph sz="half" idx="2"/>
          </p:nvPr>
        </p:nvPicPr>
        <p:blipFill>
          <a:blip r:embed="rId4" cstate="print"/>
          <a:srcRect/>
          <a:stretch>
            <a:fillRect/>
          </a:stretch>
        </p:blipFill>
        <p:spPr>
          <a:xfrm>
            <a:off x="5457825" y="1989138"/>
            <a:ext cx="2624138" cy="403066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0" y="736600"/>
            <a:ext cx="9144000" cy="914400"/>
          </a:xfrm>
        </p:spPr>
        <p:txBody>
          <a:bodyPr/>
          <a:lstStyle/>
          <a:p>
            <a:pPr eaLnBrk="1" hangingPunct="1"/>
            <a:r>
              <a:rPr lang="zh-TW" altLang="en-US" sz="3600" smtClean="0">
                <a:ea typeface="新細明體" pitchFamily="18" charset="-120"/>
              </a:rPr>
              <a:t>何謂「依數性質 </a:t>
            </a:r>
            <a:r>
              <a:rPr lang="en-US" altLang="zh-TW" sz="2800" smtClean="0">
                <a:ea typeface="新細明體" pitchFamily="18" charset="-120"/>
              </a:rPr>
              <a:t>Colligative Properties</a:t>
            </a:r>
            <a:r>
              <a:rPr lang="en-US" altLang="zh-TW" sz="3600" smtClean="0">
                <a:ea typeface="新細明體" pitchFamily="18" charset="-120"/>
              </a:rPr>
              <a:t> </a:t>
            </a:r>
            <a:r>
              <a:rPr lang="zh-TW" altLang="en-US" sz="3600" smtClean="0">
                <a:ea typeface="新細明體" pitchFamily="18" charset="-120"/>
              </a:rPr>
              <a:t>」</a:t>
            </a:r>
          </a:p>
        </p:txBody>
      </p:sp>
      <p:sp>
        <p:nvSpPr>
          <p:cNvPr id="7171" name="Rectangle 7"/>
          <p:cNvSpPr>
            <a:spLocks noGrp="1" noChangeArrowheads="1"/>
          </p:cNvSpPr>
          <p:nvPr>
            <p:ph type="body" sz="half" idx="1"/>
          </p:nvPr>
        </p:nvSpPr>
        <p:spPr/>
        <p:txBody>
          <a:bodyPr/>
          <a:lstStyle/>
          <a:p>
            <a:pPr eaLnBrk="1" hangingPunct="1"/>
            <a:r>
              <a:rPr lang="zh-TW" altLang="en-US" sz="2800" smtClean="0">
                <a:ea typeface="新細明體" pitchFamily="18" charset="-120"/>
              </a:rPr>
              <a:t>有些特定的物理變化與溶質的重量莫耳濃度（</a:t>
            </a:r>
            <a:r>
              <a:rPr lang="en-US" altLang="zh-TW" sz="2800" smtClean="0">
                <a:ea typeface="新細明體" pitchFamily="18" charset="-120"/>
              </a:rPr>
              <a:t>molality</a:t>
            </a:r>
            <a:r>
              <a:rPr lang="zh-TW" altLang="en-US" sz="2800" smtClean="0">
                <a:ea typeface="新細明體" pitchFamily="18" charset="-120"/>
              </a:rPr>
              <a:t>）成正比，而與溶質的性質無關。</a:t>
            </a:r>
          </a:p>
        </p:txBody>
      </p:sp>
      <p:pic>
        <p:nvPicPr>
          <p:cNvPr id="7172" name="Picture 10" descr="沸點下降圖"/>
          <p:cNvPicPr>
            <a:picLocks noGrp="1" noChangeAspect="1" noChangeArrowheads="1"/>
          </p:cNvPicPr>
          <p:nvPr>
            <p:ph sz="quarter" idx="2"/>
          </p:nvPr>
        </p:nvPicPr>
        <p:blipFill>
          <a:blip r:embed="rId3" cstate="print">
            <a:clrChange>
              <a:clrFrom>
                <a:srgbClr val="FFFFFF"/>
              </a:clrFrom>
              <a:clrTo>
                <a:srgbClr val="FFFFFF">
                  <a:alpha val="0"/>
                </a:srgbClr>
              </a:clrTo>
            </a:clrChange>
          </a:blip>
          <a:srcRect/>
          <a:stretch>
            <a:fillRect/>
          </a:stretch>
        </p:blipFill>
        <p:spPr>
          <a:xfrm>
            <a:off x="5395913" y="1989138"/>
            <a:ext cx="2746375" cy="1938337"/>
          </a:xfrm>
          <a:solidFill>
            <a:srgbClr val="FFFFCC"/>
          </a:solidFill>
        </p:spPr>
      </p:pic>
      <p:pic>
        <p:nvPicPr>
          <p:cNvPr id="7173" name="Picture 11"/>
          <p:cNvPicPr>
            <a:picLocks noGrp="1" noChangeAspect="1" noChangeArrowheads="1"/>
          </p:cNvPicPr>
          <p:nvPr>
            <p:ph sz="quarter" idx="3"/>
          </p:nvPr>
        </p:nvPicPr>
        <p:blipFill>
          <a:blip r:embed="rId4" cstate="print"/>
          <a:srcRect/>
          <a:stretch>
            <a:fillRect/>
          </a:stretch>
        </p:blipFill>
        <p:spPr>
          <a:xfrm>
            <a:off x="5346700" y="4079875"/>
            <a:ext cx="2844800" cy="1939925"/>
          </a:xfrm>
          <a:noFill/>
          <a:ln>
            <a:solidFill>
              <a:srgbClr val="0000FF"/>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pPr eaLnBrk="1" hangingPunct="1"/>
            <a:r>
              <a:rPr lang="zh-TW" altLang="en-US" smtClean="0">
                <a:ea typeface="新細明體" pitchFamily="18" charset="-120"/>
              </a:rPr>
              <a:t>蒸餾的原理</a:t>
            </a:r>
          </a:p>
        </p:txBody>
      </p:sp>
      <p:pic>
        <p:nvPicPr>
          <p:cNvPr id="32771" name="Picture 9"/>
          <p:cNvPicPr>
            <a:picLocks noGrp="1" noChangeAspect="1" noChangeArrowheads="1"/>
          </p:cNvPicPr>
          <p:nvPr>
            <p:ph sz="half" idx="1"/>
          </p:nvPr>
        </p:nvPicPr>
        <p:blipFill>
          <a:blip r:embed="rId3" cstate="print"/>
          <a:srcRect/>
          <a:stretch>
            <a:fillRect/>
          </a:stretch>
        </p:blipFill>
        <p:spPr>
          <a:xfrm>
            <a:off x="1206500" y="1989138"/>
            <a:ext cx="2622550" cy="4030662"/>
          </a:xfrm>
        </p:spPr>
      </p:pic>
      <p:pic>
        <p:nvPicPr>
          <p:cNvPr id="32772" name="Picture 10"/>
          <p:cNvPicPr>
            <a:picLocks noGrp="1" noChangeAspect="1" noChangeArrowheads="1"/>
          </p:cNvPicPr>
          <p:nvPr>
            <p:ph sz="half" idx="2"/>
          </p:nvPr>
        </p:nvPicPr>
        <p:blipFill>
          <a:blip r:embed="rId4" cstate="print"/>
          <a:srcRect/>
          <a:stretch>
            <a:fillRect/>
          </a:stretch>
        </p:blipFill>
        <p:spPr>
          <a:xfrm>
            <a:off x="5367338" y="1989138"/>
            <a:ext cx="2805112" cy="403066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TW" altLang="en-US" dirty="0" smtClean="0">
                <a:ea typeface="新細明體" pitchFamily="18" charset="-120"/>
              </a:rPr>
              <a:t>蒸餾塔的構造</a:t>
            </a:r>
          </a:p>
        </p:txBody>
      </p:sp>
      <p:sp>
        <p:nvSpPr>
          <p:cNvPr id="33795" name="AutoShape 10"/>
          <p:cNvSpPr>
            <a:spLocks noChangeArrowheads="1"/>
          </p:cNvSpPr>
          <p:nvPr/>
        </p:nvSpPr>
        <p:spPr bwMode="auto">
          <a:xfrm>
            <a:off x="1741488" y="2205038"/>
            <a:ext cx="1309687" cy="3965575"/>
          </a:xfrm>
          <a:prstGeom prst="roundRect">
            <a:avLst>
              <a:gd name="adj" fmla="val 16667"/>
            </a:avLst>
          </a:prstGeom>
          <a:solidFill>
            <a:schemeClr val="accent1"/>
          </a:solidFill>
          <a:ln w="12700">
            <a:solidFill>
              <a:schemeClr val="tx1"/>
            </a:solidFill>
            <a:round/>
            <a:headEnd type="none" w="sm" len="sm"/>
            <a:tailEnd type="none" w="sm" len="sm"/>
          </a:ln>
        </p:spPr>
        <p:txBody>
          <a:bodyPr wrap="none" anchor="ctr"/>
          <a:lstStyle/>
          <a:p>
            <a:endParaRPr lang="zh-TW" altLang="en-US">
              <a:ea typeface="新細明體" pitchFamily="18" charset="-120"/>
            </a:endParaRPr>
          </a:p>
        </p:txBody>
      </p:sp>
      <p:sp>
        <p:nvSpPr>
          <p:cNvPr id="33796" name="Line 13"/>
          <p:cNvSpPr>
            <a:spLocks noChangeShapeType="1"/>
          </p:cNvSpPr>
          <p:nvPr/>
        </p:nvSpPr>
        <p:spPr bwMode="auto">
          <a:xfrm flipV="1">
            <a:off x="1736725" y="3578225"/>
            <a:ext cx="1062038" cy="15875"/>
          </a:xfrm>
          <a:prstGeom prst="line">
            <a:avLst/>
          </a:prstGeom>
          <a:noFill/>
          <a:ln w="12700">
            <a:solidFill>
              <a:schemeClr val="tx1"/>
            </a:solidFill>
            <a:round/>
            <a:headEnd type="none" w="sm" len="sm"/>
            <a:tailEnd type="none" w="sm" len="sm"/>
          </a:ln>
        </p:spPr>
        <p:txBody>
          <a:bodyPr/>
          <a:lstStyle/>
          <a:p>
            <a:endParaRPr lang="zh-TW" altLang="en-US"/>
          </a:p>
        </p:txBody>
      </p:sp>
      <p:sp>
        <p:nvSpPr>
          <p:cNvPr id="33797" name="Line 14"/>
          <p:cNvSpPr>
            <a:spLocks noChangeShapeType="1"/>
          </p:cNvSpPr>
          <p:nvPr/>
        </p:nvSpPr>
        <p:spPr bwMode="auto">
          <a:xfrm flipH="1">
            <a:off x="2790825" y="3357563"/>
            <a:ext cx="9525" cy="514350"/>
          </a:xfrm>
          <a:prstGeom prst="line">
            <a:avLst/>
          </a:prstGeom>
          <a:noFill/>
          <a:ln w="12700">
            <a:solidFill>
              <a:schemeClr val="tx1"/>
            </a:solidFill>
            <a:round/>
            <a:headEnd type="none" w="sm" len="sm"/>
            <a:tailEnd type="none" w="sm" len="sm"/>
          </a:ln>
        </p:spPr>
        <p:txBody>
          <a:bodyPr/>
          <a:lstStyle/>
          <a:p>
            <a:endParaRPr lang="zh-TW" altLang="en-US"/>
          </a:p>
        </p:txBody>
      </p:sp>
      <p:sp>
        <p:nvSpPr>
          <p:cNvPr id="33798" name="Line 15"/>
          <p:cNvSpPr>
            <a:spLocks noChangeShapeType="1"/>
          </p:cNvSpPr>
          <p:nvPr/>
        </p:nvSpPr>
        <p:spPr bwMode="auto">
          <a:xfrm flipV="1">
            <a:off x="1984375" y="5024438"/>
            <a:ext cx="1063625" cy="15875"/>
          </a:xfrm>
          <a:prstGeom prst="line">
            <a:avLst/>
          </a:prstGeom>
          <a:noFill/>
          <a:ln w="12700">
            <a:solidFill>
              <a:schemeClr val="tx1"/>
            </a:solidFill>
            <a:round/>
            <a:headEnd type="none" w="sm" len="sm"/>
            <a:tailEnd type="none" w="sm" len="sm"/>
          </a:ln>
        </p:spPr>
        <p:txBody>
          <a:bodyPr/>
          <a:lstStyle/>
          <a:p>
            <a:endParaRPr lang="zh-TW" altLang="en-US"/>
          </a:p>
        </p:txBody>
      </p:sp>
      <p:sp>
        <p:nvSpPr>
          <p:cNvPr id="33799" name="AutoShape 23" descr="花束底紋"/>
          <p:cNvSpPr>
            <a:spLocks noChangeArrowheads="1"/>
          </p:cNvSpPr>
          <p:nvPr/>
        </p:nvSpPr>
        <p:spPr bwMode="auto">
          <a:xfrm>
            <a:off x="2000250" y="4860925"/>
            <a:ext cx="1044575" cy="173038"/>
          </a:xfrm>
          <a:prstGeom prst="roundRect">
            <a:avLst>
              <a:gd name="adj" fmla="val 16667"/>
            </a:avLst>
          </a:prstGeom>
          <a:blipFill dpi="0" rotWithShape="0">
            <a:blip r:embed="rId3" cstate="print">
              <a:alphaModFix amt="43000"/>
            </a:blip>
            <a:srcRect/>
            <a:tile tx="0" ty="0" sx="100000" sy="100000" flip="none" algn="tl"/>
          </a:blipFill>
          <a:ln w="12700">
            <a:solidFill>
              <a:schemeClr val="tx1"/>
            </a:solidFill>
            <a:round/>
            <a:headEnd type="none" w="sm" len="sm"/>
            <a:tailEnd type="none" w="sm" len="sm"/>
          </a:ln>
        </p:spPr>
        <p:txBody>
          <a:bodyPr wrap="none" anchor="ctr"/>
          <a:lstStyle/>
          <a:p>
            <a:endParaRPr lang="zh-TW" altLang="en-US">
              <a:ea typeface="新細明體" pitchFamily="18" charset="-120"/>
            </a:endParaRPr>
          </a:p>
        </p:txBody>
      </p:sp>
      <p:sp>
        <p:nvSpPr>
          <p:cNvPr id="33800" name="AutoShape 19"/>
          <p:cNvSpPr>
            <a:spLocks noChangeArrowheads="1"/>
          </p:cNvSpPr>
          <p:nvPr/>
        </p:nvSpPr>
        <p:spPr bwMode="auto">
          <a:xfrm>
            <a:off x="2757488" y="2363788"/>
            <a:ext cx="1349375" cy="261937"/>
          </a:xfrm>
          <a:prstGeom prst="rightArrow">
            <a:avLst>
              <a:gd name="adj1" fmla="val 50000"/>
              <a:gd name="adj2" fmla="val 128788"/>
            </a:avLst>
          </a:prstGeom>
          <a:solidFill>
            <a:srgbClr val="0000FF"/>
          </a:solidFill>
          <a:ln w="12700">
            <a:solidFill>
              <a:srgbClr val="0000FF"/>
            </a:solidFill>
            <a:miter lim="800000"/>
            <a:headEnd type="none" w="sm" len="sm"/>
            <a:tailEnd type="none" w="sm" len="sm"/>
          </a:ln>
        </p:spPr>
        <p:txBody>
          <a:bodyPr wrap="none" anchor="ctr"/>
          <a:lstStyle/>
          <a:p>
            <a:endParaRPr lang="zh-TW" altLang="en-US">
              <a:ea typeface="新細明體" pitchFamily="18" charset="-120"/>
            </a:endParaRPr>
          </a:p>
        </p:txBody>
      </p:sp>
      <p:sp>
        <p:nvSpPr>
          <p:cNvPr id="33801" name="AutoShape 22" descr="粉紅色面紙"/>
          <p:cNvSpPr>
            <a:spLocks noChangeArrowheads="1"/>
          </p:cNvSpPr>
          <p:nvPr/>
        </p:nvSpPr>
        <p:spPr bwMode="auto">
          <a:xfrm>
            <a:off x="1755775" y="5951538"/>
            <a:ext cx="1292225" cy="217487"/>
          </a:xfrm>
          <a:prstGeom prst="roundRect">
            <a:avLst>
              <a:gd name="adj" fmla="val 16667"/>
            </a:avLst>
          </a:prstGeom>
          <a:blipFill dpi="0" rotWithShape="0">
            <a:blip r:embed="rId4" cstate="print">
              <a:alphaModFix amt="43000"/>
            </a:blip>
            <a:srcRect/>
            <a:tile tx="0" ty="0" sx="100000" sy="100000" flip="none" algn="tl"/>
          </a:blipFill>
          <a:ln w="12700">
            <a:solidFill>
              <a:schemeClr val="tx1"/>
            </a:solidFill>
            <a:round/>
            <a:headEnd type="none" w="sm" len="sm"/>
            <a:tailEnd type="none" w="sm" len="sm"/>
          </a:ln>
        </p:spPr>
        <p:txBody>
          <a:bodyPr wrap="none" anchor="ctr"/>
          <a:lstStyle/>
          <a:p>
            <a:endParaRPr lang="zh-TW" altLang="en-US">
              <a:ea typeface="新細明體" pitchFamily="18" charset="-120"/>
            </a:endParaRPr>
          </a:p>
        </p:txBody>
      </p:sp>
      <p:sp>
        <p:nvSpPr>
          <p:cNvPr id="33802" name="AutoShape 20"/>
          <p:cNvSpPr>
            <a:spLocks noChangeArrowheads="1"/>
          </p:cNvSpPr>
          <p:nvPr/>
        </p:nvSpPr>
        <p:spPr bwMode="auto">
          <a:xfrm>
            <a:off x="2711450" y="5946775"/>
            <a:ext cx="1349375" cy="261938"/>
          </a:xfrm>
          <a:prstGeom prst="rightArrow">
            <a:avLst>
              <a:gd name="adj1" fmla="val 50000"/>
              <a:gd name="adj2" fmla="val 128788"/>
            </a:avLst>
          </a:prstGeom>
          <a:solidFill>
            <a:srgbClr val="FF0000"/>
          </a:solidFill>
          <a:ln w="12700">
            <a:solidFill>
              <a:srgbClr val="FF0000"/>
            </a:solidFill>
            <a:miter lim="800000"/>
            <a:headEnd type="none" w="sm" len="sm"/>
            <a:tailEnd type="none" w="sm" len="sm"/>
          </a:ln>
        </p:spPr>
        <p:txBody>
          <a:bodyPr wrap="none" anchor="ctr"/>
          <a:lstStyle/>
          <a:p>
            <a:endParaRPr lang="zh-TW" altLang="en-US">
              <a:ea typeface="新細明體" pitchFamily="18" charset="-120"/>
            </a:endParaRPr>
          </a:p>
        </p:txBody>
      </p:sp>
      <p:sp>
        <p:nvSpPr>
          <p:cNvPr id="33803" name="AutoShape 21" descr="粉紅色面紙"/>
          <p:cNvSpPr>
            <a:spLocks noChangeArrowheads="1"/>
          </p:cNvSpPr>
          <p:nvPr/>
        </p:nvSpPr>
        <p:spPr bwMode="auto">
          <a:xfrm>
            <a:off x="449263" y="5908675"/>
            <a:ext cx="1465262" cy="304800"/>
          </a:xfrm>
          <a:prstGeom prst="rightArrow">
            <a:avLst>
              <a:gd name="adj1" fmla="val 50000"/>
              <a:gd name="adj2" fmla="val 120182"/>
            </a:avLst>
          </a:prstGeom>
          <a:blipFill dpi="0" rotWithShape="1">
            <a:blip r:embed="rId4" cstate="print"/>
            <a:srcRect/>
            <a:tile tx="0" ty="0" sx="100000" sy="100000" flip="none" algn="tl"/>
          </a:blipFill>
          <a:ln w="12700">
            <a:solidFill>
              <a:srgbClr val="0000FF"/>
            </a:solidFill>
            <a:miter lim="800000"/>
            <a:headEnd type="none" w="sm" len="sm"/>
            <a:tailEnd type="none" w="sm" len="sm"/>
          </a:ln>
        </p:spPr>
        <p:txBody>
          <a:bodyPr wrap="none" anchor="ctr"/>
          <a:lstStyle/>
          <a:p>
            <a:endParaRPr lang="zh-TW" altLang="en-US">
              <a:ea typeface="新細明體" pitchFamily="18" charset="-120"/>
            </a:endParaRPr>
          </a:p>
        </p:txBody>
      </p:sp>
      <p:sp>
        <p:nvSpPr>
          <p:cNvPr id="33804" name="Text Box 24" descr="粉紅色面紙"/>
          <p:cNvSpPr txBox="1">
            <a:spLocks noChangeArrowheads="1"/>
          </p:cNvSpPr>
          <p:nvPr/>
        </p:nvSpPr>
        <p:spPr bwMode="auto">
          <a:xfrm>
            <a:off x="779463" y="5526088"/>
            <a:ext cx="404812" cy="457200"/>
          </a:xfrm>
          <a:prstGeom prst="rect">
            <a:avLst/>
          </a:prstGeom>
          <a:blipFill dpi="0" rotWithShape="1">
            <a:blip r:embed="rId4" cstate="print"/>
            <a:srcRect/>
            <a:tile tx="0" ty="0" sx="100000" sy="100000" flip="none" algn="tl"/>
          </a:blipFill>
          <a:ln w="12700">
            <a:noFill/>
            <a:miter lim="800000"/>
            <a:headEnd type="none" w="sm" len="sm"/>
            <a:tailEnd type="none" w="sm" len="sm"/>
          </a:ln>
        </p:spPr>
        <p:txBody>
          <a:bodyPr>
            <a:spAutoFit/>
          </a:bodyPr>
          <a:lstStyle/>
          <a:p>
            <a:r>
              <a:rPr lang="en-US" altLang="zh-TW" sz="2400" b="1">
                <a:ea typeface="新細明體" pitchFamily="18" charset="-120"/>
              </a:rPr>
              <a:t>A</a:t>
            </a:r>
          </a:p>
        </p:txBody>
      </p:sp>
      <p:sp>
        <p:nvSpPr>
          <p:cNvPr id="33805" name="Text Box 25"/>
          <p:cNvSpPr txBox="1">
            <a:spLocks noChangeArrowheads="1"/>
          </p:cNvSpPr>
          <p:nvPr/>
        </p:nvSpPr>
        <p:spPr bwMode="auto">
          <a:xfrm>
            <a:off x="2198688" y="5260975"/>
            <a:ext cx="417512" cy="469900"/>
          </a:xfrm>
          <a:prstGeom prst="rect">
            <a:avLst/>
          </a:prstGeom>
          <a:solidFill>
            <a:srgbClr val="CCE6E5"/>
          </a:solidFill>
          <a:ln w="12700">
            <a:solidFill>
              <a:srgbClr val="CCE6E5"/>
            </a:solidFill>
            <a:miter lim="800000"/>
            <a:headEnd type="none" w="sm" len="sm"/>
            <a:tailEnd type="none" w="sm" len="sm"/>
          </a:ln>
        </p:spPr>
        <p:txBody>
          <a:bodyPr wrap="none">
            <a:spAutoFit/>
          </a:bodyPr>
          <a:lstStyle/>
          <a:p>
            <a:r>
              <a:rPr lang="en-US" altLang="zh-TW" sz="2400" b="1">
                <a:ea typeface="新細明體" pitchFamily="18" charset="-120"/>
              </a:rPr>
              <a:t>B</a:t>
            </a:r>
          </a:p>
        </p:txBody>
      </p:sp>
      <p:sp>
        <p:nvSpPr>
          <p:cNvPr id="33806" name="Text Box 26" descr="藍色面紙"/>
          <p:cNvSpPr txBox="1">
            <a:spLocks noChangeArrowheads="1"/>
          </p:cNvSpPr>
          <p:nvPr/>
        </p:nvSpPr>
        <p:spPr bwMode="auto">
          <a:xfrm>
            <a:off x="3084513" y="4695825"/>
            <a:ext cx="417512" cy="469900"/>
          </a:xfrm>
          <a:prstGeom prst="rect">
            <a:avLst/>
          </a:prstGeom>
          <a:blipFill dpi="0" rotWithShape="1">
            <a:blip r:embed="rId5" cstate="print"/>
            <a:srcRect/>
            <a:tile tx="0" ty="0" sx="100000" sy="100000" flip="none" algn="tl"/>
          </a:blipFill>
          <a:ln w="12700">
            <a:solidFill>
              <a:schemeClr val="tx1"/>
            </a:solidFill>
            <a:miter lim="800000"/>
            <a:headEnd type="none" w="sm" len="sm"/>
            <a:tailEnd type="none" w="sm" len="sm"/>
          </a:ln>
        </p:spPr>
        <p:txBody>
          <a:bodyPr wrap="none">
            <a:spAutoFit/>
          </a:bodyPr>
          <a:lstStyle/>
          <a:p>
            <a:r>
              <a:rPr lang="en-US" altLang="zh-TW" sz="2400" b="1">
                <a:ea typeface="新細明體" pitchFamily="18" charset="-120"/>
              </a:rPr>
              <a:t>C</a:t>
            </a:r>
          </a:p>
        </p:txBody>
      </p:sp>
      <p:sp>
        <p:nvSpPr>
          <p:cNvPr id="33807" name="Text Box 27"/>
          <p:cNvSpPr txBox="1">
            <a:spLocks noChangeArrowheads="1"/>
          </p:cNvSpPr>
          <p:nvPr/>
        </p:nvSpPr>
        <p:spPr bwMode="auto">
          <a:xfrm>
            <a:off x="2227263" y="3979863"/>
            <a:ext cx="417512" cy="469900"/>
          </a:xfrm>
          <a:prstGeom prst="rect">
            <a:avLst/>
          </a:prstGeom>
          <a:solidFill>
            <a:srgbClr val="CCE6E5"/>
          </a:solidFill>
          <a:ln w="12700">
            <a:solidFill>
              <a:srgbClr val="CCE6E5"/>
            </a:solidFill>
            <a:miter lim="800000"/>
            <a:headEnd type="none" w="sm" len="sm"/>
            <a:tailEnd type="none" w="sm" len="sm"/>
          </a:ln>
        </p:spPr>
        <p:txBody>
          <a:bodyPr>
            <a:spAutoFit/>
          </a:bodyPr>
          <a:lstStyle/>
          <a:p>
            <a:r>
              <a:rPr lang="en-US" altLang="zh-TW" sz="2400" b="1">
                <a:ea typeface="新細明體" pitchFamily="18" charset="-120"/>
              </a:rPr>
              <a:t>D</a:t>
            </a:r>
          </a:p>
        </p:txBody>
      </p:sp>
      <p:sp>
        <p:nvSpPr>
          <p:cNvPr id="33808" name="AutoShape 28" descr="牛仔布"/>
          <p:cNvSpPr>
            <a:spLocks noChangeArrowheads="1"/>
          </p:cNvSpPr>
          <p:nvPr/>
        </p:nvSpPr>
        <p:spPr bwMode="auto">
          <a:xfrm>
            <a:off x="1738313" y="3421063"/>
            <a:ext cx="1044575" cy="173037"/>
          </a:xfrm>
          <a:prstGeom prst="roundRect">
            <a:avLst>
              <a:gd name="adj" fmla="val 16667"/>
            </a:avLst>
          </a:prstGeom>
          <a:blipFill dpi="0" rotWithShape="0">
            <a:blip r:embed="rId6" cstate="print">
              <a:alphaModFix amt="43000"/>
            </a:blip>
            <a:srcRect/>
            <a:tile tx="0" ty="0" sx="100000" sy="100000" flip="none" algn="tl"/>
          </a:blipFill>
          <a:ln w="12700">
            <a:solidFill>
              <a:schemeClr val="tx1"/>
            </a:solidFill>
            <a:round/>
            <a:headEnd type="none" w="sm" len="sm"/>
            <a:tailEnd type="none" w="sm" len="sm"/>
          </a:ln>
        </p:spPr>
        <p:txBody>
          <a:bodyPr wrap="none" anchor="ctr"/>
          <a:lstStyle/>
          <a:p>
            <a:endParaRPr lang="zh-TW" altLang="en-US">
              <a:ea typeface="新細明體" pitchFamily="18" charset="-120"/>
            </a:endParaRPr>
          </a:p>
        </p:txBody>
      </p:sp>
      <p:sp>
        <p:nvSpPr>
          <p:cNvPr id="33809" name="Text Box 29" descr="牛仔布"/>
          <p:cNvSpPr txBox="1">
            <a:spLocks noChangeArrowheads="1"/>
          </p:cNvSpPr>
          <p:nvPr/>
        </p:nvSpPr>
        <p:spPr bwMode="auto">
          <a:xfrm>
            <a:off x="1254125" y="3330575"/>
            <a:ext cx="400050" cy="469900"/>
          </a:xfrm>
          <a:prstGeom prst="rect">
            <a:avLst/>
          </a:prstGeom>
          <a:blipFill dpi="0" rotWithShape="1">
            <a:blip r:embed="rId6" cstate="print"/>
            <a:srcRect/>
            <a:tile tx="0" ty="0" sx="100000" sy="100000" flip="none" algn="tl"/>
          </a:blipFill>
          <a:ln w="12700">
            <a:solidFill>
              <a:schemeClr val="tx1"/>
            </a:solidFill>
            <a:miter lim="800000"/>
            <a:headEnd type="none" w="sm" len="sm"/>
            <a:tailEnd type="none" w="sm" len="sm"/>
          </a:ln>
        </p:spPr>
        <p:txBody>
          <a:bodyPr wrap="none">
            <a:spAutoFit/>
          </a:bodyPr>
          <a:lstStyle/>
          <a:p>
            <a:r>
              <a:rPr lang="en-US" altLang="zh-TW" sz="2400" b="1">
                <a:solidFill>
                  <a:schemeClr val="tx2"/>
                </a:solidFill>
                <a:ea typeface="新細明體" pitchFamily="18" charset="-120"/>
              </a:rPr>
              <a:t>E</a:t>
            </a:r>
          </a:p>
        </p:txBody>
      </p:sp>
      <p:sp>
        <p:nvSpPr>
          <p:cNvPr id="33810" name="Text Box 30"/>
          <p:cNvSpPr txBox="1">
            <a:spLocks noChangeArrowheads="1"/>
          </p:cNvSpPr>
          <p:nvPr/>
        </p:nvSpPr>
        <p:spPr bwMode="auto">
          <a:xfrm>
            <a:off x="2093913" y="2395538"/>
            <a:ext cx="417512" cy="469900"/>
          </a:xfrm>
          <a:prstGeom prst="rect">
            <a:avLst/>
          </a:prstGeom>
          <a:solidFill>
            <a:srgbClr val="CCE6E5"/>
          </a:solidFill>
          <a:ln w="12700">
            <a:solidFill>
              <a:srgbClr val="CCE6E5"/>
            </a:solidFill>
            <a:miter lim="800000"/>
            <a:headEnd type="none" w="sm" len="sm"/>
            <a:tailEnd type="none" w="sm" len="sm"/>
          </a:ln>
        </p:spPr>
        <p:txBody>
          <a:bodyPr>
            <a:spAutoFit/>
          </a:bodyPr>
          <a:lstStyle/>
          <a:p>
            <a:r>
              <a:rPr lang="en-US" altLang="zh-TW" sz="2400" b="1">
                <a:ea typeface="新細明體" pitchFamily="18" charset="-120"/>
              </a:rPr>
              <a:t>F</a:t>
            </a:r>
          </a:p>
        </p:txBody>
      </p:sp>
      <p:pic>
        <p:nvPicPr>
          <p:cNvPr id="33811" name="Picture 32"/>
          <p:cNvPicPr>
            <a:picLocks noGrp="1" noChangeAspect="1" noChangeArrowheads="1"/>
          </p:cNvPicPr>
          <p:nvPr>
            <p:ph sz="half" idx="2"/>
          </p:nvPr>
        </p:nvPicPr>
        <p:blipFill>
          <a:blip r:embed="rId7" cstate="print"/>
          <a:srcRect/>
          <a:stretch>
            <a:fillRect/>
          </a:stretch>
        </p:blipFill>
        <p:spPr>
          <a:xfrm>
            <a:off x="4960938" y="1738313"/>
            <a:ext cx="3386137" cy="4865687"/>
          </a:xfrm>
        </p:spPr>
      </p:pic>
      <p:sp>
        <p:nvSpPr>
          <p:cNvPr id="33812" name="Line 16"/>
          <p:cNvSpPr>
            <a:spLocks noChangeShapeType="1"/>
          </p:cNvSpPr>
          <p:nvPr/>
        </p:nvSpPr>
        <p:spPr bwMode="auto">
          <a:xfrm flipH="1">
            <a:off x="1993900" y="4764088"/>
            <a:ext cx="11113" cy="514350"/>
          </a:xfrm>
          <a:prstGeom prst="line">
            <a:avLst/>
          </a:prstGeom>
          <a:noFill/>
          <a:ln w="57150">
            <a:solidFill>
              <a:schemeClr val="tx1"/>
            </a:solidFill>
            <a:round/>
            <a:headEnd type="none" w="sm" len="sm"/>
            <a:tailEnd type="none" w="sm" len="sm"/>
          </a:ln>
        </p:spPr>
        <p:txBody>
          <a:bodyPr/>
          <a:lstStyle/>
          <a:p>
            <a:endParaRPr lang="zh-TW" altLang="en-US"/>
          </a:p>
        </p:txBody>
      </p:sp>
      <p:sp>
        <p:nvSpPr>
          <p:cNvPr id="33813" name="Line 34"/>
          <p:cNvSpPr>
            <a:spLocks noChangeShapeType="1"/>
          </p:cNvSpPr>
          <p:nvPr/>
        </p:nvSpPr>
        <p:spPr bwMode="auto">
          <a:xfrm flipH="1">
            <a:off x="2792413" y="3344863"/>
            <a:ext cx="11112" cy="514350"/>
          </a:xfrm>
          <a:prstGeom prst="line">
            <a:avLst/>
          </a:prstGeom>
          <a:noFill/>
          <a:ln w="57150">
            <a:solidFill>
              <a:schemeClr val="tx1"/>
            </a:solidFill>
            <a:round/>
            <a:headEnd type="none" w="sm" len="sm"/>
            <a:tailEnd type="none" w="sm" len="sm"/>
          </a:ln>
        </p:spPr>
        <p:txBody>
          <a:bodyPr/>
          <a:lstStyle/>
          <a:p>
            <a:endParaRPr lang="zh-TW" altLang="en-US"/>
          </a:p>
        </p:txBody>
      </p:sp>
      <p:sp>
        <p:nvSpPr>
          <p:cNvPr id="33814" name="Line 35"/>
          <p:cNvSpPr>
            <a:spLocks noChangeShapeType="1"/>
          </p:cNvSpPr>
          <p:nvPr/>
        </p:nvSpPr>
        <p:spPr bwMode="auto">
          <a:xfrm>
            <a:off x="1981200" y="5043488"/>
            <a:ext cx="1079500" cy="0"/>
          </a:xfrm>
          <a:prstGeom prst="line">
            <a:avLst/>
          </a:prstGeom>
          <a:noFill/>
          <a:ln w="57150">
            <a:solidFill>
              <a:schemeClr val="tx1"/>
            </a:solidFill>
            <a:round/>
            <a:headEnd type="none" w="sm" len="sm"/>
            <a:tailEnd type="none" w="sm" len="sm"/>
          </a:ln>
        </p:spPr>
        <p:txBody>
          <a:bodyPr/>
          <a:lstStyle/>
          <a:p>
            <a:endParaRPr lang="zh-TW" altLang="en-US"/>
          </a:p>
        </p:txBody>
      </p:sp>
      <p:sp>
        <p:nvSpPr>
          <p:cNvPr id="33815" name="Line 36"/>
          <p:cNvSpPr>
            <a:spLocks noChangeShapeType="1"/>
          </p:cNvSpPr>
          <p:nvPr/>
        </p:nvSpPr>
        <p:spPr bwMode="auto">
          <a:xfrm>
            <a:off x="1725613" y="3597275"/>
            <a:ext cx="1079500" cy="0"/>
          </a:xfrm>
          <a:prstGeom prst="line">
            <a:avLst/>
          </a:prstGeom>
          <a:noFill/>
          <a:ln w="57150">
            <a:solidFill>
              <a:schemeClr val="tx1"/>
            </a:solidFill>
            <a:round/>
            <a:headEnd type="none" w="sm" len="sm"/>
            <a:tailEnd type="none" w="sm" len="sm"/>
          </a:ln>
        </p:spPr>
        <p:txBody>
          <a:bodyPr/>
          <a:lstStyle/>
          <a:p>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b="1" dirty="0" smtClean="0">
                <a:ea typeface="標楷體" pitchFamily="65" charset="-120"/>
              </a:rPr>
              <a:t>非理想混合液體平衡時的蒸汽壓</a:t>
            </a:r>
          </a:p>
        </p:txBody>
      </p:sp>
      <p:pic>
        <p:nvPicPr>
          <p:cNvPr id="34819" name="Picture 7"/>
          <p:cNvPicPr>
            <a:picLocks noGrp="1" noChangeAspect="1" noChangeArrowheads="1"/>
          </p:cNvPicPr>
          <p:nvPr>
            <p:ph idx="1"/>
          </p:nvPr>
        </p:nvPicPr>
        <p:blipFill>
          <a:blip r:embed="rId3" cstate="print"/>
          <a:srcRect/>
          <a:stretch>
            <a:fillRect/>
          </a:stretch>
        </p:blipFill>
        <p:spPr>
          <a:xfrm>
            <a:off x="785813" y="1824038"/>
            <a:ext cx="7283450" cy="4619625"/>
          </a:xfrm>
          <a:noFill/>
        </p:spPr>
      </p:pic>
      <p:sp>
        <p:nvSpPr>
          <p:cNvPr id="34820" name="Text Box 8"/>
          <p:cNvSpPr txBox="1">
            <a:spLocks noChangeArrowheads="1"/>
          </p:cNvSpPr>
          <p:nvPr/>
        </p:nvSpPr>
        <p:spPr bwMode="auto">
          <a:xfrm>
            <a:off x="1751013" y="5043488"/>
            <a:ext cx="1447800" cy="469900"/>
          </a:xfrm>
          <a:prstGeom prst="rect">
            <a:avLst/>
          </a:prstGeom>
          <a:solidFill>
            <a:srgbClr val="FFFFCC"/>
          </a:solidFill>
          <a:ln w="12700">
            <a:solidFill>
              <a:srgbClr val="FF0000"/>
            </a:solidFill>
            <a:miter lim="800000"/>
            <a:headEnd type="none" w="sm" len="sm"/>
            <a:tailEnd type="none" w="sm" len="sm"/>
          </a:ln>
        </p:spPr>
        <p:txBody>
          <a:bodyPr wrap="none">
            <a:spAutoFit/>
          </a:bodyPr>
          <a:lstStyle/>
          <a:p>
            <a:r>
              <a:rPr lang="en-US" altLang="zh-TW" sz="2400" b="1" i="0">
                <a:solidFill>
                  <a:srgbClr val="0000FF"/>
                </a:solidFill>
                <a:ea typeface="新細明體" pitchFamily="18" charset="-120"/>
              </a:rPr>
              <a:t>ΔH</a:t>
            </a:r>
            <a:r>
              <a:rPr lang="en-US" altLang="zh-TW" sz="2400" b="1" i="0" baseline="-25000">
                <a:solidFill>
                  <a:srgbClr val="0000FF"/>
                </a:solidFill>
                <a:ea typeface="新細明體" pitchFamily="18" charset="-120"/>
              </a:rPr>
              <a:t>mix </a:t>
            </a:r>
            <a:r>
              <a:rPr lang="en-US" altLang="zh-TW" sz="2400" b="1" i="0">
                <a:solidFill>
                  <a:srgbClr val="0000FF"/>
                </a:solidFill>
                <a:ea typeface="新細明體" pitchFamily="18" charset="-120"/>
              </a:rPr>
              <a:t>&gt; 0</a:t>
            </a:r>
            <a:endParaRPr lang="zh-TW" altLang="en-US" sz="2400" b="1" i="0">
              <a:solidFill>
                <a:srgbClr val="0000FF"/>
              </a:solidFill>
              <a:ea typeface="新細明體" pitchFamily="18" charset="-120"/>
            </a:endParaRPr>
          </a:p>
        </p:txBody>
      </p:sp>
      <p:sp>
        <p:nvSpPr>
          <p:cNvPr id="34821" name="Text Box 9"/>
          <p:cNvSpPr txBox="1">
            <a:spLocks noChangeArrowheads="1"/>
          </p:cNvSpPr>
          <p:nvPr/>
        </p:nvSpPr>
        <p:spPr bwMode="auto">
          <a:xfrm>
            <a:off x="5754688" y="5084763"/>
            <a:ext cx="1447800" cy="469900"/>
          </a:xfrm>
          <a:prstGeom prst="rect">
            <a:avLst/>
          </a:prstGeom>
          <a:solidFill>
            <a:srgbClr val="FFFFCC"/>
          </a:solidFill>
          <a:ln w="12700">
            <a:solidFill>
              <a:srgbClr val="FF0000"/>
            </a:solidFill>
            <a:miter lim="800000"/>
            <a:headEnd type="none" w="sm" len="sm"/>
            <a:tailEnd type="none" w="sm" len="sm"/>
          </a:ln>
        </p:spPr>
        <p:txBody>
          <a:bodyPr wrap="none">
            <a:spAutoFit/>
          </a:bodyPr>
          <a:lstStyle/>
          <a:p>
            <a:r>
              <a:rPr lang="en-US" altLang="zh-TW" sz="2400" b="1" i="0">
                <a:solidFill>
                  <a:srgbClr val="0000FF"/>
                </a:solidFill>
                <a:ea typeface="新細明體" pitchFamily="18" charset="-120"/>
              </a:rPr>
              <a:t>ΔH</a:t>
            </a:r>
            <a:r>
              <a:rPr lang="en-US" altLang="zh-TW" sz="2400" b="1" i="0" baseline="-25000">
                <a:solidFill>
                  <a:srgbClr val="0000FF"/>
                </a:solidFill>
                <a:ea typeface="新細明體" pitchFamily="18" charset="-120"/>
              </a:rPr>
              <a:t>mix </a:t>
            </a:r>
            <a:r>
              <a:rPr lang="en-US" altLang="zh-TW" sz="2400" b="1" i="0">
                <a:solidFill>
                  <a:srgbClr val="0000FF"/>
                </a:solidFill>
                <a:ea typeface="新細明體" pitchFamily="18" charset="-120"/>
              </a:rPr>
              <a:t>&lt; 0</a:t>
            </a:r>
            <a:endParaRPr lang="zh-TW" altLang="en-US" sz="2400" b="1" i="0">
              <a:solidFill>
                <a:srgbClr val="0000FF"/>
              </a:solidFill>
              <a:ea typeface="新細明體" pitchFamily="18" charset="-120"/>
            </a:endParaRPr>
          </a:p>
        </p:txBody>
      </p:sp>
      <p:sp>
        <p:nvSpPr>
          <p:cNvPr id="34822" name="Line 10"/>
          <p:cNvSpPr>
            <a:spLocks noChangeShapeType="1"/>
          </p:cNvSpPr>
          <p:nvPr/>
        </p:nvSpPr>
        <p:spPr bwMode="auto">
          <a:xfrm>
            <a:off x="1219200" y="3468688"/>
            <a:ext cx="2917825" cy="1176337"/>
          </a:xfrm>
          <a:prstGeom prst="line">
            <a:avLst/>
          </a:prstGeom>
          <a:noFill/>
          <a:ln w="76200">
            <a:solidFill>
              <a:schemeClr val="tx1"/>
            </a:solidFill>
            <a:prstDash val="sysDot"/>
            <a:round/>
            <a:headEnd type="none" w="sm" len="sm"/>
            <a:tailEnd type="none" w="sm" len="sm"/>
          </a:ln>
        </p:spPr>
        <p:txBody>
          <a:bodyPr/>
          <a:lstStyle/>
          <a:p>
            <a:endParaRPr lang="zh-TW" altLang="en-US"/>
          </a:p>
        </p:txBody>
      </p:sp>
      <p:sp>
        <p:nvSpPr>
          <p:cNvPr id="34823" name="Line 11"/>
          <p:cNvSpPr>
            <a:spLocks noChangeShapeType="1"/>
          </p:cNvSpPr>
          <p:nvPr/>
        </p:nvSpPr>
        <p:spPr bwMode="auto">
          <a:xfrm flipV="1">
            <a:off x="5064125" y="2597150"/>
            <a:ext cx="2917825" cy="1174750"/>
          </a:xfrm>
          <a:prstGeom prst="line">
            <a:avLst/>
          </a:prstGeom>
          <a:noFill/>
          <a:ln w="76200">
            <a:solidFill>
              <a:schemeClr val="tx1"/>
            </a:solidFill>
            <a:prstDash val="sysDot"/>
            <a:round/>
            <a:headEnd type="none" w="sm" len="sm"/>
            <a:tailEnd type="none" w="sm" len="sm"/>
          </a:ln>
        </p:spPr>
        <p:txBody>
          <a:bodyPr/>
          <a:lstStyle/>
          <a:p>
            <a:endParaRPr lang="zh-TW" altLang="en-US"/>
          </a:p>
        </p:txBody>
      </p:sp>
      <p:sp>
        <p:nvSpPr>
          <p:cNvPr id="34824" name="Line 12"/>
          <p:cNvSpPr>
            <a:spLocks noChangeShapeType="1"/>
          </p:cNvSpPr>
          <p:nvPr/>
        </p:nvSpPr>
        <p:spPr bwMode="auto">
          <a:xfrm flipV="1">
            <a:off x="2525713" y="2670175"/>
            <a:ext cx="0" cy="1277938"/>
          </a:xfrm>
          <a:prstGeom prst="line">
            <a:avLst/>
          </a:prstGeom>
          <a:noFill/>
          <a:ln w="38100">
            <a:solidFill>
              <a:srgbClr val="0000FF"/>
            </a:solidFill>
            <a:round/>
            <a:headEnd type="none" w="sm" len="sm"/>
            <a:tailEnd type="triangle" w="med" len="lg"/>
          </a:ln>
        </p:spPr>
        <p:txBody>
          <a:bodyPr/>
          <a:lstStyle/>
          <a:p>
            <a:endParaRPr lang="zh-TW" altLang="en-US"/>
          </a:p>
        </p:txBody>
      </p:sp>
      <p:sp>
        <p:nvSpPr>
          <p:cNvPr id="34825" name="Line 13"/>
          <p:cNvSpPr>
            <a:spLocks noChangeShapeType="1"/>
          </p:cNvSpPr>
          <p:nvPr/>
        </p:nvSpPr>
        <p:spPr bwMode="auto">
          <a:xfrm>
            <a:off x="6342063" y="3265488"/>
            <a:ext cx="15875" cy="1349375"/>
          </a:xfrm>
          <a:prstGeom prst="line">
            <a:avLst/>
          </a:prstGeom>
          <a:noFill/>
          <a:ln w="38100">
            <a:solidFill>
              <a:srgbClr val="0000FF"/>
            </a:solidFill>
            <a:round/>
            <a:headEnd type="none" w="sm" len="sm"/>
            <a:tailEnd type="triangle" w="med" len="lg"/>
          </a:ln>
        </p:spPr>
        <p:txBody>
          <a:bodyPr/>
          <a:lstStyle/>
          <a:p>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Aceton</a:t>
            </a:r>
            <a:r>
              <a:rPr lang="en-US" altLang="zh-TW" dirty="0" smtClean="0"/>
              <a:t>-Chloroform</a:t>
            </a:r>
            <a:endParaRPr lang="zh-TW" alt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8668" y="1971674"/>
            <a:ext cx="6450529"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7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374650"/>
            <a:ext cx="9144000" cy="1138238"/>
          </a:xfrm>
        </p:spPr>
        <p:txBody>
          <a:bodyPr/>
          <a:lstStyle/>
          <a:p>
            <a:pPr eaLnBrk="1" hangingPunct="1"/>
            <a:r>
              <a:rPr lang="zh-TW" altLang="en-US" dirty="0" smtClean="0">
                <a:ea typeface="新細明體" pitchFamily="18" charset="-120"/>
              </a:rPr>
              <a:t>共沸混合物 （</a:t>
            </a:r>
            <a:r>
              <a:rPr lang="en-US" altLang="zh-TW" dirty="0" err="1" smtClean="0">
                <a:ea typeface="新細明體" pitchFamily="18" charset="-120"/>
              </a:rPr>
              <a:t>Azeotropes</a:t>
            </a:r>
            <a:r>
              <a:rPr lang="en-US" altLang="zh-TW" dirty="0" smtClean="0">
                <a:ea typeface="新細明體" pitchFamily="18" charset="-120"/>
              </a:rPr>
              <a:t>) </a:t>
            </a:r>
            <a:br>
              <a:rPr lang="en-US" altLang="zh-TW" dirty="0" smtClean="0">
                <a:ea typeface="新細明體" pitchFamily="18" charset="-120"/>
              </a:rPr>
            </a:br>
            <a:r>
              <a:rPr lang="en-US" altLang="zh-TW" dirty="0" smtClean="0">
                <a:ea typeface="新細明體" pitchFamily="18" charset="-120"/>
              </a:rPr>
              <a:t>positive deviation</a:t>
            </a:r>
          </a:p>
        </p:txBody>
      </p:sp>
      <p:pic>
        <p:nvPicPr>
          <p:cNvPr id="35843" name="Picture 7"/>
          <p:cNvPicPr>
            <a:picLocks noGrp="1" noChangeAspect="1" noChangeArrowheads="1"/>
          </p:cNvPicPr>
          <p:nvPr>
            <p:ph sz="half" idx="2"/>
          </p:nvPr>
        </p:nvPicPr>
        <p:blipFill>
          <a:blip r:embed="rId3" cstate="print"/>
          <a:srcRect/>
          <a:stretch>
            <a:fillRect/>
          </a:stretch>
        </p:blipFill>
        <p:spPr>
          <a:xfrm>
            <a:off x="5310188" y="1989138"/>
            <a:ext cx="2919412" cy="4030662"/>
          </a:xfrm>
          <a:noFill/>
        </p:spPr>
      </p:pic>
      <p:pic>
        <p:nvPicPr>
          <p:cNvPr id="35844" name="Picture 5"/>
          <p:cNvPicPr>
            <a:picLocks noGrp="1" noChangeAspect="1" noChangeArrowheads="1"/>
          </p:cNvPicPr>
          <p:nvPr>
            <p:ph sz="half" idx="1"/>
          </p:nvPr>
        </p:nvPicPr>
        <p:blipFill>
          <a:blip r:embed="rId4" cstate="print"/>
          <a:srcRect/>
          <a:stretch>
            <a:fillRect/>
          </a:stretch>
        </p:blipFill>
        <p:spPr>
          <a:xfrm>
            <a:off x="944563" y="1989138"/>
            <a:ext cx="3146425" cy="4030662"/>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374650"/>
            <a:ext cx="9144000" cy="1138238"/>
          </a:xfrm>
        </p:spPr>
        <p:txBody>
          <a:bodyPr/>
          <a:lstStyle/>
          <a:p>
            <a:pPr eaLnBrk="1" hangingPunct="1"/>
            <a:r>
              <a:rPr lang="zh-TW" altLang="en-US" dirty="0" smtClean="0">
                <a:ea typeface="新細明體" pitchFamily="18" charset="-120"/>
              </a:rPr>
              <a:t>共沸混合物 （</a:t>
            </a:r>
            <a:r>
              <a:rPr lang="en-US" altLang="zh-TW" dirty="0" err="1" smtClean="0">
                <a:ea typeface="新細明體" pitchFamily="18" charset="-120"/>
              </a:rPr>
              <a:t>Azeotropes</a:t>
            </a:r>
            <a:r>
              <a:rPr lang="en-US" altLang="zh-TW" dirty="0" smtClean="0">
                <a:ea typeface="新細明體" pitchFamily="18" charset="-120"/>
              </a:rPr>
              <a:t>) </a:t>
            </a:r>
            <a:br>
              <a:rPr lang="en-US" altLang="zh-TW" dirty="0" smtClean="0">
                <a:ea typeface="新細明體" pitchFamily="18" charset="-120"/>
              </a:rPr>
            </a:br>
            <a:r>
              <a:rPr lang="en-US" altLang="zh-TW" dirty="0" smtClean="0">
                <a:ea typeface="新細明體" pitchFamily="18" charset="-120"/>
              </a:rPr>
              <a:t>negative deviation</a:t>
            </a:r>
          </a:p>
        </p:txBody>
      </p:sp>
      <p:pic>
        <p:nvPicPr>
          <p:cNvPr id="36867" name="Picture 2"/>
          <p:cNvPicPr>
            <a:picLocks noGrp="1" noChangeAspect="1" noChangeArrowheads="1"/>
          </p:cNvPicPr>
          <p:nvPr>
            <p:ph sz="half" idx="1"/>
          </p:nvPr>
        </p:nvPicPr>
        <p:blipFill>
          <a:blip r:embed="rId3" cstate="print"/>
          <a:srcRect/>
          <a:stretch>
            <a:fillRect/>
          </a:stretch>
        </p:blipFill>
        <p:spPr>
          <a:xfrm>
            <a:off x="946150" y="1989138"/>
            <a:ext cx="3143250" cy="4030662"/>
          </a:xfrm>
          <a:noFill/>
        </p:spPr>
      </p:pic>
      <p:pic>
        <p:nvPicPr>
          <p:cNvPr id="36868" name="Picture 8"/>
          <p:cNvPicPr>
            <a:picLocks noGrp="1" noChangeAspect="1" noChangeArrowheads="1"/>
          </p:cNvPicPr>
          <p:nvPr>
            <p:ph sz="half" idx="2"/>
          </p:nvPr>
        </p:nvPicPr>
        <p:blipFill>
          <a:blip r:embed="rId4" cstate="print"/>
          <a:srcRect/>
          <a:stretch>
            <a:fillRect/>
          </a:stretch>
        </p:blipFill>
        <p:spPr>
          <a:xfrm>
            <a:off x="5375275" y="1989138"/>
            <a:ext cx="2789238" cy="4030662"/>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TW" dirty="0" smtClean="0">
                <a:ea typeface="新細明體" pitchFamily="18" charset="-120"/>
              </a:rPr>
              <a:t>Problem</a:t>
            </a:r>
          </a:p>
        </p:txBody>
      </p:sp>
      <p:sp>
        <p:nvSpPr>
          <p:cNvPr id="37891" name="Rectangle 3"/>
          <p:cNvSpPr>
            <a:spLocks noGrp="1" noChangeArrowheads="1"/>
          </p:cNvSpPr>
          <p:nvPr>
            <p:ph type="body" idx="1"/>
          </p:nvPr>
        </p:nvSpPr>
        <p:spPr>
          <a:xfrm>
            <a:off x="392113" y="1781174"/>
            <a:ext cx="8351837" cy="4514851"/>
          </a:xfrm>
          <a:solidFill>
            <a:srgbClr val="FFFFCC"/>
          </a:solidFill>
          <a:ln w="38100">
            <a:solidFill>
              <a:srgbClr val="0070C0"/>
            </a:solidFill>
          </a:ln>
        </p:spPr>
        <p:txBody>
          <a:bodyPr/>
          <a:lstStyle/>
          <a:p>
            <a:pPr eaLnBrk="1" hangingPunct="1"/>
            <a:r>
              <a:rPr lang="en-US" altLang="zh-TW" sz="2800" dirty="0" smtClean="0">
                <a:ea typeface="新細明體" pitchFamily="18" charset="-120"/>
              </a:rPr>
              <a:t>Which of the following mixture would you expect to show a positive deviation, negative deviation, or no deviation from </a:t>
            </a:r>
            <a:r>
              <a:rPr lang="en-US" altLang="zh-TW" sz="2800" dirty="0" err="1" smtClean="0">
                <a:ea typeface="新細明體" pitchFamily="18" charset="-120"/>
              </a:rPr>
              <a:t>Raoult’s</a:t>
            </a:r>
            <a:r>
              <a:rPr lang="en-US" altLang="zh-TW" sz="2800" dirty="0" smtClean="0">
                <a:ea typeface="新細明體" pitchFamily="18" charset="-120"/>
              </a:rPr>
              <a:t> law?  Explain you conclusion</a:t>
            </a:r>
          </a:p>
          <a:p>
            <a:pPr lvl="1" eaLnBrk="1" hangingPunct="1"/>
            <a:r>
              <a:rPr lang="en-US" altLang="zh-TW" sz="2000" dirty="0" err="1" smtClean="0">
                <a:ea typeface="新細明體" pitchFamily="18" charset="-120"/>
              </a:rPr>
              <a:t>HBr</a:t>
            </a:r>
            <a:r>
              <a:rPr lang="en-US" altLang="zh-TW" sz="2000" dirty="0" smtClean="0">
                <a:ea typeface="新細明體" pitchFamily="18" charset="-120"/>
              </a:rPr>
              <a:t> and H</a:t>
            </a:r>
            <a:r>
              <a:rPr lang="en-US" altLang="zh-TW" sz="2000" baseline="-25000" dirty="0" smtClean="0">
                <a:ea typeface="新細明體" pitchFamily="18" charset="-120"/>
              </a:rPr>
              <a:t>2</a:t>
            </a:r>
            <a:r>
              <a:rPr lang="en-US" altLang="zh-TW" sz="2000" dirty="0" smtClean="0">
                <a:ea typeface="新細明體" pitchFamily="18" charset="-120"/>
              </a:rPr>
              <a:t>O</a:t>
            </a:r>
          </a:p>
          <a:p>
            <a:pPr lvl="1" eaLnBrk="1" hangingPunct="1"/>
            <a:r>
              <a:rPr lang="en-US" altLang="zh-TW" sz="2000" dirty="0" smtClean="0">
                <a:ea typeface="新細明體" pitchFamily="18" charset="-120"/>
              </a:rPr>
              <a:t>HF and H</a:t>
            </a:r>
            <a:r>
              <a:rPr lang="en-US" altLang="zh-TW" sz="2000" baseline="-25000" dirty="0" smtClean="0">
                <a:ea typeface="新細明體" pitchFamily="18" charset="-120"/>
              </a:rPr>
              <a:t>2</a:t>
            </a:r>
            <a:r>
              <a:rPr lang="en-US" altLang="zh-TW" sz="2000" dirty="0" smtClean="0">
                <a:ea typeface="新細明體" pitchFamily="18" charset="-120"/>
              </a:rPr>
              <a:t>O</a:t>
            </a:r>
          </a:p>
          <a:p>
            <a:pPr lvl="1" eaLnBrk="1" hangingPunct="1"/>
            <a:r>
              <a:rPr lang="en-US" altLang="zh-TW" sz="2000" dirty="0" smtClean="0">
                <a:ea typeface="新細明體" pitchFamily="18" charset="-120"/>
              </a:rPr>
              <a:t>CH</a:t>
            </a:r>
            <a:r>
              <a:rPr lang="en-US" altLang="zh-TW" sz="2000" baseline="-25000" dirty="0" smtClean="0">
                <a:ea typeface="新細明體" pitchFamily="18" charset="-120"/>
              </a:rPr>
              <a:t>3</a:t>
            </a:r>
            <a:r>
              <a:rPr lang="en-US" altLang="zh-TW" sz="2000" dirty="0" smtClean="0">
                <a:ea typeface="新細明體" pitchFamily="18" charset="-120"/>
              </a:rPr>
              <a:t>OH and C</a:t>
            </a:r>
            <a:r>
              <a:rPr lang="en-US" altLang="zh-TW" sz="2000" baseline="-25000" dirty="0" smtClean="0">
                <a:ea typeface="新細明體" pitchFamily="18" charset="-120"/>
              </a:rPr>
              <a:t>2</a:t>
            </a:r>
            <a:r>
              <a:rPr lang="en-US" altLang="zh-TW" sz="2000" dirty="0" smtClean="0">
                <a:ea typeface="新細明體" pitchFamily="18" charset="-120"/>
              </a:rPr>
              <a:t>H</a:t>
            </a:r>
            <a:r>
              <a:rPr lang="en-US" altLang="zh-TW" sz="2000" baseline="-25000" dirty="0" smtClean="0">
                <a:ea typeface="新細明體" pitchFamily="18" charset="-120"/>
              </a:rPr>
              <a:t>5</a:t>
            </a:r>
            <a:r>
              <a:rPr lang="en-US" altLang="zh-TW" sz="2000" dirty="0" smtClean="0">
                <a:ea typeface="新細明體" pitchFamily="18" charset="-120"/>
              </a:rPr>
              <a:t>OH</a:t>
            </a:r>
          </a:p>
          <a:p>
            <a:pPr lvl="1" eaLnBrk="1" hangingPunct="1"/>
            <a:r>
              <a:rPr lang="en-US" altLang="zh-TW" sz="2000" dirty="0" smtClean="0">
                <a:ea typeface="新細明體" pitchFamily="18" charset="-120"/>
              </a:rPr>
              <a:t>HCOOH and benzene</a:t>
            </a:r>
          </a:p>
          <a:p>
            <a:pPr lvl="1" eaLnBrk="1" hangingPunct="1"/>
            <a:r>
              <a:rPr lang="en-US" altLang="zh-TW" sz="2000" dirty="0" smtClean="0">
                <a:ea typeface="新細明體" pitchFamily="18" charset="-120"/>
              </a:rPr>
              <a:t>C</a:t>
            </a:r>
            <a:r>
              <a:rPr lang="en-US" altLang="zh-TW" sz="2000" baseline="-25000" dirty="0" smtClean="0">
                <a:ea typeface="新細明體" pitchFamily="18" charset="-120"/>
              </a:rPr>
              <a:t>6</a:t>
            </a:r>
            <a:r>
              <a:rPr lang="en-US" altLang="zh-TW" sz="2000" dirty="0" smtClean="0">
                <a:ea typeface="新細明體" pitchFamily="18" charset="-120"/>
              </a:rPr>
              <a:t>H</a:t>
            </a:r>
            <a:r>
              <a:rPr lang="en-US" altLang="zh-TW" sz="2000" baseline="-25000" dirty="0" smtClean="0">
                <a:ea typeface="新細明體" pitchFamily="18" charset="-120"/>
              </a:rPr>
              <a:t>14</a:t>
            </a:r>
            <a:r>
              <a:rPr lang="en-US" altLang="zh-TW" sz="2000" dirty="0" smtClean="0">
                <a:ea typeface="新細明體" pitchFamily="18" charset="-120"/>
              </a:rPr>
              <a:t> and H</a:t>
            </a:r>
            <a:r>
              <a:rPr lang="en-US" altLang="zh-TW" sz="2000" baseline="-25000" dirty="0" smtClean="0">
                <a:ea typeface="新細明體" pitchFamily="18" charset="-120"/>
              </a:rPr>
              <a:t>2</a:t>
            </a:r>
            <a:r>
              <a:rPr lang="en-US" altLang="zh-TW" sz="2000" dirty="0" smtClean="0">
                <a:ea typeface="新細明體" pitchFamily="18" charset="-120"/>
              </a:rPr>
              <a:t>O</a:t>
            </a:r>
          </a:p>
          <a:p>
            <a:pPr lvl="1" eaLnBrk="1" hangingPunct="1"/>
            <a:r>
              <a:rPr lang="en-US" altLang="zh-TW" sz="2000" dirty="0" err="1" smtClean="0">
                <a:ea typeface="新細明體" pitchFamily="18" charset="-120"/>
              </a:rPr>
              <a:t>Cyclopentane</a:t>
            </a:r>
            <a:r>
              <a:rPr lang="en-US" altLang="zh-TW" sz="2000" dirty="0" smtClean="0">
                <a:ea typeface="新細明體" pitchFamily="18" charset="-120"/>
              </a:rPr>
              <a:t>, C</a:t>
            </a:r>
            <a:r>
              <a:rPr lang="en-US" altLang="zh-TW" sz="2000" baseline="-25000" dirty="0" smtClean="0">
                <a:ea typeface="新細明體" pitchFamily="18" charset="-120"/>
              </a:rPr>
              <a:t>5</a:t>
            </a:r>
            <a:r>
              <a:rPr lang="en-US" altLang="zh-TW" sz="2000" dirty="0" smtClean="0">
                <a:ea typeface="新細明體" pitchFamily="18" charset="-120"/>
              </a:rPr>
              <a:t>H</a:t>
            </a:r>
            <a:r>
              <a:rPr lang="en-US" altLang="zh-TW" sz="2000" baseline="-25000" dirty="0" smtClean="0">
                <a:ea typeface="新細明體" pitchFamily="18" charset="-120"/>
              </a:rPr>
              <a:t>10</a:t>
            </a:r>
            <a:r>
              <a:rPr lang="en-US" altLang="zh-TW" sz="2000" dirty="0" smtClean="0">
                <a:ea typeface="新細明體" pitchFamily="18" charset="-120"/>
              </a:rPr>
              <a:t>, and </a:t>
            </a:r>
            <a:r>
              <a:rPr lang="en-US" altLang="zh-TW" sz="2000" dirty="0" err="1" smtClean="0">
                <a:ea typeface="新細明體" pitchFamily="18" charset="-120"/>
              </a:rPr>
              <a:t>cyclohexane</a:t>
            </a:r>
            <a:r>
              <a:rPr lang="en-US" altLang="zh-TW" sz="2000" dirty="0" smtClean="0">
                <a:ea typeface="新細明體" pitchFamily="18" charset="-120"/>
              </a:rPr>
              <a:t>, C</a:t>
            </a:r>
            <a:r>
              <a:rPr lang="en-US" altLang="zh-TW" sz="2000" baseline="-25000" dirty="0" smtClean="0">
                <a:ea typeface="新細明體" pitchFamily="18" charset="-120"/>
              </a:rPr>
              <a:t>6</a:t>
            </a:r>
            <a:r>
              <a:rPr lang="en-US" altLang="zh-TW" sz="2000" dirty="0" smtClean="0">
                <a:ea typeface="新細明體" pitchFamily="18" charset="-120"/>
              </a:rPr>
              <a:t>H</a:t>
            </a:r>
            <a:r>
              <a:rPr lang="en-US" altLang="zh-TW" sz="2000" baseline="-25000" dirty="0" smtClean="0">
                <a:ea typeface="新細明體" pitchFamily="18" charset="-120"/>
              </a:rPr>
              <a:t>12</a:t>
            </a:r>
          </a:p>
          <a:p>
            <a:pPr lvl="1" eaLnBrk="1" hangingPunct="1"/>
            <a:endParaRPr lang="en-US" altLang="zh-TW" sz="2400" dirty="0" smtClean="0">
              <a:ea typeface="新細明體" pitchFamily="18"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TW" dirty="0" err="1" smtClean="0">
                <a:ea typeface="新細明體" pitchFamily="18" charset="-120"/>
              </a:rPr>
              <a:t>HBr</a:t>
            </a:r>
            <a:r>
              <a:rPr lang="en-US" altLang="zh-TW" dirty="0" smtClean="0">
                <a:ea typeface="新細明體" pitchFamily="18" charset="-120"/>
              </a:rPr>
              <a:t> and </a:t>
            </a:r>
            <a:r>
              <a:rPr lang="en-US" altLang="zh-TW" dirty="0" smtClean="0">
                <a:ea typeface="新細明體" pitchFamily="18" charset="-120"/>
              </a:rPr>
              <a:t>H</a:t>
            </a:r>
            <a:r>
              <a:rPr lang="en-US" altLang="zh-TW" baseline="-25000" dirty="0" smtClean="0">
                <a:ea typeface="新細明體" pitchFamily="18" charset="-120"/>
              </a:rPr>
              <a:t>2</a:t>
            </a:r>
            <a:r>
              <a:rPr lang="en-US" altLang="zh-TW" dirty="0" smtClean="0">
                <a:ea typeface="新細明體" pitchFamily="18" charset="-120"/>
              </a:rPr>
              <a:t>O</a:t>
            </a:r>
            <a:endParaRPr lang="zh-TW" altLang="en-US" dirty="0" smtClean="0">
              <a:ea typeface="新細明體" pitchFamily="18" charset="-120"/>
            </a:endParaRPr>
          </a:p>
        </p:txBody>
      </p:sp>
      <p:pic>
        <p:nvPicPr>
          <p:cNvPr id="38915" name="Picture 6"/>
          <p:cNvPicPr>
            <a:picLocks noGrp="1" noChangeAspect="1" noChangeArrowheads="1"/>
          </p:cNvPicPr>
          <p:nvPr>
            <p:ph sz="half" idx="1"/>
          </p:nvPr>
        </p:nvPicPr>
        <p:blipFill>
          <a:blip r:embed="rId3" cstate="print"/>
          <a:srcRect/>
          <a:stretch>
            <a:fillRect/>
          </a:stretch>
        </p:blipFill>
        <p:spPr>
          <a:xfrm>
            <a:off x="739775" y="1989138"/>
            <a:ext cx="3556000" cy="4030662"/>
          </a:xfrm>
        </p:spPr>
      </p:pic>
      <p:pic>
        <p:nvPicPr>
          <p:cNvPr id="38916" name="Picture 7"/>
          <p:cNvPicPr>
            <a:picLocks noGrp="1" noChangeAspect="1" noChangeArrowheads="1"/>
          </p:cNvPicPr>
          <p:nvPr>
            <p:ph sz="half" idx="2"/>
          </p:nvPr>
        </p:nvPicPr>
        <p:blipFill>
          <a:blip r:embed="rId4" cstate="print"/>
          <a:srcRect/>
          <a:stretch>
            <a:fillRect/>
          </a:stretch>
        </p:blipFill>
        <p:spPr>
          <a:xfrm>
            <a:off x="5375275" y="1989138"/>
            <a:ext cx="2789238" cy="4030662"/>
          </a:xfrm>
        </p:spPr>
      </p:pic>
      <p:sp>
        <p:nvSpPr>
          <p:cNvPr id="38917" name="Text Box 8"/>
          <p:cNvSpPr txBox="1">
            <a:spLocks noChangeArrowheads="1"/>
          </p:cNvSpPr>
          <p:nvPr/>
        </p:nvSpPr>
        <p:spPr bwMode="auto">
          <a:xfrm>
            <a:off x="4652963" y="3167063"/>
            <a:ext cx="738187"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100℃</a:t>
            </a:r>
          </a:p>
        </p:txBody>
      </p:sp>
      <p:sp>
        <p:nvSpPr>
          <p:cNvPr id="38918" name="Text Box 9"/>
          <p:cNvSpPr txBox="1">
            <a:spLocks noChangeArrowheads="1"/>
          </p:cNvSpPr>
          <p:nvPr/>
        </p:nvSpPr>
        <p:spPr bwMode="auto">
          <a:xfrm>
            <a:off x="8120063" y="4559300"/>
            <a:ext cx="693737"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-67℃</a:t>
            </a:r>
          </a:p>
        </p:txBody>
      </p:sp>
      <p:sp>
        <p:nvSpPr>
          <p:cNvPr id="38919" name="Text Box 10"/>
          <p:cNvSpPr txBox="1">
            <a:spLocks noChangeArrowheads="1"/>
          </p:cNvSpPr>
          <p:nvPr/>
        </p:nvSpPr>
        <p:spPr bwMode="auto">
          <a:xfrm>
            <a:off x="6073775" y="2062163"/>
            <a:ext cx="738188"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126℃</a:t>
            </a:r>
          </a:p>
        </p:txBody>
      </p:sp>
      <p:sp>
        <p:nvSpPr>
          <p:cNvPr id="2" name="矩形 1"/>
          <p:cNvSpPr/>
          <p:nvPr/>
        </p:nvSpPr>
        <p:spPr>
          <a:xfrm>
            <a:off x="7884720" y="5517118"/>
            <a:ext cx="607859" cy="369332"/>
          </a:xfrm>
          <a:prstGeom prst="rect">
            <a:avLst/>
          </a:prstGeom>
          <a:ln>
            <a:solidFill>
              <a:schemeClr val="tx2"/>
            </a:solidFill>
          </a:ln>
        </p:spPr>
        <p:txBody>
          <a:bodyPr wrap="none">
            <a:spAutoFit/>
          </a:bodyPr>
          <a:lstStyle/>
          <a:p>
            <a:r>
              <a:rPr lang="en-US" altLang="zh-TW" b="1" dirty="0" err="1">
                <a:solidFill>
                  <a:srgbClr val="FF0000"/>
                </a:solidFill>
                <a:ea typeface="新細明體" pitchFamily="18" charset="-120"/>
              </a:rPr>
              <a:t>HBr</a:t>
            </a:r>
            <a:endParaRPr lang="zh-TW" altLang="en-US" b="1" dirty="0">
              <a:solidFill>
                <a:srgbClr val="FF0000"/>
              </a:solidFill>
            </a:endParaRPr>
          </a:p>
        </p:txBody>
      </p:sp>
      <p:sp>
        <p:nvSpPr>
          <p:cNvPr id="3" name="矩形 2"/>
          <p:cNvSpPr/>
          <p:nvPr/>
        </p:nvSpPr>
        <p:spPr>
          <a:xfrm>
            <a:off x="5391150" y="5522952"/>
            <a:ext cx="615874" cy="369332"/>
          </a:xfrm>
          <a:prstGeom prst="rect">
            <a:avLst/>
          </a:prstGeom>
          <a:ln>
            <a:solidFill>
              <a:schemeClr val="tx2"/>
            </a:solidFill>
          </a:ln>
        </p:spPr>
        <p:txBody>
          <a:bodyPr wrap="none">
            <a:spAutoFit/>
          </a:bodyPr>
          <a:lstStyle/>
          <a:p>
            <a:r>
              <a:rPr lang="en-US" altLang="zh-TW" b="1" dirty="0">
                <a:solidFill>
                  <a:srgbClr val="FF0000"/>
                </a:solidFill>
                <a:ea typeface="新細明體" pitchFamily="18" charset="-120"/>
              </a:rPr>
              <a:t>H</a:t>
            </a:r>
            <a:r>
              <a:rPr lang="en-US" altLang="zh-TW" b="1" baseline="-25000" dirty="0">
                <a:solidFill>
                  <a:srgbClr val="FF0000"/>
                </a:solidFill>
                <a:ea typeface="新細明體" pitchFamily="18" charset="-120"/>
              </a:rPr>
              <a:t>2</a:t>
            </a:r>
            <a:r>
              <a:rPr lang="en-US" altLang="zh-TW" b="1" dirty="0">
                <a:solidFill>
                  <a:srgbClr val="FF0000"/>
                </a:solidFill>
                <a:ea typeface="新細明體" pitchFamily="18" charset="-120"/>
              </a:rPr>
              <a:t>O</a:t>
            </a:r>
            <a:endParaRPr lang="zh-TW" altLang="en-US"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TW" dirty="0" smtClean="0">
                <a:ea typeface="新細明體" pitchFamily="18" charset="-120"/>
              </a:rPr>
              <a:t>HCOOH and </a:t>
            </a:r>
            <a:r>
              <a:rPr lang="en-US" altLang="zh-TW" dirty="0">
                <a:ea typeface="新細明體" pitchFamily="18" charset="-120"/>
              </a:rPr>
              <a:t>Benzene</a:t>
            </a:r>
            <a:endParaRPr lang="zh-TW" altLang="en-US" dirty="0" smtClean="0">
              <a:ea typeface="新細明體" pitchFamily="18" charset="-120"/>
            </a:endParaRPr>
          </a:p>
        </p:txBody>
      </p:sp>
      <p:pic>
        <p:nvPicPr>
          <p:cNvPr id="39939" name="Picture 6"/>
          <p:cNvPicPr>
            <a:picLocks noGrp="1" noChangeAspect="1" noChangeArrowheads="1"/>
          </p:cNvPicPr>
          <p:nvPr>
            <p:ph sz="half" idx="1"/>
          </p:nvPr>
        </p:nvPicPr>
        <p:blipFill>
          <a:blip r:embed="rId3" cstate="print"/>
          <a:srcRect/>
          <a:stretch>
            <a:fillRect/>
          </a:stretch>
        </p:blipFill>
        <p:spPr>
          <a:xfrm>
            <a:off x="860425" y="1989138"/>
            <a:ext cx="3314700" cy="4030662"/>
          </a:xfrm>
        </p:spPr>
      </p:pic>
      <p:pic>
        <p:nvPicPr>
          <p:cNvPr id="39940" name="Picture 7"/>
          <p:cNvPicPr>
            <a:picLocks noGrp="1" noChangeAspect="1" noChangeArrowheads="1"/>
          </p:cNvPicPr>
          <p:nvPr>
            <p:ph sz="half" idx="2"/>
          </p:nvPr>
        </p:nvPicPr>
        <p:blipFill>
          <a:blip r:embed="rId4" cstate="print"/>
          <a:srcRect/>
          <a:stretch>
            <a:fillRect/>
          </a:stretch>
        </p:blipFill>
        <p:spPr>
          <a:xfrm>
            <a:off x="5310188" y="1989138"/>
            <a:ext cx="2919412" cy="4030662"/>
          </a:xfrm>
        </p:spPr>
      </p:pic>
      <p:sp>
        <p:nvSpPr>
          <p:cNvPr id="39941" name="Text Box 8"/>
          <p:cNvSpPr txBox="1">
            <a:spLocks noChangeArrowheads="1"/>
          </p:cNvSpPr>
          <p:nvPr/>
        </p:nvSpPr>
        <p:spPr bwMode="auto">
          <a:xfrm>
            <a:off x="4652963" y="3384550"/>
            <a:ext cx="795337"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80.1℃</a:t>
            </a:r>
          </a:p>
        </p:txBody>
      </p:sp>
      <p:sp>
        <p:nvSpPr>
          <p:cNvPr id="39942" name="Text Box 9"/>
          <p:cNvSpPr txBox="1">
            <a:spLocks noChangeArrowheads="1"/>
          </p:cNvSpPr>
          <p:nvPr/>
        </p:nvSpPr>
        <p:spPr bwMode="auto">
          <a:xfrm>
            <a:off x="7319963" y="1844675"/>
            <a:ext cx="738187"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101℃</a:t>
            </a:r>
          </a:p>
        </p:txBody>
      </p:sp>
      <p:sp>
        <p:nvSpPr>
          <p:cNvPr id="39943" name="Text Box 10"/>
          <p:cNvSpPr txBox="1">
            <a:spLocks noChangeArrowheads="1"/>
          </p:cNvSpPr>
          <p:nvPr/>
        </p:nvSpPr>
        <p:spPr bwMode="auto">
          <a:xfrm>
            <a:off x="6103938" y="4646613"/>
            <a:ext cx="625475" cy="349250"/>
          </a:xfrm>
          <a:prstGeom prst="rect">
            <a:avLst/>
          </a:prstGeom>
          <a:solidFill>
            <a:schemeClr val="bg1"/>
          </a:solidFill>
          <a:ln w="12700">
            <a:solidFill>
              <a:srgbClr val="0000FF"/>
            </a:solidFill>
            <a:miter lim="800000"/>
            <a:headEnd type="none" w="sm" len="sm"/>
            <a:tailEnd type="none" w="sm" len="sm"/>
          </a:ln>
        </p:spPr>
        <p:txBody>
          <a:bodyPr wrap="none">
            <a:spAutoFit/>
          </a:bodyPr>
          <a:lstStyle/>
          <a:p>
            <a:r>
              <a:rPr lang="en-US" altLang="zh-TW" sz="1600" b="1" i="0">
                <a:solidFill>
                  <a:srgbClr val="0000FF"/>
                </a:solidFill>
                <a:ea typeface="新細明體" pitchFamily="18" charset="-120"/>
              </a:rPr>
              <a:t>71℃</a:t>
            </a:r>
          </a:p>
        </p:txBody>
      </p:sp>
      <p:sp>
        <p:nvSpPr>
          <p:cNvPr id="3" name="矩形 2"/>
          <p:cNvSpPr/>
          <p:nvPr/>
        </p:nvSpPr>
        <p:spPr bwMode="auto">
          <a:xfrm>
            <a:off x="5305425" y="5505450"/>
            <a:ext cx="3188938" cy="752475"/>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1" u="none" strike="noStrike" cap="none" normalizeH="0" baseline="0" smtClean="0">
              <a:ln>
                <a:noFill/>
              </a:ln>
              <a:solidFill>
                <a:schemeClr val="tx1"/>
              </a:solidFill>
              <a:effectLst/>
              <a:latin typeface="Arial" charset="0"/>
              <a:cs typeface="Times New Roman" pitchFamily="18" charset="0"/>
            </a:endParaRPr>
          </a:p>
        </p:txBody>
      </p:sp>
      <p:sp>
        <p:nvSpPr>
          <p:cNvPr id="2" name="矩形 1"/>
          <p:cNvSpPr/>
          <p:nvPr/>
        </p:nvSpPr>
        <p:spPr>
          <a:xfrm>
            <a:off x="5207709" y="5540455"/>
            <a:ext cx="1133644" cy="369332"/>
          </a:xfrm>
          <a:prstGeom prst="rect">
            <a:avLst/>
          </a:prstGeom>
          <a:solidFill>
            <a:schemeClr val="bg1"/>
          </a:solidFill>
          <a:ln>
            <a:solidFill>
              <a:schemeClr val="tx2"/>
            </a:solidFill>
          </a:ln>
        </p:spPr>
        <p:txBody>
          <a:bodyPr wrap="none">
            <a:spAutoFit/>
          </a:bodyPr>
          <a:lstStyle/>
          <a:p>
            <a:r>
              <a:rPr lang="en-US" altLang="zh-TW" b="1" dirty="0">
                <a:solidFill>
                  <a:srgbClr val="FF0000"/>
                </a:solidFill>
                <a:ea typeface="新細明體" pitchFamily="18" charset="-120"/>
              </a:rPr>
              <a:t>Benzene</a:t>
            </a:r>
            <a:endParaRPr lang="zh-TW" altLang="en-US" b="1" dirty="0">
              <a:solidFill>
                <a:srgbClr val="FF0000"/>
              </a:solidFill>
            </a:endParaRPr>
          </a:p>
        </p:txBody>
      </p:sp>
      <p:sp>
        <p:nvSpPr>
          <p:cNvPr id="4" name="矩形 3"/>
          <p:cNvSpPr/>
          <p:nvPr/>
        </p:nvSpPr>
        <p:spPr>
          <a:xfrm>
            <a:off x="7450487" y="5520809"/>
            <a:ext cx="1043876" cy="369332"/>
          </a:xfrm>
          <a:prstGeom prst="rect">
            <a:avLst/>
          </a:prstGeom>
          <a:ln>
            <a:solidFill>
              <a:schemeClr val="tx2"/>
            </a:solidFill>
          </a:ln>
        </p:spPr>
        <p:txBody>
          <a:bodyPr wrap="none">
            <a:spAutoFit/>
          </a:bodyPr>
          <a:lstStyle/>
          <a:p>
            <a:r>
              <a:rPr lang="en-US" altLang="zh-TW" b="1" dirty="0">
                <a:solidFill>
                  <a:srgbClr val="FF0000"/>
                </a:solidFill>
                <a:ea typeface="新細明體" pitchFamily="18" charset="-120"/>
              </a:rPr>
              <a:t>HCOOH</a:t>
            </a:r>
            <a:endParaRPr lang="zh-TW" altLang="en-US"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722313"/>
            <a:ext cx="9144000" cy="914400"/>
          </a:xfrm>
        </p:spPr>
        <p:txBody>
          <a:bodyPr/>
          <a:lstStyle/>
          <a:p>
            <a:pPr eaLnBrk="1" hangingPunct="1"/>
            <a:r>
              <a:rPr lang="en-US" altLang="zh-TW" dirty="0" smtClean="0">
                <a:ea typeface="新細明體" pitchFamily="18" charset="-120"/>
              </a:rPr>
              <a:t>C</a:t>
            </a:r>
            <a:r>
              <a:rPr lang="en-US" altLang="zh-TW" baseline="-25000" dirty="0" smtClean="0">
                <a:ea typeface="新細明體" pitchFamily="18" charset="-120"/>
              </a:rPr>
              <a:t>5</a:t>
            </a:r>
            <a:r>
              <a:rPr lang="en-US" altLang="zh-TW" dirty="0" smtClean="0">
                <a:ea typeface="新細明體" pitchFamily="18" charset="-120"/>
              </a:rPr>
              <a:t>H</a:t>
            </a:r>
            <a:r>
              <a:rPr lang="en-US" altLang="zh-TW" baseline="-25000" dirty="0" smtClean="0">
                <a:ea typeface="新細明體" pitchFamily="18" charset="-120"/>
              </a:rPr>
              <a:t>10</a:t>
            </a:r>
            <a:r>
              <a:rPr lang="en-US" altLang="zh-TW" dirty="0" smtClean="0">
                <a:ea typeface="新細明體" pitchFamily="18" charset="-120"/>
              </a:rPr>
              <a:t> and C</a:t>
            </a:r>
            <a:r>
              <a:rPr lang="en-US" altLang="zh-TW" baseline="-25000" dirty="0" smtClean="0">
                <a:ea typeface="新細明體" pitchFamily="18" charset="-120"/>
              </a:rPr>
              <a:t>6</a:t>
            </a:r>
            <a:r>
              <a:rPr lang="en-US" altLang="zh-TW" dirty="0" smtClean="0">
                <a:ea typeface="新細明體" pitchFamily="18" charset="-120"/>
              </a:rPr>
              <a:t>H</a:t>
            </a:r>
            <a:r>
              <a:rPr lang="en-US" altLang="zh-TW" baseline="-25000" dirty="0" smtClean="0">
                <a:ea typeface="新細明體" pitchFamily="18" charset="-120"/>
              </a:rPr>
              <a:t>12</a:t>
            </a:r>
            <a:endParaRPr lang="zh-TW" altLang="en-US" baseline="-25000" dirty="0" smtClean="0">
              <a:ea typeface="新細明體" pitchFamily="18" charset="-120"/>
            </a:endParaRPr>
          </a:p>
        </p:txBody>
      </p:sp>
      <p:pic>
        <p:nvPicPr>
          <p:cNvPr id="40963" name="Picture 5"/>
          <p:cNvPicPr>
            <a:picLocks noGrp="1" noChangeAspect="1" noChangeArrowheads="1"/>
          </p:cNvPicPr>
          <p:nvPr>
            <p:ph idx="1"/>
          </p:nvPr>
        </p:nvPicPr>
        <p:blipFill>
          <a:blip r:embed="rId3" cstate="print"/>
          <a:srcRect/>
          <a:stretch>
            <a:fillRect/>
          </a:stretch>
        </p:blipFill>
        <p:spPr>
          <a:xfrm>
            <a:off x="3178175" y="1989138"/>
            <a:ext cx="2930525" cy="4030662"/>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smtClean="0">
                <a:ea typeface="新細明體" pitchFamily="18" charset="-120"/>
              </a:rPr>
              <a:t>何謂重量莫耳濃度（</a:t>
            </a:r>
            <a:r>
              <a:rPr lang="en-US" altLang="zh-TW" smtClean="0">
                <a:ea typeface="新細明體" pitchFamily="18" charset="-120"/>
              </a:rPr>
              <a:t>molality</a:t>
            </a:r>
            <a:r>
              <a:rPr lang="zh-TW" altLang="en-US" smtClean="0">
                <a:ea typeface="新細明體" pitchFamily="18" charset="-120"/>
              </a:rPr>
              <a:t>）？</a:t>
            </a:r>
          </a:p>
        </p:txBody>
      </p:sp>
      <p:sp>
        <p:nvSpPr>
          <p:cNvPr id="8195" name="Rectangle 39"/>
          <p:cNvSpPr>
            <a:spLocks noGrp="1" noChangeArrowheads="1"/>
          </p:cNvSpPr>
          <p:nvPr>
            <p:ph type="body" idx="1"/>
          </p:nvPr>
        </p:nvSpPr>
        <p:spPr/>
        <p:txBody>
          <a:bodyPr/>
          <a:lstStyle/>
          <a:p>
            <a:pPr eaLnBrk="1" hangingPunct="1"/>
            <a:r>
              <a:rPr lang="zh-TW" altLang="en-US" sz="2800" smtClean="0">
                <a:ea typeface="新細明體" pitchFamily="18" charset="-120"/>
              </a:rPr>
              <a:t>重量莫耳濃度（ｍ</a:t>
            </a:r>
            <a:r>
              <a:rPr lang="en-US" altLang="zh-TW" sz="2800" smtClean="0">
                <a:ea typeface="新細明體" pitchFamily="18" charset="-120"/>
              </a:rPr>
              <a:t>, molality</a:t>
            </a:r>
            <a:r>
              <a:rPr lang="zh-TW" altLang="en-US" sz="2800" smtClean="0">
                <a:ea typeface="新細明體" pitchFamily="18" charset="-120"/>
              </a:rPr>
              <a:t>）：</a:t>
            </a:r>
          </a:p>
          <a:p>
            <a:pPr lvl="1" eaLnBrk="1" hangingPunct="1"/>
            <a:r>
              <a:rPr lang="zh-TW" altLang="en-US" sz="2400" smtClean="0">
                <a:ea typeface="新細明體" pitchFamily="18" charset="-120"/>
              </a:rPr>
              <a:t>溶質的莫耳數／溶劑的質量（仟克）</a:t>
            </a:r>
          </a:p>
          <a:p>
            <a:pPr eaLnBrk="1" hangingPunct="1"/>
            <a:r>
              <a:rPr lang="zh-TW" altLang="en-US" sz="2800" smtClean="0">
                <a:ea typeface="新細明體" pitchFamily="18" charset="-120"/>
              </a:rPr>
              <a:t>體積莫耳濃度（Ｍ</a:t>
            </a:r>
            <a:r>
              <a:rPr lang="en-US" altLang="zh-TW" sz="2800" smtClean="0">
                <a:ea typeface="新細明體" pitchFamily="18" charset="-120"/>
              </a:rPr>
              <a:t>, molarity</a:t>
            </a:r>
            <a:r>
              <a:rPr lang="zh-TW" altLang="en-US" sz="2800" smtClean="0">
                <a:ea typeface="新細明體" pitchFamily="18" charset="-120"/>
              </a:rPr>
              <a:t>）：</a:t>
            </a:r>
          </a:p>
          <a:p>
            <a:pPr lvl="1" eaLnBrk="1" hangingPunct="1"/>
            <a:r>
              <a:rPr lang="zh-TW" altLang="en-US" sz="2400" smtClean="0">
                <a:ea typeface="新細明體" pitchFamily="18" charset="-120"/>
              </a:rPr>
              <a:t>溶質的莫耳數／溶液的體積（升） </a:t>
            </a:r>
          </a:p>
          <a:p>
            <a:pPr eaLnBrk="1" hangingPunct="1"/>
            <a:r>
              <a:rPr lang="zh-TW" altLang="en-US" sz="2800" smtClean="0">
                <a:ea typeface="新細明體" pitchFamily="18" charset="-120"/>
              </a:rPr>
              <a:t>溶質的莫耳分率 </a:t>
            </a:r>
            <a:r>
              <a:rPr lang="en-US" altLang="zh-TW" sz="2800" smtClean="0">
                <a:ea typeface="新細明體" pitchFamily="18" charset="-120"/>
              </a:rPr>
              <a:t>x</a:t>
            </a:r>
            <a:r>
              <a:rPr lang="en-US" altLang="zh-TW" sz="2800" baseline="-25000" smtClean="0">
                <a:ea typeface="新細明體" pitchFamily="18" charset="-120"/>
              </a:rPr>
              <a:t>solute</a:t>
            </a:r>
            <a:r>
              <a:rPr lang="zh-TW" altLang="en-US" sz="2800" smtClean="0">
                <a:ea typeface="新細明體" pitchFamily="18" charset="-120"/>
              </a:rPr>
              <a:t>： </a:t>
            </a:r>
          </a:p>
          <a:p>
            <a:pPr lvl="1" eaLnBrk="1" hangingPunct="1"/>
            <a:r>
              <a:rPr lang="zh-TW" altLang="en-US" sz="2400" smtClean="0">
                <a:ea typeface="新細明體" pitchFamily="18" charset="-120"/>
              </a:rPr>
              <a:t>溶質的莫耳數／（溶質的莫耳數＋溶劑的莫爾數）</a:t>
            </a:r>
            <a:endParaRPr lang="en-US" altLang="zh-TW" sz="2400" smtClean="0">
              <a:ea typeface="新細明體"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smtClean="0">
                <a:ea typeface="新細明體" pitchFamily="18" charset="-120"/>
              </a:rPr>
              <a:t>物理平衡的應用：萃取法 </a:t>
            </a:r>
            <a:r>
              <a:rPr lang="en-US" altLang="zh-TW" smtClean="0">
                <a:ea typeface="新細明體" pitchFamily="18" charset="-120"/>
              </a:rPr>
              <a:t>Extraction</a:t>
            </a:r>
            <a:endParaRPr lang="zh-TW" altLang="en-US" smtClean="0">
              <a:ea typeface="新細明體" pitchFamily="18" charset="-120"/>
            </a:endParaRPr>
          </a:p>
        </p:txBody>
      </p:sp>
      <p:pic>
        <p:nvPicPr>
          <p:cNvPr id="41987" name="Picture 4" descr="http://www.syrris.com/images/sce/FLLEX2.jpg"/>
          <p:cNvPicPr>
            <a:picLocks noGrp="1" noChangeAspect="1" noChangeArrowheads="1"/>
          </p:cNvPicPr>
          <p:nvPr>
            <p:ph sz="half" idx="1"/>
          </p:nvPr>
        </p:nvPicPr>
        <p:blipFill>
          <a:blip r:embed="rId3" cstate="print"/>
          <a:srcRect/>
          <a:stretch>
            <a:fillRect/>
          </a:stretch>
        </p:blipFill>
        <p:spPr>
          <a:xfrm>
            <a:off x="1982788" y="1735138"/>
            <a:ext cx="5122862" cy="2208212"/>
          </a:xfrm>
          <a:noFill/>
        </p:spPr>
      </p:pic>
      <p:pic>
        <p:nvPicPr>
          <p:cNvPr id="41988" name="Picture 6" descr="http://202.38.70.95/ocw/NR/rdonlyres/Global/8/8FB0F279-5F65-4146-A8B3-2F070C75020B/0/chp_video5_still.jpg"/>
          <p:cNvPicPr>
            <a:picLocks noGrp="1" noChangeAspect="1" noChangeArrowheads="1"/>
          </p:cNvPicPr>
          <p:nvPr>
            <p:ph sz="half" idx="2"/>
          </p:nvPr>
        </p:nvPicPr>
        <p:blipFill>
          <a:blip r:embed="rId4" cstate="print"/>
          <a:srcRect/>
          <a:stretch>
            <a:fillRect/>
          </a:stretch>
        </p:blipFill>
        <p:spPr>
          <a:xfrm>
            <a:off x="2578100" y="4135438"/>
            <a:ext cx="3663950" cy="244475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zh-TW" altLang="en-US" sz="3600" smtClean="0">
                <a:ea typeface="新細明體" pitchFamily="18" charset="-120"/>
              </a:rPr>
              <a:t>液相層析法 </a:t>
            </a:r>
            <a:r>
              <a:rPr lang="en-US" altLang="zh-TW" sz="3600" smtClean="0">
                <a:ea typeface="新細明體" pitchFamily="18" charset="-120"/>
              </a:rPr>
              <a:t>Liquid</a:t>
            </a:r>
            <a:r>
              <a:rPr lang="zh-TW" altLang="en-US" sz="3600" smtClean="0">
                <a:ea typeface="新細明體" pitchFamily="18" charset="-120"/>
              </a:rPr>
              <a:t> </a:t>
            </a:r>
            <a:r>
              <a:rPr lang="en-US" altLang="zh-TW" sz="3600" smtClean="0">
                <a:ea typeface="新細明體" pitchFamily="18" charset="-120"/>
              </a:rPr>
              <a:t>Chromatography</a:t>
            </a:r>
            <a:endParaRPr lang="zh-TW" altLang="en-US" sz="3600" smtClean="0">
              <a:ea typeface="新細明體" pitchFamily="18" charset="-120"/>
            </a:endParaRPr>
          </a:p>
        </p:txBody>
      </p:sp>
      <p:pic>
        <p:nvPicPr>
          <p:cNvPr id="43011" name="Picture 2" descr="D:\Backup\Chemistry-Atkins-4e\Textbook Images (JPEG)\Chapter 8\CP_08_UN44.jpg"/>
          <p:cNvPicPr>
            <a:picLocks noGrp="1" noChangeAspect="1" noChangeArrowheads="1"/>
          </p:cNvPicPr>
          <p:nvPr>
            <p:ph sz="half" idx="1"/>
          </p:nvPr>
        </p:nvPicPr>
        <p:blipFill>
          <a:blip r:embed="rId3" cstate="print"/>
          <a:srcRect/>
          <a:stretch>
            <a:fillRect/>
          </a:stretch>
        </p:blipFill>
        <p:spPr>
          <a:xfrm>
            <a:off x="1301750" y="1989138"/>
            <a:ext cx="2432050" cy="4030662"/>
          </a:xfrm>
          <a:noFill/>
        </p:spPr>
      </p:pic>
      <p:pic>
        <p:nvPicPr>
          <p:cNvPr id="43012" name="Picture 2"/>
          <p:cNvPicPr>
            <a:picLocks noGrp="1" noChangeAspect="1" noChangeArrowheads="1"/>
          </p:cNvPicPr>
          <p:nvPr>
            <p:ph sz="half" idx="2"/>
          </p:nvPr>
        </p:nvPicPr>
        <p:blipFill>
          <a:blip r:embed="rId4" cstate="print"/>
          <a:srcRect/>
          <a:stretch>
            <a:fillRect/>
          </a:stretch>
        </p:blipFill>
        <p:spPr>
          <a:xfrm>
            <a:off x="4383088" y="2027238"/>
            <a:ext cx="4298950" cy="40132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zh-TW" altLang="en-US" smtClean="0">
                <a:ea typeface="新細明體" pitchFamily="18" charset="-120"/>
              </a:rPr>
              <a:t>氣相層析法 </a:t>
            </a:r>
            <a:r>
              <a:rPr lang="en-US" altLang="zh-TW" smtClean="0">
                <a:ea typeface="新細明體" pitchFamily="18" charset="-120"/>
              </a:rPr>
              <a:t>Gas</a:t>
            </a:r>
            <a:r>
              <a:rPr lang="zh-TW" altLang="en-US" smtClean="0">
                <a:ea typeface="新細明體" pitchFamily="18" charset="-120"/>
              </a:rPr>
              <a:t> </a:t>
            </a:r>
            <a:r>
              <a:rPr lang="en-US" altLang="zh-TW" smtClean="0">
                <a:ea typeface="新細明體" pitchFamily="18" charset="-120"/>
              </a:rPr>
              <a:t>Chromatography</a:t>
            </a:r>
            <a:endParaRPr lang="zh-TW" altLang="en-US" smtClean="0">
              <a:ea typeface="新細明體" pitchFamily="18" charset="-120"/>
            </a:endParaRPr>
          </a:p>
        </p:txBody>
      </p:sp>
      <p:pic>
        <p:nvPicPr>
          <p:cNvPr id="44035" name="Picture 2" descr="D:\Backup\Chemistry-Atkins-4e\Textbook Images (JPEG)\Chapter 8\CP_08_UN46.jpg"/>
          <p:cNvPicPr>
            <a:picLocks noGrp="1" noChangeAspect="1" noChangeArrowheads="1"/>
          </p:cNvPicPr>
          <p:nvPr>
            <p:ph sz="half" idx="1"/>
          </p:nvPr>
        </p:nvPicPr>
        <p:blipFill>
          <a:blip r:embed="rId3" cstate="print"/>
          <a:srcRect/>
          <a:stretch>
            <a:fillRect/>
          </a:stretch>
        </p:blipFill>
        <p:spPr>
          <a:xfrm>
            <a:off x="468313" y="2008188"/>
            <a:ext cx="4098925" cy="3992562"/>
          </a:xfrm>
          <a:noFill/>
        </p:spPr>
      </p:pic>
      <p:pic>
        <p:nvPicPr>
          <p:cNvPr id="44036" name="Picture 3" descr="D:\Backup\Chemistry-Atkins-4e\Textbook Images (JPEG)\Chapter 8\CP_08_UN45.jpg"/>
          <p:cNvPicPr>
            <a:picLocks noGrp="1" noChangeAspect="1" noChangeArrowheads="1"/>
          </p:cNvPicPr>
          <p:nvPr>
            <p:ph sz="half" idx="2"/>
          </p:nvPr>
        </p:nvPicPr>
        <p:blipFill>
          <a:blip r:embed="rId4" cstate="print"/>
          <a:srcRect/>
          <a:stretch>
            <a:fillRect/>
          </a:stretch>
        </p:blipFill>
        <p:spPr>
          <a:xfrm>
            <a:off x="5367338" y="1989138"/>
            <a:ext cx="2805112" cy="4030662"/>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smtClean="0">
                <a:ea typeface="新細明體" pitchFamily="18" charset="-120"/>
              </a:rPr>
              <a:t>膠體</a:t>
            </a:r>
            <a:r>
              <a:rPr lang="en-US" altLang="zh-TW" smtClean="0">
                <a:ea typeface="新細明體" pitchFamily="18" charset="-120"/>
              </a:rPr>
              <a:t> Colloids</a:t>
            </a:r>
            <a:endParaRPr lang="zh-TW" altLang="en-US" smtClean="0">
              <a:ea typeface="新細明體" pitchFamily="18" charset="-120"/>
            </a:endParaRPr>
          </a:p>
        </p:txBody>
      </p:sp>
      <p:sp>
        <p:nvSpPr>
          <p:cNvPr id="45059" name="文字方塊 4"/>
          <p:cNvSpPr txBox="1">
            <a:spLocks noChangeArrowheads="1"/>
          </p:cNvSpPr>
          <p:nvPr/>
        </p:nvSpPr>
        <p:spPr bwMode="auto">
          <a:xfrm>
            <a:off x="884238" y="1858963"/>
            <a:ext cx="7454900" cy="461962"/>
          </a:xfrm>
          <a:prstGeom prst="rect">
            <a:avLst/>
          </a:prstGeom>
          <a:noFill/>
          <a:ln w="9525">
            <a:noFill/>
            <a:miter lim="800000"/>
            <a:headEnd/>
            <a:tailEnd/>
          </a:ln>
        </p:spPr>
        <p:txBody>
          <a:bodyPr wrap="none">
            <a:spAutoFit/>
          </a:bodyPr>
          <a:lstStyle/>
          <a:p>
            <a:r>
              <a:rPr lang="zh-TW" altLang="en-US" sz="2400" b="1" i="0">
                <a:latin typeface="Calibri" pitchFamily="34" charset="0"/>
                <a:ea typeface="新細明體" pitchFamily="18" charset="-120"/>
              </a:rPr>
              <a:t>膠體：溶質顆粒粒子大小介於 </a:t>
            </a:r>
            <a:r>
              <a:rPr lang="en-US" altLang="zh-TW" sz="2400" b="1" i="0">
                <a:latin typeface="Calibri" pitchFamily="34" charset="0"/>
                <a:ea typeface="新細明體" pitchFamily="18" charset="-120"/>
              </a:rPr>
              <a:t>1</a:t>
            </a:r>
            <a:r>
              <a:rPr lang="zh-TW" altLang="zh-TW" sz="2400" b="1" i="0">
                <a:latin typeface="Calibri" pitchFamily="34" charset="0"/>
                <a:ea typeface="新細明體" pitchFamily="18" charset="-120"/>
              </a:rPr>
              <a:t>nm~</a:t>
            </a:r>
            <a:r>
              <a:rPr lang="en-US" altLang="zh-TW" sz="2400" b="1" i="0">
                <a:latin typeface="Calibri" pitchFamily="34" charset="0"/>
                <a:ea typeface="新細明體" pitchFamily="18" charset="-120"/>
              </a:rPr>
              <a:t>1000</a:t>
            </a:r>
            <a:r>
              <a:rPr lang="zh-TW" altLang="zh-TW" sz="2400" b="1" i="0">
                <a:latin typeface="Calibri" pitchFamily="34" charset="0"/>
                <a:ea typeface="新細明體" pitchFamily="18" charset="-120"/>
              </a:rPr>
              <a:t>nm</a:t>
            </a:r>
            <a:r>
              <a:rPr lang="en-US" altLang="zh-TW" sz="2400" b="1" i="0">
                <a:latin typeface="Calibri" pitchFamily="34" charset="0"/>
                <a:ea typeface="新細明體" pitchFamily="18" charset="-120"/>
              </a:rPr>
              <a:t> (1 </a:t>
            </a:r>
            <a:r>
              <a:rPr lang="el-GR" altLang="zh-TW" sz="2400">
                <a:latin typeface="Calibri" pitchFamily="34" charset="0"/>
              </a:rPr>
              <a:t>μ</a:t>
            </a:r>
            <a:r>
              <a:rPr lang="en-US" altLang="zh-TW" sz="2400">
                <a:latin typeface="Calibri" pitchFamily="34" charset="0"/>
                <a:ea typeface="新細明體" pitchFamily="18" charset="-120"/>
              </a:rPr>
              <a:t>m)</a:t>
            </a:r>
            <a:r>
              <a:rPr lang="zh-TW" altLang="en-US" sz="2400" b="1" i="0">
                <a:latin typeface="Calibri" pitchFamily="34" charset="0"/>
                <a:ea typeface="新細明體" pitchFamily="18" charset="-120"/>
              </a:rPr>
              <a:t>之間</a:t>
            </a:r>
          </a:p>
        </p:txBody>
      </p:sp>
      <p:pic>
        <p:nvPicPr>
          <p:cNvPr id="45060" name="Picture 3"/>
          <p:cNvPicPr>
            <a:picLocks noChangeAspect="1" noChangeArrowheads="1"/>
          </p:cNvPicPr>
          <p:nvPr/>
        </p:nvPicPr>
        <p:blipFill>
          <a:blip r:embed="rId3" cstate="print"/>
          <a:srcRect/>
          <a:stretch>
            <a:fillRect/>
          </a:stretch>
        </p:blipFill>
        <p:spPr bwMode="auto">
          <a:xfrm>
            <a:off x="952500" y="2655888"/>
            <a:ext cx="1343025" cy="1676400"/>
          </a:xfrm>
          <a:prstGeom prst="rect">
            <a:avLst/>
          </a:prstGeom>
          <a:noFill/>
          <a:ln w="12700">
            <a:noFill/>
            <a:miter lim="800000"/>
            <a:headEnd type="none" w="sm" len="sm"/>
            <a:tailEnd type="none" w="sm" len="sm"/>
          </a:ln>
        </p:spPr>
      </p:pic>
      <p:sp>
        <p:nvSpPr>
          <p:cNvPr id="45061" name="文字方塊 6"/>
          <p:cNvSpPr txBox="1">
            <a:spLocks noChangeArrowheads="1"/>
          </p:cNvSpPr>
          <p:nvPr/>
        </p:nvSpPr>
        <p:spPr bwMode="auto">
          <a:xfrm>
            <a:off x="2343150" y="3273425"/>
            <a:ext cx="1836738" cy="923925"/>
          </a:xfrm>
          <a:prstGeom prst="rect">
            <a:avLst/>
          </a:prstGeom>
          <a:noFill/>
          <a:ln w="9525">
            <a:noFill/>
            <a:miter lim="800000"/>
            <a:headEnd/>
            <a:tailEnd/>
          </a:ln>
        </p:spPr>
        <p:txBody>
          <a:bodyPr>
            <a:spAutoFit/>
          </a:bodyPr>
          <a:lstStyle/>
          <a:p>
            <a:r>
              <a:rPr lang="en-US" altLang="zh-TW" i="0">
                <a:solidFill>
                  <a:schemeClr val="tx2"/>
                </a:solidFill>
                <a:latin typeface="Calibri" pitchFamily="34" charset="0"/>
                <a:ea typeface="新細明體" pitchFamily="18" charset="-120"/>
              </a:rPr>
              <a:t>H</a:t>
            </a:r>
            <a:r>
              <a:rPr lang="en-US" altLang="zh-TW" i="0" baseline="-25000">
                <a:solidFill>
                  <a:schemeClr val="tx2"/>
                </a:solidFill>
                <a:latin typeface="Calibri" pitchFamily="34" charset="0"/>
                <a:ea typeface="新細明體" pitchFamily="18" charset="-120"/>
              </a:rPr>
              <a:t>2</a:t>
            </a:r>
            <a:r>
              <a:rPr lang="en-US" altLang="zh-TW" i="0">
                <a:solidFill>
                  <a:schemeClr val="tx2"/>
                </a:solidFill>
                <a:latin typeface="Calibri" pitchFamily="34" charset="0"/>
                <a:ea typeface="新細明體" pitchFamily="18" charset="-120"/>
              </a:rPr>
              <a:t>O </a:t>
            </a:r>
            <a:r>
              <a:rPr lang="zh-TW" altLang="en-US" i="0">
                <a:solidFill>
                  <a:schemeClr val="tx2"/>
                </a:solidFill>
                <a:latin typeface="Calibri" pitchFamily="34" charset="0"/>
                <a:ea typeface="新細明體" pitchFamily="18" charset="-120"/>
              </a:rPr>
              <a:t>直徑</a:t>
            </a:r>
            <a:endParaRPr lang="en-US" altLang="zh-TW" i="0">
              <a:solidFill>
                <a:schemeClr val="tx2"/>
              </a:solidFill>
              <a:latin typeface="Calibri" pitchFamily="34" charset="0"/>
              <a:ea typeface="新細明體" pitchFamily="18" charset="-120"/>
            </a:endParaRPr>
          </a:p>
          <a:p>
            <a:pPr lvl="1"/>
            <a:r>
              <a:rPr lang="en-US" altLang="zh-TW" i="0">
                <a:solidFill>
                  <a:schemeClr val="tx2"/>
                </a:solidFill>
                <a:latin typeface="Calibri" pitchFamily="34" charset="0"/>
                <a:ea typeface="新細明體" pitchFamily="18" charset="-120"/>
              </a:rPr>
              <a:t>~ 2.75 Å</a:t>
            </a:r>
          </a:p>
          <a:p>
            <a:pPr lvl="1"/>
            <a:r>
              <a:rPr lang="en-US" altLang="zh-TW" i="0">
                <a:solidFill>
                  <a:schemeClr val="tx2"/>
                </a:solidFill>
                <a:latin typeface="Calibri" pitchFamily="34" charset="0"/>
                <a:ea typeface="新細明體" pitchFamily="18" charset="-120"/>
              </a:rPr>
              <a:t>~0.275 nm</a:t>
            </a:r>
            <a:endParaRPr lang="zh-TW" altLang="en-US">
              <a:ea typeface="新細明體" pitchFamily="18" charset="-120"/>
            </a:endParaRPr>
          </a:p>
        </p:txBody>
      </p:sp>
      <p:pic>
        <p:nvPicPr>
          <p:cNvPr id="45062" name="Picture 4"/>
          <p:cNvPicPr>
            <a:picLocks noChangeAspect="1" noChangeArrowheads="1"/>
          </p:cNvPicPr>
          <p:nvPr/>
        </p:nvPicPr>
        <p:blipFill>
          <a:blip r:embed="rId4" cstate="print"/>
          <a:srcRect/>
          <a:stretch>
            <a:fillRect/>
          </a:stretch>
        </p:blipFill>
        <p:spPr bwMode="auto">
          <a:xfrm>
            <a:off x="857250" y="4500563"/>
            <a:ext cx="1830388" cy="1658937"/>
          </a:xfrm>
          <a:prstGeom prst="rect">
            <a:avLst/>
          </a:prstGeom>
          <a:noFill/>
          <a:ln w="12700">
            <a:noFill/>
            <a:miter lim="800000"/>
            <a:headEnd type="none" w="sm" len="sm"/>
            <a:tailEnd type="none" w="sm" len="sm"/>
          </a:ln>
        </p:spPr>
      </p:pic>
      <p:sp>
        <p:nvSpPr>
          <p:cNvPr id="45063" name="文字方塊 8"/>
          <p:cNvSpPr txBox="1">
            <a:spLocks noChangeArrowheads="1"/>
          </p:cNvSpPr>
          <p:nvPr/>
        </p:nvSpPr>
        <p:spPr bwMode="auto">
          <a:xfrm>
            <a:off x="2747963" y="4922838"/>
            <a:ext cx="1412875" cy="923925"/>
          </a:xfrm>
          <a:prstGeom prst="rect">
            <a:avLst/>
          </a:prstGeom>
          <a:noFill/>
          <a:ln w="9525">
            <a:noFill/>
            <a:miter lim="800000"/>
            <a:headEnd/>
            <a:tailEnd/>
          </a:ln>
        </p:spPr>
        <p:txBody>
          <a:bodyPr wrap="none">
            <a:spAutoFit/>
          </a:bodyPr>
          <a:lstStyle/>
          <a:p>
            <a:r>
              <a:rPr lang="zh-TW" altLang="en-US" i="0">
                <a:solidFill>
                  <a:schemeClr val="tx2"/>
                </a:solidFill>
                <a:latin typeface="Calibri" pitchFamily="34" charset="0"/>
                <a:ea typeface="新細明體" pitchFamily="18" charset="-120"/>
              </a:rPr>
              <a:t>醋酸直徑</a:t>
            </a:r>
            <a:endParaRPr lang="en-US" altLang="zh-TW" i="0">
              <a:solidFill>
                <a:schemeClr val="tx2"/>
              </a:solidFill>
              <a:latin typeface="Calibri" pitchFamily="34" charset="0"/>
              <a:ea typeface="新細明體" pitchFamily="18" charset="-120"/>
            </a:endParaRPr>
          </a:p>
          <a:p>
            <a:pPr lvl="1"/>
            <a:r>
              <a:rPr lang="en-US" altLang="zh-TW" i="0">
                <a:solidFill>
                  <a:schemeClr val="tx2"/>
                </a:solidFill>
                <a:latin typeface="Calibri" pitchFamily="34" charset="0"/>
                <a:ea typeface="新細明體" pitchFamily="18" charset="-120"/>
              </a:rPr>
              <a:t>~ 5 Å</a:t>
            </a:r>
          </a:p>
          <a:p>
            <a:pPr lvl="1"/>
            <a:r>
              <a:rPr lang="en-US" altLang="zh-TW" i="0">
                <a:solidFill>
                  <a:schemeClr val="tx2"/>
                </a:solidFill>
                <a:latin typeface="Calibri" pitchFamily="34" charset="0"/>
                <a:ea typeface="新細明體" pitchFamily="18" charset="-120"/>
              </a:rPr>
              <a:t>~0.5 nm</a:t>
            </a:r>
            <a:endParaRPr lang="zh-TW" altLang="en-US" i="0">
              <a:solidFill>
                <a:schemeClr val="tx2"/>
              </a:solidFill>
              <a:latin typeface="Calibri" pitchFamily="34" charset="0"/>
              <a:ea typeface="新細明體" pitchFamily="18" charset="-120"/>
            </a:endParaRPr>
          </a:p>
        </p:txBody>
      </p:sp>
      <p:pic>
        <p:nvPicPr>
          <p:cNvPr id="45064" name="Picture 9"/>
          <p:cNvPicPr>
            <a:picLocks noChangeAspect="1" noChangeArrowheads="1"/>
          </p:cNvPicPr>
          <p:nvPr/>
        </p:nvPicPr>
        <p:blipFill>
          <a:blip r:embed="rId5" cstate="print"/>
          <a:srcRect/>
          <a:stretch>
            <a:fillRect/>
          </a:stretch>
        </p:blipFill>
        <p:spPr bwMode="auto">
          <a:xfrm>
            <a:off x="4457700" y="2633663"/>
            <a:ext cx="3752850" cy="3186112"/>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smtClean="0">
                <a:ea typeface="新細明體" pitchFamily="18" charset="-120"/>
              </a:rPr>
              <a:t>膠體</a:t>
            </a:r>
            <a:r>
              <a:rPr lang="zh-TW" altLang="en-US" smtClean="0">
                <a:ea typeface="新細明體" pitchFamily="18" charset="-120"/>
              </a:rPr>
              <a:t>的種類</a:t>
            </a:r>
          </a:p>
        </p:txBody>
      </p:sp>
      <p:pic>
        <p:nvPicPr>
          <p:cNvPr id="46083" name="Picture 2" descr="D:\Backup\Chemistry-Atkins-4e\Textbook Images (JPEG)\Chapter 8\CP_08_tab09.jpg"/>
          <p:cNvPicPr>
            <a:picLocks noGrp="1" noChangeAspect="1" noChangeArrowheads="1"/>
          </p:cNvPicPr>
          <p:nvPr>
            <p:ph idx="1"/>
          </p:nvPr>
        </p:nvPicPr>
        <p:blipFill>
          <a:blip r:embed="rId3" cstate="print"/>
          <a:srcRect/>
          <a:stretch>
            <a:fillRect/>
          </a:stretch>
        </p:blipFill>
        <p:spPr>
          <a:xfrm>
            <a:off x="415925" y="2008188"/>
            <a:ext cx="8528050" cy="4137025"/>
          </a:xfrm>
          <a:noFill/>
        </p:spPr>
      </p:pic>
      <p:sp>
        <p:nvSpPr>
          <p:cNvPr id="46084" name="圓角矩形 4"/>
          <p:cNvSpPr>
            <a:spLocks noChangeArrowheads="1"/>
          </p:cNvSpPr>
          <p:nvPr/>
        </p:nvSpPr>
        <p:spPr bwMode="auto">
          <a:xfrm>
            <a:off x="4527550" y="4767263"/>
            <a:ext cx="1663700" cy="536575"/>
          </a:xfrm>
          <a:prstGeom prst="roundRect">
            <a:avLst>
              <a:gd name="adj" fmla="val 16667"/>
            </a:avLst>
          </a:prstGeom>
          <a:noFill/>
          <a:ln w="12700" algn="ctr">
            <a:solidFill>
              <a:srgbClr val="FF0000"/>
            </a:solidFill>
            <a:round/>
            <a:headEnd type="none" w="sm" len="sm"/>
            <a:tailEnd type="none" w="sm" len="sm"/>
          </a:ln>
        </p:spPr>
        <p:txBody>
          <a:bodyPr/>
          <a:lstStyle/>
          <a:p>
            <a:endParaRPr lang="zh-TW" altLang="en-US">
              <a:ea typeface="新細明體" pitchFamily="18" charset="-120"/>
            </a:endParaRPr>
          </a:p>
        </p:txBody>
      </p:sp>
      <p:sp>
        <p:nvSpPr>
          <p:cNvPr id="46085" name="圓角矩形 4"/>
          <p:cNvSpPr>
            <a:spLocks noChangeArrowheads="1"/>
          </p:cNvSpPr>
          <p:nvPr/>
        </p:nvSpPr>
        <p:spPr bwMode="auto">
          <a:xfrm>
            <a:off x="4556125" y="3729038"/>
            <a:ext cx="3816350" cy="271462"/>
          </a:xfrm>
          <a:prstGeom prst="roundRect">
            <a:avLst>
              <a:gd name="adj" fmla="val 16667"/>
            </a:avLst>
          </a:prstGeom>
          <a:noFill/>
          <a:ln w="12700" algn="ctr">
            <a:solidFill>
              <a:srgbClr val="FF0000"/>
            </a:solidFill>
            <a:round/>
            <a:headEnd type="none" w="sm" len="sm"/>
            <a:tailEnd type="none" w="sm" len="sm"/>
          </a:ln>
        </p:spPr>
        <p:txBody>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zh-TW" altLang="en-US" smtClean="0">
                <a:ea typeface="新細明體" pitchFamily="18" charset="-120"/>
              </a:rPr>
              <a:t>乳劑 </a:t>
            </a:r>
            <a:r>
              <a:rPr lang="en-US" altLang="zh-TW" smtClean="0">
                <a:ea typeface="新細明體" pitchFamily="18" charset="-120"/>
              </a:rPr>
              <a:t>Emulsion is a colloid!</a:t>
            </a:r>
            <a:endParaRPr lang="zh-TW" altLang="en-US" smtClean="0">
              <a:ea typeface="新細明體" pitchFamily="18" charset="-120"/>
            </a:endParaRPr>
          </a:p>
        </p:txBody>
      </p:sp>
      <p:pic>
        <p:nvPicPr>
          <p:cNvPr id="47107" name="Picture 4" descr="http://www.dairy.com.au/consumers/images/dairyaustralia/agda_07_riverina_milk.jpg"/>
          <p:cNvPicPr>
            <a:picLocks noGrp="1" noChangeAspect="1" noChangeArrowheads="1"/>
          </p:cNvPicPr>
          <p:nvPr>
            <p:ph sz="half" idx="1"/>
          </p:nvPr>
        </p:nvPicPr>
        <p:blipFill>
          <a:blip r:embed="rId3" cstate="print"/>
          <a:srcRect/>
          <a:stretch>
            <a:fillRect/>
          </a:stretch>
        </p:blipFill>
        <p:spPr>
          <a:xfrm>
            <a:off x="503238" y="1989138"/>
            <a:ext cx="4029075" cy="4030662"/>
          </a:xfrm>
          <a:noFill/>
        </p:spPr>
      </p:pic>
      <p:pic>
        <p:nvPicPr>
          <p:cNvPr id="47108" name="Picture 6" descr="Image:Les ingrédients d'une mayonnaise.jpg">
            <a:hlinkClick r:id="rId4"/>
          </p:cNvPr>
          <p:cNvPicPr>
            <a:picLocks noGrp="1" noChangeAspect="1" noChangeArrowheads="1"/>
          </p:cNvPicPr>
          <p:nvPr>
            <p:ph sz="half" idx="2"/>
          </p:nvPr>
        </p:nvPicPr>
        <p:blipFill>
          <a:blip r:embed="rId5" cstate="print"/>
          <a:srcRect/>
          <a:stretch>
            <a:fillRect/>
          </a:stretch>
        </p:blipFill>
        <p:spPr>
          <a:xfrm>
            <a:off x="4719638" y="2368550"/>
            <a:ext cx="4100512" cy="327183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mtClean="0">
                <a:ea typeface="新細明體" pitchFamily="18" charset="-120"/>
              </a:rPr>
              <a:t>Ice cream is a colloid!</a:t>
            </a:r>
            <a:endParaRPr lang="zh-TW" altLang="en-US" smtClean="0">
              <a:ea typeface="新細明體" pitchFamily="18" charset="-120"/>
            </a:endParaRPr>
          </a:p>
        </p:txBody>
      </p:sp>
      <p:pic>
        <p:nvPicPr>
          <p:cNvPr id="49155" name="Picture 2" descr="http://www.hotelsinfethiye.com/haberresim/ice%20cream.jpg"/>
          <p:cNvPicPr>
            <a:picLocks noGrp="1" noChangeAspect="1" noChangeArrowheads="1"/>
          </p:cNvPicPr>
          <p:nvPr>
            <p:ph sz="half" idx="1"/>
          </p:nvPr>
        </p:nvPicPr>
        <p:blipFill>
          <a:blip r:embed="rId2" cstate="print"/>
          <a:srcRect/>
          <a:stretch>
            <a:fillRect/>
          </a:stretch>
        </p:blipFill>
        <p:spPr>
          <a:xfrm>
            <a:off x="612775" y="2100263"/>
            <a:ext cx="3810000" cy="3810000"/>
          </a:xfrm>
          <a:noFill/>
        </p:spPr>
      </p:pic>
      <p:pic>
        <p:nvPicPr>
          <p:cNvPr id="49156" name="Picture 2" descr="http://www.foodsci.uoguelph.ca/deicon/icstruc.gif"/>
          <p:cNvPicPr>
            <a:picLocks noGrp="1" noChangeAspect="1" noChangeArrowheads="1"/>
          </p:cNvPicPr>
          <p:nvPr>
            <p:ph sz="half" idx="2"/>
          </p:nvPr>
        </p:nvPicPr>
        <p:blipFill>
          <a:blip r:embed="rId3" cstate="print"/>
          <a:srcRect/>
          <a:stretch>
            <a:fillRect/>
          </a:stretch>
        </p:blipFill>
        <p:spPr>
          <a:xfrm>
            <a:off x="4705350" y="1876425"/>
            <a:ext cx="3840163" cy="4603750"/>
          </a:xfrm>
          <a:solidFill>
            <a:srgbClr val="CCFFFF"/>
          </a:solidFill>
          <a:ln>
            <a:solidFill>
              <a:srgbClr val="0070C0"/>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mtClean="0">
                <a:ea typeface="新細明體" pitchFamily="18" charset="-120"/>
              </a:rPr>
              <a:t>Ice Cream </a:t>
            </a:r>
            <a:endParaRPr lang="zh-TW" altLang="en-US" smtClean="0">
              <a:ea typeface="新細明體" pitchFamily="18" charset="-120"/>
            </a:endParaRPr>
          </a:p>
        </p:txBody>
      </p:sp>
      <p:pic>
        <p:nvPicPr>
          <p:cNvPr id="50179" name="Picture 4" descr="http://www.foodsci.uoguelph.ca/deicon/recryst.jpg"/>
          <p:cNvPicPr>
            <a:picLocks noGrp="1" noChangeAspect="1" noChangeArrowheads="1"/>
          </p:cNvPicPr>
          <p:nvPr>
            <p:ph idx="1"/>
          </p:nvPr>
        </p:nvPicPr>
        <p:blipFill>
          <a:blip r:embed="rId2" cstate="print"/>
          <a:srcRect/>
          <a:stretch>
            <a:fillRect/>
          </a:stretch>
        </p:blipFill>
        <p:spPr>
          <a:xfrm>
            <a:off x="1590675" y="1684338"/>
            <a:ext cx="6045200" cy="4706937"/>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zh-TW" altLang="en-US" smtClean="0">
                <a:ea typeface="新細明體" pitchFamily="18" charset="-120"/>
              </a:rPr>
              <a:t>玻尿酸 </a:t>
            </a:r>
            <a:r>
              <a:rPr lang="en-US" altLang="zh-TW" smtClean="0">
                <a:ea typeface="新細明體" pitchFamily="18" charset="-120"/>
              </a:rPr>
              <a:t>Hyaluronic Acid</a:t>
            </a:r>
            <a:endParaRPr lang="zh-TW" altLang="en-US" smtClean="0">
              <a:ea typeface="新細明體" pitchFamily="18" charset="-120"/>
            </a:endParaRPr>
          </a:p>
        </p:txBody>
      </p:sp>
      <p:pic>
        <p:nvPicPr>
          <p:cNvPr id="51203" name="Picture 4" descr="D:\Chemistry教師手冊\隨書贈送光碟\Atkins_Chemical_Principles\4e\Textbook Images (JPEG)\Chapter 8\CP_08_46.jpg"/>
          <p:cNvPicPr>
            <a:picLocks noGrp="1" noChangeAspect="1" noChangeArrowheads="1"/>
          </p:cNvPicPr>
          <p:nvPr>
            <p:ph sz="half" idx="1"/>
          </p:nvPr>
        </p:nvPicPr>
        <p:blipFill>
          <a:blip r:embed="rId3" cstate="print"/>
          <a:srcRect/>
          <a:stretch>
            <a:fillRect/>
          </a:stretch>
        </p:blipFill>
        <p:spPr>
          <a:xfrm>
            <a:off x="468313" y="2490788"/>
            <a:ext cx="4098925" cy="3027362"/>
          </a:xfrm>
          <a:noFill/>
        </p:spPr>
      </p:pic>
      <p:pic>
        <p:nvPicPr>
          <p:cNvPr id="51204" name="Picture 6" descr="http://www.madsci.org/posts/archives/2001-04/986571103.Bc.1.gif"/>
          <p:cNvPicPr>
            <a:picLocks noGrp="1" noChangeAspect="1" noChangeArrowheads="1"/>
          </p:cNvPicPr>
          <p:nvPr>
            <p:ph sz="half" idx="2"/>
          </p:nvPr>
        </p:nvPicPr>
        <p:blipFill>
          <a:blip r:embed="rId4" cstate="print"/>
          <a:srcRect/>
          <a:stretch>
            <a:fillRect/>
          </a:stretch>
        </p:blipFill>
        <p:spPr>
          <a:xfrm>
            <a:off x="4719638" y="3136900"/>
            <a:ext cx="4100512" cy="1735138"/>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zh-TW" altLang="en-US" dirty="0" smtClean="0">
                <a:ea typeface="新細明體" pitchFamily="18" charset="-120"/>
              </a:rPr>
              <a:t>課後問題 </a:t>
            </a:r>
          </a:p>
        </p:txBody>
      </p:sp>
      <p:sp>
        <p:nvSpPr>
          <p:cNvPr id="54275" name="內容版面配置區 2"/>
          <p:cNvSpPr>
            <a:spLocks noGrp="1"/>
          </p:cNvSpPr>
          <p:nvPr>
            <p:ph idx="1"/>
          </p:nvPr>
        </p:nvSpPr>
        <p:spPr/>
        <p:txBody>
          <a:bodyPr/>
          <a:lstStyle/>
          <a:p>
            <a:r>
              <a:rPr lang="en-US" altLang="zh-TW" smtClean="0">
                <a:ea typeface="新細明體" pitchFamily="18" charset="-120"/>
              </a:rPr>
              <a:t>Cellulose is a primary structural material in plants.  Its molecules consist of long chains of thousands of carbon atoms, most of which have –OH groups attached.  Give one reason why, although cellulos can form numerous hydrogen bonds to water, it is insoluble in water.</a:t>
            </a:r>
            <a:endParaRPr lang="zh-TW" altLang="en-US" smtClean="0">
              <a:ea typeface="新細明體"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zh-TW" smtClean="0">
                <a:ea typeface="新細明體" pitchFamily="18" charset="-120"/>
              </a:rPr>
              <a:t>Molality</a:t>
            </a:r>
            <a:r>
              <a:rPr lang="zh-TW" altLang="en-US" smtClean="0">
                <a:ea typeface="新細明體" pitchFamily="18" charset="-120"/>
              </a:rPr>
              <a:t>的換算練習</a:t>
            </a:r>
          </a:p>
        </p:txBody>
      </p:sp>
      <p:sp>
        <p:nvSpPr>
          <p:cNvPr id="1028" name="Rectangle 3"/>
          <p:cNvSpPr>
            <a:spLocks noGrp="1" noChangeArrowheads="1"/>
          </p:cNvSpPr>
          <p:nvPr>
            <p:ph type="body" sz="half" idx="1"/>
          </p:nvPr>
        </p:nvSpPr>
        <p:spPr>
          <a:xfrm>
            <a:off x="279400" y="1828800"/>
            <a:ext cx="4826000" cy="4670425"/>
          </a:xfrm>
          <a:solidFill>
            <a:srgbClr val="FFFFCC"/>
          </a:solidFill>
        </p:spPr>
        <p:txBody>
          <a:bodyPr/>
          <a:lstStyle/>
          <a:p>
            <a:pPr eaLnBrk="1" hangingPunct="1">
              <a:lnSpc>
                <a:spcPct val="120000"/>
              </a:lnSpc>
              <a:spcAft>
                <a:spcPct val="50000"/>
              </a:spcAft>
            </a:pPr>
            <a:r>
              <a:rPr lang="en-US" altLang="zh-TW" sz="2400" smtClean="0">
                <a:ea typeface="新細明體" pitchFamily="18" charset="-120"/>
              </a:rPr>
              <a:t>What is the molality of benzene, C</a:t>
            </a:r>
            <a:r>
              <a:rPr lang="en-US" altLang="zh-TW" sz="2400" baseline="-25000" smtClean="0">
                <a:ea typeface="新細明體" pitchFamily="18" charset="-120"/>
              </a:rPr>
              <a:t>6</a:t>
            </a:r>
            <a:r>
              <a:rPr lang="en-US" altLang="zh-TW" sz="2400" smtClean="0">
                <a:ea typeface="新細明體" pitchFamily="18" charset="-120"/>
              </a:rPr>
              <a:t>H</a:t>
            </a:r>
            <a:r>
              <a:rPr lang="en-US" altLang="zh-TW" sz="2400" baseline="-25000" smtClean="0">
                <a:ea typeface="新細明體" pitchFamily="18" charset="-120"/>
              </a:rPr>
              <a:t>6</a:t>
            </a:r>
            <a:r>
              <a:rPr lang="en-US" altLang="zh-TW" sz="2400" smtClean="0">
                <a:ea typeface="新細明體" pitchFamily="18" charset="-120"/>
              </a:rPr>
              <a:t>, dissolve in toluene, C</a:t>
            </a:r>
            <a:r>
              <a:rPr lang="en-US" altLang="zh-TW" sz="2400" baseline="-25000" smtClean="0">
                <a:ea typeface="新細明體" pitchFamily="18" charset="-120"/>
              </a:rPr>
              <a:t>6</a:t>
            </a:r>
            <a:r>
              <a:rPr lang="en-US" altLang="zh-TW" sz="2400" smtClean="0">
                <a:ea typeface="新細明體" pitchFamily="18" charset="-120"/>
              </a:rPr>
              <a:t>H</a:t>
            </a:r>
            <a:r>
              <a:rPr lang="en-US" altLang="zh-TW" sz="2400" baseline="-25000" smtClean="0">
                <a:ea typeface="新細明體" pitchFamily="18" charset="-120"/>
              </a:rPr>
              <a:t>5</a:t>
            </a:r>
            <a:r>
              <a:rPr lang="en-US" altLang="zh-TW" sz="2400" smtClean="0">
                <a:ea typeface="新細明體" pitchFamily="18" charset="-120"/>
              </a:rPr>
              <a:t>CH</a:t>
            </a:r>
            <a:r>
              <a:rPr lang="en-US" altLang="zh-TW" sz="2400" baseline="-25000" smtClean="0">
                <a:ea typeface="新細明體" pitchFamily="18" charset="-120"/>
              </a:rPr>
              <a:t>3</a:t>
            </a:r>
            <a:r>
              <a:rPr lang="en-US" altLang="zh-TW" sz="2400" smtClean="0">
                <a:ea typeface="新細明體" pitchFamily="18" charset="-120"/>
              </a:rPr>
              <a:t>, in a solution for which the mole fraction of benzene is 0.15?</a:t>
            </a:r>
          </a:p>
          <a:p>
            <a:pPr eaLnBrk="1" hangingPunct="1">
              <a:lnSpc>
                <a:spcPct val="120000"/>
              </a:lnSpc>
            </a:pPr>
            <a:r>
              <a:rPr lang="en-US" altLang="zh-TW" sz="2400" smtClean="0">
                <a:ea typeface="新細明體" pitchFamily="18" charset="-120"/>
              </a:rPr>
              <a:t>Find the molality of sucrose (</a:t>
            </a:r>
            <a:r>
              <a:rPr lang="zh-TW" altLang="en-US" sz="2400" smtClean="0">
                <a:ea typeface="新細明體" pitchFamily="18" charset="-120"/>
              </a:rPr>
              <a:t>蔗糖</a:t>
            </a:r>
            <a:r>
              <a:rPr lang="en-US" altLang="zh-TW" sz="2400" smtClean="0">
                <a:ea typeface="新細明體" pitchFamily="18" charset="-120"/>
              </a:rPr>
              <a:t>), C</a:t>
            </a:r>
            <a:r>
              <a:rPr lang="en-US" altLang="zh-TW" sz="2400" baseline="-25000" smtClean="0">
                <a:ea typeface="新細明體" pitchFamily="18" charset="-120"/>
              </a:rPr>
              <a:t>12</a:t>
            </a:r>
            <a:r>
              <a:rPr lang="en-US" altLang="zh-TW" sz="2400" smtClean="0">
                <a:ea typeface="新細明體" pitchFamily="18" charset="-120"/>
              </a:rPr>
              <a:t>H</a:t>
            </a:r>
            <a:r>
              <a:rPr lang="en-US" altLang="zh-TW" sz="2400" baseline="-25000" smtClean="0">
                <a:ea typeface="新細明體" pitchFamily="18" charset="-120"/>
              </a:rPr>
              <a:t>22</a:t>
            </a:r>
            <a:r>
              <a:rPr lang="en-US" altLang="zh-TW" sz="2400" smtClean="0">
                <a:ea typeface="新細明體" pitchFamily="18" charset="-120"/>
              </a:rPr>
              <a:t>O</a:t>
            </a:r>
            <a:r>
              <a:rPr lang="en-US" altLang="zh-TW" sz="2400" baseline="-25000" smtClean="0">
                <a:ea typeface="新細明體" pitchFamily="18" charset="-120"/>
              </a:rPr>
              <a:t>11</a:t>
            </a:r>
            <a:r>
              <a:rPr lang="en-US" altLang="zh-TW" sz="2400" smtClean="0">
                <a:ea typeface="新細明體" pitchFamily="18" charset="-120"/>
              </a:rPr>
              <a:t>, in 1.06M C</a:t>
            </a:r>
            <a:r>
              <a:rPr lang="en-US" altLang="zh-TW" sz="2400" baseline="-25000" smtClean="0">
                <a:ea typeface="新細明體" pitchFamily="18" charset="-120"/>
              </a:rPr>
              <a:t>12</a:t>
            </a:r>
            <a:r>
              <a:rPr lang="en-US" altLang="zh-TW" sz="2400" smtClean="0">
                <a:ea typeface="新細明體" pitchFamily="18" charset="-120"/>
              </a:rPr>
              <a:t>H</a:t>
            </a:r>
            <a:r>
              <a:rPr lang="en-US" altLang="zh-TW" sz="2400" baseline="-25000" smtClean="0">
                <a:ea typeface="新細明體" pitchFamily="18" charset="-120"/>
              </a:rPr>
              <a:t>22</a:t>
            </a:r>
            <a:r>
              <a:rPr lang="en-US" altLang="zh-TW" sz="2400" smtClean="0">
                <a:ea typeface="新細明體" pitchFamily="18" charset="-120"/>
              </a:rPr>
              <a:t>O</a:t>
            </a:r>
            <a:r>
              <a:rPr lang="en-US" altLang="zh-TW" sz="2400" baseline="-25000" smtClean="0">
                <a:ea typeface="新細明體" pitchFamily="18" charset="-120"/>
              </a:rPr>
              <a:t>11</a:t>
            </a:r>
            <a:r>
              <a:rPr lang="en-US" altLang="zh-TW" sz="2400" smtClean="0">
                <a:ea typeface="新細明體" pitchFamily="18" charset="-120"/>
              </a:rPr>
              <a:t>(aq) which is known to have density 1.14 g/mL.</a:t>
            </a:r>
          </a:p>
        </p:txBody>
      </p:sp>
      <p:graphicFrame>
        <p:nvGraphicFramePr>
          <p:cNvPr id="1026" name="Object 4"/>
          <p:cNvGraphicFramePr>
            <a:graphicFrameLocks noGrp="1" noChangeAspect="1"/>
          </p:cNvGraphicFramePr>
          <p:nvPr>
            <p:ph sz="quarter" idx="2"/>
          </p:nvPr>
        </p:nvGraphicFramePr>
        <p:xfrm>
          <a:off x="6153150" y="1989138"/>
          <a:ext cx="1231900" cy="1938337"/>
        </p:xfrm>
        <a:graphic>
          <a:graphicData uri="http://schemas.openxmlformats.org/presentationml/2006/ole">
            <mc:AlternateContent xmlns:mc="http://schemas.openxmlformats.org/markup-compatibility/2006">
              <mc:Choice xmlns:v="urn:schemas-microsoft-com:vml" Requires="v">
                <p:oleObj spid="_x0000_s1040" name="ISIS/Draw Sketch" r:id="rId4" imgW="580680" imgH="914400" progId="">
                  <p:embed/>
                </p:oleObj>
              </mc:Choice>
              <mc:Fallback>
                <p:oleObj name="ISIS/Draw Sketch" r:id="rId4" imgW="580680" imgH="9144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1989138"/>
                        <a:ext cx="1231900" cy="193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8" descr="Image:Saccharose.svg"/>
          <p:cNvPicPr>
            <a:picLocks noGrp="1" noChangeAspect="1" noChangeArrowheads="1"/>
          </p:cNvPicPr>
          <p:nvPr>
            <p:ph sz="quarter" idx="3"/>
          </p:nvPr>
        </p:nvPicPr>
        <p:blipFill>
          <a:blip r:embed="rId6" cstate="print"/>
          <a:srcRect/>
          <a:stretch>
            <a:fillRect/>
          </a:stretch>
        </p:blipFill>
        <p:spPr>
          <a:xfrm>
            <a:off x="5187950" y="4476750"/>
            <a:ext cx="3597275" cy="1798638"/>
          </a:xfrm>
          <a:solidFill>
            <a:schemeClr val="bg1"/>
          </a:solid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title"/>
          </p:nvPr>
        </p:nvSpPr>
        <p:spPr/>
        <p:txBody>
          <a:bodyPr/>
          <a:lstStyle/>
          <a:p>
            <a:r>
              <a:rPr lang="zh-TW" altLang="en-US" smtClean="0">
                <a:ea typeface="新細明體" pitchFamily="18" charset="-120"/>
              </a:rPr>
              <a:t>澱粉</a:t>
            </a:r>
            <a:r>
              <a:rPr lang="en-US" altLang="zh-TW" smtClean="0">
                <a:ea typeface="新細明體" pitchFamily="18" charset="-120"/>
              </a:rPr>
              <a:t>Starch</a:t>
            </a:r>
            <a:r>
              <a:rPr lang="zh-TW" altLang="en-US" smtClean="0">
                <a:ea typeface="新細明體" pitchFamily="18" charset="-120"/>
              </a:rPr>
              <a:t>和纖維素</a:t>
            </a:r>
            <a:r>
              <a:rPr lang="en-US" altLang="zh-TW" smtClean="0">
                <a:ea typeface="新細明體" pitchFamily="18" charset="-120"/>
              </a:rPr>
              <a:t>Cellulose</a:t>
            </a:r>
          </a:p>
        </p:txBody>
      </p:sp>
      <p:pic>
        <p:nvPicPr>
          <p:cNvPr id="52227" name="Picture 8"/>
          <p:cNvPicPr>
            <a:picLocks noGrp="1" noChangeAspect="1" noChangeArrowheads="1"/>
          </p:cNvPicPr>
          <p:nvPr>
            <p:ph sz="half" idx="1"/>
          </p:nvPr>
        </p:nvPicPr>
        <p:blipFill>
          <a:blip r:embed="rId3" cstate="print"/>
          <a:srcRect/>
          <a:stretch>
            <a:fillRect/>
          </a:stretch>
        </p:blipFill>
        <p:spPr>
          <a:xfrm>
            <a:off x="1919288" y="2492375"/>
            <a:ext cx="6816725" cy="1019175"/>
          </a:xfrm>
          <a:noFill/>
          <a:ln>
            <a:solidFill>
              <a:srgbClr val="FF0000"/>
            </a:solidFill>
          </a:ln>
        </p:spPr>
      </p:pic>
      <p:pic>
        <p:nvPicPr>
          <p:cNvPr id="52228" name="Picture 9"/>
          <p:cNvPicPr>
            <a:picLocks noGrp="1" noChangeAspect="1" noChangeArrowheads="1"/>
          </p:cNvPicPr>
          <p:nvPr>
            <p:ph type="body" sz="half" idx="2"/>
          </p:nvPr>
        </p:nvPicPr>
        <p:blipFill>
          <a:blip r:embed="rId4" cstate="print"/>
          <a:srcRect/>
          <a:stretch>
            <a:fillRect/>
          </a:stretch>
        </p:blipFill>
        <p:spPr>
          <a:xfrm>
            <a:off x="1919288" y="4757738"/>
            <a:ext cx="6918325" cy="858837"/>
          </a:xfrm>
          <a:noFill/>
          <a:ln>
            <a:solidFill>
              <a:srgbClr val="0000FF"/>
            </a:solidFill>
          </a:ln>
        </p:spPr>
      </p:pic>
      <p:pic>
        <p:nvPicPr>
          <p:cNvPr id="52229" name="Picture 10"/>
          <p:cNvPicPr>
            <a:picLocks noChangeAspect="1" noChangeArrowheads="1"/>
          </p:cNvPicPr>
          <p:nvPr/>
        </p:nvPicPr>
        <p:blipFill>
          <a:blip r:embed="rId5" cstate="print"/>
          <a:srcRect/>
          <a:stretch>
            <a:fillRect/>
          </a:stretch>
        </p:blipFill>
        <p:spPr bwMode="auto">
          <a:xfrm>
            <a:off x="415925" y="2139950"/>
            <a:ext cx="1404938" cy="1804988"/>
          </a:xfrm>
          <a:prstGeom prst="rect">
            <a:avLst/>
          </a:prstGeom>
          <a:noFill/>
          <a:ln w="9525">
            <a:noFill/>
            <a:miter lim="800000"/>
            <a:headEnd/>
            <a:tailEnd/>
          </a:ln>
        </p:spPr>
      </p:pic>
      <p:pic>
        <p:nvPicPr>
          <p:cNvPr id="52230" name="Picture 11"/>
          <p:cNvPicPr>
            <a:picLocks noChangeAspect="1" noChangeArrowheads="1"/>
          </p:cNvPicPr>
          <p:nvPr/>
        </p:nvPicPr>
        <p:blipFill>
          <a:blip r:embed="rId6" cstate="print"/>
          <a:srcRect/>
          <a:stretch>
            <a:fillRect/>
          </a:stretch>
        </p:blipFill>
        <p:spPr bwMode="auto">
          <a:xfrm>
            <a:off x="434975" y="4306888"/>
            <a:ext cx="1393825" cy="1751012"/>
          </a:xfrm>
          <a:prstGeom prst="rect">
            <a:avLst/>
          </a:prstGeom>
          <a:noFill/>
          <a:ln w="9525">
            <a:noFill/>
            <a:miter lim="800000"/>
            <a:headEnd/>
            <a:tailEnd/>
          </a:ln>
        </p:spPr>
      </p:pic>
      <p:sp>
        <p:nvSpPr>
          <p:cNvPr id="52231" name="Rectangle 14"/>
          <p:cNvSpPr>
            <a:spLocks noChangeArrowheads="1"/>
          </p:cNvSpPr>
          <p:nvPr/>
        </p:nvSpPr>
        <p:spPr bwMode="auto">
          <a:xfrm>
            <a:off x="1436688" y="2887663"/>
            <a:ext cx="247650" cy="188912"/>
          </a:xfrm>
          <a:prstGeom prst="rect">
            <a:avLst/>
          </a:prstGeom>
          <a:solidFill>
            <a:srgbClr val="FF0000">
              <a:alpha val="27058"/>
            </a:srgbClr>
          </a:solidFill>
          <a:ln w="12700">
            <a:solidFill>
              <a:srgbClr val="FF0000"/>
            </a:solidFill>
            <a:miter lim="800000"/>
            <a:headEnd type="none" w="sm" len="sm"/>
            <a:tailEnd type="none" w="sm" len="sm"/>
          </a:ln>
        </p:spPr>
        <p:txBody>
          <a:bodyPr wrap="none" anchor="ctr"/>
          <a:lstStyle/>
          <a:p>
            <a:endParaRPr lang="zh-TW" altLang="en-US">
              <a:ea typeface="新細明體" pitchFamily="18" charset="-120"/>
            </a:endParaRPr>
          </a:p>
        </p:txBody>
      </p:sp>
      <p:sp>
        <p:nvSpPr>
          <p:cNvPr id="52232" name="Rectangle 15"/>
          <p:cNvSpPr>
            <a:spLocks noChangeArrowheads="1"/>
          </p:cNvSpPr>
          <p:nvPr/>
        </p:nvSpPr>
        <p:spPr bwMode="auto">
          <a:xfrm>
            <a:off x="506413" y="2914650"/>
            <a:ext cx="247650" cy="188913"/>
          </a:xfrm>
          <a:prstGeom prst="rect">
            <a:avLst/>
          </a:prstGeom>
          <a:solidFill>
            <a:srgbClr val="FF0000">
              <a:alpha val="27058"/>
            </a:srgbClr>
          </a:solidFill>
          <a:ln w="12700">
            <a:solidFill>
              <a:srgbClr val="FF0000"/>
            </a:solidFill>
            <a:miter lim="800000"/>
            <a:headEnd type="none" w="sm" len="sm"/>
            <a:tailEnd type="none" w="sm" len="sm"/>
          </a:ln>
        </p:spPr>
        <p:txBody>
          <a:bodyPr wrap="none" anchor="ctr"/>
          <a:lstStyle/>
          <a:p>
            <a:endParaRPr lang="zh-TW" altLang="en-US">
              <a:ea typeface="新細明體" pitchFamily="18" charset="-120"/>
            </a:endParaRPr>
          </a:p>
        </p:txBody>
      </p:sp>
      <p:sp>
        <p:nvSpPr>
          <p:cNvPr id="52233" name="Rectangle 16"/>
          <p:cNvSpPr>
            <a:spLocks noChangeArrowheads="1"/>
          </p:cNvSpPr>
          <p:nvPr/>
        </p:nvSpPr>
        <p:spPr bwMode="auto">
          <a:xfrm>
            <a:off x="1476375" y="4668838"/>
            <a:ext cx="247650" cy="188912"/>
          </a:xfrm>
          <a:prstGeom prst="rect">
            <a:avLst/>
          </a:prstGeom>
          <a:solidFill>
            <a:srgbClr val="0000FF">
              <a:alpha val="23921"/>
            </a:srgbClr>
          </a:solidFill>
          <a:ln w="12700">
            <a:solidFill>
              <a:srgbClr val="0000FF"/>
            </a:solidFill>
            <a:miter lim="800000"/>
            <a:headEnd type="none" w="sm" len="sm"/>
            <a:tailEnd type="none" w="sm" len="sm"/>
          </a:ln>
        </p:spPr>
        <p:txBody>
          <a:bodyPr wrap="none" anchor="ctr"/>
          <a:lstStyle/>
          <a:p>
            <a:endParaRPr lang="zh-TW" altLang="en-US">
              <a:ea typeface="新細明體" pitchFamily="18" charset="-120"/>
            </a:endParaRPr>
          </a:p>
        </p:txBody>
      </p:sp>
      <p:sp>
        <p:nvSpPr>
          <p:cNvPr id="52234" name="Rectangle 17"/>
          <p:cNvSpPr>
            <a:spLocks noChangeArrowheads="1"/>
          </p:cNvSpPr>
          <p:nvPr/>
        </p:nvSpPr>
        <p:spPr bwMode="auto">
          <a:xfrm>
            <a:off x="560388" y="5029200"/>
            <a:ext cx="247650" cy="188913"/>
          </a:xfrm>
          <a:prstGeom prst="rect">
            <a:avLst/>
          </a:prstGeom>
          <a:solidFill>
            <a:srgbClr val="0000FF">
              <a:alpha val="23921"/>
            </a:srgbClr>
          </a:solidFill>
          <a:ln w="12700">
            <a:solidFill>
              <a:srgbClr val="0000FF"/>
            </a:solidFill>
            <a:miter lim="800000"/>
            <a:headEnd type="none" w="sm" len="sm"/>
            <a:tailEnd type="none" w="sm" len="sm"/>
          </a:ln>
        </p:spPr>
        <p:txBody>
          <a:bodyPr wrap="none" anchor="ctr"/>
          <a:lstStyle/>
          <a:p>
            <a:endParaRPr lang="zh-TW" altLang="en-US">
              <a:ea typeface="新細明體" pitchFamily="18" charset="-120"/>
            </a:endParaRPr>
          </a:p>
        </p:txBody>
      </p:sp>
      <p:sp>
        <p:nvSpPr>
          <p:cNvPr id="52235" name="Text Box 18"/>
          <p:cNvSpPr txBox="1">
            <a:spLocks noChangeArrowheads="1"/>
          </p:cNvSpPr>
          <p:nvPr/>
        </p:nvSpPr>
        <p:spPr bwMode="auto">
          <a:xfrm>
            <a:off x="3449638" y="3535363"/>
            <a:ext cx="793750" cy="457200"/>
          </a:xfrm>
          <a:prstGeom prst="rect">
            <a:avLst/>
          </a:prstGeom>
          <a:solidFill>
            <a:srgbClr val="FFFF99"/>
          </a:solidFill>
          <a:ln w="12700">
            <a:noFill/>
            <a:miter lim="800000"/>
            <a:headEnd type="none" w="sm" len="sm"/>
            <a:tailEnd type="none" w="sm" len="sm"/>
          </a:ln>
        </p:spPr>
        <p:txBody>
          <a:bodyPr wrap="none">
            <a:spAutoFit/>
          </a:bodyPr>
          <a:lstStyle/>
          <a:p>
            <a:r>
              <a:rPr lang="zh-TW" altLang="en-US" sz="2400" i="0">
                <a:solidFill>
                  <a:srgbClr val="FF0000"/>
                </a:solidFill>
                <a:ea typeface="新細明體" pitchFamily="18" charset="-120"/>
              </a:rPr>
              <a:t>澱粉</a:t>
            </a:r>
          </a:p>
        </p:txBody>
      </p:sp>
      <p:sp>
        <p:nvSpPr>
          <p:cNvPr id="52236" name="Text Box 19"/>
          <p:cNvSpPr txBox="1">
            <a:spLocks noChangeArrowheads="1"/>
          </p:cNvSpPr>
          <p:nvPr/>
        </p:nvSpPr>
        <p:spPr bwMode="auto">
          <a:xfrm>
            <a:off x="3478213" y="5667375"/>
            <a:ext cx="1098550" cy="457200"/>
          </a:xfrm>
          <a:prstGeom prst="rect">
            <a:avLst/>
          </a:prstGeom>
          <a:solidFill>
            <a:srgbClr val="FFFF99"/>
          </a:solidFill>
          <a:ln w="12700">
            <a:noFill/>
            <a:miter lim="800000"/>
            <a:headEnd type="none" w="sm" len="sm"/>
            <a:tailEnd type="none" w="sm" len="sm"/>
          </a:ln>
        </p:spPr>
        <p:txBody>
          <a:bodyPr wrap="none">
            <a:spAutoFit/>
          </a:bodyPr>
          <a:lstStyle/>
          <a:p>
            <a:r>
              <a:rPr lang="zh-TW" altLang="en-US" sz="2400" i="0">
                <a:solidFill>
                  <a:srgbClr val="0000FF"/>
                </a:solidFill>
                <a:ea typeface="新細明體" pitchFamily="18" charset="-120"/>
              </a:rPr>
              <a:t>纖維素</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kumimoji="1" lang="zh-TW" altLang="en-US" smtClean="0">
                <a:ea typeface="新細明體" pitchFamily="18" charset="-120"/>
              </a:rPr>
              <a:t>沸點上升的拉午耳</a:t>
            </a:r>
            <a:r>
              <a:rPr kumimoji="1" lang="en-US" altLang="zh-TW" smtClean="0">
                <a:ea typeface="新細明體" pitchFamily="18" charset="-120"/>
              </a:rPr>
              <a:t> (Raoult)</a:t>
            </a:r>
            <a:r>
              <a:rPr kumimoji="1" lang="zh-TW" altLang="en-US" smtClean="0">
                <a:ea typeface="新細明體" pitchFamily="18" charset="-120"/>
              </a:rPr>
              <a:t>觀點</a:t>
            </a:r>
          </a:p>
        </p:txBody>
      </p:sp>
      <p:sp>
        <p:nvSpPr>
          <p:cNvPr id="9219" name="Rectangle 3"/>
          <p:cNvSpPr>
            <a:spLocks noGrp="1" noChangeArrowheads="1"/>
          </p:cNvSpPr>
          <p:nvPr>
            <p:ph type="body" sz="half" idx="1"/>
          </p:nvPr>
        </p:nvSpPr>
        <p:spPr>
          <a:solidFill>
            <a:schemeClr val="bg1"/>
          </a:solidFill>
        </p:spPr>
        <p:txBody>
          <a:bodyPr/>
          <a:lstStyle/>
          <a:p>
            <a:pPr eaLnBrk="1" hangingPunct="1"/>
            <a:r>
              <a:rPr lang="zh-TW" altLang="en-US" smtClean="0">
                <a:ea typeface="新細明體" pitchFamily="18" charset="-120"/>
              </a:rPr>
              <a:t>無論沸點上升或凝固點下降皆源自於少量的非揮發性溶質溶在溶液中，使得溶劑的蒸汽壓的下降。而此蒸汽壓下降的公式即是拉午</a:t>
            </a:r>
            <a:r>
              <a:rPr kumimoji="1" lang="zh-TW" altLang="en-US" smtClean="0">
                <a:ea typeface="新細明體" pitchFamily="18" charset="-120"/>
              </a:rPr>
              <a:t>耳</a:t>
            </a:r>
            <a:r>
              <a:rPr lang="zh-TW" altLang="en-US" smtClean="0">
                <a:ea typeface="新細明體" pitchFamily="18" charset="-120"/>
              </a:rPr>
              <a:t>定律（</a:t>
            </a:r>
            <a:r>
              <a:rPr lang="en-US" altLang="zh-TW" smtClean="0">
                <a:ea typeface="新細明體" pitchFamily="18" charset="-120"/>
              </a:rPr>
              <a:t>Raoult‘s Law</a:t>
            </a:r>
            <a:r>
              <a:rPr lang="zh-TW" altLang="en-US" smtClean="0">
                <a:ea typeface="新細明體" pitchFamily="18" charset="-120"/>
              </a:rPr>
              <a:t>）：</a:t>
            </a:r>
            <a:endParaRPr lang="en-US" altLang="zh-TW" smtClean="0">
              <a:ea typeface="新細明體" pitchFamily="18" charset="-120"/>
            </a:endParaRPr>
          </a:p>
        </p:txBody>
      </p:sp>
      <p:sp>
        <p:nvSpPr>
          <p:cNvPr id="9220" name="Rectangle 4"/>
          <p:cNvSpPr>
            <a:spLocks noGrp="1" noChangeArrowheads="1"/>
          </p:cNvSpPr>
          <p:nvPr>
            <p:ph type="body" sz="half" idx="2"/>
          </p:nvPr>
        </p:nvSpPr>
        <p:spPr/>
        <p:txBody>
          <a:bodyPr/>
          <a:lstStyle/>
          <a:p>
            <a:pPr eaLnBrk="1" hangingPunct="1"/>
            <a:r>
              <a:rPr lang="en-US" altLang="zh-TW" smtClean="0">
                <a:ea typeface="新細明體" pitchFamily="18" charset="-120"/>
              </a:rPr>
              <a:t>Raoult‘s Law</a:t>
            </a:r>
            <a:r>
              <a:rPr lang="zh-TW" altLang="en-US" smtClean="0">
                <a:ea typeface="新細明體" pitchFamily="18" charset="-120"/>
              </a:rPr>
              <a:t>：</a:t>
            </a:r>
          </a:p>
          <a:p>
            <a:pPr eaLnBrk="1" hangingPunct="1"/>
            <a:r>
              <a:rPr lang="en-US" altLang="zh-TW" smtClean="0">
                <a:ea typeface="新細明體" pitchFamily="18" charset="-120"/>
              </a:rPr>
              <a:t>P </a:t>
            </a:r>
            <a:r>
              <a:rPr lang="zh-TW" altLang="en-US" smtClean="0">
                <a:ea typeface="新細明體" pitchFamily="18" charset="-120"/>
              </a:rPr>
              <a:t>＝</a:t>
            </a:r>
            <a:r>
              <a:rPr lang="en-US" altLang="zh-TW" smtClean="0">
                <a:ea typeface="新細明體" pitchFamily="18" charset="-120"/>
              </a:rPr>
              <a:t>x</a:t>
            </a:r>
            <a:r>
              <a:rPr lang="en-US" altLang="zh-TW" baseline="-25000" smtClean="0">
                <a:ea typeface="新細明體" pitchFamily="18" charset="-120"/>
              </a:rPr>
              <a:t>solvent</a:t>
            </a:r>
            <a:r>
              <a:rPr lang="en-US" altLang="zh-TW" smtClean="0">
                <a:ea typeface="新細明體" pitchFamily="18" charset="-120"/>
              </a:rPr>
              <a:t> P</a:t>
            </a:r>
            <a:r>
              <a:rPr lang="en-US" altLang="zh-TW" baseline="-25000" smtClean="0">
                <a:ea typeface="新細明體" pitchFamily="18" charset="-120"/>
              </a:rPr>
              <a:t>pure</a:t>
            </a:r>
          </a:p>
          <a:p>
            <a:pPr lvl="1" eaLnBrk="1" hangingPunct="1"/>
            <a:r>
              <a:rPr lang="en-US" altLang="zh-TW" smtClean="0">
                <a:ea typeface="新細明體" pitchFamily="18" charset="-120"/>
              </a:rPr>
              <a:t>P : </a:t>
            </a:r>
            <a:r>
              <a:rPr lang="zh-TW" altLang="en-US" smtClean="0">
                <a:ea typeface="新細明體" pitchFamily="18" charset="-120"/>
              </a:rPr>
              <a:t>溶液的蒸汽壓</a:t>
            </a:r>
          </a:p>
          <a:p>
            <a:pPr lvl="1" eaLnBrk="1" hangingPunct="1"/>
            <a:r>
              <a:rPr lang="en-US" altLang="zh-TW" smtClean="0">
                <a:ea typeface="新細明體" pitchFamily="18" charset="-120"/>
              </a:rPr>
              <a:t>P</a:t>
            </a:r>
            <a:r>
              <a:rPr lang="en-US" altLang="zh-TW" baseline="-25000" smtClean="0">
                <a:ea typeface="新細明體" pitchFamily="18" charset="-120"/>
              </a:rPr>
              <a:t>pure</a:t>
            </a:r>
            <a:r>
              <a:rPr lang="en-US" altLang="zh-TW" smtClean="0">
                <a:ea typeface="新細明體" pitchFamily="18" charset="-120"/>
              </a:rPr>
              <a:t> : </a:t>
            </a:r>
            <a:r>
              <a:rPr lang="zh-TW" altLang="en-US" smtClean="0">
                <a:ea typeface="新細明體" pitchFamily="18" charset="-120"/>
              </a:rPr>
              <a:t>純溶劑的蒸汽壓</a:t>
            </a:r>
          </a:p>
          <a:p>
            <a:pPr lvl="1" eaLnBrk="1" hangingPunct="1"/>
            <a:r>
              <a:rPr lang="en-US" altLang="zh-TW" smtClean="0">
                <a:ea typeface="新細明體" pitchFamily="18" charset="-120"/>
              </a:rPr>
              <a:t>x</a:t>
            </a:r>
            <a:r>
              <a:rPr lang="en-US" altLang="zh-TW" baseline="-25000" smtClean="0">
                <a:ea typeface="新細明體" pitchFamily="18" charset="-120"/>
              </a:rPr>
              <a:t>solvent</a:t>
            </a:r>
            <a:r>
              <a:rPr lang="zh-TW" altLang="en-US" smtClean="0">
                <a:ea typeface="新細明體" pitchFamily="18" charset="-120"/>
              </a:rPr>
              <a:t>：溶劑的莫爾分率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zh-TW" altLang="en-US" smtClean="0">
                <a:ea typeface="新細明體" pitchFamily="18" charset="-120"/>
              </a:rPr>
              <a:t>拉午</a:t>
            </a:r>
            <a:r>
              <a:rPr kumimoji="1" lang="zh-TW" altLang="en-US" smtClean="0">
                <a:ea typeface="新細明體" pitchFamily="18" charset="-120"/>
              </a:rPr>
              <a:t>耳</a:t>
            </a:r>
            <a:r>
              <a:rPr lang="zh-TW" altLang="en-US" smtClean="0">
                <a:ea typeface="新細明體" pitchFamily="18" charset="-120"/>
              </a:rPr>
              <a:t>定律的練習題</a:t>
            </a:r>
          </a:p>
        </p:txBody>
      </p:sp>
      <p:sp>
        <p:nvSpPr>
          <p:cNvPr id="10243" name="Rectangle 5"/>
          <p:cNvSpPr>
            <a:spLocks noGrp="1" noChangeArrowheads="1"/>
          </p:cNvSpPr>
          <p:nvPr>
            <p:ph type="body" sz="half" idx="1"/>
          </p:nvPr>
        </p:nvSpPr>
        <p:spPr>
          <a:xfrm>
            <a:off x="468313" y="1989138"/>
            <a:ext cx="4621212" cy="4044950"/>
          </a:xfrm>
          <a:solidFill>
            <a:srgbClr val="FFFFCC"/>
          </a:solidFill>
        </p:spPr>
        <p:txBody>
          <a:bodyPr/>
          <a:lstStyle/>
          <a:p>
            <a:pPr eaLnBrk="1" hangingPunct="1"/>
            <a:r>
              <a:rPr lang="en-US" altLang="zh-TW" sz="2800" smtClean="0">
                <a:ea typeface="新細明體" pitchFamily="18" charset="-120"/>
              </a:rPr>
              <a:t>Calculate the vapor pressure of water at 20℃ in a solution prepared by dissolving 10.00 g of the nonelectrolyte sucrose, C</a:t>
            </a:r>
            <a:r>
              <a:rPr lang="en-US" altLang="zh-TW" sz="2800" baseline="-25000" smtClean="0">
                <a:ea typeface="新細明體" pitchFamily="18" charset="-120"/>
              </a:rPr>
              <a:t>12</a:t>
            </a:r>
            <a:r>
              <a:rPr lang="en-US" altLang="zh-TW" sz="2800" smtClean="0">
                <a:ea typeface="新細明體" pitchFamily="18" charset="-120"/>
              </a:rPr>
              <a:t>H</a:t>
            </a:r>
            <a:r>
              <a:rPr lang="en-US" altLang="zh-TW" sz="2800" baseline="-25000" smtClean="0">
                <a:ea typeface="新細明體" pitchFamily="18" charset="-120"/>
              </a:rPr>
              <a:t>22</a:t>
            </a:r>
            <a:r>
              <a:rPr lang="en-US" altLang="zh-TW" sz="2800" smtClean="0">
                <a:ea typeface="新細明體" pitchFamily="18" charset="-120"/>
              </a:rPr>
              <a:t>O</a:t>
            </a:r>
            <a:r>
              <a:rPr lang="en-US" altLang="zh-TW" sz="2800" baseline="-25000" smtClean="0">
                <a:ea typeface="新細明體" pitchFamily="18" charset="-120"/>
              </a:rPr>
              <a:t>11</a:t>
            </a:r>
            <a:r>
              <a:rPr lang="en-US" altLang="zh-TW" sz="2800" smtClean="0">
                <a:ea typeface="新細明體" pitchFamily="18" charset="-120"/>
              </a:rPr>
              <a:t>, in 100.0 g of water.</a:t>
            </a:r>
          </a:p>
        </p:txBody>
      </p:sp>
      <p:pic>
        <p:nvPicPr>
          <p:cNvPr id="10244" name="Picture 9"/>
          <p:cNvPicPr>
            <a:picLocks noGrp="1" noChangeAspect="1" noChangeArrowheads="1"/>
          </p:cNvPicPr>
          <p:nvPr>
            <p:ph sz="half" idx="2"/>
          </p:nvPr>
        </p:nvPicPr>
        <p:blipFill>
          <a:blip r:embed="rId3" cstate="print"/>
          <a:srcRect/>
          <a:stretch>
            <a:fillRect/>
          </a:stretch>
        </p:blipFill>
        <p:spPr>
          <a:xfrm>
            <a:off x="5527675" y="1989138"/>
            <a:ext cx="2484438" cy="4030662"/>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smtClean="0">
                <a:ea typeface="新細明體" pitchFamily="18" charset="-120"/>
              </a:rPr>
              <a:t>理想溶液：</a:t>
            </a:r>
            <a:r>
              <a:rPr lang="zh-TW" altLang="en-US" sz="3200" smtClean="0">
                <a:ea typeface="新細明體" pitchFamily="18" charset="-120"/>
              </a:rPr>
              <a:t>拉午</a:t>
            </a:r>
            <a:r>
              <a:rPr kumimoji="1" lang="zh-TW" altLang="en-US" sz="3200" smtClean="0">
                <a:ea typeface="新細明體" pitchFamily="18" charset="-120"/>
              </a:rPr>
              <a:t>耳</a:t>
            </a:r>
            <a:r>
              <a:rPr lang="zh-TW" altLang="en-US" sz="3200" smtClean="0">
                <a:ea typeface="新細明體" pitchFamily="18" charset="-120"/>
              </a:rPr>
              <a:t>定律的基本假設</a:t>
            </a:r>
          </a:p>
        </p:txBody>
      </p:sp>
      <p:sp>
        <p:nvSpPr>
          <p:cNvPr id="11267" name="Rectangle 4"/>
          <p:cNvSpPr>
            <a:spLocks noGrp="1" noChangeArrowheads="1"/>
          </p:cNvSpPr>
          <p:nvPr>
            <p:ph type="body" sz="half" idx="1"/>
          </p:nvPr>
        </p:nvSpPr>
        <p:spPr>
          <a:xfrm>
            <a:off x="265113" y="1974850"/>
            <a:ext cx="4098925" cy="4349750"/>
          </a:xfrm>
          <a:solidFill>
            <a:srgbClr val="FFFFCC"/>
          </a:solidFill>
        </p:spPr>
        <p:txBody>
          <a:bodyPr/>
          <a:lstStyle/>
          <a:p>
            <a:pPr eaLnBrk="1" hangingPunct="1"/>
            <a:r>
              <a:rPr lang="zh-TW" altLang="en-US" sz="2800" smtClean="0">
                <a:ea typeface="新細明體" pitchFamily="18" charset="-120"/>
              </a:rPr>
              <a:t>在</a:t>
            </a:r>
            <a:r>
              <a:rPr lang="zh-TW" altLang="en-US" smtClean="0">
                <a:ea typeface="新細明體" pitchFamily="18" charset="-120"/>
              </a:rPr>
              <a:t>理想溶液中，溶劑與溶質的作用力等於溶劑本身的互相作用力或溶劑本身的互相作用力</a:t>
            </a:r>
          </a:p>
          <a:p>
            <a:pPr lvl="1" eaLnBrk="1" hangingPunct="1"/>
            <a:r>
              <a:rPr lang="en-US" altLang="en-US" sz="2400" smtClean="0"/>
              <a:t>Δ</a:t>
            </a:r>
            <a:r>
              <a:rPr lang="en-US" altLang="zh-TW" sz="2400" smtClean="0">
                <a:ea typeface="新細明體" pitchFamily="18" charset="-120"/>
              </a:rPr>
              <a:t>H</a:t>
            </a:r>
            <a:r>
              <a:rPr lang="en-US" altLang="zh-TW" sz="2400" baseline="-25000" smtClean="0">
                <a:ea typeface="新細明體" pitchFamily="18" charset="-120"/>
              </a:rPr>
              <a:t>sol </a:t>
            </a:r>
            <a:r>
              <a:rPr lang="en-US" altLang="zh-TW" sz="2400" smtClean="0">
                <a:ea typeface="新細明體" pitchFamily="18" charset="-120"/>
              </a:rPr>
              <a:t>= 0</a:t>
            </a:r>
            <a:endParaRPr lang="zh-TW" altLang="en-US" sz="2400" baseline="-25000" smtClean="0">
              <a:ea typeface="新細明體" pitchFamily="18" charset="-120"/>
            </a:endParaRPr>
          </a:p>
        </p:txBody>
      </p:sp>
      <p:sp>
        <p:nvSpPr>
          <p:cNvPr id="11268" name="Rectangle 9"/>
          <p:cNvSpPr>
            <a:spLocks noGrp="1" noChangeArrowheads="1"/>
          </p:cNvSpPr>
          <p:nvPr>
            <p:ph sz="half" idx="2"/>
          </p:nvPr>
        </p:nvSpPr>
        <p:spPr>
          <a:xfrm>
            <a:off x="4159250" y="1901825"/>
            <a:ext cx="4660900" cy="4646613"/>
          </a:xfrm>
          <a:solidFill>
            <a:schemeClr val="bg1"/>
          </a:solidFill>
        </p:spPr>
        <p:txBody>
          <a:bodyPr/>
          <a:lstStyle/>
          <a:p>
            <a:pPr eaLnBrk="1" hangingPunct="1"/>
            <a:r>
              <a:rPr lang="zh-TW" altLang="en-US" sz="2400" smtClean="0">
                <a:ea typeface="新細明體" pitchFamily="18" charset="-120"/>
              </a:rPr>
              <a:t>理想溶液的熱力學</a:t>
            </a:r>
          </a:p>
          <a:p>
            <a:pPr lvl="1" eaLnBrk="1" hangingPunct="1"/>
            <a:r>
              <a:rPr lang="en-US" altLang="en-US" sz="2000" smtClean="0"/>
              <a:t>Δ</a:t>
            </a:r>
            <a:r>
              <a:rPr lang="en-US" altLang="zh-TW" sz="2000" smtClean="0">
                <a:ea typeface="新細明體" pitchFamily="18" charset="-120"/>
              </a:rPr>
              <a:t>G</a:t>
            </a:r>
            <a:r>
              <a:rPr lang="en-US" altLang="zh-TW" sz="2000" baseline="-25000" smtClean="0">
                <a:ea typeface="新細明體" pitchFamily="18" charset="-120"/>
              </a:rPr>
              <a:t>sol </a:t>
            </a:r>
            <a:r>
              <a:rPr lang="en-US" altLang="zh-TW" sz="2000" smtClean="0">
                <a:ea typeface="新細明體" pitchFamily="18" charset="-120"/>
              </a:rPr>
              <a:t>= </a:t>
            </a:r>
            <a:r>
              <a:rPr lang="en-US" altLang="en-US" sz="2000" smtClean="0"/>
              <a:t>Δ</a:t>
            </a:r>
            <a:r>
              <a:rPr lang="en-US" altLang="zh-TW" sz="2000" smtClean="0">
                <a:ea typeface="新細明體" pitchFamily="18" charset="-120"/>
              </a:rPr>
              <a:t>H</a:t>
            </a:r>
            <a:r>
              <a:rPr lang="en-US" altLang="zh-TW" sz="2000" baseline="-25000" smtClean="0">
                <a:ea typeface="新細明體" pitchFamily="18" charset="-120"/>
              </a:rPr>
              <a:t>sol </a:t>
            </a:r>
            <a:r>
              <a:rPr lang="zh-TW" altLang="en-US" sz="2000" smtClean="0">
                <a:ea typeface="新細明體" pitchFamily="18" charset="-120"/>
              </a:rPr>
              <a:t>－ </a:t>
            </a:r>
            <a:r>
              <a:rPr lang="en-US" altLang="zh-TW" sz="2000" smtClean="0">
                <a:ea typeface="新細明體" pitchFamily="18" charset="-120"/>
              </a:rPr>
              <a:t>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a:t>
            </a:r>
          </a:p>
          <a:p>
            <a:pPr lvl="1" eaLnBrk="1" hangingPunct="1"/>
            <a:r>
              <a:rPr lang="en-US" altLang="en-US" sz="2000" smtClean="0"/>
              <a:t>Δ</a:t>
            </a:r>
            <a:r>
              <a:rPr lang="en-US" altLang="zh-TW" sz="2000" smtClean="0">
                <a:ea typeface="新細明體" pitchFamily="18" charset="-120"/>
              </a:rPr>
              <a:t>G</a:t>
            </a:r>
            <a:r>
              <a:rPr lang="en-US" altLang="zh-TW" sz="2000" baseline="-25000" smtClean="0">
                <a:ea typeface="新細明體" pitchFamily="18" charset="-120"/>
              </a:rPr>
              <a:t>sol </a:t>
            </a:r>
            <a:r>
              <a:rPr lang="en-US" altLang="zh-TW" sz="2000" smtClean="0">
                <a:ea typeface="新細明體" pitchFamily="18" charset="-120"/>
              </a:rPr>
              <a:t>= </a:t>
            </a:r>
            <a:r>
              <a:rPr lang="zh-TW" altLang="en-US" sz="2000" smtClean="0">
                <a:ea typeface="新細明體" pitchFamily="18" charset="-120"/>
              </a:rPr>
              <a:t>－ </a:t>
            </a:r>
            <a:r>
              <a:rPr lang="en-US" altLang="zh-TW" sz="2000" smtClean="0">
                <a:ea typeface="新細明體" pitchFamily="18" charset="-120"/>
              </a:rPr>
              <a:t>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a:t>
            </a:r>
            <a:endParaRPr lang="en-US" altLang="zh-TW" sz="2000" smtClean="0">
              <a:ea typeface="新細明體" pitchFamily="18" charset="-120"/>
            </a:endParaRPr>
          </a:p>
          <a:p>
            <a:pPr eaLnBrk="1" hangingPunct="1"/>
            <a:r>
              <a:rPr lang="zh-TW" altLang="en-US" sz="2400" smtClean="0">
                <a:ea typeface="新細明體" pitchFamily="18" charset="-120"/>
              </a:rPr>
              <a:t>由於</a:t>
            </a:r>
          </a:p>
          <a:p>
            <a:pPr lvl="1" eaLnBrk="1" hangingPunct="1"/>
            <a:r>
              <a:rPr lang="zh-TW" altLang="en-US" sz="2000" smtClean="0">
                <a:ea typeface="新細明體" pitchFamily="18" charset="-120"/>
              </a:rPr>
              <a:t>固體溶在液體大部分是 </a:t>
            </a:r>
            <a:r>
              <a:rPr lang="en-US" altLang="zh-TW" sz="2000" smtClean="0">
                <a:ea typeface="新細明體" pitchFamily="18" charset="-120"/>
              </a:rPr>
              <a: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 </a:t>
            </a:r>
            <a:r>
              <a:rPr lang="en-US" altLang="zh-TW" sz="2000" smtClean="0">
                <a:ea typeface="新細明體" pitchFamily="18" charset="-120"/>
              </a:rPr>
              <a:t>&gt; 0</a:t>
            </a:r>
          </a:p>
          <a:p>
            <a:pPr lvl="1" eaLnBrk="1" hangingPunct="1"/>
            <a:r>
              <a:rPr lang="en-US" altLang="en-US" sz="2000" smtClean="0"/>
              <a:t>Δ</a:t>
            </a:r>
            <a:r>
              <a:rPr lang="en-US" altLang="zh-TW" sz="2000" smtClean="0">
                <a:ea typeface="新細明體" pitchFamily="18" charset="-120"/>
              </a:rPr>
              <a:t>G</a:t>
            </a:r>
            <a:r>
              <a:rPr lang="en-US" altLang="zh-TW" sz="2000" baseline="-25000" smtClean="0">
                <a:ea typeface="新細明體" pitchFamily="18" charset="-120"/>
              </a:rPr>
              <a:t>sol </a:t>
            </a:r>
            <a:r>
              <a:rPr lang="en-US" altLang="zh-TW" sz="2000" smtClean="0">
                <a:ea typeface="新細明體" pitchFamily="18" charset="-120"/>
              </a:rPr>
              <a:t>(= G</a:t>
            </a:r>
            <a:r>
              <a:rPr lang="en-US" altLang="zh-TW" sz="2000" baseline="-25000" smtClean="0">
                <a:ea typeface="新細明體" pitchFamily="18" charset="-120"/>
              </a:rPr>
              <a:t>solution</a:t>
            </a:r>
            <a:r>
              <a:rPr lang="en-US" altLang="zh-TW" sz="2000" smtClean="0">
                <a:ea typeface="新細明體" pitchFamily="18" charset="-120"/>
              </a:rPr>
              <a:t>-G</a:t>
            </a:r>
            <a:r>
              <a:rPr lang="en-US" altLang="zh-TW" sz="2000" baseline="-25000" smtClean="0">
                <a:ea typeface="新細明體" pitchFamily="18" charset="-120"/>
              </a:rPr>
              <a:t>liquid</a:t>
            </a:r>
            <a:r>
              <a:rPr lang="en-US" altLang="zh-TW" sz="2000" smtClean="0">
                <a:ea typeface="新細明體" pitchFamily="18" charset="-120"/>
              </a:rPr>
              <a:t>)&lt;0</a:t>
            </a:r>
          </a:p>
          <a:p>
            <a:pPr lvl="1" eaLnBrk="1" hangingPunct="1"/>
            <a:r>
              <a:rPr lang="en-US" altLang="zh-TW" sz="2000" smtClean="0">
                <a:ea typeface="新細明體" pitchFamily="18" charset="-120"/>
              </a:rPr>
              <a:t>G</a:t>
            </a:r>
            <a:r>
              <a:rPr lang="en-US" altLang="zh-TW" sz="2000" baseline="-25000" smtClean="0">
                <a:ea typeface="新細明體" pitchFamily="18" charset="-120"/>
              </a:rPr>
              <a:t>solution</a:t>
            </a:r>
            <a:r>
              <a:rPr lang="en-US" altLang="zh-TW" sz="2000" smtClean="0">
                <a:ea typeface="新細明體" pitchFamily="18" charset="-120"/>
              </a:rPr>
              <a:t> &lt; G</a:t>
            </a:r>
            <a:r>
              <a:rPr lang="en-US" altLang="zh-TW" sz="2000" baseline="-25000" smtClean="0">
                <a:ea typeface="新細明體" pitchFamily="18" charset="-120"/>
              </a:rPr>
              <a:t>liquid</a:t>
            </a:r>
          </a:p>
          <a:p>
            <a:pPr eaLnBrk="1" hangingPunct="1"/>
            <a:r>
              <a:rPr lang="zh-TW" altLang="en-US" sz="2400" smtClean="0">
                <a:ea typeface="新細明體" pitchFamily="18" charset="-120"/>
              </a:rPr>
              <a:t>因此平衡時</a:t>
            </a:r>
            <a:endParaRPr lang="en-US" altLang="zh-TW" sz="2400" smtClean="0">
              <a:ea typeface="新細明體" pitchFamily="18" charset="-120"/>
            </a:endParaRPr>
          </a:p>
          <a:p>
            <a:pPr lvl="1" eaLnBrk="1" hangingPunct="1"/>
            <a:r>
              <a:rPr lang="en-US" altLang="zh-TW" sz="2000" smtClean="0">
                <a:ea typeface="新細明體" pitchFamily="18" charset="-120"/>
              </a:rPr>
              <a:t>G</a:t>
            </a:r>
            <a:r>
              <a:rPr lang="en-US" altLang="zh-TW" sz="2000" baseline="-25000" smtClean="0">
                <a:ea typeface="新細明體" pitchFamily="18" charset="-120"/>
              </a:rPr>
              <a:t>vapor</a:t>
            </a:r>
            <a:r>
              <a:rPr lang="en-US" altLang="zh-TW" sz="2000" smtClean="0">
                <a:ea typeface="新細明體" pitchFamily="18" charset="-120"/>
              </a:rPr>
              <a:t> = G</a:t>
            </a:r>
            <a:r>
              <a:rPr lang="en-US" altLang="zh-TW" sz="2000" baseline="-25000" smtClean="0">
                <a:ea typeface="新細明體" pitchFamily="18" charset="-120"/>
              </a:rPr>
              <a:t>liquid   </a:t>
            </a:r>
            <a:r>
              <a:rPr lang="zh-TW" altLang="en-US" sz="2000" b="1" smtClean="0">
                <a:ea typeface="新細明體" pitchFamily="18" charset="-120"/>
              </a:rPr>
              <a:t>大，</a:t>
            </a:r>
            <a:r>
              <a:rPr lang="en-US" altLang="zh-TW" sz="2000" b="1" smtClean="0">
                <a:ea typeface="新細明體" pitchFamily="18" charset="-120"/>
              </a:rPr>
              <a:t>P</a:t>
            </a:r>
            <a:r>
              <a:rPr lang="en-US" altLang="zh-TW" sz="2000" baseline="-25000" smtClean="0">
                <a:ea typeface="新細明體" pitchFamily="18" charset="-120"/>
              </a:rPr>
              <a:t>vapor </a:t>
            </a:r>
            <a:r>
              <a:rPr lang="zh-TW" altLang="en-US" sz="2000" b="1" smtClean="0">
                <a:ea typeface="新細明體" pitchFamily="18" charset="-120"/>
              </a:rPr>
              <a:t>大</a:t>
            </a:r>
            <a:endParaRPr lang="en-US" altLang="zh-TW" sz="2000" b="1" smtClean="0">
              <a:ea typeface="新細明體" pitchFamily="18" charset="-120"/>
            </a:endParaRPr>
          </a:p>
          <a:p>
            <a:pPr lvl="1" eaLnBrk="1" hangingPunct="1"/>
            <a:r>
              <a:rPr lang="en-US" altLang="zh-TW" sz="2000" smtClean="0">
                <a:ea typeface="新細明體" pitchFamily="18" charset="-120"/>
              </a:rPr>
              <a:t>G</a:t>
            </a:r>
            <a:r>
              <a:rPr lang="en-US" altLang="zh-TW" sz="2000" baseline="-25000" smtClean="0">
                <a:ea typeface="新細明體" pitchFamily="18" charset="-120"/>
              </a:rPr>
              <a:t>vapor</a:t>
            </a:r>
            <a:r>
              <a:rPr lang="en-US" altLang="zh-TW" sz="2000" smtClean="0">
                <a:ea typeface="新細明體" pitchFamily="18" charset="-120"/>
              </a:rPr>
              <a:t> = G</a:t>
            </a:r>
            <a:r>
              <a:rPr lang="en-US" altLang="zh-TW" sz="2000" baseline="-25000" smtClean="0">
                <a:ea typeface="新細明體" pitchFamily="18" charset="-120"/>
              </a:rPr>
              <a:t>solution   </a:t>
            </a:r>
            <a:r>
              <a:rPr lang="zh-TW" altLang="en-US" sz="2000" b="1" smtClean="0">
                <a:ea typeface="新細明體" pitchFamily="18" charset="-120"/>
              </a:rPr>
              <a:t>小，</a:t>
            </a:r>
            <a:r>
              <a:rPr lang="en-US" altLang="zh-TW" sz="2000" b="1" smtClean="0">
                <a:ea typeface="新細明體" pitchFamily="18" charset="-120"/>
              </a:rPr>
              <a:t>P</a:t>
            </a:r>
            <a:r>
              <a:rPr lang="en-US" altLang="zh-TW" sz="2000" baseline="-25000" smtClean="0">
                <a:ea typeface="新細明體" pitchFamily="18" charset="-120"/>
              </a:rPr>
              <a:t>vapor</a:t>
            </a:r>
            <a:r>
              <a:rPr lang="zh-TW" altLang="en-US" sz="2000" b="1" smtClean="0">
                <a:ea typeface="新細明體" pitchFamily="18" charset="-120"/>
              </a:rPr>
              <a:t>小</a:t>
            </a:r>
            <a:endParaRPr lang="en-US" altLang="zh-TW" sz="2000" b="1" smtClean="0">
              <a:ea typeface="新細明體" pitchFamily="18" charset="-120"/>
            </a:endParaRPr>
          </a:p>
          <a:p>
            <a:pPr lvl="1" eaLnBrk="1" hangingPunct="1"/>
            <a:endParaRPr lang="en-US" altLang="zh-TW" sz="2000" baseline="-25000" smtClean="0">
              <a:ea typeface="新細明體" pitchFamily="18" charset="-120"/>
            </a:endParaRPr>
          </a:p>
          <a:p>
            <a:pPr lvl="1" eaLnBrk="1" hangingPunct="1"/>
            <a:endParaRPr lang="en-US" altLang="zh-TW" sz="2400" baseline="-25000" smtClean="0">
              <a:ea typeface="新細明體" pitchFamily="18" charset="-120"/>
            </a:endParaRPr>
          </a:p>
          <a:p>
            <a:pPr lvl="1" eaLnBrk="1" hangingPunct="1">
              <a:buFont typeface="Wingdings" pitchFamily="2" charset="2"/>
              <a:buNone/>
            </a:pPr>
            <a:endParaRPr lang="en-US" altLang="zh-TW" sz="2400" baseline="-25000" smtClean="0">
              <a:ea typeface="新細明體"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title"/>
          </p:nvPr>
        </p:nvSpPr>
        <p:spPr/>
        <p:txBody>
          <a:bodyPr/>
          <a:lstStyle/>
          <a:p>
            <a:pPr eaLnBrk="1" hangingPunct="1"/>
            <a:r>
              <a:rPr lang="zh-TW" altLang="en-US" smtClean="0">
                <a:ea typeface="新細明體" pitchFamily="18" charset="-120"/>
              </a:rPr>
              <a:t>沸點上升的熱力學觀點</a:t>
            </a:r>
          </a:p>
        </p:txBody>
      </p:sp>
      <p:sp>
        <p:nvSpPr>
          <p:cNvPr id="12291" name="Rectangle 14"/>
          <p:cNvSpPr>
            <a:spLocks noGrp="1" noChangeArrowheads="1"/>
          </p:cNvSpPr>
          <p:nvPr>
            <p:ph type="body" sz="half" idx="1"/>
          </p:nvPr>
        </p:nvSpPr>
        <p:spPr>
          <a:xfrm>
            <a:off x="338138" y="1989138"/>
            <a:ext cx="4259262" cy="4611687"/>
          </a:xfrm>
          <a:solidFill>
            <a:srgbClr val="FFFF66"/>
          </a:solidFill>
        </p:spPr>
        <p:txBody>
          <a:bodyPr/>
          <a:lstStyle/>
          <a:p>
            <a:pPr eaLnBrk="1" hangingPunct="1">
              <a:lnSpc>
                <a:spcPct val="115000"/>
              </a:lnSpc>
            </a:pPr>
            <a:r>
              <a:rPr lang="zh-TW" altLang="en-US" sz="2400" smtClean="0">
                <a:ea typeface="新細明體" pitchFamily="18" charset="-120"/>
              </a:rPr>
              <a:t>純物質的液體在沸點時</a:t>
            </a: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liquid </a:t>
            </a:r>
            <a:r>
              <a:rPr lang="en-US" altLang="zh-TW" sz="2000" smtClean="0">
                <a:ea typeface="新細明體" pitchFamily="18" charset="-120"/>
              </a:rPr>
              <a:t>= G</a:t>
            </a:r>
            <a:r>
              <a:rPr lang="en-US" altLang="zh-TW" sz="2000" baseline="-25000" smtClean="0">
                <a:ea typeface="新細明體" pitchFamily="18" charset="-120"/>
              </a:rPr>
              <a:t>vapor</a:t>
            </a:r>
            <a:r>
              <a:rPr lang="en-US" altLang="zh-TW" sz="2000" smtClean="0">
                <a:ea typeface="新細明體" pitchFamily="18" charset="-120"/>
              </a:rPr>
              <a:t>(liquid)</a:t>
            </a:r>
            <a:endParaRPr lang="en-US" altLang="zh-TW" sz="2000" baseline="-25000" smtClean="0">
              <a:ea typeface="新細明體" pitchFamily="18" charset="-120"/>
            </a:endParaRPr>
          </a:p>
          <a:p>
            <a:pPr eaLnBrk="1" hangingPunct="1">
              <a:lnSpc>
                <a:spcPct val="115000"/>
              </a:lnSpc>
            </a:pPr>
            <a:r>
              <a:rPr lang="zh-TW" altLang="en-US" sz="2400" smtClean="0">
                <a:ea typeface="新細明體" pitchFamily="18" charset="-120"/>
              </a:rPr>
              <a:t>當固體溶在液體形成理想液體，在其沸點時</a:t>
            </a: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solution </a:t>
            </a:r>
            <a:r>
              <a:rPr lang="en-US" altLang="zh-TW" sz="2000" smtClean="0">
                <a:ea typeface="新細明體" pitchFamily="18" charset="-120"/>
              </a:rPr>
              <a:t>= G</a:t>
            </a:r>
            <a:r>
              <a:rPr lang="en-US" altLang="zh-TW" sz="2000" baseline="-25000" smtClean="0">
                <a:ea typeface="新細明體" pitchFamily="18" charset="-120"/>
              </a:rPr>
              <a:t>vapor</a:t>
            </a:r>
            <a:r>
              <a:rPr lang="en-US" altLang="zh-TW" sz="2000" smtClean="0">
                <a:ea typeface="新細明體" pitchFamily="18" charset="-120"/>
              </a:rPr>
              <a:t>(solution)</a:t>
            </a:r>
            <a:endParaRPr lang="en-US" altLang="zh-TW" sz="2000" baseline="-25000" smtClean="0">
              <a:ea typeface="新細明體" pitchFamily="18" charset="-120"/>
            </a:endParaRPr>
          </a:p>
          <a:p>
            <a:pPr lvl="1" eaLnBrk="1" hangingPunct="1">
              <a:lnSpc>
                <a:spcPct val="115000"/>
              </a:lnSpc>
            </a:pPr>
            <a:r>
              <a:rPr lang="zh-TW" altLang="en-US" sz="2000" smtClean="0">
                <a:ea typeface="新細明體" pitchFamily="18" charset="-120"/>
              </a:rPr>
              <a:t>因為 </a:t>
            </a:r>
            <a:r>
              <a:rPr lang="en-US" altLang="zh-TW" sz="2000" smtClean="0">
                <a:ea typeface="新細明體" pitchFamily="18" charset="-120"/>
              </a:rPr>
              <a:t>G</a:t>
            </a:r>
            <a:r>
              <a:rPr lang="en-US" altLang="zh-TW" sz="2000" baseline="-25000" smtClean="0">
                <a:ea typeface="新細明體" pitchFamily="18" charset="-120"/>
              </a:rPr>
              <a:t>solution</a:t>
            </a:r>
            <a:r>
              <a:rPr lang="en-US" altLang="zh-TW" sz="2000" smtClean="0">
                <a:ea typeface="新細明體" pitchFamily="18" charset="-120"/>
              </a:rPr>
              <a:t> &lt; G</a:t>
            </a:r>
            <a:r>
              <a:rPr lang="en-US" altLang="zh-TW" sz="2000" baseline="-25000" smtClean="0">
                <a:ea typeface="新細明體" pitchFamily="18" charset="-120"/>
              </a:rPr>
              <a:t>liquid</a:t>
            </a:r>
            <a:endParaRPr lang="en-US" altLang="zh-TW" sz="2000" smtClean="0">
              <a:ea typeface="新細明體" pitchFamily="18" charset="-120"/>
            </a:endParaRP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vapor</a:t>
            </a:r>
            <a:r>
              <a:rPr lang="en-US" altLang="zh-TW" sz="2000" smtClean="0">
                <a:ea typeface="新細明體" pitchFamily="18" charset="-120"/>
              </a:rPr>
              <a:t>(solution) &lt; G</a:t>
            </a:r>
            <a:r>
              <a:rPr lang="en-US" altLang="zh-TW" sz="2000" baseline="-25000" smtClean="0">
                <a:ea typeface="新細明體" pitchFamily="18" charset="-120"/>
              </a:rPr>
              <a:t>vapor</a:t>
            </a:r>
            <a:r>
              <a:rPr lang="en-US" altLang="zh-TW" sz="2000" smtClean="0">
                <a:ea typeface="新細明體" pitchFamily="18" charset="-120"/>
              </a:rPr>
              <a:t>(liquid)</a:t>
            </a: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solution</a:t>
            </a:r>
            <a:r>
              <a:rPr lang="en-US" altLang="zh-TW" sz="2000" smtClean="0">
                <a:ea typeface="新細明體" pitchFamily="18" charset="-120"/>
              </a:rPr>
              <a:t>-G</a:t>
            </a:r>
            <a:r>
              <a:rPr lang="en-US" altLang="zh-TW" sz="2000" baseline="-25000" smtClean="0">
                <a:ea typeface="新細明體" pitchFamily="18" charset="-120"/>
              </a:rPr>
              <a:t>liquid </a:t>
            </a:r>
            <a:r>
              <a:rPr lang="en-US" altLang="zh-TW" sz="2000" smtClean="0">
                <a:ea typeface="新細明體" pitchFamily="18" charset="-120"/>
              </a:rPr>
              <a:t>= </a:t>
            </a:r>
            <a:r>
              <a:rPr lang="en-US" altLang="en-US" sz="2000" smtClean="0"/>
              <a:t>Δ</a:t>
            </a:r>
            <a:r>
              <a:rPr lang="en-US" altLang="zh-TW" sz="2000" smtClean="0">
                <a:ea typeface="新細明體" pitchFamily="18" charset="-120"/>
              </a:rPr>
              <a:t>H</a:t>
            </a:r>
            <a:r>
              <a:rPr lang="en-US" altLang="zh-TW" sz="2000" baseline="-25000" smtClean="0">
                <a:ea typeface="新細明體" pitchFamily="18" charset="-120"/>
              </a:rPr>
              <a:t>sol </a:t>
            </a:r>
            <a:r>
              <a:rPr lang="zh-TW" altLang="en-US" sz="2000" smtClean="0">
                <a:ea typeface="新細明體" pitchFamily="18" charset="-120"/>
              </a:rPr>
              <a:t>－ </a:t>
            </a:r>
            <a:r>
              <a:rPr lang="en-US" altLang="zh-TW" sz="2000" smtClean="0">
                <a:ea typeface="新細明體" pitchFamily="18" charset="-120"/>
              </a:rPr>
              <a:t>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a:t>
            </a: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solution</a:t>
            </a:r>
            <a:r>
              <a:rPr lang="en-US" altLang="zh-TW" sz="2000" smtClean="0">
                <a:ea typeface="新細明體" pitchFamily="18" charset="-120"/>
              </a:rPr>
              <a:t>-G</a:t>
            </a:r>
            <a:r>
              <a:rPr lang="en-US" altLang="zh-TW" sz="2000" baseline="-25000" smtClean="0">
                <a:ea typeface="新細明體" pitchFamily="18" charset="-120"/>
              </a:rPr>
              <a:t>liquid </a:t>
            </a:r>
            <a:r>
              <a:rPr lang="en-US" altLang="zh-TW" sz="2000" smtClean="0">
                <a:ea typeface="新細明體" pitchFamily="18" charset="-120"/>
              </a:rPr>
              <a:t>= </a:t>
            </a:r>
            <a:r>
              <a:rPr lang="zh-TW" altLang="en-US" sz="2000" smtClean="0">
                <a:ea typeface="新細明體" pitchFamily="18" charset="-120"/>
              </a:rPr>
              <a:t>－ </a:t>
            </a:r>
            <a:r>
              <a:rPr lang="en-US" altLang="zh-TW" sz="2000" smtClean="0">
                <a:ea typeface="新細明體" pitchFamily="18" charset="-120"/>
              </a:rPr>
              <a:t>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a:t>
            </a:r>
          </a:p>
          <a:p>
            <a:pPr lvl="1" eaLnBrk="1" hangingPunct="1">
              <a:lnSpc>
                <a:spcPct val="115000"/>
              </a:lnSpc>
            </a:pPr>
            <a:r>
              <a:rPr lang="en-US" altLang="zh-TW" sz="2000" smtClean="0">
                <a:ea typeface="新細明體" pitchFamily="18" charset="-120"/>
              </a:rPr>
              <a:t>G</a:t>
            </a:r>
            <a:r>
              <a:rPr lang="en-US" altLang="zh-TW" sz="2000" baseline="-25000" smtClean="0">
                <a:ea typeface="新細明體" pitchFamily="18" charset="-120"/>
              </a:rPr>
              <a:t>solution </a:t>
            </a:r>
            <a:r>
              <a:rPr lang="en-US" altLang="zh-TW" sz="2000" smtClean="0">
                <a:ea typeface="新細明體" pitchFamily="18" charset="-120"/>
              </a:rPr>
              <a:t>= G</a:t>
            </a:r>
            <a:r>
              <a:rPr lang="en-US" altLang="zh-TW" sz="2000" baseline="-25000" smtClean="0">
                <a:ea typeface="新細明體" pitchFamily="18" charset="-120"/>
              </a:rPr>
              <a:t>liquid</a:t>
            </a:r>
            <a:r>
              <a:rPr lang="en-US" altLang="zh-TW" sz="2000" smtClean="0">
                <a:ea typeface="新細明體" pitchFamily="18" charset="-120"/>
              </a:rPr>
              <a:t> </a:t>
            </a:r>
            <a:r>
              <a:rPr lang="zh-TW" altLang="en-US" sz="2000" smtClean="0">
                <a:ea typeface="新細明體" pitchFamily="18" charset="-120"/>
              </a:rPr>
              <a:t>－ </a:t>
            </a:r>
            <a:r>
              <a:rPr lang="en-US" altLang="zh-TW" sz="2000" smtClean="0">
                <a:ea typeface="新細明體" pitchFamily="18" charset="-120"/>
              </a:rPr>
              <a:t>T </a:t>
            </a:r>
            <a:r>
              <a:rPr lang="en-US" altLang="en-US" sz="2000" smtClean="0"/>
              <a:t>Δ</a:t>
            </a:r>
            <a:r>
              <a:rPr lang="en-US" altLang="zh-TW" sz="2000" smtClean="0">
                <a:ea typeface="新細明體" pitchFamily="18" charset="-120"/>
              </a:rPr>
              <a:t>S</a:t>
            </a:r>
            <a:r>
              <a:rPr lang="en-US" altLang="zh-TW" sz="2000" baseline="-25000" smtClean="0">
                <a:ea typeface="新細明體" pitchFamily="18" charset="-120"/>
              </a:rPr>
              <a:t>sol</a:t>
            </a:r>
          </a:p>
        </p:txBody>
      </p:sp>
      <p:pic>
        <p:nvPicPr>
          <p:cNvPr id="12292" name="Picture 18"/>
          <p:cNvPicPr>
            <a:picLocks noGrp="1" noChangeAspect="1" noChangeArrowheads="1"/>
          </p:cNvPicPr>
          <p:nvPr>
            <p:ph sz="half" idx="2"/>
          </p:nvPr>
        </p:nvPicPr>
        <p:blipFill>
          <a:blip r:embed="rId3" cstate="print"/>
          <a:srcRect/>
          <a:stretch>
            <a:fillRect/>
          </a:stretch>
        </p:blipFill>
        <p:spPr>
          <a:xfrm>
            <a:off x="4719638" y="2682875"/>
            <a:ext cx="4100512" cy="2641600"/>
          </a:xfrm>
          <a:noFill/>
        </p:spPr>
      </p:pic>
    </p:spTree>
  </p:cSld>
  <p:clrMapOvr>
    <a:masterClrMapping/>
  </p:clrMapOvr>
</p:sld>
</file>

<file path=ppt/theme/theme1.xml><?xml version="1.0" encoding="utf-8"?>
<a:theme xmlns:a="http://schemas.openxmlformats.org/drawingml/2006/main" name="Presentation for science fair project">
  <a:themeElements>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Presentation for science fair project">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Presentation for science fair project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resentation for science fair project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resentation for science fair project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science fair project</Template>
  <TotalTime>14744</TotalTime>
  <Words>2064</Words>
  <Application>Microsoft Office PowerPoint</Application>
  <PresentationFormat>如螢幕大小 (4:3)</PresentationFormat>
  <Paragraphs>318</Paragraphs>
  <Slides>50</Slides>
  <Notes>46</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50</vt:i4>
      </vt:variant>
    </vt:vector>
  </HeadingPairs>
  <TitlesOfParts>
    <vt:vector size="54" baseType="lpstr">
      <vt:lpstr>Presentation for science fair project</vt:lpstr>
      <vt:lpstr>ISIS/Draw Sketch</vt:lpstr>
      <vt:lpstr>方程式</vt:lpstr>
      <vt:lpstr>Equation</vt:lpstr>
      <vt:lpstr>Chapter 9 Physical Equilibria</vt:lpstr>
      <vt:lpstr>9-3 學習重點</vt:lpstr>
      <vt:lpstr>何謂「依數性質 Colligative Properties 」</vt:lpstr>
      <vt:lpstr>何謂重量莫耳濃度（molality）？</vt:lpstr>
      <vt:lpstr>Molality的換算練習</vt:lpstr>
      <vt:lpstr>沸點上升的拉午耳 (Raoult)觀點</vt:lpstr>
      <vt:lpstr>拉午耳定律的練習題</vt:lpstr>
      <vt:lpstr>理想溶液：拉午耳定律的基本假設</vt:lpstr>
      <vt:lpstr>沸點上升的熱力學觀點</vt:lpstr>
      <vt:lpstr>比較「沸點上升」與「凝固點下降」</vt:lpstr>
      <vt:lpstr>「沸點上升」與「凝固點下降」的數學公式</vt:lpstr>
      <vt:lpstr>「凝固點下降」的練習一</vt:lpstr>
      <vt:lpstr>「凝固點下降」的練習二</vt:lpstr>
      <vt:lpstr>電解質的「凝固點下降」效應</vt:lpstr>
      <vt:lpstr>Quiz</vt:lpstr>
      <vt:lpstr>滲透 Osmosis 的熱力學觀點</vt:lpstr>
      <vt:lpstr>滲透壓 P 平衡的熱力學觀點</vt:lpstr>
      <vt:lpstr>實際的儀器</vt:lpstr>
      <vt:lpstr>細胞上滲透壓P的平衡</vt:lpstr>
      <vt:lpstr>滲透壓 P 平衡的數學公式</vt:lpstr>
      <vt:lpstr>滲透壓的練習一</vt:lpstr>
      <vt:lpstr>osmometry, 滲透壓測定法的練習</vt:lpstr>
      <vt:lpstr>兩種成分的理想混合液體</vt:lpstr>
      <vt:lpstr>計算混合容液的蒸汽壓</vt:lpstr>
      <vt:lpstr>圖示解答</vt:lpstr>
      <vt:lpstr>理想混合液體平衡時的氣相的 x</vt:lpstr>
      <vt:lpstr>平衡時氣液相莫爾分率的差別</vt:lpstr>
      <vt:lpstr>圖示解答</vt:lpstr>
      <vt:lpstr>混合溶液汽液相平衡圖</vt:lpstr>
      <vt:lpstr>蒸餾的原理</vt:lpstr>
      <vt:lpstr>蒸餾塔的構造</vt:lpstr>
      <vt:lpstr>非理想混合液體平衡時的蒸汽壓</vt:lpstr>
      <vt:lpstr>Aceton-Chloroform</vt:lpstr>
      <vt:lpstr>共沸混合物 （Azeotropes)  positive deviation</vt:lpstr>
      <vt:lpstr>共沸混合物 （Azeotropes)  negative deviation</vt:lpstr>
      <vt:lpstr>Problem</vt:lpstr>
      <vt:lpstr>HBr and H2O</vt:lpstr>
      <vt:lpstr>HCOOH and Benzene</vt:lpstr>
      <vt:lpstr>C5H10 and C6H12</vt:lpstr>
      <vt:lpstr>物理平衡的應用：萃取法 Extraction</vt:lpstr>
      <vt:lpstr>液相層析法 Liquid Chromatography</vt:lpstr>
      <vt:lpstr>氣相層析法 Gas Chromatography</vt:lpstr>
      <vt:lpstr>膠體 Colloids</vt:lpstr>
      <vt:lpstr>膠體的種類</vt:lpstr>
      <vt:lpstr>乳劑 Emulsion is a colloid!</vt:lpstr>
      <vt:lpstr>Ice cream is a colloid!</vt:lpstr>
      <vt:lpstr>Ice Cream </vt:lpstr>
      <vt:lpstr>玻尿酸 Hyaluronic Acid</vt:lpstr>
      <vt:lpstr>課後問題 </vt:lpstr>
      <vt:lpstr>澱粉Starch和纖維素Cellulose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Fair Project</dc:title>
  <dc:creator>Juliana Hsieh</dc:creator>
  <cp:lastModifiedBy>Ta-Wei Li</cp:lastModifiedBy>
  <cp:revision>340</cp:revision>
  <cp:lastPrinted>2012-03-13T03:26:07Z</cp:lastPrinted>
  <dcterms:created xsi:type="dcterms:W3CDTF">2006-09-12T05:58:35Z</dcterms:created>
  <dcterms:modified xsi:type="dcterms:W3CDTF">2012-03-13T04:19:43Z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