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3"/>
  </p:notesMasterIdLst>
  <p:handoutMasterIdLst>
    <p:handoutMasterId r:id="rId34"/>
  </p:handoutMasterIdLst>
  <p:sldIdLst>
    <p:sldId id="256" r:id="rId2"/>
    <p:sldId id="300" r:id="rId3"/>
    <p:sldId id="301" r:id="rId4"/>
    <p:sldId id="302" r:id="rId5"/>
    <p:sldId id="304" r:id="rId6"/>
    <p:sldId id="322" r:id="rId7"/>
    <p:sldId id="303" r:id="rId8"/>
    <p:sldId id="305" r:id="rId9"/>
    <p:sldId id="306" r:id="rId10"/>
    <p:sldId id="307" r:id="rId11"/>
    <p:sldId id="310" r:id="rId12"/>
    <p:sldId id="308" r:id="rId13"/>
    <p:sldId id="334" r:id="rId14"/>
    <p:sldId id="336" r:id="rId15"/>
    <p:sldId id="340" r:id="rId16"/>
    <p:sldId id="341" r:id="rId17"/>
    <p:sldId id="342" r:id="rId18"/>
    <p:sldId id="337" r:id="rId19"/>
    <p:sldId id="338" r:id="rId20"/>
    <p:sldId id="339" r:id="rId21"/>
    <p:sldId id="344" r:id="rId22"/>
    <p:sldId id="324" r:id="rId23"/>
    <p:sldId id="325" r:id="rId24"/>
    <p:sldId id="335" r:id="rId25"/>
    <p:sldId id="327" r:id="rId26"/>
    <p:sldId id="318" r:id="rId27"/>
    <p:sldId id="319" r:id="rId28"/>
    <p:sldId id="317" r:id="rId29"/>
    <p:sldId id="332" r:id="rId30"/>
    <p:sldId id="330" r:id="rId31"/>
    <p:sldId id="331" r:id="rId32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176"/>
    <a:srgbClr val="CCFFCC"/>
    <a:srgbClr val="0000FF"/>
    <a:srgbClr val="FF0000"/>
    <a:srgbClr val="5F5F5F"/>
    <a:srgbClr val="FFFF66"/>
    <a:srgbClr val="D9FF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0155" autoAdjust="0"/>
  </p:normalViewPr>
  <p:slideViewPr>
    <p:cSldViewPr snapToGrid="0">
      <p:cViewPr varScale="1">
        <p:scale>
          <a:sx n="97" d="100"/>
          <a:sy n="97" d="100"/>
        </p:scale>
        <p:origin x="-384" y="-90"/>
      </p:cViewPr>
      <p:guideLst>
        <p:guide orient="horz" pos="1536"/>
        <p:guide pos="9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8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150" y="0"/>
            <a:ext cx="2889938" cy="4964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fld id="{5C41C973-0145-48E1-9F98-F05ACB9DD3E4}" type="datetime1">
              <a:rPr lang="zh-TW" altLang="en-US" smtClean="0"/>
              <a:t>2012/3/20</a:t>
            </a:fld>
            <a:endParaRPr lang="en-US" altLang="zh-TW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889938" cy="4964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150" y="9431814"/>
            <a:ext cx="2889938" cy="4964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fld id="{4E0A4B0F-1F40-4FD9-AA9F-A05D7F740FD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54768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0" y="0"/>
            <a:ext cx="2889938" cy="4964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fld id="{B582843B-F4E2-4EBF-9101-F34C4640DF0F}" type="datetime1">
              <a:rPr lang="zh-TW" altLang="en-US" smtClean="0"/>
              <a:t>2012/3/20</a:t>
            </a:fld>
            <a:endParaRPr lang="en-US" altLang="zh-TW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2" y="4715907"/>
            <a:ext cx="4890665" cy="44677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889938" cy="4964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0" y="9431814"/>
            <a:ext cx="2889938" cy="4964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fld id="{C753F4E7-ED42-4A32-9038-4102D9FEE71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374129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odium_nitrat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Nitrate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1AD7C3-3092-48DD-B85C-11D9D4332C91}" type="slidenum">
              <a:rPr lang="zh-TW" altLang="en-US" smtClean="0"/>
              <a:pPr/>
              <a:t>1</a:t>
            </a:fld>
            <a:endParaRPr lang="en-US" altLang="zh-TW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A2FA550-E8E8-4975-A6A2-BBBCE3440FEF}" type="datetime1">
              <a:rPr lang="zh-TW" altLang="en-US" smtClean="0"/>
              <a:t>2012/3/20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B18ED0-753C-4CF1-82E1-82E36022D946}" type="slidenum">
              <a:rPr lang="zh-TW" altLang="en-US" smtClean="0"/>
              <a:pPr/>
              <a:t>10</a:t>
            </a:fld>
            <a:endParaRPr lang="en-US" altLang="zh-TW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zh-TW" altLang="en-US" smtClean="0"/>
              <a:t>化學反應平衡其實就是可逆反應</a:t>
            </a:r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301CDDA-1715-432C-BADB-F97BDA9178CA}" type="datetime1">
              <a:rPr lang="zh-TW" altLang="en-US" smtClean="0"/>
              <a:t>2012/3/20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53007C-7DB6-4986-B191-89A59D3264A3}" type="slidenum">
              <a:rPr lang="zh-TW" altLang="en-US" smtClean="0"/>
              <a:pPr/>
              <a:t>11</a:t>
            </a:fld>
            <a:endParaRPr lang="en-US" altLang="zh-TW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zh-TW" altLang="en-US" dirty="0" smtClean="0"/>
              <a:t>化學動力學的基本定律。由挪威科學家</a:t>
            </a:r>
            <a:r>
              <a:rPr lang="zh-TW" altLang="en-US" b="1" u="sng" dirty="0" smtClean="0">
                <a:solidFill>
                  <a:srgbClr val="FF0000"/>
                </a:solidFill>
              </a:rPr>
              <a:t>古爾德貝格</a:t>
            </a:r>
            <a:r>
              <a:rPr lang="en-US" altLang="zh-TW" dirty="0" smtClean="0"/>
              <a:t>(Cato M. </a:t>
            </a:r>
            <a:r>
              <a:rPr lang="en-US" altLang="zh-TW" dirty="0" err="1" smtClean="0"/>
              <a:t>Guldberg</a:t>
            </a:r>
            <a:r>
              <a:rPr lang="en-US" altLang="zh-TW" dirty="0" smtClean="0"/>
              <a:t>)</a:t>
            </a:r>
            <a:r>
              <a:rPr lang="zh-TW" altLang="en-US" dirty="0" smtClean="0"/>
              <a:t>和瓦格</a:t>
            </a:r>
            <a:r>
              <a:rPr lang="en-US" altLang="zh-TW" dirty="0" smtClean="0"/>
              <a:t>(Peter </a:t>
            </a:r>
            <a:r>
              <a:rPr lang="en-US" altLang="zh-TW" dirty="0" err="1" smtClean="0"/>
              <a:t>Waage</a:t>
            </a:r>
            <a:r>
              <a:rPr lang="en-US" altLang="zh-TW" dirty="0" smtClean="0"/>
              <a:t>)</a:t>
            </a:r>
            <a:r>
              <a:rPr lang="zh-TW" altLang="en-US" dirty="0" smtClean="0"/>
              <a:t>於</a:t>
            </a:r>
            <a:r>
              <a:rPr lang="en-US" altLang="zh-TW" dirty="0" smtClean="0"/>
              <a:t>1864∼1879</a:t>
            </a:r>
            <a:r>
              <a:rPr lang="zh-TW" altLang="en-US" dirty="0" smtClean="0"/>
              <a:t>年提出。該定律說明，任何簡單化學反應的速率或速度和反應物質質量方次的乘積成正比，而每一反應物質量的方次等於該物質參與反應的分子數。這樣，對於反應物為</a:t>
            </a:r>
            <a:r>
              <a:rPr lang="en-US" altLang="zh-TW" dirty="0" smtClean="0"/>
              <a:t>X</a:t>
            </a:r>
            <a:r>
              <a:rPr lang="zh-TW" altLang="en-US" dirty="0" smtClean="0"/>
              <a:t>、</a:t>
            </a:r>
            <a:r>
              <a:rPr lang="en-US" altLang="zh-TW" dirty="0" smtClean="0"/>
              <a:t>Y</a:t>
            </a:r>
            <a:r>
              <a:rPr lang="zh-TW" altLang="en-US" dirty="0" smtClean="0"/>
              <a:t>、</a:t>
            </a:r>
            <a:r>
              <a:rPr lang="en-US" altLang="zh-TW" dirty="0" smtClean="0"/>
              <a:t>Z</a:t>
            </a:r>
            <a:r>
              <a:rPr lang="zh-TW" altLang="en-US" dirty="0" smtClean="0"/>
              <a:t>，參與反應的相應分子數為</a:t>
            </a:r>
            <a:r>
              <a:rPr lang="en-US" altLang="zh-TW" dirty="0" smtClean="0"/>
              <a:t>α</a:t>
            </a:r>
            <a:r>
              <a:rPr lang="zh-TW" altLang="en-US" dirty="0" smtClean="0"/>
              <a:t>、</a:t>
            </a:r>
            <a:r>
              <a:rPr lang="en-US" altLang="zh-TW" dirty="0" smtClean="0"/>
              <a:t>β</a:t>
            </a:r>
            <a:r>
              <a:rPr lang="zh-TW" altLang="en-US" dirty="0" smtClean="0"/>
              <a:t>、</a:t>
            </a:r>
            <a:r>
              <a:rPr lang="en-US" altLang="zh-TW" dirty="0" smtClean="0"/>
              <a:t>γ</a:t>
            </a:r>
            <a:r>
              <a:rPr lang="zh-TW" altLang="en-US" dirty="0" smtClean="0"/>
              <a:t>，生成物為</a:t>
            </a:r>
            <a:r>
              <a:rPr lang="en-US" altLang="zh-TW" dirty="0" smtClean="0"/>
              <a:t>P</a:t>
            </a:r>
            <a:r>
              <a:rPr lang="zh-TW" altLang="en-US" dirty="0" smtClean="0"/>
              <a:t>的反應，可用平衡的化學方程式</a:t>
            </a:r>
            <a:r>
              <a:rPr lang="en-US" altLang="zh-TW" dirty="0" err="1" smtClean="0"/>
              <a:t>αX</a:t>
            </a:r>
            <a:r>
              <a:rPr lang="zh-TW" altLang="en-US" dirty="0" smtClean="0"/>
              <a:t>＋</a:t>
            </a:r>
            <a:r>
              <a:rPr lang="en-US" altLang="zh-TW" dirty="0" err="1" smtClean="0"/>
              <a:t>βY</a:t>
            </a:r>
            <a:r>
              <a:rPr lang="zh-TW" altLang="en-US" dirty="0" smtClean="0"/>
              <a:t>＋</a:t>
            </a:r>
            <a:r>
              <a:rPr lang="en-US" altLang="zh-TW" dirty="0" err="1" smtClean="0"/>
              <a:t>γZ→P</a:t>
            </a:r>
            <a:r>
              <a:rPr lang="zh-TW" altLang="en-US" dirty="0" smtClean="0"/>
              <a:t>來表示，其反應速率</a:t>
            </a:r>
            <a:r>
              <a:rPr lang="en-US" altLang="zh-TW" dirty="0" smtClean="0"/>
              <a:t>(r)</a:t>
            </a:r>
            <a:r>
              <a:rPr lang="zh-TW" altLang="en-US" dirty="0" smtClean="0"/>
              <a:t>的數學式為</a:t>
            </a:r>
            <a:r>
              <a:rPr lang="en-US" altLang="zh-TW" dirty="0" smtClean="0"/>
              <a:t>︰r=k(CX)α(CY)β(</a:t>
            </a:r>
            <a:r>
              <a:rPr lang="en-US" altLang="zh-TW" dirty="0" err="1" smtClean="0"/>
              <a:t>Cz</a:t>
            </a:r>
            <a:r>
              <a:rPr lang="en-US" altLang="zh-TW" dirty="0" smtClean="0"/>
              <a:t>)γ</a:t>
            </a:r>
            <a:r>
              <a:rPr lang="zh-TW" altLang="en-US" dirty="0" smtClean="0"/>
              <a:t>。方程中</a:t>
            </a:r>
            <a:r>
              <a:rPr lang="en-US" altLang="zh-TW" dirty="0" smtClean="0"/>
              <a:t>k</a:t>
            </a:r>
            <a:r>
              <a:rPr lang="zh-TW" altLang="en-US" dirty="0" smtClean="0"/>
              <a:t>為比例常數，稱為比反應速率或速度常數。</a:t>
            </a:r>
            <a:r>
              <a:rPr lang="en-US" altLang="zh-TW" dirty="0" smtClean="0"/>
              <a:t>Cs</a:t>
            </a:r>
            <a:r>
              <a:rPr lang="zh-TW" altLang="en-US" dirty="0" smtClean="0"/>
              <a:t>代表</a:t>
            </a:r>
            <a:r>
              <a:rPr lang="en-US" altLang="zh-TW" dirty="0" smtClean="0"/>
              <a:t>X</a:t>
            </a:r>
            <a:r>
              <a:rPr lang="zh-TW" altLang="en-US" dirty="0" smtClean="0"/>
              <a:t>、</a:t>
            </a:r>
            <a:r>
              <a:rPr lang="en-US" altLang="zh-TW" dirty="0" smtClean="0"/>
              <a:t>Y</a:t>
            </a:r>
            <a:r>
              <a:rPr lang="zh-TW" altLang="en-US" dirty="0" smtClean="0"/>
              <a:t>、</a:t>
            </a:r>
            <a:r>
              <a:rPr lang="en-US" altLang="zh-TW" dirty="0" smtClean="0"/>
              <a:t>Z</a:t>
            </a:r>
            <a:r>
              <a:rPr lang="zh-TW" altLang="en-US" dirty="0" smtClean="0"/>
              <a:t>的相應的濃度</a:t>
            </a:r>
            <a:r>
              <a:rPr lang="en-US" altLang="zh-TW" dirty="0" smtClean="0"/>
              <a:t>(</a:t>
            </a:r>
            <a:r>
              <a:rPr lang="zh-TW" altLang="en-US" dirty="0" smtClean="0"/>
              <a:t>莫耳</a:t>
            </a:r>
            <a:r>
              <a:rPr lang="en-US" altLang="zh-TW" dirty="0" smtClean="0"/>
              <a:t>/</a:t>
            </a:r>
            <a:r>
              <a:rPr lang="zh-TW" altLang="en-US" dirty="0" smtClean="0"/>
              <a:t>升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。所有化學反應速率的定量方程式均以質量作用定律為基礎。 （取自中文版大英百科全書）</a:t>
            </a:r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5C73D6C-002F-49A7-89E5-DF67B428A63F}" type="datetime1">
              <a:rPr lang="zh-TW" altLang="en-US" smtClean="0"/>
              <a:t>2012/3/20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D69E8-8A15-4F0F-A66C-94B76C88A9A6}" type="slidenum">
              <a:rPr lang="zh-TW" altLang="en-US" smtClean="0"/>
              <a:pPr/>
              <a:t>12</a:t>
            </a:fld>
            <a:endParaRPr lang="en-US" altLang="zh-TW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6B34F64-E4B0-4BBB-A8D5-E841C11DEEBD}" type="datetime1">
              <a:rPr lang="zh-TW" altLang="en-US" smtClean="0"/>
              <a:t>2012/3/20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43D8D-32C7-4011-8923-28B5C04F8DB9}" type="slidenum">
              <a:rPr lang="zh-TW" altLang="en-US" smtClean="0"/>
              <a:pPr/>
              <a:t>13</a:t>
            </a:fld>
            <a:endParaRPr lang="en-US" altLang="zh-TW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B2E4085-6E74-49FC-8248-B2C6751C871F}" type="datetime1">
              <a:rPr lang="zh-TW" altLang="en-US" smtClean="0"/>
              <a:t>2012/3/20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BDD49D-CCFD-40DD-8B8E-25F85C45EB50}" type="slidenum">
              <a:rPr lang="zh-TW" altLang="en-US" smtClean="0"/>
              <a:pPr/>
              <a:t>14</a:t>
            </a:fld>
            <a:endParaRPr lang="en-US" altLang="zh-TW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CB5F0C1-C146-4A0A-8D1C-37FA000B7485}" type="datetime1">
              <a:rPr lang="zh-TW" altLang="en-US" smtClean="0"/>
              <a:t>2012/3/20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9CC027-B9D0-42A5-B2A6-6126BD0F7FBF}" type="slidenum">
              <a:rPr lang="zh-TW" altLang="en-US" smtClean="0"/>
              <a:pPr/>
              <a:t>15</a:t>
            </a:fld>
            <a:endParaRPr lang="en-US" altLang="zh-TW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5AE575E-9F73-4BB0-B433-61EDA151B52F}" type="datetime1">
              <a:rPr lang="zh-TW" altLang="en-US" smtClean="0"/>
              <a:t>2012/3/20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740E86-0C50-43A8-868F-13EE1B233336}" type="slidenum">
              <a:rPr lang="zh-TW" altLang="en-US" smtClean="0"/>
              <a:pPr/>
              <a:t>16</a:t>
            </a:fld>
            <a:endParaRPr lang="en-US" altLang="zh-TW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82CEB34-2E6A-4CD2-ABDE-C524CD57EE23}" type="datetime1">
              <a:rPr lang="zh-TW" altLang="en-US" smtClean="0"/>
              <a:t>2012/3/20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5259C0-D7B9-4FC1-B2A7-88799AEDF749}" type="slidenum">
              <a:rPr lang="zh-TW" altLang="en-US" smtClean="0"/>
              <a:pPr/>
              <a:t>17</a:t>
            </a:fld>
            <a:endParaRPr lang="en-US" altLang="zh-TW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473F2E7-8F49-4336-AD4D-82CD9B575CD8}" type="datetime1">
              <a:rPr lang="zh-TW" altLang="en-US" smtClean="0"/>
              <a:t>2012/3/20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A47442-0CBC-4F1D-8C73-18F21982D122}" type="slidenum">
              <a:rPr lang="zh-TW" altLang="en-US" smtClean="0"/>
              <a:pPr/>
              <a:t>18</a:t>
            </a:fld>
            <a:endParaRPr lang="en-US" altLang="zh-TW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C206455-DE2D-4B7A-9C11-80DFFC6F6535}" type="datetime1">
              <a:rPr lang="zh-TW" altLang="en-US" smtClean="0"/>
              <a:t>2012/3/20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A80414-2692-41C4-8CA7-37AC2C045370}" type="slidenum">
              <a:rPr lang="zh-TW" altLang="en-US" smtClean="0"/>
              <a:pPr/>
              <a:t>19</a:t>
            </a:fld>
            <a:endParaRPr lang="en-US" altLang="zh-TW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69067DF-60BD-4467-8346-7AC124DB5239}" type="datetime1">
              <a:rPr lang="zh-TW" altLang="en-US" smtClean="0"/>
              <a:t>2012/3/20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68933B-AC8E-4D4B-81D2-48D911A24995}" type="slidenum">
              <a:rPr lang="zh-TW" altLang="en-US" smtClean="0"/>
              <a:pPr/>
              <a:t>2</a:t>
            </a:fld>
            <a:endParaRPr lang="en-US" altLang="zh-TW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3749DC3-9F41-4C63-B851-E3E8D2187803}" type="datetime1">
              <a:rPr lang="zh-TW" altLang="en-US" smtClean="0"/>
              <a:t>2012/3/20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118F8A-6C9C-4144-B0C4-964C12FD728D}" type="slidenum">
              <a:rPr lang="zh-TW" altLang="en-US" smtClean="0"/>
              <a:pPr/>
              <a:t>21</a:t>
            </a:fld>
            <a:endParaRPr lang="en-US" altLang="zh-TW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2479666-73CA-4519-8AE4-F7500BB6BCA7}" type="datetime1">
              <a:rPr lang="zh-TW" altLang="en-US" smtClean="0"/>
              <a:t>2012/3/20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60A003-AB69-4235-B318-548374693954}" type="slidenum">
              <a:rPr lang="zh-TW" altLang="en-US" smtClean="0"/>
              <a:pPr/>
              <a:t>22</a:t>
            </a:fld>
            <a:endParaRPr lang="en-US" altLang="zh-TW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B8124DF-ABAC-4AB5-8568-8F175FB3A8C9}" type="datetime1">
              <a:rPr lang="zh-TW" altLang="en-US" smtClean="0"/>
              <a:t>2012/3/20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00FA85-593F-4E24-BC2E-CA86D26ECC33}" type="slidenum">
              <a:rPr lang="zh-TW" altLang="en-US" smtClean="0"/>
              <a:pPr/>
              <a:t>23</a:t>
            </a:fld>
            <a:endParaRPr lang="en-US" altLang="zh-TW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13FFCD3-C979-403F-99E8-5EBC7F44F8F7}" type="datetime1">
              <a:rPr lang="zh-TW" altLang="en-US" smtClean="0"/>
              <a:t>2012/3/20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05C64C-3B22-4017-8A66-0BC528F4E08E}" type="slidenum">
              <a:rPr lang="zh-TW" altLang="en-US" smtClean="0"/>
              <a:pPr/>
              <a:t>24</a:t>
            </a:fld>
            <a:endParaRPr lang="en-US" altLang="zh-TW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24FA3AC-DA71-4951-A002-969E74238C5C}" type="datetime1">
              <a:rPr lang="zh-TW" altLang="en-US" smtClean="0"/>
              <a:t>2012/3/20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E76EB-7CBB-4EA9-82AC-A7E4A38C2CFB}" type="slidenum">
              <a:rPr lang="zh-TW" altLang="en-US" smtClean="0"/>
              <a:pPr/>
              <a:t>25</a:t>
            </a:fld>
            <a:endParaRPr lang="en-US" altLang="zh-TW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4C93BC7-8BEB-406A-9CBE-3B926A2AEA93}" type="datetime1">
              <a:rPr lang="zh-TW" altLang="en-US" smtClean="0"/>
              <a:t>2012/3/20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4EA84-D1F2-4CC9-B7D7-C67BA3B0134B}" type="slidenum">
              <a:rPr lang="zh-TW" altLang="en-US" smtClean="0"/>
              <a:pPr/>
              <a:t>26</a:t>
            </a:fld>
            <a:endParaRPr lang="en-US" altLang="zh-TW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D4B2F08-8D3C-435C-ABFC-14D51738E14A}" type="datetime1">
              <a:rPr lang="zh-TW" altLang="en-US" smtClean="0"/>
              <a:t>2012/3/20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8906C1-32CF-4E5D-BDED-9C20E3F6F7E1}" type="slidenum">
              <a:rPr lang="zh-TW" altLang="en-US" smtClean="0"/>
              <a:pPr/>
              <a:t>27</a:t>
            </a:fld>
            <a:endParaRPr lang="en-US" altLang="zh-TW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3CE7C68-AA88-4073-92EF-71B33E5DFA54}" type="datetime1">
              <a:rPr lang="zh-TW" altLang="en-US" smtClean="0"/>
              <a:t>2012/3/20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88A9C-E55D-471C-B17D-A790BD94A123}" type="slidenum">
              <a:rPr lang="zh-TW" altLang="en-US" smtClean="0"/>
              <a:pPr/>
              <a:t>28</a:t>
            </a:fld>
            <a:endParaRPr lang="en-US" altLang="zh-TW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07942AF-7257-4173-B59D-C6AB6FB85212}" type="datetime1">
              <a:rPr lang="zh-TW" altLang="en-US" smtClean="0"/>
              <a:t>2012/3/20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E0D72E-7488-4235-83E5-6B07ABB16727}" type="slidenum">
              <a:rPr lang="zh-TW" altLang="en-US" smtClean="0"/>
              <a:pPr/>
              <a:t>3</a:t>
            </a:fld>
            <a:endParaRPr lang="en-US" altLang="zh-TW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4997112-EF49-4FBC-B61B-B97F1D9DBE1A}" type="datetime1">
              <a:rPr lang="zh-TW" altLang="en-US" smtClean="0"/>
              <a:t>2012/3/20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05971B-8EF2-4EC7-87AB-6BDC0C4F07EF}" type="slidenum">
              <a:rPr lang="zh-TW" altLang="en-US" smtClean="0"/>
              <a:pPr/>
              <a:t>4</a:t>
            </a:fld>
            <a:endParaRPr lang="en-US" altLang="zh-TW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76641AE-710B-4D62-AC70-9EA5159D79A5}" type="datetime1">
              <a:rPr lang="zh-TW" altLang="en-US" smtClean="0"/>
              <a:t>2012/3/20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515020-E0A0-403A-B719-189F345A4248}" type="slidenum">
              <a:rPr lang="zh-TW" altLang="en-US" smtClean="0"/>
              <a:pPr/>
              <a:t>5</a:t>
            </a:fld>
            <a:endParaRPr lang="en-US" altLang="zh-TW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noFill/>
          <a:ln w="9525"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Le </a:t>
            </a:r>
            <a:r>
              <a:rPr lang="en-US" altLang="zh-TW" dirty="0" err="1" smtClean="0"/>
              <a:t>Chatelier</a:t>
            </a:r>
            <a:r>
              <a:rPr lang="en-US" altLang="zh-TW" dirty="0" smtClean="0"/>
              <a:t> in 1901 attempted the direct combination of the two gases at a pressure of 200 atmospheres using </a:t>
            </a:r>
            <a:r>
              <a:rPr lang="en-US" altLang="zh-TW" dirty="0" err="1" smtClean="0"/>
              <a:t>Thenard's</a:t>
            </a:r>
            <a:r>
              <a:rPr lang="en-US" altLang="zh-TW" dirty="0" smtClean="0"/>
              <a:t> temperature. The mixture of gases was forced by an air compressor into a steel Berthelot bomb, where they and the reduced iron catalyst were heated by a platinum spiral. An accidental contamination of the reaction chamber with air resulted in an explosion which blew fragments of the steel container through the floor and ceiling. Le </a:t>
            </a:r>
            <a:r>
              <a:rPr lang="en-US" altLang="zh-TW" dirty="0" err="1" smtClean="0"/>
              <a:t>Chatelier</a:t>
            </a:r>
            <a:r>
              <a:rPr lang="en-US" altLang="zh-TW" dirty="0" smtClean="0"/>
              <a:t> abandoned the project, and less than five years later, Haber and Claude were successful in producing ammonia on a commercial scale, acknowledging that the account of Le </a:t>
            </a:r>
            <a:r>
              <a:rPr lang="en-US" altLang="zh-TW" dirty="0" err="1" smtClean="0"/>
              <a:t>Chatelier's</a:t>
            </a:r>
            <a:r>
              <a:rPr lang="en-US" altLang="zh-TW" dirty="0" smtClean="0"/>
              <a:t> failed attempt had accelerated their research. Near the end of his life, Le </a:t>
            </a:r>
            <a:r>
              <a:rPr lang="en-US" altLang="zh-TW" dirty="0" err="1" smtClean="0"/>
              <a:t>Chatelier</a:t>
            </a:r>
            <a:r>
              <a:rPr lang="en-US" altLang="zh-TW" dirty="0" smtClean="0"/>
              <a:t> wrote, "I let the discovery of the ammonia synthesis slip through my hands. It was the greatest blunder of my scientific career."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Early in the twentieth century several chemists tried and failed to produce ammonia from atmospheric nitrogen. The enormous technical problems associated with the process were first solved by </a:t>
            </a:r>
            <a:r>
              <a:rPr lang="en-US" altLang="zh-TW" dirty="0" smtClean="0">
                <a:solidFill>
                  <a:schemeClr val="tx2"/>
                </a:solidFill>
              </a:rPr>
              <a:t>German chemist Fritz Haber </a:t>
            </a:r>
            <a:r>
              <a:rPr lang="en-US" altLang="zh-TW" dirty="0" smtClean="0"/>
              <a:t>(with the invaluable help of </a:t>
            </a:r>
            <a:r>
              <a:rPr kumimoji="1" lang="en-US" altLang="zh-TW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Robert Le </a:t>
            </a:r>
            <a:r>
              <a:rPr kumimoji="1" lang="en-US" altLang="zh-TW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Rossignol</a:t>
            </a:r>
            <a:r>
              <a:rPr lang="en-US" altLang="zh-TW" dirty="0" smtClean="0"/>
              <a:t>, who developed and built the necessary high-pressure devices). They first demonstrated their success in the summer of 1909, producing ammonia from air drop by drop, at the rate of about a cup every two hours. The process was purchased by the German chemical company BASF, which assigned Carl Bosch the difficult task of scaling up Haber's tabletop machine to industrial-level production.</a:t>
            </a:r>
            <a:r>
              <a:rPr lang="en-US" altLang="zh-TW" baseline="30000" dirty="0" smtClean="0">
                <a:hlinkClick r:id="" action="ppaction://hlinkfile"/>
              </a:rPr>
              <a:t>[2]</a:t>
            </a:r>
            <a:r>
              <a:rPr lang="en-US" altLang="zh-TW" dirty="0" smtClean="0"/>
              <a:t> Haber and Bosch were later awarded Nobel prizes, in 1918 and 1931 respectively, for their work in overcoming the chemical and engineering problems posed by the use of large-scale, continuous-flow, high-pressure technology. Ammonia was first manufactured using the Haber process on an industrial scale in 1913 in BASF's </a:t>
            </a:r>
            <a:r>
              <a:rPr lang="en-US" altLang="zh-TW" dirty="0" err="1" smtClean="0"/>
              <a:t>Oppau</a:t>
            </a:r>
            <a:r>
              <a:rPr lang="en-US" altLang="zh-TW" dirty="0" smtClean="0"/>
              <a:t> plant in Germany. During World War I, production was shifted from fertilizer to explosives, particularly through the conversion of ammonia into a synthetic form of </a:t>
            </a:r>
            <a:r>
              <a:rPr lang="en-US" altLang="zh-TW" dirty="0" smtClean="0">
                <a:hlinkClick r:id="rId3" action="ppaction://hlinkfile" tooltip="Sodium nitrate"/>
              </a:rPr>
              <a:t>Chile saltpeter</a:t>
            </a:r>
            <a:r>
              <a:rPr lang="en-US" altLang="zh-TW" dirty="0" smtClean="0"/>
              <a:t>, which could then be changed into other substances for the production of gunpowder and high explosives (the Allies had access to large amounts of saltpeter from natural </a:t>
            </a:r>
            <a:r>
              <a:rPr lang="en-US" altLang="zh-TW" dirty="0" smtClean="0">
                <a:hlinkClick r:id="rId4" action="ppaction://hlinkfile"/>
              </a:rPr>
              <a:t>nitrate</a:t>
            </a:r>
            <a:r>
              <a:rPr lang="en-US" altLang="zh-TW" dirty="0" smtClean="0"/>
              <a:t> deposits in Chile that belonged almost totally to British industries; Germany had to produce its own). It has been suggested that without this process, Germany would not have fought in the war,</a:t>
            </a:r>
            <a:r>
              <a:rPr lang="en-US" altLang="zh-TW" baseline="30000" dirty="0" smtClean="0">
                <a:hlinkClick r:id="" action="ppaction://hlinkfile"/>
              </a:rPr>
              <a:t>[7]</a:t>
            </a:r>
            <a:r>
              <a:rPr lang="en-US" altLang="zh-TW" dirty="0" smtClean="0"/>
              <a:t> or would have had to surrender years earlier.</a:t>
            </a:r>
          </a:p>
          <a:p>
            <a:pPr eaLnBrk="1" hangingPunct="1"/>
            <a:endParaRPr lang="zh-TW" altLang="en-US" dirty="0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D779DA7-9BCB-479A-ADD1-60B4C67B33E0}" type="datetime1">
              <a:rPr lang="zh-TW" altLang="en-US" smtClean="0"/>
              <a:t>2012/3/20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zh-TW" dirty="0" smtClean="0">
                <a:latin typeface="Calibri"/>
              </a:rPr>
              <a:t>Δ</a:t>
            </a:r>
            <a:r>
              <a:rPr lang="en-US" altLang="zh-TW" dirty="0" smtClean="0">
                <a:latin typeface="Calibri"/>
              </a:rPr>
              <a:t>Hr= -46.11 *2 – 0*3 – 0*1 = -92.22 kJ/mol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zh-TW" dirty="0" smtClean="0">
                <a:latin typeface="Calibri"/>
              </a:rPr>
              <a:t>Δ</a:t>
            </a:r>
            <a:r>
              <a:rPr lang="en-US" altLang="zh-TW" dirty="0" err="1" smtClean="0">
                <a:latin typeface="Calibri"/>
              </a:rPr>
              <a:t>Sr</a:t>
            </a:r>
            <a:r>
              <a:rPr lang="en-US" altLang="zh-TW" dirty="0" smtClean="0">
                <a:latin typeface="Calibri"/>
              </a:rPr>
              <a:t>= 192.45*2 – 130.68*3 – 191.61*1 = -198.75 J/K/mol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zh-TW" dirty="0" smtClean="0">
                <a:latin typeface="Calibri"/>
              </a:rPr>
              <a:t>Δ</a:t>
            </a:r>
            <a:r>
              <a:rPr lang="en-US" altLang="zh-TW" dirty="0" err="1" smtClean="0">
                <a:latin typeface="Calibri"/>
              </a:rPr>
              <a:t>Gr</a:t>
            </a:r>
            <a:r>
              <a:rPr lang="en-US" altLang="zh-TW" dirty="0" smtClean="0">
                <a:latin typeface="Calibri"/>
              </a:rPr>
              <a:t>= -16.45 *2 – 0*3 – 0*1 = -32.9 kJ/mol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53F4E7-ED42-4A32-9038-4102D9FEE71F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E6C8EFF-DB37-4A45-A6CB-E9F0FDE9EF20}" type="datetime1">
              <a:rPr lang="zh-TW" altLang="en-US" smtClean="0"/>
              <a:t>2012/3/20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76412-B030-4A65-98D8-DFEAF244CA2E}" type="slidenum">
              <a:rPr lang="zh-TW" altLang="en-US" smtClean="0"/>
              <a:pPr/>
              <a:t>7</a:t>
            </a:fld>
            <a:endParaRPr lang="en-US" altLang="zh-TW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715907"/>
            <a:ext cx="5335270" cy="4467701"/>
          </a:xfrm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F9C3CF0-1C6A-457C-ADAC-6A25FDFE3D6B}" type="datetime1">
              <a:rPr lang="zh-TW" altLang="en-US" smtClean="0"/>
              <a:t>2012/3/20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B5FEB9-3694-43E2-BC2C-19ACCBAE5BD3}" type="slidenum">
              <a:rPr lang="zh-TW" altLang="en-US" smtClean="0"/>
              <a:pPr/>
              <a:t>8</a:t>
            </a:fld>
            <a:endParaRPr lang="en-US" altLang="zh-TW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9B17C84-9890-4BF6-8C8C-E6C3FD393C83}" type="datetime1">
              <a:rPr lang="zh-TW" altLang="en-US" smtClean="0"/>
              <a:t>2012/3/20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279C8-DB4B-4FC8-9AA3-4D3DF46C2B2F}" type="slidenum">
              <a:rPr lang="zh-TW" altLang="en-US" smtClean="0"/>
              <a:pPr/>
              <a:t>9</a:t>
            </a:fld>
            <a:endParaRPr lang="en-US" altLang="zh-TW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zh-TW" altLang="en-US" smtClean="0"/>
              <a:t>化學反應其實也是平衡現象</a:t>
            </a:r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B13E888-5085-4949-B0E8-5E15DDEC24F5}" type="datetime1">
              <a:rPr lang="zh-TW" altLang="en-US" smtClean="0"/>
              <a:t>2012/3/20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cifair_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685800"/>
            <a:ext cx="6477000" cy="1752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133600"/>
            <a:ext cx="6477000" cy="1981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4800" i="1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E4EB5-1D1D-493B-933B-1889A14FBBB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BD3F3-E42C-4CB8-8EA0-A4605123F1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838200"/>
            <a:ext cx="2286000" cy="51816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0" y="838200"/>
            <a:ext cx="6705600" cy="51816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01788-94C5-4479-B614-5E786AF5E80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0" y="838200"/>
            <a:ext cx="9144000" cy="914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8313" y="1989138"/>
            <a:ext cx="4098925" cy="1938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719638" y="1989138"/>
            <a:ext cx="4100512" cy="1938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8313" y="4079875"/>
            <a:ext cx="4098925" cy="19399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9638" y="4079875"/>
            <a:ext cx="4100512" cy="19399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F771F-CD52-47EF-95B0-03CAFB1EFAA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914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98925" cy="4030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9638" y="1989138"/>
            <a:ext cx="4100512" cy="4030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AD664-B593-4275-932C-E61B803EBFB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標題及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914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8351837" cy="1938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8313" y="4079875"/>
            <a:ext cx="8351837" cy="19399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FD354-3D6D-43FB-A938-E3CA1219A9D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標題，兩項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914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8313" y="1989138"/>
            <a:ext cx="4098925" cy="1938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719638" y="1989138"/>
            <a:ext cx="4100512" cy="19383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>
          <a:xfrm>
            <a:off x="468313" y="4079875"/>
            <a:ext cx="8351837" cy="19399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5ED64-0856-4832-BA7F-4DD266B0A2C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275AC-7AE6-4C56-A502-B4FF498D651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AA67C-9E5A-4856-AF75-7960A54C68F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98925" cy="4030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9638" y="1989138"/>
            <a:ext cx="4100512" cy="4030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72167-CFCC-4BBE-A89F-5EFEE314536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26472-BE26-4ADC-AA58-4C9327732CE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9CD63-C328-48ED-9A02-A9D4D06ADF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D2A21-C7A4-4D04-BCE8-FA9B17DD368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D03B2-1870-41A3-A23E-FF00BEFABD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A37A7-EF3E-408C-8205-D6BF0FA63AC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3" descr="scifair_INSID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351837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i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i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4D3D648-BA49-4608-94E5-B1ED78A60F3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1114425" y="1609725"/>
            <a:ext cx="6934200" cy="19050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Blip>
          <a:blip r:embed="rId18"/>
        </a:buBlip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5F5F5F"/>
        </a:buClr>
        <a:buSzPct val="90000"/>
        <a:buFont typeface="Wingdings" pitchFamily="2" charset="2"/>
        <a:buBlip>
          <a:blip r:embed="rId19"/>
        </a:buBlip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5F5F5F"/>
        </a:buClr>
        <a:buSzPct val="60000"/>
        <a:buFont typeface="Wingdings" pitchFamily="2" charset="2"/>
        <a:buBlip>
          <a:blip r:embed="rId20"/>
        </a:buBlip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>
          <a:solidFill>
            <a:schemeClr val="tx2"/>
          </a:solidFill>
          <a:latin typeface="+mn-lt"/>
        </a:defRPr>
      </a:lvl6pPr>
      <a:lvl7pPr marL="29718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>
          <a:solidFill>
            <a:schemeClr val="tx2"/>
          </a:solidFill>
          <a:latin typeface="+mn-lt"/>
        </a:defRPr>
      </a:lvl7pPr>
      <a:lvl8pPr marL="34290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>
          <a:solidFill>
            <a:schemeClr val="tx2"/>
          </a:solidFill>
          <a:latin typeface="+mn-lt"/>
        </a:defRPr>
      </a:lvl8pPr>
      <a:lvl9pPr marL="38862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>
          <a:solidFill>
            <a:schemeClr val="tx2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1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en.wikipedia.org/wiki/Image:Sodium_nitrite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0825" y="0"/>
            <a:ext cx="8181975" cy="2160588"/>
          </a:xfrm>
        </p:spPr>
        <p:txBody>
          <a:bodyPr/>
          <a:lstStyle/>
          <a:p>
            <a:pPr algn="l" eaLnBrk="1" hangingPunct="1">
              <a:lnSpc>
                <a:spcPct val="130000"/>
              </a:lnSpc>
            </a:pPr>
            <a:r>
              <a:rPr lang="en-US" altLang="zh-TW" sz="4000" dirty="0" smtClean="0">
                <a:ea typeface="新細明體" pitchFamily="18" charset="-120"/>
              </a:rPr>
              <a:t>Chapter 10 Chemical </a:t>
            </a:r>
            <a:r>
              <a:rPr lang="en-US" altLang="zh-TW" sz="4000" dirty="0" err="1" smtClean="0">
                <a:ea typeface="新細明體" pitchFamily="18" charset="-120"/>
              </a:rPr>
              <a:t>Equilibria</a:t>
            </a:r>
            <a:endParaRPr lang="en-US" altLang="zh-TW" sz="4000" dirty="0" smtClean="0">
              <a:ea typeface="新細明體" pitchFamily="18" charset="-120"/>
            </a:endParaRP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88988" y="2263775"/>
            <a:ext cx="7670800" cy="1150938"/>
          </a:xfrm>
          <a:solidFill>
            <a:schemeClr val="bg1">
              <a:alpha val="70195"/>
            </a:schemeClr>
          </a:solidFill>
        </p:spPr>
        <p:txBody>
          <a:bodyPr/>
          <a:lstStyle/>
          <a:p>
            <a:pPr eaLnBrk="1" hangingPunct="1"/>
            <a:r>
              <a:rPr lang="en-US" altLang="zh-TW" sz="4000" dirty="0" smtClean="0">
                <a:ea typeface="新細明體" pitchFamily="18" charset="-120"/>
              </a:rPr>
              <a:t>10-1 Reactions at Equilibrium</a:t>
            </a:r>
            <a:r>
              <a:rPr lang="en-US" altLang="zh-TW" i="0" dirty="0" smtClean="0">
                <a:ea typeface="新細明體" pitchFamily="18" charset="-120"/>
              </a:rPr>
              <a:t>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從實驗觀點看化學平衡</a:t>
            </a:r>
          </a:p>
        </p:txBody>
      </p:sp>
      <p:pic>
        <p:nvPicPr>
          <p:cNvPr id="205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09763" y="2438400"/>
            <a:ext cx="5264150" cy="4030663"/>
          </a:xfrm>
          <a:noFill/>
        </p:spPr>
      </p:pic>
      <p:graphicFrame>
        <p:nvGraphicFramePr>
          <p:cNvPr id="2050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03488" y="1787525"/>
          <a:ext cx="41005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方程式" r:id="rId5" imgW="1828800" imgH="228600" progId="Equation.3">
                  <p:embed/>
                </p:oleObj>
              </mc:Choice>
              <mc:Fallback>
                <p:oleObj name="方程式" r:id="rId5" imgW="18288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1787525"/>
                        <a:ext cx="4100512" cy="5127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ea typeface="新細明體" pitchFamily="18" charset="-120"/>
              </a:rPr>
              <a:t>質量作用定律（實驗歸納法）</a:t>
            </a:r>
            <a:r>
              <a:rPr lang="zh-TW" altLang="en-US" smtClean="0">
                <a:ea typeface="新細明體" pitchFamily="18" charset="-120"/>
              </a:rPr>
              <a:t> </a:t>
            </a:r>
          </a:p>
        </p:txBody>
      </p:sp>
      <p:pic>
        <p:nvPicPr>
          <p:cNvPr id="3076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4175" y="1770063"/>
            <a:ext cx="8421688" cy="2490787"/>
          </a:xfrm>
          <a:noFill/>
        </p:spPr>
      </p:pic>
      <p:graphicFrame>
        <p:nvGraphicFramePr>
          <p:cNvPr id="3074" name="Object 1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330325" y="4497388"/>
          <a:ext cx="6326188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方程式" r:id="rId5" imgW="2641320" imgH="812520" progId="Equation.3">
                  <p:embed/>
                </p:oleObj>
              </mc:Choice>
              <mc:Fallback>
                <p:oleObj name="方程式" r:id="rId5" imgW="2641320" imgH="8125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4497388"/>
                        <a:ext cx="6326188" cy="19462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AutoShape 14"/>
          <p:cNvSpPr>
            <a:spLocks noChangeArrowheads="1"/>
          </p:cNvSpPr>
          <p:nvPr/>
        </p:nvSpPr>
        <p:spPr bwMode="auto">
          <a:xfrm>
            <a:off x="7388225" y="2351088"/>
            <a:ext cx="1422400" cy="178435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TW" altLang="en-US"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從熱力學觀點看化學平衡</a:t>
            </a:r>
          </a:p>
        </p:txBody>
      </p:sp>
      <p:sp>
        <p:nvSpPr>
          <p:cNvPr id="20483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366713" y="1946275"/>
            <a:ext cx="4564062" cy="4364038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zh-TW" altLang="en-US" sz="2800" smtClean="0">
                <a:ea typeface="新細明體" pitchFamily="18" charset="-120"/>
              </a:rPr>
              <a:t>反應物 </a:t>
            </a:r>
            <a:r>
              <a:rPr lang="en-US" altLang="zh-TW" sz="2800" smtClean="0">
                <a:ea typeface="新細明體" pitchFamily="18" charset="-120"/>
                <a:sym typeface="Wingdings" pitchFamily="2" charset="2"/>
              </a:rPr>
              <a:t> </a:t>
            </a:r>
            <a:r>
              <a:rPr lang="zh-TW" altLang="en-US" sz="2800" smtClean="0">
                <a:ea typeface="新細明體" pitchFamily="18" charset="-120"/>
              </a:rPr>
              <a:t>產物</a:t>
            </a:r>
            <a:endParaRPr lang="en-US" altLang="zh-TW" sz="2800" smtClean="0">
              <a:ea typeface="新細明體" pitchFamily="18" charset="-120"/>
            </a:endParaRPr>
          </a:p>
          <a:p>
            <a:pPr eaLnBrk="1" hangingPunct="1"/>
            <a:r>
              <a:rPr lang="zh-TW" altLang="en-US" sz="2800" smtClean="0">
                <a:ea typeface="新細明體" pitchFamily="18" charset="-120"/>
              </a:rPr>
              <a:t>化學反應自由能 </a:t>
            </a:r>
            <a:r>
              <a:rPr lang="en-US" altLang="zh-TW" sz="2800" smtClean="0">
                <a:ea typeface="新細明體" pitchFamily="18" charset="-120"/>
              </a:rPr>
              <a:t>ΔG</a:t>
            </a:r>
            <a:r>
              <a:rPr lang="en-US" altLang="zh-TW" sz="2800" baseline="-25000" smtClean="0">
                <a:ea typeface="新細明體" pitchFamily="18" charset="-120"/>
              </a:rPr>
              <a:t>r</a:t>
            </a:r>
            <a:r>
              <a:rPr lang="en-US" altLang="zh-TW" sz="2800" smtClean="0">
                <a:ea typeface="新細明體" pitchFamily="18" charset="-120"/>
              </a:rPr>
              <a:t> =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smtClean="0">
                <a:ea typeface="新細明體" pitchFamily="18" charset="-120"/>
              </a:rPr>
              <a:t>	ΣnG</a:t>
            </a:r>
            <a:r>
              <a:rPr lang="en-US" altLang="zh-TW" sz="2800" baseline="-25000" smtClean="0">
                <a:ea typeface="新細明體" pitchFamily="18" charset="-120"/>
              </a:rPr>
              <a:t>m</a:t>
            </a:r>
            <a:r>
              <a:rPr lang="en-US" altLang="zh-TW" sz="2800" smtClean="0">
                <a:ea typeface="新細明體" pitchFamily="18" charset="-120"/>
              </a:rPr>
              <a:t>(</a:t>
            </a:r>
            <a:r>
              <a:rPr lang="zh-TW" altLang="en-US" sz="2800" smtClean="0">
                <a:ea typeface="新細明體" pitchFamily="18" charset="-120"/>
              </a:rPr>
              <a:t>產物</a:t>
            </a:r>
            <a:r>
              <a:rPr lang="en-US" altLang="zh-TW" sz="2800" smtClean="0">
                <a:ea typeface="新細明體" pitchFamily="18" charset="-120"/>
              </a:rPr>
              <a:t>products) </a:t>
            </a:r>
            <a:r>
              <a:rPr lang="zh-TW" altLang="en-US" sz="2800" smtClean="0">
                <a:ea typeface="新細明體" pitchFamily="18" charset="-120"/>
              </a:rPr>
              <a:t>－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smtClean="0">
                <a:ea typeface="新細明體" pitchFamily="18" charset="-120"/>
              </a:rPr>
              <a:t>	ΣnG</a:t>
            </a:r>
            <a:r>
              <a:rPr lang="en-US" altLang="zh-TW" sz="2800" baseline="-25000" smtClean="0">
                <a:ea typeface="新細明體" pitchFamily="18" charset="-120"/>
              </a:rPr>
              <a:t>m</a:t>
            </a:r>
            <a:r>
              <a:rPr lang="en-US" altLang="zh-TW" sz="2800" smtClean="0">
                <a:ea typeface="新細明體" pitchFamily="18" charset="-120"/>
              </a:rPr>
              <a:t>(</a:t>
            </a:r>
            <a:r>
              <a:rPr lang="zh-TW" altLang="en-US" sz="2800" smtClean="0">
                <a:ea typeface="新細明體" pitchFamily="18" charset="-120"/>
              </a:rPr>
              <a:t>反應物</a:t>
            </a:r>
            <a:r>
              <a:rPr lang="en-US" altLang="zh-TW" sz="2800" smtClean="0">
                <a:ea typeface="新細明體" pitchFamily="18" charset="-120"/>
              </a:rPr>
              <a:t>reactants)</a:t>
            </a:r>
          </a:p>
          <a:p>
            <a:pPr lvl="1" eaLnBrk="1" hangingPunct="1"/>
            <a:r>
              <a:rPr lang="en-US" altLang="zh-TW" sz="2400" smtClean="0">
                <a:ea typeface="新細明體" pitchFamily="18" charset="-120"/>
              </a:rPr>
              <a:t>ΔG</a:t>
            </a:r>
            <a:r>
              <a:rPr lang="en-US" altLang="zh-TW" sz="2400" baseline="-25000" smtClean="0">
                <a:ea typeface="新細明體" pitchFamily="18" charset="-120"/>
              </a:rPr>
              <a:t>r</a:t>
            </a:r>
            <a:r>
              <a:rPr lang="en-US" altLang="zh-TW" sz="2400" smtClean="0">
                <a:ea typeface="新細明體" pitchFamily="18" charset="-120"/>
              </a:rPr>
              <a:t>&lt;0 </a:t>
            </a:r>
            <a:r>
              <a:rPr lang="zh-TW" altLang="en-US" sz="2400" smtClean="0">
                <a:ea typeface="新細明體" pitchFamily="18" charset="-120"/>
              </a:rPr>
              <a:t>正向反應</a:t>
            </a:r>
          </a:p>
          <a:p>
            <a:pPr lvl="1" eaLnBrk="1" hangingPunct="1"/>
            <a:r>
              <a:rPr lang="en-US" altLang="zh-TW" sz="2400" smtClean="0">
                <a:ea typeface="新細明體" pitchFamily="18" charset="-120"/>
              </a:rPr>
              <a:t>ΔG</a:t>
            </a:r>
            <a:r>
              <a:rPr lang="en-US" altLang="zh-TW" sz="2400" baseline="-25000" smtClean="0">
                <a:ea typeface="新細明體" pitchFamily="18" charset="-120"/>
              </a:rPr>
              <a:t>r</a:t>
            </a:r>
            <a:r>
              <a:rPr lang="en-US" altLang="zh-TW" sz="2400" smtClean="0">
                <a:ea typeface="新細明體" pitchFamily="18" charset="-120"/>
              </a:rPr>
              <a:t>=0 </a:t>
            </a:r>
            <a:r>
              <a:rPr lang="zh-TW" altLang="en-US" sz="2400" smtClean="0">
                <a:ea typeface="新細明體" pitchFamily="18" charset="-120"/>
              </a:rPr>
              <a:t>平衡</a:t>
            </a:r>
          </a:p>
          <a:p>
            <a:pPr lvl="1" eaLnBrk="1" hangingPunct="1"/>
            <a:r>
              <a:rPr lang="en-US" altLang="zh-TW" sz="2400" smtClean="0">
                <a:ea typeface="新細明體" pitchFamily="18" charset="-120"/>
              </a:rPr>
              <a:t>ΔG</a:t>
            </a:r>
            <a:r>
              <a:rPr lang="en-US" altLang="zh-TW" sz="2400" baseline="-25000" smtClean="0">
                <a:ea typeface="新細明體" pitchFamily="18" charset="-120"/>
              </a:rPr>
              <a:t>r</a:t>
            </a:r>
            <a:r>
              <a:rPr lang="en-US" altLang="zh-TW" sz="2400" smtClean="0">
                <a:ea typeface="新細明體" pitchFamily="18" charset="-120"/>
              </a:rPr>
              <a:t>&lt;0 </a:t>
            </a:r>
            <a:r>
              <a:rPr lang="zh-TW" altLang="en-US" sz="2400" smtClean="0">
                <a:ea typeface="新細明體" pitchFamily="18" charset="-120"/>
              </a:rPr>
              <a:t>逆向反應</a:t>
            </a:r>
          </a:p>
        </p:txBody>
      </p:sp>
      <p:pic>
        <p:nvPicPr>
          <p:cNvPr id="20484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22875" y="1989138"/>
            <a:ext cx="3092450" cy="4030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3738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zh-TW" sz="3600" smtClean="0">
                <a:ea typeface="新細明體" pitchFamily="18" charset="-120"/>
              </a:rPr>
              <a:t>ΔG</a:t>
            </a:r>
            <a:r>
              <a:rPr lang="en-US" altLang="zh-TW" sz="3600" baseline="-25000" smtClean="0">
                <a:ea typeface="新細明體" pitchFamily="18" charset="-120"/>
              </a:rPr>
              <a:t>r</a:t>
            </a:r>
            <a:r>
              <a:rPr lang="zh-TW" altLang="en-US" sz="3600" smtClean="0">
                <a:ea typeface="新細明體" pitchFamily="18" charset="-120"/>
              </a:rPr>
              <a:t>與反應商數</a:t>
            </a:r>
            <a:r>
              <a:rPr lang="en-US" altLang="zh-TW" sz="3600" i="1" smtClean="0">
                <a:ea typeface="新細明體" pitchFamily="18" charset="-120"/>
              </a:rPr>
              <a:t>Q</a:t>
            </a:r>
            <a:r>
              <a:rPr lang="en-US" altLang="zh-TW" sz="3600" smtClean="0">
                <a:ea typeface="新細明體" pitchFamily="18" charset="-120"/>
              </a:rPr>
              <a:t>(</a:t>
            </a:r>
            <a:r>
              <a:rPr lang="en-US" altLang="zh-TW" sz="2800" smtClean="0">
                <a:ea typeface="新細明體" pitchFamily="18" charset="-120"/>
              </a:rPr>
              <a:t>reaction quotient)</a:t>
            </a:r>
            <a:endParaRPr lang="zh-TW" altLang="en-US" sz="3600" baseline="-25000" smtClean="0">
              <a:ea typeface="新細明體" pitchFamily="18" charset="-120"/>
            </a:endParaRPr>
          </a:p>
        </p:txBody>
      </p:sp>
      <p:graphicFrame>
        <p:nvGraphicFramePr>
          <p:cNvPr id="7170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473075" y="1798638"/>
          <a:ext cx="8382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3" name="方程式" r:id="rId4" imgW="3022560" imgH="1460160" progId="Equation.3">
                  <p:embed/>
                </p:oleObj>
              </mc:Choice>
              <mc:Fallback>
                <p:oleObj name="方程式" r:id="rId4" imgW="3022560" imgH="14601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1798638"/>
                        <a:ext cx="8382000" cy="45720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 smtClean="0">
                <a:ea typeface="新細明體" pitchFamily="18" charset="-120"/>
              </a:rPr>
              <a:t>反應商數</a:t>
            </a:r>
            <a:r>
              <a:rPr lang="en-US" altLang="zh-TW" sz="3600" i="1" smtClean="0">
                <a:ea typeface="新細明體" pitchFamily="18" charset="-120"/>
              </a:rPr>
              <a:t>Q</a:t>
            </a:r>
            <a:r>
              <a:rPr lang="zh-TW" altLang="en-US" sz="3600" smtClean="0">
                <a:ea typeface="新細明體" pitchFamily="18" charset="-120"/>
              </a:rPr>
              <a:t>與平衡常數</a:t>
            </a:r>
            <a:r>
              <a:rPr lang="en-US" altLang="zh-TW" sz="3600" smtClean="0">
                <a:ea typeface="新細明體" pitchFamily="18" charset="-120"/>
              </a:rPr>
              <a:t>K</a:t>
            </a:r>
            <a:endParaRPr lang="en-US" altLang="zh-TW" sz="2800" smtClean="0">
              <a:ea typeface="新細明體" pitchFamily="18" charset="-120"/>
            </a:endParaRPr>
          </a:p>
        </p:txBody>
      </p:sp>
      <p:graphicFrame>
        <p:nvGraphicFramePr>
          <p:cNvPr id="8194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53108780"/>
              </p:ext>
            </p:extLst>
          </p:nvPr>
        </p:nvGraphicFramePr>
        <p:xfrm>
          <a:off x="444500" y="1809750"/>
          <a:ext cx="5253038" cy="298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0" name="方程式" r:id="rId4" imgW="2057400" imgH="1168200" progId="Equation.3">
                  <p:embed/>
                </p:oleObj>
              </mc:Choice>
              <mc:Fallback>
                <p:oleObj name="方程式" r:id="rId4" imgW="2057400" imgH="1168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" y="1809750"/>
                        <a:ext cx="5253038" cy="29829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4497388" y="3825875"/>
          <a:ext cx="4341812" cy="251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1" name="方程式" r:id="rId6" imgW="1663560" imgH="965160" progId="Equation.3">
                  <p:embed/>
                </p:oleObj>
              </mc:Choice>
              <mc:Fallback>
                <p:oleObj name="方程式" r:id="rId6" imgW="1663560" imgH="9651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388" y="3825875"/>
                        <a:ext cx="4341812" cy="25177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358775" y="5365750"/>
            <a:ext cx="3505200" cy="10160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TW" altLang="en-US" sz="2000" b="1" i="0">
                <a:solidFill>
                  <a:srgbClr val="FF0000"/>
                </a:solidFill>
                <a:ea typeface="標楷體" pitchFamily="65" charset="-120"/>
              </a:rPr>
              <a:t>當</a:t>
            </a:r>
            <a:r>
              <a:rPr lang="en-US" altLang="zh-TW" sz="2000" b="1" i="0">
                <a:solidFill>
                  <a:srgbClr val="FF0000"/>
                </a:solidFill>
                <a:ea typeface="標楷體" pitchFamily="65" charset="-120"/>
              </a:rPr>
              <a:t>ΔG</a:t>
            </a:r>
            <a:r>
              <a:rPr lang="en-US" altLang="zh-TW" sz="2000" b="1" i="0" baseline="-25000">
                <a:solidFill>
                  <a:srgbClr val="FF0000"/>
                </a:solidFill>
                <a:ea typeface="標楷體" pitchFamily="65" charset="-120"/>
              </a:rPr>
              <a:t>r</a:t>
            </a:r>
            <a:r>
              <a:rPr lang="en-US" altLang="zh-TW" sz="2000" b="1" i="0">
                <a:solidFill>
                  <a:srgbClr val="FF0000"/>
                </a:solidFill>
                <a:ea typeface="標楷體" pitchFamily="65" charset="-120"/>
              </a:rPr>
              <a:t>&lt; 0，Q</a:t>
            </a:r>
            <a:r>
              <a:rPr lang="zh-TW" altLang="en-US" sz="2000" b="1" i="0">
                <a:solidFill>
                  <a:srgbClr val="FF0000"/>
                </a:solidFill>
                <a:ea typeface="標楷體" pitchFamily="65" charset="-120"/>
              </a:rPr>
              <a:t>與</a:t>
            </a:r>
            <a:r>
              <a:rPr lang="en-US" altLang="zh-TW" sz="2000" b="1" i="0">
                <a:solidFill>
                  <a:srgbClr val="FF0000"/>
                </a:solidFill>
                <a:ea typeface="標楷體" pitchFamily="65" charset="-120"/>
              </a:rPr>
              <a:t>K</a:t>
            </a:r>
            <a:r>
              <a:rPr lang="zh-TW" altLang="en-US" sz="2000" b="1" i="0">
                <a:solidFill>
                  <a:srgbClr val="FF0000"/>
                </a:solidFill>
                <a:ea typeface="標楷體" pitchFamily="65" charset="-120"/>
              </a:rPr>
              <a:t>關係如何？</a:t>
            </a:r>
            <a:endParaRPr lang="en-US" altLang="zh-TW" sz="2000" b="1" i="0">
              <a:solidFill>
                <a:srgbClr val="FF0000"/>
              </a:solidFill>
              <a:ea typeface="標楷體" pitchFamily="65" charset="-120"/>
            </a:endParaRPr>
          </a:p>
          <a:p>
            <a:r>
              <a:rPr lang="zh-TW" altLang="en-US" sz="2000" b="1" i="0">
                <a:solidFill>
                  <a:srgbClr val="FF0000"/>
                </a:solidFill>
                <a:ea typeface="標楷體" pitchFamily="65" charset="-120"/>
              </a:rPr>
              <a:t>當</a:t>
            </a:r>
            <a:r>
              <a:rPr lang="en-US" altLang="zh-TW" sz="2000" b="1" i="0">
                <a:solidFill>
                  <a:srgbClr val="FF0000"/>
                </a:solidFill>
                <a:ea typeface="標楷體" pitchFamily="65" charset="-120"/>
              </a:rPr>
              <a:t>ΔG</a:t>
            </a:r>
            <a:r>
              <a:rPr lang="en-US" altLang="zh-TW" sz="2000" b="1" i="0" baseline="-25000">
                <a:solidFill>
                  <a:srgbClr val="FF0000"/>
                </a:solidFill>
                <a:ea typeface="標楷體" pitchFamily="65" charset="-120"/>
              </a:rPr>
              <a:t>r</a:t>
            </a:r>
            <a:r>
              <a:rPr lang="en-US" altLang="zh-TW" sz="2000" b="1" i="0">
                <a:solidFill>
                  <a:srgbClr val="FF0000"/>
                </a:solidFill>
                <a:ea typeface="標楷體" pitchFamily="65" charset="-120"/>
              </a:rPr>
              <a:t>= 0，Q</a:t>
            </a:r>
            <a:r>
              <a:rPr lang="zh-TW" altLang="en-US" sz="2000" b="1" i="0">
                <a:solidFill>
                  <a:srgbClr val="FF0000"/>
                </a:solidFill>
                <a:ea typeface="標楷體" pitchFamily="65" charset="-120"/>
              </a:rPr>
              <a:t>與</a:t>
            </a:r>
            <a:r>
              <a:rPr lang="en-US" altLang="zh-TW" sz="2000" b="1" i="0">
                <a:solidFill>
                  <a:srgbClr val="FF0000"/>
                </a:solidFill>
                <a:ea typeface="標楷體" pitchFamily="65" charset="-120"/>
              </a:rPr>
              <a:t>K</a:t>
            </a:r>
            <a:r>
              <a:rPr lang="zh-TW" altLang="en-US" sz="2000" b="1" i="0">
                <a:solidFill>
                  <a:srgbClr val="FF0000"/>
                </a:solidFill>
                <a:ea typeface="標楷體" pitchFamily="65" charset="-120"/>
              </a:rPr>
              <a:t>關係如何？</a:t>
            </a:r>
          </a:p>
          <a:p>
            <a:r>
              <a:rPr lang="zh-TW" altLang="en-US" sz="2000" b="1" i="0">
                <a:solidFill>
                  <a:srgbClr val="FF0000"/>
                </a:solidFill>
                <a:ea typeface="標楷體" pitchFamily="65" charset="-120"/>
              </a:rPr>
              <a:t>當</a:t>
            </a:r>
            <a:r>
              <a:rPr lang="en-US" altLang="zh-TW" sz="2000" b="1" i="0">
                <a:solidFill>
                  <a:srgbClr val="FF0000"/>
                </a:solidFill>
                <a:ea typeface="標楷體" pitchFamily="65" charset="-120"/>
              </a:rPr>
              <a:t>ΔG</a:t>
            </a:r>
            <a:r>
              <a:rPr lang="en-US" altLang="zh-TW" sz="2000" b="1" i="0" baseline="-25000">
                <a:solidFill>
                  <a:srgbClr val="FF0000"/>
                </a:solidFill>
                <a:ea typeface="標楷體" pitchFamily="65" charset="-120"/>
              </a:rPr>
              <a:t>r</a:t>
            </a:r>
            <a:r>
              <a:rPr lang="en-US" altLang="zh-TW" sz="2000" b="1" i="0">
                <a:solidFill>
                  <a:srgbClr val="FF0000"/>
                </a:solidFill>
                <a:ea typeface="標楷體" pitchFamily="65" charset="-120"/>
              </a:rPr>
              <a:t>&gt; 0，Q</a:t>
            </a:r>
            <a:r>
              <a:rPr lang="zh-TW" altLang="en-US" sz="2000" b="1" i="0">
                <a:solidFill>
                  <a:srgbClr val="FF0000"/>
                </a:solidFill>
                <a:ea typeface="標楷體" pitchFamily="65" charset="-120"/>
              </a:rPr>
              <a:t>與</a:t>
            </a:r>
            <a:r>
              <a:rPr lang="en-US" altLang="zh-TW" sz="2000" b="1" i="0">
                <a:solidFill>
                  <a:srgbClr val="FF0000"/>
                </a:solidFill>
                <a:ea typeface="標楷體" pitchFamily="65" charset="-120"/>
              </a:rPr>
              <a:t>K</a:t>
            </a:r>
            <a:r>
              <a:rPr lang="zh-TW" altLang="en-US" sz="2000" b="1" i="0">
                <a:solidFill>
                  <a:srgbClr val="FF0000"/>
                </a:solidFill>
                <a:ea typeface="標楷體" pitchFamily="65" charset="-120"/>
              </a:rPr>
              <a:t>關係如何？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從</a:t>
            </a:r>
            <a:r>
              <a:rPr lang="en-US" altLang="zh-TW" smtClean="0">
                <a:ea typeface="新細明體" pitchFamily="18" charset="-120"/>
              </a:rPr>
              <a:t>Q</a:t>
            </a:r>
            <a:r>
              <a:rPr lang="zh-TW" altLang="en-US" smtClean="0">
                <a:ea typeface="新細明體" pitchFamily="18" charset="-120"/>
              </a:rPr>
              <a:t>來預測化學反應的方向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9738" y="2308225"/>
            <a:ext cx="4406900" cy="3144838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altLang="zh-TW" sz="2800" smtClean="0">
                <a:ea typeface="新細明體" pitchFamily="18" charset="-120"/>
              </a:rPr>
              <a:t>Q &gt; K</a:t>
            </a:r>
            <a:r>
              <a:rPr lang="zh-TW" altLang="en-US" sz="2800" smtClean="0">
                <a:ea typeface="新細明體" pitchFamily="18" charset="-120"/>
              </a:rPr>
              <a:t>：化學反應朝向</a:t>
            </a:r>
            <a:r>
              <a:rPr lang="zh-TW" altLang="en-US" sz="2800" b="1" u="sng" smtClean="0">
                <a:latin typeface="標楷體" pitchFamily="65" charset="-120"/>
                <a:ea typeface="標楷體" pitchFamily="65" charset="-120"/>
              </a:rPr>
              <a:t>反</a:t>
            </a:r>
            <a:r>
              <a:rPr lang="zh-TW" altLang="en-US" sz="2800" smtClean="0">
                <a:ea typeface="新細明體" pitchFamily="18" charset="-120"/>
              </a:rPr>
              <a:t>方向，形成</a:t>
            </a:r>
            <a:r>
              <a:rPr lang="zh-TW" altLang="en-US" sz="2800" b="1" u="sng" smtClean="0">
                <a:latin typeface="標楷體" pitchFamily="65" charset="-120"/>
                <a:ea typeface="標楷體" pitchFamily="65" charset="-120"/>
              </a:rPr>
              <a:t>反應物</a:t>
            </a:r>
          </a:p>
          <a:p>
            <a:pPr eaLnBrk="1" hangingPunct="1"/>
            <a:r>
              <a:rPr lang="en-US" altLang="zh-TW" sz="2800" smtClean="0">
                <a:ea typeface="新細明體" pitchFamily="18" charset="-120"/>
              </a:rPr>
              <a:t>Q &lt; K</a:t>
            </a:r>
            <a:r>
              <a:rPr lang="zh-TW" altLang="en-US" sz="2800" smtClean="0">
                <a:ea typeface="新細明體" pitchFamily="18" charset="-120"/>
              </a:rPr>
              <a:t>：化學反應朝向</a:t>
            </a:r>
            <a:r>
              <a:rPr lang="zh-TW" altLang="en-US" sz="2800" b="1" u="sng" smtClean="0">
                <a:latin typeface="標楷體" pitchFamily="65" charset="-120"/>
                <a:ea typeface="標楷體" pitchFamily="65" charset="-120"/>
              </a:rPr>
              <a:t>正</a:t>
            </a:r>
            <a:r>
              <a:rPr lang="zh-TW" altLang="en-US" sz="2800" smtClean="0">
                <a:ea typeface="新細明體" pitchFamily="18" charset="-120"/>
              </a:rPr>
              <a:t>方向，形成</a:t>
            </a:r>
            <a:r>
              <a:rPr lang="zh-TW" altLang="en-US" sz="2800" b="1" u="sng" smtClean="0">
                <a:latin typeface="標楷體" pitchFamily="65" charset="-120"/>
                <a:ea typeface="標楷體" pitchFamily="65" charset="-120"/>
              </a:rPr>
              <a:t>產物</a:t>
            </a:r>
            <a:endParaRPr lang="en-US" altLang="zh-TW" sz="2800" b="1" u="sng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TW" sz="2800" smtClean="0">
                <a:ea typeface="新細明體" pitchFamily="18" charset="-120"/>
              </a:rPr>
              <a:t>Q = K</a:t>
            </a:r>
            <a:r>
              <a:rPr lang="zh-TW" altLang="en-US" sz="2800" smtClean="0">
                <a:ea typeface="新細明體" pitchFamily="18" charset="-120"/>
              </a:rPr>
              <a:t>：化學平衡</a:t>
            </a:r>
          </a:p>
        </p:txBody>
      </p:sp>
      <p:pic>
        <p:nvPicPr>
          <p:cNvPr id="22532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91100" y="1757363"/>
            <a:ext cx="3033713" cy="4868862"/>
          </a:xfrm>
          <a:noFill/>
          <a:ln>
            <a:solidFill>
              <a:srgbClr val="0000FF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ea typeface="新細明體" pitchFamily="18" charset="-120"/>
              </a:rPr>
              <a:t>作業 </a:t>
            </a:r>
            <a:r>
              <a:rPr lang="en-US" altLang="zh-TW" dirty="0" smtClean="0">
                <a:ea typeface="新細明體" pitchFamily="18" charset="-120"/>
              </a:rPr>
              <a:t>10.17</a:t>
            </a:r>
            <a:endParaRPr lang="zh-TW" altLang="en-US" dirty="0" smtClean="0">
              <a:ea typeface="新細明體" pitchFamily="18" charset="-12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351837" cy="4411662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At 400K, the reaction constant for N</a:t>
            </a:r>
            <a:r>
              <a:rPr lang="en-US" altLang="zh-TW" baseline="-25000" dirty="0" smtClean="0">
                <a:ea typeface="新細明體" pitchFamily="18" charset="-120"/>
              </a:rPr>
              <a:t>2</a:t>
            </a:r>
            <a:r>
              <a:rPr lang="en-US" altLang="zh-TW" dirty="0" smtClean="0">
                <a:ea typeface="新細明體" pitchFamily="18" charset="-120"/>
              </a:rPr>
              <a:t>(g)+3H</a:t>
            </a:r>
            <a:r>
              <a:rPr lang="en-US" altLang="zh-TW" baseline="-25000" dirty="0" smtClean="0">
                <a:ea typeface="新細明體" pitchFamily="18" charset="-120"/>
              </a:rPr>
              <a:t>2</a:t>
            </a:r>
            <a:r>
              <a:rPr lang="en-US" altLang="zh-TW" dirty="0" smtClean="0">
                <a:ea typeface="新細明體" pitchFamily="18" charset="-120"/>
              </a:rPr>
              <a:t>(g)</a:t>
            </a:r>
            <a:r>
              <a:rPr lang="en-US" altLang="zh-TW" dirty="0" smtClean="0">
                <a:ea typeface="新細明體" pitchFamily="18" charset="-120"/>
                <a:sym typeface="Wingdings" pitchFamily="2" charset="2"/>
              </a:rPr>
              <a:t>2NH</a:t>
            </a:r>
            <a:r>
              <a:rPr lang="en-US" altLang="zh-TW" baseline="-25000" dirty="0" smtClean="0">
                <a:ea typeface="新細明體" pitchFamily="18" charset="-120"/>
                <a:sym typeface="Wingdings" pitchFamily="2" charset="2"/>
              </a:rPr>
              <a:t>3</a:t>
            </a:r>
            <a:r>
              <a:rPr lang="en-US" altLang="zh-TW" dirty="0" smtClean="0">
                <a:ea typeface="新細明體" pitchFamily="18" charset="-120"/>
                <a:sym typeface="Wingdings" pitchFamily="2" charset="2"/>
              </a:rPr>
              <a:t>(g) is </a:t>
            </a:r>
            <a:r>
              <a:rPr lang="en-US" altLang="zh-TW" dirty="0" smtClean="0">
                <a:ea typeface="新細明體" pitchFamily="18" charset="-120"/>
              </a:rPr>
              <a:t>K=41</a:t>
            </a:r>
            <a:r>
              <a:rPr lang="en-US" altLang="zh-TW" dirty="0" smtClean="0">
                <a:ea typeface="新細明體" pitchFamily="18" charset="-120"/>
                <a:sym typeface="Wingdings" pitchFamily="2" charset="2"/>
              </a:rPr>
              <a:t>.  At 400K, the reactor contains the partial pressures of </a:t>
            </a:r>
            <a:r>
              <a:rPr lang="en-US" altLang="zh-TW" dirty="0" smtClean="0">
                <a:ea typeface="新細明體" pitchFamily="18" charset="-120"/>
              </a:rPr>
              <a:t>N</a:t>
            </a:r>
            <a:r>
              <a:rPr lang="en-US" altLang="zh-TW" baseline="-25000" dirty="0" smtClean="0">
                <a:ea typeface="新細明體" pitchFamily="18" charset="-120"/>
              </a:rPr>
              <a:t>2</a:t>
            </a:r>
            <a:r>
              <a:rPr lang="en-US" altLang="zh-TW" dirty="0" smtClean="0">
                <a:ea typeface="新細明體" pitchFamily="18" charset="-120"/>
              </a:rPr>
              <a:t>, H</a:t>
            </a:r>
            <a:r>
              <a:rPr lang="en-US" altLang="zh-TW" baseline="-25000" dirty="0" smtClean="0">
                <a:ea typeface="新細明體" pitchFamily="18" charset="-120"/>
              </a:rPr>
              <a:t>2</a:t>
            </a:r>
            <a:r>
              <a:rPr lang="en-US" altLang="zh-TW" dirty="0" smtClean="0">
                <a:ea typeface="新細明體" pitchFamily="18" charset="-120"/>
              </a:rPr>
              <a:t>, and </a:t>
            </a:r>
            <a:r>
              <a:rPr lang="en-US" altLang="zh-TW" dirty="0" smtClean="0">
                <a:ea typeface="新細明體" pitchFamily="18" charset="-120"/>
                <a:sym typeface="Wingdings" pitchFamily="2" charset="2"/>
              </a:rPr>
              <a:t>NH</a:t>
            </a:r>
            <a:r>
              <a:rPr lang="en-US" altLang="zh-TW" baseline="-25000" dirty="0" smtClean="0">
                <a:ea typeface="新細明體" pitchFamily="18" charset="-120"/>
                <a:sym typeface="Wingdings" pitchFamily="2" charset="2"/>
              </a:rPr>
              <a:t>3</a:t>
            </a:r>
            <a:r>
              <a:rPr lang="en-US" altLang="zh-TW" dirty="0" smtClean="0">
                <a:ea typeface="新細明體" pitchFamily="18" charset="-120"/>
                <a:sym typeface="Wingdings" pitchFamily="2" charset="2"/>
              </a:rPr>
              <a:t> are 4.2, 1.8 and 21bar. </a:t>
            </a:r>
          </a:p>
          <a:p>
            <a:pPr lvl="1" eaLnBrk="1" hangingPunct="1"/>
            <a:r>
              <a:rPr lang="en-US" altLang="zh-TW" dirty="0" smtClean="0">
                <a:ea typeface="新細明體" pitchFamily="18" charset="-120"/>
                <a:sym typeface="Wingdings" pitchFamily="2" charset="2"/>
              </a:rPr>
              <a:t>What is the reaction free energy in the container?</a:t>
            </a:r>
          </a:p>
          <a:p>
            <a:pPr lvl="1" eaLnBrk="1" hangingPunct="1"/>
            <a:r>
              <a:rPr lang="en-US" altLang="zh-TW" dirty="0" smtClean="0">
                <a:ea typeface="新細明體" pitchFamily="18" charset="-120"/>
                <a:sym typeface="Wingdings" pitchFamily="2" charset="2"/>
              </a:rPr>
              <a:t> What is the spontaneous direction of the reaction under these conditions?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練習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A mixture of hydrogen, iodine, and hydrogen iodine, each at 55kPa, was introduced into a container heated to 783K.  At this temperature, K=46 for H</a:t>
            </a:r>
            <a:r>
              <a:rPr lang="en-US" altLang="zh-TW" baseline="-25000" smtClean="0">
                <a:ea typeface="新細明體" pitchFamily="18" charset="-120"/>
              </a:rPr>
              <a:t>2</a:t>
            </a:r>
            <a:r>
              <a:rPr lang="en-US" altLang="zh-TW" smtClean="0">
                <a:ea typeface="新細明體" pitchFamily="18" charset="-120"/>
              </a:rPr>
              <a:t>(g) + I</a:t>
            </a:r>
            <a:r>
              <a:rPr lang="en-US" altLang="zh-TW" baseline="-25000" smtClean="0">
                <a:ea typeface="新細明體" pitchFamily="18" charset="-120"/>
              </a:rPr>
              <a:t>2</a:t>
            </a:r>
            <a:r>
              <a:rPr lang="en-US" altLang="zh-TW" smtClean="0">
                <a:ea typeface="新細明體" pitchFamily="18" charset="-120"/>
              </a:rPr>
              <a:t> (g) </a:t>
            </a:r>
            <a:r>
              <a:rPr lang="en-US" altLang="zh-TW" smtClean="0">
                <a:ea typeface="新細明體" pitchFamily="18" charset="-120"/>
                <a:sym typeface="Wingdings" pitchFamily="2" charset="2"/>
              </a:rPr>
              <a:t> 2HI(g).  Predict whether HI has a tendency to form or to decompose into H</a:t>
            </a:r>
            <a:r>
              <a:rPr lang="en-US" altLang="zh-TW" baseline="-25000" smtClean="0">
                <a:ea typeface="新細明體" pitchFamily="18" charset="-120"/>
              </a:rPr>
              <a:t>2</a:t>
            </a:r>
            <a:r>
              <a:rPr lang="en-US" altLang="zh-TW" smtClean="0">
                <a:ea typeface="新細明體" pitchFamily="18" charset="-120"/>
                <a:sym typeface="Wingdings" pitchFamily="2" charset="2"/>
              </a:rPr>
              <a:t> (g) and I</a:t>
            </a:r>
            <a:r>
              <a:rPr lang="en-US" altLang="zh-TW" baseline="-25000" smtClean="0">
                <a:ea typeface="新細明體" pitchFamily="18" charset="-120"/>
              </a:rPr>
              <a:t>2</a:t>
            </a:r>
            <a:r>
              <a:rPr lang="en-US" altLang="zh-TW" smtClean="0">
                <a:ea typeface="新細明體" pitchFamily="18" charset="-120"/>
                <a:sym typeface="Wingdings" pitchFamily="2" charset="2"/>
              </a:rPr>
              <a:t> (g).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ea typeface="新細明體" pitchFamily="18" charset="-120"/>
              </a:rPr>
              <a:t>作業 </a:t>
            </a:r>
            <a:r>
              <a:rPr lang="en-US" altLang="zh-TW" dirty="0" smtClean="0">
                <a:ea typeface="新細明體" pitchFamily="18" charset="-120"/>
              </a:rPr>
              <a:t>10.38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351837" cy="439261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The equilibrium constant  for the reaction 2SO</a:t>
            </a:r>
            <a:r>
              <a:rPr lang="en-US" altLang="zh-TW" baseline="-25000" dirty="0" smtClean="0">
                <a:ea typeface="新細明體" pitchFamily="18" charset="-120"/>
              </a:rPr>
              <a:t>2</a:t>
            </a:r>
            <a:r>
              <a:rPr lang="en-US" altLang="zh-TW" dirty="0" smtClean="0">
                <a:ea typeface="新細明體" pitchFamily="18" charset="-120"/>
              </a:rPr>
              <a:t>(g)+O</a:t>
            </a:r>
            <a:r>
              <a:rPr lang="en-US" altLang="zh-TW" baseline="-25000" dirty="0" smtClean="0">
                <a:ea typeface="新細明體" pitchFamily="18" charset="-120"/>
              </a:rPr>
              <a:t>2</a:t>
            </a:r>
            <a:r>
              <a:rPr lang="en-US" altLang="zh-TW" dirty="0" smtClean="0">
                <a:ea typeface="新細明體" pitchFamily="18" charset="-120"/>
              </a:rPr>
              <a:t>(g)</a:t>
            </a:r>
            <a:r>
              <a:rPr lang="en-US" altLang="zh-TW" dirty="0" smtClean="0">
                <a:ea typeface="新細明體" pitchFamily="18" charset="-120"/>
                <a:sym typeface="Wingdings" pitchFamily="2" charset="2"/>
              </a:rPr>
              <a:t>2SO</a:t>
            </a:r>
            <a:r>
              <a:rPr lang="en-US" altLang="zh-TW" baseline="-25000" dirty="0" smtClean="0">
                <a:ea typeface="新細明體" pitchFamily="18" charset="-120"/>
                <a:sym typeface="Wingdings" pitchFamily="2" charset="2"/>
              </a:rPr>
              <a:t>3</a:t>
            </a:r>
            <a:r>
              <a:rPr lang="en-US" altLang="zh-TW" dirty="0" smtClean="0">
                <a:ea typeface="新細明體" pitchFamily="18" charset="-120"/>
                <a:sym typeface="Wingdings" pitchFamily="2" charset="2"/>
              </a:rPr>
              <a:t>(g) has the value K=2.5×10</a:t>
            </a:r>
            <a:r>
              <a:rPr lang="en-US" altLang="zh-TW" baseline="30000" dirty="0" smtClean="0">
                <a:ea typeface="新細明體" pitchFamily="18" charset="-120"/>
                <a:sym typeface="Wingdings" pitchFamily="2" charset="2"/>
              </a:rPr>
              <a:t>10</a:t>
            </a:r>
            <a:r>
              <a:rPr lang="en-US" altLang="zh-TW" dirty="0" smtClean="0">
                <a:ea typeface="新細明體" pitchFamily="18" charset="-120"/>
                <a:sym typeface="Wingdings" pitchFamily="2" charset="2"/>
              </a:rPr>
              <a:t> at 500K?  Find the value of the following reaction at 500K</a:t>
            </a:r>
          </a:p>
          <a:p>
            <a:pPr lvl="1" eaLnBrk="1" hangingPunct="1"/>
            <a:r>
              <a:rPr lang="en-US" altLang="zh-TW" dirty="0" smtClean="0">
                <a:ea typeface="新細明體" pitchFamily="18" charset="-120"/>
              </a:rPr>
              <a:t>SO</a:t>
            </a:r>
            <a:r>
              <a:rPr lang="en-US" altLang="zh-TW" baseline="-25000" dirty="0" smtClean="0">
                <a:ea typeface="新細明體" pitchFamily="18" charset="-120"/>
              </a:rPr>
              <a:t>2</a:t>
            </a:r>
            <a:r>
              <a:rPr lang="en-US" altLang="zh-TW" dirty="0" smtClean="0">
                <a:ea typeface="新細明體" pitchFamily="18" charset="-120"/>
              </a:rPr>
              <a:t>(g) + 1/2O</a:t>
            </a:r>
            <a:r>
              <a:rPr lang="en-US" altLang="zh-TW" baseline="-25000" dirty="0" smtClean="0">
                <a:ea typeface="新細明體" pitchFamily="18" charset="-120"/>
              </a:rPr>
              <a:t>2</a:t>
            </a:r>
            <a:r>
              <a:rPr lang="en-US" altLang="zh-TW" dirty="0" smtClean="0">
                <a:ea typeface="新細明體" pitchFamily="18" charset="-120"/>
              </a:rPr>
              <a:t>(g) </a:t>
            </a:r>
            <a:r>
              <a:rPr lang="en-US" altLang="zh-TW" dirty="0" smtClean="0">
                <a:ea typeface="新細明體" pitchFamily="18" charset="-120"/>
                <a:sym typeface="Wingdings" pitchFamily="2" charset="2"/>
              </a:rPr>
              <a:t> SO</a:t>
            </a:r>
            <a:r>
              <a:rPr lang="en-US" altLang="zh-TW" baseline="-25000" dirty="0" smtClean="0">
                <a:ea typeface="新細明體" pitchFamily="18" charset="-120"/>
                <a:sym typeface="Wingdings" pitchFamily="2" charset="2"/>
              </a:rPr>
              <a:t>3</a:t>
            </a:r>
            <a:r>
              <a:rPr lang="en-US" altLang="zh-TW" dirty="0" smtClean="0">
                <a:ea typeface="新細明體" pitchFamily="18" charset="-120"/>
                <a:sym typeface="Wingdings" pitchFamily="2" charset="2"/>
              </a:rPr>
              <a:t>(g)</a:t>
            </a:r>
          </a:p>
          <a:p>
            <a:pPr lvl="1" eaLnBrk="1" hangingPunct="1"/>
            <a:r>
              <a:rPr lang="en-US" altLang="zh-TW" dirty="0" smtClean="0">
                <a:ea typeface="新細明體" pitchFamily="18" charset="-120"/>
              </a:rPr>
              <a:t>3SO</a:t>
            </a:r>
            <a:r>
              <a:rPr lang="en-US" altLang="zh-TW" baseline="-25000" dirty="0" smtClean="0">
                <a:ea typeface="新細明體" pitchFamily="18" charset="-120"/>
              </a:rPr>
              <a:t>2</a:t>
            </a:r>
            <a:r>
              <a:rPr lang="en-US" altLang="zh-TW" dirty="0" smtClean="0">
                <a:ea typeface="新細明體" pitchFamily="18" charset="-120"/>
              </a:rPr>
              <a:t>(g) + 3/2O</a:t>
            </a:r>
            <a:r>
              <a:rPr lang="en-US" altLang="zh-TW" baseline="-25000" dirty="0" smtClean="0">
                <a:ea typeface="新細明體" pitchFamily="18" charset="-120"/>
              </a:rPr>
              <a:t>2</a:t>
            </a:r>
            <a:r>
              <a:rPr lang="en-US" altLang="zh-TW" dirty="0" smtClean="0">
                <a:ea typeface="新細明體" pitchFamily="18" charset="-120"/>
              </a:rPr>
              <a:t>(g) </a:t>
            </a:r>
            <a:r>
              <a:rPr lang="en-US" altLang="zh-TW" dirty="0" smtClean="0">
                <a:ea typeface="新細明體" pitchFamily="18" charset="-120"/>
                <a:sym typeface="Wingdings" pitchFamily="2" charset="2"/>
              </a:rPr>
              <a:t> 3SO</a:t>
            </a:r>
            <a:r>
              <a:rPr lang="en-US" altLang="zh-TW" baseline="-25000" dirty="0" smtClean="0">
                <a:ea typeface="新細明體" pitchFamily="18" charset="-120"/>
                <a:sym typeface="Wingdings" pitchFamily="2" charset="2"/>
              </a:rPr>
              <a:t>3</a:t>
            </a:r>
            <a:r>
              <a:rPr lang="en-US" altLang="zh-TW" dirty="0" smtClean="0">
                <a:ea typeface="新細明體" pitchFamily="18" charset="-120"/>
                <a:sym typeface="Wingdings" pitchFamily="2" charset="2"/>
              </a:rPr>
              <a:t>(g)</a:t>
            </a:r>
          </a:p>
          <a:p>
            <a:pPr lvl="1" eaLnBrk="1" hangingPunct="1"/>
            <a:r>
              <a:rPr lang="en-US" altLang="zh-TW" dirty="0" smtClean="0">
                <a:ea typeface="新細明體" pitchFamily="18" charset="-120"/>
                <a:sym typeface="Wingdings" pitchFamily="2" charset="2"/>
              </a:rPr>
              <a:t>SO</a:t>
            </a:r>
            <a:r>
              <a:rPr lang="en-US" altLang="zh-TW" baseline="-25000" dirty="0" smtClean="0">
                <a:ea typeface="新細明體" pitchFamily="18" charset="-120"/>
                <a:sym typeface="Wingdings" pitchFamily="2" charset="2"/>
              </a:rPr>
              <a:t>3</a:t>
            </a:r>
            <a:r>
              <a:rPr lang="en-US" altLang="zh-TW" dirty="0" smtClean="0">
                <a:ea typeface="新細明體" pitchFamily="18" charset="-120"/>
                <a:sym typeface="Wingdings" pitchFamily="2" charset="2"/>
              </a:rPr>
              <a:t>(g)  </a:t>
            </a:r>
            <a:r>
              <a:rPr lang="en-US" altLang="zh-TW" dirty="0" smtClean="0">
                <a:ea typeface="新細明體" pitchFamily="18" charset="-120"/>
              </a:rPr>
              <a:t>SO</a:t>
            </a:r>
            <a:r>
              <a:rPr lang="en-US" altLang="zh-TW" baseline="-25000" dirty="0" smtClean="0">
                <a:ea typeface="新細明體" pitchFamily="18" charset="-120"/>
              </a:rPr>
              <a:t>2</a:t>
            </a:r>
            <a:r>
              <a:rPr lang="en-US" altLang="zh-TW" dirty="0" smtClean="0">
                <a:ea typeface="新細明體" pitchFamily="18" charset="-120"/>
              </a:rPr>
              <a:t>(g) + 1/2O</a:t>
            </a:r>
            <a:r>
              <a:rPr lang="en-US" altLang="zh-TW" baseline="-25000" dirty="0" smtClean="0">
                <a:ea typeface="新細明體" pitchFamily="18" charset="-120"/>
              </a:rPr>
              <a:t>2</a:t>
            </a:r>
            <a:r>
              <a:rPr lang="en-US" altLang="zh-TW" dirty="0" smtClean="0">
                <a:ea typeface="新細明體" pitchFamily="18" charset="-120"/>
              </a:rPr>
              <a:t>(g)</a:t>
            </a:r>
          </a:p>
          <a:p>
            <a:pPr lvl="1" eaLnBrk="1" hangingPunct="1"/>
            <a:endParaRPr lang="zh-TW" altLang="en-US" dirty="0" smtClean="0"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平衡常數的基本運算關係</a:t>
            </a: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2717800"/>
            <a:ext cx="8351837" cy="257175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10-1 </a:t>
            </a:r>
            <a:r>
              <a:rPr lang="zh-TW" altLang="en-US" dirty="0" smtClean="0">
                <a:ea typeface="新細明體" pitchFamily="18" charset="-120"/>
              </a:rPr>
              <a:t>學習重點</a:t>
            </a:r>
          </a:p>
        </p:txBody>
      </p:sp>
      <p:sp>
        <p:nvSpPr>
          <p:cNvPr id="1331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351837" cy="4056062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zh-TW" altLang="en-US" sz="2000" dirty="0" smtClean="0">
                <a:ea typeface="新細明體" pitchFamily="18" charset="-120"/>
              </a:rPr>
              <a:t>如何由反應自由能求出反應商數？如何由標準反應自由能求出平衡常數？什麼是反應商數？反應商數與平衡常數的關係。</a:t>
            </a:r>
            <a:endParaRPr lang="en-US" altLang="zh-TW" sz="2000" dirty="0" smtClean="0">
              <a:ea typeface="新細明體" pitchFamily="18" charset="-120"/>
            </a:endParaRPr>
          </a:p>
          <a:p>
            <a:pPr eaLnBrk="1" hangingPunct="1">
              <a:lnSpc>
                <a:spcPct val="130000"/>
              </a:lnSpc>
            </a:pPr>
            <a:r>
              <a:rPr lang="zh-TW" altLang="en-US" sz="2000" dirty="0" smtClean="0">
                <a:ea typeface="新細明體" pitchFamily="18" charset="-120"/>
              </a:rPr>
              <a:t>知道反應方程式與平衡常數的基本運算關係</a:t>
            </a:r>
            <a:endParaRPr lang="en-US" altLang="zh-TW" sz="2000" dirty="0" smtClean="0">
              <a:ea typeface="新細明體" pitchFamily="18" charset="-120"/>
            </a:endParaRPr>
          </a:p>
          <a:p>
            <a:pPr eaLnBrk="1" hangingPunct="1">
              <a:lnSpc>
                <a:spcPct val="130000"/>
              </a:lnSpc>
            </a:pPr>
            <a:r>
              <a:rPr lang="zh-TW" altLang="en-US" sz="2000" dirty="0" smtClean="0">
                <a:ea typeface="新細明體" pitchFamily="18" charset="-120"/>
              </a:rPr>
              <a:t>由活度（</a:t>
            </a:r>
            <a:r>
              <a:rPr lang="en-US" altLang="zh-TW" sz="2000" dirty="0" smtClean="0">
                <a:ea typeface="新細明體" pitchFamily="18" charset="-120"/>
              </a:rPr>
              <a:t>activity</a:t>
            </a:r>
            <a:r>
              <a:rPr lang="zh-TW" altLang="en-US" sz="2000" dirty="0" smtClean="0">
                <a:ea typeface="新細明體" pitchFamily="18" charset="-120"/>
              </a:rPr>
              <a:t>）表示平衡常數，因此平衡常數是無單位！如何表示活度，如氣體、溶液、純液體及固體？</a:t>
            </a:r>
          </a:p>
          <a:p>
            <a:pPr eaLnBrk="1" hangingPunct="1">
              <a:lnSpc>
                <a:spcPct val="130000"/>
              </a:lnSpc>
            </a:pPr>
            <a:r>
              <a:rPr lang="zh-TW" altLang="en-US" sz="2000" dirty="0" smtClean="0">
                <a:ea typeface="新細明體" pitchFamily="18" charset="-120"/>
              </a:rPr>
              <a:t>標準反應焓與標準反應熵如何影響平衡常數的大小？</a:t>
            </a:r>
            <a:endParaRPr lang="en-US" altLang="zh-TW" sz="2000" dirty="0" smtClean="0">
              <a:ea typeface="新細明體" pitchFamily="18" charset="-120"/>
            </a:endParaRPr>
          </a:p>
          <a:p>
            <a:pPr eaLnBrk="1" hangingPunct="1">
              <a:lnSpc>
                <a:spcPct val="130000"/>
              </a:lnSpc>
            </a:pPr>
            <a:r>
              <a:rPr lang="zh-TW" altLang="en-US" sz="2000" dirty="0" smtClean="0">
                <a:ea typeface="新細明體" pitchFamily="18" charset="-120"/>
              </a:rPr>
              <a:t>由</a:t>
            </a:r>
            <a:r>
              <a:rPr lang="en-US" altLang="zh-TW" sz="2000" dirty="0" smtClean="0">
                <a:ea typeface="新細明體" pitchFamily="18" charset="-120"/>
              </a:rPr>
              <a:t>Q</a:t>
            </a:r>
            <a:r>
              <a:rPr lang="zh-TW" altLang="en-US" sz="2000" dirty="0" smtClean="0">
                <a:ea typeface="新細明體" pitchFamily="18" charset="-120"/>
              </a:rPr>
              <a:t>與</a:t>
            </a:r>
            <a:r>
              <a:rPr lang="en-US" altLang="zh-TW" sz="2000" dirty="0" smtClean="0">
                <a:ea typeface="新細明體" pitchFamily="18" charset="-120"/>
              </a:rPr>
              <a:t>K</a:t>
            </a:r>
            <a:r>
              <a:rPr lang="zh-TW" altLang="en-US" sz="2000" dirty="0" smtClean="0">
                <a:ea typeface="新細明體" pitchFamily="18" charset="-120"/>
              </a:rPr>
              <a:t>的大小關係預測化學平衡時的反應程度，及由</a:t>
            </a:r>
            <a:r>
              <a:rPr lang="en-US" altLang="en-US" sz="2000" dirty="0" err="1" smtClean="0"/>
              <a:t>Δ</a:t>
            </a:r>
            <a:r>
              <a:rPr lang="en-US" altLang="zh-TW" sz="2000" dirty="0" err="1" smtClean="0">
                <a:ea typeface="新細明體" pitchFamily="18" charset="-120"/>
              </a:rPr>
              <a:t>G</a:t>
            </a:r>
            <a:r>
              <a:rPr lang="en-US" altLang="zh-TW" sz="2000" baseline="-25000" dirty="0" err="1" smtClean="0">
                <a:ea typeface="新細明體" pitchFamily="18" charset="-120"/>
              </a:rPr>
              <a:t>r</a:t>
            </a:r>
            <a:r>
              <a:rPr lang="en-US" altLang="zh-TW" sz="2000" dirty="0" smtClean="0">
                <a:ea typeface="新細明體" pitchFamily="18" charset="-120"/>
              </a:rPr>
              <a:t>°</a:t>
            </a:r>
            <a:r>
              <a:rPr lang="zh-TW" altLang="en-US" sz="2000" dirty="0" smtClean="0">
                <a:ea typeface="新細明體" pitchFamily="18" charset="-120"/>
              </a:rPr>
              <a:t>來預測化學反應的程度</a:t>
            </a:r>
          </a:p>
          <a:p>
            <a:pPr eaLnBrk="1" hangingPunct="1">
              <a:lnSpc>
                <a:spcPct val="130000"/>
              </a:lnSpc>
            </a:pPr>
            <a:r>
              <a:rPr lang="zh-TW" altLang="en-US" sz="2000" dirty="0" smtClean="0">
                <a:ea typeface="新細明體" pitchFamily="18" charset="-120"/>
              </a:rPr>
              <a:t>從</a:t>
            </a:r>
            <a:r>
              <a:rPr lang="en-US" altLang="zh-TW" sz="2000" dirty="0" smtClean="0">
                <a:ea typeface="新細明體" pitchFamily="18" charset="-120"/>
              </a:rPr>
              <a:t>Q</a:t>
            </a:r>
            <a:r>
              <a:rPr lang="zh-TW" altLang="en-US" sz="2000" dirty="0" smtClean="0">
                <a:ea typeface="新細明體" pitchFamily="18" charset="-120"/>
              </a:rPr>
              <a:t>或是</a:t>
            </a:r>
            <a:r>
              <a:rPr lang="en-US" altLang="zh-TW" sz="2000" dirty="0" smtClean="0">
                <a:ea typeface="新細明體" pitchFamily="18" charset="-120"/>
              </a:rPr>
              <a:t>G</a:t>
            </a:r>
            <a:r>
              <a:rPr lang="zh-TW" altLang="en-US" sz="2000" dirty="0" smtClean="0">
                <a:ea typeface="新細明體" pitchFamily="18" charset="-120"/>
              </a:rPr>
              <a:t>的極小值來預測化學反應的方向</a:t>
            </a:r>
          </a:p>
          <a:p>
            <a:pPr eaLnBrk="1" hangingPunct="1">
              <a:lnSpc>
                <a:spcPct val="130000"/>
              </a:lnSpc>
            </a:pPr>
            <a:endParaRPr lang="zh-TW" altLang="en-US" sz="2400" dirty="0" smtClean="0"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Example </a:t>
            </a: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The concentration of the oxides of nitrogen are monitored in air-pollution reports. At 298K,</a:t>
            </a:r>
          </a:p>
          <a:p>
            <a:pPr lvl="1"/>
            <a:r>
              <a:rPr lang="en-US" altLang="zh-TW" dirty="0" smtClean="0">
                <a:ea typeface="新細明體" pitchFamily="18" charset="-120"/>
              </a:rPr>
              <a:t>NO(g) + ½ O</a:t>
            </a:r>
            <a:r>
              <a:rPr lang="en-US" altLang="zh-TW" baseline="-25000" dirty="0" smtClean="0">
                <a:ea typeface="新細明體" pitchFamily="18" charset="-120"/>
              </a:rPr>
              <a:t>2</a:t>
            </a:r>
            <a:r>
              <a:rPr lang="en-US" altLang="zh-TW" dirty="0" smtClean="0">
                <a:ea typeface="新細明體" pitchFamily="18" charset="-120"/>
              </a:rPr>
              <a:t>(g) </a:t>
            </a:r>
            <a:r>
              <a:rPr lang="en-US" altLang="zh-TW" dirty="0" smtClean="0">
                <a:ea typeface="新細明體" pitchFamily="18" charset="-120"/>
                <a:sym typeface="Wingdings" pitchFamily="2" charset="2"/>
              </a:rPr>
              <a:t> NO</a:t>
            </a:r>
            <a:r>
              <a:rPr lang="en-US" altLang="zh-TW" baseline="-25000" dirty="0" smtClean="0">
                <a:ea typeface="新細明體" pitchFamily="18" charset="-120"/>
                <a:sym typeface="Wingdings" pitchFamily="2" charset="2"/>
              </a:rPr>
              <a:t>2</a:t>
            </a:r>
            <a:r>
              <a:rPr lang="en-US" altLang="zh-TW" dirty="0" smtClean="0">
                <a:ea typeface="新細明體" pitchFamily="18" charset="-120"/>
                <a:sym typeface="Wingdings" pitchFamily="2" charset="2"/>
              </a:rPr>
              <a:t>(g) 	K=1.3</a:t>
            </a:r>
            <a:r>
              <a:rPr lang="en-US" altLang="zh-TW" dirty="0" smtClean="0">
                <a:ea typeface="新細明體" pitchFamily="18" charset="-120"/>
                <a:cs typeface="Times New Roman" pitchFamily="18" charset="0"/>
                <a:sym typeface="Wingdings" pitchFamily="2" charset="2"/>
              </a:rPr>
              <a:t>×10</a:t>
            </a:r>
            <a:r>
              <a:rPr lang="en-US" altLang="zh-TW" baseline="30000" dirty="0" smtClean="0">
                <a:ea typeface="新細明體" pitchFamily="18" charset="-120"/>
                <a:cs typeface="Times New Roman" pitchFamily="18" charset="0"/>
                <a:sym typeface="Wingdings" pitchFamily="2" charset="2"/>
              </a:rPr>
              <a:t>6</a:t>
            </a:r>
          </a:p>
          <a:p>
            <a:pPr lvl="1"/>
            <a:r>
              <a:rPr lang="en-US" altLang="zh-TW" dirty="0" smtClean="0">
                <a:ea typeface="新細明體" pitchFamily="18" charset="-120"/>
                <a:cs typeface="Times New Roman" pitchFamily="18" charset="0"/>
                <a:sym typeface="Wingdings" pitchFamily="2" charset="2"/>
              </a:rPr>
              <a:t>½ N</a:t>
            </a:r>
            <a:r>
              <a:rPr lang="en-US" altLang="zh-TW" baseline="-25000" dirty="0" smtClean="0">
                <a:ea typeface="新細明體" pitchFamily="18" charset="-12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altLang="zh-TW" dirty="0" smtClean="0">
                <a:ea typeface="新細明體" pitchFamily="18" charset="-120"/>
                <a:cs typeface="Times New Roman" pitchFamily="18" charset="0"/>
                <a:sym typeface="Wingdings" pitchFamily="2" charset="2"/>
              </a:rPr>
              <a:t>(g) +</a:t>
            </a:r>
            <a:r>
              <a:rPr lang="en-US" altLang="zh-TW" dirty="0" smtClean="0">
                <a:ea typeface="新細明體" pitchFamily="18" charset="-120"/>
              </a:rPr>
              <a:t> ½</a:t>
            </a:r>
            <a:r>
              <a:rPr lang="en-US" altLang="zh-TW" dirty="0" smtClean="0">
                <a:ea typeface="新細明體" pitchFamily="18" charset="-120"/>
                <a:cs typeface="Times New Roman" pitchFamily="18" charset="0"/>
                <a:sym typeface="Wingdings" pitchFamily="2" charset="2"/>
              </a:rPr>
              <a:t> O</a:t>
            </a:r>
            <a:r>
              <a:rPr lang="en-US" altLang="zh-TW" baseline="-25000" dirty="0" smtClean="0">
                <a:ea typeface="新細明體" pitchFamily="18" charset="-12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altLang="zh-TW" dirty="0" smtClean="0">
                <a:ea typeface="新細明體" pitchFamily="18" charset="-120"/>
                <a:cs typeface="Times New Roman" pitchFamily="18" charset="0"/>
                <a:sym typeface="Wingdings" pitchFamily="2" charset="2"/>
              </a:rPr>
              <a:t>(g)  NO(g) 	K=6.5×10</a:t>
            </a:r>
            <a:r>
              <a:rPr lang="en-US" altLang="zh-TW" baseline="30000" dirty="0" smtClean="0">
                <a:ea typeface="新細明體" pitchFamily="18" charset="-120"/>
                <a:cs typeface="Times New Roman" pitchFamily="18" charset="0"/>
                <a:sym typeface="Wingdings" pitchFamily="2" charset="2"/>
              </a:rPr>
              <a:t>-16</a:t>
            </a:r>
          </a:p>
          <a:p>
            <a:pPr lvl="1"/>
            <a:r>
              <a:rPr lang="en-US" altLang="zh-TW" dirty="0" smtClean="0">
                <a:ea typeface="新細明體" pitchFamily="18" charset="-120"/>
                <a:cs typeface="Times New Roman" pitchFamily="18" charset="0"/>
                <a:sym typeface="Wingdings" pitchFamily="2" charset="2"/>
              </a:rPr>
              <a:t>Find the equilibrium constant K for the reaction	N</a:t>
            </a:r>
            <a:r>
              <a:rPr lang="en-US" altLang="zh-TW" baseline="-25000" dirty="0" smtClean="0">
                <a:ea typeface="新細明體" pitchFamily="18" charset="-12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altLang="zh-TW" dirty="0" smtClean="0">
                <a:ea typeface="新細明體" pitchFamily="18" charset="-120"/>
                <a:cs typeface="Times New Roman" pitchFamily="18" charset="0"/>
                <a:sym typeface="Wingdings" pitchFamily="2" charset="2"/>
              </a:rPr>
              <a:t>(g) + 2O</a:t>
            </a:r>
            <a:r>
              <a:rPr lang="en-US" altLang="zh-TW" baseline="-25000" dirty="0" smtClean="0">
                <a:ea typeface="新細明體" pitchFamily="18" charset="-12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altLang="zh-TW" dirty="0" smtClean="0">
                <a:ea typeface="新細明體" pitchFamily="18" charset="-120"/>
                <a:cs typeface="Times New Roman" pitchFamily="18" charset="0"/>
                <a:sym typeface="Wingdings" pitchFamily="2" charset="2"/>
              </a:rPr>
              <a:t>(g)  2NO</a:t>
            </a:r>
            <a:r>
              <a:rPr lang="en-US" altLang="zh-TW" baseline="-25000" dirty="0" smtClean="0">
                <a:ea typeface="新細明體" pitchFamily="18" charset="-12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altLang="zh-TW" dirty="0" smtClean="0">
                <a:ea typeface="新細明體" pitchFamily="18" charset="-120"/>
                <a:cs typeface="Times New Roman" pitchFamily="18" charset="0"/>
                <a:sym typeface="Wingdings" pitchFamily="2" charset="2"/>
              </a:rPr>
              <a:t>(g)</a:t>
            </a:r>
            <a:endParaRPr lang="zh-TW" altLang="en-US" dirty="0" smtClean="0"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ea typeface="新細明體" charset="-120"/>
              </a:rPr>
              <a:t>下列平衡常數的單位為何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  <a:cs typeface="Times New Roman" pitchFamily="18" charset="0"/>
                <a:sym typeface="Wingdings" pitchFamily="2" charset="2"/>
              </a:rPr>
              <a:t>N</a:t>
            </a:r>
            <a:r>
              <a:rPr lang="en-US" altLang="zh-TW" baseline="-25000" dirty="0">
                <a:ea typeface="新細明體" pitchFamily="18" charset="-12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altLang="zh-TW" dirty="0">
                <a:ea typeface="新細明體" pitchFamily="18" charset="-120"/>
                <a:cs typeface="Times New Roman" pitchFamily="18" charset="0"/>
                <a:sym typeface="Wingdings" pitchFamily="2" charset="2"/>
              </a:rPr>
              <a:t>(g) + 2O</a:t>
            </a:r>
            <a:r>
              <a:rPr lang="en-US" altLang="zh-TW" baseline="-25000" dirty="0">
                <a:ea typeface="新細明體" pitchFamily="18" charset="-12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altLang="zh-TW" dirty="0">
                <a:ea typeface="新細明體" pitchFamily="18" charset="-120"/>
                <a:cs typeface="Times New Roman" pitchFamily="18" charset="0"/>
                <a:sym typeface="Wingdings" pitchFamily="2" charset="2"/>
              </a:rPr>
              <a:t>(g)  2NO</a:t>
            </a:r>
            <a:r>
              <a:rPr lang="en-US" altLang="zh-TW" baseline="-25000" dirty="0">
                <a:ea typeface="新細明體" pitchFamily="18" charset="-12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altLang="zh-TW" dirty="0">
                <a:ea typeface="新細明體" pitchFamily="18" charset="-120"/>
                <a:cs typeface="Times New Roman" pitchFamily="18" charset="0"/>
                <a:sym typeface="Wingdings" pitchFamily="2" charset="2"/>
              </a:rPr>
              <a:t>(g)</a:t>
            </a:r>
            <a:endParaRPr lang="zh-TW" altLang="en-US" dirty="0">
              <a:ea typeface="新細明體" pitchFamily="18" charset="-120"/>
            </a:endParaRPr>
          </a:p>
          <a:p>
            <a:pPr eaLnBrk="1" hangingPunct="1"/>
            <a:r>
              <a:rPr lang="en-US" altLang="zh-TW" dirty="0" smtClean="0">
                <a:ea typeface="新細明體" charset="-120"/>
              </a:rPr>
              <a:t>As</a:t>
            </a:r>
            <a:r>
              <a:rPr lang="en-US" altLang="zh-TW" baseline="-25000" dirty="0" smtClean="0">
                <a:ea typeface="新細明體" charset="-120"/>
              </a:rPr>
              <a:t>2</a:t>
            </a:r>
            <a:r>
              <a:rPr lang="en-US" altLang="zh-TW" dirty="0" smtClean="0">
                <a:ea typeface="新細明體" charset="-120"/>
              </a:rPr>
              <a:t>S</a:t>
            </a:r>
            <a:r>
              <a:rPr lang="en-US" altLang="zh-TW" baseline="-25000" dirty="0" smtClean="0">
                <a:ea typeface="新細明體" charset="-120"/>
              </a:rPr>
              <a:t>3(s)</a:t>
            </a:r>
            <a:r>
              <a:rPr lang="en-US" altLang="zh-TW" dirty="0" smtClean="0">
                <a:ea typeface="新細明體" charset="-120"/>
              </a:rPr>
              <a:t> + NO</a:t>
            </a:r>
            <a:r>
              <a:rPr lang="en-US" altLang="zh-TW" baseline="-25000" dirty="0" smtClean="0">
                <a:ea typeface="新細明體" charset="-120"/>
              </a:rPr>
              <a:t>3</a:t>
            </a:r>
            <a:r>
              <a:rPr lang="en-US" altLang="zh-TW" baseline="50000" dirty="0" smtClean="0">
                <a:ea typeface="新細明體" charset="-120"/>
              </a:rPr>
              <a:t>-</a:t>
            </a:r>
            <a:r>
              <a:rPr lang="en-US" altLang="zh-TW" baseline="-25000" dirty="0" smtClean="0">
                <a:ea typeface="新細明體" charset="-120"/>
              </a:rPr>
              <a:t>(</a:t>
            </a:r>
            <a:r>
              <a:rPr lang="en-US" altLang="zh-TW" baseline="-25000" dirty="0" err="1" smtClean="0">
                <a:ea typeface="新細明體" charset="-120"/>
              </a:rPr>
              <a:t>aq</a:t>
            </a:r>
            <a:r>
              <a:rPr lang="en-US" altLang="zh-TW" baseline="-25000" dirty="0" smtClean="0">
                <a:ea typeface="新細明體" charset="-120"/>
              </a:rPr>
              <a:t>) </a:t>
            </a:r>
            <a:r>
              <a:rPr lang="en-US" altLang="zh-TW" dirty="0" smtClean="0">
                <a:ea typeface="新細明體" charset="-120"/>
                <a:sym typeface="Wingdings" pitchFamily="2" charset="2"/>
              </a:rPr>
              <a:t> H</a:t>
            </a:r>
            <a:r>
              <a:rPr lang="en-US" altLang="zh-TW" baseline="-25000" dirty="0" smtClean="0">
                <a:ea typeface="新細明體" charset="-120"/>
                <a:sym typeface="Wingdings" pitchFamily="2" charset="2"/>
              </a:rPr>
              <a:t>3</a:t>
            </a:r>
            <a:r>
              <a:rPr lang="en-US" altLang="zh-TW" dirty="0" smtClean="0">
                <a:ea typeface="新細明體" charset="-120"/>
                <a:sym typeface="Wingdings" pitchFamily="2" charset="2"/>
              </a:rPr>
              <a:t>AsO</a:t>
            </a:r>
            <a:r>
              <a:rPr lang="en-US" altLang="zh-TW" baseline="-25000" dirty="0" smtClean="0">
                <a:ea typeface="新細明體" charset="-120"/>
                <a:sym typeface="Wingdings" pitchFamily="2" charset="2"/>
              </a:rPr>
              <a:t>4(</a:t>
            </a:r>
            <a:r>
              <a:rPr lang="en-US" altLang="zh-TW" baseline="-25000" dirty="0" err="1" smtClean="0">
                <a:ea typeface="新細明體" charset="-120"/>
                <a:sym typeface="Wingdings" pitchFamily="2" charset="2"/>
              </a:rPr>
              <a:t>aq</a:t>
            </a:r>
            <a:r>
              <a:rPr lang="en-US" altLang="zh-TW" baseline="-25000" dirty="0" smtClean="0">
                <a:ea typeface="新細明體" charset="-120"/>
                <a:sym typeface="Wingdings" pitchFamily="2" charset="2"/>
              </a:rPr>
              <a:t>)</a:t>
            </a:r>
            <a:r>
              <a:rPr lang="en-US" altLang="zh-TW" dirty="0" smtClean="0">
                <a:ea typeface="新細明體" charset="-120"/>
                <a:sym typeface="Wingdings" pitchFamily="2" charset="2"/>
              </a:rPr>
              <a:t> + S</a:t>
            </a:r>
            <a:r>
              <a:rPr lang="en-US" altLang="zh-TW" baseline="-25000" dirty="0" smtClean="0">
                <a:ea typeface="新細明體" charset="-120"/>
              </a:rPr>
              <a:t>(s)</a:t>
            </a:r>
            <a:r>
              <a:rPr lang="en-US" altLang="zh-TW" dirty="0" smtClean="0">
                <a:ea typeface="新細明體" charset="-120"/>
                <a:sym typeface="Wingdings" pitchFamily="2" charset="2"/>
              </a:rPr>
              <a:t> +NO</a:t>
            </a:r>
            <a:r>
              <a:rPr lang="en-US" altLang="zh-TW" baseline="-25000" dirty="0" smtClean="0">
                <a:ea typeface="新細明體" charset="-120"/>
              </a:rPr>
              <a:t>(g)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baseline="-25000" dirty="0" smtClean="0">
              <a:ea typeface="新細明體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dirty="0" smtClean="0">
              <a:ea typeface="新細明體" charset="-12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441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自由能與活度</a:t>
            </a:r>
            <a:r>
              <a:rPr lang="en-US" altLang="zh-TW" smtClean="0">
                <a:ea typeface="新細明體" pitchFamily="18" charset="-120"/>
              </a:rPr>
              <a:t>Activity</a:t>
            </a: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8475" y="1830388"/>
            <a:ext cx="3722688" cy="2928937"/>
          </a:xfr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/>
          <a:lstStyle/>
          <a:p>
            <a:pPr eaLnBrk="1" hangingPunct="1"/>
            <a:r>
              <a:rPr lang="zh-TW" altLang="en-US" sz="2400" smtClean="0">
                <a:ea typeface="新細明體" pitchFamily="18" charset="-120"/>
              </a:rPr>
              <a:t>反應物 </a:t>
            </a:r>
            <a:r>
              <a:rPr lang="en-US" altLang="zh-TW" sz="2400" smtClean="0">
                <a:ea typeface="新細明體" pitchFamily="18" charset="-120"/>
                <a:sym typeface="Wingdings" pitchFamily="2" charset="2"/>
              </a:rPr>
              <a:t> </a:t>
            </a:r>
            <a:r>
              <a:rPr lang="zh-TW" altLang="en-US" sz="2400" smtClean="0">
                <a:ea typeface="新細明體" pitchFamily="18" charset="-120"/>
              </a:rPr>
              <a:t>產物</a:t>
            </a:r>
            <a:endParaRPr lang="en-US" altLang="zh-TW" sz="2400" smtClean="0">
              <a:ea typeface="新細明體" pitchFamily="18" charset="-120"/>
            </a:endParaRPr>
          </a:p>
          <a:p>
            <a:pPr eaLnBrk="1" hangingPunct="1"/>
            <a:r>
              <a:rPr lang="zh-TW" altLang="en-US" sz="2400" smtClean="0">
                <a:ea typeface="新細明體" pitchFamily="18" charset="-120"/>
              </a:rPr>
              <a:t>化學反應自由能 ：</a:t>
            </a:r>
          </a:p>
          <a:p>
            <a:pPr eaLnBrk="1" hangingPunct="1"/>
            <a:r>
              <a:rPr lang="en-US" altLang="zh-TW" sz="2400" smtClean="0">
                <a:ea typeface="新細明體" pitchFamily="18" charset="-120"/>
              </a:rPr>
              <a:t>ΔG</a:t>
            </a:r>
            <a:r>
              <a:rPr lang="en-US" altLang="zh-TW" sz="2400" baseline="-25000" smtClean="0">
                <a:ea typeface="新細明體" pitchFamily="18" charset="-120"/>
              </a:rPr>
              <a:t>r</a:t>
            </a:r>
            <a:r>
              <a:rPr lang="en-US" altLang="zh-TW" sz="2400" smtClean="0">
                <a:ea typeface="新細明體" pitchFamily="18" charset="-120"/>
              </a:rPr>
              <a:t> =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400" smtClean="0">
                <a:ea typeface="新細明體" pitchFamily="18" charset="-120"/>
              </a:rPr>
              <a:t>	ΣnG</a:t>
            </a:r>
            <a:r>
              <a:rPr lang="en-US" altLang="zh-TW" sz="2400" baseline="-25000" smtClean="0">
                <a:ea typeface="新細明體" pitchFamily="18" charset="-120"/>
              </a:rPr>
              <a:t>m</a:t>
            </a:r>
            <a:r>
              <a:rPr lang="en-US" altLang="zh-TW" sz="2400" smtClean="0">
                <a:ea typeface="新細明體" pitchFamily="18" charset="-120"/>
              </a:rPr>
              <a:t>(</a:t>
            </a:r>
            <a:r>
              <a:rPr lang="zh-TW" altLang="en-US" sz="2400" smtClean="0">
                <a:ea typeface="新細明體" pitchFamily="18" charset="-120"/>
              </a:rPr>
              <a:t>產物</a:t>
            </a:r>
            <a:r>
              <a:rPr lang="en-US" altLang="zh-TW" sz="2400" smtClean="0">
                <a:ea typeface="新細明體" pitchFamily="18" charset="-120"/>
              </a:rPr>
              <a:t>products) </a:t>
            </a:r>
            <a:r>
              <a:rPr lang="zh-TW" altLang="en-US" sz="2400" smtClean="0">
                <a:ea typeface="新細明體" pitchFamily="18" charset="-120"/>
              </a:rPr>
              <a:t>－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400" smtClean="0">
                <a:ea typeface="新細明體" pitchFamily="18" charset="-120"/>
              </a:rPr>
              <a:t>	ΣnG</a:t>
            </a:r>
            <a:r>
              <a:rPr lang="en-US" altLang="zh-TW" sz="2400" baseline="-25000" smtClean="0">
                <a:ea typeface="新細明體" pitchFamily="18" charset="-120"/>
              </a:rPr>
              <a:t>m</a:t>
            </a:r>
            <a:r>
              <a:rPr lang="en-US" altLang="zh-TW" sz="2400" smtClean="0">
                <a:ea typeface="新細明體" pitchFamily="18" charset="-120"/>
              </a:rPr>
              <a:t>(</a:t>
            </a:r>
            <a:r>
              <a:rPr lang="zh-TW" altLang="en-US" sz="2400" smtClean="0">
                <a:ea typeface="新細明體" pitchFamily="18" charset="-120"/>
              </a:rPr>
              <a:t>反應物</a:t>
            </a:r>
            <a:r>
              <a:rPr lang="en-US" altLang="zh-TW" sz="2400" smtClean="0">
                <a:ea typeface="新細明體" pitchFamily="18" charset="-120"/>
              </a:rPr>
              <a:t>reactants)</a:t>
            </a:r>
            <a:endParaRPr lang="zh-TW" altLang="en-US" sz="2400" smtClean="0">
              <a:ea typeface="新細明體" pitchFamily="18" charset="-120"/>
            </a:endParaRPr>
          </a:p>
        </p:txBody>
      </p:sp>
      <p:graphicFrame>
        <p:nvGraphicFramePr>
          <p:cNvPr id="4098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318000" y="1858963"/>
          <a:ext cx="4476750" cy="283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4" imgW="1866600" imgH="1180800" progId="Equation.3">
                  <p:embed/>
                </p:oleObj>
              </mc:Choice>
              <mc:Fallback>
                <p:oleObj name="Equation" r:id="rId4" imgW="1866600" imgH="1180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1858963"/>
                        <a:ext cx="4476750" cy="28305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20700" y="4967288"/>
            <a:ext cx="8261350" cy="1279525"/>
          </a:xfrm>
          <a:prstGeom prst="rect">
            <a:avLst/>
          </a:prstGeom>
          <a:solidFill>
            <a:srgbClr val="FFFF66"/>
          </a:solidFill>
          <a:ln w="762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l"/>
            </a:pPr>
            <a:r>
              <a:rPr lang="zh-TW" altLang="en-US" sz="2800" i="0">
                <a:solidFill>
                  <a:schemeClr val="tx2"/>
                </a:solidFill>
                <a:ea typeface="新細明體" pitchFamily="18" charset="-120"/>
              </a:rPr>
              <a:t>請導出稀釋溶液中溶質自由能與活度的關係式。</a:t>
            </a:r>
            <a:endParaRPr lang="en-US" altLang="zh-TW" sz="2800" i="0">
              <a:solidFill>
                <a:schemeClr val="tx2"/>
              </a:solidFill>
              <a:ea typeface="新細明體" pitchFamily="18" charset="-12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l"/>
            </a:pPr>
            <a:r>
              <a:rPr lang="zh-TW" altLang="en-US" sz="2800" i="0">
                <a:solidFill>
                  <a:schemeClr val="tx2"/>
                </a:solidFill>
                <a:ea typeface="新細明體" pitchFamily="18" charset="-120"/>
              </a:rPr>
              <a:t>請導出純固體與純液體自由能與活度的關係式。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活度</a:t>
            </a:r>
            <a:r>
              <a:rPr lang="en-US" altLang="zh-TW" smtClean="0">
                <a:ea typeface="新細明體" pitchFamily="18" charset="-120"/>
              </a:rPr>
              <a:t>Activity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對於理想氣體中氣體</a:t>
            </a:r>
            <a:r>
              <a:rPr lang="en-US" altLang="zh-TW" smtClean="0">
                <a:ea typeface="新細明體" pitchFamily="18" charset="-120"/>
              </a:rPr>
              <a:t>J</a:t>
            </a:r>
            <a:r>
              <a:rPr lang="zh-TW" altLang="en-US" smtClean="0">
                <a:ea typeface="新細明體" pitchFamily="18" charset="-120"/>
              </a:rPr>
              <a:t>的活度：</a:t>
            </a:r>
          </a:p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  a</a:t>
            </a:r>
            <a:r>
              <a:rPr lang="en-US" altLang="zh-TW" baseline="-25000" smtClean="0">
                <a:ea typeface="新細明體" pitchFamily="18" charset="-120"/>
              </a:rPr>
              <a:t>J</a:t>
            </a:r>
            <a:r>
              <a:rPr lang="en-US" altLang="zh-TW" smtClean="0">
                <a:ea typeface="新細明體" pitchFamily="18" charset="-120"/>
              </a:rPr>
              <a:t> = P</a:t>
            </a:r>
            <a:r>
              <a:rPr lang="en-US" altLang="zh-TW" baseline="-25000" smtClean="0">
                <a:ea typeface="新細明體" pitchFamily="18" charset="-120"/>
              </a:rPr>
              <a:t>J</a:t>
            </a:r>
            <a:r>
              <a:rPr lang="en-US" altLang="zh-TW" smtClean="0">
                <a:ea typeface="新細明體" pitchFamily="18" charset="-120"/>
              </a:rPr>
              <a:t>/P°, where P° = 1 bar. </a:t>
            </a:r>
            <a:r>
              <a:rPr lang="en-US" altLang="zh-TW" smtClean="0">
                <a:ea typeface="新細明體" pitchFamily="18" charset="-120"/>
                <a:sym typeface="Wingdings" pitchFamily="2" charset="2"/>
              </a:rPr>
              <a:t> </a:t>
            </a:r>
            <a:r>
              <a:rPr lang="en-US" altLang="zh-TW" smtClean="0">
                <a:ea typeface="新細明體" pitchFamily="18" charset="-120"/>
              </a:rPr>
              <a:t>a</a:t>
            </a:r>
            <a:r>
              <a:rPr lang="en-US" altLang="zh-TW" baseline="-25000" smtClean="0">
                <a:ea typeface="新細明體" pitchFamily="18" charset="-120"/>
              </a:rPr>
              <a:t>J</a:t>
            </a:r>
            <a:r>
              <a:rPr lang="en-US" altLang="zh-TW" smtClean="0">
                <a:ea typeface="新細明體" pitchFamily="18" charset="-120"/>
              </a:rPr>
              <a:t> = P</a:t>
            </a:r>
            <a:r>
              <a:rPr lang="en-US" altLang="zh-TW" baseline="-25000" smtClean="0">
                <a:ea typeface="新細明體" pitchFamily="18" charset="-120"/>
              </a:rPr>
              <a:t>J</a:t>
            </a:r>
            <a:endParaRPr lang="en-US" altLang="zh-TW" smtClean="0">
              <a:ea typeface="新細明體" pitchFamily="18" charset="-120"/>
            </a:endParaRPr>
          </a:p>
          <a:p>
            <a:pPr eaLnBrk="1" hangingPunct="1"/>
            <a:r>
              <a:rPr lang="zh-TW" altLang="en-US" smtClean="0">
                <a:ea typeface="新細明體" pitchFamily="18" charset="-120"/>
              </a:rPr>
              <a:t>對於稀釋溶液中溶質的活度 ：</a:t>
            </a:r>
            <a:r>
              <a:rPr lang="en-US" altLang="zh-TW" smtClean="0">
                <a:ea typeface="新細明體" pitchFamily="18" charset="-120"/>
              </a:rPr>
              <a:t>  </a:t>
            </a:r>
          </a:p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a</a:t>
            </a:r>
            <a:r>
              <a:rPr lang="en-US" altLang="zh-TW" baseline="-25000" smtClean="0">
                <a:ea typeface="新細明體" pitchFamily="18" charset="-120"/>
              </a:rPr>
              <a:t>J</a:t>
            </a:r>
            <a:r>
              <a:rPr lang="en-US" altLang="zh-TW" smtClean="0">
                <a:ea typeface="新細明體" pitchFamily="18" charset="-120"/>
              </a:rPr>
              <a:t> = [J]/c°, where c° = 1 M  </a:t>
            </a:r>
            <a:r>
              <a:rPr lang="en-US" altLang="zh-TW" smtClean="0">
                <a:ea typeface="新細明體" pitchFamily="18" charset="-120"/>
                <a:sym typeface="Wingdings" pitchFamily="2" charset="2"/>
              </a:rPr>
              <a:t> </a:t>
            </a:r>
            <a:r>
              <a:rPr lang="en-US" altLang="zh-TW" smtClean="0">
                <a:ea typeface="新細明體" pitchFamily="18" charset="-120"/>
              </a:rPr>
              <a:t>a</a:t>
            </a:r>
            <a:r>
              <a:rPr lang="en-US" altLang="zh-TW" baseline="-25000" smtClean="0">
                <a:ea typeface="新細明體" pitchFamily="18" charset="-120"/>
              </a:rPr>
              <a:t>J</a:t>
            </a:r>
            <a:r>
              <a:rPr lang="en-US" altLang="zh-TW" smtClean="0">
                <a:ea typeface="新細明體" pitchFamily="18" charset="-120"/>
              </a:rPr>
              <a:t> = [J]</a:t>
            </a:r>
          </a:p>
          <a:p>
            <a:pPr eaLnBrk="1" hangingPunct="1"/>
            <a:r>
              <a:rPr lang="zh-TW" altLang="en-US" smtClean="0">
                <a:ea typeface="新細明體" pitchFamily="18" charset="-120"/>
              </a:rPr>
              <a:t>對於純固體與純液體：</a:t>
            </a:r>
            <a:r>
              <a:rPr lang="en-US" altLang="zh-TW" smtClean="0">
                <a:ea typeface="新細明體" pitchFamily="18" charset="-120"/>
              </a:rPr>
              <a:t> </a:t>
            </a:r>
          </a:p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a</a:t>
            </a:r>
            <a:r>
              <a:rPr lang="en-US" altLang="zh-TW" baseline="-25000" smtClean="0">
                <a:ea typeface="新細明體" pitchFamily="18" charset="-120"/>
              </a:rPr>
              <a:t>J</a:t>
            </a:r>
            <a:r>
              <a:rPr lang="en-US" altLang="zh-TW" smtClean="0">
                <a:ea typeface="新細明體" pitchFamily="18" charset="-120"/>
              </a:rPr>
              <a:t> 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平衡常數（</a:t>
            </a:r>
            <a:r>
              <a:rPr lang="en-US" altLang="zh-TW" smtClean="0">
                <a:ea typeface="新細明體" pitchFamily="18" charset="-120"/>
              </a:rPr>
              <a:t>dimensionless</a:t>
            </a:r>
            <a:r>
              <a:rPr lang="zh-TW" altLang="en-US" smtClean="0">
                <a:ea typeface="新細明體" pitchFamily="18" charset="-120"/>
              </a:rPr>
              <a:t>）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1630363" y="1665288"/>
          <a:ext cx="5708650" cy="327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4" name="方程式" r:id="rId4" imgW="2501640" imgH="1434960" progId="Equation.3">
                  <p:embed/>
                </p:oleObj>
              </mc:Choice>
              <mc:Fallback>
                <p:oleObj name="方程式" r:id="rId4" imgW="2501640" imgH="1434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363" y="1665288"/>
                        <a:ext cx="5708650" cy="32750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192338" y="5027613"/>
          <a:ext cx="4672012" cy="155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5" name="Equation" r:id="rId6" imgW="2209680" imgH="736560" progId="Equation.DSMT4">
                  <p:embed/>
                </p:oleObj>
              </mc:Choice>
              <mc:Fallback>
                <p:oleObj name="Equation" r:id="rId6" imgW="2209680" imgH="7365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8" y="5027613"/>
                        <a:ext cx="4672012" cy="1557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練習一</a:t>
            </a:r>
          </a:p>
        </p:txBody>
      </p:sp>
      <p:graphicFrame>
        <p:nvGraphicFramePr>
          <p:cNvPr id="5122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039813" y="1752600"/>
          <a:ext cx="7104062" cy="436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方程式" r:id="rId4" imgW="2273040" imgH="1396800" progId="Equation.3">
                  <p:embed/>
                </p:oleObj>
              </mc:Choice>
              <mc:Fallback>
                <p:oleObj name="方程式" r:id="rId4" imgW="2273040" imgH="1396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1752600"/>
                        <a:ext cx="7104062" cy="4365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81050"/>
            <a:ext cx="9144000" cy="914400"/>
          </a:xfrm>
        </p:spPr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從</a:t>
            </a:r>
            <a:r>
              <a:rPr lang="en-US" altLang="zh-TW" smtClean="0">
                <a:ea typeface="新細明體" pitchFamily="18" charset="-120"/>
              </a:rPr>
              <a:t>G</a:t>
            </a:r>
            <a:r>
              <a:rPr lang="zh-TW" altLang="en-US" smtClean="0">
                <a:ea typeface="新細明體" pitchFamily="18" charset="-120"/>
              </a:rPr>
              <a:t>的極小值來預測化學反應的方向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8825" y="1844675"/>
            <a:ext cx="7493000" cy="4672013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ea typeface="新細明體" pitchFamily="18" charset="-120"/>
              </a:rPr>
              <a:t>作業 </a:t>
            </a:r>
            <a:r>
              <a:rPr lang="en-US" altLang="zh-TW" dirty="0" smtClean="0">
                <a:ea typeface="新細明體" pitchFamily="18" charset="-120"/>
              </a:rPr>
              <a:t>10.23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120062" cy="4030662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If Q=1.0 for N</a:t>
            </a:r>
            <a:r>
              <a:rPr lang="en-US" altLang="zh-TW" baseline="-25000" smtClean="0">
                <a:ea typeface="新細明體" pitchFamily="18" charset="-120"/>
              </a:rPr>
              <a:t>2</a:t>
            </a:r>
            <a:r>
              <a:rPr lang="en-US" altLang="zh-TW" smtClean="0">
                <a:ea typeface="新細明體" pitchFamily="18" charset="-120"/>
              </a:rPr>
              <a:t>(g) + O</a:t>
            </a:r>
            <a:r>
              <a:rPr lang="en-US" altLang="zh-TW" baseline="-25000" smtClean="0">
                <a:ea typeface="新細明體" pitchFamily="18" charset="-120"/>
              </a:rPr>
              <a:t>2</a:t>
            </a:r>
            <a:r>
              <a:rPr lang="en-US" altLang="zh-TW" smtClean="0">
                <a:ea typeface="新細明體" pitchFamily="18" charset="-120"/>
              </a:rPr>
              <a:t>(g) </a:t>
            </a:r>
            <a:r>
              <a:rPr lang="en-US" altLang="zh-TW" smtClean="0">
                <a:ea typeface="新細明體" pitchFamily="18" charset="-120"/>
                <a:sym typeface="Wingdings" pitchFamily="2" charset="2"/>
              </a:rPr>
              <a:t> 2NO(g) at 25℃, will the reaction have a tendency to form products or reactants or will it be at equilibrium?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平衡常數</a:t>
            </a:r>
            <a:r>
              <a:rPr lang="en-US" altLang="zh-TW" smtClean="0">
                <a:ea typeface="新細明體" pitchFamily="18" charset="-120"/>
              </a:rPr>
              <a:t>K</a:t>
            </a:r>
            <a:r>
              <a:rPr lang="zh-TW" altLang="en-US" smtClean="0">
                <a:ea typeface="新細明體" pitchFamily="18" charset="-120"/>
              </a:rPr>
              <a:t>與</a:t>
            </a:r>
            <a:r>
              <a:rPr lang="en-US" altLang="zh-TW" smtClean="0">
                <a:ea typeface="新細明體" pitchFamily="18" charset="-120"/>
              </a:rPr>
              <a:t>ΔH</a:t>
            </a:r>
            <a:r>
              <a:rPr lang="en-US" altLang="zh-TW" baseline="-25000" smtClean="0">
                <a:ea typeface="新細明體" pitchFamily="18" charset="-120"/>
              </a:rPr>
              <a:t>r</a:t>
            </a:r>
            <a:r>
              <a:rPr lang="en-US" altLang="zh-TW" smtClean="0">
                <a:ea typeface="新細明體" pitchFamily="18" charset="-120"/>
              </a:rPr>
              <a:t>°</a:t>
            </a:r>
            <a:r>
              <a:rPr lang="zh-TW" altLang="en-US" smtClean="0">
                <a:ea typeface="新細明體" pitchFamily="18" charset="-120"/>
              </a:rPr>
              <a:t>、 </a:t>
            </a:r>
            <a:r>
              <a:rPr lang="en-US" altLang="zh-TW" smtClean="0">
                <a:ea typeface="新細明體" pitchFamily="18" charset="-120"/>
              </a:rPr>
              <a:t>ΔS</a:t>
            </a:r>
            <a:r>
              <a:rPr lang="en-US" altLang="zh-TW" baseline="-25000" smtClean="0">
                <a:ea typeface="新細明體" pitchFamily="18" charset="-120"/>
              </a:rPr>
              <a:t>r</a:t>
            </a:r>
            <a:r>
              <a:rPr lang="en-US" altLang="zh-TW" smtClean="0">
                <a:ea typeface="新細明體" pitchFamily="18" charset="-120"/>
              </a:rPr>
              <a:t>°</a:t>
            </a:r>
            <a:endParaRPr lang="zh-TW" altLang="en-US" smtClean="0">
              <a:ea typeface="新細明體" pitchFamily="18" charset="-120"/>
            </a:endParaRP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81000" y="2017713"/>
          <a:ext cx="39624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方程式" r:id="rId4" imgW="1815840" imgH="634680" progId="Equation.3">
                  <p:embed/>
                </p:oleObj>
              </mc:Choice>
              <mc:Fallback>
                <p:oleObj name="方程式" r:id="rId4" imgW="1815840" imgH="634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017713"/>
                        <a:ext cx="3962400" cy="13843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5715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3746500"/>
            <a:ext cx="8351837" cy="2476500"/>
          </a:xfrm>
          <a:solidFill>
            <a:schemeClr val="bg1"/>
          </a:solidFill>
          <a:ln w="28575">
            <a:solidFill>
              <a:srgbClr val="9900CC"/>
            </a:solidFill>
          </a:ln>
        </p:spPr>
        <p:txBody>
          <a:bodyPr/>
          <a:lstStyle/>
          <a:p>
            <a:pPr eaLnBrk="1" hangingPunct="1"/>
            <a:r>
              <a:rPr lang="zh-TW" altLang="en-US" sz="2400" dirty="0" smtClean="0">
                <a:ea typeface="新細明體" pitchFamily="18" charset="-120"/>
              </a:rPr>
              <a:t>吸熱反應： </a:t>
            </a:r>
          </a:p>
          <a:p>
            <a:pPr lvl="1" eaLnBrk="1" hangingPunct="1"/>
            <a:r>
              <a:rPr lang="en-US" altLang="zh-TW" sz="2000" dirty="0" err="1" smtClean="0">
                <a:ea typeface="新細明體" pitchFamily="18" charset="-120"/>
              </a:rPr>
              <a:t>ΔH</a:t>
            </a:r>
            <a:r>
              <a:rPr lang="en-US" altLang="zh-TW" sz="2000" baseline="-25000" dirty="0" err="1" smtClean="0">
                <a:ea typeface="新細明體" pitchFamily="18" charset="-120"/>
              </a:rPr>
              <a:t>r</a:t>
            </a:r>
            <a:r>
              <a:rPr lang="en-US" altLang="en-US" sz="2000" dirty="0" smtClean="0"/>
              <a:t>°</a:t>
            </a:r>
            <a:r>
              <a:rPr lang="en-US" altLang="zh-TW" sz="2000" dirty="0" smtClean="0">
                <a:ea typeface="新細明體" pitchFamily="18" charset="-120"/>
              </a:rPr>
              <a:t> </a:t>
            </a:r>
            <a:r>
              <a:rPr lang="en-US" altLang="zh-TW" sz="2000" dirty="0" smtClean="0">
                <a:ea typeface="新細明體" pitchFamily="18" charset="-120"/>
                <a:sym typeface="Wingdings" pitchFamily="2" charset="2"/>
              </a:rPr>
              <a:t>&gt;0</a:t>
            </a:r>
            <a:r>
              <a:rPr lang="zh-TW" altLang="en-US" sz="2000" dirty="0" smtClean="0">
                <a:ea typeface="新細明體" pitchFamily="18" charset="-120"/>
                <a:sym typeface="Wingdings" pitchFamily="2" charset="2"/>
              </a:rPr>
              <a:t>，若</a:t>
            </a:r>
            <a:r>
              <a:rPr lang="en-US" altLang="zh-TW" sz="2000" dirty="0" err="1" smtClean="0">
                <a:ea typeface="新細明體" pitchFamily="18" charset="-120"/>
              </a:rPr>
              <a:t>ΔS</a:t>
            </a:r>
            <a:r>
              <a:rPr lang="en-US" altLang="zh-TW" sz="2000" baseline="-25000" dirty="0" err="1" smtClean="0">
                <a:ea typeface="新細明體" pitchFamily="18" charset="-120"/>
              </a:rPr>
              <a:t>r</a:t>
            </a:r>
            <a:r>
              <a:rPr lang="en-US" altLang="en-US" sz="2000" dirty="0" smtClean="0"/>
              <a:t>°</a:t>
            </a:r>
            <a:r>
              <a:rPr lang="en-US" altLang="zh-TW" sz="2000" dirty="0" smtClean="0">
                <a:ea typeface="新細明體" pitchFamily="18" charset="-120"/>
              </a:rPr>
              <a:t> ≦0</a:t>
            </a:r>
            <a:r>
              <a:rPr lang="zh-TW" altLang="en-US" sz="2000" dirty="0" smtClean="0">
                <a:ea typeface="新細明體" pitchFamily="18" charset="-120"/>
              </a:rPr>
              <a:t>，</a:t>
            </a:r>
            <a:r>
              <a:rPr lang="en-US" altLang="zh-TW" sz="2000" dirty="0" smtClean="0">
                <a:ea typeface="新細明體" pitchFamily="18" charset="-120"/>
              </a:rPr>
              <a:t>K &lt; 1</a:t>
            </a:r>
          </a:p>
          <a:p>
            <a:pPr lvl="1" eaLnBrk="1" hangingPunct="1"/>
            <a:r>
              <a:rPr lang="en-US" altLang="zh-TW" sz="2000" dirty="0" err="1" smtClean="0">
                <a:ea typeface="新細明體" pitchFamily="18" charset="-120"/>
              </a:rPr>
              <a:t>ΔH</a:t>
            </a:r>
            <a:r>
              <a:rPr lang="en-US" altLang="zh-TW" sz="2000" baseline="-25000" dirty="0" err="1" smtClean="0">
                <a:ea typeface="新細明體" pitchFamily="18" charset="-120"/>
              </a:rPr>
              <a:t>r</a:t>
            </a:r>
            <a:r>
              <a:rPr lang="en-US" altLang="en-US" sz="2000" dirty="0" smtClean="0"/>
              <a:t>°</a:t>
            </a:r>
            <a:r>
              <a:rPr lang="en-US" altLang="zh-TW" sz="2000" dirty="0" smtClean="0">
                <a:ea typeface="新細明體" pitchFamily="18" charset="-120"/>
              </a:rPr>
              <a:t> </a:t>
            </a:r>
            <a:r>
              <a:rPr lang="en-US" altLang="zh-TW" sz="2000" dirty="0" smtClean="0">
                <a:ea typeface="新細明體" pitchFamily="18" charset="-120"/>
                <a:sym typeface="Wingdings" pitchFamily="2" charset="2"/>
              </a:rPr>
              <a:t>&gt;0</a:t>
            </a:r>
            <a:r>
              <a:rPr lang="zh-TW" altLang="en-US" sz="2000" dirty="0" smtClean="0">
                <a:ea typeface="新細明體" pitchFamily="18" charset="-120"/>
                <a:sym typeface="Wingdings" pitchFamily="2" charset="2"/>
              </a:rPr>
              <a:t>，若</a:t>
            </a:r>
            <a:r>
              <a:rPr lang="en-US" altLang="zh-TW" sz="2000" dirty="0" err="1" smtClean="0">
                <a:ea typeface="新細明體" pitchFamily="18" charset="-120"/>
              </a:rPr>
              <a:t>ΔS</a:t>
            </a:r>
            <a:r>
              <a:rPr lang="en-US" altLang="zh-TW" sz="2000" baseline="-25000" dirty="0" err="1" smtClean="0">
                <a:ea typeface="新細明體" pitchFamily="18" charset="-120"/>
              </a:rPr>
              <a:t>r</a:t>
            </a:r>
            <a:r>
              <a:rPr lang="en-US" altLang="en-US" sz="2000" dirty="0" smtClean="0"/>
              <a:t>°</a:t>
            </a:r>
            <a:r>
              <a:rPr lang="en-US" altLang="zh-TW" sz="2000" dirty="0" smtClean="0">
                <a:ea typeface="新細明體" pitchFamily="18" charset="-120"/>
              </a:rPr>
              <a:t> &gt;&gt; 0</a:t>
            </a:r>
            <a:r>
              <a:rPr lang="zh-TW" altLang="en-US" sz="2000" dirty="0" smtClean="0">
                <a:ea typeface="新細明體" pitchFamily="18" charset="-120"/>
              </a:rPr>
              <a:t>，</a:t>
            </a:r>
            <a:r>
              <a:rPr lang="en-US" altLang="zh-TW" sz="2000" dirty="0" smtClean="0">
                <a:ea typeface="新細明體" pitchFamily="18" charset="-120"/>
              </a:rPr>
              <a:t>K &gt; 1</a:t>
            </a:r>
          </a:p>
          <a:p>
            <a:pPr eaLnBrk="1" hangingPunct="1"/>
            <a:r>
              <a:rPr lang="zh-TW" altLang="en-US" sz="2400" dirty="0" smtClean="0">
                <a:ea typeface="新細明體" pitchFamily="18" charset="-120"/>
              </a:rPr>
              <a:t>放熱反應</a:t>
            </a:r>
          </a:p>
          <a:p>
            <a:pPr lvl="1" eaLnBrk="1" hangingPunct="1"/>
            <a:r>
              <a:rPr lang="zh-TW" altLang="en-US" sz="2000" dirty="0" smtClean="0">
                <a:ea typeface="新細明體" pitchFamily="18" charset="-120"/>
              </a:rPr>
              <a:t>通常</a:t>
            </a:r>
            <a:r>
              <a:rPr lang="en-US" altLang="zh-TW" sz="2000" dirty="0" err="1" smtClean="0">
                <a:ea typeface="新細明體" pitchFamily="18" charset="-120"/>
              </a:rPr>
              <a:t>ΔH</a:t>
            </a:r>
            <a:r>
              <a:rPr lang="en-US" altLang="zh-TW" sz="2000" baseline="-25000" dirty="0" err="1" smtClean="0">
                <a:ea typeface="新細明體" pitchFamily="18" charset="-120"/>
              </a:rPr>
              <a:t>r</a:t>
            </a:r>
            <a:r>
              <a:rPr lang="en-US" altLang="en-US" sz="2000" dirty="0" smtClean="0"/>
              <a:t>°</a:t>
            </a:r>
            <a:r>
              <a:rPr lang="en-US" altLang="zh-TW" sz="2000" dirty="0" smtClean="0">
                <a:ea typeface="新細明體" pitchFamily="18" charset="-120"/>
              </a:rPr>
              <a:t>  &lt;&lt; </a:t>
            </a:r>
            <a:r>
              <a:rPr lang="en-US" altLang="zh-TW" sz="2000" dirty="0" smtClean="0">
                <a:ea typeface="新細明體" pitchFamily="18" charset="-120"/>
                <a:sym typeface="Wingdings" pitchFamily="2" charset="2"/>
              </a:rPr>
              <a:t>0</a:t>
            </a:r>
            <a:r>
              <a:rPr lang="zh-TW" altLang="en-US" sz="2000" dirty="0" smtClean="0">
                <a:ea typeface="新細明體" pitchFamily="18" charset="-120"/>
                <a:sym typeface="Wingdings" pitchFamily="2" charset="2"/>
              </a:rPr>
              <a:t>，</a:t>
            </a:r>
            <a:r>
              <a:rPr lang="en-US" altLang="zh-TW" sz="2000" dirty="0" smtClean="0">
                <a:ea typeface="新細明體" pitchFamily="18" charset="-120"/>
              </a:rPr>
              <a:t>K&gt;&gt;1</a:t>
            </a:r>
            <a:r>
              <a:rPr lang="zh-TW" altLang="en-US" sz="2000" dirty="0" smtClean="0">
                <a:ea typeface="新細明體" pitchFamily="18" charset="-120"/>
              </a:rPr>
              <a:t>；除非 </a:t>
            </a:r>
            <a:r>
              <a:rPr lang="en-US" altLang="zh-TW" sz="2000" dirty="0" smtClean="0">
                <a:ea typeface="新細明體" pitchFamily="18" charset="-120"/>
              </a:rPr>
              <a:t>|</a:t>
            </a:r>
            <a:r>
              <a:rPr lang="en-US" altLang="zh-TW" sz="2000" dirty="0" err="1" smtClean="0">
                <a:ea typeface="新細明體" pitchFamily="18" charset="-120"/>
              </a:rPr>
              <a:t>ΔH</a:t>
            </a:r>
            <a:r>
              <a:rPr lang="en-US" altLang="zh-TW" sz="2000" baseline="-25000" dirty="0" err="1" smtClean="0">
                <a:ea typeface="新細明體" pitchFamily="18" charset="-120"/>
              </a:rPr>
              <a:t>r</a:t>
            </a:r>
            <a:r>
              <a:rPr lang="en-US" altLang="en-US" sz="2000" dirty="0" smtClean="0"/>
              <a:t>°</a:t>
            </a:r>
            <a:r>
              <a:rPr lang="en-US" altLang="zh-TW" sz="2000" dirty="0" smtClean="0">
                <a:ea typeface="新細明體" pitchFamily="18" charset="-120"/>
              </a:rPr>
              <a:t>|</a:t>
            </a:r>
            <a:r>
              <a:rPr lang="zh-TW" altLang="en-US" sz="2000" dirty="0" smtClean="0">
                <a:ea typeface="新細明體" pitchFamily="18" charset="-120"/>
              </a:rPr>
              <a:t>的值很小，而且</a:t>
            </a:r>
            <a:r>
              <a:rPr lang="en-US" altLang="zh-TW" sz="2000" dirty="0" err="1" smtClean="0">
                <a:ea typeface="新細明體" pitchFamily="18" charset="-120"/>
              </a:rPr>
              <a:t>ΔS</a:t>
            </a:r>
            <a:r>
              <a:rPr lang="en-US" altLang="zh-TW" sz="2000" baseline="-25000" dirty="0" err="1" smtClean="0">
                <a:ea typeface="新細明體" pitchFamily="18" charset="-120"/>
              </a:rPr>
              <a:t>r</a:t>
            </a:r>
            <a:r>
              <a:rPr lang="en-US" altLang="en-US" sz="2000" dirty="0" smtClean="0"/>
              <a:t>°</a:t>
            </a:r>
            <a:r>
              <a:rPr lang="en-US" altLang="zh-TW" sz="2000" dirty="0" smtClean="0">
                <a:ea typeface="新細明體" pitchFamily="18" charset="-120"/>
              </a:rPr>
              <a:t> &lt;&lt; 0</a:t>
            </a:r>
            <a:r>
              <a:rPr lang="zh-TW" altLang="en-US" sz="2000" dirty="0" smtClean="0">
                <a:ea typeface="新細明體" pitchFamily="18" charset="-120"/>
              </a:rPr>
              <a:t>。</a:t>
            </a:r>
          </a:p>
        </p:txBody>
      </p:sp>
      <p:graphicFrame>
        <p:nvGraphicFramePr>
          <p:cNvPr id="9219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19675" y="2330450"/>
          <a:ext cx="365918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方程式" r:id="rId6" imgW="1143000" imgH="291960" progId="Equation.3">
                  <p:embed/>
                </p:oleObj>
              </mc:Choice>
              <mc:Fallback>
                <p:oleObj name="方程式" r:id="rId6" imgW="1143000" imgH="291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2330450"/>
                        <a:ext cx="3659188" cy="9350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Line 9"/>
          <p:cNvSpPr>
            <a:spLocks noChangeShapeType="1"/>
          </p:cNvSpPr>
          <p:nvPr/>
        </p:nvSpPr>
        <p:spPr bwMode="auto">
          <a:xfrm>
            <a:off x="4427538" y="2786063"/>
            <a:ext cx="406400" cy="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Problem</a:t>
            </a:r>
            <a:endParaRPr lang="zh-TW" altLang="en-US" dirty="0" smtClean="0">
              <a:ea typeface="新細明體" pitchFamily="18" charset="-120"/>
            </a:endParaRPr>
          </a:p>
        </p:txBody>
      </p:sp>
      <p:sp>
        <p:nvSpPr>
          <p:cNvPr id="27651" name="內容版面配置區 2"/>
          <p:cNvSpPr>
            <a:spLocks noGrp="1"/>
          </p:cNvSpPr>
          <p:nvPr>
            <p:ph idx="1"/>
          </p:nvPr>
        </p:nvSpPr>
        <p:spPr>
          <a:xfrm>
            <a:off x="468313" y="1989138"/>
            <a:ext cx="8370887" cy="4470400"/>
          </a:xfrm>
        </p:spPr>
        <p:txBody>
          <a:bodyPr/>
          <a:lstStyle/>
          <a:p>
            <a:r>
              <a:rPr lang="en-US" altLang="zh-TW" sz="2400" dirty="0" smtClean="0">
                <a:ea typeface="新細明體" pitchFamily="18" charset="-120"/>
              </a:rPr>
              <a:t>The distribution of Na</a:t>
            </a:r>
            <a:r>
              <a:rPr lang="en-US" altLang="zh-TW" sz="2400" baseline="30000" dirty="0" smtClean="0">
                <a:ea typeface="新細明體" pitchFamily="18" charset="-120"/>
              </a:rPr>
              <a:t>+</a:t>
            </a:r>
            <a:r>
              <a:rPr lang="en-US" altLang="zh-TW" sz="2400" dirty="0" smtClean="0">
                <a:ea typeface="新細明體" pitchFamily="18" charset="-120"/>
              </a:rPr>
              <a:t> ions across a typical biological membrane is 10 </a:t>
            </a:r>
            <a:r>
              <a:rPr lang="en-US" altLang="zh-TW" sz="2400" dirty="0" err="1" smtClean="0">
                <a:ea typeface="新細明體" pitchFamily="18" charset="-120"/>
              </a:rPr>
              <a:t>mM</a:t>
            </a:r>
            <a:r>
              <a:rPr lang="en-US" altLang="zh-TW" sz="2400" dirty="0" smtClean="0">
                <a:ea typeface="新細明體" pitchFamily="18" charset="-120"/>
              </a:rPr>
              <a:t> inside the cell and 140mM outside the cell.  At equilibrium the concentrations would be equal, but in a living cell the ions are not at equilibrium.</a:t>
            </a:r>
          </a:p>
          <a:p>
            <a:pPr lvl="1"/>
            <a:r>
              <a:rPr lang="en-US" altLang="zh-TW" sz="2400" dirty="0" smtClean="0">
                <a:ea typeface="新細明體" pitchFamily="18" charset="-120"/>
              </a:rPr>
              <a:t>What is the standard Gibbs free energy difference for Na</a:t>
            </a:r>
            <a:r>
              <a:rPr lang="en-US" altLang="zh-TW" sz="2400" baseline="30000" dirty="0" smtClean="0">
                <a:ea typeface="新細明體" pitchFamily="18" charset="-120"/>
              </a:rPr>
              <a:t>+</a:t>
            </a:r>
            <a:r>
              <a:rPr lang="en-US" altLang="zh-TW" sz="2400" dirty="0" smtClean="0">
                <a:ea typeface="新細明體" pitchFamily="18" charset="-120"/>
              </a:rPr>
              <a:t> ions across the membrane at 37</a:t>
            </a:r>
            <a:r>
              <a:rPr lang="en-US" altLang="zh-TW" sz="2400" dirty="0" smtClean="0">
                <a:latin typeface="新細明體" pitchFamily="18" charset="-120"/>
                <a:ea typeface="新細明體" pitchFamily="18" charset="-120"/>
              </a:rPr>
              <a:t>℃?</a:t>
            </a:r>
            <a:endParaRPr lang="en-US" altLang="zh-TW" sz="2400" dirty="0" smtClean="0">
              <a:ea typeface="新細明體" pitchFamily="18" charset="-120"/>
            </a:endParaRPr>
          </a:p>
          <a:p>
            <a:pPr lvl="1"/>
            <a:r>
              <a:rPr lang="en-US" altLang="zh-TW" sz="2400" dirty="0" smtClean="0">
                <a:ea typeface="新細明體" pitchFamily="18" charset="-120"/>
              </a:rPr>
              <a:t>What is the Gibbs free energy difference for Na</a:t>
            </a:r>
            <a:r>
              <a:rPr lang="en-US" altLang="zh-TW" sz="2400" baseline="30000" dirty="0" smtClean="0">
                <a:ea typeface="新細明體" pitchFamily="18" charset="-120"/>
              </a:rPr>
              <a:t>+</a:t>
            </a:r>
            <a:r>
              <a:rPr lang="en-US" altLang="zh-TW" sz="2400" dirty="0" smtClean="0">
                <a:ea typeface="新細明體" pitchFamily="18" charset="-120"/>
              </a:rPr>
              <a:t> </a:t>
            </a:r>
            <a:r>
              <a:rPr lang="en-US" altLang="zh-TW" sz="2400" dirty="0" smtClean="0">
                <a:ea typeface="新細明體" pitchFamily="18" charset="-120"/>
              </a:rPr>
              <a:t>ions moving from inside to outside of the in </a:t>
            </a:r>
            <a:r>
              <a:rPr lang="en-US" altLang="zh-TW" sz="2400" dirty="0" smtClean="0">
                <a:ea typeface="新細明體" pitchFamily="18" charset="-120"/>
              </a:rPr>
              <a:t>a living cell at 37</a:t>
            </a:r>
            <a:r>
              <a:rPr lang="en-US" altLang="zh-TW" sz="2400" dirty="0" smtClean="0">
                <a:latin typeface="新細明體" pitchFamily="18" charset="-120"/>
                <a:ea typeface="新細明體" pitchFamily="18" charset="-120"/>
              </a:rPr>
              <a:t>℃?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氮元素的需求</a:t>
            </a:r>
          </a:p>
        </p:txBody>
      </p:sp>
      <p:pic>
        <p:nvPicPr>
          <p:cNvPr id="14339" name="Picture 11" descr="P926000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8163" y="2068513"/>
            <a:ext cx="2344737" cy="1570037"/>
          </a:xfrm>
          <a:noFill/>
        </p:spPr>
      </p:pic>
      <p:sp>
        <p:nvSpPr>
          <p:cNvPr id="14340" name="Text Box 15"/>
          <p:cNvSpPr txBox="1">
            <a:spLocks noChangeArrowheads="1"/>
          </p:cNvSpPr>
          <p:nvPr/>
        </p:nvSpPr>
        <p:spPr bwMode="auto">
          <a:xfrm>
            <a:off x="2897188" y="2606675"/>
            <a:ext cx="793750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TW" altLang="en-US" sz="2400" i="0">
                <a:solidFill>
                  <a:srgbClr val="0000FF"/>
                </a:solidFill>
                <a:ea typeface="標楷體" pitchFamily="65" charset="-120"/>
              </a:rPr>
              <a:t>氮肥</a:t>
            </a:r>
          </a:p>
        </p:txBody>
      </p:sp>
      <p:sp>
        <p:nvSpPr>
          <p:cNvPr id="14341" name="Text Box 17"/>
          <p:cNvSpPr txBox="1">
            <a:spLocks noChangeArrowheads="1"/>
          </p:cNvSpPr>
          <p:nvPr/>
        </p:nvSpPr>
        <p:spPr bwMode="auto">
          <a:xfrm>
            <a:off x="2576513" y="4303713"/>
            <a:ext cx="1403350" cy="15525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TW" altLang="en-US" sz="2400" i="0">
                <a:solidFill>
                  <a:srgbClr val="0000FF"/>
                </a:solidFill>
                <a:ea typeface="標楷體" pitchFamily="65" charset="-120"/>
              </a:rPr>
              <a:t>炸藥：</a:t>
            </a:r>
          </a:p>
          <a:p>
            <a:r>
              <a:rPr lang="zh-TW" altLang="en-US" sz="2400" i="0">
                <a:solidFill>
                  <a:srgbClr val="0000FF"/>
                </a:solidFill>
                <a:ea typeface="標楷體" pitchFamily="65" charset="-120"/>
              </a:rPr>
              <a:t>硝化甘油</a:t>
            </a:r>
          </a:p>
          <a:p>
            <a:r>
              <a:rPr lang="zh-TW" altLang="en-US" sz="2400" i="0">
                <a:solidFill>
                  <a:srgbClr val="0000FF"/>
                </a:solidFill>
                <a:ea typeface="標楷體" pitchFamily="65" charset="-120"/>
              </a:rPr>
              <a:t>硝化棉</a:t>
            </a:r>
          </a:p>
          <a:p>
            <a:r>
              <a:rPr lang="en-US" altLang="zh-TW" sz="2400" i="0">
                <a:solidFill>
                  <a:srgbClr val="0000FF"/>
                </a:solidFill>
                <a:ea typeface="標楷體" pitchFamily="65" charset="-120"/>
              </a:rPr>
              <a:t>TNT</a:t>
            </a:r>
          </a:p>
        </p:txBody>
      </p:sp>
      <p:pic>
        <p:nvPicPr>
          <p:cNvPr id="14342" name="Picture 24" descr="tnt_dynamit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39788" y="3905250"/>
            <a:ext cx="1700212" cy="2549525"/>
          </a:xfrm>
          <a:noFill/>
        </p:spPr>
      </p:pic>
      <p:pic>
        <p:nvPicPr>
          <p:cNvPr id="14343" name="Picture 29" descr="Na_nitrat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545138" y="4379913"/>
            <a:ext cx="2314575" cy="2125662"/>
          </a:xfrm>
          <a:noFill/>
          <a:ln>
            <a:solidFill>
              <a:srgbClr val="0000FF"/>
            </a:solidFill>
          </a:ln>
        </p:spPr>
      </p:pic>
      <p:sp>
        <p:nvSpPr>
          <p:cNvPr id="14344" name="Line 30"/>
          <p:cNvSpPr>
            <a:spLocks noChangeShapeType="1"/>
          </p:cNvSpPr>
          <p:nvPr/>
        </p:nvSpPr>
        <p:spPr bwMode="auto">
          <a:xfrm flipH="1" flipV="1">
            <a:off x="3933825" y="4818063"/>
            <a:ext cx="1552575" cy="4079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triangle" w="med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345" name="Line 31"/>
          <p:cNvSpPr>
            <a:spLocks noChangeShapeType="1"/>
          </p:cNvSpPr>
          <p:nvPr/>
        </p:nvSpPr>
        <p:spPr bwMode="auto">
          <a:xfrm flipH="1" flipV="1">
            <a:off x="3684588" y="2827338"/>
            <a:ext cx="1814512" cy="241141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triangle" w="med" len="lg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4346" name="Picture 33" descr="111720065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926138" y="1741488"/>
            <a:ext cx="1395412" cy="2447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複習化學平衡問題一</a:t>
            </a:r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At 25°C how large an increase in concentration would be necessary to increase the free energy of a compound in aqueous solution by 5 kJ/mol ?</a:t>
            </a:r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複習化學平衡問題二</a:t>
            </a: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What value of the reaction quotient would</a:t>
            </a:r>
            <a:r>
              <a:rPr lang="zh-TW" altLang="en-US" dirty="0" smtClean="0">
                <a:ea typeface="新細明體" pitchFamily="18" charset="-120"/>
              </a:rPr>
              <a:t> </a:t>
            </a:r>
            <a:r>
              <a:rPr lang="en-US" altLang="zh-TW" dirty="0" smtClean="0">
                <a:ea typeface="新細明體" pitchFamily="18" charset="-120"/>
              </a:rPr>
              <a:t>be changed to give a +40.0 kJ/mol contribution to the reaction free energy at 25°C?</a:t>
            </a:r>
            <a:endParaRPr lang="zh-TW" altLang="en-US" dirty="0" smtClean="0"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氮元素的來源：硝石 或 哈伯法</a:t>
            </a:r>
          </a:p>
        </p:txBody>
      </p:sp>
      <p:pic>
        <p:nvPicPr>
          <p:cNvPr id="15363" name="Picture 12" descr="Image:LocationChile.p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0050" y="4487863"/>
            <a:ext cx="3800475" cy="1747837"/>
          </a:xfrm>
          <a:noFill/>
        </p:spPr>
      </p:pic>
      <p:pic>
        <p:nvPicPr>
          <p:cNvPr id="15364" name="Picture 13" descr="Sodium nitrite">
            <a:hlinkClick r:id="rId4" tooltip="Sodium nitrite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260475" y="1989138"/>
            <a:ext cx="2106613" cy="1938337"/>
          </a:xfrm>
        </p:spPr>
      </p:pic>
      <p:sp>
        <p:nvSpPr>
          <p:cNvPr id="15365" name="Text Box 14"/>
          <p:cNvSpPr txBox="1">
            <a:spLocks noChangeArrowheads="1"/>
          </p:cNvSpPr>
          <p:nvPr/>
        </p:nvSpPr>
        <p:spPr bwMode="auto">
          <a:xfrm>
            <a:off x="1301750" y="3925888"/>
            <a:ext cx="2025650" cy="4699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TW" altLang="en-US" sz="2400" b="1" i="0" dirty="0">
                <a:solidFill>
                  <a:srgbClr val="0000FF"/>
                </a:solidFill>
                <a:ea typeface="新細明體" pitchFamily="18" charset="-120"/>
              </a:rPr>
              <a:t>智利「硝石」</a:t>
            </a:r>
          </a:p>
        </p:txBody>
      </p:sp>
      <p:pic>
        <p:nvPicPr>
          <p:cNvPr id="15366" name="Picture 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062663" y="1989138"/>
            <a:ext cx="1414462" cy="1938337"/>
          </a:xfrm>
          <a:noFill/>
        </p:spPr>
      </p:pic>
      <p:pic>
        <p:nvPicPr>
          <p:cNvPr id="15367" name="Picture 1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027613" y="3978275"/>
            <a:ext cx="3494087" cy="2405063"/>
          </a:xfrm>
          <a:noFill/>
        </p:spPr>
      </p:pic>
      <p:sp>
        <p:nvSpPr>
          <p:cNvPr id="15368" name="Text Box 17"/>
          <p:cNvSpPr txBox="1">
            <a:spLocks noChangeArrowheads="1"/>
          </p:cNvSpPr>
          <p:nvPr/>
        </p:nvSpPr>
        <p:spPr bwMode="auto">
          <a:xfrm>
            <a:off x="3492500" y="2417763"/>
            <a:ext cx="1511300" cy="792162"/>
          </a:xfrm>
          <a:prstGeom prst="rect">
            <a:avLst/>
          </a:prstGeom>
          <a:solidFill>
            <a:srgbClr val="D9FFFF"/>
          </a:solidFill>
          <a:ln w="127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Aft>
                <a:spcPct val="50000"/>
              </a:spcAft>
              <a:buFont typeface="Wingdings" pitchFamily="2" charset="2"/>
              <a:buChar char="l"/>
            </a:pPr>
            <a:r>
              <a:rPr lang="zh-TW" altLang="en-US" i="0">
                <a:solidFill>
                  <a:srgbClr val="0000FF"/>
                </a:solidFill>
                <a:ea typeface="新細明體" pitchFamily="18" charset="-120"/>
              </a:rPr>
              <a:t>量不敷使用</a:t>
            </a:r>
          </a:p>
          <a:p>
            <a:pPr>
              <a:buFont typeface="Wingdings" pitchFamily="2" charset="2"/>
              <a:buChar char="l"/>
            </a:pPr>
            <a:r>
              <a:rPr lang="zh-TW" altLang="en-US" i="0">
                <a:solidFill>
                  <a:srgbClr val="0000FF"/>
                </a:solidFill>
                <a:ea typeface="新細明體" pitchFamily="18" charset="-120"/>
              </a:rPr>
              <a:t>通路不穩定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固氮反應的歷史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68300" y="1785938"/>
            <a:ext cx="8480425" cy="3756025"/>
          </a:xfrm>
          <a:solidFill>
            <a:srgbClr val="D9FFFF"/>
          </a:solidFill>
        </p:spPr>
        <p:txBody>
          <a:bodyPr/>
          <a:lstStyle/>
          <a:p>
            <a:pPr eaLnBrk="1" hangingPunct="1"/>
            <a:r>
              <a:rPr lang="en-US" altLang="zh-TW" sz="2000" dirty="0" smtClean="0">
                <a:ea typeface="新細明體" pitchFamily="18" charset="-120"/>
              </a:rPr>
              <a:t>1795</a:t>
            </a:r>
            <a:r>
              <a:rPr lang="zh-TW" altLang="en-US" sz="2000" dirty="0" smtClean="0">
                <a:ea typeface="新細明體" pitchFamily="18" charset="-120"/>
              </a:rPr>
              <a:t>年有人試圖在常壓下進行氮、氫合成氨合成，後來又有人在</a:t>
            </a:r>
            <a:r>
              <a:rPr lang="en-US" altLang="zh-TW" sz="2000" dirty="0" smtClean="0">
                <a:ea typeface="新細明體" pitchFamily="18" charset="-120"/>
              </a:rPr>
              <a:t>50</a:t>
            </a:r>
            <a:r>
              <a:rPr lang="zh-TW" altLang="en-US" sz="2000" dirty="0" smtClean="0">
                <a:ea typeface="新細明體" pitchFamily="18" charset="-120"/>
              </a:rPr>
              <a:t>個大氣壓下試驗，結果都失敗了。</a:t>
            </a:r>
          </a:p>
          <a:p>
            <a:pPr eaLnBrk="1" hangingPunct="1"/>
            <a:r>
              <a:rPr lang="en-US" altLang="zh-TW" sz="2000" dirty="0" smtClean="0">
                <a:ea typeface="新細明體" pitchFamily="18" charset="-120"/>
              </a:rPr>
              <a:t>19</a:t>
            </a:r>
            <a:r>
              <a:rPr lang="zh-TW" altLang="en-US" sz="2000" dirty="0" smtClean="0">
                <a:ea typeface="新細明體" pitchFamily="18" charset="-120"/>
              </a:rPr>
              <a:t>世紀下半葉，物理化學的巨大進展（勒沙特列原理），使人們認識到由氮、氫合成氨的反應是可逆的，增加壓力將使反應推向生成氨的方向：提高溫度會將反應移向相反的方向，然而溫度過低又使反應速度過小 。</a:t>
            </a:r>
          </a:p>
          <a:p>
            <a:pPr eaLnBrk="1" hangingPunct="1"/>
            <a:r>
              <a:rPr lang="zh-TW" altLang="en-US" sz="2000" dirty="0" smtClean="0">
                <a:ea typeface="新細明體" pitchFamily="18" charset="-120"/>
              </a:rPr>
              <a:t>法國化學家勒沙特列 </a:t>
            </a:r>
            <a:r>
              <a:rPr lang="en-US" altLang="zh-TW" sz="2000" dirty="0" smtClean="0">
                <a:ea typeface="新細明體" pitchFamily="18" charset="-120"/>
              </a:rPr>
              <a:t>(Henri Le </a:t>
            </a:r>
            <a:r>
              <a:rPr lang="en-US" altLang="zh-TW" sz="2000" dirty="0" err="1" smtClean="0">
                <a:ea typeface="新細明體" pitchFamily="18" charset="-120"/>
              </a:rPr>
              <a:t>Chatelier</a:t>
            </a:r>
            <a:r>
              <a:rPr lang="en-US" altLang="zh-TW" sz="2000" dirty="0" smtClean="0">
                <a:ea typeface="新細明體" pitchFamily="18" charset="-120"/>
              </a:rPr>
              <a:t>  1850-1936) </a:t>
            </a:r>
            <a:r>
              <a:rPr lang="zh-TW" altLang="en-US" sz="2000" dirty="0" smtClean="0">
                <a:ea typeface="新細明體" pitchFamily="18" charset="-120"/>
              </a:rPr>
              <a:t>第一個試圖進行高壓合成氨的實驗，但是由於氮氫混和氣中混進了氧氣，引起了爆炸，使他與當時的化學家放棄了這一危險的實驗。</a:t>
            </a:r>
            <a:r>
              <a:rPr lang="zh-TW" altLang="en-US" sz="2400" dirty="0" smtClean="0">
                <a:ea typeface="新細明體" pitchFamily="18" charset="-120"/>
              </a:rPr>
              <a:t> </a:t>
            </a:r>
            <a:r>
              <a:rPr lang="en-US" altLang="zh-TW" sz="2400" dirty="0" smtClean="0">
                <a:ea typeface="新細明體" pitchFamily="18" charset="-120"/>
              </a:rPr>
              <a:t> </a:t>
            </a:r>
          </a:p>
        </p:txBody>
      </p:sp>
      <p:pic>
        <p:nvPicPr>
          <p:cNvPr id="16388" name="Picture 6" descr="fa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6763" y="5076825"/>
            <a:ext cx="26289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ea typeface="新細明體" pitchFamily="18" charset="-120"/>
              </a:rPr>
              <a:t>固氮反應的熱力學資料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68313" y="1989138"/>
          <a:ext cx="8351837" cy="1584960"/>
        </p:xfrm>
        <a:graphic>
          <a:graphicData uri="http://schemas.openxmlformats.org/drawingml/2006/table">
            <a:tbl>
              <a:tblPr/>
              <a:tblGrid>
                <a:gridCol w="2087562"/>
                <a:gridCol w="2087563"/>
                <a:gridCol w="2089150"/>
                <a:gridCol w="208756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56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H</a:t>
                      </a:r>
                      <a:r>
                        <a:rPr kumimoji="0" lang="en-US" altLang="zh-TW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f</a:t>
                      </a:r>
                      <a:r>
                        <a:rPr kumimoji="0" lang="zh-TW" alt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。 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(kJ/mole)</a:t>
                      </a:r>
                      <a:endParaRPr kumimoji="0" lang="zh-TW" altLang="en-US" sz="20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56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S</a:t>
                      </a:r>
                      <a:r>
                        <a:rPr kumimoji="0" lang="zh-TW" alt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。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(J/K/mole)</a:t>
                      </a:r>
                      <a:endParaRPr kumimoji="0" lang="zh-TW" altLang="en-US" sz="20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56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G</a:t>
                      </a:r>
                      <a:r>
                        <a:rPr kumimoji="0" lang="en-US" altLang="zh-TW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f</a:t>
                      </a:r>
                      <a:r>
                        <a:rPr kumimoji="0" lang="zh-TW" alt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。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(kJ/mole)</a:t>
                      </a:r>
                      <a:endParaRPr kumimoji="0" lang="zh-TW" altLang="en-US" sz="20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565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N</a:t>
                      </a:r>
                      <a:r>
                        <a:rPr kumimoji="0" lang="en-US" altLang="zh-TW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(g)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66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66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191.61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66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66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D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H</a:t>
                      </a:r>
                      <a:r>
                        <a:rPr kumimoji="0" lang="en-US" altLang="zh-TW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(g)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66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66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130.68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66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0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66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9E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NH</a:t>
                      </a:r>
                      <a:r>
                        <a:rPr kumimoji="0" lang="en-US" altLang="zh-TW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3 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(g)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66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-46.11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66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192.45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66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-16.45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66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D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2481263" y="3884613"/>
          <a:ext cx="4154487" cy="219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4" imgW="1828800" imgH="965160" progId="Equation.3">
                  <p:embed/>
                </p:oleObj>
              </mc:Choice>
              <mc:Fallback>
                <p:oleObj name="Equation" r:id="rId4" imgW="1828800" imgH="9651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3884613"/>
                        <a:ext cx="4154487" cy="2192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哈伯的成就</a:t>
            </a:r>
          </a:p>
        </p:txBody>
      </p:sp>
      <p:pic>
        <p:nvPicPr>
          <p:cNvPr id="17411" name="Picture 10" descr="haber_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25" y="2571750"/>
            <a:ext cx="4046538" cy="2728913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7412" name="Line 11"/>
          <p:cNvSpPr>
            <a:spLocks noChangeShapeType="1"/>
          </p:cNvSpPr>
          <p:nvPr/>
        </p:nvSpPr>
        <p:spPr bwMode="auto">
          <a:xfrm flipV="1">
            <a:off x="6743700" y="4527550"/>
            <a:ext cx="9525" cy="390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413" name="Line 12"/>
          <p:cNvSpPr>
            <a:spLocks noChangeShapeType="1"/>
          </p:cNvSpPr>
          <p:nvPr/>
        </p:nvSpPr>
        <p:spPr bwMode="auto">
          <a:xfrm flipH="1">
            <a:off x="5200650" y="4533900"/>
            <a:ext cx="1543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7414" name="Picture 14" descr="harber_process-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69888" y="1697038"/>
            <a:ext cx="3962400" cy="4905375"/>
          </a:xfrm>
          <a:noFill/>
          <a:ln w="762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如何使化學反應完全進行</a:t>
            </a:r>
          </a:p>
        </p:txBody>
      </p:sp>
      <p:pic>
        <p:nvPicPr>
          <p:cNvPr id="18435" name="Picture 6" descr="fa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2751138"/>
            <a:ext cx="4098925" cy="2505075"/>
          </a:xfrm>
          <a:noFill/>
        </p:spPr>
      </p:pic>
      <p:pic>
        <p:nvPicPr>
          <p:cNvPr id="1843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76850" y="2279650"/>
            <a:ext cx="2360613" cy="3189288"/>
          </a:xfrm>
          <a:noFill/>
        </p:spPr>
      </p:pic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1998663" y="5268913"/>
            <a:ext cx="692150" cy="3968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TW" altLang="en-US" sz="2000" i="0">
                <a:solidFill>
                  <a:srgbClr val="0000FF"/>
                </a:solidFill>
                <a:ea typeface="新細明體" pitchFamily="18" charset="-120"/>
              </a:rPr>
              <a:t>爆炸</a:t>
            </a: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5638800" y="5456238"/>
            <a:ext cx="1962150" cy="3968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TW" altLang="en-US" sz="2000" i="0">
                <a:solidFill>
                  <a:srgbClr val="0000FF"/>
                </a:solidFill>
                <a:ea typeface="新細明體" pitchFamily="18" charset="-120"/>
              </a:rPr>
              <a:t>葡萄糖氧化反應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新細明體" pitchFamily="18" charset="-120"/>
              </a:rPr>
              <a:t>什麼是化學反應平衡？</a:t>
            </a:r>
          </a:p>
        </p:txBody>
      </p:sp>
      <p:pic>
        <p:nvPicPr>
          <p:cNvPr id="19459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4525" y="1901825"/>
            <a:ext cx="2333625" cy="3494088"/>
          </a:xfrm>
          <a:noFill/>
        </p:spPr>
      </p:pic>
      <p:pic>
        <p:nvPicPr>
          <p:cNvPr id="19460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34088" y="1989138"/>
            <a:ext cx="2733675" cy="3929062"/>
          </a:xfrm>
          <a:noFill/>
        </p:spPr>
      </p:pic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9638" y="1990725"/>
            <a:ext cx="2360612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3724275" y="5770563"/>
            <a:ext cx="1725613" cy="7366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 i="0">
                <a:solidFill>
                  <a:srgbClr val="0000FF"/>
                </a:solidFill>
                <a:ea typeface="新細明體" pitchFamily="18" charset="-120"/>
              </a:rPr>
              <a:t>C</a:t>
            </a:r>
            <a:r>
              <a:rPr lang="en-US" altLang="zh-TW" i="0" baseline="-25000">
                <a:solidFill>
                  <a:srgbClr val="0000FF"/>
                </a:solidFill>
                <a:ea typeface="新細明體" pitchFamily="18" charset="-120"/>
              </a:rPr>
              <a:t>6</a:t>
            </a:r>
            <a:r>
              <a:rPr lang="en-US" altLang="zh-TW" i="0">
                <a:solidFill>
                  <a:srgbClr val="0000FF"/>
                </a:solidFill>
                <a:ea typeface="新細明體" pitchFamily="18" charset="-120"/>
              </a:rPr>
              <a:t>H</a:t>
            </a:r>
            <a:r>
              <a:rPr lang="en-US" altLang="zh-TW" i="0" baseline="-25000">
                <a:solidFill>
                  <a:srgbClr val="0000FF"/>
                </a:solidFill>
                <a:ea typeface="新細明體" pitchFamily="18" charset="-120"/>
              </a:rPr>
              <a:t>12</a:t>
            </a:r>
            <a:r>
              <a:rPr lang="en-US" altLang="zh-TW" i="0">
                <a:solidFill>
                  <a:srgbClr val="0000FF"/>
                </a:solidFill>
                <a:ea typeface="新細明體" pitchFamily="18" charset="-120"/>
              </a:rPr>
              <a:t>O</a:t>
            </a:r>
            <a:r>
              <a:rPr lang="en-US" altLang="zh-TW" i="0" baseline="-25000">
                <a:solidFill>
                  <a:srgbClr val="0000FF"/>
                </a:solidFill>
                <a:ea typeface="新細明體" pitchFamily="18" charset="-120"/>
              </a:rPr>
              <a:t>6</a:t>
            </a:r>
            <a:r>
              <a:rPr lang="en-US" altLang="zh-TW" i="0">
                <a:solidFill>
                  <a:srgbClr val="0000FF"/>
                </a:solidFill>
                <a:ea typeface="新細明體" pitchFamily="18" charset="-120"/>
              </a:rPr>
              <a:t> + O</a:t>
            </a:r>
            <a:r>
              <a:rPr lang="en-US" altLang="zh-TW" i="0" baseline="-25000">
                <a:solidFill>
                  <a:srgbClr val="0000FF"/>
                </a:solidFill>
                <a:ea typeface="新細明體" pitchFamily="18" charset="-120"/>
              </a:rPr>
              <a:t>2</a:t>
            </a:r>
            <a:r>
              <a:rPr lang="en-US" altLang="zh-TW" i="0">
                <a:solidFill>
                  <a:srgbClr val="0000FF"/>
                </a:solidFill>
                <a:ea typeface="新細明體" pitchFamily="18" charset="-120"/>
              </a:rPr>
              <a:t> </a:t>
            </a:r>
            <a:endParaRPr lang="en-US" altLang="zh-TW" i="0">
              <a:solidFill>
                <a:srgbClr val="0000FF"/>
              </a:solidFill>
              <a:ea typeface="新細明體" pitchFamily="18" charset="-120"/>
              <a:sym typeface="Wingdings" pitchFamily="2" charset="2"/>
            </a:endParaRPr>
          </a:p>
          <a:p>
            <a:pPr>
              <a:spcBef>
                <a:spcPct val="30000"/>
              </a:spcBef>
            </a:pPr>
            <a:r>
              <a:rPr lang="en-US" altLang="zh-TW" i="0">
                <a:solidFill>
                  <a:srgbClr val="0000FF"/>
                </a:solidFill>
                <a:ea typeface="新細明體" pitchFamily="18" charset="-120"/>
                <a:sym typeface="Wingdings" pitchFamily="2" charset="2"/>
              </a:rPr>
              <a:t> CO</a:t>
            </a:r>
            <a:r>
              <a:rPr lang="en-US" altLang="zh-TW" i="0" baseline="-25000">
                <a:solidFill>
                  <a:srgbClr val="0000FF"/>
                </a:solidFill>
                <a:ea typeface="新細明體" pitchFamily="18" charset="-120"/>
                <a:sym typeface="Wingdings" pitchFamily="2" charset="2"/>
              </a:rPr>
              <a:t>2</a:t>
            </a:r>
            <a:r>
              <a:rPr lang="en-US" altLang="zh-TW" i="0">
                <a:solidFill>
                  <a:srgbClr val="0000FF"/>
                </a:solidFill>
                <a:ea typeface="新細明體" pitchFamily="18" charset="-120"/>
                <a:sym typeface="Wingdings" pitchFamily="2" charset="2"/>
              </a:rPr>
              <a:t> + 2H</a:t>
            </a:r>
            <a:r>
              <a:rPr lang="en-US" altLang="zh-TW" i="0" baseline="-25000">
                <a:solidFill>
                  <a:srgbClr val="0000FF"/>
                </a:solidFill>
                <a:ea typeface="新細明體" pitchFamily="18" charset="-120"/>
                <a:sym typeface="Wingdings" pitchFamily="2" charset="2"/>
              </a:rPr>
              <a:t>2</a:t>
            </a:r>
            <a:r>
              <a:rPr lang="en-US" altLang="zh-TW" i="0">
                <a:solidFill>
                  <a:srgbClr val="0000FF"/>
                </a:solidFill>
                <a:ea typeface="新細明體" pitchFamily="18" charset="-120"/>
                <a:sym typeface="Wingdings" pitchFamily="2" charset="2"/>
              </a:rPr>
              <a:t>O</a:t>
            </a: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309563" y="6015038"/>
            <a:ext cx="2852737" cy="37941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 i="0">
                <a:solidFill>
                  <a:srgbClr val="0000FF"/>
                </a:solidFill>
                <a:ea typeface="新細明體" pitchFamily="18" charset="-120"/>
              </a:rPr>
              <a:t>CH</a:t>
            </a:r>
            <a:r>
              <a:rPr lang="en-US" altLang="zh-TW" i="0" baseline="-25000">
                <a:solidFill>
                  <a:srgbClr val="0000FF"/>
                </a:solidFill>
                <a:ea typeface="新細明體" pitchFamily="18" charset="-120"/>
              </a:rPr>
              <a:t>4</a:t>
            </a:r>
            <a:r>
              <a:rPr lang="en-US" altLang="zh-TW" i="0">
                <a:solidFill>
                  <a:srgbClr val="0000FF"/>
                </a:solidFill>
                <a:ea typeface="新細明體" pitchFamily="18" charset="-120"/>
              </a:rPr>
              <a:t> + 2O</a:t>
            </a:r>
            <a:r>
              <a:rPr lang="en-US" altLang="zh-TW" i="0" baseline="-25000">
                <a:solidFill>
                  <a:srgbClr val="0000FF"/>
                </a:solidFill>
                <a:ea typeface="新細明體" pitchFamily="18" charset="-120"/>
              </a:rPr>
              <a:t>2</a:t>
            </a:r>
            <a:r>
              <a:rPr lang="en-US" altLang="zh-TW" i="0">
                <a:solidFill>
                  <a:srgbClr val="0000FF"/>
                </a:solidFill>
                <a:ea typeface="新細明體" pitchFamily="18" charset="-120"/>
              </a:rPr>
              <a:t> </a:t>
            </a:r>
            <a:r>
              <a:rPr lang="en-US" altLang="zh-TW" i="0">
                <a:solidFill>
                  <a:srgbClr val="0000FF"/>
                </a:solidFill>
                <a:ea typeface="新細明體" pitchFamily="18" charset="-120"/>
                <a:sym typeface="Wingdings" pitchFamily="2" charset="2"/>
              </a:rPr>
              <a:t> CO</a:t>
            </a:r>
            <a:r>
              <a:rPr lang="en-US" altLang="zh-TW" i="0" baseline="-25000">
                <a:solidFill>
                  <a:srgbClr val="0000FF"/>
                </a:solidFill>
                <a:ea typeface="新細明體" pitchFamily="18" charset="-120"/>
                <a:sym typeface="Wingdings" pitchFamily="2" charset="2"/>
              </a:rPr>
              <a:t>2</a:t>
            </a:r>
            <a:r>
              <a:rPr lang="en-US" altLang="zh-TW" i="0">
                <a:solidFill>
                  <a:srgbClr val="0000FF"/>
                </a:solidFill>
                <a:ea typeface="新細明體" pitchFamily="18" charset="-120"/>
                <a:sym typeface="Wingdings" pitchFamily="2" charset="2"/>
              </a:rPr>
              <a:t> + 2H</a:t>
            </a:r>
            <a:r>
              <a:rPr lang="en-US" altLang="zh-TW" i="0" baseline="-25000">
                <a:solidFill>
                  <a:srgbClr val="0000FF"/>
                </a:solidFill>
                <a:ea typeface="新細明體" pitchFamily="18" charset="-120"/>
                <a:sym typeface="Wingdings" pitchFamily="2" charset="2"/>
              </a:rPr>
              <a:t>2</a:t>
            </a:r>
            <a:r>
              <a:rPr lang="en-US" altLang="zh-TW" i="0">
                <a:solidFill>
                  <a:srgbClr val="0000FF"/>
                </a:solidFill>
                <a:ea typeface="新細明體" pitchFamily="18" charset="-120"/>
                <a:sym typeface="Wingdings" pitchFamily="2" charset="2"/>
              </a:rPr>
              <a:t>O</a:t>
            </a:r>
            <a:endParaRPr lang="en-US" altLang="zh-TW" i="0">
              <a:solidFill>
                <a:srgbClr val="0000FF"/>
              </a:solidFill>
              <a:ea typeface="新細明體" pitchFamily="18" charset="-120"/>
            </a:endParaRPr>
          </a:p>
        </p:txBody>
      </p:sp>
      <p:sp>
        <p:nvSpPr>
          <p:cNvPr id="19464" name="Text Box 11"/>
          <p:cNvSpPr txBox="1">
            <a:spLocks noChangeArrowheads="1"/>
          </p:cNvSpPr>
          <p:nvPr/>
        </p:nvSpPr>
        <p:spPr bwMode="auto">
          <a:xfrm>
            <a:off x="6207125" y="5929313"/>
            <a:ext cx="2430463" cy="379412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 i="0">
                <a:solidFill>
                  <a:srgbClr val="0000FF"/>
                </a:solidFill>
                <a:ea typeface="新細明體" pitchFamily="18" charset="-120"/>
              </a:rPr>
              <a:t>2 NO</a:t>
            </a:r>
            <a:r>
              <a:rPr lang="en-US" altLang="zh-TW" i="0" baseline="-25000">
                <a:solidFill>
                  <a:srgbClr val="0000FF"/>
                </a:solidFill>
                <a:ea typeface="新細明體" pitchFamily="18" charset="-120"/>
              </a:rPr>
              <a:t>2</a:t>
            </a:r>
            <a:r>
              <a:rPr lang="en-US" altLang="zh-TW" i="0">
                <a:solidFill>
                  <a:srgbClr val="0000FF"/>
                </a:solidFill>
                <a:ea typeface="新細明體" pitchFamily="18" charset="-120"/>
              </a:rPr>
              <a:t> (g) ↔ N</a:t>
            </a:r>
            <a:r>
              <a:rPr lang="en-US" altLang="zh-TW" i="0" baseline="-25000">
                <a:solidFill>
                  <a:srgbClr val="0000FF"/>
                </a:solidFill>
                <a:ea typeface="新細明體" pitchFamily="18" charset="-120"/>
              </a:rPr>
              <a:t>2</a:t>
            </a:r>
            <a:r>
              <a:rPr lang="en-US" altLang="zh-TW" i="0">
                <a:solidFill>
                  <a:srgbClr val="0000FF"/>
                </a:solidFill>
                <a:ea typeface="新細明體" pitchFamily="18" charset="-120"/>
              </a:rPr>
              <a:t>O</a:t>
            </a:r>
            <a:r>
              <a:rPr lang="en-US" altLang="zh-TW" i="0" baseline="-25000">
                <a:solidFill>
                  <a:srgbClr val="0000FF"/>
                </a:solidFill>
                <a:ea typeface="新細明體" pitchFamily="18" charset="-120"/>
              </a:rPr>
              <a:t>4</a:t>
            </a:r>
            <a:r>
              <a:rPr lang="en-US" altLang="zh-TW" i="0">
                <a:solidFill>
                  <a:srgbClr val="0000FF"/>
                </a:solidFill>
                <a:ea typeface="新細明體" pitchFamily="18" charset="-120"/>
              </a:rPr>
              <a:t> (g</a:t>
            </a:r>
            <a:r>
              <a:rPr lang="en-US" altLang="zh-TW">
                <a:ea typeface="新細明體" pitchFamily="18" charset="-120"/>
              </a:rPr>
              <a:t>) </a:t>
            </a:r>
            <a:endParaRPr lang="zh-TW" altLang="en-US">
              <a:ea typeface="新細明體" pitchFamily="18" charset="-120"/>
            </a:endParaRPr>
          </a:p>
        </p:txBody>
      </p:sp>
      <p:sp>
        <p:nvSpPr>
          <p:cNvPr id="19465" name="Text Box 13"/>
          <p:cNvSpPr txBox="1">
            <a:spLocks noChangeArrowheads="1"/>
          </p:cNvSpPr>
          <p:nvPr/>
        </p:nvSpPr>
        <p:spPr bwMode="auto">
          <a:xfrm>
            <a:off x="720725" y="5510213"/>
            <a:ext cx="1655763" cy="4064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i="0">
                <a:solidFill>
                  <a:srgbClr val="0000FF"/>
                </a:solidFill>
                <a:ea typeface="新細明體" pitchFamily="18" charset="-120"/>
              </a:rPr>
              <a:t>甲烷燃燒反應</a:t>
            </a:r>
          </a:p>
        </p:txBody>
      </p:sp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3678238" y="5275263"/>
            <a:ext cx="1816100" cy="406400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i="0">
                <a:solidFill>
                  <a:srgbClr val="0000FF"/>
                </a:solidFill>
                <a:ea typeface="新細明體" pitchFamily="18" charset="-120"/>
              </a:rPr>
              <a:t>葡萄糖氧化反應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 for science fair project">
  <a:themeElements>
    <a:clrScheme name="Presentation for science fair project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Presentation for science fair project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Presentation for science fair project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science fair project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science fair project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science fair project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science fair project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science fair project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science fair project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for science fair project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for science fair project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for science fair project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for science fair project</Template>
  <TotalTime>14419</TotalTime>
  <Words>1852</Words>
  <Application>Microsoft Office PowerPoint</Application>
  <PresentationFormat>如螢幕大小 (4:3)</PresentationFormat>
  <Paragraphs>186</Paragraphs>
  <Slides>31</Slides>
  <Notes>27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31</vt:i4>
      </vt:variant>
    </vt:vector>
  </HeadingPairs>
  <TitlesOfParts>
    <vt:vector size="35" baseType="lpstr">
      <vt:lpstr>Presentation for science fair project</vt:lpstr>
      <vt:lpstr>Equation</vt:lpstr>
      <vt:lpstr>方程式</vt:lpstr>
      <vt:lpstr>Microsoft 方程式編輯器 3.0</vt:lpstr>
      <vt:lpstr>Chapter 10 Chemical Equilibria</vt:lpstr>
      <vt:lpstr>10-1 學習重點</vt:lpstr>
      <vt:lpstr>氮元素的需求</vt:lpstr>
      <vt:lpstr>氮元素的來源：硝石 或 哈伯法</vt:lpstr>
      <vt:lpstr>固氮反應的歷史</vt:lpstr>
      <vt:lpstr>固氮反應的熱力學資料</vt:lpstr>
      <vt:lpstr>哈伯的成就</vt:lpstr>
      <vt:lpstr>如何使化學反應完全進行</vt:lpstr>
      <vt:lpstr>什麼是化學反應平衡？</vt:lpstr>
      <vt:lpstr>從實驗觀點看化學平衡</vt:lpstr>
      <vt:lpstr>質量作用定律（實驗歸納法） </vt:lpstr>
      <vt:lpstr>從熱力學觀點看化學平衡</vt:lpstr>
      <vt:lpstr>ΔGr與反應商數Q(reaction quotient)</vt:lpstr>
      <vt:lpstr>反應商數Q與平衡常數K</vt:lpstr>
      <vt:lpstr>從Q來預測化學反應的方向</vt:lpstr>
      <vt:lpstr>作業 10.17</vt:lpstr>
      <vt:lpstr>練習</vt:lpstr>
      <vt:lpstr>作業 10.38</vt:lpstr>
      <vt:lpstr>平衡常數的基本運算關係</vt:lpstr>
      <vt:lpstr>Example </vt:lpstr>
      <vt:lpstr>下列平衡常數的單位為何</vt:lpstr>
      <vt:lpstr>自由能與活度Activity</vt:lpstr>
      <vt:lpstr>活度Activity</vt:lpstr>
      <vt:lpstr>平衡常數（dimensionless）</vt:lpstr>
      <vt:lpstr>練習一</vt:lpstr>
      <vt:lpstr>從G的極小值來預測化學反應的方向</vt:lpstr>
      <vt:lpstr>作業 10.23</vt:lpstr>
      <vt:lpstr>平衡常數K與ΔHr°、 ΔSr°</vt:lpstr>
      <vt:lpstr>Problem</vt:lpstr>
      <vt:lpstr>複習化學平衡問題一</vt:lpstr>
      <vt:lpstr>複習化學平衡問題二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Fair Project</dc:title>
  <dc:creator>Juliana Hsieh</dc:creator>
  <cp:lastModifiedBy>Ta-Wei Li</cp:lastModifiedBy>
  <cp:revision>296</cp:revision>
  <cp:lastPrinted>2012-03-20T03:49:16Z</cp:lastPrinted>
  <dcterms:created xsi:type="dcterms:W3CDTF">2006-09-12T05:58:35Z</dcterms:created>
  <dcterms:modified xsi:type="dcterms:W3CDTF">2012-03-20T04:15:38Z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TC010183731033</vt:lpwstr>
  </property>
</Properties>
</file>