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80" r:id="rId3"/>
    <p:sldId id="281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7" r:id="rId14"/>
    <p:sldId id="266" r:id="rId15"/>
    <p:sldId id="291" r:id="rId16"/>
    <p:sldId id="294" r:id="rId17"/>
    <p:sldId id="270" r:id="rId18"/>
    <p:sldId id="283" r:id="rId19"/>
    <p:sldId id="284" r:id="rId20"/>
    <p:sldId id="285" r:id="rId21"/>
    <p:sldId id="286" r:id="rId22"/>
    <p:sldId id="274" r:id="rId23"/>
    <p:sldId id="275" r:id="rId24"/>
    <p:sldId id="276" r:id="rId25"/>
    <p:sldId id="277" r:id="rId26"/>
    <p:sldId id="287" r:id="rId27"/>
    <p:sldId id="288" r:id="rId28"/>
    <p:sldId id="289" r:id="rId29"/>
    <p:sldId id="278" r:id="rId30"/>
    <p:sldId id="292" r:id="rId31"/>
    <p:sldId id="25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6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FDF67-706C-46E0-BA3F-928543C2FBD7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33604-0A27-4F24-9ABF-52BFDA7F0D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8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39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1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661416"/>
            <a:ext cx="7290054" cy="10911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81200"/>
            <a:ext cx="7290055" cy="43281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4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3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6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3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8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9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04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7D08D4-038C-412F-A57A-97746C547A71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70B3C52-7115-4DA5-94CF-83AF78D39C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9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invertedindex.pdf" TargetMode="Externa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lsd.ls.fi.upm.es/lsd/nuevas-tendencias-en-sistemas-distribuidos/IntroToMapReduce.pdf" TargetMode="External"/><Relationship Id="rId2" Type="http://schemas.openxmlformats.org/officeDocument/2006/relationships/hyperlink" Target="http://developer.yahoo.com/hadoop/tutorial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adoop.apache.org/common/docs/curren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CS350 - </a:t>
            </a:r>
            <a:r>
              <a:rPr lang="en-US" dirty="0" err="1" smtClean="0"/>
              <a:t>MapReduce</a:t>
            </a:r>
            <a:r>
              <a:rPr lang="en-US" dirty="0" smtClean="0"/>
              <a:t> using </a:t>
            </a:r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2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in </a:t>
            </a:r>
            <a:r>
              <a:rPr lang="en-US" dirty="0" err="1" smtClean="0"/>
              <a:t>MapReduce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(Keys </a:t>
            </a:r>
            <a:r>
              <a:rPr lang="en-US" dirty="0"/>
              <a:t>divide the reduce </a:t>
            </a:r>
            <a:r>
              <a:rPr lang="en-US" dirty="0" smtClean="0"/>
              <a:t>space)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In </a:t>
            </a:r>
            <a:r>
              <a:rPr lang="en-US" sz="1600" dirty="0" err="1"/>
              <a:t>MapReduce</a:t>
            </a:r>
            <a:r>
              <a:rPr lang="en-US" sz="1600" dirty="0"/>
              <a:t>, all of the output values are not usually reduced together. </a:t>
            </a:r>
            <a:endParaRPr lang="en-US" sz="1600" dirty="0" smtClean="0"/>
          </a:p>
          <a:p>
            <a:r>
              <a:rPr lang="en-US" sz="1600" dirty="0" smtClean="0"/>
              <a:t>All </a:t>
            </a:r>
            <a:r>
              <a:rPr lang="en-US" sz="1600" dirty="0"/>
              <a:t>of the values </a:t>
            </a:r>
            <a:r>
              <a:rPr lang="en-US" sz="1600" i="1" dirty="0"/>
              <a:t>with the same key</a:t>
            </a:r>
            <a:r>
              <a:rPr lang="en-US" sz="1600" dirty="0"/>
              <a:t> are presented to a single reducer together. </a:t>
            </a:r>
            <a:endParaRPr lang="en-US" sz="1600" dirty="0" smtClean="0"/>
          </a:p>
          <a:p>
            <a:r>
              <a:rPr lang="en-US" sz="1600" dirty="0" smtClean="0"/>
              <a:t>This </a:t>
            </a:r>
            <a:r>
              <a:rPr lang="en-US" sz="1600" dirty="0"/>
              <a:t>is performed independently of any reduce operations occurring on other lists of values, with different keys attached</a:t>
            </a:r>
            <a:r>
              <a:rPr lang="en-US" sz="1600" dirty="0" smtClean="0"/>
              <a:t>.</a:t>
            </a:r>
          </a:p>
          <a:p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990975"/>
            <a:ext cx="43815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5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MapReduce</a:t>
            </a:r>
            <a:r>
              <a:rPr lang="en-US" dirty="0"/>
              <a:t> Data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2032320"/>
            <a:ext cx="6281737" cy="406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9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Word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A simple </a:t>
            </a:r>
            <a:r>
              <a:rPr lang="en-US" sz="1400" dirty="0" err="1"/>
              <a:t>MapReduce</a:t>
            </a:r>
            <a:r>
              <a:rPr lang="en-US" sz="1400" dirty="0"/>
              <a:t> program can be written to determine how many times different words appear in a set of files.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For </a:t>
            </a:r>
            <a:r>
              <a:rPr lang="en-US" sz="1400" dirty="0"/>
              <a:t>example, if we had the files:</a:t>
            </a:r>
          </a:p>
          <a:p>
            <a:pPr lvl="1"/>
            <a:r>
              <a:rPr lang="en-US" sz="1400" b="1" dirty="0"/>
              <a:t>foo.txt:</a:t>
            </a:r>
            <a:r>
              <a:rPr lang="en-US" sz="1400" dirty="0"/>
              <a:t> Sweet, this is the foo file</a:t>
            </a:r>
          </a:p>
          <a:p>
            <a:pPr lvl="1"/>
            <a:r>
              <a:rPr lang="en-US" sz="1400" b="1" dirty="0"/>
              <a:t>bar.txt:</a:t>
            </a:r>
            <a:r>
              <a:rPr lang="en-US" sz="1400" dirty="0"/>
              <a:t> This is the bar file</a:t>
            </a:r>
          </a:p>
          <a:p>
            <a:endParaRPr lang="en-US" sz="1400" dirty="0" smtClean="0"/>
          </a:p>
          <a:p>
            <a:r>
              <a:rPr lang="en-US" sz="1400" dirty="0" smtClean="0"/>
              <a:t>We </a:t>
            </a:r>
            <a:r>
              <a:rPr lang="en-US" sz="1400" dirty="0"/>
              <a:t>would expect the output to </a:t>
            </a:r>
            <a:r>
              <a:rPr lang="en-US" sz="1400" dirty="0" smtClean="0"/>
              <a:t>be: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837322" y="3912275"/>
            <a:ext cx="1258678" cy="203132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sweet 	1 </a:t>
            </a:r>
          </a:p>
          <a:p>
            <a:r>
              <a:rPr lang="en-US" sz="1400" dirty="0" smtClean="0"/>
              <a:t>this 	2 </a:t>
            </a:r>
          </a:p>
          <a:p>
            <a:r>
              <a:rPr lang="en-US" sz="1400" dirty="0" smtClean="0"/>
              <a:t>is 	2 </a:t>
            </a:r>
          </a:p>
          <a:p>
            <a:r>
              <a:rPr lang="en-US" sz="1400" dirty="0" smtClean="0"/>
              <a:t>the 	2 </a:t>
            </a:r>
          </a:p>
          <a:p>
            <a:r>
              <a:rPr lang="en-US" sz="1400" dirty="0" smtClean="0"/>
              <a:t>foo 	1 </a:t>
            </a:r>
          </a:p>
          <a:p>
            <a:r>
              <a:rPr lang="en-US" sz="1400" dirty="0" smtClean="0"/>
              <a:t>bar 	1 </a:t>
            </a:r>
          </a:p>
          <a:p>
            <a:r>
              <a:rPr lang="en-US" sz="1400" dirty="0" smtClean="0"/>
              <a:t>file 	2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519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Word Count in </a:t>
            </a:r>
            <a:r>
              <a:rPr lang="en-US" dirty="0" err="1" smtClean="0"/>
              <a:t>MapReduce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high-level structure would look like this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45191" y="2819400"/>
            <a:ext cx="4031809" cy="286232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mapper (filename, file-contents): </a:t>
            </a:r>
          </a:p>
          <a:p>
            <a:r>
              <a:rPr lang="en-US" b="1" dirty="0"/>
              <a:t>	</a:t>
            </a:r>
            <a:r>
              <a:rPr lang="en-US" b="1" dirty="0" smtClean="0"/>
              <a:t>for each</a:t>
            </a:r>
            <a:r>
              <a:rPr lang="en-US" dirty="0" smtClean="0"/>
              <a:t> word </a:t>
            </a:r>
            <a:r>
              <a:rPr lang="en-US" b="1" dirty="0" smtClean="0"/>
              <a:t>in</a:t>
            </a:r>
            <a:r>
              <a:rPr lang="en-US" dirty="0" smtClean="0"/>
              <a:t> file-contents: </a:t>
            </a:r>
          </a:p>
          <a:p>
            <a:r>
              <a:rPr lang="en-US" b="1" dirty="0"/>
              <a:t>	</a:t>
            </a:r>
            <a:r>
              <a:rPr lang="en-US" b="1" dirty="0" smtClean="0"/>
              <a:t>	emit</a:t>
            </a:r>
            <a:r>
              <a:rPr lang="en-US" dirty="0" smtClean="0"/>
              <a:t> (word, 1) </a:t>
            </a:r>
          </a:p>
          <a:p>
            <a:r>
              <a:rPr lang="en-US" dirty="0" smtClean="0"/>
              <a:t>reducer (word, values): </a:t>
            </a:r>
          </a:p>
          <a:p>
            <a:r>
              <a:rPr lang="en-US" dirty="0"/>
              <a:t>	</a:t>
            </a:r>
            <a:r>
              <a:rPr lang="en-US" dirty="0" smtClean="0"/>
              <a:t>sum = 0 </a:t>
            </a:r>
          </a:p>
          <a:p>
            <a:r>
              <a:rPr lang="en-US" b="1" dirty="0" smtClean="0"/>
              <a:t>	for each</a:t>
            </a:r>
            <a:r>
              <a:rPr lang="en-US" dirty="0" smtClean="0"/>
              <a:t> value </a:t>
            </a:r>
            <a:r>
              <a:rPr lang="en-US" b="1" dirty="0" smtClean="0"/>
              <a:t>in</a:t>
            </a:r>
            <a:r>
              <a:rPr lang="en-US" dirty="0" smtClean="0"/>
              <a:t> values: </a:t>
            </a:r>
          </a:p>
          <a:p>
            <a:r>
              <a:rPr lang="en-US" dirty="0"/>
              <a:t>	</a:t>
            </a:r>
            <a:r>
              <a:rPr lang="en-US" dirty="0" smtClean="0"/>
              <a:t>	sum = sum + value </a:t>
            </a:r>
          </a:p>
          <a:p>
            <a:r>
              <a:rPr lang="en-US" b="1" dirty="0"/>
              <a:t>	</a:t>
            </a:r>
            <a:r>
              <a:rPr lang="en-US" b="1" dirty="0" smtClean="0"/>
              <a:t>emit</a:t>
            </a:r>
            <a:r>
              <a:rPr lang="en-US" dirty="0" smtClean="0"/>
              <a:t> (word, sum)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 in </a:t>
            </a:r>
            <a:r>
              <a:rPr lang="en-US" dirty="0" err="1" smtClean="0"/>
              <a:t>MapReduce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591592" cy="348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4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 Source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650" y="2007817"/>
            <a:ext cx="5772150" cy="424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 Driver</a:t>
            </a:r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14600"/>
            <a:ext cx="678209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Closer </a:t>
            </a:r>
            <a:r>
              <a:rPr lang="en-US" dirty="0" smtClean="0"/>
              <a:t>Look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43" y="1752600"/>
            <a:ext cx="5142157" cy="4450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7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Input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where the data for a </a:t>
            </a:r>
            <a:r>
              <a:rPr lang="en-US" dirty="0" err="1" smtClean="0"/>
              <a:t>MapReduce</a:t>
            </a:r>
            <a:r>
              <a:rPr lang="en-US" dirty="0" smtClean="0"/>
              <a:t> task is initially stored. </a:t>
            </a:r>
          </a:p>
          <a:p>
            <a:endParaRPr lang="en-US" dirty="0" smtClean="0"/>
          </a:p>
          <a:p>
            <a:r>
              <a:rPr lang="en-US" dirty="0" smtClean="0"/>
              <a:t>The input files typically reside in HDFS. </a:t>
            </a:r>
          </a:p>
          <a:p>
            <a:endParaRPr lang="en-US" dirty="0" smtClean="0"/>
          </a:p>
          <a:p>
            <a:r>
              <a:rPr lang="en-US" dirty="0" smtClean="0"/>
              <a:t>The format of these files can be:</a:t>
            </a:r>
          </a:p>
          <a:p>
            <a:pPr lvl="1"/>
            <a:r>
              <a:rPr lang="en-US" dirty="0" smtClean="0"/>
              <a:t>Line-based log files </a:t>
            </a:r>
          </a:p>
          <a:p>
            <a:pPr lvl="1"/>
            <a:r>
              <a:rPr lang="en-US" dirty="0" smtClean="0"/>
              <a:t>Binary format files</a:t>
            </a:r>
          </a:p>
          <a:p>
            <a:pPr lvl="1"/>
            <a:r>
              <a:rPr lang="en-US" dirty="0" smtClean="0"/>
              <a:t>Multi-line input records,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It is typical for these input files to be very large -- tens of gigabytes or more.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How these input files are split up and read is defined by the </a:t>
            </a:r>
            <a:r>
              <a:rPr lang="en-US" sz="1800" dirty="0" err="1" smtClean="0"/>
              <a:t>InputFormat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An </a:t>
            </a:r>
            <a:r>
              <a:rPr lang="en-US" sz="1800" dirty="0" err="1" smtClean="0"/>
              <a:t>InputFormat</a:t>
            </a:r>
            <a:r>
              <a:rPr lang="en-US" sz="1800" dirty="0" smtClean="0"/>
              <a:t> is a class that provides the following functionality:</a:t>
            </a:r>
          </a:p>
          <a:p>
            <a:pPr lvl="1"/>
            <a:r>
              <a:rPr lang="en-US" sz="1600" dirty="0" smtClean="0"/>
              <a:t>Selects the files or other objects that should be used for input</a:t>
            </a:r>
          </a:p>
          <a:p>
            <a:pPr lvl="1"/>
            <a:r>
              <a:rPr lang="en-US" sz="1600" dirty="0" smtClean="0"/>
              <a:t>Defines the </a:t>
            </a:r>
            <a:r>
              <a:rPr lang="en-US" sz="1600" i="1" dirty="0" err="1" smtClean="0"/>
              <a:t>InputSplits</a:t>
            </a:r>
            <a:r>
              <a:rPr lang="en-US" sz="1600" dirty="0" smtClean="0"/>
              <a:t> that break a file into tasks</a:t>
            </a:r>
          </a:p>
          <a:p>
            <a:pPr lvl="1"/>
            <a:r>
              <a:rPr lang="en-US" sz="1600" dirty="0" smtClean="0"/>
              <a:t>Provides a factory for </a:t>
            </a:r>
            <a:r>
              <a:rPr lang="en-US" sz="1600" i="1" dirty="0" err="1" smtClean="0"/>
              <a:t>RecordReader</a:t>
            </a:r>
            <a:r>
              <a:rPr lang="en-US" sz="1600" dirty="0" smtClean="0"/>
              <a:t> objects that read </a:t>
            </a:r>
            <a:r>
              <a:rPr lang="en-US" sz="1800" dirty="0" smtClean="0"/>
              <a:t>the file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486275"/>
            <a:ext cx="6520732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Parallelization: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Parallelization is “easy” if processing can be cleanly split into n units:</a:t>
            </a:r>
          </a:p>
          <a:p>
            <a:endParaRPr lang="en-US" dirty="0"/>
          </a:p>
        </p:txBody>
      </p:sp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979613" y="3222625"/>
          <a:ext cx="5030787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3" imgW="4254190" imgH="1768858" progId="">
                  <p:embed/>
                </p:oleObj>
              </mc:Choice>
              <mc:Fallback>
                <p:oleObj r:id="rId3" imgW="4254190" imgH="1768858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222625"/>
                        <a:ext cx="5030787" cy="179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Splits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InputSplit</a:t>
            </a:r>
            <a:r>
              <a:rPr lang="en-US" dirty="0" smtClean="0"/>
              <a:t> describes a unit of work that comprises a single </a:t>
            </a:r>
            <a:r>
              <a:rPr lang="en-US" i="1" dirty="0" smtClean="0"/>
              <a:t>map task</a:t>
            </a:r>
            <a:r>
              <a:rPr lang="en-US" dirty="0" smtClean="0"/>
              <a:t> in a </a:t>
            </a:r>
            <a:r>
              <a:rPr lang="en-US" dirty="0" err="1" smtClean="0"/>
              <a:t>MapReduce</a:t>
            </a:r>
            <a:r>
              <a:rPr lang="en-US" dirty="0" smtClean="0"/>
              <a:t> program. 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MapReduce</a:t>
            </a:r>
            <a:r>
              <a:rPr lang="en-US" dirty="0" smtClean="0"/>
              <a:t> program applied to a data set, collectively referred to as a </a:t>
            </a:r>
            <a:r>
              <a:rPr lang="en-US" i="1" dirty="0" smtClean="0"/>
              <a:t>Job</a:t>
            </a:r>
            <a:r>
              <a:rPr lang="en-US" dirty="0" smtClean="0"/>
              <a:t>, is made up of several (possibly several hundred) tasks</a:t>
            </a:r>
          </a:p>
          <a:p>
            <a:endParaRPr lang="en-US" dirty="0" smtClean="0"/>
          </a:p>
          <a:p>
            <a:r>
              <a:rPr lang="en-US" dirty="0" smtClean="0"/>
              <a:t>By processing a file in chunks, we allow several map tasks to operate on a single file in parallel. </a:t>
            </a:r>
          </a:p>
          <a:p>
            <a:pPr lvl="2"/>
            <a:r>
              <a:rPr lang="en-US" dirty="0" smtClean="0"/>
              <a:t>The various blocks that make up the file may be spread across several different nodes in the cluster</a:t>
            </a:r>
          </a:p>
          <a:p>
            <a:pPr lvl="2"/>
            <a:r>
              <a:rPr lang="en-US" dirty="0" smtClean="0"/>
              <a:t>The individual blocks are thus all processed locally, instead of needing to be transferred from one node to another</a:t>
            </a:r>
          </a:p>
          <a:p>
            <a:endParaRPr lang="en-US" dirty="0" smtClean="0"/>
          </a:p>
          <a:p>
            <a:r>
              <a:rPr lang="en-US" dirty="0" smtClean="0"/>
              <a:t>The tasks are then assigned to the nodes in the system based on where the input file chunks are physically resident. </a:t>
            </a:r>
          </a:p>
          <a:p>
            <a:pPr lvl="1"/>
            <a:r>
              <a:rPr lang="en-US" dirty="0" smtClean="0"/>
              <a:t>An individual node may have several dozen tasks assigned to it</a:t>
            </a:r>
          </a:p>
          <a:p>
            <a:pPr lvl="1"/>
            <a:r>
              <a:rPr lang="en-US" dirty="0" smtClean="0"/>
              <a:t>The node will begin working on the tasks, attempting to perform as many in parallel as it can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InputSplit</a:t>
            </a:r>
            <a:r>
              <a:rPr lang="en-US" dirty="0" smtClean="0"/>
              <a:t> has defined a slice of work, but does not describe how to access it. </a:t>
            </a:r>
          </a:p>
          <a:p>
            <a:endParaRPr lang="en-US" dirty="0" smtClean="0"/>
          </a:p>
          <a:p>
            <a:r>
              <a:rPr lang="en-US" dirty="0" err="1" smtClean="0"/>
              <a:t>The</a:t>
            </a:r>
            <a:r>
              <a:rPr lang="en-US" i="1" dirty="0" err="1" smtClean="0"/>
              <a:t>RecordReader</a:t>
            </a:r>
            <a:r>
              <a:rPr lang="en-US" dirty="0" smtClean="0"/>
              <a:t> class actually loads the data from its source and converts it into (key, value) pairs suitable for reading by the </a:t>
            </a:r>
            <a:r>
              <a:rPr lang="en-US" dirty="0" err="1" smtClean="0"/>
              <a:t>Mapper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RecordReader</a:t>
            </a:r>
            <a:r>
              <a:rPr lang="en-US" dirty="0" smtClean="0"/>
              <a:t> is invoke repeatedly on the input until the entire </a:t>
            </a:r>
            <a:r>
              <a:rPr lang="en-US" dirty="0" err="1" smtClean="0"/>
              <a:t>InputSplit</a:t>
            </a:r>
            <a:r>
              <a:rPr lang="en-US" dirty="0" smtClean="0"/>
              <a:t> has been consumed. </a:t>
            </a:r>
          </a:p>
          <a:p>
            <a:pPr lvl="1"/>
            <a:r>
              <a:rPr lang="en-US" dirty="0" smtClean="0"/>
              <a:t>Each invocation of the </a:t>
            </a:r>
            <a:r>
              <a:rPr lang="en-US" dirty="0" err="1" smtClean="0"/>
              <a:t>RecordReader</a:t>
            </a:r>
            <a:r>
              <a:rPr lang="en-US" dirty="0" smtClean="0"/>
              <a:t> leads to another call to the map() method of the </a:t>
            </a:r>
            <a:r>
              <a:rPr lang="en-US" dirty="0" err="1" smtClean="0"/>
              <a:t>Mapper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key and a value, the map() method emits (key, value) pair(s) which are forwarded to the Reducers.</a:t>
            </a:r>
          </a:p>
          <a:p>
            <a:endParaRPr lang="en-US" dirty="0" smtClean="0"/>
          </a:p>
          <a:p>
            <a:r>
              <a:rPr lang="en-US" dirty="0" smtClean="0"/>
              <a:t>The individual </a:t>
            </a:r>
            <a:r>
              <a:rPr lang="en-US" dirty="0" err="1" smtClean="0"/>
              <a:t>mappers</a:t>
            </a:r>
            <a:r>
              <a:rPr lang="en-US" dirty="0" smtClean="0"/>
              <a:t> are intentionally not provided with a mechanism to communicate with one another in any way. </a:t>
            </a:r>
          </a:p>
          <a:p>
            <a:pPr lvl="1"/>
            <a:r>
              <a:rPr lang="en-US" dirty="0" smtClean="0"/>
              <a:t>This allows the reliability of each map task to be governed solely by the reliability of the local machine</a:t>
            </a:r>
          </a:p>
          <a:p>
            <a:endParaRPr lang="en-US" dirty="0" smtClean="0"/>
          </a:p>
          <a:p>
            <a:r>
              <a:rPr lang="en-US" dirty="0" smtClean="0"/>
              <a:t>The map() method receives two parameters in addition to the key and the value:</a:t>
            </a:r>
          </a:p>
          <a:p>
            <a:pPr lvl="1"/>
            <a:r>
              <a:rPr lang="en-US" dirty="0" smtClean="0"/>
              <a:t>The </a:t>
            </a:r>
            <a:r>
              <a:rPr lang="en-US" i="1" dirty="0" err="1" smtClean="0"/>
              <a:t>OutputCollector</a:t>
            </a:r>
            <a:r>
              <a:rPr lang="en-US" dirty="0" smtClean="0"/>
              <a:t> object has a method named collect() which will forward a (key, value) pair to the reduce phase of the job.</a:t>
            </a:r>
          </a:p>
          <a:p>
            <a:pPr lvl="1"/>
            <a:r>
              <a:rPr lang="en-US" dirty="0" smtClean="0"/>
              <a:t>The </a:t>
            </a:r>
            <a:r>
              <a:rPr lang="en-US" i="1" dirty="0" smtClean="0"/>
              <a:t>Reporter</a:t>
            </a:r>
            <a:r>
              <a:rPr lang="en-US" dirty="0" smtClean="0"/>
              <a:t> object provides information about the current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&amp; Shuffle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 After the first map tasks have completed, the nodes may still be performing several more map tasks each. </a:t>
            </a:r>
          </a:p>
          <a:p>
            <a:pPr lvl="1"/>
            <a:r>
              <a:rPr lang="en-US" dirty="0" smtClean="0"/>
              <a:t>But they also begin exchanging the intermediate outputs from the map tasks to where they are required by the reducers</a:t>
            </a:r>
          </a:p>
          <a:p>
            <a:pPr lvl="1"/>
            <a:r>
              <a:rPr lang="en-US" dirty="0" smtClean="0"/>
              <a:t>This process of moving map outputs to the reducers is known as </a:t>
            </a:r>
            <a:r>
              <a:rPr lang="en-US" i="1" dirty="0" smtClean="0"/>
              <a:t>shuffling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different subset of the intermediate key space is assigned to each reduce node; these subsets (known as "partitions") are the inputs to the reduce tasks. </a:t>
            </a:r>
          </a:p>
          <a:p>
            <a:endParaRPr lang="en-US" dirty="0" smtClean="0"/>
          </a:p>
          <a:p>
            <a:r>
              <a:rPr lang="en-US" dirty="0" smtClean="0"/>
              <a:t>Each map task may emit (key, value) pairs to any partition; all values for the same key are always reduced together regardless of which </a:t>
            </a:r>
            <a:r>
              <a:rPr lang="en-US" dirty="0" err="1" smtClean="0"/>
              <a:t>mapper</a:t>
            </a:r>
            <a:r>
              <a:rPr lang="en-US" dirty="0" smtClean="0"/>
              <a:t> is its origin. </a:t>
            </a:r>
          </a:p>
          <a:p>
            <a:endParaRPr lang="en-US" dirty="0" smtClean="0"/>
          </a:p>
          <a:p>
            <a:r>
              <a:rPr lang="en-US" dirty="0" smtClean="0"/>
              <a:t>Therefore, the map nodes must all agree on where to send the different pieces of the intermediate data.</a:t>
            </a:r>
          </a:p>
        </p:txBody>
      </p:sp>
    </p:spTree>
    <p:extLst>
      <p:ext uri="{BB962C8B-B14F-4D97-AF65-F5344CB8AC3E}">
        <p14:creationId xmlns:p14="http://schemas.microsoft.com/office/powerpoint/2010/main" val="25748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Sort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reduce task is responsible for reducing the values associated with several intermediate keys.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set of intermediate keys on a single node is automatically sorted by </a:t>
            </a:r>
            <a:r>
              <a:rPr lang="en-US" dirty="0" err="1"/>
              <a:t>Hadoop</a:t>
            </a:r>
            <a:r>
              <a:rPr lang="en-US" dirty="0"/>
              <a:t> before they are presented to the Reducer. </a:t>
            </a:r>
          </a:p>
          <a:p>
            <a:endParaRPr lang="en-US" b="1" dirty="0" smtClean="0"/>
          </a:p>
          <a:p>
            <a:r>
              <a:rPr lang="en-US" b="1" dirty="0" smtClean="0"/>
              <a:t>Reduce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Reducer instance is created for each reduce task.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an instance of user-provided code that performs the second important phase of job-specific work. 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each key in the partition assigned to a Reducer, the Reducer's reduce() method is called once. </a:t>
            </a:r>
            <a:endParaRPr lang="en-US" dirty="0" smtClean="0"/>
          </a:p>
          <a:p>
            <a:pPr lvl="2"/>
            <a:r>
              <a:rPr lang="en-US" dirty="0" smtClean="0"/>
              <a:t>This </a:t>
            </a:r>
            <a:r>
              <a:rPr lang="en-US" dirty="0"/>
              <a:t>receives a key as well as an iterator over all the values associated with the key.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values associated with a key are returned by the iterator in an undefined order.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Reducer also receives as parameters </a:t>
            </a:r>
            <a:r>
              <a:rPr lang="en-US" i="1" dirty="0" err="1"/>
              <a:t>OutputCollector</a:t>
            </a:r>
            <a:r>
              <a:rPr lang="en-US" dirty="0"/>
              <a:t> and </a:t>
            </a:r>
            <a:r>
              <a:rPr lang="en-US" i="1" dirty="0"/>
              <a:t>Reporter</a:t>
            </a:r>
            <a:r>
              <a:rPr lang="en-US" dirty="0"/>
              <a:t> objects; they are used in the same manner as in the map()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3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(key, value) pairs provided to this </a:t>
            </a:r>
            <a:r>
              <a:rPr lang="en-US" sz="1800" dirty="0" err="1" smtClean="0"/>
              <a:t>OutputCollector</a:t>
            </a:r>
            <a:r>
              <a:rPr lang="en-US" sz="1800" dirty="0" smtClean="0"/>
              <a:t> are then written to output files. </a:t>
            </a:r>
          </a:p>
          <a:p>
            <a:pPr lvl="1"/>
            <a:r>
              <a:rPr lang="en-US" sz="1800" dirty="0" smtClean="0"/>
              <a:t>The way they are written is governed by the </a:t>
            </a:r>
            <a:r>
              <a:rPr lang="en-US" sz="1800" i="1" dirty="0" err="1" smtClean="0"/>
              <a:t>OutputFormat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Each Reducer writes a separate file in a common output directory. </a:t>
            </a:r>
          </a:p>
          <a:p>
            <a:pPr lvl="1"/>
            <a:r>
              <a:rPr lang="en-US" sz="1800" dirty="0" smtClean="0"/>
              <a:t>The output directory is set by </a:t>
            </a:r>
            <a:r>
              <a:rPr lang="en-US" sz="1800" dirty="0" err="1" smtClean="0"/>
              <a:t>theFileOutputFormat.setOutputPath</a:t>
            </a:r>
            <a:r>
              <a:rPr lang="en-US" sz="1800" dirty="0" smtClean="0"/>
              <a:t>() method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800600"/>
            <a:ext cx="7010400" cy="105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19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Record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OutputFormat</a:t>
            </a:r>
            <a:r>
              <a:rPr lang="en-US" dirty="0" smtClean="0"/>
              <a:t> class is a factory for </a:t>
            </a:r>
            <a:r>
              <a:rPr lang="en-US" i="1" dirty="0" err="1" smtClean="0"/>
              <a:t>RecordWriter</a:t>
            </a:r>
            <a:r>
              <a:rPr lang="en-US" dirty="0" smtClean="0"/>
              <a:t> objects; </a:t>
            </a:r>
          </a:p>
          <a:p>
            <a:pPr lvl="1"/>
            <a:r>
              <a:rPr lang="en-US" dirty="0" smtClean="0"/>
              <a:t>These are used to write the individual records to the files as directed by the </a:t>
            </a:r>
            <a:r>
              <a:rPr lang="en-US" dirty="0" err="1" smtClean="0"/>
              <a:t>OutputFormat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 </a:t>
            </a:r>
            <a:r>
              <a:rPr lang="en-US" b="1" dirty="0" smtClean="0"/>
              <a:t>output files</a:t>
            </a:r>
            <a:r>
              <a:rPr lang="en-US" dirty="0" smtClean="0"/>
              <a:t> written by the Reducers are then left in HDFS for your use by, </a:t>
            </a:r>
          </a:p>
          <a:p>
            <a:pPr lvl="1"/>
            <a:r>
              <a:rPr lang="en-US" dirty="0" smtClean="0"/>
              <a:t>Another </a:t>
            </a:r>
            <a:r>
              <a:rPr lang="en-US" dirty="0" err="1" smtClean="0"/>
              <a:t>MapReduce</a:t>
            </a:r>
            <a:r>
              <a:rPr lang="en-US" dirty="0" smtClean="0"/>
              <a:t> job</a:t>
            </a:r>
          </a:p>
          <a:p>
            <a:pPr lvl="1"/>
            <a:r>
              <a:rPr lang="en-US" dirty="0" smtClean="0"/>
              <a:t>A separate program</a:t>
            </a:r>
          </a:p>
          <a:p>
            <a:pPr lvl="1"/>
            <a:r>
              <a:rPr lang="en-US" dirty="0" smtClean="0"/>
              <a:t>Human inspection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ombiner-f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57400"/>
            <a:ext cx="6634956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One of the primary reasons to use </a:t>
            </a:r>
            <a:r>
              <a:rPr lang="en-US" sz="2600" dirty="0" err="1" smtClean="0"/>
              <a:t>Hadoop</a:t>
            </a:r>
            <a:r>
              <a:rPr lang="en-US" sz="2600" dirty="0" smtClean="0"/>
              <a:t> to run your jobs is due to its high degree of fault tolerance.</a:t>
            </a:r>
          </a:p>
          <a:p>
            <a:endParaRPr lang="en-US" sz="2600" dirty="0" smtClean="0"/>
          </a:p>
          <a:p>
            <a:r>
              <a:rPr lang="en-US" sz="2600" dirty="0" smtClean="0"/>
              <a:t>Map worker failure</a:t>
            </a:r>
            <a:endParaRPr lang="en-US" dirty="0" smtClean="0"/>
          </a:p>
          <a:p>
            <a:pPr lvl="1"/>
            <a:r>
              <a:rPr lang="en-US" dirty="0" smtClean="0"/>
              <a:t>Map tasks completed or in-progress at worker are reset to idle</a:t>
            </a:r>
          </a:p>
          <a:p>
            <a:pPr lvl="1"/>
            <a:r>
              <a:rPr lang="en-US" dirty="0" smtClean="0"/>
              <a:t>Reduce workers are notified when task is rescheduled on another worker</a:t>
            </a:r>
          </a:p>
          <a:p>
            <a:endParaRPr lang="en-US" dirty="0" smtClean="0"/>
          </a:p>
          <a:p>
            <a:r>
              <a:rPr lang="en-US" sz="2600" dirty="0" smtClean="0"/>
              <a:t>Reduce worker failure</a:t>
            </a:r>
          </a:p>
          <a:p>
            <a:pPr lvl="1"/>
            <a:r>
              <a:rPr lang="en-US" dirty="0" smtClean="0"/>
              <a:t>Only in-progress tasks are reset to idle</a:t>
            </a:r>
          </a:p>
          <a:p>
            <a:endParaRPr lang="en-US" dirty="0" smtClean="0"/>
          </a:p>
          <a:p>
            <a:r>
              <a:rPr lang="en-US" sz="2600" dirty="0" smtClean="0"/>
              <a:t>Master failure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 task is aborted and client is notified</a:t>
            </a:r>
          </a:p>
          <a:p>
            <a:pPr lvl="1"/>
            <a:endParaRPr lang="en-US" dirty="0" smtClean="0"/>
          </a:p>
          <a:p>
            <a:r>
              <a:rPr lang="en-US" sz="2600" dirty="0" smtClean="0"/>
              <a:t>Should we have task identities?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Inverted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An </a:t>
            </a:r>
            <a:r>
              <a:rPr lang="en-US" sz="1800" dirty="0"/>
              <a:t>inverted index returns a list of documents that contain each word in those documents. </a:t>
            </a:r>
            <a:endParaRPr lang="en-US" sz="1800" dirty="0" smtClean="0"/>
          </a:p>
          <a:p>
            <a:r>
              <a:rPr lang="en-US" sz="1800" dirty="0" smtClean="0"/>
              <a:t>Thus</a:t>
            </a:r>
            <a:r>
              <a:rPr lang="en-US" sz="1800" dirty="0"/>
              <a:t>, if the word "cat" appears in documents A and B, but not C, then the line:</a:t>
            </a:r>
          </a:p>
          <a:p>
            <a:pPr lvl="1"/>
            <a:r>
              <a:rPr lang="en-US" sz="1600" dirty="0"/>
              <a:t>cat A, B</a:t>
            </a:r>
          </a:p>
          <a:p>
            <a:r>
              <a:rPr lang="en-US" sz="1800" dirty="0"/>
              <a:t>should appear in the output.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If </a:t>
            </a:r>
            <a:r>
              <a:rPr lang="en-US" sz="1800" dirty="0"/>
              <a:t>the word "baseball" appears in documents B and C, then the line:</a:t>
            </a:r>
          </a:p>
          <a:p>
            <a:pPr lvl="1"/>
            <a:r>
              <a:rPr lang="en-US" sz="1600" dirty="0"/>
              <a:t>baseball B, C</a:t>
            </a:r>
          </a:p>
          <a:p>
            <a:r>
              <a:rPr lang="en-US" sz="1800" dirty="0"/>
              <a:t>should appear in the output as well.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94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Parallelization: Basic Idea</a:t>
            </a:r>
            <a:endParaRPr lang="en-US" dirty="0"/>
          </a:p>
        </p:txBody>
      </p:sp>
      <p:graphicFrame>
        <p:nvGraphicFramePr>
          <p:cNvPr id="614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438400" y="3200400"/>
          <a:ext cx="291465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r:id="rId3" imgW="3895121" imgH="1211133" progId="">
                  <p:embed/>
                </p:oleObj>
              </mc:Choice>
              <mc:Fallback>
                <p:oleObj r:id="rId3" imgW="3895121" imgH="1211133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00400"/>
                        <a:ext cx="291465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43000" y="1905000"/>
          <a:ext cx="2766764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r:id="rId5" imgW="3895121" imgH="1791941" progId="">
                  <p:embed/>
                </p:oleObj>
              </mc:Choice>
              <mc:Fallback>
                <p:oleObj r:id="rId5" imgW="3895121" imgH="179194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2766764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3"/>
          <p:cNvGraphicFramePr>
            <a:graphicFrameLocks noChangeAspect="1"/>
          </p:cNvGraphicFramePr>
          <p:nvPr/>
        </p:nvGraphicFramePr>
        <p:xfrm>
          <a:off x="4038600" y="4426763"/>
          <a:ext cx="4191000" cy="152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r:id="rId7" imgW="5603488" imgH="2378706" progId="">
                  <p:embed/>
                </p:oleObj>
              </mc:Choice>
              <mc:Fallback>
                <p:oleObj r:id="rId7" imgW="5603488" imgH="2378706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426763"/>
                        <a:ext cx="4191000" cy="1528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Index Code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Using Eclipse and </a:t>
            </a:r>
            <a:r>
              <a:rPr lang="en-US" dirty="0" err="1" smtClean="0">
                <a:hlinkClick r:id="rId2" action="ppaction://hlinkfile"/>
              </a:rPr>
              <a:t>Hadoop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Yahoo! </a:t>
            </a:r>
            <a:r>
              <a:rPr lang="en-US" dirty="0" err="1"/>
              <a:t>Hadoop</a:t>
            </a:r>
            <a:r>
              <a:rPr lang="en-US" dirty="0"/>
              <a:t> tutorial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developer.yahoo.com/hadoop/tutorial/index.html</a:t>
            </a:r>
            <a:endParaRPr lang="en-US" dirty="0" smtClean="0"/>
          </a:p>
          <a:p>
            <a:r>
              <a:rPr lang="en-US" dirty="0" smtClean="0"/>
              <a:t>Processing </a:t>
            </a:r>
            <a:r>
              <a:rPr lang="en-US" dirty="0"/>
              <a:t>of massive </a:t>
            </a:r>
            <a:r>
              <a:rPr lang="en-US" dirty="0" smtClean="0"/>
              <a:t>data: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lsd.ls.fi.upm.es/lsd/nuevas-tendencias-en-sistemas-distribuidos/IntroToMapReduce.pdf</a:t>
            </a:r>
            <a:endParaRPr lang="en-US" dirty="0" smtClean="0"/>
          </a:p>
          <a:p>
            <a:r>
              <a:rPr lang="en-US" dirty="0" err="1" smtClean="0"/>
              <a:t>Hadoop</a:t>
            </a:r>
            <a:r>
              <a:rPr lang="en-US" dirty="0" smtClean="0"/>
              <a:t> webpage</a:t>
            </a:r>
          </a:p>
          <a:p>
            <a:pPr lvl="1"/>
            <a:r>
              <a:rPr lang="en-US" dirty="0">
                <a:hlinkClick r:id="rId4"/>
              </a:rPr>
              <a:t>http://hadoop.apache.org/common/docs/current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CS-350</a:t>
            </a:r>
            <a:r>
              <a:rPr lang="en-US" dirty="0" smtClean="0">
                <a:solidFill>
                  <a:srgbClr val="CC0000"/>
                </a:solidFill>
              </a:rPr>
              <a:t> Concurrency in the Cloud (for the masses)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Google faced the problem of analyzing </a:t>
            </a:r>
            <a:r>
              <a:rPr lang="en-US" i="1" dirty="0"/>
              <a:t>huge </a:t>
            </a:r>
            <a:r>
              <a:rPr lang="en-US" dirty="0" smtClean="0"/>
              <a:t>sets of </a:t>
            </a:r>
            <a:r>
              <a:rPr lang="en-US" dirty="0"/>
              <a:t>data (order of petabytes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i="1" dirty="0" err="1"/>
              <a:t>pagerank</a:t>
            </a:r>
            <a:r>
              <a:rPr lang="en-US" dirty="0"/>
              <a:t>, web access logs, etc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Algorithm </a:t>
            </a:r>
            <a:r>
              <a:rPr lang="en-US" dirty="0"/>
              <a:t>to process data can be </a:t>
            </a:r>
            <a:r>
              <a:rPr lang="en-US" dirty="0" smtClean="0"/>
              <a:t>reasonable simple,</a:t>
            </a:r>
            <a:endParaRPr lang="en-US" dirty="0"/>
          </a:p>
          <a:p>
            <a:pPr lvl="1"/>
            <a:r>
              <a:rPr lang="en-US" dirty="0" smtClean="0"/>
              <a:t>But </a:t>
            </a:r>
            <a:r>
              <a:rPr lang="en-US" dirty="0"/>
              <a:t>to finish it in an acceptable amount of </a:t>
            </a:r>
            <a:r>
              <a:rPr lang="en-US" dirty="0" smtClean="0"/>
              <a:t>time the </a:t>
            </a:r>
            <a:r>
              <a:rPr lang="en-US" dirty="0"/>
              <a:t>task must be split and forwarded </a:t>
            </a:r>
            <a:r>
              <a:rPr lang="en-US" dirty="0" smtClean="0"/>
              <a:t>to potentially </a:t>
            </a:r>
            <a:r>
              <a:rPr lang="en-US" dirty="0"/>
              <a:t>thousands of </a:t>
            </a:r>
            <a:r>
              <a:rPr lang="en-US" dirty="0" smtClean="0"/>
              <a:t>machines</a:t>
            </a:r>
          </a:p>
          <a:p>
            <a:endParaRPr lang="en-US" dirty="0" smtClean="0"/>
          </a:p>
          <a:p>
            <a:r>
              <a:rPr lang="en-US" dirty="0" smtClean="0"/>
              <a:t>Programmers </a:t>
            </a:r>
            <a:r>
              <a:rPr lang="en-US" dirty="0"/>
              <a:t>were forced to develop the </a:t>
            </a:r>
            <a:r>
              <a:rPr lang="en-US" dirty="0" smtClean="0"/>
              <a:t>software that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Splits </a:t>
            </a:r>
            <a:r>
              <a:rPr lang="en-US" dirty="0"/>
              <a:t>data</a:t>
            </a:r>
          </a:p>
          <a:p>
            <a:pPr lvl="1"/>
            <a:r>
              <a:rPr lang="en-US" dirty="0" smtClean="0"/>
              <a:t>Forwards </a:t>
            </a:r>
            <a:r>
              <a:rPr lang="en-US" dirty="0"/>
              <a:t>data and code to participant </a:t>
            </a:r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Checks </a:t>
            </a:r>
            <a:r>
              <a:rPr lang="en-US" dirty="0"/>
              <a:t>nodes state to react to </a:t>
            </a:r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Retrieves </a:t>
            </a:r>
            <a:r>
              <a:rPr lang="en-US" dirty="0"/>
              <a:t>and organizes </a:t>
            </a:r>
            <a:r>
              <a:rPr lang="en-US" dirty="0" smtClean="0"/>
              <a:t>results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Tedious</a:t>
            </a:r>
            <a:r>
              <a:rPr lang="en-US" dirty="0"/>
              <a:t>, error-prone, time-consuming... and </a:t>
            </a:r>
            <a:r>
              <a:rPr lang="en-US" dirty="0" smtClean="0"/>
              <a:t>had to </a:t>
            </a:r>
            <a:r>
              <a:rPr lang="en-US" dirty="0"/>
              <a:t>be done for each </a:t>
            </a:r>
            <a:r>
              <a:rPr lang="en-US" dirty="0" smtClean="0"/>
              <a:t>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3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Solution: </a:t>
            </a: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MapReduce</a:t>
            </a:r>
            <a:r>
              <a:rPr lang="en-US" dirty="0"/>
              <a:t> is an abstraction to </a:t>
            </a:r>
            <a:r>
              <a:rPr lang="en-US" dirty="0" smtClean="0"/>
              <a:t>organize parallelizable tasks.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Algorithm </a:t>
            </a:r>
            <a:r>
              <a:rPr lang="en-US" dirty="0"/>
              <a:t>has to be adapted to fit </a:t>
            </a:r>
            <a:r>
              <a:rPr lang="en-US" dirty="0" err="1" smtClean="0"/>
              <a:t>MapReduce's</a:t>
            </a:r>
            <a:r>
              <a:rPr lang="en-US" dirty="0"/>
              <a:t> </a:t>
            </a:r>
            <a:r>
              <a:rPr lang="en-US" dirty="0" smtClean="0"/>
              <a:t>main </a:t>
            </a:r>
            <a:r>
              <a:rPr lang="en-US" dirty="0"/>
              <a:t>two </a:t>
            </a:r>
            <a:r>
              <a:rPr lang="en-US" dirty="0" smtClean="0"/>
              <a:t>steps:</a:t>
            </a:r>
            <a:endParaRPr lang="en-US" dirty="0"/>
          </a:p>
          <a:p>
            <a:pPr lvl="1"/>
            <a:r>
              <a:rPr lang="en-US" b="1" dirty="0" smtClean="0"/>
              <a:t>Map</a:t>
            </a:r>
            <a:r>
              <a:rPr lang="en-US" dirty="0"/>
              <a:t>: data </a:t>
            </a:r>
            <a:r>
              <a:rPr lang="en-US" dirty="0" smtClean="0"/>
              <a:t>processing (collecting/grouping/distribution </a:t>
            </a:r>
            <a:r>
              <a:rPr lang="en-US" dirty="0"/>
              <a:t>intermediate step)</a:t>
            </a:r>
          </a:p>
          <a:p>
            <a:pPr lvl="1"/>
            <a:r>
              <a:rPr lang="en-US" b="1" dirty="0" smtClean="0"/>
              <a:t>Reduce</a:t>
            </a:r>
            <a:r>
              <a:rPr lang="en-US" dirty="0"/>
              <a:t>: data collection and </a:t>
            </a:r>
            <a:r>
              <a:rPr lang="en-US" dirty="0" smtClean="0"/>
              <a:t>digesting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MapReduce</a:t>
            </a:r>
            <a:r>
              <a:rPr lang="en-US" dirty="0" smtClean="0"/>
              <a:t> Architecture provides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Automatic parallelization &amp; distribution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Fault tolerance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I/O scheduling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Monitoring &amp; status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9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Conceptually,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/>
              <a:t>programs transform lists of input data elements into lists of output data elements.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/>
              <a:t>MapReduce</a:t>
            </a:r>
            <a:r>
              <a:rPr lang="en-US" dirty="0"/>
              <a:t> program will do this twice, using two different list processing </a:t>
            </a:r>
            <a:r>
              <a:rPr lang="en-US" dirty="0" smtClean="0"/>
              <a:t>idioms:</a:t>
            </a:r>
          </a:p>
          <a:p>
            <a:pPr lvl="1"/>
            <a:r>
              <a:rPr lang="en-US" i="1" dirty="0" smtClean="0"/>
              <a:t>Map</a:t>
            </a:r>
          </a:p>
          <a:p>
            <a:pPr lvl="1"/>
            <a:r>
              <a:rPr lang="en-US" i="1" dirty="0" smtClean="0"/>
              <a:t>Reduce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These </a:t>
            </a:r>
            <a:r>
              <a:rPr lang="en-US" dirty="0"/>
              <a:t>terms are taken from several list processing languages such as LISP, Scheme, or ML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9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</a:t>
            </a:r>
            <a:r>
              <a:rPr lang="en-US" sz="2000" dirty="0"/>
              <a:t>list of data elements are provided, one at a time, to a function called the </a:t>
            </a:r>
            <a:r>
              <a:rPr lang="en-US" sz="2000" i="1" dirty="0" smtClean="0"/>
              <a:t>Mapper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transforms each element individually to an output data element.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57600"/>
            <a:ext cx="524622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8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Reducing lets you aggregate values together. </a:t>
            </a:r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i="1" dirty="0"/>
              <a:t>reducer</a:t>
            </a:r>
            <a:r>
              <a:rPr lang="en-US" sz="1800" dirty="0"/>
              <a:t> function receives an iterator of input values from an input list. </a:t>
            </a:r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/>
              <a:t>then combines these values together, returning a single output value. </a:t>
            </a:r>
            <a:endParaRPr lang="en-US" sz="1800" dirty="0" smtClean="0"/>
          </a:p>
          <a:p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0"/>
            <a:ext cx="427645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4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in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Keys and </a:t>
            </a:r>
            <a:r>
              <a:rPr lang="en-US" dirty="0" smtClean="0"/>
              <a:t>Values)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In </a:t>
            </a:r>
            <a:r>
              <a:rPr lang="en-US" sz="1600" dirty="0" err="1"/>
              <a:t>MapReduce</a:t>
            </a:r>
            <a:r>
              <a:rPr lang="en-US" sz="1600" dirty="0"/>
              <a:t>, no value stands on its own. </a:t>
            </a:r>
            <a:endParaRPr lang="en-US" sz="1600" dirty="0" smtClean="0"/>
          </a:p>
          <a:p>
            <a:r>
              <a:rPr lang="en-US" sz="1600" dirty="0" smtClean="0"/>
              <a:t>Every </a:t>
            </a:r>
            <a:r>
              <a:rPr lang="en-US" sz="1600" dirty="0"/>
              <a:t>value has a </a:t>
            </a:r>
            <a:r>
              <a:rPr lang="en-US" sz="1600" i="1" dirty="0"/>
              <a:t>key</a:t>
            </a:r>
            <a:r>
              <a:rPr lang="en-US" sz="1600" dirty="0"/>
              <a:t> associated with it. Keys identify related values. </a:t>
            </a:r>
            <a:endParaRPr lang="en-US" sz="1600" dirty="0" smtClean="0"/>
          </a:p>
          <a:p>
            <a:pPr lvl="1"/>
            <a:r>
              <a:rPr lang="en-US" sz="1600" dirty="0" smtClean="0"/>
              <a:t>For </a:t>
            </a:r>
            <a:r>
              <a:rPr lang="en-US" sz="1600" dirty="0"/>
              <a:t>example, a log of time-coded speedometer readings from multiple cars could be keyed by license-plate </a:t>
            </a:r>
            <a:r>
              <a:rPr lang="en-US" sz="1600" dirty="0" smtClean="0"/>
              <a:t>number.</a:t>
            </a:r>
          </a:p>
          <a:p>
            <a:endParaRPr lang="en-US" sz="1800" dirty="0" smtClean="0"/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mapping and reducing functions receive not just values, but (key, value) pairs.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output of each of these functions is the same</a:t>
            </a:r>
            <a:r>
              <a:rPr lang="en-US" sz="1600" dirty="0" smtClean="0"/>
              <a:t>:</a:t>
            </a:r>
          </a:p>
          <a:p>
            <a:pPr lvl="1"/>
            <a:r>
              <a:rPr lang="en-US" sz="1400" dirty="0" smtClean="0"/>
              <a:t>Both </a:t>
            </a:r>
            <a:r>
              <a:rPr lang="en-US" sz="1400" dirty="0"/>
              <a:t>a key and a value must be emitted to the next list in the data flow</a:t>
            </a:r>
            <a:r>
              <a:rPr lang="en-US" sz="1400" dirty="0" smtClean="0"/>
              <a:t>.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3497759"/>
            <a:ext cx="388620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AAA-123 65mph, 12:00pm </a:t>
            </a:r>
          </a:p>
          <a:p>
            <a:r>
              <a:rPr lang="en-US" sz="1100" dirty="0" smtClean="0"/>
              <a:t>ZZZ-789 50mph, 12:02pm </a:t>
            </a:r>
          </a:p>
          <a:p>
            <a:r>
              <a:rPr lang="en-US" sz="1100" dirty="0" smtClean="0"/>
              <a:t>AAA-123 40mph, 12:05pm </a:t>
            </a:r>
          </a:p>
          <a:p>
            <a:r>
              <a:rPr lang="en-US" sz="1100" dirty="0" smtClean="0"/>
              <a:t>CCC-456 25mph, 12:15pm ...</a:t>
            </a:r>
          </a:p>
        </p:txBody>
      </p:sp>
    </p:spTree>
    <p:extLst>
      <p:ext uri="{BB962C8B-B14F-4D97-AF65-F5344CB8AC3E}">
        <p14:creationId xmlns:p14="http://schemas.microsoft.com/office/powerpoint/2010/main" val="204747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159</TotalTime>
  <Words>1081</Words>
  <Application>Microsoft Office PowerPoint</Application>
  <PresentationFormat>On-screen Show (4:3)</PresentationFormat>
  <Paragraphs>209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Calibri</vt:lpstr>
      <vt:lpstr>Tw Cen MT</vt:lpstr>
      <vt:lpstr>Tw Cen MT Condensed</vt:lpstr>
      <vt:lpstr>Wingdings 3</vt:lpstr>
      <vt:lpstr>Integral</vt:lpstr>
      <vt:lpstr>CS350 - MapReduce using Hadoop</vt:lpstr>
      <vt:lpstr>Parallelization: Basic Idea</vt:lpstr>
      <vt:lpstr>Parallelization: Basic Idea</vt:lpstr>
      <vt:lpstr>The Problem</vt:lpstr>
      <vt:lpstr>The Solution: MapReduce</vt:lpstr>
      <vt:lpstr>List Processing</vt:lpstr>
      <vt:lpstr>Mapping Lists</vt:lpstr>
      <vt:lpstr>Reducing Lists</vt:lpstr>
      <vt:lpstr>Mapping in MapReduce  (Keys and Values)</vt:lpstr>
      <vt:lpstr>Reducing in MapReduce (Keys divide the reduce space)</vt:lpstr>
      <vt:lpstr>MapReduce Data Flow</vt:lpstr>
      <vt:lpstr>Example: Word Count</vt:lpstr>
      <vt:lpstr>Word Count in MapReduce (2)</vt:lpstr>
      <vt:lpstr>Word Count in MapReduce</vt:lpstr>
      <vt:lpstr>Word Count Source</vt:lpstr>
      <vt:lpstr>Word Count Driver</vt:lpstr>
      <vt:lpstr>A Closer Look</vt:lpstr>
      <vt:lpstr>Input Files</vt:lpstr>
      <vt:lpstr>Input Format</vt:lpstr>
      <vt:lpstr>Input Splits</vt:lpstr>
      <vt:lpstr>Record Reader</vt:lpstr>
      <vt:lpstr>Mapper</vt:lpstr>
      <vt:lpstr>Partition &amp; Shuffle</vt:lpstr>
      <vt:lpstr>Reducer</vt:lpstr>
      <vt:lpstr>Output Format</vt:lpstr>
      <vt:lpstr>Record Writer</vt:lpstr>
      <vt:lpstr>Additional Functionality</vt:lpstr>
      <vt:lpstr>Fault Tolerance</vt:lpstr>
      <vt:lpstr>Example: Inverted Index</vt:lpstr>
      <vt:lpstr>Inverted Index Code</vt:lpstr>
      <vt:lpstr>References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MapReduce using Hadoop</dc:title>
  <dc:creator>IT Help Center</dc:creator>
  <cp:lastModifiedBy>Christine Bassem</cp:lastModifiedBy>
  <cp:revision>110</cp:revision>
  <dcterms:created xsi:type="dcterms:W3CDTF">2012-04-16T13:49:33Z</dcterms:created>
  <dcterms:modified xsi:type="dcterms:W3CDTF">2013-04-17T02:49:06Z</dcterms:modified>
</cp:coreProperties>
</file>