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9" r:id="rId23"/>
    <p:sldId id="280" r:id="rId24"/>
    <p:sldId id="278" r:id="rId2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23" autoAdjust="0"/>
    <p:restoredTop sz="81186" autoAdjust="0"/>
  </p:normalViewPr>
  <p:slideViewPr>
    <p:cSldViewPr>
      <p:cViewPr varScale="1">
        <p:scale>
          <a:sx n="62" d="100"/>
          <a:sy n="62" d="100"/>
        </p:scale>
        <p:origin x="-13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D38CCA5-9D79-45D3-86D3-99AEB4889A8A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C70E94A-E1C3-4D05-9CE4-4377B9C706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OSDI</a:t>
            </a:r>
            <a:r>
              <a:rPr lang="en-US" baseline="0" dirty="0" smtClean="0"/>
              <a:t> 2010 paper</a:t>
            </a:r>
          </a:p>
          <a:p>
            <a:r>
              <a:rPr lang="en-US" baseline="0" dirty="0" smtClean="0"/>
              <a:t>Duke: Peter Gilbert, Landon P. Cox</a:t>
            </a:r>
          </a:p>
          <a:p>
            <a:r>
              <a:rPr lang="en-US" baseline="0" dirty="0" smtClean="0"/>
              <a:t>Intel: </a:t>
            </a:r>
            <a:r>
              <a:rPr lang="en-US" baseline="0" dirty="0" err="1" smtClean="0"/>
              <a:t>Byung-Gon</a:t>
            </a:r>
            <a:r>
              <a:rPr lang="en-US" baseline="0" dirty="0" smtClean="0"/>
              <a:t> Chun, </a:t>
            </a:r>
            <a:r>
              <a:rPr lang="en-US" baseline="0" dirty="0" err="1" smtClean="0"/>
              <a:t>Jaeyeon</a:t>
            </a:r>
            <a:r>
              <a:rPr lang="en-US" baseline="0" dirty="0" smtClean="0"/>
              <a:t> Jung, </a:t>
            </a:r>
            <a:r>
              <a:rPr lang="en-US" baseline="0" dirty="0" err="1" smtClean="0"/>
              <a:t>Anmol</a:t>
            </a:r>
            <a:r>
              <a:rPr lang="en-US" baseline="0" dirty="0" smtClean="0"/>
              <a:t> N. </a:t>
            </a:r>
            <a:r>
              <a:rPr lang="en-US" baseline="0" dirty="0" err="1" smtClean="0"/>
              <a:t>Sheth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Basic Idea of this paper: Protect user data by tainting variables and disallowing tainted data to leave phone.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0E94A-E1C3-4D05-9CE4-4377B9C7062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</a:t>
            </a:r>
            <a:r>
              <a:rPr lang="en-US" baseline="0" dirty="0" smtClean="0"/>
              <a:t> we tainted every item in arrays</a:t>
            </a:r>
            <a:endParaRPr lang="en-US" dirty="0" smtClean="0"/>
          </a:p>
          <a:p>
            <a:r>
              <a:rPr lang="en-US" dirty="0" smtClean="0"/>
              <a:t>Strings would be very inefficient (and are very common)</a:t>
            </a:r>
          </a:p>
          <a:p>
            <a:r>
              <a:rPr lang="en-US" dirty="0" smtClean="0"/>
              <a:t>There would be less false positives (right</a:t>
            </a:r>
            <a:r>
              <a:rPr lang="en-US" baseline="0" dirty="0" smtClean="0"/>
              <a:t> now tainting one value taints an entire array</a:t>
            </a:r>
          </a:p>
          <a:p>
            <a:r>
              <a:rPr lang="en-US" baseline="0" dirty="0" smtClean="0"/>
              <a:t>Java uses objects a lot, object references are frequently not tainted (object variables are tainted a lot</a:t>
            </a:r>
            <a:r>
              <a:rPr lang="en-US" baseline="0" dirty="0" smtClean="0"/>
              <a:t>)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taint tag itself is a 32 bit variable.  Each numerical value of this variable corresponds to some taint tag (</a:t>
            </a:r>
            <a:r>
              <a:rPr lang="en-US" baseline="0" dirty="0" err="1" smtClean="0"/>
              <a:t>locaiton</a:t>
            </a:r>
            <a:r>
              <a:rPr lang="en-US" baseline="0" dirty="0" smtClean="0"/>
              <a:t>-sensitive, ID sensitive)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0E94A-E1C3-4D05-9CE4-4377B9C7062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DEX = </a:t>
            </a:r>
            <a:r>
              <a:rPr lang="en-US" dirty="0" err="1" smtClean="0"/>
              <a:t>Dalvik</a:t>
            </a:r>
            <a:r>
              <a:rPr lang="en-US" dirty="0" smtClean="0"/>
              <a:t> </a:t>
            </a:r>
            <a:r>
              <a:rPr lang="en-US" dirty="0" smtClean="0"/>
              <a:t>Executable</a:t>
            </a:r>
          </a:p>
          <a:p>
            <a:r>
              <a:rPr lang="en-US" dirty="0" smtClean="0"/>
              <a:t>Basic idea is to follow</a:t>
            </a:r>
            <a:r>
              <a:rPr lang="en-US" baseline="0" dirty="0" smtClean="0"/>
              <a:t> variable manipulation and taint new variables if their right hand side is tainted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0E94A-E1C3-4D05-9CE4-4377B9C7062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Authors</a:t>
            </a:r>
            <a:r>
              <a:rPr lang="en-US" baseline="0" dirty="0" smtClean="0"/>
              <a:t> mention: checking the size of an array will not propagate taint values </a:t>
            </a:r>
          </a:p>
          <a:p>
            <a:r>
              <a:rPr lang="en-US" baseline="0" dirty="0" smtClean="0"/>
              <a:t>Implicit flows are not checked at all! (requires static analysis)</a:t>
            </a:r>
          </a:p>
          <a:p>
            <a:r>
              <a:rPr lang="en-US" baseline="0" dirty="0" smtClean="0"/>
              <a:t>Understand object problem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0E94A-E1C3-4D05-9CE4-4377B9C7062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System.arraycopy</a:t>
            </a:r>
            <a:r>
              <a:rPr lang="en-US" dirty="0" smtClean="0"/>
              <a:t>() native method, built into android, we have special rules</a:t>
            </a:r>
            <a:r>
              <a:rPr lang="en-US" baseline="0" dirty="0" smtClean="0"/>
              <a:t> for tainting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0E94A-E1C3-4D05-9CE4-4377B9C7062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really IPC</a:t>
            </a:r>
          </a:p>
          <a:p>
            <a:r>
              <a:rPr lang="en-US" dirty="0" smtClean="0"/>
              <a:t>The extended</a:t>
            </a:r>
            <a:r>
              <a:rPr lang="en-US" baseline="0" dirty="0" smtClean="0"/>
              <a:t> attributes on files was implemented by the developers directly (it’s real simple)</a:t>
            </a:r>
          </a:p>
          <a:p>
            <a:r>
              <a:rPr lang="en-US" baseline="0" dirty="0" smtClean="0"/>
              <a:t>Also, we just covered ‘file level’ because it is the same as message </a:t>
            </a:r>
            <a:r>
              <a:rPr lang="en-US" baseline="0" dirty="0" smtClean="0"/>
              <a:t>level</a:t>
            </a:r>
          </a:p>
          <a:p>
            <a:r>
              <a:rPr lang="en-US" baseline="0" dirty="0" smtClean="0"/>
              <a:t>These leads to a lot of false positives because of the union op.  That’s fine.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0E94A-E1C3-4D05-9CE4-4377B9C7062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Taint tags can only be added</a:t>
            </a:r>
            <a:r>
              <a:rPr lang="en-US" baseline="0" dirty="0" smtClean="0"/>
              <a:t> to variables.  There is only one machine code instruction that clears taint tags </a:t>
            </a:r>
            <a:r>
              <a:rPr lang="en-US" baseline="0" dirty="0" smtClean="0"/>
              <a:t>explicitly (constant)</a:t>
            </a:r>
          </a:p>
          <a:p>
            <a:r>
              <a:rPr lang="en-US" baseline="0" dirty="0" smtClean="0"/>
              <a:t>The API of the sources actually set the taint tags on variables.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0E94A-E1C3-4D05-9CE4-4377B9C7062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Start App -&gt; Performing Initial Registration</a:t>
            </a:r>
            <a:r>
              <a:rPr lang="en-US" baseline="0" dirty="0" smtClean="0"/>
              <a:t> -&gt; manually exercising functionality -&gt; check logs</a:t>
            </a:r>
          </a:p>
          <a:p>
            <a:r>
              <a:rPr lang="en-US" baseline="0" dirty="0" smtClean="0"/>
              <a:t>Repeated runs, compared with </a:t>
            </a:r>
            <a:r>
              <a:rPr lang="en-US" baseline="0" dirty="0" err="1" smtClean="0"/>
              <a:t>tcpdump</a:t>
            </a:r>
            <a:r>
              <a:rPr lang="en-US" baseline="0" dirty="0" smtClean="0"/>
              <a:t> logs.  This took about 100 minutes to do</a:t>
            </a:r>
          </a:p>
          <a:p>
            <a:r>
              <a:rPr lang="en-US" baseline="0" dirty="0" smtClean="0"/>
              <a:t>Apps with implied consent</a:t>
            </a:r>
            <a:r>
              <a:rPr lang="en-US" baseline="0" dirty="0"/>
              <a:t> </a:t>
            </a:r>
            <a:r>
              <a:rPr lang="en-US" baseline="0" dirty="0" smtClean="0"/>
              <a:t>are not considered to have leaked / abused sensitive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0E94A-E1C3-4D05-9CE4-4377B9C7062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Sometimes info is sent</a:t>
            </a:r>
            <a:r>
              <a:rPr lang="en-US" baseline="0" dirty="0" smtClean="0"/>
              <a:t> in binary (which highlights the need for </a:t>
            </a:r>
            <a:r>
              <a:rPr lang="en-US" baseline="0" dirty="0" err="1" smtClean="0"/>
              <a:t>taintdroid</a:t>
            </a:r>
            <a:r>
              <a:rPr lang="en-US" baseline="0" dirty="0" smtClean="0"/>
              <a:t>)</a:t>
            </a:r>
          </a:p>
          <a:p>
            <a:r>
              <a:rPr lang="en-US" baseline="0" dirty="0" smtClean="0"/>
              <a:t>In some cases location information is send to advertisers when no ad is shown</a:t>
            </a:r>
            <a:r>
              <a:rPr lang="en-US" baseline="0" dirty="0" smtClean="0"/>
              <a:t>!</a:t>
            </a:r>
          </a:p>
          <a:p>
            <a:r>
              <a:rPr lang="en-US" baseline="0" dirty="0" smtClean="0"/>
              <a:t>Sometimes location is sent in binary format (which </a:t>
            </a:r>
            <a:r>
              <a:rPr lang="en-US" baseline="0" dirty="0" err="1" smtClean="0"/>
              <a:t>taintdroid</a:t>
            </a:r>
            <a:r>
              <a:rPr lang="en-US" baseline="0" dirty="0" smtClean="0"/>
              <a:t> rightfully IDs)</a:t>
            </a:r>
            <a:endParaRPr lang="en-US" baseline="0" dirty="0" smtClean="0"/>
          </a:p>
          <a:p>
            <a:r>
              <a:rPr lang="en-US" baseline="0" dirty="0" err="1" smtClean="0"/>
              <a:t>TaintDroid</a:t>
            </a:r>
            <a:r>
              <a:rPr lang="en-US" baseline="0" dirty="0" smtClean="0"/>
              <a:t> issued a false positive in 3 cases (where their was implied consent to send info)</a:t>
            </a:r>
          </a:p>
          <a:p>
            <a:r>
              <a:rPr lang="en-US" baseline="0" dirty="0" smtClean="0"/>
              <a:t>Out of 105 TCP Connections, 37 were deemed clearly legitimate </a:t>
            </a:r>
            <a:r>
              <a:rPr lang="en-US" baseline="0" dirty="0" smtClean="0"/>
              <a:t>use : Google Maps, </a:t>
            </a:r>
            <a:endParaRPr lang="en-US" baseline="0" dirty="0" smtClean="0"/>
          </a:p>
          <a:p>
            <a:r>
              <a:rPr lang="en-US" baseline="0" dirty="0" smtClean="0"/>
              <a:t>No perceived latency in running apps during this case study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0E94A-E1C3-4D05-9CE4-4377B9C7062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call these “Macro Benchmarks”</a:t>
            </a:r>
          </a:p>
          <a:p>
            <a:r>
              <a:rPr lang="en-US" dirty="0" smtClean="0"/>
              <a:t>App Load Time : Time from request in</a:t>
            </a:r>
            <a:r>
              <a:rPr lang="en-US" baseline="0" dirty="0" smtClean="0"/>
              <a:t> Android’s activity manager, until activity thread is displayed</a:t>
            </a:r>
          </a:p>
          <a:p>
            <a:r>
              <a:rPr lang="en-US" baseline="0" dirty="0" smtClean="0"/>
              <a:t>Address Book : Wrote a custom application.  Larger overhead on read because of file taint propagation into </a:t>
            </a:r>
            <a:r>
              <a:rPr lang="en-US" baseline="0" dirty="0" smtClean="0"/>
              <a:t>variables</a:t>
            </a:r>
          </a:p>
          <a:p>
            <a:r>
              <a:rPr lang="en-US" baseline="0" dirty="0" smtClean="0"/>
              <a:t>Interestingly, contact info is not tainted on input, only when it is subsequently read from the contact DB</a:t>
            </a:r>
            <a:endParaRPr lang="en-US" baseline="0" dirty="0" smtClean="0"/>
          </a:p>
          <a:p>
            <a:r>
              <a:rPr lang="en-US" baseline="0" dirty="0" smtClean="0"/>
              <a:t>Phone Call : time from pressing dial until audio hardware is switched to in-call mode</a:t>
            </a:r>
          </a:p>
          <a:p>
            <a:r>
              <a:rPr lang="en-US" baseline="0" dirty="0" smtClean="0"/>
              <a:t>Take Picture : Largest percentage overhead, setting extended file attributes, tainting the buffer and then the file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0E94A-E1C3-4D05-9CE4-4377B9C7062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Caffeine Mark -&gt; Comparison</a:t>
            </a:r>
            <a:r>
              <a:rPr lang="en-US" baseline="0" dirty="0" smtClean="0"/>
              <a:t> Benchmark (internal score ~= operations / sec)</a:t>
            </a:r>
          </a:p>
          <a:p>
            <a:r>
              <a:rPr lang="en-US" baseline="0" dirty="0" smtClean="0"/>
              <a:t>Lower the better</a:t>
            </a:r>
          </a:p>
          <a:p>
            <a:r>
              <a:rPr lang="en-US" baseline="0" dirty="0" smtClean="0"/>
              <a:t>String is high because (Union of taint tags involved in operations, strings </a:t>
            </a:r>
            <a:r>
              <a:rPr lang="en-US" baseline="0" dirty="0" smtClean="0"/>
              <a:t>are JNI </a:t>
            </a:r>
            <a:r>
              <a:rPr lang="en-US" baseline="0" dirty="0" smtClean="0"/>
              <a:t>objects and can be manipulated by “side-effects</a:t>
            </a:r>
            <a:r>
              <a:rPr lang="en-US" baseline="0" dirty="0" smtClean="0"/>
              <a:t>”, this incurs a lot of extra checking compared to native types or arithmetic operations)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0E94A-E1C3-4D05-9CE4-4377B9C70626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</a:t>
            </a:r>
            <a:r>
              <a:rPr lang="en-US" baseline="0" dirty="0" smtClean="0"/>
              <a:t> Case Study: They study 30 popular applications and discover a total of 68 instances of abuse of private information.  These 68 instances came from 20 of the 30 apps.</a:t>
            </a:r>
          </a:p>
          <a:p>
            <a:r>
              <a:rPr lang="en-US" baseline="0" dirty="0" smtClean="0"/>
              <a:t>Evaluation: 14% Performance overhead (according to a Java </a:t>
            </a:r>
            <a:r>
              <a:rPr lang="en-US" baseline="0" dirty="0" err="1" smtClean="0"/>
              <a:t>microbenchmark</a:t>
            </a:r>
            <a:r>
              <a:rPr lang="en-US" baseline="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0E94A-E1C3-4D05-9CE4-4377B9C7062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 we can see </a:t>
            </a:r>
            <a:r>
              <a:rPr lang="en-US" dirty="0" err="1" smtClean="0"/>
              <a:t>taintdroid’s</a:t>
            </a:r>
            <a:r>
              <a:rPr lang="en-US" dirty="0" smtClean="0"/>
              <a:t> overhead is minimal</a:t>
            </a:r>
            <a:r>
              <a:rPr lang="en-US" baseline="0" dirty="0" smtClean="0"/>
              <a:t> for </a:t>
            </a:r>
            <a:r>
              <a:rPr lang="en-US" baseline="0" dirty="0" smtClean="0"/>
              <a:t>IPC</a:t>
            </a:r>
          </a:p>
          <a:p>
            <a:r>
              <a:rPr lang="en-US" baseline="0" dirty="0" err="1" smtClean="0"/>
              <a:t>Taintdroid</a:t>
            </a:r>
            <a:r>
              <a:rPr lang="en-US" baseline="0" dirty="0" smtClean="0"/>
              <a:t> is 27% slower</a:t>
            </a:r>
          </a:p>
          <a:p>
            <a:r>
              <a:rPr lang="en-US" baseline="0" dirty="0" err="1" smtClean="0"/>
              <a:t>Taintdroid</a:t>
            </a:r>
            <a:r>
              <a:rPr lang="en-US" baseline="0" dirty="0" smtClean="0"/>
              <a:t> is 3.5% heavier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What we didn’t see: Memory consumption of a normal app during runtime.  I’m sure it’s huge.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0E94A-E1C3-4D05-9CE4-4377B9C7062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Implicit</a:t>
            </a:r>
            <a:r>
              <a:rPr lang="en-US" baseline="0" dirty="0" smtClean="0"/>
              <a:t> control flow requires static analysis of source code</a:t>
            </a:r>
          </a:p>
          <a:p>
            <a:r>
              <a:rPr lang="en-US" baseline="0" dirty="0" smtClean="0"/>
              <a:t>A direct call operates on native memory addresses in a buffer.  This info cannot be tainted because it is not known to the android </a:t>
            </a:r>
            <a:r>
              <a:rPr lang="en-US" baseline="0" dirty="0" smtClean="0"/>
              <a:t>system.  It is kernel space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0E94A-E1C3-4D05-9CE4-4377B9C70626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Systems</a:t>
            </a:r>
            <a:r>
              <a:rPr lang="en-US" baseline="0" dirty="0" smtClean="0"/>
              <a:t> that prevent access to sensitive data don’t have any control once access is granted</a:t>
            </a:r>
          </a:p>
          <a:p>
            <a:r>
              <a:rPr lang="en-US" baseline="0" dirty="0" smtClean="0"/>
              <a:t>Process Level Tainting is coarse grained.  Does not track info in that process</a:t>
            </a:r>
          </a:p>
          <a:p>
            <a:r>
              <a:rPr lang="en-US" dirty="0" smtClean="0"/>
              <a:t>Tools</a:t>
            </a:r>
            <a:r>
              <a:rPr lang="en-US" baseline="0" dirty="0" smtClean="0"/>
              <a:t> that find leaks are easily evaded using </a:t>
            </a:r>
            <a:r>
              <a:rPr lang="en-US" baseline="0" dirty="0" smtClean="0"/>
              <a:t>encryption or simple obfuscation (binary data encoding)</a:t>
            </a:r>
            <a:endParaRPr lang="en-US" baseline="0" dirty="0" smtClean="0"/>
          </a:p>
          <a:p>
            <a:r>
              <a:rPr lang="en-US" baseline="0" dirty="0" smtClean="0"/>
              <a:t>Language based flow security is not supported on </a:t>
            </a:r>
            <a:r>
              <a:rPr lang="en-US" baseline="0" dirty="0" err="1" smtClean="0"/>
              <a:t>smartphone</a:t>
            </a:r>
            <a:r>
              <a:rPr lang="en-US" baseline="0" dirty="0" smtClean="0"/>
              <a:t> </a:t>
            </a:r>
            <a:r>
              <a:rPr lang="en-US" baseline="0" dirty="0" smtClean="0"/>
              <a:t>platforms and requires developer effort</a:t>
            </a:r>
            <a:endParaRPr lang="en-US" baseline="0" dirty="0" smtClean="0"/>
          </a:p>
          <a:p>
            <a:r>
              <a:rPr lang="en-US" baseline="0" dirty="0" smtClean="0"/>
              <a:t>Dynamic taint analysis is a very well studied area but has not been applied to </a:t>
            </a:r>
            <a:r>
              <a:rPr lang="en-US" baseline="0" dirty="0" err="1" smtClean="0"/>
              <a:t>smartphones</a:t>
            </a:r>
            <a:r>
              <a:rPr lang="en-US" baseline="0" dirty="0" smtClean="0"/>
              <a:t> or with the granularities of </a:t>
            </a:r>
            <a:r>
              <a:rPr lang="en-US" baseline="0" dirty="0" err="1" smtClean="0"/>
              <a:t>taintdroid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0E94A-E1C3-4D05-9CE4-4377B9C70626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Are not clear to the users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0E94A-E1C3-4D05-9CE4-4377B9C70626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0E94A-E1C3-4D05-9CE4-4377B9C70626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Apps are extremely</a:t>
            </a:r>
            <a:r>
              <a:rPr lang="en-US" baseline="0" dirty="0" smtClean="0"/>
              <a:t> popular: Apple App Store has served 3 Billion apps in only 18 months</a:t>
            </a:r>
          </a:p>
          <a:p>
            <a:r>
              <a:rPr lang="en-US" baseline="0" dirty="0" smtClean="0"/>
              <a:t>Cloud processing, user statistics, query another service, advertisers</a:t>
            </a:r>
            <a:endParaRPr lang="en-US" dirty="0" smtClean="0"/>
          </a:p>
          <a:p>
            <a:r>
              <a:rPr lang="en-US" dirty="0" smtClean="0"/>
              <a:t>How </a:t>
            </a:r>
            <a:r>
              <a:rPr lang="en-US" dirty="0" smtClean="0"/>
              <a:t>is private data actually</a:t>
            </a:r>
            <a:r>
              <a:rPr lang="en-US" baseline="0" dirty="0" smtClean="0"/>
              <a:t> used by applications?  This is completely unknown (closed-source apps</a:t>
            </a:r>
            <a:r>
              <a:rPr lang="en-US" baseline="0" dirty="0" smtClean="0"/>
              <a:t>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0E94A-E1C3-4D05-9CE4-4377B9C7062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Taintdroid</a:t>
            </a:r>
            <a:r>
              <a:rPr lang="en-US" baseline="0" dirty="0" smtClean="0"/>
              <a:t> actually only logs when sensitive data leave (what data, the label, what app, what time, destination).</a:t>
            </a:r>
          </a:p>
          <a:p>
            <a:r>
              <a:rPr lang="en-US" baseline="0" dirty="0" smtClean="0"/>
              <a:t>Existing taint tracking solutions are very heavy and usually require virtualization/emulation,  This needs to be lightweight.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Note: The OS / Android System is considered trusted code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0E94A-E1C3-4D05-9CE4-4377B9C7062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Sensitive data is difficult to identify</a:t>
            </a:r>
            <a:r>
              <a:rPr lang="en-US" baseline="0" dirty="0" smtClean="0"/>
              <a:t> (when the source of data is unknown)</a:t>
            </a:r>
            <a:r>
              <a:rPr lang="en-US" baseline="0" dirty="0"/>
              <a:t> </a:t>
            </a:r>
            <a:r>
              <a:rPr lang="en-US" baseline="0" dirty="0" smtClean="0"/>
              <a:t>(we can set sensitive data sources!)</a:t>
            </a:r>
          </a:p>
          <a:p>
            <a:r>
              <a:rPr lang="en-US" baseline="0" dirty="0" smtClean="0"/>
              <a:t>This is novel: Applied to a new area (</a:t>
            </a:r>
            <a:r>
              <a:rPr lang="en-US" baseline="0" dirty="0" err="1" smtClean="0"/>
              <a:t>smartphones</a:t>
            </a:r>
            <a:r>
              <a:rPr lang="en-US" baseline="0" dirty="0" smtClean="0"/>
              <a:t> / Android), involved in the interaction between multiple types of taint tracking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0E94A-E1C3-4D05-9CE4-4377B9C7062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Initial</a:t>
            </a:r>
            <a:r>
              <a:rPr lang="en-US" baseline="0" dirty="0" smtClean="0"/>
              <a:t> taint marking is easy: All sensitive info is behind some well defined API call(s)</a:t>
            </a:r>
          </a:p>
          <a:p>
            <a:r>
              <a:rPr lang="en-US" baseline="0" dirty="0" smtClean="0"/>
              <a:t>There are </a:t>
            </a:r>
            <a:r>
              <a:rPr lang="en-US" baseline="0" dirty="0" smtClean="0"/>
              <a:t>4 </a:t>
            </a:r>
            <a:r>
              <a:rPr lang="en-US" baseline="0" dirty="0" smtClean="0"/>
              <a:t>types of taint tracking: variable level, method level, file-level, and message-level</a:t>
            </a:r>
          </a:p>
          <a:p>
            <a:r>
              <a:rPr lang="en-US" baseline="0" dirty="0" smtClean="0"/>
              <a:t>File-level and method-level are confusing </a:t>
            </a:r>
            <a:r>
              <a:rPr lang="en-US" baseline="0" dirty="0" smtClean="0"/>
              <a:t>names</a:t>
            </a:r>
          </a:p>
          <a:p>
            <a:r>
              <a:rPr lang="en-US" baseline="0" dirty="0" smtClean="0"/>
              <a:t>3</a:t>
            </a:r>
            <a:r>
              <a:rPr lang="en-US" baseline="30000" dirty="0" smtClean="0"/>
              <a:t>rd</a:t>
            </a:r>
            <a:r>
              <a:rPr lang="en-US" baseline="0" dirty="0" smtClean="0"/>
              <a:t> party, developer native code is forbidden (there are very few)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0E94A-E1C3-4D05-9CE4-4377B9C7062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Binder</a:t>
            </a:r>
            <a:r>
              <a:rPr lang="en-US" dirty="0" smtClean="0"/>
              <a:t>:</a:t>
            </a:r>
            <a:r>
              <a:rPr lang="en-US" baseline="0" dirty="0" smtClean="0"/>
              <a:t> apps can send “intents” to one another.  An intent has a type and carries arbitrary JAVA primitive payloads</a:t>
            </a:r>
          </a:p>
          <a:p>
            <a:r>
              <a:rPr lang="en-US" baseline="0" dirty="0" smtClean="0"/>
              <a:t>Files can be shared if an app writes to a file and changes permissions</a:t>
            </a:r>
          </a:p>
          <a:p>
            <a:r>
              <a:rPr lang="en-US" baseline="0" dirty="0" smtClean="0"/>
              <a:t>Native code is executed on the hardware directly (compiled </a:t>
            </a:r>
            <a:r>
              <a:rPr lang="en-US" baseline="0" dirty="0" smtClean="0"/>
              <a:t>C) </a:t>
            </a:r>
            <a:r>
              <a:rPr lang="en-US" baseline="0" dirty="0" smtClean="0"/>
              <a:t>and is not taint tracked </a:t>
            </a:r>
            <a:r>
              <a:rPr lang="en-US" baseline="0" dirty="0" smtClean="0"/>
              <a:t>finely (math functions like </a:t>
            </a:r>
            <a:r>
              <a:rPr lang="en-US" baseline="0" dirty="0" err="1" smtClean="0"/>
              <a:t>cos</a:t>
            </a:r>
            <a:r>
              <a:rPr lang="en-US" baseline="0" dirty="0" smtClean="0"/>
              <a:t>() )</a:t>
            </a:r>
            <a:endParaRPr lang="en-US" baseline="0" dirty="0" smtClean="0"/>
          </a:p>
          <a:p>
            <a:r>
              <a:rPr lang="en-US" baseline="0" dirty="0" smtClean="0"/>
              <a:t>Network Communication: local sockets, remote connections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0E94A-E1C3-4D05-9CE4-4377B9C7062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is no direct</a:t>
            </a:r>
            <a:r>
              <a:rPr lang="en-US" baseline="0" dirty="0" smtClean="0"/>
              <a:t> memory management in DEX code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0E94A-E1C3-4D05-9CE4-4377B9C7062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</a:t>
            </a:r>
            <a:r>
              <a:rPr lang="en-US" baseline="0" dirty="0" smtClean="0"/>
              <a:t> Information is tainted (let’s say an app gets GPS coordinates</a:t>
            </a:r>
            <a:r>
              <a:rPr lang="en-US" baseline="0" dirty="0" smtClean="0"/>
              <a:t>) location-tainted</a:t>
            </a:r>
            <a:endParaRPr lang="en-US" baseline="0" dirty="0" smtClean="0"/>
          </a:p>
          <a:p>
            <a:r>
              <a:rPr lang="en-US" baseline="0" dirty="0" smtClean="0"/>
              <a:t>2 The taint interface invokes a native method that stores specific taint markings in the VM interpreter</a:t>
            </a:r>
          </a:p>
          <a:p>
            <a:r>
              <a:rPr lang="en-US" baseline="0" dirty="0" smtClean="0"/>
              <a:t>3 The </a:t>
            </a:r>
            <a:r>
              <a:rPr lang="en-US" baseline="0" dirty="0" err="1" smtClean="0"/>
              <a:t>Dalvik</a:t>
            </a:r>
            <a:r>
              <a:rPr lang="en-US" baseline="0" dirty="0" smtClean="0"/>
              <a:t> VM </a:t>
            </a:r>
            <a:r>
              <a:rPr lang="en-US" baseline="0" dirty="0" err="1" smtClean="0"/>
              <a:t>propogates</a:t>
            </a:r>
            <a:r>
              <a:rPr lang="en-US" baseline="0" dirty="0" smtClean="0"/>
              <a:t> taint markings (throughout code, Binder, etc)</a:t>
            </a:r>
          </a:p>
          <a:p>
            <a:r>
              <a:rPr lang="en-US" baseline="0" dirty="0" smtClean="0"/>
              <a:t>4 If IPC occurs the taint markings of the payload(s) are combined</a:t>
            </a:r>
          </a:p>
          <a:p>
            <a:r>
              <a:rPr lang="en-US" baseline="0" dirty="0" smtClean="0"/>
              <a:t>5 Binder API and </a:t>
            </a:r>
            <a:r>
              <a:rPr lang="en-US" baseline="0" dirty="0" err="1" smtClean="0"/>
              <a:t>linux</a:t>
            </a:r>
            <a:r>
              <a:rPr lang="en-US" baseline="0" dirty="0" smtClean="0"/>
              <a:t> transmit data</a:t>
            </a:r>
          </a:p>
          <a:p>
            <a:r>
              <a:rPr lang="en-US" baseline="0" dirty="0" smtClean="0"/>
              <a:t>6 Data received from IPC are marked (thanks to taint map)</a:t>
            </a:r>
          </a:p>
          <a:p>
            <a:r>
              <a:rPr lang="en-US" baseline="0" dirty="0" smtClean="0"/>
              <a:t>7 More taint tracking / propagation</a:t>
            </a:r>
          </a:p>
          <a:p>
            <a:r>
              <a:rPr lang="en-US" baseline="0" dirty="0" smtClean="0"/>
              <a:t>8 / 9 A taint sink is accessed (network) the tainted data being leaked is reported (</a:t>
            </a:r>
            <a:r>
              <a:rPr lang="en-US" baseline="0" dirty="0" smtClean="0"/>
              <a:t>optionally </a:t>
            </a:r>
            <a:r>
              <a:rPr lang="en-US" baseline="0" dirty="0" smtClean="0"/>
              <a:t>disallow)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70E94A-E1C3-4D05-9CE4-4377B9C7062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69A1B01-E319-4178-96C9-E6D0FD8F742F}" type="datetime1">
              <a:rPr lang="en-US" smtClean="0"/>
              <a:pPr/>
              <a:t>4/10/2013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CE04AFA-6C48-4734-89F4-FC015FCCAC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C4E6F-E81B-4706-A72B-85E8447A5276}" type="datetime1">
              <a:rPr lang="en-US" smtClean="0"/>
              <a:pPr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04AFA-6C48-4734-89F4-FC015FCCA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4C4F22-3B0E-4103-A4CC-F2AF8B81A5D6}" type="datetime1">
              <a:rPr lang="en-US" smtClean="0"/>
              <a:pPr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04AFA-6C48-4734-89F4-FC015FCCA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3B0F39-44FF-4B01-9102-9BB61F3388AE}" type="datetime1">
              <a:rPr lang="en-US" smtClean="0"/>
              <a:pPr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04AFA-6C48-4734-89F4-FC015FCCA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E24AB03-5730-4FB1-85DA-7487ECA80423}" type="datetime1">
              <a:rPr lang="en-US" smtClean="0"/>
              <a:pPr/>
              <a:t>4/10/2013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CE04AFA-6C48-4734-89F4-FC015FCCAC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F06534-EB39-4C23-BF19-AE697952DBB1}" type="datetime1">
              <a:rPr lang="en-US" smtClean="0"/>
              <a:pPr/>
              <a:t>4/10/2013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CE04AFA-6C48-4734-89F4-FC015FCCAC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E10BC0-F409-40A9-AFF2-340687261347}" type="datetime1">
              <a:rPr lang="en-US" smtClean="0"/>
              <a:pPr/>
              <a:t>4/10/2013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CE04AFA-6C48-4734-89F4-FC015FCCA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3AA564-54CA-44B7-A304-063F0269357A}" type="datetime1">
              <a:rPr lang="en-US" smtClean="0"/>
              <a:pPr/>
              <a:t>4/10/2013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04AFA-6C48-4734-89F4-FC015FCCAC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D21DD4-1AD7-4FF6-A1C7-62920A9724FB}" type="datetime1">
              <a:rPr lang="en-US" smtClean="0"/>
              <a:pPr/>
              <a:t>4/10/2013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E04AFA-6C48-4734-89F4-FC015FCCA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2617CC1-5AF3-4A29-A5AC-C03C08FF5CED}" type="datetime1">
              <a:rPr lang="en-US" smtClean="0"/>
              <a:pPr/>
              <a:t>4/10/2013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CE04AFA-6C48-4734-89F4-FC015FCCAC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09049C9-BB4F-4724-B71A-2B2CC452AF9C}" type="datetime1">
              <a:rPr lang="en-US" smtClean="0"/>
              <a:pPr/>
              <a:t>4/10/2013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CE04AFA-6C48-4734-89F4-FC015FCCAC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CB3A1694-758C-4009-A272-37EEC7803679}" type="datetime1">
              <a:rPr lang="en-US" smtClean="0"/>
              <a:pPr/>
              <a:t>4/10/2013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FCE04AFA-6C48-4734-89F4-FC015FCCAC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234" y="990599"/>
            <a:ext cx="8229600" cy="1600201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TaintDroid</a:t>
            </a:r>
            <a:r>
              <a:rPr lang="en-US" dirty="0" smtClean="0"/>
              <a:t>: </a:t>
            </a:r>
            <a:r>
              <a:rPr lang="en-US" sz="2700" dirty="0" smtClean="0"/>
              <a:t>An Information-Flow Tracking System for </a:t>
            </a:r>
            <a:r>
              <a:rPr lang="en-US" sz="2700" dirty="0" err="1" smtClean="0"/>
              <a:t>Realtime</a:t>
            </a:r>
            <a:r>
              <a:rPr lang="en-US" sz="2700" dirty="0" smtClean="0"/>
              <a:t> Privacy Monitoring on </a:t>
            </a:r>
            <a:r>
              <a:rPr lang="en-US" sz="2700" dirty="0" err="1" smtClean="0"/>
              <a:t>Smartphones</a:t>
            </a: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3962400"/>
            <a:ext cx="7093634" cy="2590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Authors: William </a:t>
            </a:r>
            <a:r>
              <a:rPr lang="en-US" sz="2800" dirty="0" err="1" smtClean="0"/>
              <a:t>Enck</a:t>
            </a:r>
            <a:r>
              <a:rPr lang="en-US" sz="2800" dirty="0" smtClean="0"/>
              <a:t> &amp; Patrick McDaniel</a:t>
            </a:r>
          </a:p>
          <a:p>
            <a:r>
              <a:rPr lang="en-US" sz="1800" dirty="0" smtClean="0"/>
              <a:t>In collaboration with: Duke University and Intel Labs</a:t>
            </a:r>
            <a:br>
              <a:rPr lang="en-US" sz="18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1700" dirty="0" smtClean="0"/>
              <a:t>Presentation: Ed Novak</a:t>
            </a:r>
            <a:endParaRPr lang="en-US" sz="17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E04AFA-6C48-4734-89F4-FC015FCCAC2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 : Taint Tag Storage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46237"/>
            <a:ext cx="4114800" cy="452628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Interleaved</a:t>
            </a:r>
          </a:p>
          <a:p>
            <a:pPr lvl="1"/>
            <a:r>
              <a:rPr lang="en-US" dirty="0" smtClean="0"/>
              <a:t>Method Local Variables</a:t>
            </a:r>
          </a:p>
          <a:p>
            <a:pPr lvl="1"/>
            <a:r>
              <a:rPr lang="en-US" dirty="0" smtClean="0"/>
              <a:t>Method Arguments</a:t>
            </a:r>
          </a:p>
          <a:p>
            <a:pPr lvl="1"/>
            <a:r>
              <a:rPr lang="en-US" dirty="0" smtClean="0"/>
              <a:t>Class Static Fields</a:t>
            </a:r>
          </a:p>
          <a:p>
            <a:pPr lvl="1"/>
            <a:r>
              <a:rPr lang="en-US" dirty="0" smtClean="0"/>
              <a:t>Class Instance Fields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One Tag</a:t>
            </a:r>
          </a:p>
          <a:p>
            <a:pPr lvl="1"/>
            <a:r>
              <a:rPr lang="en-US" dirty="0" smtClean="0"/>
              <a:t>Arrays</a:t>
            </a:r>
          </a:p>
          <a:p>
            <a:pPr lvl="1"/>
            <a:r>
              <a:rPr lang="en-US" dirty="0" smtClean="0"/>
              <a:t>Strings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Efficiency of locality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Array Tradeoff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4AFA-6C48-4734-89F4-FC015FCCAC2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343400" y="5715000"/>
            <a:ext cx="1143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Arr</a:t>
            </a:r>
            <a:r>
              <a:rPr lang="en-US" dirty="0" smtClean="0"/>
              <a:t>[1]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343400" y="5257800"/>
            <a:ext cx="1143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Arr</a:t>
            </a:r>
            <a:r>
              <a:rPr lang="en-US" dirty="0" smtClean="0"/>
              <a:t>[0]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343400" y="4800600"/>
            <a:ext cx="1143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343400" y="6172200"/>
            <a:ext cx="1143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O[</a:t>
            </a:r>
            <a:r>
              <a:rPr lang="en-US" dirty="0" err="1" smtClean="0"/>
              <a:t>OxFF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267200" y="2514600"/>
            <a:ext cx="1143000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arg1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267200" y="3429000"/>
            <a:ext cx="1143000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v1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267200" y="2971800"/>
            <a:ext cx="1143000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arg2</a:t>
            </a:r>
            <a:endParaRPr lang="en-US" dirty="0"/>
          </a:p>
        </p:txBody>
      </p:sp>
      <p:cxnSp>
        <p:nvCxnSpPr>
          <p:cNvPr id="15" name="Elbow Connector 14"/>
          <p:cNvCxnSpPr>
            <a:stCxn id="13" idx="2"/>
            <a:endCxn id="10" idx="0"/>
          </p:cNvCxnSpPr>
          <p:nvPr/>
        </p:nvCxnSpPr>
        <p:spPr>
          <a:xfrm rot="16200000" flipH="1">
            <a:off x="4419600" y="4305300"/>
            <a:ext cx="914400" cy="76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867400" y="5334000"/>
            <a:ext cx="1143000" cy="4572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Arr</a:t>
            </a:r>
            <a:r>
              <a:rPr lang="en-US" dirty="0" smtClean="0"/>
              <a:t>[1]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5867400" y="3505200"/>
            <a:ext cx="1143000" cy="4572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v1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5867400" y="5791200"/>
            <a:ext cx="1143000" cy="4572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O[</a:t>
            </a:r>
            <a:r>
              <a:rPr lang="en-US" dirty="0" err="1" smtClean="0"/>
              <a:t>OxFF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7467600" y="2286000"/>
            <a:ext cx="1295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arg1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7467600" y="3200400"/>
            <a:ext cx="1295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v1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7467600" y="2743200"/>
            <a:ext cx="1295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Arg1 taint</a:t>
            </a:r>
            <a:endParaRPr lang="en-US" dirty="0"/>
          </a:p>
        </p:txBody>
      </p:sp>
      <p:cxnSp>
        <p:nvCxnSpPr>
          <p:cNvPr id="24" name="Elbow Connector 23"/>
          <p:cNvCxnSpPr>
            <a:stCxn id="28" idx="2"/>
            <a:endCxn id="19" idx="0"/>
          </p:cNvCxnSpPr>
          <p:nvPr/>
        </p:nvCxnSpPr>
        <p:spPr>
          <a:xfrm rot="5400000" flipH="1">
            <a:off x="6972300" y="2971800"/>
            <a:ext cx="609600" cy="1676400"/>
          </a:xfrm>
          <a:prstGeom prst="bentConnector5">
            <a:avLst>
              <a:gd name="adj1" fmla="val -37500"/>
              <a:gd name="adj2" fmla="val 52273"/>
              <a:gd name="adj3" fmla="val 137500"/>
            </a:avLst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724400" y="20574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W/Out </a:t>
            </a:r>
            <a:r>
              <a:rPr lang="en-US" dirty="0" err="1" smtClean="0"/>
              <a:t>TaintDroid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7467600" y="3657600"/>
            <a:ext cx="1295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V1 taint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5867400" y="4876800"/>
            <a:ext cx="1143000" cy="4572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Arr</a:t>
            </a:r>
            <a:r>
              <a:rPr lang="en-US" dirty="0" smtClean="0"/>
              <a:t>[0]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7239000" y="18288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W/</a:t>
            </a:r>
            <a:r>
              <a:rPr lang="en-US" dirty="0" err="1" smtClean="0"/>
              <a:t>TaintDroid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867400" y="3962400"/>
            <a:ext cx="11430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V1 taint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5867400" y="4419600"/>
            <a:ext cx="11430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Arr</a:t>
            </a:r>
            <a:r>
              <a:rPr lang="en-US" dirty="0" smtClean="0"/>
              <a:t> Taint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5867400" y="6172200"/>
            <a:ext cx="11430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 taint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 : Propagation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8307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Variable Level Tracking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Working with DEX (machine / byte code)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Modify DEX interpreter</a:t>
            </a:r>
          </a:p>
          <a:p>
            <a:pPr lvl="1"/>
            <a:r>
              <a:rPr lang="en-US" dirty="0" smtClean="0"/>
              <a:t>Part of Android</a:t>
            </a:r>
          </a:p>
          <a:p>
            <a:pPr lvl="1"/>
            <a:r>
              <a:rPr lang="en-US" dirty="0" smtClean="0"/>
              <a:t>Maintain tag state</a:t>
            </a:r>
          </a:p>
          <a:p>
            <a:pPr lvl="1"/>
            <a:r>
              <a:rPr lang="en-US" dirty="0" smtClean="0"/>
              <a:t>Alter taint tag state based on machine operations</a:t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a = </a:t>
            </a:r>
            <a:r>
              <a:rPr lang="en-US" dirty="0" err="1" smtClean="0"/>
              <a:t>locationAPI.getCoor.getX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b = a;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c = b + 16;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4AFA-6C48-4734-89F4-FC015FCCAC2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Details : Propagation : Variable Level</a:t>
            </a:r>
            <a:endParaRPr lang="en-US" sz="3200" dirty="0"/>
          </a:p>
        </p:txBody>
      </p:sp>
      <p:pic>
        <p:nvPicPr>
          <p:cNvPr id="5" name="Content Placeholder 4" descr="table1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85800" y="1600200"/>
            <a:ext cx="8229600" cy="3238618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4AFA-6C48-4734-89F4-FC015FCCAC2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50292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Move-op is basic assignment, if B is tainted -&gt; A is tainted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Exceptions and returns can be tainted (native methods)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 is a byte-code constant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Static analysis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3657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array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3962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static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17365405">
            <a:off x="-181864" y="4646986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instance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-76200" y="22098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return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1676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-76200" y="2514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excep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Details : Propagation : Method Level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Native Code is unmonitored</a:t>
            </a:r>
          </a:p>
          <a:p>
            <a:pPr lvl="1"/>
            <a:r>
              <a:rPr lang="en-US" dirty="0" smtClean="0"/>
              <a:t>Internal VM Methods</a:t>
            </a:r>
          </a:p>
          <a:p>
            <a:pPr lvl="2"/>
            <a:r>
              <a:rPr lang="en-US" dirty="0" smtClean="0"/>
              <a:t>Small </a:t>
            </a:r>
            <a:r>
              <a:rPr lang="en-US" dirty="0" smtClean="0"/>
              <a:t>Number (185 total</a:t>
            </a:r>
            <a:r>
              <a:rPr lang="en-US" dirty="0" smtClean="0"/>
              <a:t>) (5 needed taint patching)</a:t>
            </a:r>
            <a:endParaRPr lang="en-US" dirty="0" smtClean="0"/>
          </a:p>
          <a:p>
            <a:pPr lvl="2"/>
            <a:r>
              <a:rPr lang="en-US" dirty="0" smtClean="0"/>
              <a:t>Manual taint mapping between input and return </a:t>
            </a:r>
            <a:r>
              <a:rPr lang="en-US" dirty="0" err="1" smtClean="0"/>
              <a:t>val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External (JNI) </a:t>
            </a:r>
            <a:r>
              <a:rPr lang="en-US" dirty="0" smtClean="0"/>
              <a:t>methods</a:t>
            </a:r>
          </a:p>
          <a:p>
            <a:pPr lvl="2"/>
            <a:r>
              <a:rPr lang="en-US" dirty="0" smtClean="0"/>
              <a:t>2844 JNI methods in </a:t>
            </a:r>
            <a:r>
              <a:rPr lang="en-US" dirty="0" smtClean="0"/>
              <a:t>Android</a:t>
            </a:r>
            <a:endParaRPr lang="en-US" dirty="0" smtClean="0"/>
          </a:p>
          <a:p>
            <a:pPr lvl="2"/>
            <a:r>
              <a:rPr lang="en-US" dirty="0" smtClean="0"/>
              <a:t>Conservatively </a:t>
            </a:r>
            <a:r>
              <a:rPr lang="en-US" dirty="0" smtClean="0"/>
              <a:t>taint (return taint = U(</a:t>
            </a:r>
            <a:r>
              <a:rPr lang="en-US" dirty="0" err="1" smtClean="0"/>
              <a:t>arg</a:t>
            </a:r>
            <a:r>
              <a:rPr lang="en-US" dirty="0" smtClean="0"/>
              <a:t> taints</a:t>
            </a:r>
            <a:r>
              <a:rPr lang="en-US" dirty="0" smtClean="0"/>
              <a:t>))</a:t>
            </a:r>
          </a:p>
          <a:p>
            <a:pPr lvl="2"/>
            <a:r>
              <a:rPr lang="en-US" dirty="0" smtClean="0"/>
              <a:t>This </a:t>
            </a:r>
            <a:r>
              <a:rPr lang="en-US" dirty="0" smtClean="0"/>
              <a:t>does not cover JNI object state modification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4AFA-6C48-4734-89F4-FC015FCCAC2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Details : Propagation : Message Level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6172200" cy="452628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Apps can send messages (Intents)</a:t>
            </a:r>
          </a:p>
          <a:p>
            <a:pPr lvl="1"/>
            <a:r>
              <a:rPr lang="en-US" dirty="0" smtClean="0"/>
              <a:t>Intents contain payloads</a:t>
            </a:r>
          </a:p>
          <a:p>
            <a:pPr lvl="1"/>
            <a:r>
              <a:rPr lang="en-US" dirty="0" smtClean="0"/>
              <a:t>U(taint of payloads)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Apps can read/write files</a:t>
            </a:r>
          </a:p>
          <a:p>
            <a:pPr lvl="1"/>
            <a:r>
              <a:rPr lang="en-US" dirty="0" smtClean="0"/>
              <a:t>Tags are written to extended attributes on write</a:t>
            </a:r>
          </a:p>
          <a:p>
            <a:pPr lvl="1"/>
            <a:r>
              <a:rPr lang="en-US" dirty="0" smtClean="0"/>
              <a:t>Tags are propagated on read</a:t>
            </a:r>
          </a:p>
          <a:p>
            <a:pPr lvl="1"/>
            <a:r>
              <a:rPr lang="en-US" dirty="0" smtClean="0"/>
              <a:t>Why not just alter extended attributes?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False positives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4AFA-6C48-4734-89F4-FC015FCCAC2F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Picture 4" descr="envelope-mai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10200" y="3124200"/>
            <a:ext cx="3276600" cy="32766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 : Sources / Sinks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4038600" cy="452628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Low-Bandwidth Sensors</a:t>
            </a:r>
          </a:p>
          <a:p>
            <a:pPr lvl="1"/>
            <a:r>
              <a:rPr lang="en-US" dirty="0" smtClean="0"/>
              <a:t>Location, accelerometer</a:t>
            </a:r>
          </a:p>
          <a:p>
            <a:pPr lvl="1"/>
            <a:r>
              <a:rPr lang="en-US" dirty="0" smtClean="0"/>
              <a:t>Accessed frequently by many different apps</a:t>
            </a:r>
          </a:p>
          <a:p>
            <a:pPr lvl="1"/>
            <a:r>
              <a:rPr lang="en-US" dirty="0" smtClean="0"/>
              <a:t>Sensor Manager is modified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High-Bandwidth Sensors</a:t>
            </a:r>
          </a:p>
          <a:p>
            <a:pPr lvl="1"/>
            <a:r>
              <a:rPr lang="en-US" dirty="0" smtClean="0"/>
              <a:t>Microphone, camera</a:t>
            </a:r>
          </a:p>
          <a:p>
            <a:pPr lvl="1"/>
            <a:r>
              <a:rPr lang="en-US" dirty="0" smtClean="0"/>
              <a:t>Accessed infrequently, usually by 1 app (at a time)</a:t>
            </a:r>
          </a:p>
          <a:p>
            <a:pPr lvl="1"/>
            <a:r>
              <a:rPr lang="en-US" dirty="0" smtClean="0"/>
              <a:t>Shared via files or buffers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Information Databases</a:t>
            </a:r>
          </a:p>
          <a:p>
            <a:pPr lvl="1"/>
            <a:r>
              <a:rPr lang="en-US" dirty="0" smtClean="0"/>
              <a:t>SMS messages, contacts</a:t>
            </a:r>
          </a:p>
          <a:p>
            <a:pPr lvl="1"/>
            <a:r>
              <a:rPr lang="en-US" dirty="0" smtClean="0"/>
              <a:t>Stored in files, managed by a DB</a:t>
            </a:r>
          </a:p>
          <a:p>
            <a:pPr lvl="1"/>
            <a:r>
              <a:rPr lang="en-US" dirty="0" smtClean="0"/>
              <a:t>Taint all these files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4AFA-6C48-4734-89F4-FC015FCCAC2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800600" y="1645920"/>
            <a:ext cx="4038600" cy="452628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292100" marR="0" lvl="0" indent="-2921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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Device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ID’s</a:t>
            </a:r>
          </a:p>
          <a:p>
            <a:pPr marL="749300" lvl="1" indent="-292100">
              <a:buClr>
                <a:schemeClr val="accent1"/>
              </a:buClr>
              <a:buSzPct val="70000"/>
              <a:buFont typeface="Wingdings 2"/>
              <a:buChar char=""/>
            </a:pPr>
            <a:r>
              <a:rPr lang="en-US" sz="2600" baseline="0" dirty="0" err="1" smtClean="0"/>
              <a:t>Sim</a:t>
            </a:r>
            <a:r>
              <a:rPr lang="en-US" sz="2600" baseline="0" dirty="0" smtClean="0"/>
              <a:t> Card,</a:t>
            </a:r>
            <a:r>
              <a:rPr lang="en-US" sz="2600" dirty="0" smtClean="0"/>
              <a:t> Phone ID</a:t>
            </a:r>
          </a:p>
          <a:p>
            <a:pPr marL="749300" lvl="1" indent="-292100">
              <a:buClr>
                <a:schemeClr val="accent1"/>
              </a:buClr>
              <a:buSzPct val="70000"/>
              <a:buFont typeface="Wingdings 2"/>
              <a:buChar char=""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Personally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identifiable = sensitive</a:t>
            </a:r>
          </a:p>
          <a:p>
            <a:pPr marL="749300" lvl="1" indent="-292100">
              <a:buClr>
                <a:schemeClr val="accent1"/>
              </a:buClr>
              <a:buSzPct val="70000"/>
              <a:buFont typeface="Wingdings 2"/>
              <a:buChar char=""/>
            </a:pPr>
            <a:r>
              <a:rPr lang="en-US" sz="2600" baseline="0" dirty="0" smtClean="0"/>
              <a:t>All</a:t>
            </a:r>
            <a:r>
              <a:rPr lang="en-US" sz="2600" dirty="0" smtClean="0"/>
              <a:t> accessed through API’s </a:t>
            </a:r>
          </a:p>
          <a:p>
            <a:pPr marL="749300" lvl="1" indent="-292100">
              <a:buClr>
                <a:schemeClr val="accent1"/>
              </a:buClr>
              <a:buSzPct val="70000"/>
              <a:buFont typeface="Wingdings 2"/>
              <a:buChar char=""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92100" indent="-292100">
              <a:buClr>
                <a:schemeClr val="accent1"/>
              </a:buClr>
              <a:buSzPct val="70000"/>
              <a:buFont typeface="Wingdings 2"/>
              <a:buChar char=""/>
            </a:pPr>
            <a:r>
              <a:rPr lang="en-US" sz="2600" dirty="0" smtClean="0"/>
              <a:t>Network</a:t>
            </a:r>
          </a:p>
          <a:p>
            <a:pPr marL="749300" lvl="1" indent="-292100">
              <a:buClr>
                <a:schemeClr val="accent1"/>
              </a:buClr>
              <a:buSzPct val="70000"/>
              <a:buFont typeface="Wingdings 2"/>
              <a:buChar char=""/>
            </a:pPr>
            <a:r>
              <a:rPr lang="en-US" sz="2600" dirty="0" smtClean="0"/>
              <a:t>Taint sink</a:t>
            </a:r>
          </a:p>
          <a:p>
            <a:pPr marL="749300" lvl="1" indent="-292100">
              <a:buClr>
                <a:schemeClr val="accent1"/>
              </a:buClr>
              <a:buSzPct val="70000"/>
              <a:buFont typeface="Wingdings 2"/>
              <a:buChar char=""/>
            </a:pPr>
            <a:r>
              <a:rPr lang="en-US" sz="2600" dirty="0" smtClean="0"/>
              <a:t>Modified the Java socket API (which is required for network access)</a:t>
            </a:r>
          </a:p>
          <a:p>
            <a:pPr marL="749300" lvl="1" indent="-292100">
              <a:buClr>
                <a:schemeClr val="accent1"/>
              </a:buClr>
              <a:buSzPct val="70000"/>
              <a:buFont typeface="Wingdings 2"/>
              <a:buChar char=""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13255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Use </a:t>
            </a:r>
            <a:r>
              <a:rPr lang="en-US" dirty="0" err="1" smtClean="0"/>
              <a:t>TaintDroid</a:t>
            </a:r>
            <a:r>
              <a:rPr lang="en-US" dirty="0" smtClean="0"/>
              <a:t> on 30 popular apps</a:t>
            </a:r>
          </a:p>
          <a:p>
            <a:r>
              <a:rPr lang="en-US" dirty="0" smtClean="0"/>
              <a:t>Apps that access sensitive info and Internet</a:t>
            </a:r>
          </a:p>
          <a:p>
            <a:pPr lvl="1"/>
            <a:r>
              <a:rPr lang="en-US" dirty="0" smtClean="0"/>
              <a:t>These are taken from a measurement paper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4AFA-6C48-4734-89F4-FC015FCCAC2F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" name="Picture 4" descr="table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3124200"/>
            <a:ext cx="8751237" cy="3395655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 Case Study : Results</a:t>
            </a:r>
            <a:endParaRPr lang="en-US" dirty="0"/>
          </a:p>
        </p:txBody>
      </p:sp>
      <p:pic>
        <p:nvPicPr>
          <p:cNvPr id="5" name="Content Placeholder 4" descr="table3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81000" y="1524000"/>
            <a:ext cx="8388290" cy="27432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4AFA-6C48-4734-89F4-FC015FCCAC2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4495800"/>
            <a:ext cx="7772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Phone Information : 21 / 30 apps request the perm.  2 send that info out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Phone #, IMSI 15-digit (user on network), ICC-ID (</a:t>
            </a:r>
            <a:r>
              <a:rPr lang="en-US" dirty="0" err="1" smtClean="0"/>
              <a:t>sim</a:t>
            </a:r>
            <a:r>
              <a:rPr lang="en-US" dirty="0" smtClean="0"/>
              <a:t> card), </a:t>
            </a:r>
            <a:br>
              <a:rPr lang="en-US" dirty="0" smtClean="0"/>
            </a:b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Device ID : IMEI 9/30 get the IMEI, 7 send this info out (without warning)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Location Data : 15 / 30 apps send location data to advertisers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Overhead independent of number of tainted </a:t>
            </a:r>
            <a:r>
              <a:rPr lang="en-US" dirty="0" smtClean="0"/>
              <a:t>items, every variable has taint tag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1) Applications are waiting</a:t>
            </a:r>
          </a:p>
          <a:p>
            <a:r>
              <a:rPr lang="en-US" dirty="0" smtClean="0"/>
              <a:t>2) Heavyweight operations are native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514350" indent="-514350"/>
            <a:r>
              <a:rPr lang="en-US" dirty="0" smtClean="0"/>
              <a:t>5 Macro Benchmarks (each run 50 times)</a:t>
            </a:r>
          </a:p>
          <a:p>
            <a:pPr marL="862330" lvl="1" indent="-514350">
              <a:buFont typeface="+mj-lt"/>
              <a:buAutoNum type="arabicPeriod"/>
            </a:pPr>
            <a:r>
              <a:rPr lang="en-US" dirty="0" smtClean="0"/>
              <a:t>App Load Time			63ms </a:t>
            </a:r>
            <a:r>
              <a:rPr lang="en-US" dirty="0" err="1" smtClean="0"/>
              <a:t>vs</a:t>
            </a:r>
            <a:r>
              <a:rPr lang="en-US" dirty="0" smtClean="0"/>
              <a:t> 65</a:t>
            </a:r>
          </a:p>
          <a:p>
            <a:pPr marL="862330" lvl="1" indent="-514350">
              <a:buFont typeface="+mj-lt"/>
              <a:buAutoNum type="arabicPeriod"/>
            </a:pPr>
            <a:r>
              <a:rPr lang="en-US" dirty="0" smtClean="0"/>
              <a:t>Create Address Book Entry	348ms </a:t>
            </a:r>
            <a:r>
              <a:rPr lang="en-US" dirty="0" err="1" smtClean="0"/>
              <a:t>vs</a:t>
            </a:r>
            <a:r>
              <a:rPr lang="en-US" dirty="0" smtClean="0"/>
              <a:t> 367</a:t>
            </a:r>
          </a:p>
          <a:p>
            <a:pPr marL="862330" lvl="1" indent="-514350">
              <a:buFont typeface="+mj-lt"/>
              <a:buAutoNum type="arabicPeriod"/>
            </a:pPr>
            <a:r>
              <a:rPr lang="en-US" dirty="0" smtClean="0"/>
              <a:t>Read Address Book Entry	101ms </a:t>
            </a:r>
            <a:r>
              <a:rPr lang="en-US" dirty="0" err="1" smtClean="0"/>
              <a:t>vs</a:t>
            </a:r>
            <a:r>
              <a:rPr lang="en-US" dirty="0" smtClean="0"/>
              <a:t> 119</a:t>
            </a:r>
          </a:p>
          <a:p>
            <a:pPr marL="862330" lvl="1" indent="-514350">
              <a:buFont typeface="+mj-lt"/>
              <a:buAutoNum type="arabicPeriod"/>
            </a:pPr>
            <a:r>
              <a:rPr lang="en-US" dirty="0" smtClean="0"/>
              <a:t>Phone Call				96ms </a:t>
            </a:r>
            <a:r>
              <a:rPr lang="en-US" dirty="0" err="1" smtClean="0"/>
              <a:t>vs</a:t>
            </a:r>
            <a:r>
              <a:rPr lang="en-US" dirty="0" smtClean="0"/>
              <a:t> 106</a:t>
            </a:r>
          </a:p>
          <a:p>
            <a:pPr marL="862330" lvl="1" indent="-514350">
              <a:buFont typeface="+mj-lt"/>
              <a:buAutoNum type="arabicPeriod"/>
            </a:pPr>
            <a:r>
              <a:rPr lang="en-US" dirty="0" smtClean="0"/>
              <a:t>Take Picture				1718ms 2216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4AFA-6C48-4734-89F4-FC015FCCAC2F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 Benchmark 1</a:t>
            </a:r>
            <a:endParaRPr lang="en-US" dirty="0"/>
          </a:p>
        </p:txBody>
      </p:sp>
      <p:pic>
        <p:nvPicPr>
          <p:cNvPr id="5" name="Content Placeholder 4" descr="fig5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524000" y="1600200"/>
            <a:ext cx="6153682" cy="4525962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4AFA-6C48-4734-89F4-FC015FCCAC2F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Introduction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Authors’ Approach and Android Background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err="1" smtClean="0"/>
              <a:t>TaintDroid</a:t>
            </a:r>
            <a:r>
              <a:rPr lang="en-US" dirty="0" smtClean="0"/>
              <a:t> Details</a:t>
            </a:r>
          </a:p>
          <a:p>
            <a:pPr lvl="1"/>
            <a:r>
              <a:rPr lang="en-US" dirty="0" smtClean="0"/>
              <a:t>Taint propagation</a:t>
            </a:r>
          </a:p>
          <a:p>
            <a:pPr lvl="1"/>
            <a:r>
              <a:rPr lang="en-US" dirty="0" smtClean="0"/>
              <a:t>Sources and Sinks (hooks)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Application Case Study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Evaluation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Discussion / Related </a:t>
            </a:r>
            <a:r>
              <a:rPr lang="en-US" dirty="0" smtClean="0"/>
              <a:t>Work</a:t>
            </a:r>
          </a:p>
        </p:txBody>
      </p:sp>
      <p:pic>
        <p:nvPicPr>
          <p:cNvPr id="4" name="Picture 3" descr="checklis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57800" y="3886200"/>
            <a:ext cx="3429000" cy="257175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4AFA-6C48-4734-89F4-FC015FCCAC2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 Benchmark 2</a:t>
            </a:r>
            <a:endParaRPr lang="en-US" dirty="0"/>
          </a:p>
        </p:txBody>
      </p:sp>
      <p:pic>
        <p:nvPicPr>
          <p:cNvPr id="5" name="Content Placeholder 4" descr="table5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33400" y="1600200"/>
            <a:ext cx="5361338" cy="191849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4AFA-6C48-4734-89F4-FC015FCCAC2F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3400" y="3733800"/>
            <a:ext cx="8153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Wrote a service and client (service exposes </a:t>
            </a:r>
            <a:r>
              <a:rPr lang="en-US" dirty="0" err="1" smtClean="0"/>
              <a:t>setAccount</a:t>
            </a:r>
            <a:r>
              <a:rPr lang="en-US" dirty="0" smtClean="0"/>
              <a:t>, </a:t>
            </a:r>
            <a:r>
              <a:rPr lang="en-US" dirty="0" err="1" smtClean="0"/>
              <a:t>getAccount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Have client call service’s methods (IPC) 10,000 </a:t>
            </a:r>
            <a:r>
              <a:rPr lang="en-US" dirty="0" err="1" smtClean="0"/>
              <a:t>x’s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Time : How long it took to complete 10,000 calls of both methods</a:t>
            </a:r>
            <a:br>
              <a:rPr lang="en-US" dirty="0" smtClean="0"/>
            </a:b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Memory : How large all of the messages were combined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1646236"/>
            <a:ext cx="4800600" cy="46021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Approach Limitations</a:t>
            </a:r>
          </a:p>
          <a:p>
            <a:pPr lvl="1"/>
            <a:r>
              <a:rPr lang="en-US" dirty="0" smtClean="0"/>
              <a:t>Implicit flows are completely vulnerable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Implementation Limitations</a:t>
            </a:r>
          </a:p>
          <a:p>
            <a:pPr lvl="1"/>
            <a:r>
              <a:rPr lang="en-US" dirty="0" smtClean="0"/>
              <a:t>“</a:t>
            </a:r>
            <a:r>
              <a:rPr lang="en-US" dirty="0" smtClean="0"/>
              <a:t>direct” </a:t>
            </a:r>
            <a:r>
              <a:rPr lang="en-US" dirty="0" smtClean="0"/>
              <a:t>versions </a:t>
            </a:r>
            <a:r>
              <a:rPr lang="en-US" dirty="0" smtClean="0"/>
              <a:t>of </a:t>
            </a:r>
            <a:r>
              <a:rPr lang="en-US" dirty="0" smtClean="0"/>
              <a:t>some calls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Taint Source Limitations</a:t>
            </a:r>
          </a:p>
          <a:p>
            <a:pPr lvl="1"/>
            <a:r>
              <a:rPr lang="en-US" dirty="0" smtClean="0"/>
              <a:t>The IMSI string is actually a combination</a:t>
            </a:r>
          </a:p>
          <a:p>
            <a:pPr lvl="1"/>
            <a:r>
              <a:rPr lang="en-US" dirty="0" smtClean="0"/>
              <a:t>IMSI parts are used </a:t>
            </a:r>
            <a:r>
              <a:rPr lang="en-US" dirty="0" smtClean="0"/>
              <a:t>by Android </a:t>
            </a:r>
            <a:r>
              <a:rPr lang="en-US" dirty="0" smtClean="0"/>
              <a:t>-&gt; taint explosion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4AFA-6C48-4734-89F4-FC015FCCAC2F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5" name="Picture 4" descr="limitation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1828800"/>
            <a:ext cx="3360115" cy="40386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Prevent Access to Sensitive Data</a:t>
            </a:r>
          </a:p>
          <a:p>
            <a:pPr lvl="1"/>
            <a:r>
              <a:rPr lang="en-US" dirty="0" smtClean="0"/>
              <a:t>Kirin, Saint, Security-by-Contract</a:t>
            </a:r>
          </a:p>
          <a:p>
            <a:pPr lvl="1"/>
            <a:r>
              <a:rPr lang="en-US" dirty="0" smtClean="0"/>
              <a:t>2 Projects that provide visual clues to users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Process Level Tainting</a:t>
            </a:r>
          </a:p>
          <a:p>
            <a:pPr lvl="1"/>
            <a:r>
              <a:rPr lang="en-US" dirty="0" smtClean="0"/>
              <a:t>Asbestos, </a:t>
            </a:r>
            <a:r>
              <a:rPr lang="en-US" dirty="0" err="1" smtClean="0"/>
              <a:t>HiStar</a:t>
            </a:r>
            <a:r>
              <a:rPr lang="en-US" dirty="0" smtClean="0"/>
              <a:t>, Flume, </a:t>
            </a:r>
            <a:r>
              <a:rPr lang="en-US" dirty="0" err="1" smtClean="0"/>
              <a:t>DEFCon</a:t>
            </a:r>
            <a:r>
              <a:rPr lang="en-US" dirty="0" smtClean="0"/>
              <a:t>, PRECIP,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Tools that find leaks</a:t>
            </a:r>
          </a:p>
          <a:p>
            <a:pPr lvl="1"/>
            <a:r>
              <a:rPr lang="en-US" dirty="0" smtClean="0"/>
              <a:t>Privacy Oracle, </a:t>
            </a:r>
            <a:r>
              <a:rPr lang="en-US" dirty="0" err="1" smtClean="0"/>
              <a:t>TightLip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Language Based Flow Security</a:t>
            </a:r>
          </a:p>
          <a:p>
            <a:pPr lvl="1"/>
            <a:r>
              <a:rPr lang="en-US" dirty="0" smtClean="0"/>
              <a:t>Jif, Slam, Laminar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Dynamic Taint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4AFA-6C48-4734-89F4-FC015FCCAC2F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Smartphones</a:t>
            </a:r>
            <a:r>
              <a:rPr lang="en-US" dirty="0" smtClean="0"/>
              <a:t> -&gt; Ubiquitous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err="1" smtClean="0"/>
              <a:t>Smartphones</a:t>
            </a:r>
            <a:r>
              <a:rPr lang="en-US" dirty="0" smtClean="0"/>
              <a:t> contain sensitive information which is accessible by apps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current systems are not clear on how sensitive information is used / spread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err="1" smtClean="0"/>
              <a:t>TaintDroid</a:t>
            </a:r>
            <a:r>
              <a:rPr lang="en-US" dirty="0" smtClean="0"/>
              <a:t> tracks tainted (sensitive) data during runtime through 4 levels of propagation</a:t>
            </a:r>
          </a:p>
          <a:p>
            <a:pPr lvl="1"/>
            <a:r>
              <a:rPr lang="en-US" dirty="0" smtClean="0"/>
              <a:t>Message, Variable, Method, Storage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err="1" smtClean="0"/>
              <a:t>TaintDroid</a:t>
            </a:r>
            <a:r>
              <a:rPr lang="en-US" dirty="0" smtClean="0"/>
              <a:t> has already been used to find applications misusing sensitive information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err="1" smtClean="0"/>
              <a:t>TaintDroid</a:t>
            </a:r>
            <a:r>
              <a:rPr lang="en-US" dirty="0" smtClean="0"/>
              <a:t> has minimal overhead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4AFA-6C48-4734-89F4-FC015FCCAC2F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Google can just inspect application source code and behavior upon submit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4AFA-6C48-4734-89F4-FC015FCCAC2F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: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7545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Smartphone applications are widely used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Smartphone applications rely on personal data</a:t>
            </a:r>
          </a:p>
          <a:p>
            <a:pPr lvl="1"/>
            <a:r>
              <a:rPr lang="en-US" dirty="0" smtClean="0"/>
              <a:t>GPS, Accelerometer, Camera, </a:t>
            </a:r>
            <a:r>
              <a:rPr lang="en-US" dirty="0" smtClean="0"/>
              <a:t>Microphone, Unique IDs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Developers often send user data out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State of the art permission </a:t>
            </a:r>
            <a:r>
              <a:rPr lang="en-US" dirty="0" smtClean="0"/>
              <a:t>systems do </a:t>
            </a:r>
            <a:r>
              <a:rPr lang="en-US" dirty="0" smtClean="0"/>
              <a:t>not protect data</a:t>
            </a:r>
          </a:p>
          <a:p>
            <a:pPr lvl="1"/>
            <a:r>
              <a:rPr lang="en-US" dirty="0" smtClean="0"/>
              <a:t>Permissions requested, but unnecessary</a:t>
            </a:r>
          </a:p>
          <a:p>
            <a:pPr lvl="1"/>
            <a:r>
              <a:rPr lang="en-US" dirty="0" smtClean="0"/>
              <a:t>Permissions are vague</a:t>
            </a:r>
          </a:p>
          <a:p>
            <a:pPr lvl="1"/>
            <a:r>
              <a:rPr lang="en-US" dirty="0" smtClean="0"/>
              <a:t>Permissions abused (developers and users)</a:t>
            </a:r>
          </a:p>
          <a:p>
            <a:pPr lvl="1"/>
            <a:r>
              <a:rPr lang="en-US" dirty="0" smtClean="0"/>
              <a:t>Controls access but not disclosure</a:t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4AFA-6C48-4734-89F4-FC015FCCAC2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: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Extend Android to track sensitive data in source code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Label (taint) sensitive data (sources)</a:t>
            </a:r>
          </a:p>
          <a:p>
            <a:pPr lvl="1"/>
            <a:r>
              <a:rPr lang="en-US" dirty="0" smtClean="0"/>
              <a:t>Sensor data</a:t>
            </a:r>
          </a:p>
          <a:p>
            <a:pPr lvl="1"/>
            <a:r>
              <a:rPr lang="en-US" dirty="0" smtClean="0"/>
              <a:t>Contact list</a:t>
            </a:r>
          </a:p>
          <a:p>
            <a:pPr lvl="1"/>
            <a:r>
              <a:rPr lang="en-US" dirty="0" smtClean="0"/>
              <a:t>SMS messages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Propagate labels through source code</a:t>
            </a:r>
          </a:p>
          <a:p>
            <a:pPr lvl="1"/>
            <a:r>
              <a:rPr lang="en-US" dirty="0" smtClean="0"/>
              <a:t>IPC, Native Code, Java byte code (</a:t>
            </a:r>
            <a:r>
              <a:rPr lang="en-US" dirty="0" err="1" smtClean="0"/>
              <a:t>dalvik</a:t>
            </a:r>
            <a:r>
              <a:rPr lang="en-US" dirty="0" smtClean="0"/>
              <a:t> machine code</a:t>
            </a:r>
            <a:r>
              <a:rPr lang="en-US" dirty="0" smtClean="0"/>
              <a:t>), files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Identify / Disallow tainted data leaving phone</a:t>
            </a:r>
          </a:p>
          <a:p>
            <a:pPr lvl="1"/>
            <a:r>
              <a:rPr lang="en-US" dirty="0" smtClean="0"/>
              <a:t>Network interfaces = sinks</a:t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4AFA-6C48-4734-89F4-FC015FCCAC2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Introduction : Technical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831080"/>
          </a:xfrm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Overhead </a:t>
            </a:r>
            <a:r>
              <a:rPr lang="en-US" dirty="0" smtClean="0"/>
              <a:t>must be minimal</a:t>
            </a:r>
          </a:p>
          <a:p>
            <a:pPr lvl="1"/>
            <a:r>
              <a:rPr lang="en-US" dirty="0" err="1" smtClean="0"/>
              <a:t>Smartphones</a:t>
            </a:r>
            <a:r>
              <a:rPr lang="en-US" dirty="0" smtClean="0"/>
              <a:t> are resource constrained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Taint tracking must be robust</a:t>
            </a:r>
          </a:p>
          <a:p>
            <a:pPr lvl="1"/>
            <a:r>
              <a:rPr lang="en-US" dirty="0" smtClean="0"/>
              <a:t>Applications given a lot of access</a:t>
            </a:r>
          </a:p>
          <a:p>
            <a:pPr lvl="1"/>
            <a:r>
              <a:rPr lang="en-US" dirty="0" smtClean="0"/>
              <a:t>Applications can share info</a:t>
            </a:r>
          </a:p>
          <a:p>
            <a:pPr lvl="1"/>
            <a:r>
              <a:rPr lang="en-US" dirty="0" smtClean="0"/>
              <a:t>Implicit flows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Static java code analysis is </a:t>
            </a:r>
            <a:r>
              <a:rPr lang="en-US" dirty="0" smtClean="0"/>
              <a:t>impossible (closed source)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  <p:pic>
        <p:nvPicPr>
          <p:cNvPr id="5" name="Content Placeholder 4" descr="20100517-VoipSurvivor-Android-challenges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648200" y="2598917"/>
            <a:ext cx="4038600" cy="2620603"/>
          </a:xfr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4AFA-6C48-4734-89F4-FC015FCCAC2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Authors’ Approach : Overview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After initial marking is finished</a:t>
            </a:r>
            <a:endParaRPr lang="en-US" dirty="0"/>
          </a:p>
        </p:txBody>
      </p:sp>
      <p:pic>
        <p:nvPicPr>
          <p:cNvPr id="7" name="Content Placeholder 6" descr="fig1.pn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228600" y="2298326"/>
            <a:ext cx="8666163" cy="3801223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E04AFA-6C48-4734-89F4-FC015FCCAC2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Android Background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Android : C/C++ &amp; Java</a:t>
            </a:r>
          </a:p>
          <a:p>
            <a:pPr lvl="1"/>
            <a:r>
              <a:rPr lang="en-US" dirty="0" err="1" smtClean="0"/>
              <a:t>Taintdroid</a:t>
            </a:r>
            <a:r>
              <a:rPr lang="en-US" dirty="0" smtClean="0"/>
              <a:t> code is in Android system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Android Apps: Java that runs on the </a:t>
            </a:r>
            <a:r>
              <a:rPr lang="en-US" dirty="0" err="1" smtClean="0"/>
              <a:t>Dalvik</a:t>
            </a:r>
            <a:r>
              <a:rPr lang="en-US" dirty="0" smtClean="0"/>
              <a:t> VM</a:t>
            </a:r>
          </a:p>
          <a:p>
            <a:pPr lvl="1"/>
            <a:r>
              <a:rPr lang="en-US" dirty="0" err="1" smtClean="0"/>
              <a:t>Taintdroid</a:t>
            </a:r>
            <a:r>
              <a:rPr lang="en-US" dirty="0" smtClean="0"/>
              <a:t> monitors (during runtime) DEX </a:t>
            </a:r>
            <a:r>
              <a:rPr lang="en-US" dirty="0" err="1" smtClean="0"/>
              <a:t>bytecode</a:t>
            </a:r>
            <a:r>
              <a:rPr lang="en-US" dirty="0" smtClean="0"/>
              <a:t> / </a:t>
            </a:r>
            <a:r>
              <a:rPr lang="en-US" dirty="0" err="1" smtClean="0"/>
              <a:t>machinecode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Binder IPC (</a:t>
            </a:r>
            <a:r>
              <a:rPr lang="en-US" dirty="0" err="1" smtClean="0"/>
              <a:t>interprocess</a:t>
            </a:r>
            <a:r>
              <a:rPr lang="en-US" dirty="0" smtClean="0"/>
              <a:t> comm.)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Files (with shared permissions)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Native </a:t>
            </a:r>
            <a:r>
              <a:rPr lang="en-US" dirty="0" smtClean="0"/>
              <a:t>Code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4AFA-6C48-4734-89F4-FC015FCCAC2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Android Background : Stack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Method invocations are added to the stack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Method arguments and variables are assigned to registers and placed in stack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registers only contain primitives and references to objects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4AFA-6C48-4734-89F4-FC015FCCAC2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67400" y="5105400"/>
            <a:ext cx="1143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Arr</a:t>
            </a:r>
            <a:r>
              <a:rPr lang="en-US" dirty="0" smtClean="0"/>
              <a:t>[1]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867400" y="4648200"/>
            <a:ext cx="1143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Arr</a:t>
            </a:r>
            <a:r>
              <a:rPr lang="en-US" dirty="0" smtClean="0"/>
              <a:t>[0]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867400" y="4191000"/>
            <a:ext cx="1143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v1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867400" y="5562600"/>
            <a:ext cx="1143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O[</a:t>
            </a:r>
            <a:r>
              <a:rPr lang="en-US" dirty="0" err="1" smtClean="0"/>
              <a:t>OxFF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467600" y="2057400"/>
            <a:ext cx="1143000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arg1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467600" y="2971800"/>
            <a:ext cx="1143000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v1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467600" y="2514600"/>
            <a:ext cx="1143000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arg2</a:t>
            </a:r>
            <a:endParaRPr lang="en-US" dirty="0"/>
          </a:p>
        </p:txBody>
      </p:sp>
      <p:cxnSp>
        <p:nvCxnSpPr>
          <p:cNvPr id="17" name="Elbow Connector 16"/>
          <p:cNvCxnSpPr>
            <a:stCxn id="12" idx="2"/>
            <a:endCxn id="9" idx="0"/>
          </p:cNvCxnSpPr>
          <p:nvPr/>
        </p:nvCxnSpPr>
        <p:spPr>
          <a:xfrm rot="5400000">
            <a:off x="6858000" y="3009900"/>
            <a:ext cx="762000" cy="1600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TaintDroid</a:t>
            </a:r>
            <a:r>
              <a:rPr lang="en-US" dirty="0" smtClean="0"/>
              <a:t> Details</a:t>
            </a:r>
            <a:endParaRPr lang="en-US" dirty="0"/>
          </a:p>
        </p:txBody>
      </p:sp>
      <p:pic>
        <p:nvPicPr>
          <p:cNvPr id="11" name="Content Placeholder 10" descr="fgi2.pn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457200" y="1600200"/>
            <a:ext cx="7543800" cy="47244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4AFA-6C48-4734-89F4-FC015FCCAC2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814</TotalTime>
  <Words>1678</Words>
  <Application>Microsoft Office PowerPoint</Application>
  <PresentationFormat>On-screen Show (4:3)</PresentationFormat>
  <Paragraphs>346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Foundry</vt:lpstr>
      <vt:lpstr>TaintDroid: An Information-Flow Tracking System for Realtime Privacy Monitoring on Smartphones</vt:lpstr>
      <vt:lpstr>Outline</vt:lpstr>
      <vt:lpstr>Introduction : Problem</vt:lpstr>
      <vt:lpstr>Introduction : Solution</vt:lpstr>
      <vt:lpstr>Introduction : Technical Challenges</vt:lpstr>
      <vt:lpstr>Authors’ Approach : Overview</vt:lpstr>
      <vt:lpstr>Android Background</vt:lpstr>
      <vt:lpstr>Android Background : Stack</vt:lpstr>
      <vt:lpstr>TaintDroid Details</vt:lpstr>
      <vt:lpstr>Details : Taint Tag Storage</vt:lpstr>
      <vt:lpstr>Details : Propagation</vt:lpstr>
      <vt:lpstr>Details : Propagation : Variable Level</vt:lpstr>
      <vt:lpstr>Details : Propagation : Method Level</vt:lpstr>
      <vt:lpstr>Details : Propagation : Message Level</vt:lpstr>
      <vt:lpstr>Details : Sources / Sinks</vt:lpstr>
      <vt:lpstr>Application Case Study</vt:lpstr>
      <vt:lpstr>Application Case Study : Results</vt:lpstr>
      <vt:lpstr>Performance Evaluation</vt:lpstr>
      <vt:lpstr>Micro Benchmark 1</vt:lpstr>
      <vt:lpstr>Micro Benchmark 2</vt:lpstr>
      <vt:lpstr>Discussion</vt:lpstr>
      <vt:lpstr>Related Work</vt:lpstr>
      <vt:lpstr>Conclusion</vt:lpstr>
      <vt:lpstr>Questions?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TaintDroid: An Information-Flow Tracking System for Realtime Privacy Monitoring on Smartphones</dc:title>
  <dc:creator>CS Guest</dc:creator>
  <cp:lastModifiedBy>CS Guest</cp:lastModifiedBy>
  <cp:revision>82</cp:revision>
  <dcterms:created xsi:type="dcterms:W3CDTF">2013-04-03T14:04:30Z</dcterms:created>
  <dcterms:modified xsi:type="dcterms:W3CDTF">2013-04-10T15:33:29Z</dcterms:modified>
</cp:coreProperties>
</file>