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310" r:id="rId4"/>
    <p:sldId id="309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8" r:id="rId13"/>
    <p:sldId id="266" r:id="rId14"/>
    <p:sldId id="267" r:id="rId15"/>
    <p:sldId id="269" r:id="rId16"/>
    <p:sldId id="270" r:id="rId17"/>
    <p:sldId id="271" r:id="rId18"/>
    <p:sldId id="311" r:id="rId19"/>
    <p:sldId id="272" r:id="rId20"/>
    <p:sldId id="274" r:id="rId21"/>
    <p:sldId id="273" r:id="rId22"/>
    <p:sldId id="275" r:id="rId23"/>
    <p:sldId id="278" r:id="rId24"/>
    <p:sldId id="312" r:id="rId25"/>
    <p:sldId id="276" r:id="rId26"/>
    <p:sldId id="313" r:id="rId27"/>
    <p:sldId id="283" r:id="rId28"/>
    <p:sldId id="281" r:id="rId29"/>
    <p:sldId id="282" r:id="rId30"/>
    <p:sldId id="280" r:id="rId31"/>
    <p:sldId id="279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C5CB-4611-EA4D-9155-96670709F9B2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53ED6-8993-9543-AD44-1E8B4A020D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Even if you put in nulls, then there are problems when answering how many instructors in a dept</a:t>
            </a:r>
            <a:r>
              <a:rPr lang="en-US" b="1" baseline="0" dirty="0" smtClean="0"/>
              <a:t>  (the one with null values for instructor will be counted as an instructor).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493B1-4BA9-2846-A9EF-FCBFBD441E1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functional</a:t>
            </a:r>
            <a:r>
              <a:rPr lang="en-US" baseline="0" dirty="0" smtClean="0"/>
              <a:t> dependencies hold?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Candidate key</a:t>
            </a:r>
            <a:r>
              <a:rPr lang="en-US" baseline="0" dirty="0" smtClean="0"/>
              <a:t> is</a:t>
            </a:r>
            <a:r>
              <a:rPr lang="en-US" dirty="0" smtClean="0"/>
              <a:t> minimal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something else we will be using later in our study of functional 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the root of this</a:t>
            </a:r>
            <a:r>
              <a:rPr lang="en-US" baseline="0" dirty="0" smtClean="0"/>
              <a:t> problem will </a:t>
            </a:r>
            <a:r>
              <a:rPr lang="en-US" baseline="0" smtClean="0"/>
              <a:t>help 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root of this problem lies in what we will call functional dependencies.  They will be what we use to formally determine whether a schema is “good” or not.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Multiple definitions of this “good”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later</a:t>
            </a:r>
            <a:r>
              <a:rPr lang="en-US" baseline="0" dirty="0" smtClean="0"/>
              <a:t> identify the rule that will tell us that we should decompose </a:t>
            </a:r>
            <a:r>
              <a:rPr lang="en-US" baseline="0" dirty="0" err="1" smtClean="0"/>
              <a:t>inst_dept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later</a:t>
            </a:r>
            <a:r>
              <a:rPr lang="en-US" baseline="0" dirty="0" smtClean="0"/>
              <a:t> identify the rule that will tell us that we should decompose </a:t>
            </a:r>
            <a:r>
              <a:rPr lang="en-US" baseline="0" dirty="0" err="1" smtClean="0"/>
              <a:t>inst_dept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 comes from the</a:t>
            </a:r>
            <a:r>
              <a:rPr lang="en-US" baseline="0" dirty="0" smtClean="0"/>
              <a:t> fact that now we don’t know where each Kim really lives.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Legal relations, relations that conform to the constraints given by the</a:t>
            </a:r>
            <a:r>
              <a:rPr lang="en-US" baseline="0" dirty="0" smtClean="0"/>
              <a:t> 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53ED6-8993-9543-AD44-1E8B4A020DC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8B16-679C-3840-9823-56EF2DC80E69}" type="datetimeFigureOut">
              <a:rPr lang="en-US" smtClean="0"/>
              <a:pPr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92A1A-7879-654F-80D5-5A8E7C43C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480: Database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18</a:t>
            </a:r>
          </a:p>
          <a:p>
            <a:r>
              <a:rPr lang="en-US" dirty="0" smtClean="0"/>
              <a:t>February 25,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combined schema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81025" y="1626403"/>
            <a:ext cx="7561263" cy="438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combining relations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sec_class(sec_id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building,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room_number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)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and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section(course_id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semester, year)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None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into one relation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section(course_id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semester, year, </a:t>
            </a:r>
            <a:b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</a:b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              building,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room_number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repetition in this case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kern="0" dirty="0" smtClean="0"/>
              <a:t>What makes this a good combined schema and the previous one a bad schema?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698"/>
            <a:ext cx="8229600" cy="1143000"/>
          </a:xfrm>
        </p:spPr>
        <p:txBody>
          <a:bodyPr/>
          <a:lstStyle/>
          <a:p>
            <a:r>
              <a:rPr lang="en-US" dirty="0" smtClean="0"/>
              <a:t>Smaller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247248"/>
            <a:ext cx="8250238" cy="5382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r>
              <a:rPr kumimoji="1" lang="en-US" sz="2400" kern="0" dirty="0" smtClean="0"/>
              <a:t>(</a:t>
            </a:r>
            <a:r>
              <a:rPr kumimoji="1" lang="en-US" sz="24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24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sz="2400" kern="0" dirty="0" smtClean="0"/>
              <a:t> building, budget)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had started with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would we know to split it up (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decompose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into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/>
              <a:buChar char="•"/>
            </a:pPr>
            <a:r>
              <a:rPr kumimoji="1" lang="en-US" sz="2400" kern="0" dirty="0" smtClean="0"/>
              <a:t>Notice that information is being repeated?</a:t>
            </a:r>
          </a:p>
          <a:p>
            <a:pPr marL="800100" lvl="1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/>
              <a:buChar char="•"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 for this simple example, not in general</a:t>
            </a:r>
          </a:p>
          <a:p>
            <a:pPr marL="1257300" lvl="2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charset="2"/>
              <a:buChar char="§"/>
            </a:pPr>
            <a:r>
              <a:rPr kumimoji="1" lang="en-US" sz="2400" kern="0" dirty="0" smtClean="0"/>
              <a:t>Sometimes this repetition could be a coincidence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kern="0" dirty="0" smtClean="0"/>
              <a:t>We need a systematic way of recognizing these pitfalls for large datasets or relations with many attributes that could have many data dependencies.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698"/>
            <a:ext cx="8229600" cy="1143000"/>
          </a:xfrm>
        </p:spPr>
        <p:txBody>
          <a:bodyPr/>
          <a:lstStyle/>
          <a:p>
            <a:r>
              <a:rPr lang="en-US" dirty="0" smtClean="0"/>
              <a:t>Smaller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247248"/>
            <a:ext cx="8250238" cy="5382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r>
              <a:rPr kumimoji="1" lang="en-US" sz="2400" kern="0" dirty="0" smtClean="0"/>
              <a:t>(</a:t>
            </a:r>
            <a:r>
              <a:rPr kumimoji="1" lang="en-US" sz="24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24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sz="2400" kern="0" dirty="0" smtClean="0"/>
              <a:t> building, budget)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need to be able to specify a rule “if there were a schema (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building, budget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then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would be a candidate key”.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Denote as a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functional dependency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building, budget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because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a candidate key, the building and budget of a department may have to be repeated.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This indicates the need to decompose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inst_dept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Smaller Schemas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98900" y="1326138"/>
            <a:ext cx="7893050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 all decompositions are good.  Suppose we decompose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defRPr/>
            </a:pPr>
            <a:r>
              <a:rPr kumimoji="1" lang="en-US" sz="2400" kern="0" dirty="0" smtClean="0"/>
              <a:t>     </a:t>
            </a:r>
            <a:r>
              <a:rPr kumimoji="1" lang="en-US" sz="2400" i="1" kern="0" dirty="0" err="1" smtClean="0"/>
              <a:t>employee</a:t>
            </a:r>
            <a:r>
              <a:rPr kumimoji="1" lang="en-US" sz="2400" i="1" kern="0" dirty="0" err="1"/>
              <a:t>(ID</a:t>
            </a:r>
            <a:r>
              <a:rPr kumimoji="1" lang="en-US" sz="2400" i="1" kern="0" dirty="0"/>
              <a:t>, name, street, city, salary)</a:t>
            </a:r>
            <a:r>
              <a:rPr kumimoji="1" lang="en-US" sz="2400" kern="0" dirty="0"/>
              <a:t> into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defRPr/>
            </a:pPr>
            <a:r>
              <a:rPr kumimoji="1" lang="en-US" sz="2400" kern="0" dirty="0"/>
              <a:t>	</a:t>
            </a:r>
            <a:r>
              <a:rPr kumimoji="1" lang="en-US" sz="2400" i="1" kern="0" dirty="0"/>
              <a:t>employee1</a:t>
            </a:r>
            <a:r>
              <a:rPr kumimoji="1" lang="en-US" sz="2400" kern="0" dirty="0"/>
              <a:t> (</a:t>
            </a:r>
            <a:r>
              <a:rPr kumimoji="1" lang="en-US" sz="2400" i="1" kern="0" dirty="0"/>
              <a:t>ID</a:t>
            </a:r>
            <a:r>
              <a:rPr kumimoji="1" lang="en-US" sz="2400" kern="0" dirty="0"/>
              <a:t>, </a:t>
            </a:r>
            <a:r>
              <a:rPr kumimoji="1" lang="en-US" sz="2400" i="1" kern="0" dirty="0"/>
              <a:t>name</a:t>
            </a:r>
            <a:r>
              <a:rPr kumimoji="1" lang="en-US" sz="2400" kern="0" dirty="0"/>
              <a:t>)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defRPr/>
            </a:pPr>
            <a:r>
              <a:rPr kumimoji="1" lang="en-US" sz="2400" kern="0" dirty="0"/>
              <a:t>	</a:t>
            </a:r>
            <a:r>
              <a:rPr kumimoji="1" lang="en-US" sz="2400" i="1" kern="0" dirty="0"/>
              <a:t>employee2</a:t>
            </a:r>
            <a:r>
              <a:rPr kumimoji="1" lang="en-US" sz="2400" kern="0" dirty="0"/>
              <a:t> (</a:t>
            </a:r>
            <a:r>
              <a:rPr kumimoji="1" lang="en-US" sz="2400" i="1" kern="0" dirty="0"/>
              <a:t>name</a:t>
            </a:r>
            <a:r>
              <a:rPr kumimoji="1" lang="en-US" sz="2400" kern="0" dirty="0"/>
              <a:t>, </a:t>
            </a:r>
            <a:r>
              <a:rPr kumimoji="1" lang="en-US" sz="2400" i="1" kern="0" dirty="0"/>
              <a:t>street, city, salary</a:t>
            </a:r>
            <a:r>
              <a:rPr kumimoji="1" lang="en-US" sz="2400" kern="0" dirty="0" smtClean="0"/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is a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lossy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decomposition</a:t>
            </a:r>
            <a:r>
              <a:rPr kumimoji="1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because information about the database may be lost.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1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None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6208"/>
            <a:ext cx="8229600" cy="1143000"/>
          </a:xfrm>
        </p:spPr>
        <p:txBody>
          <a:bodyPr/>
          <a:lstStyle/>
          <a:p>
            <a:r>
              <a:rPr lang="en-US" dirty="0" err="1" smtClean="0"/>
              <a:t>Lossy</a:t>
            </a:r>
            <a:r>
              <a:rPr lang="en-US" dirty="0" smtClean="0"/>
              <a:t> Decomposition</a:t>
            </a:r>
            <a:endParaRPr lang="en-US" dirty="0"/>
          </a:p>
        </p:txBody>
      </p:sp>
      <p:pic>
        <p:nvPicPr>
          <p:cNvPr id="4" name="Picture 5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7542" y="1309208"/>
            <a:ext cx="5741947" cy="5258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 Loss-less Decomposition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14400" y="1723132"/>
            <a:ext cx="6999288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336800" algn="l"/>
                <a:tab pos="3765550" algn="l"/>
              </a:tabLst>
              <a:defRPr/>
            </a:pPr>
            <a:r>
              <a:rPr kumimoji="1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Lossless join decomposition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336800" algn="l"/>
                <a:tab pos="3765550" algn="l"/>
              </a:tabLst>
              <a:defRPr/>
            </a:pPr>
            <a:r>
              <a:rPr kumimoji="1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Decomposition of </a:t>
            </a:r>
            <a: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 = (A, B, C)</a:t>
            </a:r>
            <a:b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R</a:t>
            </a:r>
            <a:r>
              <a:rPr kumimoji="1" lang="en-US" sz="1800" b="0" i="1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(A, B)	R</a:t>
            </a:r>
            <a:r>
              <a:rPr kumimoji="1" lang="en-US" sz="1800" b="0" i="0" u="none" strike="noStrike" kern="0" cap="none" spc="0" normalizeH="0" baseline="-25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(B, C)</a:t>
            </a:r>
            <a:endParaRPr kumimoji="1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09800" y="32185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90800" y="32185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09800" y="3675757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>
                <a:sym typeface="Symbol" pitchFamily="19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9" charset="2"/>
              </a:rPr>
              <a:t></a:t>
            </a:r>
            <a:endParaRPr lang="en-US" sz="1800" i="1">
              <a:sym typeface="Greek Symbols" pitchFamily="18" charset="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90800" y="3675757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62400" y="32185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62400" y="3675757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>
                <a:sym typeface="Symbol" pitchFamily="19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9" charset="2"/>
              </a:rPr>
              <a:t>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791200" y="3218557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791200" y="3675757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657475" y="4352032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/>
              <a:t>r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013450" y="4361557"/>
            <a:ext cx="104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9" charset="2"/>
              </a:rPr>
              <a:t></a:t>
            </a:r>
            <a:r>
              <a:rPr lang="en-US" sz="1800" i="1" baseline="-25000">
                <a:sym typeface="Symbol" pitchFamily="19" charset="2"/>
              </a:rPr>
              <a:t>B,C</a:t>
            </a:r>
            <a:r>
              <a:rPr lang="en-US">
                <a:sym typeface="Symbol" pitchFamily="19" charset="2"/>
              </a:rPr>
              <a:t>(</a:t>
            </a:r>
            <a:r>
              <a:rPr lang="en-US" i="1">
                <a:sym typeface="Symbol" pitchFamily="19" charset="2"/>
              </a:rPr>
              <a:t>r</a:t>
            </a:r>
            <a:r>
              <a:rPr lang="en-US">
                <a:sym typeface="Symbol" pitchFamily="19" charset="2"/>
              </a:rPr>
              <a:t>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066800" y="5094982"/>
            <a:ext cx="2514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35000"/>
              </a:spcBef>
              <a:buClr>
                <a:schemeClr val="tx2"/>
              </a:buClr>
              <a:buFont typeface="Monotype Sorts" pitchFamily="2" charset="2"/>
              <a:buNone/>
              <a:tabLst>
                <a:tab pos="2336800" algn="l"/>
                <a:tab pos="3765550" algn="l"/>
              </a:tabLst>
            </a:pPr>
            <a:r>
              <a:rPr kumimoji="1" lang="en-US" sz="2000">
                <a:latin typeface="Times New Roman" pitchFamily="19" charset="0"/>
                <a:sym typeface="Symbol" pitchFamily="19" charset="2"/>
              </a:rPr>
              <a:t></a:t>
            </a:r>
            <a:r>
              <a:rPr kumimoji="1" lang="en-US" sz="2000" baseline="-25000">
                <a:latin typeface="Times New Roman" pitchFamily="19" charset="0"/>
                <a:sym typeface="Symbol" pitchFamily="19" charset="2"/>
              </a:rPr>
              <a:t>A</a:t>
            </a:r>
            <a:r>
              <a:rPr kumimoji="1" lang="en-US" sz="2000">
                <a:latin typeface="Times New Roman" pitchFamily="19" charset="0"/>
                <a:sym typeface="Symbol" pitchFamily="19" charset="2"/>
              </a:rPr>
              <a:t> (r)     </a:t>
            </a:r>
            <a:r>
              <a:rPr kumimoji="1" lang="en-US" sz="2000" baseline="-25000">
                <a:latin typeface="Times New Roman" pitchFamily="19" charset="0"/>
                <a:sym typeface="Symbol" pitchFamily="19" charset="2"/>
              </a:rPr>
              <a:t>B</a:t>
            </a:r>
            <a:r>
              <a:rPr kumimoji="1" lang="en-US" sz="2000">
                <a:latin typeface="Times New Roman" pitchFamily="19" charset="0"/>
                <a:sym typeface="Symbol" pitchFamily="19" charset="2"/>
              </a:rPr>
              <a:t> (r)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733800" y="4971157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A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91000" y="49711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733800" y="5428357"/>
            <a:ext cx="4572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>
                <a:sym typeface="Symbol" pitchFamily="19" charset="2"/>
              </a:rPr>
              <a:t>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9" charset="2"/>
              </a:rPr>
              <a:t>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91000" y="5428357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1</a:t>
            </a:r>
          </a:p>
          <a:p>
            <a:pPr algn="ctr"/>
            <a:r>
              <a:rPr lang="en-US" sz="1800">
                <a:sym typeface="Greek Symbols" pitchFamily="18" charset="2"/>
              </a:rPr>
              <a:t>2</a:t>
            </a:r>
            <a:endParaRPr lang="en-US" sz="1800" i="1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1882775" y="5252145"/>
            <a:ext cx="142875" cy="142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2"/>
              </a:cxn>
              <a:cxn ang="0">
                <a:pos x="182" y="0"/>
              </a:cxn>
              <a:cxn ang="0">
                <a:pos x="182" y="182"/>
              </a:cxn>
              <a:cxn ang="0">
                <a:pos x="0" y="0"/>
              </a:cxn>
            </a:cxnLst>
            <a:rect l="0" t="0" r="r" b="b"/>
            <a:pathLst>
              <a:path w="182" h="182">
                <a:moveTo>
                  <a:pt x="0" y="0"/>
                </a:moveTo>
                <a:lnTo>
                  <a:pt x="0" y="182"/>
                </a:lnTo>
                <a:lnTo>
                  <a:pt x="182" y="0"/>
                </a:lnTo>
                <a:lnTo>
                  <a:pt x="182" y="182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381750" y="3218557"/>
            <a:ext cx="609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381750" y="3675757"/>
            <a:ext cx="609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343400" y="32185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B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343400" y="3675757"/>
            <a:ext cx="381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>
                <a:sym typeface="Symbol" pitchFamily="19" charset="2"/>
              </a:rPr>
              <a:t>1</a:t>
            </a:r>
            <a:endParaRPr lang="en-US" sz="1800" i="1">
              <a:sym typeface="Greek Symbols" pitchFamily="18" charset="2"/>
            </a:endParaRPr>
          </a:p>
          <a:p>
            <a:pPr algn="ctr"/>
            <a:r>
              <a:rPr lang="en-US" sz="1800" i="1">
                <a:sym typeface="Symbol" pitchFamily="19" charset="2"/>
              </a:rPr>
              <a:t>2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572000" y="49711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572000" y="5428357"/>
            <a:ext cx="381000" cy="623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71800" y="3218557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i="1"/>
              <a:t>C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71800" y="3675757"/>
            <a:ext cx="381000" cy="617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ym typeface="Greek Symbols" pitchFamily="18" charset="2"/>
              </a:rPr>
              <a:t>A</a:t>
            </a:r>
          </a:p>
          <a:p>
            <a:pPr algn="ctr"/>
            <a:r>
              <a:rPr lang="en-US" sz="1800">
                <a:sym typeface="Greek Symbols" pitchFamily="18" charset="2"/>
              </a:rPr>
              <a:t>B</a:t>
            </a:r>
            <a:endParaRPr lang="en-US" sz="1800" i="1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3730625" y="4371082"/>
            <a:ext cx="1296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ym typeface="Symbol" pitchFamily="19" charset="2"/>
              </a:rPr>
              <a:t></a:t>
            </a:r>
            <a:r>
              <a:rPr lang="en-US" sz="1800" i="1" baseline="-25000">
                <a:sym typeface="Symbol" pitchFamily="19" charset="2"/>
              </a:rPr>
              <a:t>A,B</a:t>
            </a:r>
            <a:r>
              <a:rPr lang="en-US" sz="1800">
                <a:sym typeface="Symbol" pitchFamily="19" charset="2"/>
              </a:rPr>
              <a:t>(</a:t>
            </a:r>
            <a:r>
              <a:rPr lang="en-US" sz="1800" i="1">
                <a:sym typeface="Symbol" pitchFamily="19" charset="2"/>
              </a:rPr>
              <a:t>r</a:t>
            </a:r>
            <a:r>
              <a:rPr lang="en-US" sz="1800">
                <a:sym typeface="Symbol" pitchFamily="19" charset="2"/>
              </a:rPr>
              <a:t>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 Design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99790" y="1385768"/>
            <a:ext cx="78644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 is to devise a theory </a:t>
            </a:r>
            <a:r>
              <a:rPr kumimoji="1" lang="en-US" sz="2400" kern="0" dirty="0" smtClean="0"/>
              <a:t>for </a:t>
            </a:r>
            <a:r>
              <a:rPr kumimoji="1" lang="en-US" sz="2400" kern="0" dirty="0" err="1" smtClean="0"/>
              <a:t>d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eciding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whether a particular relation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in “good” form.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case that a relation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not in “good” form, decompose it into a set of relations {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</a:t>
            </a:r>
            <a:r>
              <a:rPr kumimoji="1" lang="en-US" sz="24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...,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2400" b="0" i="1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 such that: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each relation is in good form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the decomposition is a lossless-join decomposition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theory is based on: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functional dependencies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1" kern="0" dirty="0" smtClean="0">
                <a:ea typeface="ヒラギノ角ゴ Pro W3" pitchFamily="19" charset="-128"/>
              </a:rPr>
              <a:t>keys</a:t>
            </a:r>
            <a:endParaRPr kumimoji="1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71169"/>
            <a:ext cx="8229600" cy="548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database models set of entities and relationships in the real world.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kern="0" dirty="0" smtClean="0"/>
              <a:t>There are usually constraints on the data in the real world.  </a:t>
            </a:r>
            <a:r>
              <a:rPr kumimoji="1" lang="en-US" sz="2400" b="1" kern="0" dirty="0" smtClean="0"/>
              <a:t>Legal instances</a:t>
            </a:r>
            <a:r>
              <a:rPr kumimoji="1" lang="en-US" sz="2400" kern="0" dirty="0" smtClean="0"/>
              <a:t> of the databases conform to these constraints.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example, a university database has what types of constraints?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71169"/>
            <a:ext cx="8229600" cy="5486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database models set of entities and relationships in the real world.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kern="0" dirty="0" smtClean="0"/>
              <a:t>There are usually constraints on the data in the real world.  </a:t>
            </a:r>
            <a:r>
              <a:rPr kumimoji="1" lang="en-US" sz="2400" b="1" kern="0" dirty="0" smtClean="0"/>
              <a:t>Legal instances</a:t>
            </a:r>
            <a:r>
              <a:rPr kumimoji="1" lang="en-US" sz="2400" kern="0" dirty="0" smtClean="0"/>
              <a:t> of the databases conform to these constraints.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example, a university database has the following constraints: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dirty="0" smtClean="0">
                <a:ea typeface="ヒラギノ角ゴ Pro W3" pitchFamily="19" charset="-128"/>
              </a:rPr>
              <a:t>Students and instructors are uniquely identified by ID.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noProof="0" dirty="0" smtClean="0">
                <a:ea typeface="ヒラギノ角ゴ Pro W3" pitchFamily="19" charset="-128"/>
              </a:rPr>
              <a:t>Each student and instructor has only one name.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b="0" i="0" u="none" strike="noStrike" kern="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cs typeface="+mn-cs"/>
              </a:rPr>
              <a:t>Each student</a:t>
            </a:r>
            <a:r>
              <a:rPr kumimoji="1" lang="en-US" sz="2400" b="0" i="0" u="none" strike="noStrike" kern="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cs typeface="+mn-cs"/>
              </a:rPr>
              <a:t> is (primarily) associated with only one department.</a:t>
            </a:r>
          </a:p>
          <a:p>
            <a:pPr marL="742950" lvl="1" indent="-28575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defRPr/>
            </a:pPr>
            <a:r>
              <a:rPr kumimoji="1" lang="en-US" sz="2400" kern="0" baseline="0" noProof="0" dirty="0" smtClean="0">
                <a:ea typeface="ヒラギノ角ゴ Pro W3" pitchFamily="19" charset="-128"/>
              </a:rPr>
              <a:t>Each</a:t>
            </a:r>
            <a:r>
              <a:rPr kumimoji="1" lang="en-US" sz="2400" kern="0" noProof="0" dirty="0" smtClean="0">
                <a:ea typeface="ヒラギノ角ゴ Pro W3" pitchFamily="19" charset="-128"/>
              </a:rPr>
              <a:t> department has only one </a:t>
            </a:r>
            <a:r>
              <a:rPr kumimoji="1" lang="en-US" sz="2400" kern="0" dirty="0" smtClean="0">
                <a:ea typeface="ヒラギノ角ゴ Pro W3" pitchFamily="19" charset="-128"/>
              </a:rPr>
              <a:t>value for budget.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71169"/>
            <a:ext cx="8229600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Constraints on the set of legal relations.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Require that the value for a certain set of attributes determines uniquely the value for another set of attributes.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functional dependency is a generalization of the notion of a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key.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Waste of space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               (redundancy)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FFFFFF"/>
                </a:solidFill>
              </a:rPr>
              <a:t>Updates to dept data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cumbersome.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>
                <a:solidFill>
                  <a:srgbClr val="FFFFFF"/>
                </a:solidFill>
              </a:rPr>
              <a:t>Loss of dept data if all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instructors of that dept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356570"/>
            <a:ext cx="7245350" cy="530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a relation schema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  and 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The 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functional dependency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/>
            </a:r>
            <a:b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</a:b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holds on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if and only if for any legal relations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(R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), whenever any two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tuples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of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agree on the attributes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, they also agree on the attributes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.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That is,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[]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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 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356570"/>
            <a:ext cx="7245350" cy="530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a relation schema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  and 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The 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functional dependency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/>
            </a:r>
            <a:b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</a:b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holds on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if and only if for any legal relations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(R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), whenever any two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tuples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of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agree on the attributes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, they also agree on the attributes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.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That is,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[]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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 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 Consider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,B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with the following instance of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68713" y="4357658"/>
            <a:ext cx="7778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lain"/>
            </a:pPr>
            <a:r>
              <a:rPr lang="en-US" sz="1800" dirty="0"/>
              <a:t>4</a:t>
            </a:r>
          </a:p>
          <a:p>
            <a:pPr marL="457200" indent="-457200"/>
            <a:r>
              <a:rPr lang="en-US" sz="1800" dirty="0"/>
              <a:t>1     5</a:t>
            </a:r>
          </a:p>
          <a:p>
            <a:pPr marL="457200" indent="-457200"/>
            <a:r>
              <a:rPr lang="en-US" sz="1800" dirty="0"/>
              <a:t>3     7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356570"/>
            <a:ext cx="7245350" cy="530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a relation schema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  and 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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The 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functional dependency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8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/>
            </a:r>
            <a:br>
              <a:rPr kumimoji="1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</a:b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holds on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if and only if for any legal relations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(R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), whenever any two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tuples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of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agree on the attributes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, they also agree on the attributes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.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That is,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2917825" algn="ctr"/>
              </a:tabLst>
              <a:defRPr/>
            </a:pP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		 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[]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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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 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1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 =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t</a:t>
            </a:r>
            <a:r>
              <a:rPr kumimoji="1" lang="en-US" sz="1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2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[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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]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 Consider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,B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with the following instance of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this instance,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</a:t>
            </a:r>
            <a:r>
              <a:rPr kumimoji="1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hold, but 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hold.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r>
              <a:rPr kumimoji="1" lang="en-US" kern="0" dirty="0" smtClean="0"/>
              <a:t>We then say that </a:t>
            </a:r>
            <a:r>
              <a:rPr kumimoji="1" lang="en-US" i="1" kern="0" dirty="0" smtClean="0"/>
              <a:t>B</a:t>
            </a:r>
            <a:r>
              <a:rPr kumimoji="1" lang="en-US" kern="0" dirty="0" smtClean="0"/>
              <a:t> </a:t>
            </a:r>
            <a:r>
              <a:rPr kumimoji="1" lang="en-US" b="1" kern="0" dirty="0" smtClean="0"/>
              <a:t>functionally determines</a:t>
            </a:r>
            <a:r>
              <a:rPr kumimoji="1" lang="en-US" kern="0" dirty="0" smtClean="0"/>
              <a:t> </a:t>
            </a:r>
            <a:r>
              <a:rPr kumimoji="1" lang="en-US" i="1" kern="0" dirty="0" smtClean="0"/>
              <a:t>A</a:t>
            </a:r>
            <a:r>
              <a:rPr kumimoji="1" lang="en-US" kern="0" dirty="0" smtClean="0"/>
              <a:t> or that </a:t>
            </a:r>
            <a:r>
              <a:rPr kumimoji="1" lang="en-US" i="1" kern="0" dirty="0" smtClean="0"/>
              <a:t>A </a:t>
            </a:r>
            <a:r>
              <a:rPr kumimoji="1" lang="en-US" b="1" kern="0" dirty="0" smtClean="0"/>
              <a:t>functionally depends</a:t>
            </a:r>
            <a:r>
              <a:rPr kumimoji="1" lang="en-US" kern="0" dirty="0" smtClean="0"/>
              <a:t> on</a:t>
            </a:r>
            <a:r>
              <a:rPr kumimoji="1" lang="en-US" i="1" kern="0" dirty="0" smtClean="0"/>
              <a:t> B.</a:t>
            </a:r>
            <a:endParaRPr kumimoji="1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2917825" algn="ctr"/>
              </a:tabLst>
              <a:defRPr/>
            </a:pPr>
            <a:endParaRPr kumimoji="1" lang="en-US" sz="1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9" charset="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68713" y="4357658"/>
            <a:ext cx="77787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lain"/>
            </a:pPr>
            <a:r>
              <a:rPr lang="en-US" sz="1800" dirty="0"/>
              <a:t>4</a:t>
            </a:r>
          </a:p>
          <a:p>
            <a:pPr marL="457200" indent="-457200"/>
            <a:r>
              <a:rPr lang="en-US" sz="1800" dirty="0"/>
              <a:t>1     5</a:t>
            </a:r>
          </a:p>
          <a:p>
            <a:pPr marL="457200" indent="-457200"/>
            <a:r>
              <a:rPr lang="en-US" sz="1800" dirty="0"/>
              <a:t>3     7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ENROL(id,course,grade</a:t>
            </a:r>
            <a:r>
              <a:rPr lang="en-US" dirty="0" smtClean="0"/>
              <a:t>)</a:t>
            </a:r>
          </a:p>
          <a:p>
            <a:pPr lvl="1"/>
            <a:r>
              <a:rPr kumimoji="1" lang="en-US" kern="0" dirty="0" smtClean="0">
                <a:sym typeface="Symbol" pitchFamily="19" charset="2"/>
              </a:rPr>
              <a:t>{id} </a:t>
            </a:r>
            <a:r>
              <a:rPr kumimoji="1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{grade}?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ENROL(id,course,grade</a:t>
            </a:r>
            <a:r>
              <a:rPr lang="en-US" dirty="0" smtClean="0"/>
              <a:t>)</a:t>
            </a:r>
          </a:p>
          <a:p>
            <a:pPr lvl="1"/>
            <a:r>
              <a:rPr kumimoji="1" lang="en-US" kern="0" dirty="0" smtClean="0">
                <a:sym typeface="Symbol" pitchFamily="19" charset="2"/>
              </a:rPr>
              <a:t>{id} </a:t>
            </a:r>
            <a:r>
              <a:rPr kumimoji="1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{grade}? No.</a:t>
            </a:r>
            <a:endParaRPr lang="en-US" dirty="0" smtClean="0"/>
          </a:p>
          <a:p>
            <a:pPr lvl="1"/>
            <a:r>
              <a:rPr lang="en-US" dirty="0" smtClean="0"/>
              <a:t>{</a:t>
            </a:r>
            <a:r>
              <a:rPr lang="en-US" dirty="0" err="1" smtClean="0"/>
              <a:t>id,course</a:t>
            </a:r>
            <a:r>
              <a:rPr lang="en-US" dirty="0" smtClean="0"/>
              <a:t>} </a:t>
            </a:r>
            <a:r>
              <a:rPr kumimoji="1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{grade}</a:t>
            </a:r>
          </a:p>
          <a:p>
            <a:pPr lvl="1"/>
            <a:r>
              <a:rPr kumimoji="1" lang="en-US" kern="0" dirty="0" smtClean="0">
                <a:sym typeface="Symbol" pitchFamily="19" charset="2"/>
              </a:rPr>
              <a:t>{course} </a:t>
            </a:r>
            <a:r>
              <a:rPr kumimoji="1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{course}</a:t>
            </a:r>
          </a:p>
          <a:p>
            <a:pPr lvl="1"/>
            <a:r>
              <a:rPr kumimoji="1" lang="en-US" kern="0" dirty="0" smtClean="0">
                <a:sym typeface="Symbol" pitchFamily="19" charset="2"/>
              </a:rPr>
              <a:t>{</a:t>
            </a:r>
            <a:r>
              <a:rPr kumimoji="1" lang="en-US" kern="0" dirty="0" err="1" smtClean="0">
                <a:sym typeface="Symbol" pitchFamily="19" charset="2"/>
              </a:rPr>
              <a:t>id,course</a:t>
            </a:r>
            <a:r>
              <a:rPr kumimoji="1" lang="en-US" kern="0" dirty="0" smtClean="0">
                <a:sym typeface="Symbol" pitchFamily="19" charset="2"/>
              </a:rPr>
              <a:t>} </a:t>
            </a:r>
            <a:r>
              <a:rPr kumimoji="1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{id}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356570"/>
            <a:ext cx="8395667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K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is a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superkey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for relation schema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if and only if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K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R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Monotype Sort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K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is a candidate key for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if and only if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K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, and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for no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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K,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Functional dependencies allow us to express constraints that cannot be expressed using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superkeys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Consider the schema: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sz="20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ID,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name, salary</a:t>
            </a:r>
            <a:r>
              <a:rPr kumimoji="1" lang="en-US" sz="20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sz="2000" b="0" i="1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000" b="0" i="1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building, budget 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expect these functional dependencies to hold: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dept_name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building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          and                 ID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19" charset="2"/>
              </a:rPr>
              <a:t>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19" charset="2"/>
              </a:rPr>
              <a:t> building</a:t>
            </a:r>
            <a:endParaRPr kumimoji="1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Monotype Sorts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but would not expect the following to hold: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			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dept_name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salary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None/>
              <a:tabLst>
                <a:tab pos="1250950" algn="l"/>
                <a:tab pos="2173288" algn="l"/>
                <a:tab pos="3378200" algn="l"/>
              </a:tabLst>
              <a:defRPr/>
            </a:pPr>
            <a:endParaRPr kumimoji="1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use functional dependencies to: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use functional dependencies to: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test relations to see if they are legal under a given set of functional dependencies.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If a relation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is legal under a set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of functional dependencies, we say that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satisfies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F.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use functional dependencies to: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test relations to see if they are legal under a given set of functional dependencies.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If a relation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is legal under a set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of functional dependencies, we say that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satisfies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F.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specify constraints on the set of legal relations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We say that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holds on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if all legal relations on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satisfy the set of functional dependencies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use functional dependencies to: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test relations to see if they are legal under a given set of functional dependencies.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If a relation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is legal under a set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of functional dependencies, we say that </a:t>
            </a:r>
            <a:r>
              <a:rPr kumimoji="1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satisfies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F.</a:t>
            </a:r>
            <a:endParaRPr kumimoji="1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specify constraints on the set of legal relations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We say that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holds on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if all legal relations on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satisfy the set of functional dependencies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  A specific instance of a relation schema may satisfy a functional dependency even if the functional dependency does not hold on all legal instances.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For example, a specific instance of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instructor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may, by chance, satisfy </a:t>
            </a:r>
            <a:b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</a:b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             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name </a:t>
            </a:r>
            <a:r>
              <a:rPr kumimoji="1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ID.</a:t>
            </a:r>
            <a:endParaRPr kumimoji="1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Waste of space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               (redundancy)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FFFFFF"/>
                </a:solidFill>
              </a:rPr>
              <a:t>Updates to dept data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cumbersome.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>
                <a:solidFill>
                  <a:srgbClr val="FFFFFF"/>
                </a:solidFill>
              </a:rPr>
              <a:t>Loss of dept data if all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instructors of that dept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 on FD’s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0700" y="1377860"/>
            <a:ext cx="805180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kern="0" dirty="0" smtClean="0">
                <a:sym typeface="Monotype Sorts" pitchFamily="2" charset="2"/>
              </a:rPr>
              <a:t>A functional dependency, </a:t>
            </a:r>
            <a:r>
              <a:rPr kumimoji="1" lang="en-US" sz="2800" i="1" kern="0" dirty="0" smtClean="0">
                <a:sym typeface="Monotype Sorts" pitchFamily="2" charset="2"/>
              </a:rPr>
              <a:t>A</a:t>
            </a:r>
            <a:r>
              <a:rPr kumimoji="1" lang="en-US" sz="2800" kern="0" dirty="0" smtClean="0">
                <a:sym typeface="Monotype Sorts" pitchFamily="2" charset="2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B</a:t>
            </a:r>
            <a:r>
              <a:rPr kumimoji="1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,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holds for a scheme </a:t>
            </a:r>
            <a:r>
              <a:rPr kumimoji="1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, not a particular relation </a:t>
            </a:r>
            <a:r>
              <a:rPr kumimoji="1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2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(</a:t>
            </a:r>
            <a:r>
              <a:rPr kumimoji="1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R</a:t>
            </a:r>
            <a:r>
              <a:rPr kumimoji="1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).</a:t>
            </a:r>
            <a:r>
              <a:rPr kumimoji="1" lang="en-US" sz="2800" kern="0" dirty="0" smtClean="0">
                <a:sym typeface="Monotype Sorts" pitchFamily="2" charset="2"/>
              </a:rPr>
              <a:t> 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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</a:t>
            </a:r>
            <a:r>
              <a:rPr kumimoji="1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B</a:t>
            </a:r>
            <a:r>
              <a:rPr kumimoji="1" lang="en-US" sz="2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is</a:t>
            </a:r>
            <a:r>
              <a:rPr kumimoji="1" lang="en-US" sz="28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9" charset="2"/>
              </a:rPr>
              <a:t> a property of the system that the database is modeling.</a:t>
            </a:r>
          </a:p>
          <a:p>
            <a:pPr marL="342900" lvl="0" indent="-342900" defTabSz="9144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</a:pPr>
            <a:r>
              <a:rPr kumimoji="1" lang="en-US" sz="2800" kern="0" noProof="0" dirty="0" smtClean="0">
                <a:sym typeface="Symbol" pitchFamily="19" charset="2"/>
              </a:rPr>
              <a:t>We </a:t>
            </a:r>
            <a:r>
              <a:rPr kumimoji="1" lang="en-US" sz="2800" kern="0" dirty="0" smtClean="0">
                <a:sym typeface="Symbol" pitchFamily="19" charset="2"/>
              </a:rPr>
              <a:t>will address the question of “what does one do with functional dependencies?” and not “how does one find the functional dependencies that hold?”</a:t>
            </a:r>
            <a:endParaRPr kumimoji="1" lang="en-US" sz="28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  <a:sym typeface="Monotype Sort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Trivial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417638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A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functional dependency is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trivial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Monotype Sorts" pitchFamily="2" charset="2"/>
              </a:rPr>
              <a:t> if it is satisfied by all instances of a relation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Example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: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ID, name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ID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33CC33"/>
              </a:buClr>
              <a:buSzPct val="75000"/>
              <a:buFont typeface="Webdings" pitchFamily="19" charset="2"/>
              <a:buChar char="4"/>
              <a:tabLst/>
              <a:defRPr/>
            </a:pP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name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name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In general,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is trivial if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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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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/>
            </a:r>
            <a:b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</a:b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Closure of a Set of Functional Dependencies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816066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a set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of functional dependencies, there are certain other functional dependencies that are logically implied by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For example:  If 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and 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B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,  then we can infer that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A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Symbol" pitchFamily="19" charset="2"/>
              </a:rPr>
              <a:t>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  <a:sym typeface="Monotype Sorts" pitchFamily="2" charset="2"/>
              </a:rPr>
              <a:t>C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set of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functional dependencies logically implied by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the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closure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denote the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closure 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</a:t>
            </a:r>
            <a:r>
              <a:rPr kumimoji="1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superset of 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reek Symbols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b="1" kern="0" dirty="0" smtClean="0">
                <a:solidFill>
                  <a:srgbClr val="FF0000"/>
                </a:solidFill>
              </a:rPr>
              <a:t>Are there any problems with this design decision?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74" y="2957577"/>
            <a:ext cx="5788025" cy="34718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rgbClr val="FFFFFF"/>
                </a:solidFill>
              </a:rPr>
              <a:t>Waste of space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               (redundancy)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FFFFFF"/>
                </a:solidFill>
              </a:rPr>
              <a:t>Updates to dept data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cumbersome.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>
                <a:solidFill>
                  <a:srgbClr val="FFFFFF"/>
                </a:solidFill>
              </a:rPr>
              <a:t>Loss of dept data if all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instructors of that dept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b="1" kern="0" dirty="0" smtClean="0">
                <a:solidFill>
                  <a:srgbClr val="FF0000"/>
                </a:solidFill>
              </a:rPr>
              <a:t>Are there any problems with this design decision?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74" y="2957577"/>
            <a:ext cx="5788025" cy="34718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Waste of space </a:t>
            </a:r>
          </a:p>
          <a:p>
            <a:pPr marL="342900" indent="-342900"/>
            <a:r>
              <a:rPr lang="en-US" dirty="0" smtClean="0"/>
              <a:t>               (redundancy)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>
                <a:solidFill>
                  <a:srgbClr val="FFFFFF"/>
                </a:solidFill>
              </a:rPr>
              <a:t>Updates to dept data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cumbersome.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>
                <a:solidFill>
                  <a:srgbClr val="FFFFFF"/>
                </a:solidFill>
              </a:rPr>
              <a:t>Loss of dept data if all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instructors of that dept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b="1" kern="0" dirty="0" smtClean="0">
                <a:solidFill>
                  <a:srgbClr val="FF0000"/>
                </a:solidFill>
              </a:rPr>
              <a:t>Are there any problems with this design decision?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74" y="2957577"/>
            <a:ext cx="5788025" cy="34718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Waste of space </a:t>
            </a:r>
          </a:p>
          <a:p>
            <a:pPr marL="342900" indent="-342900"/>
            <a:r>
              <a:rPr lang="en-US" dirty="0" smtClean="0"/>
              <a:t>               (redundancy)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Updates to dept data</a:t>
            </a:r>
          </a:p>
          <a:p>
            <a:pPr marL="342900" indent="-342900"/>
            <a:r>
              <a:rPr lang="en-US" dirty="0" smtClean="0"/>
              <a:t>are cumbersome.</a:t>
            </a:r>
          </a:p>
          <a:p>
            <a:pPr marL="342900" indent="-342900"/>
            <a:endParaRPr lang="en-US" dirty="0" smtClean="0">
              <a:solidFill>
                <a:srgbClr val="FFFFFF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>
                <a:solidFill>
                  <a:srgbClr val="FFFFFF"/>
                </a:solidFill>
              </a:rPr>
              <a:t>Loss of dept data if all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instructors of that dept </a:t>
            </a:r>
          </a:p>
          <a:p>
            <a:pPr marL="342900" indent="-342900"/>
            <a:r>
              <a:rPr lang="en-US" dirty="0" smtClean="0">
                <a:solidFill>
                  <a:srgbClr val="FFFFFF"/>
                </a:solidFill>
              </a:rPr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b="1" kern="0" dirty="0" smtClean="0">
                <a:solidFill>
                  <a:srgbClr val="FF0000"/>
                </a:solidFill>
              </a:rPr>
              <a:t>Are there any problems with this design decision?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774" y="2957577"/>
            <a:ext cx="5788025" cy="34718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Waste of space </a:t>
            </a:r>
          </a:p>
          <a:p>
            <a:pPr marL="342900" indent="-342900"/>
            <a:r>
              <a:rPr lang="en-US" dirty="0" smtClean="0"/>
              <a:t>               (redundancy)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Updates to dept data</a:t>
            </a:r>
          </a:p>
          <a:p>
            <a:pPr marL="342900" indent="-342900"/>
            <a:r>
              <a:rPr lang="en-US" dirty="0" smtClean="0"/>
              <a:t>are cumbersome.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Loss of dept data if all</a:t>
            </a:r>
          </a:p>
          <a:p>
            <a:pPr marL="342900" indent="-342900"/>
            <a:r>
              <a:rPr lang="en-US" dirty="0" smtClean="0"/>
              <a:t>instructors of that dept </a:t>
            </a:r>
          </a:p>
          <a:p>
            <a:pPr marL="342900" indent="-342900"/>
            <a:r>
              <a:rPr lang="en-US" dirty="0" smtClean="0"/>
              <a:t>are deleted.</a:t>
            </a:r>
          </a:p>
          <a:p>
            <a:pPr marL="342900" indent="-342900"/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solidFill>
                  <a:schemeClr val="bg1"/>
                </a:solidFill>
              </a:rPr>
              <a:t>Difficult representation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of a department that does</a:t>
            </a:r>
          </a:p>
          <a:p>
            <a:pPr marL="342900" indent="-342900"/>
            <a:r>
              <a:rPr lang="en-US" dirty="0" smtClean="0">
                <a:solidFill>
                  <a:schemeClr val="bg1"/>
                </a:solidFill>
              </a:rPr>
              <a:t>not have an instructor yet.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Combine Schemas?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14388" y="1143000"/>
            <a:ext cx="7661275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INSTRUCTOR(</a:t>
            </a:r>
            <a:r>
              <a:rPr kumimoji="1" lang="en-US" sz="1800" b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</a:t>
            </a:r>
            <a:r>
              <a:rPr kumimoji="1" lang="en-US" sz="18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,name,dept_name,salary</a:t>
            </a:r>
            <a:r>
              <a:rPr kumimoji="1" lang="en-US" sz="18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tabLst/>
              <a:defRPr/>
            </a:pPr>
            <a:r>
              <a:rPr kumimoji="1" lang="en-US" kern="0" dirty="0" smtClean="0"/>
              <a:t>     </a:t>
            </a:r>
            <a:r>
              <a:rPr kumimoji="1" lang="en-US" kern="0" dirty="0" err="1" smtClean="0"/>
              <a:t>DEPARTMENT(</a:t>
            </a:r>
            <a:r>
              <a:rPr kumimoji="1" lang="en-US" u="sng" kern="0" dirty="0" err="1" smtClean="0"/>
              <a:t>dept_name</a:t>
            </a:r>
            <a:r>
              <a:rPr kumimoji="1" lang="en-US" kern="0" dirty="0" smtClean="0"/>
              <a:t>, building, budget)</a:t>
            </a:r>
            <a:endParaRPr kumimoji="1" lang="en-US" sz="18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we combine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instructor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1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</a:t>
            </a: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into </a:t>
            </a:r>
            <a:r>
              <a:rPr kumimoji="1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inst_dept</a:t>
            </a:r>
            <a:endParaRPr kumimoji="1" lang="en-US" sz="1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b="1" kern="0" dirty="0" smtClean="0">
                <a:solidFill>
                  <a:srgbClr val="FF0000"/>
                </a:solidFill>
              </a:rPr>
              <a:t>Are there any problems with this design decision?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 descr="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74" y="2957577"/>
            <a:ext cx="5788025" cy="347186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243781" y="2897105"/>
            <a:ext cx="28153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Waste of space </a:t>
            </a:r>
          </a:p>
          <a:p>
            <a:pPr marL="342900" indent="-342900"/>
            <a:r>
              <a:rPr lang="en-US" dirty="0" smtClean="0"/>
              <a:t>               (redundancy)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Updates to dept data</a:t>
            </a:r>
          </a:p>
          <a:p>
            <a:pPr marL="342900" indent="-342900"/>
            <a:r>
              <a:rPr lang="en-US" dirty="0" smtClean="0"/>
              <a:t>are cumbersome.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Loss of dept data if all</a:t>
            </a:r>
          </a:p>
          <a:p>
            <a:pPr marL="342900" indent="-342900"/>
            <a:r>
              <a:rPr lang="en-US" dirty="0" smtClean="0"/>
              <a:t>instructors of that dept </a:t>
            </a:r>
          </a:p>
          <a:p>
            <a:pPr marL="342900" indent="-342900"/>
            <a:r>
              <a:rPr lang="en-US" dirty="0" smtClean="0"/>
              <a:t>are deleted.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/>
              <a:t>Difficult representation</a:t>
            </a:r>
          </a:p>
          <a:p>
            <a:pPr marL="342900" indent="-342900"/>
            <a:r>
              <a:rPr lang="en-US" dirty="0" smtClean="0"/>
              <a:t>of a department that does</a:t>
            </a:r>
          </a:p>
          <a:p>
            <a:pPr marL="342900" indent="-342900"/>
            <a:r>
              <a:rPr lang="en-US" dirty="0" smtClean="0"/>
              <a:t>not have an instructor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combined schema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81025" y="1626403"/>
            <a:ext cx="7561263" cy="438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Consider combining relations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sec_class(sec_id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building,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room_number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)</a:t>
            </a: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and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section(course_id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semester, year)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None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into one relation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Monotype Sorts" pitchFamily="2" charset="2"/>
              <a:buChar char="l"/>
              <a:tabLst/>
              <a:defRPr/>
            </a:pP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section(course_id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sec_id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, semester, year, </a:t>
            </a:r>
            <a:b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</a:b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               building, </a:t>
            </a:r>
            <a:r>
              <a:rPr kumimoji="1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room_number</a:t>
            </a:r>
            <a:r>
              <a:rPr kumimoji="1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ヒラギノ角ゴ Pro W3" pitchFamily="19" charset="-128"/>
              </a:rPr>
              <a:t>)</a:t>
            </a:r>
            <a:endParaRPr kumimoji="1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1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2402</Words>
  <Application>Microsoft Macintosh PowerPoint</Application>
  <PresentationFormat>On-screen Show (4:3)</PresentationFormat>
  <Paragraphs>337</Paragraphs>
  <Slides>32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CS 480: Database Systems</vt:lpstr>
      <vt:lpstr>Combine Schemas?</vt:lpstr>
      <vt:lpstr>Combine Schemas?</vt:lpstr>
      <vt:lpstr>Combine Schemas?</vt:lpstr>
      <vt:lpstr>Combine Schemas?</vt:lpstr>
      <vt:lpstr>Combine Schemas?</vt:lpstr>
      <vt:lpstr>Combine Schemas?</vt:lpstr>
      <vt:lpstr>Combine Schemas?</vt:lpstr>
      <vt:lpstr>A good combined schema</vt:lpstr>
      <vt:lpstr>A good combined schema</vt:lpstr>
      <vt:lpstr>Smaller Schemas?</vt:lpstr>
      <vt:lpstr>Smaller Schemas?</vt:lpstr>
      <vt:lpstr>Smaller Schemas</vt:lpstr>
      <vt:lpstr>Lossy Decomposition</vt:lpstr>
      <vt:lpstr>Example of a Loss-less Decomposition</vt:lpstr>
      <vt:lpstr>Relational Database Design</vt:lpstr>
      <vt:lpstr>Functional Dependencies</vt:lpstr>
      <vt:lpstr>Functional Dependencies</vt:lpstr>
      <vt:lpstr>Functional Dependencies</vt:lpstr>
      <vt:lpstr>Functional Dependencies</vt:lpstr>
      <vt:lpstr>Functional Dependencies</vt:lpstr>
      <vt:lpstr>Functional Dependencies</vt:lpstr>
      <vt:lpstr>Example</vt:lpstr>
      <vt:lpstr>Example</vt:lpstr>
      <vt:lpstr>Functional Dependencies</vt:lpstr>
      <vt:lpstr>Use of Functional Dependencies</vt:lpstr>
      <vt:lpstr>Use of Functional Dependencies</vt:lpstr>
      <vt:lpstr>Use of Functional Dependencies</vt:lpstr>
      <vt:lpstr>Use of Functional Dependencies</vt:lpstr>
      <vt:lpstr>Remarks on FD’s</vt:lpstr>
      <vt:lpstr>Trivial Functional Dependencies</vt:lpstr>
      <vt:lpstr>Closure of a Set of Functional Dependencies</vt:lpstr>
    </vt:vector>
  </TitlesOfParts>
  <Company>UIC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480: Database Systems</dc:title>
  <dc:creator>Daniel Ayala</dc:creator>
  <cp:lastModifiedBy>Daniel Ayala</cp:lastModifiedBy>
  <cp:revision>16</cp:revision>
  <dcterms:created xsi:type="dcterms:W3CDTF">2013-02-26T07:20:37Z</dcterms:created>
  <dcterms:modified xsi:type="dcterms:W3CDTF">2013-02-26T07:23:16Z</dcterms:modified>
</cp:coreProperties>
</file>