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0"/>
  </p:notesMasterIdLst>
  <p:sldIdLst>
    <p:sldId id="256" r:id="rId2"/>
    <p:sldId id="293" r:id="rId3"/>
    <p:sldId id="292" r:id="rId4"/>
    <p:sldId id="294" r:id="rId5"/>
    <p:sldId id="295" r:id="rId6"/>
    <p:sldId id="291" r:id="rId7"/>
    <p:sldId id="296" r:id="rId8"/>
    <p:sldId id="332" r:id="rId9"/>
    <p:sldId id="298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329" r:id="rId23"/>
    <p:sldId id="331" r:id="rId24"/>
    <p:sldId id="330" r:id="rId25"/>
    <p:sldId id="333" r:id="rId26"/>
    <p:sldId id="320" r:id="rId27"/>
    <p:sldId id="323" r:id="rId28"/>
    <p:sldId id="322" r:id="rId29"/>
    <p:sldId id="321" r:id="rId30"/>
    <p:sldId id="316" r:id="rId31"/>
    <p:sldId id="319" r:id="rId32"/>
    <p:sldId id="318" r:id="rId33"/>
    <p:sldId id="317" r:id="rId34"/>
    <p:sldId id="327" r:id="rId35"/>
    <p:sldId id="326" r:id="rId36"/>
    <p:sldId id="325" r:id="rId37"/>
    <p:sldId id="328" r:id="rId38"/>
    <p:sldId id="281" r:id="rId39"/>
    <p:sldId id="334" r:id="rId40"/>
    <p:sldId id="339" r:id="rId41"/>
    <p:sldId id="338" r:id="rId42"/>
    <p:sldId id="337" r:id="rId43"/>
    <p:sldId id="336" r:id="rId44"/>
    <p:sldId id="340" r:id="rId45"/>
    <p:sldId id="341" r:id="rId46"/>
    <p:sldId id="342" r:id="rId47"/>
    <p:sldId id="343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6F990-1005-0547-ACF0-37055104DF2C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1220F-7591-7848-A44B-DBDCE2212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en-US" sz="1200" b="1" kern="0" noProof="0" dirty="0" smtClean="0"/>
              <a:t>We will use </a:t>
            </a:r>
            <a:r>
              <a:rPr kumimoji="1" lang="en-US" sz="1200" b="1" i="1" kern="0" noProof="0" dirty="0" smtClean="0"/>
              <a:t>F</a:t>
            </a:r>
            <a:r>
              <a:rPr kumimoji="1" lang="en-US" sz="1200" b="1" i="1" kern="0" baseline="30000" noProof="0" dirty="0" smtClean="0"/>
              <a:t>+</a:t>
            </a:r>
            <a:r>
              <a:rPr kumimoji="1" lang="en-US" sz="1200" b="1" i="1" kern="0" noProof="0" dirty="0" smtClean="0"/>
              <a:t> </a:t>
            </a:r>
            <a:r>
              <a:rPr kumimoji="1" lang="en-US" sz="1200" b="1" kern="0" noProof="0" dirty="0" smtClean="0"/>
              <a:t>when testing for normal forms.  It is not sufficient to test on </a:t>
            </a:r>
            <a:r>
              <a:rPr kumimoji="1" lang="en-US" sz="1200" b="1" kern="0" dirty="0" smtClean="0"/>
              <a:t>a given set of functional dependencies.</a:t>
            </a:r>
            <a:endParaRPr kumimoji="1" lang="en-US" sz="1200" b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endParaRPr kumimoji="1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reek Symbols" pitchFamily="18" charset="2"/>
            </a:endParaRP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F43AE-67E8-1D43-AC16-85B90A2D424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NOTE THAT </a:t>
            </a:r>
            <a:r>
              <a:rPr kumimoji="1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IS SHORTHAND NOTATION FOR </a:t>
            </a:r>
            <a:r>
              <a:rPr kumimoji="1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U </a:t>
            </a:r>
            <a:r>
              <a:rPr kumimoji="1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F43AE-67E8-1D43-AC16-85B90A2D424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Armstrong axioms are complete, but sometimes these other rules are easier to apply to get the closure of a set</a:t>
            </a:r>
            <a:r>
              <a:rPr lang="en-US" baseline="0" dirty="0" smtClean="0"/>
              <a:t> of dependencies…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F43AE-67E8-1D43-AC16-85B90A2D424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importance of canonical cover?</a:t>
            </a:r>
          </a:p>
          <a:p>
            <a:r>
              <a:rPr lang="en-US" baseline="0" dirty="0" smtClean="0"/>
              <a:t>     Why check dependencies that are unnecessary?  If they are implied by a smallest set, then the DBA should use the smaller set as the dependency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F43AE-67E8-1D43-AC16-85B90A2D424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E6833-DA26-F040-BD02-AF732896B24B}" type="datetimeFigureOut">
              <a:rPr lang="en-US" smtClean="0"/>
              <a:pPr/>
              <a:t>3/3/13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2CB64-12B4-9347-914C-A401F644A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480: Database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20</a:t>
            </a:r>
          </a:p>
          <a:p>
            <a:r>
              <a:rPr lang="en-US" dirty="0" smtClean="0"/>
              <a:t>March 1,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Closure of a Set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474787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Additional rules: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union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 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decomposition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Monotype Sorts" pitchFamily="2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(</a:t>
            </a:r>
            <a:r>
              <a:rPr kumimoji="1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pseudotransitivity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None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The above rules can be inferred from Armstrong’s axioms.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Rule Proof (Exercise 8.4)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0738" y="1474787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union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). Proof follows: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Rule Proof (Exercise 8.4)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0738" y="1474787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union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). Proof follows: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, 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= 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(by augmentation of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)    (</a:t>
            </a:r>
            <a:r>
              <a:rPr kumimoji="1" lang="en-US" sz="2400" kern="0" dirty="0" err="1" smtClean="0">
                <a:ea typeface="ヒラギノ角ゴ Pro W3" pitchFamily="19" charset="-128"/>
                <a:sym typeface="Symbol" pitchFamily="19" charset="2"/>
              </a:rPr>
              <a:t>i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Rule Proof (Exercise 8.4)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0738" y="1474787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union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). Proof follows: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, 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= 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(by augmentation of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)    (</a:t>
            </a:r>
            <a:r>
              <a:rPr kumimoji="1" lang="en-US" sz="2400" kern="0" dirty="0" err="1" smtClean="0">
                <a:ea typeface="ヒラギノ角ゴ Pro W3" pitchFamily="19" charset="-128"/>
                <a:sym typeface="Symbol" pitchFamily="19" charset="2"/>
              </a:rPr>
              <a:t>i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Also,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          (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b</a:t>
            </a:r>
            <a:r>
              <a:rPr kumimoji="1" lang="en-US" sz="2400" kern="0" dirty="0" err="1" smtClean="0">
                <a:ea typeface="ヒラギノ角ゴ Pro W3" pitchFamily="19" charset="-128"/>
                <a:sym typeface="Symbol" pitchFamily="19" charset="2"/>
              </a:rPr>
              <a:t>y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augmentation of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   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Rule Proof (Exercise 8.4)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0738" y="1474787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union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). Proof follows: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, 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= 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(by augmentation of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)    (</a:t>
            </a:r>
            <a:r>
              <a:rPr kumimoji="1" lang="en-US" sz="2400" kern="0" dirty="0" err="1" smtClean="0">
                <a:ea typeface="ヒラギノ角ゴ Pro W3" pitchFamily="19" charset="-128"/>
                <a:sym typeface="Symbol" pitchFamily="19" charset="2"/>
              </a:rPr>
              <a:t>i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Also,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          (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b</a:t>
            </a:r>
            <a:r>
              <a:rPr kumimoji="1" lang="en-US" sz="2400" kern="0" dirty="0" err="1" smtClean="0">
                <a:ea typeface="ヒラギノ角ゴ Pro W3" pitchFamily="19" charset="-128"/>
                <a:sym typeface="Symbol" pitchFamily="19" charset="2"/>
              </a:rPr>
              <a:t>y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augmentation of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    (ii)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 from</a:t>
            </a:r>
            <a:r>
              <a:rPr kumimoji="1" lang="en-US" sz="2400" i="0" kern="0" dirty="0" smtClean="0">
                <a:ea typeface="ヒラギノ角ゴ Pro W3" pitchFamily="19" charset="-128"/>
                <a:sym typeface="Symbol" pitchFamily="19" charset="2"/>
              </a:rPr>
              <a:t> (</a:t>
            </a:r>
            <a:r>
              <a:rPr kumimoji="1" lang="en-US" sz="2400" i="0" kern="0" dirty="0" err="1" smtClean="0">
                <a:ea typeface="ヒラギノ角ゴ Pro W3" pitchFamily="19" charset="-128"/>
                <a:sym typeface="Symbol" pitchFamily="19" charset="2"/>
              </a:rPr>
              <a:t>i</a:t>
            </a:r>
            <a:r>
              <a:rPr kumimoji="1" lang="en-US" sz="2400" i="0" kern="0" dirty="0" smtClean="0">
                <a:ea typeface="ヒラギノ角ゴ Pro W3" pitchFamily="19" charset="-128"/>
                <a:sym typeface="Symbol" pitchFamily="19" charset="2"/>
              </a:rPr>
              <a:t>) and (ii) we get that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(by transitivity)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Pseudotransitivity</a:t>
            </a:r>
            <a:r>
              <a:rPr lang="en-US" dirty="0" smtClean="0"/>
              <a:t> Rule Proof (Exercise 8.5)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715411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(</a:t>
            </a:r>
            <a:r>
              <a:rPr kumimoji="1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pseudotransitivity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Pseudotransitivity</a:t>
            </a:r>
            <a:r>
              <a:rPr lang="en-US" dirty="0" smtClean="0"/>
              <a:t> Rule Proof (Exercise 8.5)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715411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(</a:t>
            </a:r>
            <a:r>
              <a:rPr kumimoji="1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pseudotransitivity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,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            (by augmentation of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smtClean="0">
                <a:ea typeface="ヒラギノ角ゴ Pro W3" pitchFamily="19" charset="-128"/>
                <a:sym typeface="Symbol" pitchFamily="19" charset="2"/>
              </a:rPr>
              <a:t>)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Pseudotransitivity</a:t>
            </a:r>
            <a:r>
              <a:rPr lang="en-US" dirty="0" smtClean="0"/>
              <a:t> Rule Proof (Exercise 8.5)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715411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holds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(</a:t>
            </a:r>
            <a:r>
              <a:rPr kumimoji="1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pseudotransitivity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,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            (by augmentation of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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     (</a:t>
            </a:r>
            <a:r>
              <a:rPr kumimoji="1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by</a:t>
            </a:r>
            <a:r>
              <a:rPr kumimoji="1" lang="en-US" sz="24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transitivity)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Decomposition Rule Proof (Exercise 8.26)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688675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 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decomposition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)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Decomposition Rule Proof (Exercise 8.26)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688675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 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decomposition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)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                         (by </a:t>
            </a:r>
            <a:r>
              <a:rPr kumimoji="1" lang="en-US" sz="2400" kern="0" smtClean="0">
                <a:ea typeface="ヒラギノ角ゴ Pro W3" pitchFamily="19" charset="-128"/>
                <a:sym typeface="Symbol" pitchFamily="19" charset="2"/>
              </a:rPr>
              <a:t>reflexivity)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Normalization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0700" y="1377860"/>
            <a:ext cx="80518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800" kern="0" dirty="0" smtClean="0">
                <a:sym typeface="Symbol" pitchFamily="19" charset="2"/>
              </a:rPr>
              <a:t>Process of organizing the attributes and relations of a relational database to minimize redundancy and dependency.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Normal</a:t>
            </a:r>
            <a:r>
              <a:rPr kumimoji="1" lang="en-US" sz="2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Forms provide criteria for determining a relation’s degree of vulnerability to logical inconsistencies and anomalies.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800" kern="0" noProof="0" dirty="0" smtClean="0">
                <a:ea typeface="ヒラギノ角ゴ Pro W3" pitchFamily="19" charset="-128"/>
                <a:sym typeface="Symbol" pitchFamily="19" charset="2"/>
              </a:rPr>
              <a:t>We will test whether relations conform to some normal forms and this will let us know systematically whether a relational design is “good”.</a:t>
            </a:r>
            <a:endParaRPr kumimoji="1" lang="en-US" sz="28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Decomposition Rule Proof (Exercise 8.26)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688675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 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decomposition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)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                         (by reflexivity)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               (by</a:t>
            </a:r>
            <a:r>
              <a:rPr kumimoji="1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reflexivity)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Decomposition Rule Proof (Exercise 8.26)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0738" y="1688675"/>
            <a:ext cx="8595894" cy="496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holds 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holds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decomposition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)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Let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endParaRPr kumimoji="1" lang="en-US" sz="24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                          (by reflexivity)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Then,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               (by</a:t>
            </a:r>
            <a:r>
              <a:rPr kumimoji="1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reflexivity)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</a:pPr>
            <a:r>
              <a:rPr kumimoji="1" lang="en-US" sz="2400" kern="0" baseline="0" dirty="0" smtClean="0">
                <a:ea typeface="ヒラギノ角ゴ Pro W3" pitchFamily="19" charset="-128"/>
                <a:sym typeface="Symbol" pitchFamily="19" charset="2"/>
              </a:rPr>
              <a:t>Then 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(by transitivity)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of Attribute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/>
              <a:t>How could we go about determining whether a set of attributes is a </a:t>
            </a:r>
            <a:r>
              <a:rPr kumimoji="1" lang="en-US" sz="2400" kern="0" dirty="0" err="1"/>
              <a:t>superkey</a:t>
            </a:r>
            <a:r>
              <a:rPr kumimoji="1" lang="en-US" sz="2400" kern="0" dirty="0"/>
              <a:t> of a relation?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>
                <a:sym typeface="Greek Symbols" pitchFamily="18" charset="2"/>
              </a:rPr>
              <a:t>Same question as determining whether that set of attributes functionally determines all attributes in the relation.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>
                <a:solidFill>
                  <a:srgbClr val="FFFFFF"/>
                </a:solidFill>
                <a:sym typeface="Greek Symbols" pitchFamily="18" charset="2"/>
              </a:rPr>
              <a:t>Let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be a set of attributes and 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F 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be a set of functional dependencies on 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solidFill>
                  <a:srgbClr val="FFFFFF"/>
                </a:solidFill>
                <a:sym typeface="Greek Symbols" pitchFamily="18" charset="2"/>
              </a:rPr>
              <a:t>: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Compute 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400" i="1" kern="0" baseline="3000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, take all the FD’s with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in the left side and take the union of the right sides.  If that union is 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then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is a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superkey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. 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This method is expensive since </a:t>
            </a:r>
            <a:r>
              <a:rPr kumimoji="1" lang="en-US" sz="2400" i="1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400" i="1" kern="0" baseline="3000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can be very large.</a:t>
            </a:r>
            <a:endParaRPr kumimoji="1" lang="en-US" sz="2400" kern="0" dirty="0">
              <a:solidFill>
                <a:srgbClr val="FFFFFF"/>
              </a:solidFill>
              <a:ea typeface="ヒラギノ角ゴ Pro W3" pitchFamily="19" charset="-128"/>
              <a:sym typeface="Symbol" pitchFamily="1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of Attribute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/>
              <a:t>How could we go about determining whether a set of attributes is a </a:t>
            </a:r>
            <a:r>
              <a:rPr kumimoji="1" lang="en-US" sz="2400" kern="0" dirty="0" err="1"/>
              <a:t>superkey</a:t>
            </a:r>
            <a:r>
              <a:rPr kumimoji="1" lang="en-US" sz="2400" kern="0" dirty="0"/>
              <a:t> of a relation?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>
                <a:sym typeface="Greek Symbols" pitchFamily="18" charset="2"/>
              </a:rPr>
              <a:t>Same question as determining whether that set of attributes functionally determines all attributes in the relation.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>
                <a:sym typeface="Greek Symbols" pitchFamily="18" charset="2"/>
              </a:rPr>
              <a:t>Let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be a set of attributes and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F 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be a set of functional dependencies on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sym typeface="Greek Symbols" pitchFamily="18" charset="2"/>
              </a:rPr>
              <a:t>: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Compute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400" i="1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, take all the FD’s with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in the left side and take the union of the right sides.  If that union is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then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is a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superkey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.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This method is expensive since </a:t>
            </a:r>
            <a:r>
              <a:rPr kumimoji="1" lang="en-US" sz="2400" i="1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400" i="1" kern="0" baseline="3000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can be very large.</a:t>
            </a:r>
            <a:endParaRPr kumimoji="1" lang="en-US" sz="2400" kern="0" dirty="0">
              <a:solidFill>
                <a:srgbClr val="FFFFFF"/>
              </a:solidFill>
              <a:ea typeface="ヒラギノ角ゴ Pro W3" pitchFamily="19" charset="-128"/>
              <a:sym typeface="Symbol" pitchFamily="1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of Attribute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/>
              <a:t>How could we go about determining whether a set of attributes is a </a:t>
            </a:r>
            <a:r>
              <a:rPr kumimoji="1" lang="en-US" sz="2400" kern="0" dirty="0" err="1"/>
              <a:t>superkey</a:t>
            </a:r>
            <a:r>
              <a:rPr kumimoji="1" lang="en-US" sz="2400" kern="0" dirty="0"/>
              <a:t> of a relation?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>
                <a:sym typeface="Greek Symbols" pitchFamily="18" charset="2"/>
              </a:rPr>
              <a:t>Same question as determining whether that set of attributes functionally determines all attributes in the relation.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sz="2400" kern="0" dirty="0">
                <a:sym typeface="Greek Symbols" pitchFamily="18" charset="2"/>
              </a:rPr>
              <a:t>Let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be a set of attributes and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F 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be a set of functional dependencies on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sym typeface="Greek Symbols" pitchFamily="18" charset="2"/>
              </a:rPr>
              <a:t>: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Compute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400" i="1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, take all the FD’s with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in the left side and take the union of the right sides.  If that union is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then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is a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superkey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. 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This method is expensive since </a:t>
            </a:r>
            <a:r>
              <a:rPr kumimoji="1" lang="en-US" sz="2400" i="1" kern="0" dirty="0"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400" i="1" kern="0" baseline="30000" dirty="0"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can be very large</a:t>
            </a:r>
            <a:r>
              <a:rPr kumimoji="1" lang="en-US" sz="2400" kern="0" dirty="0" smtClean="0">
                <a:ea typeface="ヒラギノ角ゴ Pro W3" pitchFamily="19" charset="-128"/>
                <a:sym typeface="Symbol" pitchFamily="19" charset="2"/>
              </a:rPr>
              <a:t>.</a:t>
            </a:r>
            <a:endParaRPr kumimoji="1" lang="en-US" sz="2400" kern="0" dirty="0">
              <a:ea typeface="ヒラギノ角ゴ Pro W3" pitchFamily="19" charset="-128"/>
              <a:sym typeface="Symbol" pitchFamily="1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 of Attribute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0612"/>
          </a:xfrm>
        </p:spPr>
        <p:txBody>
          <a:bodyPr>
            <a:normAutofit fontScale="85000" lnSpcReduction="20000"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kern="0" dirty="0"/>
              <a:t>Given a set of attributes </a:t>
            </a:r>
            <a:r>
              <a:rPr kumimoji="1" lang="en-US" kern="0" dirty="0">
                <a:latin typeface="Symbol" pitchFamily="19" charset="2"/>
                <a:sym typeface="Greek Symbols" pitchFamily="18" charset="2"/>
              </a:rPr>
              <a:t>a,</a:t>
            </a:r>
            <a:r>
              <a:rPr kumimoji="1" lang="en-US" kern="0" dirty="0"/>
              <a:t> define the </a:t>
            </a:r>
            <a:r>
              <a:rPr kumimoji="1" lang="en-US" b="1" i="1" kern="0" dirty="0">
                <a:solidFill>
                  <a:srgbClr val="000099"/>
                </a:solidFill>
              </a:rPr>
              <a:t>closure</a:t>
            </a:r>
            <a:r>
              <a:rPr kumimoji="1" lang="en-US" i="1" kern="0" dirty="0"/>
              <a:t> </a:t>
            </a:r>
            <a:r>
              <a:rPr kumimoji="1" lang="en-US" kern="0" dirty="0"/>
              <a:t>of </a:t>
            </a:r>
            <a:r>
              <a:rPr kumimoji="1" lang="en-US" kern="0" dirty="0">
                <a:latin typeface="Symbol" pitchFamily="19" charset="2"/>
                <a:sym typeface="Greek Symbols" pitchFamily="18" charset="2"/>
              </a:rPr>
              <a:t>a</a:t>
            </a:r>
            <a:r>
              <a:rPr kumimoji="1" lang="en-US" kern="0" dirty="0">
                <a:sym typeface="Greek Symbols" pitchFamily="18" charset="2"/>
              </a:rPr>
              <a:t> </a:t>
            </a:r>
            <a:r>
              <a:rPr kumimoji="1" lang="en-US" b="1" kern="0" dirty="0">
                <a:solidFill>
                  <a:srgbClr val="000099"/>
                </a:solidFill>
                <a:sym typeface="Greek Symbols" pitchFamily="18" charset="2"/>
              </a:rPr>
              <a:t>under</a:t>
            </a:r>
            <a:r>
              <a:rPr kumimoji="1" lang="en-US" kern="0" dirty="0">
                <a:sym typeface="Greek Symbols" pitchFamily="18" charset="2"/>
              </a:rPr>
              <a:t> </a:t>
            </a:r>
            <a:r>
              <a:rPr kumimoji="1" lang="en-US" i="1" kern="0" dirty="0">
                <a:sym typeface="Greek Symbols" pitchFamily="18" charset="2"/>
              </a:rPr>
              <a:t>F</a:t>
            </a:r>
            <a:r>
              <a:rPr kumimoji="1" lang="en-US" kern="0" dirty="0">
                <a:sym typeface="Greek Symbols" pitchFamily="18" charset="2"/>
              </a:rPr>
              <a:t> (denoted by </a:t>
            </a:r>
            <a:r>
              <a:rPr kumimoji="1" lang="en-US" kern="0" dirty="0">
                <a:latin typeface="Symbol" pitchFamily="19" charset="2"/>
                <a:sym typeface="Greek Symbols" pitchFamily="18" charset="2"/>
              </a:rPr>
              <a:t>a</a:t>
            </a:r>
            <a:r>
              <a:rPr kumimoji="1" lang="en-US" kern="0" baseline="30000" dirty="0">
                <a:sym typeface="Greek Symbols" pitchFamily="18" charset="2"/>
              </a:rPr>
              <a:t>+</a:t>
            </a:r>
            <a:r>
              <a:rPr kumimoji="1" lang="en-US" kern="0" dirty="0">
                <a:sym typeface="Greek Symbols" pitchFamily="18" charset="2"/>
              </a:rPr>
              <a:t>) as the set of attributes that are functionally determined by </a:t>
            </a:r>
            <a:r>
              <a:rPr kumimoji="1" lang="en-US" kern="0" dirty="0">
                <a:latin typeface="Symbol" pitchFamily="19" charset="2"/>
                <a:sym typeface="Greek Symbols" pitchFamily="18" charset="2"/>
              </a:rPr>
              <a:t>a</a:t>
            </a:r>
            <a:r>
              <a:rPr kumimoji="1" lang="en-US" kern="0" dirty="0">
                <a:sym typeface="Greek Symbols" pitchFamily="18" charset="2"/>
              </a:rPr>
              <a:t> under </a:t>
            </a:r>
            <a:r>
              <a:rPr kumimoji="1" lang="en-US" i="1" kern="0" dirty="0">
                <a:sym typeface="Greek Symbols" pitchFamily="18" charset="2"/>
              </a:rPr>
              <a:t>F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endParaRPr kumimoji="1" lang="en-US" i="1" kern="0" dirty="0">
              <a:sym typeface="Greek Symbols" pitchFamily="18" charset="2"/>
            </a:endParaRP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kern="0" dirty="0">
                <a:sym typeface="Greek Symbols" pitchFamily="18" charset="2"/>
              </a:rPr>
              <a:t> Algorithm to compute </a:t>
            </a:r>
            <a:r>
              <a:rPr kumimoji="1" lang="en-US" kern="0" dirty="0">
                <a:latin typeface="Symbol" pitchFamily="19" charset="2"/>
                <a:sym typeface="Greek Symbols" pitchFamily="18" charset="2"/>
              </a:rPr>
              <a:t>a</a:t>
            </a:r>
            <a:r>
              <a:rPr kumimoji="1" lang="en-US" kern="0" baseline="30000" dirty="0">
                <a:sym typeface="Greek Symbols" pitchFamily="18" charset="2"/>
              </a:rPr>
              <a:t>+</a:t>
            </a:r>
            <a:r>
              <a:rPr kumimoji="1" lang="en-US" kern="0" dirty="0">
                <a:sym typeface="Greek Symbols" pitchFamily="18" charset="2"/>
              </a:rPr>
              <a:t>, the closure of </a:t>
            </a:r>
            <a:r>
              <a:rPr kumimoji="1" lang="en-US" kern="0" dirty="0">
                <a:latin typeface="Symbol" pitchFamily="19" charset="2"/>
                <a:sym typeface="Greek Symbols" pitchFamily="18" charset="2"/>
              </a:rPr>
              <a:t>a</a:t>
            </a:r>
            <a:r>
              <a:rPr kumimoji="1" lang="en-US" kern="0" dirty="0">
                <a:sym typeface="Greek Symbols" pitchFamily="18" charset="2"/>
              </a:rPr>
              <a:t> under </a:t>
            </a:r>
            <a:r>
              <a:rPr kumimoji="1" lang="en-US" i="1" kern="0" dirty="0">
                <a:sym typeface="Greek Symbols" pitchFamily="18" charset="2"/>
              </a:rPr>
              <a:t>F</a:t>
            </a:r>
            <a:br>
              <a:rPr kumimoji="1" lang="en-US" i="1" kern="0" dirty="0">
                <a:sym typeface="Greek Symbols" pitchFamily="18" charset="2"/>
              </a:rPr>
            </a:br>
            <a:endParaRPr kumimoji="1" lang="en-US" i="1" kern="0" dirty="0">
              <a:sym typeface="Greek Symbols" pitchFamily="18" charset="2"/>
            </a:endParaRP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tabLst>
                <a:tab pos="1027113" algn="l"/>
                <a:tab pos="1547813" algn="l"/>
                <a:tab pos="1771650" algn="l"/>
                <a:tab pos="2054225" algn="l"/>
                <a:tab pos="3140075" algn="ctr"/>
              </a:tabLst>
              <a:defRPr/>
            </a:pPr>
            <a:r>
              <a:rPr kumimoji="1" lang="en-US" i="1" kern="0" dirty="0">
                <a:sym typeface="Greek Symbols" pitchFamily="18" charset="2"/>
              </a:rPr>
              <a:t>      	result </a:t>
            </a:r>
            <a:r>
              <a:rPr kumimoji="1" lang="en-US" kern="0" dirty="0">
                <a:sym typeface="Greek Symbols" pitchFamily="18" charset="2"/>
              </a:rPr>
              <a:t>:= </a:t>
            </a:r>
            <a:r>
              <a:rPr kumimoji="1" lang="en-US" kern="0" dirty="0">
                <a:latin typeface="Symbol" pitchFamily="19" charset="2"/>
                <a:sym typeface="Greek Symbols" pitchFamily="18" charset="2"/>
              </a:rPr>
              <a:t>a</a:t>
            </a:r>
            <a:r>
              <a:rPr kumimoji="1" lang="en-US" kern="0" dirty="0">
                <a:sym typeface="Greek Symbols" pitchFamily="18" charset="2"/>
              </a:rPr>
              <a:t>;</a:t>
            </a:r>
            <a:br>
              <a:rPr kumimoji="1" lang="en-US" kern="0" dirty="0">
                <a:sym typeface="Greek Symbols" pitchFamily="18" charset="2"/>
              </a:rPr>
            </a:br>
            <a:r>
              <a:rPr kumimoji="1" lang="en-US" kern="0" dirty="0">
                <a:sym typeface="Greek Symbols" pitchFamily="18" charset="2"/>
              </a:rPr>
              <a:t>	</a:t>
            </a:r>
            <a:r>
              <a:rPr kumimoji="1" lang="en-US" b="1" kern="0" dirty="0">
                <a:sym typeface="Greek Symbols" pitchFamily="18" charset="2"/>
              </a:rPr>
              <a:t>while</a:t>
            </a:r>
            <a:r>
              <a:rPr kumimoji="1" lang="en-US" kern="0" dirty="0">
                <a:sym typeface="Greek Symbols" pitchFamily="18" charset="2"/>
              </a:rPr>
              <a:t> (changes to </a:t>
            </a:r>
            <a:r>
              <a:rPr kumimoji="1" lang="en-US" i="1" kern="0" dirty="0">
                <a:sym typeface="Greek Symbols" pitchFamily="18" charset="2"/>
              </a:rPr>
              <a:t>result</a:t>
            </a:r>
            <a:r>
              <a:rPr kumimoji="1" lang="en-US" kern="0" dirty="0">
                <a:sym typeface="Greek Symbols" pitchFamily="18" charset="2"/>
              </a:rPr>
              <a:t>) </a:t>
            </a:r>
            <a:r>
              <a:rPr kumimoji="1" lang="en-US" b="1" kern="0" dirty="0">
                <a:sym typeface="Greek Symbols" pitchFamily="18" charset="2"/>
              </a:rPr>
              <a:t>do</a:t>
            </a:r>
            <a:br>
              <a:rPr kumimoji="1" lang="en-US" b="1" kern="0" dirty="0">
                <a:sym typeface="Greek Symbols" pitchFamily="18" charset="2"/>
              </a:rPr>
            </a:br>
            <a:r>
              <a:rPr kumimoji="1" lang="en-US" b="1" kern="0" dirty="0">
                <a:sym typeface="Greek Symbols" pitchFamily="18" charset="2"/>
              </a:rPr>
              <a:t>		for each </a:t>
            </a:r>
            <a:r>
              <a:rPr kumimoji="1" lang="en-US" kern="0" dirty="0" err="1">
                <a:sym typeface="Symbol" pitchFamily="19" charset="2"/>
              </a:rPr>
              <a:t></a:t>
            </a:r>
            <a:r>
              <a:rPr kumimoji="1" lang="en-US" i="1" kern="0" dirty="0">
                <a:sym typeface="Greek Symbols" pitchFamily="18" charset="2"/>
              </a:rPr>
              <a:t> </a:t>
            </a:r>
            <a:r>
              <a:rPr kumimoji="1" lang="en-US" kern="0" dirty="0" err="1">
                <a:sym typeface="Symbol" pitchFamily="19" charset="2"/>
              </a:rPr>
              <a:t></a:t>
            </a:r>
            <a:r>
              <a:rPr kumimoji="1" lang="en-US" kern="0" dirty="0">
                <a:sym typeface="Monotype Sorts" pitchFamily="2" charset="2"/>
              </a:rPr>
              <a:t> </a:t>
            </a:r>
            <a:r>
              <a:rPr kumimoji="1" lang="en-US" kern="0" dirty="0" err="1">
                <a:sym typeface="Symbol" pitchFamily="19" charset="2"/>
              </a:rPr>
              <a:t></a:t>
            </a:r>
            <a:r>
              <a:rPr kumimoji="1" lang="en-US" kern="0" dirty="0">
                <a:sym typeface="Greek Symbols" pitchFamily="18" charset="2"/>
              </a:rPr>
              <a:t> </a:t>
            </a:r>
            <a:r>
              <a:rPr kumimoji="1" lang="en-US" b="1" kern="0" dirty="0">
                <a:sym typeface="Greek Symbols" pitchFamily="18" charset="2"/>
              </a:rPr>
              <a:t>in</a:t>
            </a:r>
            <a:r>
              <a:rPr kumimoji="1" lang="en-US" i="1" kern="0" dirty="0">
                <a:sym typeface="Greek Symbols" pitchFamily="18" charset="2"/>
              </a:rPr>
              <a:t> F</a:t>
            </a:r>
            <a:r>
              <a:rPr kumimoji="1" lang="en-US" b="1" kern="0" dirty="0">
                <a:sym typeface="Greek Symbols" pitchFamily="18" charset="2"/>
              </a:rPr>
              <a:t> do</a:t>
            </a:r>
            <a:br>
              <a:rPr kumimoji="1" lang="en-US" b="1" kern="0" dirty="0">
                <a:sym typeface="Greek Symbols" pitchFamily="18" charset="2"/>
              </a:rPr>
            </a:br>
            <a:r>
              <a:rPr kumimoji="1" lang="en-US" b="1" kern="0" dirty="0">
                <a:sym typeface="Greek Symbols" pitchFamily="18" charset="2"/>
              </a:rPr>
              <a:t>			begin</a:t>
            </a:r>
            <a:br>
              <a:rPr kumimoji="1" lang="en-US" b="1" kern="0" dirty="0">
                <a:sym typeface="Greek Symbols" pitchFamily="18" charset="2"/>
              </a:rPr>
            </a:br>
            <a:r>
              <a:rPr kumimoji="1" lang="en-US" b="1" kern="0" dirty="0">
                <a:sym typeface="Greek Symbols" pitchFamily="18" charset="2"/>
              </a:rPr>
              <a:t>				if </a:t>
            </a:r>
            <a:r>
              <a:rPr kumimoji="1" lang="en-US" kern="0" dirty="0" err="1">
                <a:sym typeface="Symbol" pitchFamily="19" charset="2"/>
              </a:rPr>
              <a:t></a:t>
            </a:r>
            <a:r>
              <a:rPr kumimoji="1" lang="en-US" i="1" kern="0" dirty="0">
                <a:sym typeface="Greek Symbols" pitchFamily="18" charset="2"/>
              </a:rPr>
              <a:t> </a:t>
            </a:r>
            <a:r>
              <a:rPr kumimoji="1" lang="en-US" kern="0" dirty="0" err="1">
                <a:sym typeface="Symbol" pitchFamily="19" charset="2"/>
              </a:rPr>
              <a:t></a:t>
            </a:r>
            <a:r>
              <a:rPr kumimoji="1" lang="en-US" kern="0" dirty="0">
                <a:sym typeface="Symbol" pitchFamily="19" charset="2"/>
              </a:rPr>
              <a:t> </a:t>
            </a:r>
            <a:r>
              <a:rPr kumimoji="1" lang="en-US" i="1" kern="0" dirty="0">
                <a:sym typeface="Symbol" pitchFamily="19" charset="2"/>
              </a:rPr>
              <a:t>result</a:t>
            </a:r>
            <a:r>
              <a:rPr kumimoji="1" lang="en-US" b="1" kern="0" dirty="0">
                <a:sym typeface="Symbol" pitchFamily="19" charset="2"/>
              </a:rPr>
              <a:t> then </a:t>
            </a:r>
            <a:r>
              <a:rPr kumimoji="1" lang="en-US" i="1" kern="0" dirty="0">
                <a:sym typeface="Symbol" pitchFamily="19" charset="2"/>
              </a:rPr>
              <a:t> result </a:t>
            </a:r>
            <a:r>
              <a:rPr kumimoji="1" lang="en-US" kern="0" dirty="0">
                <a:sym typeface="Symbol" pitchFamily="19" charset="2"/>
              </a:rPr>
              <a:t>:= </a:t>
            </a:r>
            <a:r>
              <a:rPr kumimoji="1" lang="en-US" i="1" kern="0" dirty="0">
                <a:sym typeface="Symbol" pitchFamily="19" charset="2"/>
              </a:rPr>
              <a:t>result </a:t>
            </a:r>
            <a:r>
              <a:rPr kumimoji="1" lang="en-US" kern="0" dirty="0" err="1">
                <a:sym typeface="Symbol" pitchFamily="19" charset="2"/>
              </a:rPr>
              <a:t></a:t>
            </a:r>
            <a:r>
              <a:rPr kumimoji="1" lang="en-US" kern="0" dirty="0">
                <a:sym typeface="Greek Symbols" pitchFamily="18" charset="2"/>
              </a:rPr>
              <a:t> </a:t>
            </a:r>
            <a:r>
              <a:rPr kumimoji="1" lang="en-US" kern="0" dirty="0" err="1">
                <a:sym typeface="Symbol" pitchFamily="19" charset="2"/>
              </a:rPr>
              <a:t></a:t>
            </a:r>
            <a:r>
              <a:rPr kumimoji="1" lang="en-US" kern="0" dirty="0">
                <a:sym typeface="Greek Symbols" pitchFamily="18" charset="2"/>
              </a:rPr>
              <a:t> </a:t>
            </a:r>
            <a:br>
              <a:rPr kumimoji="1" lang="en-US" kern="0" dirty="0">
                <a:sym typeface="Greek Symbols" pitchFamily="18" charset="2"/>
              </a:rPr>
            </a:br>
            <a:r>
              <a:rPr kumimoji="1" lang="en-US" kern="0" dirty="0">
                <a:sym typeface="Greek Symbols" pitchFamily="18" charset="2"/>
              </a:rPr>
              <a:t>			</a:t>
            </a:r>
            <a:r>
              <a:rPr kumimoji="1" lang="en-US" b="1" kern="0" dirty="0">
                <a:sym typeface="Greek Symbols" pitchFamily="18" charset="2"/>
              </a:rPr>
              <a:t>end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 smtClean="0">
                <a:sym typeface="MS LineDraw" pitchFamily="49" charset="2"/>
              </a:rPr>
              <a:t>+</a:t>
            </a:r>
            <a:endParaRPr kumimoji="1" lang="en-US" sz="1800" i="1" kern="0" dirty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 smtClean="0"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MS LineDraw" pitchFamily="49" charset="2"/>
              </a:rPr>
              <a:t>1.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>
                <a:ea typeface="ヒラギノ角ゴ Pro W3" pitchFamily="19" charset="-128"/>
                <a:sym typeface="MS LineDraw" pitchFamily="49" charset="2"/>
              </a:rPr>
              <a:t>= </a:t>
            </a:r>
            <a:r>
              <a:rPr kumimoji="1" lang="en-US" sz="1800" i="1" kern="0" smtClean="0">
                <a:ea typeface="ヒラギノ角ゴ Pro W3" pitchFamily="19" charset="-128"/>
                <a:sym typeface="MS LineDraw" pitchFamily="49" charset="2"/>
              </a:rPr>
              <a:t>AG</a:t>
            </a:r>
            <a:endParaRPr kumimoji="1" lang="en-US" sz="1800" i="1" kern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 smtClean="0"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MS LineDraw" pitchFamily="49" charset="2"/>
              </a:rPr>
              <a:t>1.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AG</a:t>
            </a:r>
            <a:endParaRPr kumimoji="1" lang="en-US" sz="1800" kern="0" dirty="0" smtClean="0">
              <a:ea typeface="ヒラギノ角ゴ Pro W3" pitchFamily="19" charset="-128"/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2.	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result = ABCG	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(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B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and</a:t>
            </a:r>
            <a:r>
              <a:rPr kumimoji="1" lang="en-US" sz="1800" i="1" kern="0" dirty="0" smtClean="0">
                <a:ea typeface="ヒラギノ角ゴ Pro W3" pitchFamily="19" charset="-128"/>
                <a:sym typeface="Symbol" pitchFamily="19" charset="2"/>
              </a:rPr>
              <a:t> A </a:t>
            </a:r>
            <a:r>
              <a:rPr kumimoji="1" lang="en-US" sz="1800" kern="0" dirty="0" err="1" smtClean="0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 AG</a:t>
            </a:r>
            <a:r>
              <a:rPr kumimoji="1" lang="en-US" sz="1800" b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  <a:endParaRPr kumimoji="1" lang="en-US" sz="1800" i="1" kern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 smtClean="0"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MS LineDraw" pitchFamily="49" charset="2"/>
              </a:rPr>
              <a:t>1.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AG</a:t>
            </a:r>
            <a:endParaRPr kumimoji="1" lang="en-US" sz="1800" kern="0" dirty="0" smtClean="0">
              <a:ea typeface="ヒラギノ角ゴ Pro W3" pitchFamily="19" charset="-128"/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2.	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result = ABCG	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(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B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and</a:t>
            </a:r>
            <a:r>
              <a:rPr kumimoji="1" lang="en-US" sz="1800" i="1" kern="0" dirty="0" smtClean="0">
                <a:ea typeface="ヒラギノ角ゴ Pro W3" pitchFamily="19" charset="-128"/>
                <a:sym typeface="Symbol" pitchFamily="19" charset="2"/>
              </a:rPr>
              <a:t> A </a:t>
            </a:r>
            <a:r>
              <a:rPr kumimoji="1" lang="en-US" sz="1800" kern="0" dirty="0" err="1" smtClean="0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 AG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3.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)</a:t>
            </a:r>
            <a:endParaRPr kumimoji="1" lang="en-US" sz="1800" i="1" kern="0" dirty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Boyce-</a:t>
            </a:r>
            <a:r>
              <a:rPr lang="en-US" dirty="0" err="1" smtClean="0"/>
              <a:t>Codd</a:t>
            </a:r>
            <a:r>
              <a:rPr lang="en-US" dirty="0" smtClean="0"/>
              <a:t> Normal Form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73140" y="3451788"/>
            <a:ext cx="6562725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 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is trivial (i.e.,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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 is 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superkey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 for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R</a:t>
            </a:r>
            <a:endParaRPr kumimoji="1" lang="en-US" sz="1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reek Symbols" pitchFamily="18" charset="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88953" y="1310251"/>
            <a:ext cx="68516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A relation schema </a:t>
            </a:r>
            <a:r>
              <a:rPr lang="en-US" sz="1800" i="1" dirty="0"/>
              <a:t>R</a:t>
            </a:r>
            <a:r>
              <a:rPr lang="en-US" sz="1800" dirty="0"/>
              <a:t> is in BCNF with respect to a set </a:t>
            </a:r>
            <a:r>
              <a:rPr lang="en-US" sz="1800" i="1" dirty="0"/>
              <a:t>F</a:t>
            </a:r>
            <a:r>
              <a:rPr lang="en-US" sz="1800" dirty="0"/>
              <a:t> of functional</a:t>
            </a:r>
            <a:r>
              <a:rPr lang="en-US" sz="1800" dirty="0" smtClean="0"/>
              <a:t> dependencies </a:t>
            </a:r>
            <a:r>
              <a:rPr lang="en-US" sz="1800" dirty="0"/>
              <a:t>if for all functional dependencies in </a:t>
            </a:r>
            <a:r>
              <a:rPr lang="en-US" sz="1800" i="1" dirty="0"/>
              <a:t>F</a:t>
            </a:r>
            <a:r>
              <a:rPr lang="en-US" sz="1800" baseline="30000" dirty="0"/>
              <a:t>+</a:t>
            </a:r>
            <a:r>
              <a:rPr lang="en-US" sz="1800" dirty="0"/>
              <a:t> of the form </a:t>
            </a:r>
          </a:p>
          <a:p>
            <a:endParaRPr lang="en-US" sz="1800" dirty="0"/>
          </a:p>
          <a:p>
            <a:r>
              <a:rPr lang="en-US" sz="1800" dirty="0">
                <a:sym typeface="Symbol" pitchFamily="19" charset="2"/>
              </a:rPr>
              <a:t>               </a:t>
            </a:r>
            <a:r>
              <a:rPr lang="en-US" sz="1800" dirty="0" err="1" smtClean="0">
                <a:sym typeface="Symbol" pitchFamily="19" charset="2"/>
              </a:rPr>
              <a:t></a:t>
            </a:r>
            <a:r>
              <a:rPr lang="en-US" dirty="0">
                <a:sym typeface="Greek Symbols" pitchFamily="18" charset="2"/>
              </a:rPr>
              <a:t> </a:t>
            </a:r>
            <a:r>
              <a:rPr kumimoji="1" lang="en-US" sz="1800" dirty="0" err="1" smtClean="0">
                <a:sym typeface="Symbol" pitchFamily="19" charset="2"/>
              </a:rPr>
              <a:t></a:t>
            </a:r>
            <a:r>
              <a:rPr kumimoji="1" lang="en-US" sz="1800" dirty="0" smtClean="0">
                <a:sym typeface="Monotype Sorts" pitchFamily="2" charset="2"/>
              </a:rPr>
              <a:t> </a:t>
            </a:r>
            <a:r>
              <a:rPr lang="en-US" sz="1800" i="1" dirty="0" err="1">
                <a:sym typeface="Symbol" pitchFamily="19" charset="2"/>
              </a:rPr>
              <a:t></a:t>
            </a:r>
            <a:endParaRPr lang="en-US" sz="1800" i="1" dirty="0">
              <a:sym typeface="Greek Symbols" pitchFamily="18" charset="2"/>
            </a:endParaRPr>
          </a:p>
          <a:p>
            <a:endParaRPr lang="en-US" sz="1800" i="1" dirty="0">
              <a:sym typeface="Greek Symbols" pitchFamily="18" charset="2"/>
            </a:endParaRPr>
          </a:p>
          <a:p>
            <a:r>
              <a:rPr lang="en-US" sz="1800" dirty="0">
                <a:sym typeface="Greek Symbols" pitchFamily="18" charset="2"/>
              </a:rPr>
              <a:t>where </a:t>
            </a:r>
            <a:r>
              <a:rPr lang="en-US" sz="1800" dirty="0" err="1">
                <a:sym typeface="Symbol" pitchFamily="19" charset="2"/>
              </a:rPr>
              <a:t></a:t>
            </a:r>
            <a:r>
              <a:rPr lang="en-US" sz="1800" dirty="0">
                <a:sym typeface="Greek Symbols" pitchFamily="18" charset="2"/>
              </a:rPr>
              <a:t> </a:t>
            </a:r>
            <a:r>
              <a:rPr lang="en-US" sz="1800" dirty="0" err="1">
                <a:sym typeface="Symbol" pitchFamily="19" charset="2"/>
              </a:rPr>
              <a:t></a:t>
            </a:r>
            <a:r>
              <a:rPr lang="en-US" sz="1800" dirty="0">
                <a:sym typeface="Symbol" pitchFamily="19" charset="2"/>
              </a:rPr>
              <a:t> </a:t>
            </a:r>
            <a:r>
              <a:rPr lang="en-US" sz="1800" i="1" dirty="0">
                <a:sym typeface="Symbol" pitchFamily="19" charset="2"/>
              </a:rPr>
              <a:t>R</a:t>
            </a:r>
            <a:r>
              <a:rPr lang="en-US" sz="1800" dirty="0">
                <a:sym typeface="Symbol" pitchFamily="19" charset="2"/>
              </a:rPr>
              <a:t> and </a:t>
            </a:r>
            <a:r>
              <a:rPr lang="en-US" sz="1800" i="1" dirty="0" err="1">
                <a:sym typeface="Symbol" pitchFamily="19" charset="2"/>
              </a:rPr>
              <a:t></a:t>
            </a:r>
            <a:r>
              <a:rPr lang="en-US" sz="1800" dirty="0">
                <a:sym typeface="Greek Symbols" pitchFamily="18" charset="2"/>
              </a:rPr>
              <a:t> </a:t>
            </a:r>
            <a:r>
              <a:rPr lang="en-US" sz="1800" dirty="0" err="1">
                <a:sym typeface="Symbol" pitchFamily="19" charset="2"/>
              </a:rPr>
              <a:t></a:t>
            </a:r>
            <a:r>
              <a:rPr lang="en-US" sz="1800" dirty="0">
                <a:sym typeface="Symbol" pitchFamily="19" charset="2"/>
              </a:rPr>
              <a:t> </a:t>
            </a:r>
            <a:r>
              <a:rPr lang="en-US" sz="1800" i="1" dirty="0">
                <a:sym typeface="Symbol" pitchFamily="19" charset="2"/>
              </a:rPr>
              <a:t>R</a:t>
            </a:r>
            <a:r>
              <a:rPr lang="en-US" sz="1800" dirty="0">
                <a:sym typeface="Symbol" pitchFamily="19" charset="2"/>
              </a:rPr>
              <a:t>,</a:t>
            </a:r>
            <a:r>
              <a:rPr lang="en-US" sz="1800" i="1" dirty="0">
                <a:sym typeface="Symbol" pitchFamily="19" charset="2"/>
              </a:rPr>
              <a:t> </a:t>
            </a:r>
            <a:r>
              <a:rPr lang="en-US" sz="1800" dirty="0">
                <a:sym typeface="Symbol" pitchFamily="19" charset="2"/>
              </a:rPr>
              <a:t>at least one of the following holds: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39740" y="4405876"/>
            <a:ext cx="812958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Example schema </a:t>
            </a:r>
            <a:r>
              <a:rPr lang="en-US" sz="1800" i="1"/>
              <a:t>not</a:t>
            </a:r>
            <a:r>
              <a:rPr lang="en-US" sz="1800"/>
              <a:t> in BCNF:</a:t>
            </a:r>
          </a:p>
          <a:p>
            <a:endParaRPr lang="en-US" sz="1800"/>
          </a:p>
          <a:p>
            <a:r>
              <a:rPr lang="en-US" sz="1800"/>
              <a:t>     </a:t>
            </a:r>
            <a:r>
              <a:rPr kumimoji="1" lang="en-US" sz="1800" i="1"/>
              <a:t>instr_dept </a:t>
            </a:r>
            <a:r>
              <a:rPr kumimoji="1" lang="en-US" sz="1800"/>
              <a:t>(</a:t>
            </a:r>
            <a:r>
              <a:rPr kumimoji="1" lang="en-US" sz="1800" i="1" u="sng"/>
              <a:t>ID, </a:t>
            </a:r>
            <a:r>
              <a:rPr kumimoji="1" lang="en-US" sz="1800" i="1"/>
              <a:t>name, salary</a:t>
            </a:r>
            <a:r>
              <a:rPr kumimoji="1" lang="en-US" sz="1800" i="1" u="sng"/>
              <a:t>, dept_name, </a:t>
            </a:r>
            <a:r>
              <a:rPr kumimoji="1" lang="en-US" sz="1800" i="1"/>
              <a:t>building, budget </a:t>
            </a:r>
            <a:r>
              <a:rPr kumimoji="1" lang="en-US" sz="1800"/>
              <a:t>)</a:t>
            </a:r>
            <a:endParaRPr kumimoji="1" lang="en-US" sz="1800" i="1"/>
          </a:p>
          <a:p>
            <a:endParaRPr lang="en-US" sz="1800"/>
          </a:p>
          <a:p>
            <a:r>
              <a:rPr lang="en-US" sz="1800"/>
              <a:t>because </a:t>
            </a:r>
            <a:r>
              <a:rPr kumimoji="1" lang="en-US" sz="1800" i="1"/>
              <a:t>dept_name</a:t>
            </a:r>
            <a:r>
              <a:rPr kumimoji="1" lang="en-US" sz="1800">
                <a:sym typeface="Symbol" pitchFamily="19" charset="2"/>
              </a:rPr>
              <a:t></a:t>
            </a:r>
            <a:r>
              <a:rPr kumimoji="1" lang="en-US" sz="1800">
                <a:sym typeface="Monotype Sorts" pitchFamily="2" charset="2"/>
              </a:rPr>
              <a:t> </a:t>
            </a:r>
            <a:r>
              <a:rPr kumimoji="1" lang="en-US" sz="1800" i="1">
                <a:sym typeface="Monotype Sorts" pitchFamily="2" charset="2"/>
              </a:rPr>
              <a:t>building, budget</a:t>
            </a:r>
          </a:p>
          <a:p>
            <a:r>
              <a:rPr kumimoji="1" lang="en-US" sz="1800">
                <a:sym typeface="Monotype Sorts" pitchFamily="2" charset="2"/>
              </a:rPr>
              <a:t>holds on </a:t>
            </a:r>
            <a:r>
              <a:rPr kumimoji="1" lang="en-US" sz="1800" i="1">
                <a:sym typeface="Monotype Sorts" pitchFamily="2" charset="2"/>
              </a:rPr>
              <a:t>instr_dept, </a:t>
            </a:r>
            <a:r>
              <a:rPr kumimoji="1" lang="en-US" sz="1800">
                <a:sym typeface="Monotype Sorts" pitchFamily="2" charset="2"/>
              </a:rPr>
              <a:t>but </a:t>
            </a:r>
            <a:r>
              <a:rPr kumimoji="1" lang="en-US" sz="1800" i="1">
                <a:sym typeface="Monotype Sorts" pitchFamily="2" charset="2"/>
              </a:rPr>
              <a:t>dept_name</a:t>
            </a:r>
            <a:r>
              <a:rPr kumimoji="1" lang="en-US" sz="1800">
                <a:sym typeface="Monotype Sorts" pitchFamily="2" charset="2"/>
              </a:rPr>
              <a:t> is not a superkey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 smtClean="0"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MS LineDraw" pitchFamily="49" charset="2"/>
              </a:rPr>
              <a:t>1.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AG</a:t>
            </a:r>
            <a:endParaRPr kumimoji="1" lang="en-US" sz="1800" kern="0" dirty="0" smtClean="0">
              <a:ea typeface="ヒラギノ角ゴ Pro W3" pitchFamily="19" charset="-128"/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2.	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result = ABCG	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(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B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and</a:t>
            </a:r>
            <a:r>
              <a:rPr kumimoji="1" lang="en-US" sz="1800" i="1" kern="0" dirty="0" smtClean="0">
                <a:ea typeface="ヒラギノ角ゴ Pro W3" pitchFamily="19" charset="-128"/>
                <a:sym typeface="Symbol" pitchFamily="19" charset="2"/>
              </a:rPr>
              <a:t> A </a:t>
            </a:r>
            <a:r>
              <a:rPr kumimoji="1" lang="en-US" sz="1800" kern="0" dirty="0" err="1" smtClean="0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 AG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3.	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result 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)</a:t>
            </a:r>
            <a:endParaRPr kumimoji="1" lang="en-US" sz="1800" kern="0" dirty="0" smtClean="0">
              <a:ea typeface="ヒラギノ角ゴ Pro W3" pitchFamily="19" charset="-128"/>
              <a:sym typeface="Symbol" pitchFamily="1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4.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HI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AGBCH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)</a:t>
            </a:r>
            <a:endParaRPr kumimoji="1" lang="en-US" sz="1800" i="1" kern="0" dirty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 smtClean="0"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MS LineDraw" pitchFamily="49" charset="2"/>
              </a:rPr>
              <a:t>1.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AG</a:t>
            </a:r>
            <a:endParaRPr kumimoji="1" lang="en-US" sz="1800" kern="0" dirty="0" smtClean="0">
              <a:ea typeface="ヒラギノ角ゴ Pro W3" pitchFamily="19" charset="-128"/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2.	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result = ABCG	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(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B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and</a:t>
            </a:r>
            <a:r>
              <a:rPr kumimoji="1" lang="en-US" sz="1800" i="1" kern="0" dirty="0" smtClean="0">
                <a:ea typeface="ヒラギノ角ゴ Pro W3" pitchFamily="19" charset="-128"/>
                <a:sym typeface="Symbol" pitchFamily="19" charset="2"/>
              </a:rPr>
              <a:t> A </a:t>
            </a:r>
            <a:r>
              <a:rPr kumimoji="1" lang="en-US" sz="1800" kern="0" dirty="0" err="1" smtClean="0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 AG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3.	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result 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4.	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result 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HI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AGBCH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Symbol" pitchFamily="19" charset="2"/>
              </a:rPr>
              <a:t>Is </a:t>
            </a:r>
            <a:r>
              <a:rPr kumimoji="1" lang="en-US" sz="1800" i="1" kern="0" dirty="0">
                <a:sym typeface="Symbol" pitchFamily="19" charset="2"/>
              </a:rPr>
              <a:t>AG</a:t>
            </a:r>
            <a:r>
              <a:rPr kumimoji="1" lang="en-US" sz="1800" kern="0" dirty="0">
                <a:sym typeface="Symbol" pitchFamily="19" charset="2"/>
              </a:rPr>
              <a:t> a candidate key?  </a:t>
            </a:r>
            <a:endParaRPr kumimoji="1" lang="en-US" sz="1800" kern="0" dirty="0" smtClean="0">
              <a:sym typeface="Symbol" pitchFamily="19" charset="2"/>
            </a:endParaRPr>
          </a:p>
          <a:p>
            <a:pPr marL="763588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endParaRPr kumimoji="1" lang="en-US" sz="1800" i="1" kern="0" dirty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 smtClean="0"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MS LineDraw" pitchFamily="49" charset="2"/>
              </a:rPr>
              <a:t>1.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AG</a:t>
            </a:r>
            <a:endParaRPr kumimoji="1" lang="en-US" sz="1800" kern="0" dirty="0" smtClean="0">
              <a:ea typeface="ヒラギノ角ゴ Pro W3" pitchFamily="19" charset="-128"/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2.	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result = ABCG	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(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B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and</a:t>
            </a:r>
            <a:r>
              <a:rPr kumimoji="1" lang="en-US" sz="1800" i="1" kern="0" dirty="0" smtClean="0">
                <a:ea typeface="ヒラギノ角ゴ Pro W3" pitchFamily="19" charset="-128"/>
                <a:sym typeface="Symbol" pitchFamily="19" charset="2"/>
              </a:rPr>
              <a:t> A </a:t>
            </a:r>
            <a:r>
              <a:rPr kumimoji="1" lang="en-US" sz="1800" kern="0" dirty="0" err="1" smtClean="0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 AG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3.	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result 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4.	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result 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HI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AGBCH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Symbol" pitchFamily="19" charset="2"/>
              </a:rPr>
              <a:t>Is </a:t>
            </a:r>
            <a:r>
              <a:rPr kumimoji="1" lang="en-US" sz="1800" i="1" kern="0" dirty="0">
                <a:sym typeface="Symbol" pitchFamily="19" charset="2"/>
              </a:rPr>
              <a:t>AG</a:t>
            </a:r>
            <a:r>
              <a:rPr kumimoji="1" lang="en-US" sz="1800" kern="0" dirty="0">
                <a:sym typeface="Symbol" pitchFamily="19" charset="2"/>
              </a:rPr>
              <a:t> a candidate key?  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Is AG a super key?</a:t>
            </a:r>
          </a:p>
          <a:p>
            <a:pPr marL="1163638" lvl="2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Does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R? ==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Is (AG)</a:t>
            </a:r>
            <a:r>
              <a:rPr kumimoji="1" lang="en-US" sz="1800" kern="0" baseline="30000" dirty="0">
                <a:ea typeface="ヒラギノ角ゴ Pro W3" pitchFamily="19" charset="-128"/>
                <a:sym typeface="Monotype Sorts" pitchFamily="2" charset="2"/>
              </a:rPr>
              <a:t>+ 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=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R</a:t>
            </a:r>
          </a:p>
          <a:p>
            <a:pPr marL="763588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endParaRPr kumimoji="1" lang="en-US" sz="1800" i="1" kern="0" dirty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of Attribute Set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184"/>
            <a:ext cx="8229600" cy="5440362"/>
          </a:xfrm>
        </p:spPr>
        <p:txBody>
          <a:bodyPr>
            <a:no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R = (A, B, C, G, H, I)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i="1" kern="0" dirty="0"/>
              <a:t>F = </a:t>
            </a:r>
            <a:r>
              <a:rPr kumimoji="1" lang="en-US" sz="1800" kern="0" dirty="0"/>
              <a:t>{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 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(</a:t>
            </a:r>
            <a:r>
              <a:rPr kumimoji="1" lang="en-US" sz="1800" i="1" kern="0" dirty="0">
                <a:sym typeface="MS LineDraw" pitchFamily="49" charset="2"/>
              </a:rPr>
              <a:t>AG)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 smtClean="0"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 smtClean="0">
                <a:ea typeface="ヒラギノ角ゴ Pro W3" pitchFamily="19" charset="-128"/>
                <a:sym typeface="MS LineDraw" pitchFamily="49" charset="2"/>
              </a:rPr>
              <a:t>1.	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result 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= </a:t>
            </a:r>
            <a:r>
              <a:rPr kumimoji="1" lang="en-US" sz="1800" i="1" kern="0" dirty="0" smtClean="0">
                <a:ea typeface="ヒラギノ角ゴ Pro W3" pitchFamily="19" charset="-128"/>
                <a:sym typeface="MS LineDraw" pitchFamily="49" charset="2"/>
              </a:rPr>
              <a:t>AG</a:t>
            </a:r>
            <a:endParaRPr kumimoji="1" lang="en-US" sz="1800" kern="0" dirty="0" smtClean="0">
              <a:ea typeface="ヒラギノ角ゴ Pro W3" pitchFamily="19" charset="-128"/>
              <a:sym typeface="MS LineDraw" pitchFamily="49" charset="2"/>
            </a:endParaRP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2.	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result = ABCG	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(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S LineDraw" pitchFamily="49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B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and</a:t>
            </a:r>
            <a:r>
              <a:rPr kumimoji="1" lang="en-US" sz="1800" i="1" kern="0" dirty="0" smtClean="0">
                <a:ea typeface="ヒラギノ角ゴ Pro W3" pitchFamily="19" charset="-128"/>
                <a:sym typeface="Symbol" pitchFamily="19" charset="2"/>
              </a:rPr>
              <a:t> A </a:t>
            </a:r>
            <a:r>
              <a:rPr kumimoji="1" lang="en-US" sz="1800" kern="0" dirty="0" err="1" smtClean="0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 AG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3.	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result 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4.	</a:t>
            </a:r>
            <a:r>
              <a:rPr kumimoji="1" lang="en-US" sz="1800" i="1" kern="0" dirty="0">
                <a:ea typeface="ヒラギノ角ゴ Pro W3" pitchFamily="19" charset="-128"/>
                <a:sym typeface="MS LineDraw" pitchFamily="49" charset="2"/>
              </a:rPr>
              <a:t>result = ABCG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HI	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(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and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AGBCH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sym typeface="Symbol" pitchFamily="19" charset="2"/>
              </a:rPr>
              <a:t>Is </a:t>
            </a:r>
            <a:r>
              <a:rPr kumimoji="1" lang="en-US" sz="1800" i="1" kern="0" dirty="0">
                <a:sym typeface="Symbol" pitchFamily="19" charset="2"/>
              </a:rPr>
              <a:t>AG</a:t>
            </a:r>
            <a:r>
              <a:rPr kumimoji="1" lang="en-US" sz="1800" kern="0" dirty="0">
                <a:sym typeface="Symbol" pitchFamily="19" charset="2"/>
              </a:rPr>
              <a:t> a candidate key?  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Is AG a super key?</a:t>
            </a:r>
          </a:p>
          <a:p>
            <a:pPr marL="1163638" lvl="2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Does </a:t>
            </a:r>
            <a:r>
              <a:rPr kumimoji="1" lang="en-US" sz="1800" i="1" kern="0" dirty="0">
                <a:ea typeface="ヒラギノ角ゴ Pro W3" pitchFamily="19" charset="-128"/>
                <a:sym typeface="Symbol" pitchFamily="19" charset="2"/>
              </a:rPr>
              <a:t>AG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R? ==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Is (AG)</a:t>
            </a:r>
            <a:r>
              <a:rPr kumimoji="1" lang="en-US" sz="1800" kern="0" baseline="30000" dirty="0">
                <a:ea typeface="ヒラギノ角ゴ Pro W3" pitchFamily="19" charset="-128"/>
                <a:sym typeface="Monotype Sorts" pitchFamily="2" charset="2"/>
              </a:rPr>
              <a:t>+ 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= </a:t>
            </a:r>
            <a:r>
              <a:rPr kumimoji="1" lang="en-US" sz="1800" kern="0" dirty="0" smtClean="0">
                <a:ea typeface="ヒラギノ角ゴ Pro W3" pitchFamily="19" charset="-128"/>
                <a:sym typeface="Symbol" pitchFamily="19" charset="2"/>
              </a:rPr>
              <a:t>R</a:t>
            </a:r>
          </a:p>
          <a:p>
            <a:pPr marL="762000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 startAt="2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Is any subset of AG a </a:t>
            </a:r>
            <a:r>
              <a:rPr kumimoji="1" lang="en-US" sz="1800" kern="0" dirty="0" err="1">
                <a:ea typeface="ヒラギノ角ゴ Pro W3" pitchFamily="19" charset="-128"/>
                <a:sym typeface="Monotype Sorts" pitchFamily="2" charset="2"/>
              </a:rPr>
              <a:t>superkey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?</a:t>
            </a:r>
          </a:p>
          <a:p>
            <a:pPr marL="1163638" lvl="2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Does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A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R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?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==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Is (A)</a:t>
            </a:r>
            <a:r>
              <a:rPr kumimoji="1" lang="en-US" sz="1800" kern="0" baseline="30000" dirty="0">
                <a:ea typeface="ヒラギノ角ゴ Pro W3" pitchFamily="19" charset="-128"/>
                <a:sym typeface="Monotype Sorts" pitchFamily="2" charset="2"/>
              </a:rPr>
              <a:t>+ 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= R</a:t>
            </a:r>
            <a:endParaRPr kumimoji="1" lang="en-US" sz="1800" kern="0" dirty="0">
              <a:ea typeface="ヒラギノ角ゴ Pro W3" pitchFamily="19" charset="-128"/>
              <a:sym typeface="Monotype Sorts" pitchFamily="2" charset="2"/>
            </a:endParaRPr>
          </a:p>
          <a:p>
            <a:pPr marL="1163638" lvl="2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Does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G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R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? == Is (G)</a:t>
            </a:r>
            <a:r>
              <a:rPr kumimoji="1" lang="en-US" sz="1800" kern="0" baseline="30000" dirty="0">
                <a:ea typeface="ヒラギノ角ゴ Pro W3" pitchFamily="19" charset="-128"/>
                <a:sym typeface="Monotype Sorts" pitchFamily="2" charset="2"/>
              </a:rPr>
              <a:t>+ </a:t>
            </a:r>
            <a:r>
              <a:rPr kumimoji="1" lang="en-US" sz="1800" kern="0" dirty="0">
                <a:ea typeface="ヒラギノ角ゴ Pro W3" pitchFamily="19" charset="-128"/>
                <a:sym typeface="Symbol" pitchFamily="19" charset="2"/>
              </a:rPr>
              <a:t>= R</a:t>
            </a:r>
          </a:p>
          <a:p>
            <a:pPr marL="763588" lvl="1" indent="-30480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Monotype Sorts" pitchFamily="2" charset="2"/>
              <a:buAutoNum type="arabicPeriod"/>
              <a:tabLst>
                <a:tab pos="803275" algn="l"/>
                <a:tab pos="2633663" algn="l"/>
                <a:tab pos="3140075" algn="l"/>
              </a:tabLst>
              <a:defRPr/>
            </a:pPr>
            <a:endParaRPr kumimoji="1" lang="en-US" sz="1800" i="1" kern="0" dirty="0" smtClean="0">
              <a:ea typeface="ヒラギノ角ゴ Pro W3" pitchFamily="19" charset="-128"/>
              <a:sym typeface="Monotype Sorts" pitchFamily="2" charset="2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Attribute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/>
              <a:t>There are several uses of the attribute closure algorithm: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Testing for </a:t>
            </a:r>
            <a:r>
              <a:rPr kumimoji="1" lang="en-US" sz="2000" kern="0" dirty="0" err="1"/>
              <a:t>superkey</a:t>
            </a:r>
            <a:r>
              <a:rPr kumimoji="1" lang="en-US" sz="2000" kern="0" dirty="0"/>
              <a:t>: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</a:rPr>
              <a:t>To test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is a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superkey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, we compute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+,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and check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contains all attributes of </a:t>
            </a:r>
            <a:r>
              <a:rPr kumimoji="1" lang="en-US" sz="2000" i="1" kern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000" kern="0" smtClean="0">
                <a:ea typeface="ヒラギノ角ゴ Pro W3" pitchFamily="19" charset="-128"/>
                <a:sym typeface="Symbol" pitchFamily="19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Attribute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/>
              <a:t>There are several uses of the attribute closure algorithm: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Testing for </a:t>
            </a:r>
            <a:r>
              <a:rPr kumimoji="1" lang="en-US" sz="2000" kern="0" dirty="0" err="1"/>
              <a:t>superkey</a:t>
            </a:r>
            <a:r>
              <a:rPr kumimoji="1" lang="en-US" sz="2000" kern="0" dirty="0"/>
              <a:t>: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</a:rPr>
              <a:t>To test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is a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superkey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, we compute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+,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and check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contains all attributes of </a:t>
            </a:r>
            <a:r>
              <a:rPr kumimoji="1" lang="en-US" sz="20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>
                <a:sym typeface="Symbol" pitchFamily="19" charset="2"/>
              </a:rPr>
              <a:t>Testing functional dependencies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To check if a functional dependency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holds (or, in other words, is in </a:t>
            </a:r>
            <a:r>
              <a:rPr kumimoji="1" lang="en-US" sz="2000" i="1" kern="0" dirty="0"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), just check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. 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That is, we compute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by using attribute closure, and then check if it contains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.</a:t>
            </a:r>
            <a:endParaRPr kumimoji="1" lang="en-US" sz="2000" kern="0" dirty="0" smtClean="0">
              <a:ea typeface="ヒラギノ角ゴ Pro W3" pitchFamily="19" charset="-128"/>
              <a:sym typeface="Symbol" pitchFamily="19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Attribute 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/>
              <a:t>There are several uses of the attribute closure algorithm: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Testing for </a:t>
            </a:r>
            <a:r>
              <a:rPr kumimoji="1" lang="en-US" sz="2000" kern="0" dirty="0" err="1"/>
              <a:t>superkey</a:t>
            </a:r>
            <a:r>
              <a:rPr kumimoji="1" lang="en-US" sz="2000" kern="0" dirty="0"/>
              <a:t>: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</a:rPr>
              <a:t>To test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is a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superkey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, we compute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+,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and check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contains all attributes of </a:t>
            </a:r>
            <a:r>
              <a:rPr kumimoji="1" lang="en-US" sz="2000" i="1" kern="0" dirty="0">
                <a:ea typeface="ヒラギノ角ゴ Pro W3" pitchFamily="19" charset="-128"/>
                <a:sym typeface="Symbol" pitchFamily="19" charset="2"/>
              </a:rPr>
              <a:t>R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>
                <a:sym typeface="Symbol" pitchFamily="19" charset="2"/>
              </a:rPr>
              <a:t>Testing functional dependencies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To check if a functional dependency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holds (or, in other words, is in </a:t>
            </a:r>
            <a:r>
              <a:rPr kumimoji="1" lang="en-US" sz="2000" i="1" kern="0" dirty="0">
                <a:ea typeface="ヒラギノ角ゴ Pro W3" pitchFamily="19" charset="-128"/>
                <a:sym typeface="Symbol" pitchFamily="19" charset="2"/>
              </a:rPr>
              <a:t>F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), just check if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. 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That is, we compute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 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by using attribute closure, and then check if it contains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>
                <a:sym typeface="Symbol" pitchFamily="19" charset="2"/>
              </a:rPr>
              <a:t>Computing closure of F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For each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  <a:sym typeface="Symbol" pitchFamily="19" charset="2"/>
              </a:rPr>
              <a:t>R, 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we find the closure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, and for each </a:t>
            </a:r>
            <a:r>
              <a:rPr kumimoji="1" lang="en-US" sz="2000" i="1" kern="0" dirty="0">
                <a:ea typeface="ヒラギノ角ゴ Pro W3" pitchFamily="19" charset="-128"/>
                <a:sym typeface="Symbol" pitchFamily="19" charset="2"/>
              </a:rPr>
              <a:t>S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0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, we output a functional dependency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  <a:sym typeface="Symbol" pitchFamily="19" charset="2"/>
              </a:rPr>
              <a:t>S.</a:t>
            </a:r>
            <a:endParaRPr kumimoji="1" lang="en-US" sz="2000" kern="0" dirty="0">
              <a:ea typeface="ヒラギノ角ゴ Pro W3" pitchFamily="19" charset="-128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Implications of Functional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/>
              <a:t>Functional dependencies need to hold at all times on the database.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>
                <a:ea typeface="ヒラギノ角ゴ Pro W3" pitchFamily="19" charset="-128"/>
              </a:rPr>
              <a:t>Then every time a database update of any kind is performed on a relation, all of the functional dependencies need to be checked.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>
                <a:ea typeface="ヒラギノ角ゴ Pro W3" pitchFamily="19" charset="-128"/>
              </a:rPr>
              <a:t>Let </a:t>
            </a:r>
            <a:r>
              <a:rPr kumimoji="1" lang="en-US" sz="2400" i="1" kern="0" dirty="0">
                <a:ea typeface="ヒラギノ角ゴ Pro W3" pitchFamily="19" charset="-128"/>
              </a:rPr>
              <a:t>F </a:t>
            </a:r>
            <a:r>
              <a:rPr kumimoji="1" lang="en-US" sz="2400" kern="0" dirty="0">
                <a:ea typeface="ヒラギノ角ゴ Pro W3" pitchFamily="19" charset="-128"/>
              </a:rPr>
              <a:t>be the dependencies given on a relation.  Then if there is a smaller set of dependencies </a:t>
            </a:r>
            <a:r>
              <a:rPr kumimoji="1" lang="en-US" sz="2400" i="1" kern="0" dirty="0" err="1">
                <a:ea typeface="ヒラギノ角ゴ Pro W3" pitchFamily="19" charset="-128"/>
              </a:rPr>
              <a:t>F</a:t>
            </a:r>
            <a:r>
              <a:rPr kumimoji="1" lang="en-US" sz="2400" i="1" kern="0" baseline="-25000" dirty="0" err="1">
                <a:ea typeface="ヒラギノ角ゴ Pro W3" pitchFamily="19" charset="-128"/>
              </a:rPr>
              <a:t>c</a:t>
            </a:r>
            <a:r>
              <a:rPr kumimoji="1" lang="en-US" sz="2400" kern="0" dirty="0">
                <a:ea typeface="ヒラギノ角ゴ Pro W3" pitchFamily="19" charset="-128"/>
              </a:rPr>
              <a:t> that implies the same set of dependencies as </a:t>
            </a:r>
            <a:r>
              <a:rPr kumimoji="1" lang="en-US" sz="2400" i="1" kern="0" dirty="0">
                <a:ea typeface="ヒラギノ角ゴ Pro W3" pitchFamily="19" charset="-128"/>
              </a:rPr>
              <a:t>F</a:t>
            </a:r>
            <a:r>
              <a:rPr kumimoji="1" lang="en-US" sz="2400" kern="0" dirty="0">
                <a:ea typeface="ヒラギノ角ゴ Pro W3" pitchFamily="19" charset="-128"/>
              </a:rPr>
              <a:t>, the database administrator should use the smaller set </a:t>
            </a:r>
            <a:r>
              <a:rPr kumimoji="1" lang="en-US" sz="2400" i="1" kern="0" dirty="0" err="1">
                <a:ea typeface="ヒラギノ角ゴ Pro W3" pitchFamily="19" charset="-128"/>
              </a:rPr>
              <a:t>F</a:t>
            </a:r>
            <a:r>
              <a:rPr kumimoji="1" lang="en-US" sz="2400" i="1" kern="0" baseline="-25000" dirty="0" err="1">
                <a:ea typeface="ヒラギノ角ゴ Pro W3" pitchFamily="19" charset="-128"/>
              </a:rPr>
              <a:t>c</a:t>
            </a:r>
            <a:r>
              <a:rPr kumimoji="1" lang="en-US" sz="2400" kern="0" dirty="0">
                <a:ea typeface="ヒラギノ角ゴ Pro W3" pitchFamily="19" charset="-128"/>
              </a:rPr>
              <a:t>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062"/>
            <a:ext cx="8229600" cy="1143000"/>
          </a:xfrm>
        </p:spPr>
        <p:txBody>
          <a:bodyPr/>
          <a:lstStyle/>
          <a:p>
            <a:r>
              <a:rPr lang="en-US" dirty="0" smtClean="0"/>
              <a:t>Canonical Cover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307676"/>
            <a:ext cx="8229600" cy="530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Sets of functional dependencies may have redundant dependencies that can be inferred from the others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For example: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is redundant in:   {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C, A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Wingdings" pitchFamily="19" charset="2"/>
              </a:rPr>
              <a:t> 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}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Parts of a functional dependency may be redundant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E.g.: on RHS:   {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CD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}  can be simplified to </a:t>
            </a:r>
            <a:b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</a:b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                        {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D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}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E.g.: on LHS:    {A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D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}  can be simplified to </a:t>
            </a:r>
            <a:b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</a:b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                        {A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B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  </a:t>
            </a:r>
            <a:r>
              <a:rPr kumimoji="1" lang="en-US" sz="2000" i="1" kern="0" dirty="0">
                <a:ea typeface="ヒラギノ角ゴ Pro W3" pitchFamily="19" charset="-128"/>
              </a:rPr>
              <a:t>C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D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}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Intuitively, a canonical cover of F is a “minimal” set of functional dependencies equivalent to F, having </a:t>
            </a:r>
            <a:r>
              <a:rPr kumimoji="1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redundant dependencies</a:t>
            </a:r>
            <a:r>
              <a:rPr kumimoji="1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redundant parts of dependencies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848"/>
            <a:ext cx="8229600" cy="1143000"/>
          </a:xfrm>
        </p:spPr>
        <p:txBody>
          <a:bodyPr/>
          <a:lstStyle/>
          <a:p>
            <a:r>
              <a:rPr lang="en-US" dirty="0" smtClean="0"/>
              <a:t>Extraneous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848"/>
            <a:ext cx="8229600" cy="5216837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Consider a set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of functional dependencies and the functional dependency </a:t>
            </a:r>
            <a:r>
              <a:rPr kumimoji="1" lang="en-US" sz="2000" kern="0" dirty="0" err="1">
                <a:sym typeface="Symbol" pitchFamily="19" charset="2"/>
              </a:rPr>
              <a:t>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>
                <a:sym typeface="Monotype Sorts" pitchFamily="2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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>
                <a:sym typeface="Greek Symbols" pitchFamily="18" charset="2"/>
              </a:rPr>
              <a:t>in </a:t>
            </a:r>
            <a:r>
              <a:rPr kumimoji="1" lang="en-US" sz="2000" i="1" kern="0" dirty="0">
                <a:sym typeface="Greek Symbols" pitchFamily="18" charset="2"/>
              </a:rPr>
              <a:t>F</a:t>
            </a:r>
            <a:r>
              <a:rPr kumimoji="1" lang="en-US" sz="2000" kern="0" dirty="0">
                <a:sym typeface="Greek Symbols" pitchFamily="18" charset="2"/>
              </a:rPr>
              <a:t>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Attribute A is </a:t>
            </a:r>
            <a:r>
              <a:rPr kumimoji="1" lang="en-US" sz="2000" b="1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extraneous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 in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 and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logically implies (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– {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{(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–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)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}.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Attribute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is </a:t>
            </a:r>
            <a:r>
              <a:rPr kumimoji="1" lang="en-US" sz="2000" b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extraneous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in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and the set of functional dependencies </a:t>
            </a:r>
            <a:b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(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– {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{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 err="1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–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)} logically implies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F.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</a:rPr>
              <a:t>Example: Given </a:t>
            </a:r>
            <a:r>
              <a:rPr kumimoji="1" lang="en-US" sz="2000" i="1" kern="0" dirty="0">
                <a:solidFill>
                  <a:srgbClr val="FFFFFF"/>
                </a:solidFill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</a:rPr>
              <a:t> = {</a:t>
            </a:r>
            <a:r>
              <a:rPr kumimoji="1" lang="en-US" sz="2000" i="1" kern="0" dirty="0">
                <a:solidFill>
                  <a:srgbClr val="FFFFFF"/>
                </a:solidFill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, </a:t>
            </a:r>
            <a:r>
              <a:rPr kumimoji="1" lang="en-US" sz="2000" i="1" kern="0" dirty="0">
                <a:solidFill>
                  <a:srgbClr val="FFFFFF"/>
                </a:solidFill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 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because {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C, 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} logically implies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(I.e. the result of dropping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B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from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).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</a:rPr>
              <a:t>Example:  Given </a:t>
            </a:r>
            <a:r>
              <a:rPr kumimoji="1" lang="en-US" sz="2000" i="1" kern="0" dirty="0">
                <a:solidFill>
                  <a:srgbClr val="FFFFFF"/>
                </a:solidFill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</a:rPr>
              <a:t> = {</a:t>
            </a:r>
            <a:r>
              <a:rPr kumimoji="1" lang="en-US" sz="2000" i="1" kern="0" dirty="0">
                <a:solidFill>
                  <a:srgbClr val="FFFFFF"/>
                </a:solidFill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, </a:t>
            </a:r>
            <a:r>
              <a:rPr kumimoji="1" lang="en-US" sz="2000" i="1" kern="0" dirty="0">
                <a:solidFill>
                  <a:srgbClr val="FFFFFF"/>
                </a:solidFill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CD}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CD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since 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B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can be inferred even after deleting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endParaRPr kumimoji="1" lang="en-US" sz="2000" i="1" kern="0" dirty="0">
              <a:solidFill>
                <a:srgbClr val="FFFFFF"/>
              </a:solidFill>
              <a:sym typeface="Greek Symbols" pitchFamily="18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Normal Form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417638"/>
            <a:ext cx="8337550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738438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relation schema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normal form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3NF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for all: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738438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in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F</a:t>
            </a:r>
            <a:r>
              <a:rPr kumimoji="1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+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/>
            </a:r>
            <a:b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</a:b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at least one of the following holds: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2738438" algn="l"/>
              </a:tabLst>
              <a:defRPr/>
            </a:pP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is trivial (i.e.,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2738438" algn="l"/>
              </a:tabLst>
              <a:defRPr/>
            </a:pP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is a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superkey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for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R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2738438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Each attribute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in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–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is contained in a candidate key for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R.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None/>
              <a:tabLst>
                <a:tab pos="2738438" algn="l"/>
              </a:tabLst>
              <a:defRPr/>
            </a:pP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  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NOTE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: 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each attribute may be in a different candidate key)</a:t>
            </a:r>
            <a:endParaRPr kumimoji="1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738438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If a relation is in BCNF it is in 3NF (since in BCNF one of the first two conditions above must hold).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738438" algn="l"/>
              </a:tabLst>
              <a:defRPr/>
            </a:pP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condition is a minimal relaxation of BCNF to ensure dependency preservation.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738438" algn="l"/>
              </a:tabLst>
              <a:defRPr/>
            </a:pP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reek Symbol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848"/>
            <a:ext cx="8229600" cy="1143000"/>
          </a:xfrm>
        </p:spPr>
        <p:txBody>
          <a:bodyPr/>
          <a:lstStyle/>
          <a:p>
            <a:r>
              <a:rPr lang="en-US" dirty="0" smtClean="0"/>
              <a:t>Extraneous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848"/>
            <a:ext cx="8229600" cy="5216837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Consider a set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of functional dependencies and the functional dependency </a:t>
            </a:r>
            <a:r>
              <a:rPr kumimoji="1" lang="en-US" sz="2000" kern="0" dirty="0" err="1">
                <a:sym typeface="Symbol" pitchFamily="19" charset="2"/>
              </a:rPr>
              <a:t>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>
                <a:sym typeface="Monotype Sorts" pitchFamily="2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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>
                <a:sym typeface="Greek Symbols" pitchFamily="18" charset="2"/>
              </a:rPr>
              <a:t>in </a:t>
            </a:r>
            <a:r>
              <a:rPr kumimoji="1" lang="en-US" sz="2000" i="1" kern="0" dirty="0">
                <a:sym typeface="Greek Symbols" pitchFamily="18" charset="2"/>
              </a:rPr>
              <a:t>F</a:t>
            </a:r>
            <a:r>
              <a:rPr kumimoji="1" lang="en-US" sz="2000" kern="0" dirty="0">
                <a:sym typeface="Greek Symbols" pitchFamily="18" charset="2"/>
              </a:rPr>
              <a:t>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Attribute A is </a:t>
            </a:r>
            <a:r>
              <a:rPr kumimoji="1" lang="en-US" sz="2000" b="1" kern="0" dirty="0">
                <a:solidFill>
                  <a:srgbClr val="000099"/>
                </a:solidFill>
                <a:ea typeface="ヒラギノ角ゴ Pro W3" pitchFamily="19" charset="-128"/>
                <a:sym typeface="Monotype Sorts" pitchFamily="2" charset="2"/>
              </a:rPr>
              <a:t>extraneous</a:t>
            </a:r>
            <a:r>
              <a:rPr kumimoji="1" lang="en-US" sz="20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in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 and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logically implies (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–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{(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–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Attribute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is </a:t>
            </a:r>
            <a:r>
              <a:rPr kumimoji="1" lang="en-US" sz="2000" b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extraneous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in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and the set of functional dependencies </a:t>
            </a:r>
            <a:b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(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– {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{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 err="1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–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)} logically implies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F.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</a:rPr>
              <a:t>Example: Given </a:t>
            </a:r>
            <a:r>
              <a:rPr kumimoji="1" lang="en-US" sz="2000" i="1" kern="0" dirty="0">
                <a:solidFill>
                  <a:srgbClr val="FFFFFF"/>
                </a:solidFill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</a:rPr>
              <a:t> = {</a:t>
            </a:r>
            <a:r>
              <a:rPr kumimoji="1" lang="en-US" sz="2000" i="1" kern="0" dirty="0">
                <a:solidFill>
                  <a:srgbClr val="FFFFFF"/>
                </a:solidFill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, </a:t>
            </a:r>
            <a:r>
              <a:rPr kumimoji="1" lang="en-US" sz="2000" i="1" kern="0" dirty="0">
                <a:solidFill>
                  <a:srgbClr val="FFFFFF"/>
                </a:solidFill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 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because {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C, 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} logically implies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(I.e. the result of dropping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B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from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).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</a:rPr>
              <a:t>Example:  Given </a:t>
            </a:r>
            <a:r>
              <a:rPr kumimoji="1" lang="en-US" sz="2000" i="1" kern="0" dirty="0">
                <a:solidFill>
                  <a:srgbClr val="FFFFFF"/>
                </a:solidFill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</a:rPr>
              <a:t> = {</a:t>
            </a:r>
            <a:r>
              <a:rPr kumimoji="1" lang="en-US" sz="2000" i="1" kern="0" dirty="0">
                <a:solidFill>
                  <a:srgbClr val="FFFFFF"/>
                </a:solidFill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, </a:t>
            </a:r>
            <a:r>
              <a:rPr kumimoji="1" lang="en-US" sz="2000" i="1" kern="0" dirty="0">
                <a:solidFill>
                  <a:srgbClr val="FFFFFF"/>
                </a:solidFill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CD}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CD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since 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B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can be inferred even after deleting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endParaRPr kumimoji="1" lang="en-US" sz="2000" i="1" kern="0" dirty="0">
              <a:solidFill>
                <a:srgbClr val="FFFFFF"/>
              </a:solidFill>
              <a:sym typeface="Greek Symbols" pitchFamily="18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848"/>
            <a:ext cx="8229600" cy="1143000"/>
          </a:xfrm>
        </p:spPr>
        <p:txBody>
          <a:bodyPr/>
          <a:lstStyle/>
          <a:p>
            <a:r>
              <a:rPr lang="en-US" dirty="0" smtClean="0"/>
              <a:t>Extraneous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848"/>
            <a:ext cx="8229600" cy="5216837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Consider a set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of functional dependencies and the functional dependency </a:t>
            </a:r>
            <a:r>
              <a:rPr kumimoji="1" lang="en-US" sz="2000" kern="0" dirty="0" err="1">
                <a:sym typeface="Symbol" pitchFamily="19" charset="2"/>
              </a:rPr>
              <a:t>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>
                <a:sym typeface="Monotype Sorts" pitchFamily="2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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>
                <a:sym typeface="Greek Symbols" pitchFamily="18" charset="2"/>
              </a:rPr>
              <a:t>in </a:t>
            </a:r>
            <a:r>
              <a:rPr kumimoji="1" lang="en-US" sz="2000" i="1" kern="0" dirty="0">
                <a:sym typeface="Greek Symbols" pitchFamily="18" charset="2"/>
              </a:rPr>
              <a:t>F</a:t>
            </a:r>
            <a:r>
              <a:rPr kumimoji="1" lang="en-US" sz="2000" kern="0" dirty="0">
                <a:sym typeface="Greek Symbols" pitchFamily="18" charset="2"/>
              </a:rPr>
              <a:t>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Attribute A is </a:t>
            </a:r>
            <a:r>
              <a:rPr kumimoji="1" lang="en-US" sz="2000" b="1" kern="0" dirty="0">
                <a:solidFill>
                  <a:srgbClr val="000099"/>
                </a:solidFill>
                <a:ea typeface="ヒラギノ角ゴ Pro W3" pitchFamily="19" charset="-128"/>
                <a:sym typeface="Monotype Sorts" pitchFamily="2" charset="2"/>
              </a:rPr>
              <a:t>extraneous</a:t>
            </a:r>
            <a:r>
              <a:rPr kumimoji="1" lang="en-US" sz="20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in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 and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logically implies (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–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{(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–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Attribute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is </a:t>
            </a:r>
            <a:r>
              <a:rPr kumimoji="1" lang="en-US" sz="2000" b="1" kern="0" dirty="0">
                <a:solidFill>
                  <a:srgbClr val="000099"/>
                </a:solidFill>
                <a:ea typeface="ヒラギノ角ゴ Pro W3" pitchFamily="19" charset="-128"/>
                <a:sym typeface="Greek Symbols" pitchFamily="18" charset="2"/>
              </a:rPr>
              <a:t>extraneous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in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and the set of functional dependencies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(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–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 err="1"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–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)} logically implies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</a:rPr>
              <a:t>Example: Given </a:t>
            </a:r>
            <a:r>
              <a:rPr kumimoji="1" lang="en-US" sz="2000" i="1" kern="0" dirty="0">
                <a:solidFill>
                  <a:srgbClr val="FFFFFF"/>
                </a:solidFill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</a:rPr>
              <a:t> = {</a:t>
            </a:r>
            <a:r>
              <a:rPr kumimoji="1" lang="en-US" sz="2000" i="1" kern="0" dirty="0">
                <a:solidFill>
                  <a:srgbClr val="FFFFFF"/>
                </a:solidFill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, </a:t>
            </a:r>
            <a:r>
              <a:rPr kumimoji="1" lang="en-US" sz="2000" i="1" kern="0" dirty="0">
                <a:solidFill>
                  <a:srgbClr val="FFFFFF"/>
                </a:solidFill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 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because {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C, 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} logically implies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(I.e. the result of dropping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B 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from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 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).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</a:rPr>
              <a:t>Example:  Given </a:t>
            </a:r>
            <a:r>
              <a:rPr kumimoji="1" lang="en-US" sz="2000" i="1" kern="0" dirty="0">
                <a:solidFill>
                  <a:srgbClr val="FFFFFF"/>
                </a:solidFill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</a:rPr>
              <a:t> = {</a:t>
            </a:r>
            <a:r>
              <a:rPr kumimoji="1" lang="en-US" sz="2000" i="1" kern="0" dirty="0">
                <a:solidFill>
                  <a:srgbClr val="FFFFFF"/>
                </a:solidFill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, </a:t>
            </a:r>
            <a:r>
              <a:rPr kumimoji="1" lang="en-US" sz="2000" i="1" kern="0" dirty="0">
                <a:solidFill>
                  <a:srgbClr val="FFFFFF"/>
                </a:solidFill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CD}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CD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since 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B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can be inferred even after deleting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endParaRPr kumimoji="1" lang="en-US" sz="2000" i="1" kern="0" dirty="0">
              <a:solidFill>
                <a:srgbClr val="FFFFFF"/>
              </a:solidFill>
              <a:sym typeface="Greek Symbols" pitchFamily="18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848"/>
            <a:ext cx="8229600" cy="1143000"/>
          </a:xfrm>
        </p:spPr>
        <p:txBody>
          <a:bodyPr/>
          <a:lstStyle/>
          <a:p>
            <a:r>
              <a:rPr lang="en-US" dirty="0" smtClean="0"/>
              <a:t>Extraneous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848"/>
            <a:ext cx="8229600" cy="5216837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Consider a set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of functional dependencies and the functional dependency </a:t>
            </a:r>
            <a:r>
              <a:rPr kumimoji="1" lang="en-US" sz="2000" kern="0" dirty="0" err="1">
                <a:sym typeface="Symbol" pitchFamily="19" charset="2"/>
              </a:rPr>
              <a:t>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>
                <a:sym typeface="Monotype Sorts" pitchFamily="2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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>
                <a:sym typeface="Greek Symbols" pitchFamily="18" charset="2"/>
              </a:rPr>
              <a:t>in </a:t>
            </a:r>
            <a:r>
              <a:rPr kumimoji="1" lang="en-US" sz="2000" i="1" kern="0" dirty="0">
                <a:sym typeface="Greek Symbols" pitchFamily="18" charset="2"/>
              </a:rPr>
              <a:t>F</a:t>
            </a:r>
            <a:r>
              <a:rPr kumimoji="1" lang="en-US" sz="2000" kern="0" dirty="0">
                <a:sym typeface="Greek Symbols" pitchFamily="18" charset="2"/>
              </a:rPr>
              <a:t>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Attribute A is </a:t>
            </a:r>
            <a:r>
              <a:rPr kumimoji="1" lang="en-US" sz="2000" b="1" kern="0" dirty="0">
                <a:solidFill>
                  <a:srgbClr val="000099"/>
                </a:solidFill>
                <a:ea typeface="ヒラギノ角ゴ Pro W3" pitchFamily="19" charset="-128"/>
                <a:sym typeface="Monotype Sorts" pitchFamily="2" charset="2"/>
              </a:rPr>
              <a:t>extraneous</a:t>
            </a:r>
            <a:r>
              <a:rPr kumimoji="1" lang="en-US" sz="20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in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 and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logically implies (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–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{(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–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Attribute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is </a:t>
            </a:r>
            <a:r>
              <a:rPr kumimoji="1" lang="en-US" sz="2000" b="1" kern="0" dirty="0">
                <a:solidFill>
                  <a:srgbClr val="000099"/>
                </a:solidFill>
                <a:ea typeface="ヒラギノ角ゴ Pro W3" pitchFamily="19" charset="-128"/>
                <a:sym typeface="Greek Symbols" pitchFamily="18" charset="2"/>
              </a:rPr>
              <a:t>extraneous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in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and the set of functional dependencies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(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–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 err="1"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–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)} logically implies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Example: Given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= {</a:t>
            </a:r>
            <a:r>
              <a:rPr kumimoji="1" lang="en-US" sz="2000" i="1" kern="0" dirty="0"/>
              <a:t>A</a:t>
            </a:r>
            <a:r>
              <a:rPr kumimoji="1" lang="en-US" sz="2000" kern="0" dirty="0"/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/>
              <a:t> </a:t>
            </a:r>
            <a:r>
              <a:rPr kumimoji="1" lang="en-US" sz="2000" i="1" kern="0" dirty="0"/>
              <a:t>C</a:t>
            </a:r>
            <a:r>
              <a:rPr kumimoji="1" lang="en-US" sz="2000" kern="0" dirty="0"/>
              <a:t>, </a:t>
            </a:r>
            <a:r>
              <a:rPr kumimoji="1" lang="en-US" sz="2000" i="1" kern="0" dirty="0"/>
              <a:t>AB</a:t>
            </a:r>
            <a:r>
              <a:rPr kumimoji="1" lang="en-US" sz="2000" kern="0" dirty="0"/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/>
              <a:t> </a:t>
            </a:r>
            <a:r>
              <a:rPr kumimoji="1" lang="en-US" sz="2000" i="1" kern="0" dirty="0"/>
              <a:t>C</a:t>
            </a:r>
            <a:r>
              <a:rPr kumimoji="1" lang="en-US" sz="2000" kern="0" dirty="0"/>
              <a:t> 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i="1" kern="0" dirty="0">
                <a:ea typeface="ヒラギノ角ゴ Pro W3" pitchFamily="19" charset="-128"/>
              </a:rPr>
              <a:t>B</a:t>
            </a:r>
            <a:r>
              <a:rPr kumimoji="1" lang="en-US" sz="2000" kern="0" dirty="0"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ea typeface="ヒラギノ角ゴ Pro W3" pitchFamily="19" charset="-128"/>
              </a:rPr>
              <a:t>AB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ea typeface="ヒラギノ角ゴ Pro W3" pitchFamily="19" charset="-128"/>
              </a:rPr>
              <a:t> C</a:t>
            </a:r>
            <a:r>
              <a:rPr kumimoji="1" lang="en-US" sz="2000" kern="0" dirty="0">
                <a:ea typeface="ヒラギノ角ゴ Pro W3" pitchFamily="19" charset="-128"/>
              </a:rPr>
              <a:t> because {</a:t>
            </a:r>
            <a:r>
              <a:rPr kumimoji="1" lang="en-US" sz="2000" i="1" kern="0" dirty="0">
                <a:ea typeface="ヒラギノ角ゴ Pro W3" pitchFamily="19" charset="-128"/>
              </a:rPr>
              <a:t>A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</a:rPr>
              <a:t>C, AB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ea typeface="ヒラギノ角ゴ Pro W3" pitchFamily="19" charset="-128"/>
              </a:rPr>
              <a:t> C</a:t>
            </a:r>
            <a:r>
              <a:rPr kumimoji="1" lang="en-US" sz="2000" kern="0" dirty="0">
                <a:ea typeface="ヒラギノ角ゴ Pro W3" pitchFamily="19" charset="-128"/>
              </a:rPr>
              <a:t>} logically implies </a:t>
            </a:r>
            <a:r>
              <a:rPr kumimoji="1" lang="en-US" sz="2000" i="1" kern="0" dirty="0">
                <a:ea typeface="ヒラギノ角ゴ Pro W3" pitchFamily="19" charset="-128"/>
              </a:rPr>
              <a:t>A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</a:rPr>
              <a:t>C </a:t>
            </a:r>
            <a:r>
              <a:rPr kumimoji="1" lang="en-US" sz="2000" kern="0" dirty="0">
                <a:ea typeface="ヒラギノ角ゴ Pro W3" pitchFamily="19" charset="-128"/>
              </a:rPr>
              <a:t>(I.e. the result of dropping </a:t>
            </a:r>
            <a:r>
              <a:rPr kumimoji="1" lang="en-US" sz="2000" i="1" kern="0" dirty="0">
                <a:ea typeface="ヒラギノ角ゴ Pro W3" pitchFamily="19" charset="-128"/>
              </a:rPr>
              <a:t>B </a:t>
            </a:r>
            <a:r>
              <a:rPr kumimoji="1" lang="en-US" sz="2000" kern="0" dirty="0">
                <a:ea typeface="ヒラギノ角ゴ Pro W3" pitchFamily="19" charset="-128"/>
              </a:rPr>
              <a:t>from </a:t>
            </a:r>
            <a:r>
              <a:rPr kumimoji="1" lang="en-US" sz="2000" i="1" kern="0" dirty="0">
                <a:ea typeface="ヒラギノ角ゴ Pro W3" pitchFamily="19" charset="-128"/>
              </a:rPr>
              <a:t>AB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ea typeface="ヒラギノ角ゴ Pro W3" pitchFamily="19" charset="-128"/>
              </a:rPr>
              <a:t> C</a:t>
            </a:r>
            <a:r>
              <a:rPr kumimoji="1" lang="en-US" sz="2000" kern="0" dirty="0">
                <a:ea typeface="ヒラギノ角ゴ Pro W3" pitchFamily="19" charset="-128"/>
              </a:rPr>
              <a:t>).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000" kern="0" dirty="0">
                <a:solidFill>
                  <a:srgbClr val="FFFFFF"/>
                </a:solidFill>
              </a:rPr>
              <a:t>Example:  Given </a:t>
            </a:r>
            <a:r>
              <a:rPr kumimoji="1" lang="en-US" sz="2000" i="1" kern="0" dirty="0">
                <a:solidFill>
                  <a:srgbClr val="FFFFFF"/>
                </a:solidFill>
              </a:rPr>
              <a:t>F</a:t>
            </a:r>
            <a:r>
              <a:rPr kumimoji="1" lang="en-US" sz="2000" kern="0" dirty="0">
                <a:solidFill>
                  <a:srgbClr val="FFFFFF"/>
                </a:solidFill>
              </a:rPr>
              <a:t> = {</a:t>
            </a:r>
            <a:r>
              <a:rPr kumimoji="1" lang="en-US" sz="2000" i="1" kern="0" dirty="0">
                <a:solidFill>
                  <a:srgbClr val="FFFFFF"/>
                </a:solidFill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</a:rPr>
              <a:t>, </a:t>
            </a:r>
            <a:r>
              <a:rPr kumimoji="1" lang="en-US" sz="2000" i="1" kern="0" dirty="0">
                <a:solidFill>
                  <a:srgbClr val="FFFFFF"/>
                </a:solidFill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</a:rPr>
              <a:t>CD}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AB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CD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since 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A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B </a:t>
            </a:r>
            <a:r>
              <a:rPr kumimoji="1" lang="en-US" sz="20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r>
              <a:rPr kumimoji="1" lang="en-US" sz="2000" kern="0" dirty="0">
                <a:solidFill>
                  <a:srgbClr val="FFFFFF"/>
                </a:solidFill>
                <a:ea typeface="ヒラギノ角ゴ Pro W3" pitchFamily="19" charset="-128"/>
              </a:rPr>
              <a:t> can be inferred even after deleting </a:t>
            </a:r>
            <a:r>
              <a:rPr kumimoji="1" lang="en-US" sz="2000" i="1" kern="0" dirty="0">
                <a:solidFill>
                  <a:srgbClr val="FFFFFF"/>
                </a:solidFill>
                <a:ea typeface="ヒラギノ角ゴ Pro W3" pitchFamily="19" charset="-128"/>
              </a:rPr>
              <a:t>C</a:t>
            </a:r>
            <a:endParaRPr kumimoji="1" lang="en-US" sz="2000" i="1" kern="0" dirty="0">
              <a:solidFill>
                <a:srgbClr val="FFFFFF"/>
              </a:solidFill>
              <a:sym typeface="Greek Symbols" pitchFamily="18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848"/>
            <a:ext cx="8229600" cy="1143000"/>
          </a:xfrm>
        </p:spPr>
        <p:txBody>
          <a:bodyPr/>
          <a:lstStyle/>
          <a:p>
            <a:r>
              <a:rPr lang="en-US" dirty="0" smtClean="0"/>
              <a:t>Extraneous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848"/>
            <a:ext cx="8229600" cy="5216837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Consider a set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of functional dependencies and the functional dependency </a:t>
            </a:r>
            <a:r>
              <a:rPr kumimoji="1" lang="en-US" sz="2000" kern="0" dirty="0" err="1">
                <a:sym typeface="Symbol" pitchFamily="19" charset="2"/>
              </a:rPr>
              <a:t>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>
                <a:sym typeface="Monotype Sorts" pitchFamily="2" charset="2"/>
              </a:rPr>
              <a:t> </a:t>
            </a:r>
            <a:r>
              <a:rPr kumimoji="1" lang="en-US" sz="2000" kern="0" dirty="0" err="1">
                <a:sym typeface="Symbol" pitchFamily="19" charset="2"/>
              </a:rPr>
              <a:t></a:t>
            </a:r>
            <a:r>
              <a:rPr kumimoji="1" lang="en-US" sz="2000" kern="0" dirty="0">
                <a:sym typeface="Symbol" pitchFamily="19" charset="2"/>
              </a:rPr>
              <a:t> </a:t>
            </a:r>
            <a:r>
              <a:rPr kumimoji="1" lang="en-US" sz="2000" kern="0" dirty="0">
                <a:sym typeface="Greek Symbols" pitchFamily="18" charset="2"/>
              </a:rPr>
              <a:t>in </a:t>
            </a:r>
            <a:r>
              <a:rPr kumimoji="1" lang="en-US" sz="2000" i="1" kern="0" dirty="0">
                <a:sym typeface="Greek Symbols" pitchFamily="18" charset="2"/>
              </a:rPr>
              <a:t>F</a:t>
            </a:r>
            <a:r>
              <a:rPr kumimoji="1" lang="en-US" sz="2000" kern="0" dirty="0">
                <a:sym typeface="Greek Symbols" pitchFamily="18" charset="2"/>
              </a:rPr>
              <a:t>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Attribute A is </a:t>
            </a:r>
            <a:r>
              <a:rPr kumimoji="1" lang="en-US" sz="2000" b="1" kern="0" dirty="0">
                <a:solidFill>
                  <a:srgbClr val="000099"/>
                </a:solidFill>
                <a:ea typeface="ヒラギノ角ゴ Pro W3" pitchFamily="19" charset="-128"/>
                <a:sym typeface="Monotype Sorts" pitchFamily="2" charset="2"/>
              </a:rPr>
              <a:t>extraneous</a:t>
            </a:r>
            <a:r>
              <a:rPr kumimoji="1" lang="en-US" sz="20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in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 and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logically implies (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–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{(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–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}.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Attribute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is </a:t>
            </a:r>
            <a:r>
              <a:rPr kumimoji="1" lang="en-US" sz="2000" b="1" kern="0" dirty="0">
                <a:solidFill>
                  <a:srgbClr val="000099"/>
                </a:solidFill>
                <a:ea typeface="ヒラギノ角ゴ Pro W3" pitchFamily="19" charset="-128"/>
                <a:sym typeface="Greek Symbols" pitchFamily="18" charset="2"/>
              </a:rPr>
              <a:t>extraneous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in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if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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and the set of functional dependencies </a:t>
            </a:r>
            <a:b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(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 –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000" kern="0" dirty="0">
                <a:ea typeface="ヒラギノ角ゴ Pro W3" pitchFamily="19" charset="-128"/>
                <a:sym typeface="Symbol" pitchFamily="19" charset="2"/>
              </a:rPr>
              <a:t> {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 err="1"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–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)} logically implies 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F.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Example: Given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= {</a:t>
            </a:r>
            <a:r>
              <a:rPr kumimoji="1" lang="en-US" sz="2000" i="1" kern="0" dirty="0"/>
              <a:t>A</a:t>
            </a:r>
            <a:r>
              <a:rPr kumimoji="1" lang="en-US" sz="2000" kern="0" dirty="0"/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/>
              <a:t> </a:t>
            </a:r>
            <a:r>
              <a:rPr kumimoji="1" lang="en-US" sz="2000" i="1" kern="0" dirty="0"/>
              <a:t>C</a:t>
            </a:r>
            <a:r>
              <a:rPr kumimoji="1" lang="en-US" sz="2000" kern="0" dirty="0"/>
              <a:t>, </a:t>
            </a:r>
            <a:r>
              <a:rPr kumimoji="1" lang="en-US" sz="2000" i="1" kern="0" dirty="0"/>
              <a:t>AB</a:t>
            </a:r>
            <a:r>
              <a:rPr kumimoji="1" lang="en-US" sz="2000" kern="0" dirty="0"/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/>
              <a:t> </a:t>
            </a:r>
            <a:r>
              <a:rPr kumimoji="1" lang="en-US" sz="2000" i="1" kern="0" dirty="0"/>
              <a:t>C</a:t>
            </a:r>
            <a:r>
              <a:rPr kumimoji="1" lang="en-US" sz="2000" kern="0" dirty="0"/>
              <a:t> 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i="1" kern="0" dirty="0">
                <a:ea typeface="ヒラギノ角ゴ Pro W3" pitchFamily="19" charset="-128"/>
              </a:rPr>
              <a:t>B</a:t>
            </a:r>
            <a:r>
              <a:rPr kumimoji="1" lang="en-US" sz="2000" kern="0" dirty="0"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ea typeface="ヒラギノ角ゴ Pro W3" pitchFamily="19" charset="-128"/>
              </a:rPr>
              <a:t>AB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ea typeface="ヒラギノ角ゴ Pro W3" pitchFamily="19" charset="-128"/>
              </a:rPr>
              <a:t> C</a:t>
            </a:r>
            <a:r>
              <a:rPr kumimoji="1" lang="en-US" sz="2000" kern="0" dirty="0">
                <a:ea typeface="ヒラギノ角ゴ Pro W3" pitchFamily="19" charset="-128"/>
              </a:rPr>
              <a:t> because {</a:t>
            </a:r>
            <a:r>
              <a:rPr kumimoji="1" lang="en-US" sz="2000" i="1" kern="0" dirty="0">
                <a:ea typeface="ヒラギノ角ゴ Pro W3" pitchFamily="19" charset="-128"/>
              </a:rPr>
              <a:t>A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</a:rPr>
              <a:t>C, AB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ea typeface="ヒラギノ角ゴ Pro W3" pitchFamily="19" charset="-128"/>
              </a:rPr>
              <a:t> C</a:t>
            </a:r>
            <a:r>
              <a:rPr kumimoji="1" lang="en-US" sz="2000" kern="0" dirty="0">
                <a:ea typeface="ヒラギノ角ゴ Pro W3" pitchFamily="19" charset="-128"/>
              </a:rPr>
              <a:t>} logically implies </a:t>
            </a:r>
            <a:r>
              <a:rPr kumimoji="1" lang="en-US" sz="2000" i="1" kern="0" dirty="0">
                <a:ea typeface="ヒラギノ角ゴ Pro W3" pitchFamily="19" charset="-128"/>
              </a:rPr>
              <a:t>A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</a:rPr>
              <a:t>C </a:t>
            </a:r>
            <a:r>
              <a:rPr kumimoji="1" lang="en-US" sz="2000" kern="0" dirty="0">
                <a:ea typeface="ヒラギノ角ゴ Pro W3" pitchFamily="19" charset="-128"/>
              </a:rPr>
              <a:t>(I.e. the result of dropping </a:t>
            </a:r>
            <a:r>
              <a:rPr kumimoji="1" lang="en-US" sz="2000" i="1" kern="0" dirty="0">
                <a:ea typeface="ヒラギノ角ゴ Pro W3" pitchFamily="19" charset="-128"/>
              </a:rPr>
              <a:t>B </a:t>
            </a:r>
            <a:r>
              <a:rPr kumimoji="1" lang="en-US" sz="2000" kern="0" dirty="0">
                <a:ea typeface="ヒラギノ角ゴ Pro W3" pitchFamily="19" charset="-128"/>
              </a:rPr>
              <a:t>from </a:t>
            </a:r>
            <a:r>
              <a:rPr kumimoji="1" lang="en-US" sz="2000" i="1" kern="0" dirty="0">
                <a:ea typeface="ヒラギノ角ゴ Pro W3" pitchFamily="19" charset="-128"/>
              </a:rPr>
              <a:t>AB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i="1" kern="0" dirty="0">
                <a:ea typeface="ヒラギノ角ゴ Pro W3" pitchFamily="19" charset="-128"/>
              </a:rPr>
              <a:t> C</a:t>
            </a:r>
            <a:r>
              <a:rPr kumimoji="1" lang="en-US" sz="2000" kern="0" dirty="0">
                <a:ea typeface="ヒラギノ角ゴ Pro W3" pitchFamily="19" charset="-128"/>
              </a:rPr>
              <a:t>).</a:t>
            </a: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000" kern="0" dirty="0"/>
              <a:t>Example:  Given </a:t>
            </a:r>
            <a:r>
              <a:rPr kumimoji="1" lang="en-US" sz="2000" i="1" kern="0" dirty="0"/>
              <a:t>F</a:t>
            </a:r>
            <a:r>
              <a:rPr kumimoji="1" lang="en-US" sz="2000" kern="0" dirty="0"/>
              <a:t> = {</a:t>
            </a:r>
            <a:r>
              <a:rPr kumimoji="1" lang="en-US" sz="2000" i="1" kern="0" dirty="0"/>
              <a:t>A</a:t>
            </a:r>
            <a:r>
              <a:rPr kumimoji="1" lang="en-US" sz="2000" kern="0" dirty="0"/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/>
              <a:t> </a:t>
            </a:r>
            <a:r>
              <a:rPr kumimoji="1" lang="en-US" sz="2000" i="1" kern="0" dirty="0"/>
              <a:t>C</a:t>
            </a:r>
            <a:r>
              <a:rPr kumimoji="1" lang="en-US" sz="2000" kern="0" dirty="0"/>
              <a:t>, </a:t>
            </a:r>
            <a:r>
              <a:rPr kumimoji="1" lang="en-US" sz="2000" i="1" kern="0" dirty="0"/>
              <a:t>AB</a:t>
            </a:r>
            <a:r>
              <a:rPr kumimoji="1" lang="en-US" sz="2000" kern="0" dirty="0"/>
              <a:t> </a:t>
            </a:r>
            <a:r>
              <a:rPr kumimoji="1" lang="en-US" sz="2000" kern="0" dirty="0" err="1">
                <a:sym typeface="Symbol" pitchFamily="19" charset="2"/>
              </a:rPr>
              <a:t></a:t>
            </a:r>
            <a:r>
              <a:rPr kumimoji="1" lang="en-US" sz="2000" kern="0" dirty="0"/>
              <a:t> </a:t>
            </a:r>
            <a:r>
              <a:rPr kumimoji="1" lang="en-US" sz="2000" i="1" kern="0" dirty="0"/>
              <a:t>CD}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000" i="1" kern="0" dirty="0">
                <a:ea typeface="ヒラギノ角ゴ Pro W3" pitchFamily="19" charset="-128"/>
              </a:rPr>
              <a:t>C</a:t>
            </a:r>
            <a:r>
              <a:rPr kumimoji="1" lang="en-US" sz="2000" kern="0" dirty="0">
                <a:ea typeface="ヒラギノ角ゴ Pro W3" pitchFamily="19" charset="-128"/>
              </a:rPr>
              <a:t> is extraneous in </a:t>
            </a:r>
            <a:r>
              <a:rPr kumimoji="1" lang="en-US" sz="2000" i="1" kern="0" dirty="0">
                <a:ea typeface="ヒラギノ角ゴ Pro W3" pitchFamily="19" charset="-128"/>
              </a:rPr>
              <a:t>AB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</a:rPr>
              <a:t>CD</a:t>
            </a:r>
            <a:r>
              <a:rPr kumimoji="1" lang="en-US" sz="2000" kern="0" dirty="0">
                <a:ea typeface="ヒラギノ角ゴ Pro W3" pitchFamily="19" charset="-128"/>
              </a:rPr>
              <a:t> since  </a:t>
            </a:r>
            <a:r>
              <a:rPr kumimoji="1" lang="en-US" sz="2000" i="1" kern="0" dirty="0">
                <a:ea typeface="ヒラギノ角ゴ Pro W3" pitchFamily="19" charset="-128"/>
              </a:rPr>
              <a:t>A</a:t>
            </a:r>
            <a:r>
              <a:rPr kumimoji="1" lang="en-US" sz="2000" kern="0" dirty="0">
                <a:ea typeface="ヒラギノ角ゴ Pro W3" pitchFamily="19" charset="-128"/>
              </a:rPr>
              <a:t>B </a:t>
            </a:r>
            <a:r>
              <a:rPr kumimoji="1" lang="en-US" sz="20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kern="0" dirty="0">
                <a:ea typeface="ヒラギノ角ゴ Pro W3" pitchFamily="19" charset="-128"/>
              </a:rPr>
              <a:t> </a:t>
            </a:r>
            <a:r>
              <a:rPr kumimoji="1" lang="en-US" sz="2000" i="1" kern="0" dirty="0">
                <a:ea typeface="ヒラギノ角ゴ Pro W3" pitchFamily="19" charset="-128"/>
              </a:rPr>
              <a:t>C</a:t>
            </a:r>
            <a:r>
              <a:rPr kumimoji="1" lang="en-US" sz="2000" kern="0" dirty="0">
                <a:ea typeface="ヒラギノ角ゴ Pro W3" pitchFamily="19" charset="-128"/>
              </a:rPr>
              <a:t> can be inferred even after deleting </a:t>
            </a:r>
            <a:r>
              <a:rPr kumimoji="1" lang="en-US" sz="2000" i="1" kern="0" dirty="0">
                <a:ea typeface="ヒラギノ角ゴ Pro W3" pitchFamily="19" charset="-128"/>
              </a:rPr>
              <a:t>C</a:t>
            </a:r>
            <a:endParaRPr kumimoji="1" lang="en-US" sz="2000" i="1" kern="0" dirty="0">
              <a:sym typeface="Greek Symbols" pitchFamily="18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68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Testing if an Attribute is Extraneous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1000" lvl="0" indent="-3810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/>
              <a:t>Consider a set </a:t>
            </a:r>
            <a:r>
              <a:rPr kumimoji="1" lang="en-US" sz="2400" i="1" kern="0" dirty="0"/>
              <a:t>F</a:t>
            </a:r>
            <a:r>
              <a:rPr kumimoji="1" lang="en-US" sz="2400" kern="0" dirty="0"/>
              <a:t> of functional dependencies and the functional dependency </a:t>
            </a:r>
            <a:r>
              <a:rPr kumimoji="1" lang="en-US" sz="2400" kern="0" dirty="0" err="1">
                <a:sym typeface="Symbol" pitchFamily="19" charset="2"/>
              </a:rPr>
              <a:t></a:t>
            </a:r>
            <a:r>
              <a:rPr kumimoji="1" lang="en-US" sz="2400" kern="0" dirty="0">
                <a:sym typeface="Symbol" pitchFamily="19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</a:t>
            </a:r>
            <a:r>
              <a:rPr kumimoji="1" lang="en-US" sz="2400" kern="0" dirty="0">
                <a:sym typeface="Monotype Sorts" pitchFamily="2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</a:t>
            </a:r>
            <a:r>
              <a:rPr kumimoji="1" lang="en-US" sz="2400" kern="0" dirty="0">
                <a:sym typeface="Symbol" pitchFamily="19" charset="2"/>
              </a:rPr>
              <a:t> </a:t>
            </a:r>
            <a:r>
              <a:rPr kumimoji="1" lang="en-US" sz="2400" kern="0" dirty="0">
                <a:sym typeface="Greek Symbols" pitchFamily="18" charset="2"/>
              </a:rPr>
              <a:t>in </a:t>
            </a:r>
            <a:r>
              <a:rPr kumimoji="1" lang="en-US" sz="2400" i="1" kern="0" dirty="0">
                <a:sym typeface="Greek Symbols" pitchFamily="18" charset="2"/>
              </a:rPr>
              <a:t>F</a:t>
            </a:r>
            <a:r>
              <a:rPr kumimoji="1" lang="en-US" sz="2400" kern="0" dirty="0">
                <a:sym typeface="Greek Symbols" pitchFamily="18" charset="2"/>
              </a:rPr>
              <a:t>.</a:t>
            </a:r>
          </a:p>
          <a:p>
            <a:pPr marL="381000" lvl="0" indent="-3810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>
                <a:sym typeface="Monotype Sorts" pitchFamily="2" charset="2"/>
              </a:rPr>
              <a:t>To test if attribute A </a:t>
            </a:r>
            <a:r>
              <a:rPr kumimoji="1" lang="en-US" sz="2400" kern="0" dirty="0" err="1">
                <a:sym typeface="Symbol" pitchFamily="19" charset="2"/>
              </a:rPr>
              <a:t></a:t>
            </a:r>
            <a:r>
              <a:rPr kumimoji="1" lang="en-US" sz="2400" kern="0" dirty="0">
                <a:sym typeface="Symbol" pitchFamily="19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</a:t>
            </a:r>
            <a:r>
              <a:rPr kumimoji="1" lang="en-US" sz="2400" kern="0" dirty="0">
                <a:sym typeface="Monotype Sorts" pitchFamily="2" charset="2"/>
              </a:rPr>
              <a:t> is extraneous</a:t>
            </a:r>
            <a:r>
              <a:rPr kumimoji="1" lang="en-US" sz="2400" kern="0" dirty="0">
                <a:solidFill>
                  <a:schemeClr val="tx2"/>
                </a:solidFill>
                <a:sym typeface="Monotype Sorts" pitchFamily="2" charset="2"/>
              </a:rPr>
              <a:t> </a:t>
            </a:r>
            <a:r>
              <a:rPr kumimoji="1" lang="en-US" sz="2400" kern="0" dirty="0">
                <a:sym typeface="Monotype Sorts" pitchFamily="2" charset="2"/>
              </a:rPr>
              <a:t>in</a:t>
            </a:r>
            <a:r>
              <a:rPr kumimoji="1" lang="en-US" sz="2400" kern="0" dirty="0">
                <a:solidFill>
                  <a:schemeClr val="tx2"/>
                </a:solidFill>
                <a:sym typeface="Monotype Sorts" pitchFamily="2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chemeClr val="tx2"/>
                </a:solidFill>
                <a:sym typeface="Monotype Sorts" pitchFamily="2" charset="2"/>
              </a:rPr>
              <a:t> </a:t>
            </a: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defRPr/>
            </a:pP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compute ({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}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– A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)</a:t>
            </a:r>
            <a:r>
              <a:rPr kumimoji="1" lang="en-US" sz="24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using the dependencies in 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endParaRPr kumimoji="1" lang="en-US" sz="2400" kern="0" dirty="0">
              <a:ea typeface="ヒラギノ角ゴ Pro W3" pitchFamily="19" charset="-128"/>
              <a:sym typeface="Symbol" pitchFamily="19" charset="2"/>
            </a:endParaRP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defRPr/>
            </a:pP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check that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({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}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– A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)</a:t>
            </a:r>
            <a:r>
              <a:rPr kumimoji="1" lang="en-US" sz="24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contains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; if it does, 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is extraneous </a:t>
            </a:r>
            <a:r>
              <a:rPr kumimoji="1" lang="en-US" sz="2400" kern="0" dirty="0">
                <a:ea typeface="ヒラギノ角ゴ Pro W3" pitchFamily="19" charset="-128"/>
                <a:sym typeface="Monotype Sorts" pitchFamily="2" charset="2"/>
              </a:rPr>
              <a:t>in</a:t>
            </a:r>
            <a:r>
              <a:rPr kumimoji="1" lang="en-US" sz="24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endParaRPr kumimoji="1" lang="en-US" sz="2400" kern="0" dirty="0">
              <a:ea typeface="ヒラギノ角ゴ Pro W3" pitchFamily="19" charset="-128"/>
              <a:sym typeface="Greek Symbols" pitchFamily="18" charset="2"/>
            </a:endParaRPr>
          </a:p>
          <a:p>
            <a:pPr marL="381000" lvl="0" indent="-3810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2400" kern="0" dirty="0">
                <a:solidFill>
                  <a:srgbClr val="FFFFFF"/>
                </a:solidFill>
                <a:sym typeface="Greek Symbols" pitchFamily="18" charset="2"/>
              </a:rPr>
              <a:t>To test if attribute </a:t>
            </a:r>
            <a:r>
              <a:rPr kumimoji="1" lang="en-US" sz="2400" i="1" kern="0" dirty="0">
                <a:solidFill>
                  <a:srgbClr val="FFFFFF"/>
                </a:solidFill>
                <a:sym typeface="Greek Symbols" pitchFamily="18" charset="2"/>
              </a:rPr>
              <a:t>A</a:t>
            </a:r>
            <a:r>
              <a:rPr kumimoji="1" lang="en-US" sz="24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2400" kern="0" dirty="0" err="1">
                <a:solidFill>
                  <a:srgbClr val="FFFFFF"/>
                </a:solidFill>
                <a:sym typeface="Symbol" pitchFamily="19" charset="2"/>
              </a:rPr>
              <a:t></a:t>
            </a:r>
            <a:r>
              <a:rPr kumimoji="1" lang="en-US" sz="2400" kern="0" dirty="0">
                <a:solidFill>
                  <a:srgbClr val="FFFFFF"/>
                </a:solidFill>
                <a:sym typeface="Symbol" pitchFamily="19" charset="2"/>
              </a:rPr>
              <a:t> </a:t>
            </a:r>
            <a:r>
              <a:rPr kumimoji="1" lang="en-US" sz="2400" kern="0" dirty="0" err="1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2400" kern="0" dirty="0">
                <a:solidFill>
                  <a:srgbClr val="FFFFFF"/>
                </a:solidFill>
                <a:sym typeface="Greek Symbols" pitchFamily="18" charset="2"/>
              </a:rPr>
              <a:t>  is extraneous in </a:t>
            </a:r>
            <a:r>
              <a:rPr kumimoji="1" lang="en-US" sz="2400" kern="0" dirty="0" err="1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24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compute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baseline="3000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+ 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using only the dependencies in  </a:t>
            </a:r>
            <a:b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       F’ = (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 – {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{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i="1" kern="0" dirty="0" err="1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– 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)}, </a:t>
            </a:r>
            <a:endParaRPr kumimoji="1" lang="en-US" sz="2400" kern="0" dirty="0" smtClean="0">
              <a:solidFill>
                <a:srgbClr val="FFFFFF"/>
              </a:solidFill>
              <a:ea typeface="ヒラギノ角ゴ Pro W3" pitchFamily="19" charset="-128"/>
              <a:sym typeface="Greek Symbols" pitchFamily="18" charset="2"/>
            </a:endParaRP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None/>
              <a:defRPr/>
            </a:pP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check 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that </a:t>
            </a:r>
            <a:r>
              <a:rPr kumimoji="1" lang="en-US" sz="2400" kern="0" dirty="0" err="1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baseline="3000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+ 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contains 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A; 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if it does</a:t>
            </a:r>
            <a:r>
              <a:rPr kumimoji="1" lang="en-US" sz="2400" i="1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, A </a:t>
            </a:r>
            <a:r>
              <a:rPr kumimoji="1" lang="en-US" sz="2400" kern="0" dirty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is extraneous in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kern="0" dirty="0" err="1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jhgkhg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kern="0" dirty="0" err="1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jhg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kern="0" dirty="0" err="1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hj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kern="0" dirty="0" err="1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jkh</a:t>
            </a:r>
            <a:r>
              <a:rPr kumimoji="1" lang="en-US" sz="2400" kern="0" dirty="0" smtClean="0">
                <a:solidFill>
                  <a:srgbClr val="FFFFFF"/>
                </a:solidFill>
                <a:ea typeface="ヒラギノ角ゴ Pro W3" pitchFamily="19" charset="-128"/>
                <a:sym typeface="Symbol" pitchFamily="19" charset="2"/>
              </a:rPr>
              <a:t> </a:t>
            </a:r>
            <a:endParaRPr kumimoji="1" lang="en-US" sz="2400" kern="0" dirty="0" smtClean="0">
              <a:solidFill>
                <a:srgbClr val="FFFFFF"/>
              </a:solidFill>
              <a:ea typeface="ヒラギノ角ゴ Pro W3" pitchFamily="19" charset="-128"/>
              <a:sym typeface="Greek Symbols" pitchFamily="18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68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Testing if an Attribute is Extraneous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1000" lvl="0" indent="-3810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/>
              <a:t>Consider a set </a:t>
            </a:r>
            <a:r>
              <a:rPr kumimoji="1" lang="en-US" sz="2400" i="1" kern="0" dirty="0"/>
              <a:t>F</a:t>
            </a:r>
            <a:r>
              <a:rPr kumimoji="1" lang="en-US" sz="2400" kern="0" dirty="0"/>
              <a:t> of functional dependencies and the functional dependency </a:t>
            </a:r>
            <a:r>
              <a:rPr kumimoji="1" lang="en-US" sz="2400" kern="0" dirty="0" err="1">
                <a:sym typeface="Symbol" pitchFamily="19" charset="2"/>
              </a:rPr>
              <a:t></a:t>
            </a:r>
            <a:r>
              <a:rPr kumimoji="1" lang="en-US" sz="2400" kern="0" dirty="0">
                <a:sym typeface="Symbol" pitchFamily="19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</a:t>
            </a:r>
            <a:r>
              <a:rPr kumimoji="1" lang="en-US" sz="2400" kern="0" dirty="0">
                <a:sym typeface="Monotype Sorts" pitchFamily="2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</a:t>
            </a:r>
            <a:r>
              <a:rPr kumimoji="1" lang="en-US" sz="2400" kern="0" dirty="0">
                <a:sym typeface="Symbol" pitchFamily="19" charset="2"/>
              </a:rPr>
              <a:t> </a:t>
            </a:r>
            <a:r>
              <a:rPr kumimoji="1" lang="en-US" sz="2400" kern="0" dirty="0">
                <a:sym typeface="Greek Symbols" pitchFamily="18" charset="2"/>
              </a:rPr>
              <a:t>in </a:t>
            </a:r>
            <a:r>
              <a:rPr kumimoji="1" lang="en-US" sz="2400" i="1" kern="0" dirty="0">
                <a:sym typeface="Greek Symbols" pitchFamily="18" charset="2"/>
              </a:rPr>
              <a:t>F</a:t>
            </a:r>
            <a:r>
              <a:rPr kumimoji="1" lang="en-US" sz="2400" kern="0" dirty="0">
                <a:sym typeface="Greek Symbols" pitchFamily="18" charset="2"/>
              </a:rPr>
              <a:t>.</a:t>
            </a:r>
          </a:p>
          <a:p>
            <a:pPr marL="381000" lvl="0" indent="-3810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>
                <a:sym typeface="Monotype Sorts" pitchFamily="2" charset="2"/>
              </a:rPr>
              <a:t>To test if attribute A </a:t>
            </a:r>
            <a:r>
              <a:rPr kumimoji="1" lang="en-US" sz="2400" kern="0" dirty="0" err="1">
                <a:sym typeface="Symbol" pitchFamily="19" charset="2"/>
              </a:rPr>
              <a:t></a:t>
            </a:r>
            <a:r>
              <a:rPr kumimoji="1" lang="en-US" sz="2400" kern="0" dirty="0">
                <a:sym typeface="Symbol" pitchFamily="19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</a:t>
            </a:r>
            <a:r>
              <a:rPr kumimoji="1" lang="en-US" sz="2400" kern="0" dirty="0">
                <a:sym typeface="Monotype Sorts" pitchFamily="2" charset="2"/>
              </a:rPr>
              <a:t> is extraneous</a:t>
            </a:r>
            <a:r>
              <a:rPr kumimoji="1" lang="en-US" sz="2400" kern="0" dirty="0">
                <a:solidFill>
                  <a:schemeClr val="tx2"/>
                </a:solidFill>
                <a:sym typeface="Monotype Sorts" pitchFamily="2" charset="2"/>
              </a:rPr>
              <a:t> </a:t>
            </a:r>
            <a:r>
              <a:rPr kumimoji="1" lang="en-US" sz="2400" kern="0" dirty="0">
                <a:sym typeface="Monotype Sorts" pitchFamily="2" charset="2"/>
              </a:rPr>
              <a:t>in</a:t>
            </a:r>
            <a:r>
              <a:rPr kumimoji="1" lang="en-US" sz="2400" kern="0" dirty="0">
                <a:solidFill>
                  <a:schemeClr val="tx2"/>
                </a:solidFill>
                <a:sym typeface="Monotype Sorts" pitchFamily="2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chemeClr val="tx2"/>
                </a:solidFill>
                <a:sym typeface="Monotype Sorts" pitchFamily="2" charset="2"/>
              </a:rPr>
              <a:t> </a:t>
            </a: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defRPr/>
            </a:pP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compute ({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}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– A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)</a:t>
            </a:r>
            <a:r>
              <a:rPr kumimoji="1" lang="en-US" sz="24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using the dependencies in 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endParaRPr kumimoji="1" lang="en-US" sz="2400" kern="0" dirty="0">
              <a:ea typeface="ヒラギノ角ゴ Pro W3" pitchFamily="19" charset="-128"/>
              <a:sym typeface="Symbol" pitchFamily="19" charset="2"/>
            </a:endParaRP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defRPr/>
            </a:pP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check that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({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}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– A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)</a:t>
            </a:r>
            <a:r>
              <a:rPr kumimoji="1" lang="en-US" sz="2400" kern="0" baseline="30000" dirty="0">
                <a:ea typeface="ヒラギノ角ゴ Pro W3" pitchFamily="19" charset="-128"/>
                <a:sym typeface="Symbol" pitchFamily="19" charset="2"/>
              </a:rPr>
              <a:t>+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contains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; if it does, 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is extraneous </a:t>
            </a:r>
            <a:r>
              <a:rPr kumimoji="1" lang="en-US" sz="2400" kern="0" dirty="0">
                <a:ea typeface="ヒラギノ角ゴ Pro W3" pitchFamily="19" charset="-128"/>
                <a:sym typeface="Monotype Sorts" pitchFamily="2" charset="2"/>
              </a:rPr>
              <a:t>in</a:t>
            </a:r>
            <a:r>
              <a:rPr kumimoji="1" lang="en-US" sz="24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solidFill>
                  <a:schemeClr val="tx2"/>
                </a:solidFill>
                <a:ea typeface="ヒラギノ角ゴ Pro W3" pitchFamily="19" charset="-128"/>
                <a:sym typeface="Monotype Sorts" pitchFamily="2" charset="2"/>
              </a:rPr>
              <a:t> </a:t>
            </a:r>
            <a:endParaRPr kumimoji="1" lang="en-US" sz="2400" kern="0" dirty="0">
              <a:ea typeface="ヒラギノ角ゴ Pro W3" pitchFamily="19" charset="-128"/>
              <a:sym typeface="Greek Symbols" pitchFamily="18" charset="2"/>
            </a:endParaRPr>
          </a:p>
          <a:p>
            <a:pPr marL="381000" lvl="0" indent="-3810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2400" kern="0" dirty="0">
                <a:sym typeface="Greek Symbols" pitchFamily="18" charset="2"/>
              </a:rPr>
              <a:t>To test if attribute </a:t>
            </a:r>
            <a:r>
              <a:rPr kumimoji="1" lang="en-US" sz="2400" i="1" kern="0" dirty="0">
                <a:sym typeface="Greek Symbols" pitchFamily="18" charset="2"/>
              </a:rPr>
              <a:t>A</a:t>
            </a:r>
            <a:r>
              <a:rPr kumimoji="1" lang="en-US" sz="2400" kern="0" dirty="0">
                <a:sym typeface="Greek Symbols" pitchFamily="18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</a:t>
            </a:r>
            <a:r>
              <a:rPr kumimoji="1" lang="en-US" sz="2400" kern="0" dirty="0">
                <a:sym typeface="Symbol" pitchFamily="19" charset="2"/>
              </a:rPr>
              <a:t> </a:t>
            </a:r>
            <a:r>
              <a:rPr kumimoji="1" lang="en-US" sz="2400" kern="0" dirty="0" err="1">
                <a:sym typeface="Symbol" pitchFamily="19" charset="2"/>
              </a:rPr>
              <a:t></a:t>
            </a:r>
            <a:r>
              <a:rPr kumimoji="1" lang="en-US" sz="2400" kern="0" dirty="0">
                <a:sym typeface="Greek Symbols" pitchFamily="18" charset="2"/>
              </a:rPr>
              <a:t>  is extraneous in </a:t>
            </a:r>
            <a:r>
              <a:rPr kumimoji="1" lang="en-US" sz="2400" kern="0" dirty="0" err="1">
                <a:sym typeface="Symbol" pitchFamily="19" charset="2"/>
              </a:rPr>
              <a:t></a:t>
            </a:r>
            <a:r>
              <a:rPr kumimoji="1" lang="en-US" sz="2400" kern="0" dirty="0">
                <a:sym typeface="Greek Symbols" pitchFamily="18" charset="2"/>
              </a:rPr>
              <a:t> </a:t>
            </a: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defRPr/>
            </a:pP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compute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baseline="30000" dirty="0">
                <a:ea typeface="ヒラギノ角ゴ Pro W3" pitchFamily="19" charset="-128"/>
                <a:sym typeface="Greek Symbols" pitchFamily="18" charset="2"/>
              </a:rPr>
              <a:t>+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using only the dependencies in  </a:t>
            </a:r>
            <a:b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</a:b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        F’ = (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 – {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})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</a:t>
            </a:r>
            <a:r>
              <a:rPr kumimoji="1" lang="en-US" sz="2400" kern="0" dirty="0">
                <a:ea typeface="ヒラギノ角ゴ Pro W3" pitchFamily="19" charset="-128"/>
                <a:sym typeface="Symbol" pitchFamily="19" charset="2"/>
              </a:rPr>
              <a:t> {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i="1" kern="0" dirty="0" err="1"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– 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A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)}, </a:t>
            </a: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AutoNum type="arabicPeriod"/>
              <a:defRPr/>
            </a:pP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 check that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kern="0" baseline="30000" dirty="0">
                <a:ea typeface="ヒラギノ角ゴ Pro W3" pitchFamily="19" charset="-128"/>
                <a:sym typeface="Greek Symbols" pitchFamily="18" charset="2"/>
              </a:rPr>
              <a:t>+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contains 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A;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if it does</a:t>
            </a:r>
            <a:r>
              <a:rPr kumimoji="1" lang="en-US" sz="2400" i="1" kern="0" dirty="0">
                <a:ea typeface="ヒラギノ角ゴ Pro W3" pitchFamily="19" charset="-128"/>
                <a:sym typeface="Greek Symbols" pitchFamily="18" charset="2"/>
              </a:rPr>
              <a:t>, A </a:t>
            </a:r>
            <a:r>
              <a:rPr kumimoji="1" lang="en-US" sz="2400" kern="0" dirty="0">
                <a:ea typeface="ヒラギノ角ゴ Pro W3" pitchFamily="19" charset="-128"/>
                <a:sym typeface="Greek Symbols" pitchFamily="18" charset="2"/>
              </a:rPr>
              <a:t>is extraneous in </a:t>
            </a:r>
            <a:r>
              <a:rPr kumimoji="1" lang="en-US" sz="2400" kern="0" dirty="0" err="1">
                <a:ea typeface="ヒラギノ角ゴ Pro W3" pitchFamily="19" charset="-128"/>
                <a:sym typeface="Symbol" pitchFamily="19" charset="2"/>
              </a:rPr>
              <a:t></a:t>
            </a:r>
            <a:endParaRPr kumimoji="1" lang="en-US" sz="2400" kern="0" dirty="0">
              <a:ea typeface="ヒラギノ角ゴ Pro W3" pitchFamily="19" charset="-128"/>
              <a:sym typeface="Greek Symbols" pitchFamily="18" charset="2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764"/>
            <a:ext cx="8229600" cy="1143000"/>
          </a:xfrm>
        </p:spPr>
        <p:txBody>
          <a:bodyPr/>
          <a:lstStyle/>
          <a:p>
            <a:r>
              <a:rPr lang="en-US" dirty="0" smtClean="0"/>
              <a:t>Canonical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8764"/>
            <a:ext cx="8229600" cy="5074300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1800" kern="0" dirty="0">
                <a:sym typeface="Greek Symbols" pitchFamily="18" charset="2"/>
              </a:rPr>
              <a:t>A </a:t>
            </a:r>
            <a:r>
              <a:rPr kumimoji="1" lang="en-US" sz="1800" b="1" kern="0" dirty="0">
                <a:solidFill>
                  <a:srgbClr val="000099"/>
                </a:solidFill>
                <a:sym typeface="Greek Symbols" pitchFamily="18" charset="2"/>
              </a:rPr>
              <a:t>canonical cover</a:t>
            </a:r>
            <a:r>
              <a:rPr kumimoji="1" lang="en-US" sz="1800" i="1" kern="0" dirty="0">
                <a:sym typeface="Greek Symbols" pitchFamily="18" charset="2"/>
              </a:rPr>
              <a:t> </a:t>
            </a:r>
            <a:r>
              <a:rPr kumimoji="1" lang="en-US" sz="1800" kern="0" dirty="0">
                <a:sym typeface="Greek Symbols" pitchFamily="18" charset="2"/>
              </a:rPr>
              <a:t>for </a:t>
            </a:r>
            <a:r>
              <a:rPr kumimoji="1" lang="en-US" sz="1800" i="1" kern="0" dirty="0">
                <a:sym typeface="Greek Symbols" pitchFamily="18" charset="2"/>
              </a:rPr>
              <a:t>F</a:t>
            </a:r>
            <a:r>
              <a:rPr kumimoji="1" lang="en-US" sz="1800" kern="0" dirty="0">
                <a:sym typeface="Greek Symbols" pitchFamily="18" charset="2"/>
              </a:rPr>
              <a:t> is a set of dependencies </a:t>
            </a:r>
            <a:r>
              <a:rPr kumimoji="1" lang="en-US" sz="1800" i="1" kern="0" dirty="0" err="1"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sym typeface="Greek Symbols" pitchFamily="18" charset="2"/>
              </a:rPr>
              <a:t>c</a:t>
            </a:r>
            <a:r>
              <a:rPr kumimoji="1" lang="en-US" sz="1800" i="1" kern="0" baseline="-25000" dirty="0">
                <a:sym typeface="Greek Symbols" pitchFamily="18" charset="2"/>
              </a:rPr>
              <a:t> </a:t>
            </a:r>
            <a:r>
              <a:rPr kumimoji="1" lang="en-US" sz="1800" kern="0" dirty="0">
                <a:sym typeface="Greek Symbols" pitchFamily="18" charset="2"/>
              </a:rPr>
              <a:t>such that 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 logically implies all dependencies in </a:t>
            </a: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1800" i="1" kern="0" baseline="-25000" dirty="0">
                <a:ea typeface="ヒラギノ角ゴ Pro W3" pitchFamily="19" charset="-128"/>
                <a:sym typeface="Greek Symbols" pitchFamily="18" charset="2"/>
              </a:rPr>
              <a:t>,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 and 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1800" kern="0" baseline="-2500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logically implies all dependencies in </a:t>
            </a:r>
            <a:r>
              <a:rPr kumimoji="1" lang="en-US" sz="1800" i="1" kern="0" dirty="0">
                <a:ea typeface="ヒラギノ角ゴ Pro W3" pitchFamily="19" charset="-128"/>
                <a:sym typeface="Greek Symbols" pitchFamily="18" charset="2"/>
              </a:rPr>
              <a:t>F,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 and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No functional dependency in </a:t>
            </a: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contains an extraneous attribute, and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Each left side of functional dependency in </a:t>
            </a: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is unique.</a:t>
            </a:r>
            <a:endParaRPr kumimoji="1" lang="en-US" sz="1800" kern="0" dirty="0" smtClean="0">
              <a:ea typeface="ヒラギノ角ゴ Pro W3" pitchFamily="19" charset="-128"/>
              <a:sym typeface="Greek Symbols" pitchFamily="18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1800" kern="0" dirty="0">
                <a:solidFill>
                  <a:srgbClr val="FFFFFF"/>
                </a:solidFill>
              </a:rPr>
              <a:t>To compute a canonical cover for </a:t>
            </a:r>
            <a:r>
              <a:rPr kumimoji="1" lang="en-US" sz="1800" i="1" kern="0" dirty="0">
                <a:solidFill>
                  <a:srgbClr val="FFFFFF"/>
                </a:solidFill>
              </a:rPr>
              <a:t>F</a:t>
            </a:r>
            <a:r>
              <a:rPr kumimoji="1" lang="en-US" sz="1800" kern="0" dirty="0">
                <a:solidFill>
                  <a:srgbClr val="FFFFFF"/>
                </a:solidFill>
              </a:rPr>
              <a:t>:</a:t>
            </a:r>
            <a:br>
              <a:rPr kumimoji="1" lang="en-US" sz="1800" kern="0" dirty="0">
                <a:solidFill>
                  <a:srgbClr val="FFFFFF"/>
                </a:solidFill>
              </a:rPr>
            </a:br>
            <a:r>
              <a:rPr kumimoji="1" lang="en-US" sz="1800" b="1" kern="0" dirty="0">
                <a:solidFill>
                  <a:srgbClr val="FFFFFF"/>
                </a:solidFill>
              </a:rPr>
              <a:t>repeat</a:t>
            </a:r>
            <a:br>
              <a:rPr kumimoji="1" lang="en-US" sz="1800" b="1" kern="0" dirty="0">
                <a:solidFill>
                  <a:srgbClr val="FFFFFF"/>
                </a:solidFill>
              </a:rPr>
            </a:br>
            <a:r>
              <a:rPr kumimoji="1" lang="en-US" sz="1800" b="1" kern="0" dirty="0">
                <a:solidFill>
                  <a:srgbClr val="FFFFFF"/>
                </a:solidFill>
              </a:rPr>
              <a:t>	</a:t>
            </a:r>
            <a:r>
              <a:rPr kumimoji="1" lang="en-US" sz="1800" kern="0" dirty="0">
                <a:solidFill>
                  <a:srgbClr val="FFFFFF"/>
                </a:solidFill>
              </a:rPr>
              <a:t>Use the union rule to replace any dependencies in </a:t>
            </a:r>
            <a:r>
              <a:rPr kumimoji="1" lang="en-US" sz="1800" i="1" kern="0" dirty="0">
                <a:solidFill>
                  <a:srgbClr val="FFFFFF"/>
                </a:solidFill>
              </a:rPr>
              <a:t>F</a:t>
            </a:r>
            <a:br>
              <a:rPr kumimoji="1" lang="en-US" sz="1800" i="1" kern="0" dirty="0">
                <a:solidFill>
                  <a:srgbClr val="FFFFFF"/>
                </a:solidFill>
              </a:rPr>
            </a:br>
            <a:r>
              <a:rPr kumimoji="1" lang="en-US" sz="1800" i="1" kern="0" dirty="0">
                <a:solidFill>
                  <a:srgbClr val="FFFFFF"/>
                </a:solidFill>
              </a:rPr>
              <a:t>		 </a:t>
            </a:r>
            <a:r>
              <a:rPr kumimoji="1" lang="en-US" sz="1800" kern="0" dirty="0">
                <a:solidFill>
                  <a:srgbClr val="FFFFFF"/>
                </a:solidFill>
                <a:sym typeface="Symbol" pitchFamily="19" charset="2"/>
              </a:rPr>
              <a:t></a:t>
            </a:r>
            <a:r>
              <a:rPr kumimoji="1" lang="en-US" sz="1800" kern="0" baseline="-25000" dirty="0">
                <a:solidFill>
                  <a:srgbClr val="FFFFFF"/>
                </a:solidFill>
                <a:sym typeface="Greek Symbols" pitchFamily="18" charset="2"/>
              </a:rPr>
              <a:t>1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1800" kern="0" dirty="0">
                <a:solidFill>
                  <a:srgbClr val="FFFFFF"/>
                </a:solidFill>
                <a:sym typeface="Monotype Sorts" pitchFamily="2" charset="2"/>
              </a:rPr>
              <a:t> </a:t>
            </a:r>
            <a:r>
              <a:rPr kumimoji="1" lang="en-US" sz="1800" kern="0" dirty="0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1800" kern="0" baseline="-25000" dirty="0">
                <a:solidFill>
                  <a:srgbClr val="FFFFFF"/>
                </a:solidFill>
                <a:sym typeface="Greek Symbols" pitchFamily="18" charset="2"/>
              </a:rPr>
              <a:t>1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and </a:t>
            </a:r>
            <a:r>
              <a:rPr kumimoji="1" lang="en-US" sz="1800" kern="0" dirty="0">
                <a:solidFill>
                  <a:srgbClr val="FFFFFF"/>
                </a:solidFill>
                <a:sym typeface="Symbol" pitchFamily="19" charset="2"/>
              </a:rPr>
              <a:t></a:t>
            </a:r>
            <a:r>
              <a:rPr kumimoji="1" lang="en-US" sz="1800" kern="0" baseline="-25000" dirty="0">
                <a:solidFill>
                  <a:srgbClr val="FFFFFF"/>
                </a:solidFill>
                <a:sym typeface="Greek Symbols" pitchFamily="18" charset="2"/>
              </a:rPr>
              <a:t>1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1800" kern="0" dirty="0">
                <a:solidFill>
                  <a:srgbClr val="FFFFFF"/>
                </a:solidFill>
                <a:sym typeface="Monotype Sorts" pitchFamily="2" charset="2"/>
              </a:rPr>
              <a:t> </a:t>
            </a:r>
            <a:r>
              <a:rPr kumimoji="1" lang="en-US" sz="1800" kern="0" dirty="0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1800" kern="0" baseline="-25000" dirty="0">
                <a:solidFill>
                  <a:srgbClr val="FFFFFF"/>
                </a:solidFill>
                <a:sym typeface="Greek Symbols" pitchFamily="18" charset="2"/>
              </a:rPr>
              <a:t>2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with </a:t>
            </a:r>
            <a:r>
              <a:rPr kumimoji="1" lang="en-US" sz="1800" kern="0" dirty="0">
                <a:solidFill>
                  <a:srgbClr val="FFFFFF"/>
                </a:solidFill>
                <a:sym typeface="Symbol" pitchFamily="19" charset="2"/>
              </a:rPr>
              <a:t></a:t>
            </a:r>
            <a:r>
              <a:rPr kumimoji="1" lang="en-US" sz="1800" kern="0" baseline="-25000" dirty="0">
                <a:solidFill>
                  <a:srgbClr val="FFFFFF"/>
                </a:solidFill>
                <a:sym typeface="Greek Symbols" pitchFamily="18" charset="2"/>
              </a:rPr>
              <a:t>1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1800" kern="0" dirty="0">
                <a:solidFill>
                  <a:srgbClr val="FFFFFF"/>
                </a:solidFill>
                <a:sym typeface="Monotype Sorts" pitchFamily="2" charset="2"/>
              </a:rPr>
              <a:t> </a:t>
            </a:r>
            <a:r>
              <a:rPr kumimoji="1" lang="en-US" sz="1800" kern="0" dirty="0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1800" kern="0" baseline="-25000" dirty="0">
                <a:solidFill>
                  <a:srgbClr val="FFFFFF"/>
                </a:solidFill>
                <a:sym typeface="Greek Symbols" pitchFamily="18" charset="2"/>
              </a:rPr>
              <a:t>1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1800" kern="0" dirty="0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1800" kern="0" baseline="-25000" dirty="0">
                <a:solidFill>
                  <a:srgbClr val="FFFFFF"/>
                </a:solidFill>
                <a:sym typeface="Greek Symbols" pitchFamily="18" charset="2"/>
              </a:rPr>
              <a:t>2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b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</a:b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	Find a functional dependency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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1800" kern="0" dirty="0">
                <a:solidFill>
                  <a:srgbClr val="FFFFFF"/>
                </a:solidFill>
                <a:sym typeface="Monotype Sorts" pitchFamily="2" charset="2"/>
              </a:rPr>
              <a:t>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with an </a:t>
            </a:r>
            <a:b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</a:b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		extraneous attribute either in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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or in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1800" kern="0" dirty="0">
                <a:solidFill>
                  <a:srgbClr val="FFFFFF"/>
                </a:solidFill>
                <a:sym typeface="Monotype Sorts" pitchFamily="2" charset="2"/>
              </a:rPr>
              <a:t> 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/>
            </a:r>
            <a:b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</a:b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                      /* Note: test for extraneous attributes done using </a:t>
            </a:r>
            <a:r>
              <a:rPr kumimoji="1" lang="en-US" sz="1800" i="1" kern="0" dirty="0" err="1">
                <a:solidFill>
                  <a:srgbClr val="FFFFFF"/>
                </a:solidFill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solidFill>
                  <a:srgbClr val="FFFFFF"/>
                </a:solidFill>
                <a:sym typeface="Greek Symbols" pitchFamily="18" charset="2"/>
              </a:rPr>
              <a:t>c</a:t>
            </a:r>
            <a:r>
              <a:rPr kumimoji="1" lang="en-US" sz="1800" i="1" kern="0" baseline="-25000" dirty="0">
                <a:solidFill>
                  <a:srgbClr val="FFFFFF"/>
                </a:solidFill>
                <a:sym typeface="Greek Symbols" pitchFamily="18" charset="2"/>
              </a:rPr>
              <a:t>,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not F*/</a:t>
            </a:r>
            <a:b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</a:b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	If an extraneous attribute is found, delete it from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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</a:t>
            </a:r>
            <a:r>
              <a:rPr kumimoji="1" lang="en-US" sz="1800" kern="0" dirty="0">
                <a:solidFill>
                  <a:srgbClr val="FFFFFF"/>
                </a:solidFill>
                <a:sym typeface="Monotype Sorts" pitchFamily="2" charset="2"/>
              </a:rPr>
              <a:t> </a:t>
            </a:r>
            <a:r>
              <a:rPr kumimoji="1" lang="en-US" sz="1800" kern="0" dirty="0" err="1">
                <a:solidFill>
                  <a:srgbClr val="FFFFFF"/>
                </a:solidFill>
                <a:sym typeface="Symbol" pitchFamily="19" charset="2"/>
              </a:rPr>
              <a:t></a:t>
            </a:r>
            <a:r>
              <a:rPr kumimoji="1" lang="en-US" sz="1800" i="1" kern="0" dirty="0">
                <a:solidFill>
                  <a:srgbClr val="FFFFFF"/>
                </a:solidFill>
                <a:sym typeface="Greek Symbols" pitchFamily="18" charset="2"/>
              </a:rPr>
              <a:t> 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/>
            </a:r>
            <a:b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</a:br>
            <a:r>
              <a:rPr kumimoji="1" lang="en-US" sz="1800" b="1" kern="0" dirty="0">
                <a:solidFill>
                  <a:srgbClr val="FFFFFF"/>
                </a:solidFill>
                <a:sym typeface="Greek Symbols" pitchFamily="18" charset="2"/>
              </a:rPr>
              <a:t>until </a:t>
            </a:r>
            <a:r>
              <a:rPr kumimoji="1" lang="en-US" sz="1800" i="1" kern="0" dirty="0">
                <a:solidFill>
                  <a:srgbClr val="FFFFFF"/>
                </a:solidFill>
                <a:sym typeface="Greek Symbols" pitchFamily="18" charset="2"/>
              </a:rPr>
              <a:t>F</a:t>
            </a: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 does not change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None/>
              <a:defRPr/>
            </a:pPr>
            <a:r>
              <a:rPr kumimoji="1" lang="en-US" sz="1800" kern="0" dirty="0">
                <a:solidFill>
                  <a:srgbClr val="FFFFFF"/>
                </a:solidFill>
                <a:sym typeface="Greek Symbols" pitchFamily="18" charset="2"/>
              </a:rPr>
              <a:t>Note: Union rule may become applicable after some extraneous attributes have been deleted, so it has to be re-applied</a:t>
            </a:r>
            <a:endParaRPr kumimoji="1" lang="en-US" sz="1800" kern="0" dirty="0">
              <a:solidFill>
                <a:srgbClr val="FFFFFF"/>
              </a:solidFill>
            </a:endParaRPr>
          </a:p>
          <a:p>
            <a:pPr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764"/>
            <a:ext cx="8229600" cy="1143000"/>
          </a:xfrm>
        </p:spPr>
        <p:txBody>
          <a:bodyPr/>
          <a:lstStyle/>
          <a:p>
            <a:r>
              <a:rPr lang="en-US" dirty="0" smtClean="0"/>
              <a:t>Canonical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8764"/>
            <a:ext cx="8229600" cy="5074300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1800" kern="0" dirty="0">
                <a:sym typeface="Greek Symbols" pitchFamily="18" charset="2"/>
              </a:rPr>
              <a:t>A </a:t>
            </a:r>
            <a:r>
              <a:rPr kumimoji="1" lang="en-US" sz="1800" b="1" kern="0" dirty="0">
                <a:solidFill>
                  <a:srgbClr val="000099"/>
                </a:solidFill>
                <a:sym typeface="Greek Symbols" pitchFamily="18" charset="2"/>
              </a:rPr>
              <a:t>canonical cover</a:t>
            </a:r>
            <a:r>
              <a:rPr kumimoji="1" lang="en-US" sz="1800" i="1" kern="0" dirty="0">
                <a:sym typeface="Greek Symbols" pitchFamily="18" charset="2"/>
              </a:rPr>
              <a:t> </a:t>
            </a:r>
            <a:r>
              <a:rPr kumimoji="1" lang="en-US" sz="1800" kern="0" dirty="0">
                <a:sym typeface="Greek Symbols" pitchFamily="18" charset="2"/>
              </a:rPr>
              <a:t>for </a:t>
            </a:r>
            <a:r>
              <a:rPr kumimoji="1" lang="en-US" sz="1800" i="1" kern="0" dirty="0">
                <a:sym typeface="Greek Symbols" pitchFamily="18" charset="2"/>
              </a:rPr>
              <a:t>F</a:t>
            </a:r>
            <a:r>
              <a:rPr kumimoji="1" lang="en-US" sz="1800" kern="0" dirty="0">
                <a:sym typeface="Greek Symbols" pitchFamily="18" charset="2"/>
              </a:rPr>
              <a:t> is a set of dependencies </a:t>
            </a:r>
            <a:r>
              <a:rPr kumimoji="1" lang="en-US" sz="1800" i="1" kern="0" dirty="0" err="1"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sym typeface="Greek Symbols" pitchFamily="18" charset="2"/>
              </a:rPr>
              <a:t>c</a:t>
            </a:r>
            <a:r>
              <a:rPr kumimoji="1" lang="en-US" sz="1800" i="1" kern="0" baseline="-25000" dirty="0">
                <a:sym typeface="Greek Symbols" pitchFamily="18" charset="2"/>
              </a:rPr>
              <a:t> </a:t>
            </a:r>
            <a:r>
              <a:rPr kumimoji="1" lang="en-US" sz="1800" kern="0" dirty="0">
                <a:sym typeface="Greek Symbols" pitchFamily="18" charset="2"/>
              </a:rPr>
              <a:t>such that 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i="1" kern="0" dirty="0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 logically implies all dependencies in </a:t>
            </a: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1800" i="1" kern="0" baseline="-25000" dirty="0">
                <a:ea typeface="ヒラギノ角ゴ Pro W3" pitchFamily="19" charset="-128"/>
                <a:sym typeface="Greek Symbols" pitchFamily="18" charset="2"/>
              </a:rPr>
              <a:t>,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 and 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1800" kern="0" baseline="-2500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logically implies all dependencies in </a:t>
            </a:r>
            <a:r>
              <a:rPr kumimoji="1" lang="en-US" sz="1800" i="1" kern="0" dirty="0">
                <a:ea typeface="ヒラギノ角ゴ Pro W3" pitchFamily="19" charset="-128"/>
                <a:sym typeface="Greek Symbols" pitchFamily="18" charset="2"/>
              </a:rPr>
              <a:t>F,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 and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No functional dependency in </a:t>
            </a: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2000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contains an extraneous attribute, and</a:t>
            </a:r>
          </a:p>
          <a:p>
            <a:pPr lvl="1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Each left side of functional dependency in </a:t>
            </a:r>
            <a:r>
              <a:rPr kumimoji="1" lang="en-US" sz="1800" i="1" kern="0" dirty="0" err="1">
                <a:ea typeface="ヒラギノ角ゴ Pro W3" pitchFamily="19" charset="-128"/>
                <a:sym typeface="Greek Symbols" pitchFamily="18" charset="2"/>
              </a:rPr>
              <a:t>F</a:t>
            </a:r>
            <a:r>
              <a:rPr kumimoji="1" lang="en-US" sz="2000" i="1" kern="0" baseline="-25000" dirty="0" err="1">
                <a:ea typeface="ヒラギノ角ゴ Pro W3" pitchFamily="19" charset="-128"/>
                <a:sym typeface="Greek Symbols" pitchFamily="18" charset="2"/>
              </a:rPr>
              <a:t>c</a:t>
            </a:r>
            <a:r>
              <a:rPr kumimoji="1" lang="en-US" sz="2000" i="1" kern="0" dirty="0"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1800" kern="0" dirty="0">
                <a:ea typeface="ヒラギノ角ゴ Pro W3" pitchFamily="19" charset="-128"/>
                <a:sym typeface="Greek Symbols" pitchFamily="18" charset="2"/>
              </a:rPr>
              <a:t>is unique.</a:t>
            </a:r>
            <a:endParaRPr kumimoji="1" lang="en-US" sz="1800" kern="0" dirty="0" smtClean="0">
              <a:ea typeface="ヒラギノ角ゴ Pro W3" pitchFamily="19" charset="-128"/>
              <a:sym typeface="Greek Symbols" pitchFamily="18" charset="2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1800" kern="0" dirty="0"/>
              <a:t>To compute a canonical cover for </a:t>
            </a:r>
            <a:r>
              <a:rPr kumimoji="1" lang="en-US" sz="1800" i="1" kern="0" dirty="0"/>
              <a:t>F</a:t>
            </a:r>
            <a:r>
              <a:rPr kumimoji="1" lang="en-US" sz="1800" kern="0" dirty="0"/>
              <a:t>:</a:t>
            </a:r>
            <a:br>
              <a:rPr kumimoji="1" lang="en-US" sz="1800" kern="0" dirty="0"/>
            </a:br>
            <a:r>
              <a:rPr kumimoji="1" lang="en-US" sz="1800" b="1" kern="0" dirty="0"/>
              <a:t>repeat</a:t>
            </a:r>
            <a:br>
              <a:rPr kumimoji="1" lang="en-US" sz="1800" b="1" kern="0" dirty="0"/>
            </a:br>
            <a:r>
              <a:rPr kumimoji="1" lang="en-US" sz="1800" b="1" kern="0" dirty="0"/>
              <a:t>	</a:t>
            </a:r>
            <a:r>
              <a:rPr kumimoji="1" lang="en-US" sz="1800" kern="0" dirty="0"/>
              <a:t>Use the union rule to replace any dependencies in </a:t>
            </a:r>
            <a:r>
              <a:rPr kumimoji="1" lang="en-US" sz="1800" i="1" kern="0" dirty="0"/>
              <a:t>F</a:t>
            </a:r>
            <a:br>
              <a:rPr kumimoji="1" lang="en-US" sz="1800" i="1" kern="0" dirty="0"/>
            </a:br>
            <a:r>
              <a:rPr kumimoji="1" lang="en-US" sz="1800" i="1" kern="0" dirty="0"/>
              <a:t>		 </a:t>
            </a:r>
            <a:r>
              <a:rPr kumimoji="1" lang="en-US" sz="1800" kern="0" dirty="0">
                <a:sym typeface="Symbol" pitchFamily="19" charset="2"/>
              </a:rPr>
              <a:t></a:t>
            </a:r>
            <a:r>
              <a:rPr kumimoji="1" lang="en-US" sz="1800" kern="0" baseline="-25000" dirty="0">
                <a:sym typeface="Greek Symbols" pitchFamily="18" charset="2"/>
              </a:rPr>
              <a:t>1</a:t>
            </a:r>
            <a:r>
              <a:rPr kumimoji="1" lang="en-US" sz="1800" kern="0" dirty="0">
                <a:sym typeface="Greek Symbols" pitchFamily="18" charset="2"/>
              </a:rPr>
              <a:t>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kern="0" dirty="0">
                <a:sym typeface="Symbol" pitchFamily="19" charset="2"/>
              </a:rPr>
              <a:t></a:t>
            </a:r>
            <a:r>
              <a:rPr kumimoji="1" lang="en-US" sz="1800" kern="0" baseline="-25000" dirty="0">
                <a:sym typeface="Greek Symbols" pitchFamily="18" charset="2"/>
              </a:rPr>
              <a:t>1</a:t>
            </a:r>
            <a:r>
              <a:rPr kumimoji="1" lang="en-US" sz="1800" kern="0" dirty="0">
                <a:sym typeface="Greek Symbols" pitchFamily="18" charset="2"/>
              </a:rPr>
              <a:t> and </a:t>
            </a:r>
            <a:r>
              <a:rPr kumimoji="1" lang="en-US" sz="1800" kern="0" dirty="0">
                <a:sym typeface="Symbol" pitchFamily="19" charset="2"/>
              </a:rPr>
              <a:t></a:t>
            </a:r>
            <a:r>
              <a:rPr kumimoji="1" lang="en-US" sz="1800" kern="0" baseline="-25000" dirty="0">
                <a:sym typeface="Greek Symbols" pitchFamily="18" charset="2"/>
              </a:rPr>
              <a:t>1</a:t>
            </a:r>
            <a:r>
              <a:rPr kumimoji="1" lang="en-US" sz="1800" kern="0" dirty="0">
                <a:sym typeface="Greek Symbols" pitchFamily="18" charset="2"/>
              </a:rPr>
              <a:t>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kern="0" dirty="0">
                <a:sym typeface="Symbol" pitchFamily="19" charset="2"/>
              </a:rPr>
              <a:t></a:t>
            </a:r>
            <a:r>
              <a:rPr kumimoji="1" lang="en-US" sz="1800" kern="0" baseline="-25000" dirty="0">
                <a:sym typeface="Greek Symbols" pitchFamily="18" charset="2"/>
              </a:rPr>
              <a:t>2</a:t>
            </a:r>
            <a:r>
              <a:rPr kumimoji="1" lang="en-US" sz="1800" kern="0" dirty="0">
                <a:sym typeface="Greek Symbols" pitchFamily="18" charset="2"/>
              </a:rPr>
              <a:t> with </a:t>
            </a:r>
            <a:r>
              <a:rPr kumimoji="1" lang="en-US" sz="1800" kern="0" dirty="0">
                <a:sym typeface="Symbol" pitchFamily="19" charset="2"/>
              </a:rPr>
              <a:t></a:t>
            </a:r>
            <a:r>
              <a:rPr kumimoji="1" lang="en-US" sz="1800" kern="0" baseline="-25000" dirty="0">
                <a:sym typeface="Greek Symbols" pitchFamily="18" charset="2"/>
              </a:rPr>
              <a:t>1</a:t>
            </a:r>
            <a:r>
              <a:rPr kumimoji="1" lang="en-US" sz="1800" kern="0" dirty="0">
                <a:sym typeface="Greek Symbols" pitchFamily="18" charset="2"/>
              </a:rPr>
              <a:t>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kern="0" dirty="0">
                <a:sym typeface="Symbol" pitchFamily="19" charset="2"/>
              </a:rPr>
              <a:t></a:t>
            </a:r>
            <a:r>
              <a:rPr kumimoji="1" lang="en-US" sz="1800" kern="0" baseline="-25000" dirty="0">
                <a:sym typeface="Greek Symbols" pitchFamily="18" charset="2"/>
              </a:rPr>
              <a:t>1</a:t>
            </a:r>
            <a:r>
              <a:rPr kumimoji="1" lang="en-US" sz="1800" kern="0" dirty="0">
                <a:sym typeface="Greek Symbols" pitchFamily="18" charset="2"/>
              </a:rPr>
              <a:t> </a:t>
            </a:r>
            <a:r>
              <a:rPr kumimoji="1" lang="en-US" sz="1800" kern="0" dirty="0">
                <a:sym typeface="Symbol" pitchFamily="19" charset="2"/>
              </a:rPr>
              <a:t></a:t>
            </a:r>
            <a:r>
              <a:rPr kumimoji="1" lang="en-US" sz="1800" kern="0" baseline="-25000" dirty="0">
                <a:sym typeface="Greek Symbols" pitchFamily="18" charset="2"/>
              </a:rPr>
              <a:t>2</a:t>
            </a:r>
            <a:r>
              <a:rPr kumimoji="1" lang="en-US" sz="1800" kern="0" dirty="0">
                <a:sym typeface="Greek Symbols" pitchFamily="18" charset="2"/>
              </a:rPr>
              <a:t> </a:t>
            </a:r>
            <a:br>
              <a:rPr kumimoji="1" lang="en-US" sz="1800" kern="0" dirty="0">
                <a:sym typeface="Greek Symbols" pitchFamily="18" charset="2"/>
              </a:rPr>
            </a:br>
            <a:r>
              <a:rPr kumimoji="1" lang="en-US" sz="1800" kern="0" dirty="0">
                <a:sym typeface="Greek Symbols" pitchFamily="18" charset="2"/>
              </a:rPr>
              <a:t>	Find a functional dependency </a:t>
            </a:r>
            <a:r>
              <a:rPr kumimoji="1" lang="en-US" sz="1800" kern="0" dirty="0" err="1">
                <a:sym typeface="Symbol" pitchFamily="19" charset="2"/>
              </a:rPr>
              <a:t></a:t>
            </a:r>
            <a:r>
              <a:rPr kumimoji="1" lang="en-US" sz="1800" kern="0" dirty="0">
                <a:sym typeface="Greek Symbols" pitchFamily="18" charset="2"/>
              </a:rPr>
              <a:t>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kern="0" dirty="0" err="1">
                <a:sym typeface="Symbol" pitchFamily="19" charset="2"/>
              </a:rPr>
              <a:t></a:t>
            </a:r>
            <a:r>
              <a:rPr kumimoji="1" lang="en-US" sz="1800" kern="0" dirty="0">
                <a:sym typeface="Greek Symbols" pitchFamily="18" charset="2"/>
              </a:rPr>
              <a:t> with an </a:t>
            </a:r>
            <a:br>
              <a:rPr kumimoji="1" lang="en-US" sz="1800" kern="0" dirty="0">
                <a:sym typeface="Greek Symbols" pitchFamily="18" charset="2"/>
              </a:rPr>
            </a:br>
            <a:r>
              <a:rPr kumimoji="1" lang="en-US" sz="1800" kern="0" dirty="0">
                <a:sym typeface="Greek Symbols" pitchFamily="18" charset="2"/>
              </a:rPr>
              <a:t>		extraneous attribute either in </a:t>
            </a:r>
            <a:r>
              <a:rPr kumimoji="1" lang="en-US" sz="1800" kern="0" dirty="0" err="1">
                <a:sym typeface="Symbol" pitchFamily="19" charset="2"/>
              </a:rPr>
              <a:t></a:t>
            </a:r>
            <a:r>
              <a:rPr kumimoji="1" lang="en-US" sz="1800" kern="0" dirty="0">
                <a:sym typeface="Greek Symbols" pitchFamily="18" charset="2"/>
              </a:rPr>
              <a:t> or in </a:t>
            </a:r>
            <a:r>
              <a:rPr kumimoji="1" lang="en-US" sz="1800" kern="0" dirty="0" err="1">
                <a:sym typeface="Symbol" pitchFamily="19" charset="2"/>
              </a:rPr>
              <a:t>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kern="0" dirty="0">
                <a:sym typeface="Greek Symbols" pitchFamily="18" charset="2"/>
              </a:rPr>
              <a:t/>
            </a:r>
            <a:br>
              <a:rPr kumimoji="1" lang="en-US" sz="1800" kern="0" dirty="0">
                <a:sym typeface="Greek Symbols" pitchFamily="18" charset="2"/>
              </a:rPr>
            </a:br>
            <a:r>
              <a:rPr kumimoji="1" lang="en-US" sz="1800" kern="0" dirty="0">
                <a:sym typeface="Greek Symbols" pitchFamily="18" charset="2"/>
              </a:rPr>
              <a:t>                       /* Note: test for extraneous attributes done using </a:t>
            </a:r>
            <a:r>
              <a:rPr kumimoji="1" lang="en-US" sz="1800" i="1" kern="0" dirty="0" err="1">
                <a:sym typeface="Greek Symbols" pitchFamily="18" charset="2"/>
              </a:rPr>
              <a:t>F</a:t>
            </a:r>
            <a:r>
              <a:rPr kumimoji="1" lang="en-US" sz="1800" i="1" kern="0" baseline="-25000" dirty="0" err="1">
                <a:sym typeface="Greek Symbols" pitchFamily="18" charset="2"/>
              </a:rPr>
              <a:t>c</a:t>
            </a:r>
            <a:r>
              <a:rPr kumimoji="1" lang="en-US" sz="1800" i="1" kern="0" baseline="-25000" dirty="0">
                <a:sym typeface="Greek Symbols" pitchFamily="18" charset="2"/>
              </a:rPr>
              <a:t>,</a:t>
            </a:r>
            <a:r>
              <a:rPr kumimoji="1" lang="en-US" sz="1800" kern="0" dirty="0">
                <a:sym typeface="Greek Symbols" pitchFamily="18" charset="2"/>
              </a:rPr>
              <a:t> not F*/</a:t>
            </a:r>
            <a:br>
              <a:rPr kumimoji="1" lang="en-US" sz="1800" kern="0" dirty="0">
                <a:sym typeface="Greek Symbols" pitchFamily="18" charset="2"/>
              </a:rPr>
            </a:br>
            <a:r>
              <a:rPr kumimoji="1" lang="en-US" sz="1800" kern="0" dirty="0">
                <a:sym typeface="Greek Symbols" pitchFamily="18" charset="2"/>
              </a:rPr>
              <a:t> 	If an extraneous attribute is found, delete it from </a:t>
            </a:r>
            <a:r>
              <a:rPr kumimoji="1" lang="en-US" sz="1800" kern="0" dirty="0" err="1">
                <a:sym typeface="Symbol" pitchFamily="19" charset="2"/>
              </a:rPr>
              <a:t></a:t>
            </a:r>
            <a:r>
              <a:rPr kumimoji="1" lang="en-US" sz="1800" kern="0" dirty="0">
                <a:sym typeface="Greek Symbols" pitchFamily="18" charset="2"/>
              </a:rPr>
              <a:t>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kern="0" dirty="0" err="1">
                <a:sym typeface="Symbol" pitchFamily="19" charset="2"/>
              </a:rPr>
              <a:t></a:t>
            </a:r>
            <a:r>
              <a:rPr kumimoji="1" lang="en-US" sz="1800" i="1" kern="0" dirty="0">
                <a:sym typeface="Greek Symbols" pitchFamily="18" charset="2"/>
              </a:rPr>
              <a:t> </a:t>
            </a:r>
            <a:r>
              <a:rPr kumimoji="1" lang="en-US" sz="1800" kern="0" dirty="0">
                <a:sym typeface="Greek Symbols" pitchFamily="18" charset="2"/>
              </a:rPr>
              <a:t/>
            </a:r>
            <a:br>
              <a:rPr kumimoji="1" lang="en-US" sz="1800" kern="0" dirty="0">
                <a:sym typeface="Greek Symbols" pitchFamily="18" charset="2"/>
              </a:rPr>
            </a:br>
            <a:r>
              <a:rPr kumimoji="1" lang="en-US" sz="1800" b="1" kern="0" dirty="0">
                <a:sym typeface="Greek Symbols" pitchFamily="18" charset="2"/>
              </a:rPr>
              <a:t>until </a:t>
            </a:r>
            <a:r>
              <a:rPr kumimoji="1" lang="en-US" sz="1800" i="1" kern="0" dirty="0">
                <a:sym typeface="Greek Symbols" pitchFamily="18" charset="2"/>
              </a:rPr>
              <a:t>F</a:t>
            </a:r>
            <a:r>
              <a:rPr kumimoji="1" lang="en-US" sz="1800" kern="0" dirty="0">
                <a:sym typeface="Greek Symbols" pitchFamily="18" charset="2"/>
              </a:rPr>
              <a:t> does not change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/>
            </a:pPr>
            <a:r>
              <a:rPr kumimoji="1" lang="en-US" sz="1800" kern="0" dirty="0">
                <a:sym typeface="Greek Symbols" pitchFamily="18" charset="2"/>
              </a:rPr>
              <a:t>Note: Union rule may become applicable after some extraneous attributes have been deleted, so it has to be re-applied</a:t>
            </a:r>
            <a:endParaRPr kumimoji="1" lang="en-US" sz="1800" kern="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016"/>
            <a:ext cx="8229600" cy="1143000"/>
          </a:xfrm>
        </p:spPr>
        <p:txBody>
          <a:bodyPr/>
          <a:lstStyle/>
          <a:p>
            <a:r>
              <a:rPr lang="en-US" dirty="0" smtClean="0"/>
              <a:t>Computing a Canonical Cover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301015"/>
            <a:ext cx="8689975" cy="5326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(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A, B, C)</a:t>
            </a:r>
            <a:b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 = {A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BC</a:t>
            </a:r>
            <a:b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</a:b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	  B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C</a:t>
            </a:r>
            <a:b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</a:b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	  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/>
            </a:r>
            <a:b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</a:b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	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AB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C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}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Combine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BC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and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into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BC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Set is now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{A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BC, B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C, AB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}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is extraneous in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AB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C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Check if the result of deleting A from 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AB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is implied by the other dependencies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Yes: in fact, 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is already present!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Set is now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{A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BC, B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}</a:t>
            </a:r>
            <a:endParaRPr kumimoji="1" lang="en-US" sz="16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Monotype Sort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C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is extraneous in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BC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Check if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is logically implied by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and the other dependencies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Yes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: 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using transitivity on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  and B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C. 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SzTx/>
              <a:buFont typeface="Times New Roman" pitchFamily="19" charset="0"/>
              <a:buChar char="–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Can use attribute closure of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in more complex cases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684213" algn="l"/>
                <a:tab pos="2917825" algn="l"/>
              </a:tabLst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The canonical cover is: 	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</a:t>
            </a:r>
            <a:b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</a:b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		B </a:t>
            </a:r>
            <a:r>
              <a:rPr kumimoji="1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C</a:t>
            </a:r>
            <a:endParaRPr kumimoji="1" lang="en-US" sz="16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Normalization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417638"/>
            <a:ext cx="8229600" cy="500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a relation scheme with a set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functional dependencies.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Decide whether a relation scheme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 “good” form.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case that a relation scheme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not in “good” form, decompose it into a set of relation scheme         {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...,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 such that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each relation scheme is in good form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the decomposition is a lossless-join decomposition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Preferably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the decomposition should be dependency preserving.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7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Closure of a Set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30263" y="1559143"/>
            <a:ext cx="7450137" cy="512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a set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set of functional dependencies, there are certain other functional dependencies that are logically implied by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For e.g.:  If 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and 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,  then we can infer that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C</a:t>
            </a:r>
            <a:endParaRPr kumimoji="1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set of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functional dependencies logically implied by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the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closure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kern="0" dirty="0" smtClean="0"/>
              <a:t>Given a relational schema </a:t>
            </a:r>
            <a:r>
              <a:rPr kumimoji="1" lang="en-US" sz="2400" i="1" kern="0" dirty="0" err="1" smtClean="0"/>
              <a:t>r</a:t>
            </a:r>
            <a:r>
              <a:rPr kumimoji="1" lang="en-US" sz="2400" kern="0" dirty="0" err="1" smtClean="0"/>
              <a:t>(</a:t>
            </a:r>
            <a:r>
              <a:rPr kumimoji="1" lang="en-US" sz="2400" i="1" kern="0" dirty="0" err="1" smtClean="0"/>
              <a:t>R</a:t>
            </a:r>
            <a:r>
              <a:rPr kumimoji="1" lang="en-US" sz="2400" kern="0" dirty="0" smtClean="0"/>
              <a:t>), a functional dependency </a:t>
            </a:r>
            <a:r>
              <a:rPr kumimoji="1" lang="en-US" sz="2400" i="1" kern="0" dirty="0" err="1" smtClean="0"/>
              <a:t>f</a:t>
            </a:r>
            <a:r>
              <a:rPr kumimoji="1" lang="en-US" sz="2400" kern="0" dirty="0" smtClean="0"/>
              <a:t> on </a:t>
            </a:r>
            <a:r>
              <a:rPr kumimoji="1" lang="en-US" sz="2400" i="1" kern="0" dirty="0" smtClean="0"/>
              <a:t>R</a:t>
            </a:r>
            <a:r>
              <a:rPr kumimoji="1" lang="en-US" sz="2400" kern="0" dirty="0" smtClean="0"/>
              <a:t> is </a:t>
            </a:r>
            <a:r>
              <a:rPr kumimoji="1" lang="en-US" sz="2400" b="1" kern="0" dirty="0" smtClean="0"/>
              <a:t>logically implied </a:t>
            </a:r>
            <a:r>
              <a:rPr kumimoji="1" lang="en-US" sz="2400" kern="0" dirty="0" smtClean="0"/>
              <a:t>by a set of dependencies </a:t>
            </a:r>
            <a:r>
              <a:rPr kumimoji="1" lang="en-US" sz="2400" i="1" kern="0" dirty="0" smtClean="0"/>
              <a:t>F</a:t>
            </a:r>
            <a:r>
              <a:rPr kumimoji="1" lang="en-US" sz="2400" kern="0" dirty="0" smtClean="0"/>
              <a:t> on </a:t>
            </a:r>
            <a:r>
              <a:rPr kumimoji="1" lang="en-US" sz="2400" i="1" kern="0" dirty="0" smtClean="0"/>
              <a:t>R</a:t>
            </a:r>
            <a:r>
              <a:rPr kumimoji="1" lang="en-US" sz="2400" kern="0" dirty="0" smtClean="0"/>
              <a:t> if every instance of </a:t>
            </a:r>
            <a:r>
              <a:rPr kumimoji="1" lang="en-US" sz="2400" i="1" kern="0" dirty="0" err="1" smtClean="0"/>
              <a:t>r</a:t>
            </a:r>
            <a:r>
              <a:rPr kumimoji="1" lang="en-US" sz="2400" kern="0" dirty="0" err="1" smtClean="0"/>
              <a:t>(</a:t>
            </a:r>
            <a:r>
              <a:rPr kumimoji="1" lang="en-US" sz="2400" i="1" kern="0" dirty="0" err="1" smtClean="0"/>
              <a:t>R</a:t>
            </a:r>
            <a:r>
              <a:rPr kumimoji="1" lang="en-US" sz="2400" kern="0" dirty="0" smtClean="0"/>
              <a:t>) that satisfies </a:t>
            </a:r>
            <a:r>
              <a:rPr kumimoji="1" lang="en-US" sz="2400" i="1" kern="0" dirty="0" smtClean="0"/>
              <a:t>F</a:t>
            </a:r>
            <a:r>
              <a:rPr kumimoji="1" lang="en-US" sz="2400" kern="0" dirty="0" smtClean="0"/>
              <a:t> also satisfies </a:t>
            </a:r>
            <a:r>
              <a:rPr kumimoji="1" lang="en-US" sz="2400" i="1" kern="0" dirty="0" err="1" smtClean="0"/>
              <a:t>f</a:t>
            </a:r>
            <a:r>
              <a:rPr kumimoji="1" lang="en-US" sz="2400" kern="0" dirty="0" smtClean="0"/>
              <a:t>.</a:t>
            </a:r>
            <a:endParaRPr kumimoji="1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denote the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closure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</a:t>
            </a:r>
            <a:r>
              <a:rPr kumimoji="1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1" i="1" u="none" strike="noStrike" kern="0" cap="none" spc="0" normalizeH="0" baseline="4400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US" sz="2400" b="0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Closure of a Set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1" y="1611643"/>
            <a:ext cx="8229600" cy="491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can find F</a:t>
            </a:r>
            <a:r>
              <a:rPr kumimoji="1" lang="en-US" sz="2400" b="0" i="1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+,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closure of F, by repeatedly applying </a:t>
            </a:r>
            <a:b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Armstrong’s Axioms: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if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        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reflexivity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Symbol" pitchFamily="19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,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           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augmentation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Symbol" pitchFamily="19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if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,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and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, then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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transitivity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Greek Symbols" pitchFamily="18" charset="2"/>
              </a:rPr>
              <a:t>These rules are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sound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(generate only functional dependencies that actually hold),  and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complete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Greek Symbols" pitchFamily="18" charset="2"/>
              </a:rPr>
              <a:t> (generate all functional dependencies that hold).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Greek Symbol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4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974"/>
            <a:ext cx="8229600" cy="5165006"/>
          </a:xfrm>
        </p:spPr>
        <p:txBody>
          <a:bodyPr>
            <a:normAutofit lnSpcReduction="10000"/>
          </a:bodyPr>
          <a:lstStyle/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</a:tabLst>
              <a:defRPr/>
            </a:pPr>
            <a:r>
              <a:rPr kumimoji="1" lang="en-US" sz="1800" i="1" kern="0" dirty="0"/>
              <a:t>R = (A, B, C, G, H, I)</a:t>
            </a:r>
            <a:br>
              <a:rPr kumimoji="1" lang="en-US" sz="1800" i="1" kern="0" dirty="0"/>
            </a:br>
            <a:r>
              <a:rPr kumimoji="1" lang="en-US" sz="1800" i="1" kern="0" dirty="0"/>
              <a:t>F = </a:t>
            </a:r>
            <a:r>
              <a:rPr kumimoji="1" lang="en-US" sz="1800" kern="0" dirty="0"/>
              <a:t>{  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B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   </a:t>
            </a:r>
            <a:r>
              <a:rPr kumimoji="1" lang="en-US" sz="1800" i="1" kern="0" dirty="0">
                <a:sym typeface="Iconic Symbols Ext" pitchFamily="2" charset="2"/>
              </a:rPr>
              <a:t>A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C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</a:t>
            </a:r>
            <a:r>
              <a:rPr kumimoji="1" lang="en-US" sz="1800" i="1" kern="0" dirty="0">
                <a:sym typeface="Iconic Symbols Ext" pitchFamily="2" charset="2"/>
              </a:rPr>
              <a:t>CG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I</a:t>
            </a:r>
            <a:br>
              <a:rPr kumimoji="1" lang="en-US" sz="1800" i="1" kern="0" dirty="0">
                <a:sym typeface="Monotype Sorts" pitchFamily="2" charset="2"/>
              </a:rPr>
            </a:br>
            <a:r>
              <a:rPr kumimoji="1" lang="en-US" sz="1800" i="1" kern="0" dirty="0">
                <a:sym typeface="Monotype Sorts" pitchFamily="2" charset="2"/>
              </a:rPr>
              <a:t>	   </a:t>
            </a:r>
            <a:r>
              <a:rPr kumimoji="1" lang="en-US" sz="1800" i="1" kern="0" dirty="0">
                <a:sym typeface="Iconic Symbols Ext" pitchFamily="2" charset="2"/>
              </a:rPr>
              <a:t>B </a:t>
            </a:r>
            <a:r>
              <a:rPr kumimoji="1" lang="en-US" sz="1800" kern="0" dirty="0" err="1">
                <a:sym typeface="Symbol" pitchFamily="19" charset="2"/>
              </a:rPr>
              <a:t></a:t>
            </a:r>
            <a:r>
              <a:rPr kumimoji="1" lang="en-US" sz="1800" kern="0" dirty="0">
                <a:sym typeface="Monotype Sorts" pitchFamily="2" charset="2"/>
              </a:rPr>
              <a:t> </a:t>
            </a:r>
            <a:r>
              <a:rPr kumimoji="1" lang="en-US" sz="1800" i="1" kern="0" dirty="0">
                <a:sym typeface="Monotype Sorts" pitchFamily="2" charset="2"/>
              </a:rPr>
              <a:t>H </a:t>
            </a:r>
            <a:r>
              <a:rPr kumimoji="1" lang="en-US" sz="1800" kern="0" dirty="0">
                <a:sym typeface="Monotype Sorts" pitchFamily="2" charset="2"/>
              </a:rPr>
              <a:t>}</a:t>
            </a:r>
            <a:endParaRPr kumimoji="1" lang="en-US" sz="1800" kern="0" dirty="0">
              <a:sym typeface="MS LineDraw" pitchFamily="49" charset="2"/>
            </a:endParaRPr>
          </a:p>
          <a:p>
            <a:pPr lvl="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803275" algn="l"/>
              </a:tabLst>
              <a:defRPr/>
            </a:pPr>
            <a:r>
              <a:rPr kumimoji="1" lang="en-US" sz="1800" kern="0" dirty="0">
                <a:sym typeface="MS LineDraw" pitchFamily="49" charset="2"/>
              </a:rPr>
              <a:t>some members of </a:t>
            </a:r>
            <a:r>
              <a:rPr kumimoji="1" lang="en-US" sz="1800" i="1" kern="0" dirty="0">
                <a:sym typeface="MS LineDraw" pitchFamily="49" charset="2"/>
              </a:rPr>
              <a:t>F</a:t>
            </a:r>
            <a:r>
              <a:rPr kumimoji="1" lang="en-US" sz="1800" kern="0" baseline="30000" dirty="0">
                <a:sym typeface="MS LineDraw" pitchFamily="49" charset="2"/>
              </a:rPr>
              <a:t>+</a:t>
            </a:r>
            <a:endParaRPr kumimoji="1" lang="en-US" sz="1800" kern="0" dirty="0">
              <a:sym typeface="MS LineDraw" pitchFamily="49" charset="2"/>
            </a:endParaRP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803275" algn="l"/>
              </a:tabLst>
              <a:defRPr/>
            </a:pP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        </a:t>
            </a:r>
          </a:p>
          <a:p>
            <a:pPr marL="1085850" lvl="2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>
                <a:tab pos="8032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by transitivity from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A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B and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B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803275" algn="l"/>
              </a:tabLst>
              <a:defRPr/>
            </a:pP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AG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       </a:t>
            </a:r>
            <a:endParaRPr kumimoji="1" lang="en-US" sz="1800" kern="0" dirty="0">
              <a:ea typeface="ヒラギノ角ゴ Pro W3" pitchFamily="19" charset="-128"/>
              <a:sym typeface="Monotype Sorts" pitchFamily="2" charset="2"/>
            </a:endParaRPr>
          </a:p>
          <a:p>
            <a:pPr marL="1085850" lvl="2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>
                <a:tab pos="8032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by augmenting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A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with G, to get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AG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b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</a:b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                  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and then transitivity with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 </a:t>
            </a:r>
          </a:p>
          <a:p>
            <a:pPr lvl="1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803275" algn="l"/>
              </a:tabLst>
              <a:defRPr/>
            </a:pP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HI     </a:t>
            </a:r>
            <a:endParaRPr kumimoji="1" lang="en-US" sz="1800" kern="0" dirty="0">
              <a:ea typeface="ヒラギノ角ゴ Pro W3" pitchFamily="19" charset="-128"/>
              <a:sym typeface="Monotype Sorts" pitchFamily="2" charset="2"/>
            </a:endParaRPr>
          </a:p>
          <a:p>
            <a:pPr marL="1085850" lvl="2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>
                <a:tab pos="8032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by augmenting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to infer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CG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I, </a:t>
            </a:r>
          </a:p>
          <a:p>
            <a:pPr marL="1085850" lvl="2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None/>
              <a:tabLst>
                <a:tab pos="803275" algn="l"/>
              </a:tabLst>
              <a:defRPr/>
            </a:pP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   and augmenting of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CG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to infer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Iconic Symbols Ext" pitchFamily="2" charset="2"/>
              </a:rPr>
              <a:t>CGI </a:t>
            </a:r>
            <a:r>
              <a:rPr kumimoji="1" lang="en-US" sz="1800" kern="0" dirty="0" err="1"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HI, </a:t>
            </a:r>
          </a:p>
          <a:p>
            <a:pPr marL="1085850" lvl="2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None/>
              <a:tabLst>
                <a:tab pos="803275" algn="l"/>
              </a:tabLst>
              <a:defRPr/>
            </a:pPr>
            <a:r>
              <a:rPr kumimoji="1" lang="en-US" sz="1800" i="1" kern="0" dirty="0">
                <a:ea typeface="ヒラギノ角ゴ Pro W3" pitchFamily="19" charset="-128"/>
                <a:sym typeface="Monotype Sorts" pitchFamily="2" charset="2"/>
              </a:rPr>
              <a:t>                         </a:t>
            </a:r>
            <a:r>
              <a:rPr kumimoji="1" lang="en-US" sz="1800" kern="0" dirty="0">
                <a:ea typeface="ヒラギノ角ゴ Pro W3" pitchFamily="19" charset="-128"/>
                <a:sym typeface="Monotype Sorts" pitchFamily="2" charset="2"/>
              </a:rPr>
              <a:t>and then </a:t>
            </a:r>
            <a:r>
              <a:rPr kumimoji="1" lang="en-US" sz="1800" kern="0" dirty="0" smtClean="0">
                <a:ea typeface="ヒラギノ角ゴ Pro W3" pitchFamily="19" charset="-128"/>
                <a:sym typeface="Monotype Sorts" pitchFamily="2" charset="2"/>
              </a:rPr>
              <a:t>transitivity</a:t>
            </a:r>
            <a:endParaRPr kumimoji="1" lang="en-US" sz="1800" kern="0" dirty="0">
              <a:ea typeface="ヒラギノ角ゴ Pro W3" pitchFamily="19" charset="-128"/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166"/>
            <a:ext cx="8229600" cy="1143000"/>
          </a:xfrm>
        </p:spPr>
        <p:txBody>
          <a:bodyPr/>
          <a:lstStyle/>
          <a:p>
            <a:r>
              <a:rPr lang="en-US" dirty="0" smtClean="0"/>
              <a:t>Procedure for Computing F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7263" y="1364166"/>
            <a:ext cx="8916738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compute the closure of a set of functional dependencies F:</a:t>
            </a:r>
            <a:b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1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F</a:t>
            </a: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endParaRPr kumimoji="1" lang="en-US" sz="2400" kern="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each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functional dependency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b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apply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reflexivity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augmentation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rules on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1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 the resulting functional dependencies to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b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each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pair of functional dependencies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b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be combined using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transitivity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add the resulting functional dependency to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b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until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not change any further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5003</TotalTime>
  <Words>5066</Words>
  <Application>Microsoft Macintosh PowerPoint</Application>
  <PresentationFormat>On-screen Show (4:3)</PresentationFormat>
  <Paragraphs>332</Paragraphs>
  <Slides>48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CS 480: Database Systems</vt:lpstr>
      <vt:lpstr>Database Normalization</vt:lpstr>
      <vt:lpstr>Boyce-Codd Normal Form</vt:lpstr>
      <vt:lpstr>Third Normal Form</vt:lpstr>
      <vt:lpstr>Goals of Normalization</vt:lpstr>
      <vt:lpstr>Closure of a Set of Functional Dependencies</vt:lpstr>
      <vt:lpstr>Closure of a Set of Functional Dependencies</vt:lpstr>
      <vt:lpstr>Example</vt:lpstr>
      <vt:lpstr>Procedure for Computing F+ </vt:lpstr>
      <vt:lpstr>Closure of a Set of Functional Dependencies</vt:lpstr>
      <vt:lpstr>Union Rule Proof (Exercise 8.4)</vt:lpstr>
      <vt:lpstr>Union Rule Proof (Exercise 8.4)</vt:lpstr>
      <vt:lpstr>Union Rule Proof (Exercise 8.4)</vt:lpstr>
      <vt:lpstr>Union Rule Proof (Exercise 8.4)</vt:lpstr>
      <vt:lpstr>Pseudotransitivity Rule Proof (Exercise 8.5)</vt:lpstr>
      <vt:lpstr>Pseudotransitivity Rule Proof (Exercise 8.5)</vt:lpstr>
      <vt:lpstr>Pseudotransitivity Rule Proof (Exercise 8.5)</vt:lpstr>
      <vt:lpstr>Decomposition Rule Proof (Exercise 8.26)</vt:lpstr>
      <vt:lpstr>Decomposition Rule Proof (Exercise 8.26)</vt:lpstr>
      <vt:lpstr>Decomposition Rule Proof (Exercise 8.26)</vt:lpstr>
      <vt:lpstr>Decomposition Rule Proof (Exercise 8.26)</vt:lpstr>
      <vt:lpstr>Closure of Attribute Sets</vt:lpstr>
      <vt:lpstr>Closure of Attribute Sets</vt:lpstr>
      <vt:lpstr>Closure of Attribute Sets</vt:lpstr>
      <vt:lpstr>Closure of Attribute Sets</vt:lpstr>
      <vt:lpstr>Example of Attribute Set Closure</vt:lpstr>
      <vt:lpstr>Example of Attribute Set Closure</vt:lpstr>
      <vt:lpstr>Example of Attribute Set Closure</vt:lpstr>
      <vt:lpstr>Example of Attribute Set Closure</vt:lpstr>
      <vt:lpstr>Example of Attribute Set Closure</vt:lpstr>
      <vt:lpstr>Example of Attribute Set Closure</vt:lpstr>
      <vt:lpstr>Example of Attribute Set Closure</vt:lpstr>
      <vt:lpstr>Example of Attribute Set Closure</vt:lpstr>
      <vt:lpstr>Uses of Attribute Closure</vt:lpstr>
      <vt:lpstr>Uses of Attribute Closure</vt:lpstr>
      <vt:lpstr>Uses of Attribute Closure</vt:lpstr>
      <vt:lpstr>Implications of Functional Dependencies</vt:lpstr>
      <vt:lpstr>Canonical Cover</vt:lpstr>
      <vt:lpstr>Extraneous Attributes</vt:lpstr>
      <vt:lpstr>Extraneous Attributes</vt:lpstr>
      <vt:lpstr>Extraneous Attributes</vt:lpstr>
      <vt:lpstr>Extraneous Attributes</vt:lpstr>
      <vt:lpstr>Extraneous Attributes</vt:lpstr>
      <vt:lpstr>Testing if an Attribute is Extraneous</vt:lpstr>
      <vt:lpstr>Testing if an Attribute is Extraneous</vt:lpstr>
      <vt:lpstr>Canonical Cover</vt:lpstr>
      <vt:lpstr>Canonical Cover</vt:lpstr>
      <vt:lpstr>Computing a Canonical Cover</vt:lpstr>
    </vt:vector>
  </TitlesOfParts>
  <Company>UIC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480: Database Systems</dc:title>
  <dc:creator>Daniel Ayala</dc:creator>
  <cp:lastModifiedBy>Daniel Ayala</cp:lastModifiedBy>
  <cp:revision>7</cp:revision>
  <dcterms:created xsi:type="dcterms:W3CDTF">2013-03-03T11:45:38Z</dcterms:created>
  <dcterms:modified xsi:type="dcterms:W3CDTF">2013-03-03T11:49:37Z</dcterms:modified>
</cp:coreProperties>
</file>