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269" r:id="rId3"/>
    <p:sldId id="270" r:id="rId4"/>
    <p:sldId id="271" r:id="rId5"/>
    <p:sldId id="281" r:id="rId6"/>
    <p:sldId id="286" r:id="rId7"/>
    <p:sldId id="285" r:id="rId8"/>
    <p:sldId id="284" r:id="rId9"/>
    <p:sldId id="283" r:id="rId10"/>
    <p:sldId id="282" r:id="rId11"/>
    <p:sldId id="272" r:id="rId12"/>
    <p:sldId id="273" r:id="rId13"/>
    <p:sldId id="257" r:id="rId14"/>
    <p:sldId id="258" r:id="rId15"/>
    <p:sldId id="259" r:id="rId16"/>
    <p:sldId id="260" r:id="rId17"/>
    <p:sldId id="261" r:id="rId18"/>
    <p:sldId id="279" r:id="rId19"/>
    <p:sldId id="277" r:id="rId20"/>
    <p:sldId id="278" r:id="rId21"/>
    <p:sldId id="275" r:id="rId22"/>
    <p:sldId id="276" r:id="rId23"/>
    <p:sldId id="263" r:id="rId24"/>
    <p:sldId id="264" r:id="rId25"/>
    <p:sldId id="265" r:id="rId26"/>
    <p:sldId id="266" r:id="rId27"/>
    <p:sldId id="289" r:id="rId28"/>
    <p:sldId id="291" r:id="rId29"/>
    <p:sldId id="290" r:id="rId30"/>
    <p:sldId id="287" r:id="rId31"/>
    <p:sldId id="288" r:id="rId32"/>
    <p:sldId id="292" r:id="rId33"/>
    <p:sldId id="293" r:id="rId34"/>
    <p:sldId id="294" r:id="rId35"/>
    <p:sldId id="295" r:id="rId36"/>
    <p:sldId id="298" r:id="rId37"/>
    <p:sldId id="297" r:id="rId38"/>
    <p:sldId id="296" r:id="rId39"/>
    <p:sldId id="299" r:id="rId40"/>
    <p:sldId id="300" r:id="rId41"/>
    <p:sldId id="302" r:id="rId42"/>
    <p:sldId id="301" r:id="rId43"/>
    <p:sldId id="303" r:id="rId44"/>
    <p:sldId id="304" r:id="rId45"/>
    <p:sldId id="305" r:id="rId46"/>
    <p:sldId id="307" r:id="rId47"/>
    <p:sldId id="306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DF124-B785-BA4B-B909-F198BCD1DEE3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E8C7A-F6EC-F049-B1EA-F0DEAA6E56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F1, F2, …, Fn are the set of dependencies that can be checked efficiently.</a:t>
            </a:r>
          </a:p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(</a:t>
            </a:r>
            <a:r>
              <a:rPr kumimoji="1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1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1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1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1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cannot have more than F+</a:t>
            </a:r>
          </a:p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it has less, then that means that you lost something…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20F-7591-7848-A44B-DBDCE2212E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is,</a:t>
            </a:r>
            <a:r>
              <a:rPr lang="en-US" baseline="0" dirty="0" smtClean="0"/>
              <a:t> any attributes in course will not appear on left side of a dependency unless they contain themselves.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8C7A-F6EC-F049-B1EA-F0DEAA6E5651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Class-1 is not in BCNF by violation of </a:t>
            </a:r>
            <a:r>
              <a:rPr lang="en-US" dirty="0" err="1" smtClean="0"/>
              <a:t>building,room_number</a:t>
            </a:r>
            <a:r>
              <a:rPr lang="en-US" baseline="0" dirty="0" smtClean="0"/>
              <a:t> is not a key of class-1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8C7A-F6EC-F049-B1EA-F0DEAA6E5651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Yes, course inters. Class-1 = </a:t>
            </a:r>
            <a:r>
              <a:rPr lang="en-US" dirty="0" err="1" smtClean="0"/>
              <a:t>course_id</a:t>
            </a:r>
            <a:r>
              <a:rPr lang="en-US" dirty="0" smtClean="0"/>
              <a:t> and </a:t>
            </a:r>
            <a:r>
              <a:rPr lang="en-US" dirty="0" err="1" smtClean="0"/>
              <a:t>course_id</a:t>
            </a:r>
            <a:r>
              <a:rPr lang="en-US" baseline="0" dirty="0" smtClean="0"/>
              <a:t> is a key of </a:t>
            </a:r>
            <a:r>
              <a:rPr lang="en-US" i="1" baseline="0" dirty="0" smtClean="0"/>
              <a:t>course</a:t>
            </a:r>
            <a:r>
              <a:rPr lang="en-US" i="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8C7A-F6EC-F049-B1EA-F0DEAA6E5651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 value example would be an instructor</a:t>
            </a:r>
            <a:r>
              <a:rPr lang="en-US" baseline="0" dirty="0" smtClean="0"/>
              <a:t> that is not advising any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8C7A-F6EC-F049-B1EA-F0DEAA6E5651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loop, creates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E8C7A-F6EC-F049-B1EA-F0DEAA6E5651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Example of why we need to check the closure and not the union alone…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20F-7591-7848-A44B-DBDCE2212E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Example of why we need to check the closure and not the union alone…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20F-7591-7848-A44B-DBDCE2212E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Example of why we need to check the closure and not the union alone…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20F-7591-7848-A44B-DBDCE2212E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Example of why we need to check the closure and not the union alone…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20F-7591-7848-A44B-DBDCE2212E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Example of why we need to check the closure and not the union alone…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20F-7591-7848-A44B-DBDCE2212E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Example of why we need to check the closure and not the union alone…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1220F-7591-7848-A44B-DBDCE2212E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</a:t>
            </a:r>
            <a:r>
              <a:rPr lang="en-US" dirty="0" smtClean="0"/>
              <a:t> is the closure</a:t>
            </a:r>
            <a:r>
              <a:rPr lang="en-US" baseline="0" dirty="0" smtClean="0"/>
              <a:t> of result under </a:t>
            </a:r>
            <a:r>
              <a:rPr lang="en-US" baseline="0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0" dirty="0" smtClean="0"/>
              <a:t>.  If at the end result has all of beta then it can be checked based on the current decomposition.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We’re basically checking what can be determined by alpha, based on the restrictions of the decomposition (with the intersections to the </a:t>
            </a:r>
            <a:r>
              <a:rPr lang="en-US" baseline="0" dirty="0" err="1" smtClean="0"/>
              <a:t>Ri’s</a:t>
            </a:r>
            <a:r>
              <a:rPr lang="en-US" baseline="0" dirty="0" smtClean="0"/>
              <a:t>)…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73E-BBA9-A446-BEE8-5DA9B386C8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Exponential</a:t>
            </a:r>
            <a:r>
              <a:rPr lang="en-US" baseline="0" dirty="0" smtClean="0"/>
              <a:t> in the size of the initial schema</a:t>
            </a:r>
          </a:p>
          <a:p>
            <a:r>
              <a:rPr lang="en-US" baseline="0" dirty="0" smtClean="0"/>
              <a:t>Checking if a relation in the decomposition satisfies BCNF can take exponential time in itself</a:t>
            </a:r>
          </a:p>
          <a:p>
            <a:r>
              <a:rPr lang="en-US" baseline="0" dirty="0" smtClean="0"/>
              <a:t>The book cites a poly time algorithm but does not go into details (it </a:t>
            </a:r>
            <a:r>
              <a:rPr lang="en-US" baseline="0" dirty="0" err="1" smtClean="0"/>
              <a:t>overnormalizes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5873E-BBA9-A446-BEE8-5DA9B386C88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4AA4-F562-9C49-8153-3193493654E6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4B11-F387-BD44-8449-E2FB6278B3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480: Database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22</a:t>
            </a:r>
          </a:p>
          <a:p>
            <a:r>
              <a:rPr lang="en-US" dirty="0" smtClean="0"/>
              <a:t>March 6,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32"/>
            <a:ext cx="8229600" cy="11430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78974"/>
            <a:ext cx="8229600" cy="55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the set of dependencies from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include only attributes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A  decomposition is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preserving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if: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(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endParaRPr kumimoji="1" lang="en-US" sz="2000" kern="0" dirty="0" smtClean="0"/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Example: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i="1" kern="0" dirty="0" smtClean="0"/>
              <a:t>R = </a:t>
            </a:r>
            <a:r>
              <a:rPr kumimoji="1" lang="en-US" sz="2000" kern="0" dirty="0" smtClean="0"/>
              <a:t>(A,B,C), </a:t>
            </a:r>
            <a:r>
              <a:rPr kumimoji="1" lang="en-US" sz="2000" i="1" kern="0" dirty="0" smtClean="0"/>
              <a:t>F</a:t>
            </a:r>
            <a:r>
              <a:rPr kumimoji="1" lang="en-US" sz="2000" kern="0" dirty="0" smtClean="0"/>
              <a:t> = {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B,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A</a:t>
            </a:r>
            <a:r>
              <a:rPr kumimoji="1" lang="en-US" sz="2000" kern="0" dirty="0" smtClean="0"/>
              <a:t>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Decompose to:                  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(A,B)        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(B,C)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Dependencies that hold:      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            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endParaRPr kumimoji="1" lang="en-US" sz="2000" kern="0" dirty="0" smtClean="0">
              <a:solidFill>
                <a:srgbClr val="FF0000"/>
              </a:solidFill>
              <a:ea typeface="ヒラギノ角ゴ Pro W3" pitchFamily="19" charset="-128"/>
              <a:sym typeface="Symbol" pitchFamily="19" charset="2"/>
            </a:endParaRP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Is </a:t>
            </a: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A lost?  Is the decomposition dependency preserving?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{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000000"/>
                </a:solidFill>
                <a:ea typeface="ヒラギノ角ゴ Pro W3" pitchFamily="19" charset="-128"/>
                <a:sym typeface="Symbol" pitchFamily="19" charset="2"/>
              </a:rPr>
              <a:t>Since the </a:t>
            </a:r>
            <a:r>
              <a:rPr kumimoji="1" lang="en-US" sz="2000" b="1" i="1" kern="0" dirty="0" smtClean="0">
                <a:solidFill>
                  <a:srgbClr val="000000"/>
                </a:solidFill>
                <a:ea typeface="ヒラギノ角ゴ Pro W3" pitchFamily="19" charset="-128"/>
                <a:sym typeface="Symbol" pitchFamily="19" charset="2"/>
              </a:rPr>
              <a:t>closure</a:t>
            </a:r>
            <a:r>
              <a:rPr kumimoji="1" lang="en-US" sz="2000" kern="0" dirty="0" smtClean="0">
                <a:solidFill>
                  <a:srgbClr val="000000"/>
                </a:solidFill>
                <a:ea typeface="ヒラギノ角ゴ Pro W3" pitchFamily="19" charset="-128"/>
                <a:sym typeface="Symbol" pitchFamily="19" charset="2"/>
              </a:rPr>
              <a:t> of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includes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then the dependency is preserved and there’s no need of joining R</a:t>
            </a:r>
            <a:r>
              <a:rPr kumimoji="1" lang="en-US" sz="2000" kern="0" baseline="-25000" dirty="0" smtClean="0"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and R</a:t>
            </a:r>
            <a:r>
              <a:rPr kumimoji="1" lang="en-US" sz="2000" kern="0" baseline="-25000" dirty="0" smtClean="0"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to check the dependency.</a:t>
            </a:r>
            <a:endParaRPr kumimoji="1" lang="en-US" sz="20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for 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13504"/>
            <a:ext cx="82296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To check if a dependency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is preserved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into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2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…,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we apply the following test (with attribute closure done with respect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=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while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(changes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do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for each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 the decomposition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 =  result 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endParaRPr kumimoji="1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contains all attributes in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then the functional dependency 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is preserved.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for 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13504"/>
            <a:ext cx="82296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To check if a dependency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is preserved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into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2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…,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we apply the following test (with attribute closure done with respect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=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while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(changes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do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for each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 the decomposition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 =  result 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endParaRPr kumimoji="1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contains all attributes in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then the functional dependency 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is preserved.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We apply the test on all dependencies in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 to check if a decomposition is dependency preserving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This procedure takes polynomial time, instead of the exponential time required to compute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F</a:t>
            </a:r>
            <a:r>
              <a:rPr kumimoji="1" lang="en-US" sz="18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+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and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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F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2</a:t>
            </a: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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… </a:t>
            </a:r>
            <a:r>
              <a:rPr kumimoji="1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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F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for 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13504"/>
            <a:ext cx="82296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To check if a dependency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is preserved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into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2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…,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we apply the following test (with attribute closure done with respect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=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while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(changes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do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for each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 the decomposition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 =  result 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endParaRPr kumimoji="1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contains all attributes in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then the functional dependency 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is preserved.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Let R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kern="0" dirty="0" smtClean="0">
                <a:sym typeface="Symbol" pitchFamily="19" charset="2"/>
              </a:rPr>
              <a:t> = S,I and R</a:t>
            </a:r>
            <a:r>
              <a:rPr kumimoji="1" lang="en-US" kern="0" baseline="-25000" dirty="0" smtClean="0">
                <a:sym typeface="Symbol" pitchFamily="19" charset="2"/>
              </a:rPr>
              <a:t>2</a:t>
            </a:r>
            <a:r>
              <a:rPr kumimoji="1" lang="en-US" kern="0" dirty="0" smtClean="0">
                <a:sym typeface="Symbol" pitchFamily="19" charset="2"/>
              </a:rPr>
              <a:t> = I,D and F = {SD </a:t>
            </a:r>
            <a:r>
              <a:rPr kumimoji="1" lang="en-US" kern="0" dirty="0" err="1" smtClean="0">
                <a:sym typeface="Symbol" pitchFamily="19" charset="2"/>
              </a:rPr>
              <a:t></a:t>
            </a:r>
            <a:r>
              <a:rPr kumimoji="1" lang="en-US" kern="0" dirty="0" smtClean="0">
                <a:sym typeface="Symbol" pitchFamily="19" charset="2"/>
              </a:rPr>
              <a:t> I, I </a:t>
            </a:r>
            <a:r>
              <a:rPr kumimoji="1" lang="en-US" kern="0" dirty="0" err="1" smtClean="0">
                <a:sym typeface="Symbol" pitchFamily="19" charset="2"/>
              </a:rPr>
              <a:t></a:t>
            </a:r>
            <a:r>
              <a:rPr kumimoji="1" lang="en-US" kern="0" dirty="0" smtClean="0">
                <a:sym typeface="Symbol" pitchFamily="19" charset="2"/>
              </a:rPr>
              <a:t> D}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for 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13504"/>
            <a:ext cx="82296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To check if a dependency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is preserved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into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2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…,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we apply the following test (with attribute closure done with respect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=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while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(changes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do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for each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 the decomposition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 =  result 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endParaRPr kumimoji="1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contains all attributes in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then the functional dependency 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is preserved.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Let R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kern="0" dirty="0" smtClean="0">
                <a:sym typeface="Symbol" pitchFamily="19" charset="2"/>
              </a:rPr>
              <a:t> = S,I and R</a:t>
            </a:r>
            <a:r>
              <a:rPr kumimoji="1" lang="en-US" kern="0" baseline="-25000" dirty="0" smtClean="0">
                <a:sym typeface="Symbol" pitchFamily="19" charset="2"/>
              </a:rPr>
              <a:t>2</a:t>
            </a:r>
            <a:r>
              <a:rPr kumimoji="1" lang="en-US" kern="0" dirty="0" smtClean="0">
                <a:sym typeface="Symbol" pitchFamily="19" charset="2"/>
              </a:rPr>
              <a:t> = I,D and F = {SD </a:t>
            </a:r>
            <a:r>
              <a:rPr kumimoji="1" lang="en-US" kern="0" dirty="0" err="1" smtClean="0">
                <a:sym typeface="Symbol" pitchFamily="19" charset="2"/>
              </a:rPr>
              <a:t></a:t>
            </a:r>
            <a:r>
              <a:rPr kumimoji="1" lang="en-US" kern="0" dirty="0" smtClean="0">
                <a:sym typeface="Symbol" pitchFamily="19" charset="2"/>
              </a:rPr>
              <a:t> I, I </a:t>
            </a:r>
            <a:r>
              <a:rPr kumimoji="1" lang="en-US" kern="0" dirty="0" err="1" smtClean="0">
                <a:sym typeface="Symbol" pitchFamily="19" charset="2"/>
              </a:rPr>
              <a:t></a:t>
            </a:r>
            <a:r>
              <a:rPr kumimoji="1" lang="en-US" kern="0" dirty="0" smtClean="0">
                <a:sym typeface="Symbol" pitchFamily="19" charset="2"/>
              </a:rPr>
              <a:t> D}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Start with </a:t>
            </a:r>
            <a:r>
              <a:rPr kumimoji="1" lang="en-US" kern="0" dirty="0" err="1" smtClean="0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 = SD, then (SD </a:t>
            </a:r>
            <a:r>
              <a:rPr kumimoji="1" lang="en-US" kern="0" dirty="0" err="1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 smtClean="0"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kern="0" dirty="0" err="1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 smtClean="0"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S and (SD </a:t>
            </a:r>
            <a:r>
              <a:rPr kumimoji="1" lang="en-US" kern="0" dirty="0" err="1" smtClean="0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kern="0" baseline="30000" dirty="0" smtClean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kern="0" dirty="0" err="1" smtClean="0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for 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13504"/>
            <a:ext cx="82296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To check if a dependency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is preserved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into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2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…,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we apply the following test (with attribute closure done with respect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=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while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(changes to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do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for each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 the decomposition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/>
            </a:r>
            <a:b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	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  =  result 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t</a:t>
            </a:r>
            <a:endParaRPr kumimoji="1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result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contains all attributes in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, then the functional dependency 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is preserved.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Let R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kern="0" dirty="0" smtClean="0">
                <a:sym typeface="Symbol" pitchFamily="19" charset="2"/>
              </a:rPr>
              <a:t> = S,I and R</a:t>
            </a:r>
            <a:r>
              <a:rPr kumimoji="1" lang="en-US" kern="0" baseline="-25000" dirty="0" smtClean="0">
                <a:sym typeface="Symbol" pitchFamily="19" charset="2"/>
              </a:rPr>
              <a:t>2</a:t>
            </a:r>
            <a:r>
              <a:rPr kumimoji="1" lang="en-US" kern="0" dirty="0" smtClean="0">
                <a:sym typeface="Symbol" pitchFamily="19" charset="2"/>
              </a:rPr>
              <a:t> = I,D and F = {SD </a:t>
            </a:r>
            <a:r>
              <a:rPr kumimoji="1" lang="en-US" kern="0" dirty="0" err="1" smtClean="0">
                <a:sym typeface="Symbol" pitchFamily="19" charset="2"/>
              </a:rPr>
              <a:t></a:t>
            </a:r>
            <a:r>
              <a:rPr kumimoji="1" lang="en-US" kern="0" dirty="0" smtClean="0">
                <a:sym typeface="Symbol" pitchFamily="19" charset="2"/>
              </a:rPr>
              <a:t> I, I </a:t>
            </a:r>
            <a:r>
              <a:rPr kumimoji="1" lang="en-US" kern="0" dirty="0" err="1" smtClean="0">
                <a:sym typeface="Symbol" pitchFamily="19" charset="2"/>
              </a:rPr>
              <a:t></a:t>
            </a:r>
            <a:r>
              <a:rPr kumimoji="1" lang="en-US" kern="0" dirty="0" smtClean="0">
                <a:sym typeface="Symbol" pitchFamily="19" charset="2"/>
              </a:rPr>
              <a:t> D}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Start with </a:t>
            </a:r>
            <a:r>
              <a:rPr kumimoji="1" lang="en-US" kern="0" dirty="0" err="1" smtClean="0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 = SD, then (SD </a:t>
            </a:r>
            <a:r>
              <a:rPr kumimoji="1" lang="en-US" kern="0" dirty="0" err="1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 smtClean="0"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kern="0" baseline="30000" dirty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kern="0" dirty="0" err="1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 smtClean="0"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S and (SD </a:t>
            </a:r>
            <a:r>
              <a:rPr kumimoji="1" lang="en-US" kern="0" dirty="0" err="1" smtClean="0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kern="0" baseline="30000" dirty="0" smtClean="0"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kern="0" dirty="0" err="1" smtClean="0"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R</a:t>
            </a:r>
            <a:r>
              <a:rPr kumimoji="1" lang="en-US" i="1" kern="0" baseline="-25000" dirty="0"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i="1" kern="0" dirty="0" smtClean="0"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D</a:t>
            </a:r>
          </a:p>
          <a:p>
            <a:pPr marL="342900" lvl="0" indent="-3429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The I attribute will never be added when considering the </a:t>
            </a:r>
            <a:r>
              <a:rPr kumimoji="1" lang="en-US" kern="0" smtClean="0">
                <a:ea typeface="ヒラギノ角ゴ Pro W3" pitchFamily="19" charset="-128"/>
                <a:sym typeface="Symbol" pitchFamily="19" charset="2"/>
              </a:rPr>
              <a:t>dependency        </a:t>
            </a:r>
            <a:r>
              <a:rPr kumimoji="1" lang="en-US" kern="0" smtClean="0">
                <a:sym typeface="Symbol" pitchFamily="19" charset="2"/>
              </a:rPr>
              <a:t>SD </a:t>
            </a:r>
            <a:r>
              <a:rPr kumimoji="1" lang="en-US" kern="0" dirty="0" err="1" smtClean="0">
                <a:sym typeface="Symbol" pitchFamily="19" charset="2"/>
              </a:rPr>
              <a:t></a:t>
            </a:r>
            <a:r>
              <a:rPr kumimoji="1" lang="en-US" kern="0" dirty="0" smtClean="0">
                <a:sym typeface="Symbol" pitchFamily="19" charset="2"/>
              </a:rPr>
              <a:t> I.</a:t>
            </a:r>
            <a:endParaRPr kumimoji="1" lang="en-US" sz="18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73140" y="3451788"/>
            <a:ext cx="65627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is trivial (i.e.,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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is 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superkey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for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endParaRPr kumimoji="1" lang="en-US" sz="1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88953" y="1310251"/>
            <a:ext cx="68516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A relation schema </a:t>
            </a:r>
            <a:r>
              <a:rPr lang="en-US" sz="1800" i="1" dirty="0"/>
              <a:t>R</a:t>
            </a:r>
            <a:r>
              <a:rPr lang="en-US" sz="1800" dirty="0"/>
              <a:t> is in BCNF with respect to a set </a:t>
            </a:r>
            <a:r>
              <a:rPr lang="en-US" sz="1800" i="1" dirty="0"/>
              <a:t>F</a:t>
            </a:r>
            <a:r>
              <a:rPr lang="en-US" sz="1800" dirty="0"/>
              <a:t> of functional</a:t>
            </a:r>
            <a:r>
              <a:rPr lang="en-US" sz="1800" dirty="0" smtClean="0"/>
              <a:t> dependencies </a:t>
            </a:r>
            <a:r>
              <a:rPr lang="en-US" sz="1800" dirty="0"/>
              <a:t>if for all functional dependencies in </a:t>
            </a:r>
            <a:r>
              <a:rPr lang="en-US" sz="1800" i="1" dirty="0"/>
              <a:t>F</a:t>
            </a:r>
            <a:r>
              <a:rPr lang="en-US" sz="1800" baseline="30000" dirty="0"/>
              <a:t>+</a:t>
            </a:r>
            <a:r>
              <a:rPr lang="en-US" sz="1800" dirty="0"/>
              <a:t> of the form </a:t>
            </a:r>
          </a:p>
          <a:p>
            <a:endParaRPr lang="en-US" sz="1800" dirty="0"/>
          </a:p>
          <a:p>
            <a:r>
              <a:rPr lang="en-US" sz="1800" dirty="0">
                <a:sym typeface="Symbol" pitchFamily="19" charset="2"/>
              </a:rPr>
              <a:t>               </a:t>
            </a:r>
            <a:r>
              <a:rPr lang="en-US" sz="1800" dirty="0" err="1" smtClean="0">
                <a:sym typeface="Symbol" pitchFamily="19" charset="2"/>
              </a:rPr>
              <a:t></a:t>
            </a:r>
            <a:r>
              <a:rPr lang="en-US" dirty="0">
                <a:sym typeface="Greek Symbols" pitchFamily="18" charset="2"/>
              </a:rPr>
              <a:t> </a:t>
            </a:r>
            <a:r>
              <a:rPr kumimoji="1" lang="en-US" sz="1800" dirty="0" err="1" smtClean="0">
                <a:sym typeface="Symbol" pitchFamily="19" charset="2"/>
              </a:rPr>
              <a:t></a:t>
            </a:r>
            <a:r>
              <a:rPr kumimoji="1" lang="en-US" sz="1800" dirty="0" smtClean="0">
                <a:sym typeface="Monotype Sorts" pitchFamily="2" charset="2"/>
              </a:rPr>
              <a:t> </a:t>
            </a:r>
            <a:r>
              <a:rPr lang="en-US" sz="1800" i="1" dirty="0" err="1">
                <a:sym typeface="Symbol" pitchFamily="19" charset="2"/>
              </a:rPr>
              <a:t></a:t>
            </a:r>
            <a:endParaRPr lang="en-US" sz="1800" i="1" dirty="0">
              <a:sym typeface="Greek Symbols" pitchFamily="18" charset="2"/>
            </a:endParaRPr>
          </a:p>
          <a:p>
            <a:endParaRPr lang="en-US" sz="1800" i="1" dirty="0">
              <a:sym typeface="Greek Symbols" pitchFamily="18" charset="2"/>
            </a:endParaRPr>
          </a:p>
          <a:p>
            <a:r>
              <a:rPr lang="en-US" sz="1800" dirty="0">
                <a:sym typeface="Greek Symbols" pitchFamily="18" charset="2"/>
              </a:rPr>
              <a:t>where </a:t>
            </a:r>
            <a:r>
              <a:rPr lang="en-US" sz="1800" dirty="0" err="1">
                <a:sym typeface="Symbol" pitchFamily="19" charset="2"/>
              </a:rPr>
              <a:t></a:t>
            </a:r>
            <a:r>
              <a:rPr lang="en-US" sz="1800" dirty="0">
                <a:sym typeface="Greek Symbols" pitchFamily="18" charset="2"/>
              </a:rPr>
              <a:t> </a:t>
            </a:r>
            <a:r>
              <a:rPr lang="en-US" sz="1800" dirty="0" err="1">
                <a:sym typeface="Symbol" pitchFamily="19" charset="2"/>
              </a:rPr>
              <a:t></a:t>
            </a:r>
            <a:r>
              <a:rPr lang="en-US" sz="1800" dirty="0">
                <a:sym typeface="Symbol" pitchFamily="19" charset="2"/>
              </a:rPr>
              <a:t> </a:t>
            </a:r>
            <a:r>
              <a:rPr lang="en-US" sz="1800" i="1" dirty="0">
                <a:sym typeface="Symbol" pitchFamily="19" charset="2"/>
              </a:rPr>
              <a:t>R</a:t>
            </a:r>
            <a:r>
              <a:rPr lang="en-US" sz="1800" dirty="0">
                <a:sym typeface="Symbol" pitchFamily="19" charset="2"/>
              </a:rPr>
              <a:t> and </a:t>
            </a:r>
            <a:r>
              <a:rPr lang="en-US" sz="1800" i="1" dirty="0" err="1">
                <a:sym typeface="Symbol" pitchFamily="19" charset="2"/>
              </a:rPr>
              <a:t></a:t>
            </a:r>
            <a:r>
              <a:rPr lang="en-US" sz="1800" dirty="0">
                <a:sym typeface="Greek Symbols" pitchFamily="18" charset="2"/>
              </a:rPr>
              <a:t> </a:t>
            </a:r>
            <a:r>
              <a:rPr lang="en-US" sz="1800" dirty="0" err="1">
                <a:sym typeface="Symbol" pitchFamily="19" charset="2"/>
              </a:rPr>
              <a:t></a:t>
            </a:r>
            <a:r>
              <a:rPr lang="en-US" sz="1800" dirty="0">
                <a:sym typeface="Symbol" pitchFamily="19" charset="2"/>
              </a:rPr>
              <a:t> </a:t>
            </a:r>
            <a:r>
              <a:rPr lang="en-US" sz="1800" i="1" dirty="0">
                <a:sym typeface="Symbol" pitchFamily="19" charset="2"/>
              </a:rPr>
              <a:t>R</a:t>
            </a:r>
            <a:r>
              <a:rPr lang="en-US" sz="1800" dirty="0">
                <a:sym typeface="Symbol" pitchFamily="19" charset="2"/>
              </a:rPr>
              <a:t>,</a:t>
            </a:r>
            <a:r>
              <a:rPr lang="en-US" sz="1800" i="1" dirty="0">
                <a:sym typeface="Symbol" pitchFamily="19" charset="2"/>
              </a:rPr>
              <a:t> </a:t>
            </a:r>
            <a:r>
              <a:rPr lang="en-US" sz="1800" dirty="0">
                <a:sym typeface="Symbol" pitchFamily="19" charset="2"/>
              </a:rPr>
              <a:t>at least one of the following holds: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39740" y="4405876"/>
            <a:ext cx="81295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Example schema </a:t>
            </a:r>
            <a:r>
              <a:rPr lang="en-US" sz="1800" i="1"/>
              <a:t>not</a:t>
            </a:r>
            <a:r>
              <a:rPr lang="en-US" sz="1800"/>
              <a:t> in BCNF:</a:t>
            </a:r>
          </a:p>
          <a:p>
            <a:endParaRPr lang="en-US" sz="1800"/>
          </a:p>
          <a:p>
            <a:r>
              <a:rPr lang="en-US" sz="1800"/>
              <a:t>     </a:t>
            </a:r>
            <a:r>
              <a:rPr kumimoji="1" lang="en-US" sz="1800" i="1"/>
              <a:t>instr_dept </a:t>
            </a:r>
            <a:r>
              <a:rPr kumimoji="1" lang="en-US" sz="1800"/>
              <a:t>(</a:t>
            </a:r>
            <a:r>
              <a:rPr kumimoji="1" lang="en-US" sz="1800" i="1" u="sng"/>
              <a:t>ID, </a:t>
            </a:r>
            <a:r>
              <a:rPr kumimoji="1" lang="en-US" sz="1800" i="1"/>
              <a:t>name, salary</a:t>
            </a:r>
            <a:r>
              <a:rPr kumimoji="1" lang="en-US" sz="1800" i="1" u="sng"/>
              <a:t>, dept_name, </a:t>
            </a:r>
            <a:r>
              <a:rPr kumimoji="1" lang="en-US" sz="1800" i="1"/>
              <a:t>building, budget </a:t>
            </a:r>
            <a:r>
              <a:rPr kumimoji="1" lang="en-US" sz="1800"/>
              <a:t>)</a:t>
            </a:r>
            <a:endParaRPr kumimoji="1" lang="en-US" sz="1800" i="1"/>
          </a:p>
          <a:p>
            <a:endParaRPr lang="en-US" sz="1800"/>
          </a:p>
          <a:p>
            <a:r>
              <a:rPr lang="en-US" sz="1800"/>
              <a:t>because </a:t>
            </a:r>
            <a:r>
              <a:rPr kumimoji="1" lang="en-US" sz="1800" i="1"/>
              <a:t>dept_name</a:t>
            </a:r>
            <a:r>
              <a:rPr kumimoji="1" lang="en-US" sz="1800">
                <a:sym typeface="Symbol" pitchFamily="19" charset="2"/>
              </a:rPr>
              <a:t></a:t>
            </a:r>
            <a:r>
              <a:rPr kumimoji="1" lang="en-US" sz="1800">
                <a:sym typeface="Monotype Sorts" pitchFamily="2" charset="2"/>
              </a:rPr>
              <a:t> </a:t>
            </a:r>
            <a:r>
              <a:rPr kumimoji="1" lang="en-US" sz="1800" i="1">
                <a:sym typeface="Monotype Sorts" pitchFamily="2" charset="2"/>
              </a:rPr>
              <a:t>building, budget</a:t>
            </a:r>
          </a:p>
          <a:p>
            <a:r>
              <a:rPr kumimoji="1" lang="en-US" sz="1800">
                <a:sym typeface="Monotype Sorts" pitchFamily="2" charset="2"/>
              </a:rPr>
              <a:t>holds on </a:t>
            </a:r>
            <a:r>
              <a:rPr kumimoji="1" lang="en-US" sz="1800" i="1">
                <a:sym typeface="Monotype Sorts" pitchFamily="2" charset="2"/>
              </a:rPr>
              <a:t>instr_dept, </a:t>
            </a:r>
            <a:r>
              <a:rPr kumimoji="1" lang="en-US" sz="1800">
                <a:sym typeface="Monotype Sorts" pitchFamily="2" charset="2"/>
              </a:rPr>
              <a:t>but </a:t>
            </a:r>
            <a:r>
              <a:rPr kumimoji="1" lang="en-US" sz="1800" i="1">
                <a:sym typeface="Monotype Sorts" pitchFamily="2" charset="2"/>
              </a:rPr>
              <a:t>dept_name</a:t>
            </a:r>
            <a:r>
              <a:rPr kumimoji="1" lang="en-US" sz="1800">
                <a:sym typeface="Monotype Sorts" pitchFamily="2" charset="2"/>
              </a:rPr>
              <a:t> is not a superkey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Decomposing a Schema to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0221"/>
          </a:xfrm>
        </p:spPr>
        <p:txBody>
          <a:bodyPr>
            <a:normAutofit lnSpcReduction="10000"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/>
              <a:t>Suppose we have a schema </a:t>
            </a:r>
            <a:r>
              <a:rPr kumimoji="1" lang="en-US" sz="2400" i="1" kern="0" dirty="0"/>
              <a:t>R </a:t>
            </a:r>
            <a:r>
              <a:rPr kumimoji="1" lang="en-US" sz="2400" kern="0" dirty="0"/>
              <a:t>and a non-trivial dependency </a:t>
            </a:r>
            <a:r>
              <a:rPr kumimoji="1" lang="en-US" sz="2400" kern="0" dirty="0" err="1">
                <a:sym typeface="Symbol" pitchFamily="19" charset="2"/>
              </a:rPr>
              <a:t></a:t>
            </a:r>
            <a:r>
              <a:rPr kumimoji="1" lang="en-US" sz="2400" kern="0" dirty="0">
                <a:sym typeface="Greek Symbols" pitchFamily="18" charset="2"/>
              </a:rPr>
              <a:t> </a:t>
            </a:r>
            <a:r>
              <a:rPr lang="en-US" sz="2400" kern="0" dirty="0" err="1">
                <a:sym typeface="Symbol" pitchFamily="19" charset="2"/>
              </a:rPr>
              <a:t></a:t>
            </a:r>
            <a:r>
              <a:rPr lang="en-US" sz="2400" kern="0" dirty="0">
                <a:sym typeface="Symbol" pitchFamily="19" charset="2"/>
              </a:rPr>
              <a:t> </a:t>
            </a:r>
            <a:r>
              <a:rPr kumimoji="1" lang="en-US" sz="2400" i="1" kern="0" dirty="0" err="1">
                <a:sym typeface="Symbol" pitchFamily="19" charset="2"/>
              </a:rPr>
              <a:t></a:t>
            </a:r>
            <a:r>
              <a:rPr kumimoji="1" lang="en-US" sz="2400" i="1" kern="0" dirty="0">
                <a:sym typeface="Greek Symbols" pitchFamily="18" charset="2"/>
              </a:rPr>
              <a:t>  </a:t>
            </a:r>
            <a:r>
              <a:rPr kumimoji="1" lang="en-US" sz="2400" kern="0" dirty="0"/>
              <a:t>causes a violation of BCNF.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defRPr/>
            </a:pPr>
            <a:r>
              <a:rPr kumimoji="1" lang="en-US" sz="2400" kern="0" dirty="0"/>
              <a:t>	We decompose </a:t>
            </a:r>
            <a:r>
              <a:rPr kumimoji="1" lang="en-US" sz="2400" i="1" kern="0" dirty="0"/>
              <a:t>R</a:t>
            </a:r>
            <a:r>
              <a:rPr kumimoji="1" lang="en-US" sz="2400" kern="0" dirty="0"/>
              <a:t> into: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200000"/>
              <a:buFont typeface="Times" pitchFamily="19" charset="0"/>
              <a:buChar char="•"/>
              <a:defRPr/>
            </a:pPr>
            <a:r>
              <a:rPr kumimoji="1" lang="en-US" sz="2400" kern="0" dirty="0">
                <a:ea typeface="ヒラギノ角ゴ Pro W3" pitchFamily="19" charset="-128"/>
              </a:rPr>
              <a:t>(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U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)</a:t>
            </a:r>
            <a:endParaRPr kumimoji="1" lang="en-US" sz="2400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200000"/>
              <a:buFont typeface="Times" pitchFamily="19" charset="0"/>
              <a:buChar char="•"/>
              <a:defRPr/>
            </a:pPr>
            <a:r>
              <a:rPr kumimoji="1" lang="en-US" sz="2400" kern="0" dirty="0">
                <a:ea typeface="ヒラギノ角ゴ Pro W3" pitchFamily="19" charset="-128"/>
              </a:rPr>
              <a:t>( </a:t>
            </a:r>
            <a:r>
              <a:rPr kumimoji="1" lang="en-US" sz="2400" i="1" kern="0" dirty="0">
                <a:ea typeface="ヒラギノ角ゴ Pro W3" pitchFamily="19" charset="-128"/>
              </a:rPr>
              <a:t>R</a:t>
            </a:r>
            <a:r>
              <a:rPr kumimoji="1" lang="en-US" sz="2400" kern="0" dirty="0">
                <a:ea typeface="ヒラギノ角ゴ Pro W3" pitchFamily="19" charset="-128"/>
              </a:rPr>
              <a:t> - ( </a:t>
            </a:r>
            <a:r>
              <a:rPr kumimoji="1" lang="en-US" sz="2400" i="1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 -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) )</a:t>
            </a:r>
            <a:endParaRPr kumimoji="1" lang="en-US" sz="2400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2400" kern="0" dirty="0"/>
              <a:t>In our example,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i="1" kern="0" dirty="0" err="1">
                <a:ea typeface="ヒラギノ角ゴ Pro W3" pitchFamily="19" charset="-128"/>
                <a:sym typeface="Symbol" pitchFamily="19" charset="2"/>
              </a:rPr>
              <a:t>dept_name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building, budget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400" i="1" kern="0" dirty="0" err="1">
                <a:ea typeface="ヒラギノ角ゴ Pro W3" pitchFamily="19" charset="-128"/>
                <a:sym typeface="Symbol" pitchFamily="19" charset="2"/>
              </a:rPr>
              <a:t>dept_name</a:t>
            </a:r>
            <a:endParaRPr kumimoji="1" lang="en-US" sz="2400" kern="0" dirty="0">
              <a:ea typeface="ヒラギノ角ゴ Pro W3" pitchFamily="19" charset="-128"/>
              <a:sym typeface="Symbol" pitchFamily="19" charset="2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i="1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=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 building, budget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2400" kern="0" dirty="0">
                <a:ea typeface="ヒラギノ角ゴ Pro W3" pitchFamily="19" charset="-128"/>
              </a:rPr>
              <a:t>and </a:t>
            </a:r>
            <a:r>
              <a:rPr kumimoji="1" lang="en-US" sz="2400" i="1" kern="0" dirty="0" err="1">
                <a:ea typeface="ヒラギノ角ゴ Pro W3" pitchFamily="19" charset="-128"/>
              </a:rPr>
              <a:t>inst_dept</a:t>
            </a:r>
            <a:r>
              <a:rPr kumimoji="1" lang="en-US" sz="2400" kern="0" dirty="0">
                <a:ea typeface="ヒラギノ角ゴ Pro W3" pitchFamily="19" charset="-128"/>
              </a:rPr>
              <a:t> is replaced by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kern="0" dirty="0">
                <a:ea typeface="ヒラギノ角ゴ Pro W3" pitchFamily="19" charset="-128"/>
              </a:rPr>
              <a:t> (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Greek Symbols" pitchFamily="18" charset="2"/>
              </a:rPr>
              <a:t> U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) = ( </a:t>
            </a:r>
            <a:r>
              <a:rPr kumimoji="1" lang="en-US" sz="2400" i="1" kern="0" dirty="0" err="1">
                <a:ea typeface="ヒラギノ角ゴ Pro W3" pitchFamily="19" charset="-128"/>
                <a:sym typeface="Symbol" pitchFamily="19" charset="2"/>
              </a:rPr>
              <a:t>dept_name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, building, budget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)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2400" kern="0" dirty="0">
                <a:ea typeface="ヒラギノ角ゴ Pro W3" pitchFamily="19" charset="-128"/>
              </a:rPr>
              <a:t>( </a:t>
            </a:r>
            <a:r>
              <a:rPr kumimoji="1" lang="en-US" sz="2400" i="1" kern="0" dirty="0">
                <a:ea typeface="ヒラギノ角ゴ Pro W3" pitchFamily="19" charset="-128"/>
              </a:rPr>
              <a:t>R</a:t>
            </a:r>
            <a:r>
              <a:rPr kumimoji="1" lang="en-US" sz="2400" kern="0" dirty="0">
                <a:ea typeface="ヒラギノ角ゴ Pro W3" pitchFamily="19" charset="-128"/>
              </a:rPr>
              <a:t> - ( </a:t>
            </a:r>
            <a:r>
              <a:rPr kumimoji="1" lang="en-US" sz="2400" i="1" kern="0" dirty="0" err="1"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 - </a:t>
            </a:r>
            <a:r>
              <a:rPr kumimoji="1" lang="en-US" sz="24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) ) = ( </a:t>
            </a:r>
            <a:r>
              <a:rPr kumimoji="1" lang="en-US" sz="2400" i="1" kern="0" dirty="0">
                <a:ea typeface="ヒラギノ角ゴ Pro W3" pitchFamily="19" charset="-128"/>
                <a:sym typeface="Symbol" pitchFamily="19" charset="2"/>
              </a:rPr>
              <a:t>ID, name, salary, </a:t>
            </a:r>
            <a:r>
              <a:rPr kumimoji="1" lang="en-US" sz="2400" i="1" kern="0" dirty="0" err="1">
                <a:ea typeface="ヒラギノ角ゴ Pro W3" pitchFamily="19" charset="-128"/>
                <a:sym typeface="Symbol" pitchFamily="19" charset="2"/>
              </a:rPr>
              <a:t>dept_name</a:t>
            </a:r>
            <a:r>
              <a:rPr kumimoji="1" lang="en-US" sz="2400" kern="0" dirty="0">
                <a:ea typeface="ヒラギノ角ゴ Pro W3" pitchFamily="19" charset="-128"/>
                <a:sym typeface="Symbol" pitchFamily="19" charset="2"/>
              </a:rPr>
              <a:t> 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335"/>
            <a:ext cx="8229600" cy="1143000"/>
          </a:xfrm>
        </p:spPr>
        <p:txBody>
          <a:bodyPr/>
          <a:lstStyle/>
          <a:p>
            <a:r>
              <a:rPr lang="en-US" dirty="0" smtClean="0"/>
              <a:t>Testing for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478"/>
            <a:ext cx="8229600" cy="5091873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To check if a non-trivial dependency </a:t>
            </a:r>
            <a:r>
              <a:rPr kumimoji="1" lang="en-US" sz="16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lang="en-US" sz="1800" kern="0" dirty="0" err="1">
                <a:sym typeface="Symbol" pitchFamily="19" charset="2"/>
              </a:rPr>
              <a:t></a:t>
            </a:r>
            <a:r>
              <a:rPr kumimoji="1" lang="en-US" sz="1600" i="1" kern="0" dirty="0" err="1">
                <a:sym typeface="Symbol" pitchFamily="19" charset="2"/>
              </a:rPr>
              <a:t></a:t>
            </a:r>
            <a:r>
              <a:rPr kumimoji="1" lang="en-US" sz="1800" i="1" kern="0" dirty="0">
                <a:sym typeface="Greek Symbols" pitchFamily="18" charset="2"/>
              </a:rPr>
              <a:t>  </a:t>
            </a:r>
            <a:r>
              <a:rPr kumimoji="1" lang="en-US" sz="1800" kern="0" dirty="0"/>
              <a:t>causes a violation of BCNF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1.  compute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(the attribute closure of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dirty="0">
                <a:ea typeface="ヒラギノ角ゴ Pro W3" pitchFamily="19" charset="-128"/>
              </a:rPr>
              <a:t>), and </a:t>
            </a:r>
            <a:endParaRPr kumimoji="1" lang="en-US" sz="1800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 smtClean="0">
                <a:ea typeface="ヒラギノ角ゴ Pro W3" pitchFamily="19" charset="-128"/>
              </a:rPr>
              <a:t>2.  verify </a:t>
            </a:r>
            <a:r>
              <a:rPr kumimoji="1" lang="en-US" sz="1800" kern="0" dirty="0">
                <a:ea typeface="ヒラギノ角ゴ Pro W3" pitchFamily="19" charset="-128"/>
              </a:rPr>
              <a:t>that it includes all attributes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, that is, it is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  <a:endParaRPr kumimoji="1" lang="en-US" sz="1800" kern="0" dirty="0" smtClean="0">
              <a:ea typeface="ヒラギノ角ゴ Pro W3" pitchFamily="19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335"/>
            <a:ext cx="8229600" cy="1143000"/>
          </a:xfrm>
        </p:spPr>
        <p:txBody>
          <a:bodyPr/>
          <a:lstStyle/>
          <a:p>
            <a:r>
              <a:rPr lang="en-US" dirty="0" smtClean="0"/>
              <a:t>Testing for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478"/>
            <a:ext cx="8229600" cy="5091873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To check if a non-trivial dependency </a:t>
            </a:r>
            <a:r>
              <a:rPr kumimoji="1" lang="en-US" sz="16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lang="en-US" sz="1800" kern="0" dirty="0" err="1">
                <a:sym typeface="Symbol" pitchFamily="19" charset="2"/>
              </a:rPr>
              <a:t></a:t>
            </a:r>
            <a:r>
              <a:rPr kumimoji="1" lang="en-US" sz="1600" i="1" kern="0" dirty="0" err="1">
                <a:sym typeface="Symbol" pitchFamily="19" charset="2"/>
              </a:rPr>
              <a:t></a:t>
            </a:r>
            <a:r>
              <a:rPr kumimoji="1" lang="en-US" sz="1800" i="1" kern="0" dirty="0">
                <a:sym typeface="Greek Symbols" pitchFamily="18" charset="2"/>
              </a:rPr>
              <a:t>  </a:t>
            </a:r>
            <a:r>
              <a:rPr kumimoji="1" lang="en-US" sz="1800" kern="0" dirty="0"/>
              <a:t>causes a violation of BCNF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1.  compute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(the attribute closure of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dirty="0">
                <a:ea typeface="ヒラギノ角ゴ Pro W3" pitchFamily="19" charset="-128"/>
              </a:rPr>
              <a:t>), and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2.  verify that it includes all attributes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, that is, it is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b="1" kern="0" dirty="0">
                <a:solidFill>
                  <a:srgbClr val="000099"/>
                </a:solidFill>
              </a:rPr>
              <a:t>Simplified test</a:t>
            </a:r>
            <a:r>
              <a:rPr kumimoji="1" lang="en-US" sz="1800" kern="0" dirty="0"/>
              <a:t>: To check if a relation schema </a:t>
            </a:r>
            <a:r>
              <a:rPr kumimoji="1" lang="en-US" sz="1800" i="1" kern="0" dirty="0"/>
              <a:t>R</a:t>
            </a:r>
            <a:r>
              <a:rPr kumimoji="1" lang="en-US" sz="1800" kern="0" dirty="0"/>
              <a:t> is in BCNF, it suffices to check only the dependencies in the given set </a:t>
            </a:r>
            <a:r>
              <a:rPr kumimoji="1" lang="en-US" sz="1800" i="1" kern="0" dirty="0"/>
              <a:t>F</a:t>
            </a:r>
            <a:r>
              <a:rPr kumimoji="1" lang="en-US" sz="1800" kern="0" dirty="0"/>
              <a:t> for violation of BCNF, rather than checking all dependencies in </a:t>
            </a:r>
            <a:r>
              <a:rPr kumimoji="1" lang="en-US" sz="1800" i="1" kern="0" dirty="0"/>
              <a:t>F</a:t>
            </a:r>
            <a:r>
              <a:rPr kumimoji="1" lang="en-US" sz="1800" kern="0" baseline="30000" dirty="0"/>
              <a:t>+</a:t>
            </a:r>
            <a:r>
              <a:rPr kumimoji="1" lang="en-US" sz="1800" kern="0" dirty="0"/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If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causes a violation of BCNF, then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will cause a violation of BCNF either.</a:t>
            </a:r>
            <a:endParaRPr kumimoji="1" lang="en-US" sz="1800" kern="0" dirty="0" smtClean="0">
              <a:ea typeface="ヒラギノ角ゴ Pro W3" pitchFamily="19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4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Non-Dependency Preserving </a:t>
            </a:r>
            <a:br>
              <a:rPr lang="en-US" dirty="0" smtClean="0"/>
            </a:br>
            <a:r>
              <a:rPr lang="en-US" dirty="0" smtClean="0"/>
              <a:t>BCNF Design</a:t>
            </a:r>
            <a:endParaRPr lang="en-US" dirty="0"/>
          </a:p>
        </p:txBody>
      </p:sp>
      <p:pic>
        <p:nvPicPr>
          <p:cNvPr id="4" name="Picture 4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320" y="1547521"/>
            <a:ext cx="4923822" cy="25582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81022" y="1810308"/>
            <a:ext cx="37753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design:</a:t>
            </a:r>
          </a:p>
          <a:p>
            <a:pPr>
              <a:buFont typeface="Arial"/>
              <a:buChar char="•"/>
            </a:pPr>
            <a:r>
              <a:rPr lang="en-US" dirty="0" smtClean="0"/>
              <a:t>     A student can have multiple </a:t>
            </a:r>
          </a:p>
          <a:p>
            <a:r>
              <a:rPr lang="en-US" dirty="0" smtClean="0"/>
              <a:t>advisors but at most one from a </a:t>
            </a:r>
          </a:p>
          <a:p>
            <a:r>
              <a:rPr lang="en-US" dirty="0" smtClean="0"/>
              <a:t>given department.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    An instructor can be associated</a:t>
            </a:r>
          </a:p>
          <a:p>
            <a:r>
              <a:rPr lang="en-US" dirty="0" smtClean="0"/>
              <a:t> with only a single department.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58602" y="4684006"/>
            <a:ext cx="4888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schema for </a:t>
            </a:r>
            <a:r>
              <a:rPr lang="en-US" sz="2000" i="1" dirty="0" err="1" smtClean="0"/>
              <a:t>dept_advisor</a:t>
            </a:r>
            <a:r>
              <a:rPr lang="en-US" sz="2000" dirty="0" smtClean="0"/>
              <a:t> is:</a:t>
            </a:r>
          </a:p>
          <a:p>
            <a:pPr algn="ctr"/>
            <a:r>
              <a:rPr lang="en-US" sz="2000" i="1" dirty="0" err="1" smtClean="0"/>
              <a:t>dept_advisor</a:t>
            </a:r>
            <a:r>
              <a:rPr lang="en-US" sz="2000" dirty="0" err="1" smtClean="0"/>
              <a:t>(st_ID</a:t>
            </a:r>
            <a:r>
              <a:rPr lang="en-US" sz="2000" dirty="0" smtClean="0"/>
              <a:t>, </a:t>
            </a:r>
            <a:r>
              <a:rPr lang="en-US" sz="2000" dirty="0" err="1" smtClean="0"/>
              <a:t>instr_ID</a:t>
            </a:r>
            <a:r>
              <a:rPr lang="en-US" sz="2000" dirty="0" smtClean="0"/>
              <a:t>, </a:t>
            </a:r>
            <a:r>
              <a:rPr lang="en-US" sz="2000" dirty="0" err="1" smtClean="0"/>
              <a:t>dept_name</a:t>
            </a:r>
            <a:r>
              <a:rPr lang="en-US" sz="2000" dirty="0"/>
              <a:t>)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981843" y="4149592"/>
            <a:ext cx="5176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Then the following functional dependencies hold: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st_ID</a:t>
            </a:r>
            <a:r>
              <a:rPr lang="en-US" dirty="0" smtClean="0"/>
              <a:t>, </a:t>
            </a:r>
            <a:r>
              <a:rPr lang="en-US" dirty="0" err="1" smtClean="0"/>
              <a:t>dept_name</a:t>
            </a:r>
            <a:r>
              <a:rPr lang="en-US" dirty="0" smtClean="0"/>
              <a:t> </a:t>
            </a:r>
            <a:r>
              <a:rPr kumimoji="1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instr_ID</a:t>
            </a:r>
            <a:endParaRPr kumimoji="1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algn="ctr"/>
            <a:r>
              <a:rPr kumimoji="1" lang="en-US" kern="0" dirty="0" err="1" smtClean="0">
                <a:ea typeface="ヒラギノ角ゴ Pro W3" pitchFamily="19" charset="-128"/>
                <a:sym typeface="Symbol" pitchFamily="19" charset="2"/>
              </a:rPr>
              <a:t>instr_ID</a:t>
            </a:r>
            <a:r>
              <a:rPr kumimoji="1" lang="en-US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dept_name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90142" y="5294684"/>
            <a:ext cx="4046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Problem: </a:t>
            </a:r>
            <a:r>
              <a:rPr lang="en-US" dirty="0" err="1" smtClean="0"/>
              <a:t>dept_advisor</a:t>
            </a:r>
            <a:r>
              <a:rPr lang="en-US" dirty="0" smtClean="0"/>
              <a:t> is not in BCNF </a:t>
            </a:r>
          </a:p>
          <a:p>
            <a:r>
              <a:rPr lang="en-US" dirty="0" smtClean="0"/>
              <a:t>because </a:t>
            </a:r>
            <a:r>
              <a:rPr lang="en-US" dirty="0" err="1" smtClean="0"/>
              <a:t>instr_ID</a:t>
            </a:r>
            <a:r>
              <a:rPr lang="en-US" dirty="0" smtClean="0"/>
              <a:t> appears in the left-</a:t>
            </a:r>
          </a:p>
          <a:p>
            <a:r>
              <a:rPr lang="en-US" dirty="0" smtClean="0"/>
              <a:t>hand side of a </a:t>
            </a:r>
            <a:r>
              <a:rPr lang="en-US" dirty="0" err="1" smtClean="0"/>
              <a:t>fd</a:t>
            </a:r>
            <a:r>
              <a:rPr lang="en-US" dirty="0" smtClean="0"/>
              <a:t> and is not a key.  </a:t>
            </a:r>
          </a:p>
          <a:p>
            <a:r>
              <a:rPr lang="en-US" dirty="0" smtClean="0"/>
              <a:t>Then we should decompose.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571683"/>
            <a:ext cx="2994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After BCNF decomposition: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st_ID</a:t>
            </a:r>
            <a:r>
              <a:rPr lang="en-US" dirty="0" smtClean="0"/>
              <a:t>, </a:t>
            </a:r>
            <a:r>
              <a:rPr lang="en-US" dirty="0" err="1" smtClean="0"/>
              <a:t>instr_ID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instr_ID,dept_name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335"/>
            <a:ext cx="8229600" cy="1143000"/>
          </a:xfrm>
        </p:spPr>
        <p:txBody>
          <a:bodyPr/>
          <a:lstStyle/>
          <a:p>
            <a:r>
              <a:rPr lang="en-US" dirty="0" smtClean="0"/>
              <a:t>Testing for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478"/>
            <a:ext cx="8229600" cy="5091873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To check if a non-trivial dependency </a:t>
            </a:r>
            <a:r>
              <a:rPr kumimoji="1" lang="en-US" sz="16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lang="en-US" sz="1800" kern="0" dirty="0" err="1">
                <a:sym typeface="Symbol" pitchFamily="19" charset="2"/>
              </a:rPr>
              <a:t></a:t>
            </a:r>
            <a:r>
              <a:rPr kumimoji="1" lang="en-US" sz="1600" i="1" kern="0" dirty="0" err="1">
                <a:sym typeface="Symbol" pitchFamily="19" charset="2"/>
              </a:rPr>
              <a:t></a:t>
            </a:r>
            <a:r>
              <a:rPr kumimoji="1" lang="en-US" sz="1800" i="1" kern="0" dirty="0">
                <a:sym typeface="Greek Symbols" pitchFamily="18" charset="2"/>
              </a:rPr>
              <a:t>  </a:t>
            </a:r>
            <a:r>
              <a:rPr kumimoji="1" lang="en-US" sz="1800" kern="0" dirty="0"/>
              <a:t>causes a violation of BCNF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1.  compute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(the attribute closure of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dirty="0">
                <a:ea typeface="ヒラギノ角ゴ Pro W3" pitchFamily="19" charset="-128"/>
              </a:rPr>
              <a:t>), and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2.  verify that it includes all attributes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, that is, it is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b="1" kern="0" dirty="0">
                <a:solidFill>
                  <a:srgbClr val="000099"/>
                </a:solidFill>
              </a:rPr>
              <a:t>Simplified test</a:t>
            </a:r>
            <a:r>
              <a:rPr kumimoji="1" lang="en-US" sz="1800" kern="0" dirty="0"/>
              <a:t>: To check if a relation schema </a:t>
            </a:r>
            <a:r>
              <a:rPr kumimoji="1" lang="en-US" sz="1800" i="1" kern="0" dirty="0"/>
              <a:t>R</a:t>
            </a:r>
            <a:r>
              <a:rPr kumimoji="1" lang="en-US" sz="1800" kern="0" dirty="0"/>
              <a:t> is in BCNF, it suffices to check only the dependencies in the given set </a:t>
            </a:r>
            <a:r>
              <a:rPr kumimoji="1" lang="en-US" sz="1800" i="1" kern="0" dirty="0"/>
              <a:t>F</a:t>
            </a:r>
            <a:r>
              <a:rPr kumimoji="1" lang="en-US" sz="1800" kern="0" dirty="0"/>
              <a:t> for violation of BCNF, rather than checking all dependencies in </a:t>
            </a:r>
            <a:r>
              <a:rPr kumimoji="1" lang="en-US" sz="1800" i="1" kern="0" dirty="0"/>
              <a:t>F</a:t>
            </a:r>
            <a:r>
              <a:rPr kumimoji="1" lang="en-US" sz="1800" kern="0" baseline="30000" dirty="0"/>
              <a:t>+</a:t>
            </a:r>
            <a:r>
              <a:rPr kumimoji="1" lang="en-US" sz="1800" kern="0" dirty="0"/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If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causes a violation of BCNF, then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will cause a violation of BCNF either.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However, </a:t>
            </a:r>
            <a:r>
              <a:rPr kumimoji="1" lang="en-US" sz="1800" b="1" kern="0" dirty="0">
                <a:solidFill>
                  <a:srgbClr val="000099"/>
                </a:solidFill>
              </a:rPr>
              <a:t>simplified test using only </a:t>
            </a:r>
            <a:r>
              <a:rPr kumimoji="1" lang="en-US" sz="1800" b="1" i="1" kern="0" dirty="0">
                <a:solidFill>
                  <a:srgbClr val="000099"/>
                </a:solidFill>
              </a:rPr>
              <a:t>F</a:t>
            </a:r>
            <a:r>
              <a:rPr kumimoji="1" lang="en-US" sz="1800" b="1" kern="0" dirty="0">
                <a:solidFill>
                  <a:srgbClr val="000099"/>
                </a:solidFill>
              </a:rPr>
              <a:t> is</a:t>
            </a:r>
            <a:r>
              <a:rPr kumimoji="1" lang="en-US" sz="1800" kern="0" dirty="0"/>
              <a:t> </a:t>
            </a:r>
            <a:r>
              <a:rPr kumimoji="1" lang="en-US" sz="1800" b="1" kern="0" dirty="0">
                <a:solidFill>
                  <a:srgbClr val="000099"/>
                </a:solidFill>
              </a:rPr>
              <a:t>incorrect</a:t>
            </a:r>
            <a:r>
              <a:rPr kumimoji="1" lang="en-US" sz="1800" kern="0" dirty="0"/>
              <a:t> </a:t>
            </a:r>
            <a:r>
              <a:rPr kumimoji="1" lang="en-US" sz="1800" b="1" kern="0" dirty="0">
                <a:solidFill>
                  <a:srgbClr val="000099"/>
                </a:solidFill>
              </a:rPr>
              <a:t>when testing a relation in a decomposition of R</a:t>
            </a:r>
            <a:endParaRPr kumimoji="1" lang="en-US" sz="1800" b="1" kern="0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335"/>
            <a:ext cx="8229600" cy="1143000"/>
          </a:xfrm>
        </p:spPr>
        <p:txBody>
          <a:bodyPr/>
          <a:lstStyle/>
          <a:p>
            <a:r>
              <a:rPr lang="en-US" dirty="0" smtClean="0"/>
              <a:t>Testing for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478"/>
            <a:ext cx="8229600" cy="5091873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To check if a non-trivial dependency </a:t>
            </a:r>
            <a:r>
              <a:rPr kumimoji="1" lang="en-US" sz="16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lang="en-US" sz="1800" kern="0" dirty="0" err="1">
                <a:sym typeface="Symbol" pitchFamily="19" charset="2"/>
              </a:rPr>
              <a:t></a:t>
            </a:r>
            <a:r>
              <a:rPr kumimoji="1" lang="en-US" sz="1600" i="1" kern="0" dirty="0" err="1">
                <a:sym typeface="Symbol" pitchFamily="19" charset="2"/>
              </a:rPr>
              <a:t></a:t>
            </a:r>
            <a:r>
              <a:rPr kumimoji="1" lang="en-US" sz="1800" i="1" kern="0" dirty="0">
                <a:sym typeface="Greek Symbols" pitchFamily="18" charset="2"/>
              </a:rPr>
              <a:t>  </a:t>
            </a:r>
            <a:r>
              <a:rPr kumimoji="1" lang="en-US" sz="1800" kern="0" dirty="0"/>
              <a:t>causes a violation of BCNF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1.  compute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(the attribute closure of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dirty="0">
                <a:ea typeface="ヒラギノ角ゴ Pro W3" pitchFamily="19" charset="-128"/>
              </a:rPr>
              <a:t>), and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2.  verify that it includes all attributes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, that is, it is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b="1" kern="0" dirty="0">
                <a:solidFill>
                  <a:srgbClr val="000099"/>
                </a:solidFill>
              </a:rPr>
              <a:t>Simplified test</a:t>
            </a:r>
            <a:r>
              <a:rPr kumimoji="1" lang="en-US" sz="1800" kern="0" dirty="0"/>
              <a:t>: To check if a relation schema </a:t>
            </a:r>
            <a:r>
              <a:rPr kumimoji="1" lang="en-US" sz="1800" i="1" kern="0" dirty="0"/>
              <a:t>R</a:t>
            </a:r>
            <a:r>
              <a:rPr kumimoji="1" lang="en-US" sz="1800" kern="0" dirty="0"/>
              <a:t> is in BCNF, it suffices to check only the dependencies in the given set </a:t>
            </a:r>
            <a:r>
              <a:rPr kumimoji="1" lang="en-US" sz="1800" i="1" kern="0" dirty="0"/>
              <a:t>F</a:t>
            </a:r>
            <a:r>
              <a:rPr kumimoji="1" lang="en-US" sz="1800" kern="0" dirty="0"/>
              <a:t> for violation of BCNF, rather than checking all dependencies in </a:t>
            </a:r>
            <a:r>
              <a:rPr kumimoji="1" lang="en-US" sz="1800" i="1" kern="0" dirty="0"/>
              <a:t>F</a:t>
            </a:r>
            <a:r>
              <a:rPr kumimoji="1" lang="en-US" sz="1800" kern="0" baseline="30000" dirty="0"/>
              <a:t>+</a:t>
            </a:r>
            <a:r>
              <a:rPr kumimoji="1" lang="en-US" sz="1800" kern="0" dirty="0"/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If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causes a violation of BCNF, then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will cause a violation of BCNF either.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However, </a:t>
            </a:r>
            <a:r>
              <a:rPr kumimoji="1" lang="en-US" sz="1800" b="1" kern="0" dirty="0">
                <a:solidFill>
                  <a:srgbClr val="000099"/>
                </a:solidFill>
              </a:rPr>
              <a:t>simplified test using only </a:t>
            </a:r>
            <a:r>
              <a:rPr kumimoji="1" lang="en-US" sz="1800" b="1" i="1" kern="0" dirty="0">
                <a:solidFill>
                  <a:srgbClr val="000099"/>
                </a:solidFill>
              </a:rPr>
              <a:t>F</a:t>
            </a:r>
            <a:r>
              <a:rPr kumimoji="1" lang="en-US" sz="1800" b="1" kern="0" dirty="0">
                <a:solidFill>
                  <a:srgbClr val="000099"/>
                </a:solidFill>
              </a:rPr>
              <a:t> is</a:t>
            </a:r>
            <a:r>
              <a:rPr kumimoji="1" lang="en-US" sz="1800" kern="0" dirty="0"/>
              <a:t> </a:t>
            </a:r>
            <a:r>
              <a:rPr kumimoji="1" lang="en-US" sz="1800" b="1" kern="0" dirty="0">
                <a:solidFill>
                  <a:srgbClr val="000099"/>
                </a:solidFill>
              </a:rPr>
              <a:t>incorrect</a:t>
            </a:r>
            <a:r>
              <a:rPr kumimoji="1" lang="en-US" sz="1800" kern="0" dirty="0"/>
              <a:t> </a:t>
            </a:r>
            <a:r>
              <a:rPr kumimoji="1" lang="en-US" sz="1800" b="1" kern="0" dirty="0">
                <a:solidFill>
                  <a:srgbClr val="000099"/>
                </a:solidFill>
              </a:rPr>
              <a:t>when testing a relation in a decomposition of R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Consider </a:t>
            </a:r>
            <a:r>
              <a:rPr kumimoji="1" lang="en-US" sz="1800" i="1" kern="0" dirty="0">
                <a:ea typeface="ヒラギノ角ゴ Pro W3" pitchFamily="19" charset="-128"/>
              </a:rPr>
              <a:t>R =</a:t>
            </a:r>
            <a:r>
              <a:rPr kumimoji="1" lang="en-US" sz="1800" kern="0" dirty="0">
                <a:ea typeface="ヒラギノ角ゴ Pro W3" pitchFamily="19" charset="-128"/>
              </a:rPr>
              <a:t> (</a:t>
            </a:r>
            <a:r>
              <a:rPr kumimoji="1" lang="en-US" sz="1800" i="1" kern="0" dirty="0">
                <a:ea typeface="ヒラギノ角ゴ Pro W3" pitchFamily="19" charset="-128"/>
              </a:rPr>
              <a:t>A, B, C, D, E</a:t>
            </a:r>
            <a:r>
              <a:rPr kumimoji="1" lang="en-US" sz="1800" kern="0" dirty="0">
                <a:ea typeface="ヒラギノ角ゴ Pro W3" pitchFamily="19" charset="-128"/>
              </a:rPr>
              <a:t>), with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= { </a:t>
            </a:r>
            <a:r>
              <a:rPr kumimoji="1" lang="en-US" sz="1800" i="1" kern="0" dirty="0">
                <a:ea typeface="ヒラギノ角ゴ Pro W3" pitchFamily="19" charset="-128"/>
              </a:rPr>
              <a:t>A </a:t>
            </a:r>
            <a:r>
              <a:rPr kumimoji="1" lang="en-US" sz="1800" i="1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</a:rPr>
              <a:t>B, BC </a:t>
            </a:r>
            <a:r>
              <a:rPr kumimoji="1" lang="en-US" sz="1800" i="1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 D</a:t>
            </a:r>
            <a:r>
              <a:rPr kumimoji="1" lang="en-US" sz="1800" kern="0" dirty="0">
                <a:ea typeface="ヒラギノ角ゴ Pro W3" pitchFamily="19" charset="-128"/>
              </a:rPr>
              <a:t>}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Decompose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 into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baseline="-25000" dirty="0">
                <a:ea typeface="ヒラギノ角ゴ Pro W3" pitchFamily="19" charset="-128"/>
              </a:rPr>
              <a:t>1 </a:t>
            </a:r>
            <a:r>
              <a:rPr kumimoji="1" lang="en-US" sz="1800" kern="0" dirty="0">
                <a:ea typeface="ヒラギノ角ゴ Pro W3" pitchFamily="19" charset="-128"/>
              </a:rPr>
              <a:t>=</a:t>
            </a:r>
            <a:r>
              <a:rPr kumimoji="1" lang="en-US" sz="1800" kern="0" baseline="-2500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</a:rPr>
              <a:t>A,B</a:t>
            </a:r>
            <a:r>
              <a:rPr kumimoji="1" lang="en-US" sz="1800" kern="0" dirty="0">
                <a:ea typeface="ヒラギノ角ゴ Pro W3" pitchFamily="19" charset="-128"/>
              </a:rPr>
              <a:t>) and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baseline="-25000" dirty="0">
                <a:ea typeface="ヒラギノ角ゴ Pro W3" pitchFamily="19" charset="-128"/>
              </a:rPr>
              <a:t>2 </a:t>
            </a:r>
            <a:r>
              <a:rPr kumimoji="1" lang="en-US" sz="1800" kern="0" dirty="0">
                <a:ea typeface="ヒラギノ角ゴ Pro W3" pitchFamily="19" charset="-128"/>
              </a:rPr>
              <a:t>=</a:t>
            </a:r>
            <a:r>
              <a:rPr kumimoji="1" lang="en-US" sz="1800" kern="0" baseline="-2500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</a:rPr>
              <a:t>A,C,D, E</a:t>
            </a:r>
            <a:r>
              <a:rPr kumimoji="1" lang="en-US" sz="1800" kern="0" dirty="0">
                <a:ea typeface="ヒラギノ角ゴ Pro W3" pitchFamily="19" charset="-128"/>
              </a:rPr>
              <a:t>) 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Neither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contain only attributes from</a:t>
            </a:r>
            <a:br>
              <a:rPr kumimoji="1" lang="en-US" sz="1800" kern="0" dirty="0">
                <a:ea typeface="ヒラギノ角ゴ Pro W3" pitchFamily="19" charset="-128"/>
              </a:rPr>
            </a:br>
            <a:r>
              <a:rPr kumimoji="1" lang="en-US" sz="1800" kern="0" dirty="0">
                <a:ea typeface="ヒラギノ角ゴ Pro W3" pitchFamily="19" charset="-128"/>
              </a:rPr>
              <a:t> (</a:t>
            </a:r>
            <a:r>
              <a:rPr kumimoji="1" lang="en-US" sz="1800" i="1" kern="0" dirty="0">
                <a:ea typeface="ヒラギノ角ゴ Pro W3" pitchFamily="19" charset="-128"/>
              </a:rPr>
              <a:t>A,C,D,E</a:t>
            </a:r>
            <a:r>
              <a:rPr kumimoji="1" lang="en-US" sz="1800" kern="0" dirty="0">
                <a:ea typeface="ヒラギノ角ゴ Pro W3" pitchFamily="19" charset="-128"/>
              </a:rPr>
              <a:t>) so we might be mislead into thinking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baseline="-25000" dirty="0">
                <a:ea typeface="ヒラギノ角ゴ Pro W3" pitchFamily="19" charset="-128"/>
              </a:rPr>
              <a:t>2</a:t>
            </a:r>
            <a:r>
              <a:rPr kumimoji="1" lang="en-US" sz="1800" kern="0" dirty="0">
                <a:ea typeface="ヒラギノ角ゴ Pro W3" pitchFamily="19" charset="-128"/>
              </a:rPr>
              <a:t> satisfies BCNF.  </a:t>
            </a:r>
            <a:endParaRPr kumimoji="1" lang="en-US" sz="1800" kern="0" dirty="0" smtClean="0">
              <a:ea typeface="ヒラギノ角ゴ Pro W3" pitchFamily="19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335"/>
            <a:ext cx="8229600" cy="1143000"/>
          </a:xfrm>
        </p:spPr>
        <p:txBody>
          <a:bodyPr/>
          <a:lstStyle/>
          <a:p>
            <a:r>
              <a:rPr lang="en-US" dirty="0" smtClean="0"/>
              <a:t>Testing for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478"/>
            <a:ext cx="8229600" cy="5091873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To check if a non-trivial dependency </a:t>
            </a:r>
            <a:r>
              <a:rPr kumimoji="1" lang="en-US" sz="1600" kern="0" dirty="0" err="1">
                <a:sym typeface="Symbol" pitchFamily="19" charset="2"/>
              </a:rPr>
              <a:t></a:t>
            </a:r>
            <a:r>
              <a:rPr kumimoji="1" lang="en-US" sz="1800" kern="0" dirty="0">
                <a:sym typeface="Greek Symbols" pitchFamily="18" charset="2"/>
              </a:rPr>
              <a:t> </a:t>
            </a:r>
            <a:r>
              <a:rPr lang="en-US" sz="1800" kern="0" dirty="0" err="1">
                <a:sym typeface="Symbol" pitchFamily="19" charset="2"/>
              </a:rPr>
              <a:t></a:t>
            </a:r>
            <a:r>
              <a:rPr kumimoji="1" lang="en-US" sz="1600" i="1" kern="0" dirty="0" err="1">
                <a:sym typeface="Symbol" pitchFamily="19" charset="2"/>
              </a:rPr>
              <a:t></a:t>
            </a:r>
            <a:r>
              <a:rPr kumimoji="1" lang="en-US" sz="1800" i="1" kern="0" dirty="0">
                <a:sym typeface="Greek Symbols" pitchFamily="18" charset="2"/>
              </a:rPr>
              <a:t>  </a:t>
            </a:r>
            <a:r>
              <a:rPr kumimoji="1" lang="en-US" sz="1800" kern="0" dirty="0"/>
              <a:t>causes a violation of BCNF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1.  compute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(the attribute closure of </a:t>
            </a:r>
            <a:r>
              <a:rPr kumimoji="1" lang="en-US" sz="1600" kern="0" dirty="0" err="1"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kern="0" dirty="0">
                <a:ea typeface="ヒラギノ角ゴ Pro W3" pitchFamily="19" charset="-128"/>
              </a:rPr>
              <a:t>), and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None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2.  verify that it includes all attributes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, that is, it is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 of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b="1" kern="0" dirty="0">
                <a:solidFill>
                  <a:srgbClr val="000099"/>
                </a:solidFill>
              </a:rPr>
              <a:t>Simplified test</a:t>
            </a:r>
            <a:r>
              <a:rPr kumimoji="1" lang="en-US" sz="1800" kern="0" dirty="0"/>
              <a:t>: To check if a relation schema </a:t>
            </a:r>
            <a:r>
              <a:rPr kumimoji="1" lang="en-US" sz="1800" i="1" kern="0" dirty="0"/>
              <a:t>R</a:t>
            </a:r>
            <a:r>
              <a:rPr kumimoji="1" lang="en-US" sz="1800" kern="0" dirty="0"/>
              <a:t> is in BCNF, it suffices to check only the dependencies in the given set </a:t>
            </a:r>
            <a:r>
              <a:rPr kumimoji="1" lang="en-US" sz="1800" i="1" kern="0" dirty="0"/>
              <a:t>F</a:t>
            </a:r>
            <a:r>
              <a:rPr kumimoji="1" lang="en-US" sz="1800" kern="0" dirty="0"/>
              <a:t> for violation of BCNF, rather than checking all dependencies in </a:t>
            </a:r>
            <a:r>
              <a:rPr kumimoji="1" lang="en-US" sz="1800" i="1" kern="0" dirty="0"/>
              <a:t>F</a:t>
            </a:r>
            <a:r>
              <a:rPr kumimoji="1" lang="en-US" sz="1800" kern="0" baseline="30000" dirty="0"/>
              <a:t>+</a:t>
            </a:r>
            <a:r>
              <a:rPr kumimoji="1" lang="en-US" sz="1800" kern="0" dirty="0"/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If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causes a violation of BCNF, then none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will cause a violation of BCNF either.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defRPr/>
            </a:pPr>
            <a:r>
              <a:rPr kumimoji="1" lang="en-US" sz="1800" kern="0" dirty="0"/>
              <a:t>However, </a:t>
            </a:r>
            <a:r>
              <a:rPr kumimoji="1" lang="en-US" sz="1800" b="1" kern="0" dirty="0">
                <a:solidFill>
                  <a:srgbClr val="000099"/>
                </a:solidFill>
              </a:rPr>
              <a:t>simplified test using only </a:t>
            </a:r>
            <a:r>
              <a:rPr kumimoji="1" lang="en-US" sz="1800" b="1" i="1" kern="0" dirty="0">
                <a:solidFill>
                  <a:srgbClr val="000099"/>
                </a:solidFill>
              </a:rPr>
              <a:t>F</a:t>
            </a:r>
            <a:r>
              <a:rPr kumimoji="1" lang="en-US" sz="1800" b="1" kern="0" dirty="0">
                <a:solidFill>
                  <a:srgbClr val="000099"/>
                </a:solidFill>
              </a:rPr>
              <a:t> is</a:t>
            </a:r>
            <a:r>
              <a:rPr kumimoji="1" lang="en-US" sz="1800" kern="0" dirty="0"/>
              <a:t> </a:t>
            </a:r>
            <a:r>
              <a:rPr kumimoji="1" lang="en-US" sz="1800" b="1" kern="0" dirty="0">
                <a:solidFill>
                  <a:srgbClr val="000099"/>
                </a:solidFill>
              </a:rPr>
              <a:t>incorrect</a:t>
            </a:r>
            <a:r>
              <a:rPr kumimoji="1" lang="en-US" sz="1800" kern="0" dirty="0"/>
              <a:t> </a:t>
            </a:r>
            <a:r>
              <a:rPr kumimoji="1" lang="en-US" sz="1800" b="1" kern="0" dirty="0">
                <a:solidFill>
                  <a:srgbClr val="000099"/>
                </a:solidFill>
              </a:rPr>
              <a:t>when testing a relation in a decomposition of R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Consider </a:t>
            </a:r>
            <a:r>
              <a:rPr kumimoji="1" lang="en-US" sz="1800" i="1" kern="0" dirty="0">
                <a:ea typeface="ヒラギノ角ゴ Pro W3" pitchFamily="19" charset="-128"/>
              </a:rPr>
              <a:t>R =</a:t>
            </a:r>
            <a:r>
              <a:rPr kumimoji="1" lang="en-US" sz="1800" kern="0" dirty="0">
                <a:ea typeface="ヒラギノ角ゴ Pro W3" pitchFamily="19" charset="-128"/>
              </a:rPr>
              <a:t> (</a:t>
            </a:r>
            <a:r>
              <a:rPr kumimoji="1" lang="en-US" sz="1800" i="1" kern="0" dirty="0">
                <a:ea typeface="ヒラギノ角ゴ Pro W3" pitchFamily="19" charset="-128"/>
              </a:rPr>
              <a:t>A, B, C, D, E</a:t>
            </a:r>
            <a:r>
              <a:rPr kumimoji="1" lang="en-US" sz="1800" kern="0" dirty="0">
                <a:ea typeface="ヒラギノ角ゴ Pro W3" pitchFamily="19" charset="-128"/>
              </a:rPr>
              <a:t>), with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= { </a:t>
            </a:r>
            <a:r>
              <a:rPr kumimoji="1" lang="en-US" sz="1800" i="1" kern="0" dirty="0">
                <a:ea typeface="ヒラギノ角ゴ Pro W3" pitchFamily="19" charset="-128"/>
              </a:rPr>
              <a:t>A </a:t>
            </a:r>
            <a:r>
              <a:rPr kumimoji="1" lang="en-US" sz="1800" i="1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</a:rPr>
              <a:t>B, BC </a:t>
            </a:r>
            <a:r>
              <a:rPr kumimoji="1" lang="en-US" sz="1800" i="1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i="1" kern="0" dirty="0">
                <a:ea typeface="ヒラギノ角ゴ Pro W3" pitchFamily="19" charset="-128"/>
                <a:sym typeface="Symbol" pitchFamily="19" charset="2"/>
              </a:rPr>
              <a:t> D</a:t>
            </a:r>
            <a:r>
              <a:rPr kumimoji="1" lang="en-US" sz="1800" kern="0" dirty="0">
                <a:ea typeface="ヒラギノ角ゴ Pro W3" pitchFamily="19" charset="-128"/>
              </a:rPr>
              <a:t>}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Decompose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dirty="0">
                <a:ea typeface="ヒラギノ角ゴ Pro W3" pitchFamily="19" charset="-128"/>
              </a:rPr>
              <a:t> into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baseline="-25000" dirty="0">
                <a:ea typeface="ヒラギノ角ゴ Pro W3" pitchFamily="19" charset="-128"/>
              </a:rPr>
              <a:t>1 </a:t>
            </a:r>
            <a:r>
              <a:rPr kumimoji="1" lang="en-US" sz="1800" kern="0" dirty="0">
                <a:ea typeface="ヒラギノ角ゴ Pro W3" pitchFamily="19" charset="-128"/>
              </a:rPr>
              <a:t>=</a:t>
            </a:r>
            <a:r>
              <a:rPr kumimoji="1" lang="en-US" sz="1800" kern="0" baseline="-2500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</a:rPr>
              <a:t>A,B</a:t>
            </a:r>
            <a:r>
              <a:rPr kumimoji="1" lang="en-US" sz="1800" kern="0" dirty="0">
                <a:ea typeface="ヒラギノ角ゴ Pro W3" pitchFamily="19" charset="-128"/>
              </a:rPr>
              <a:t>) and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baseline="-25000" dirty="0">
                <a:ea typeface="ヒラギノ角ゴ Pro W3" pitchFamily="19" charset="-128"/>
              </a:rPr>
              <a:t>2 </a:t>
            </a:r>
            <a:r>
              <a:rPr kumimoji="1" lang="en-US" sz="1800" kern="0" dirty="0">
                <a:ea typeface="ヒラギノ角ゴ Pro W3" pitchFamily="19" charset="-128"/>
              </a:rPr>
              <a:t>=</a:t>
            </a:r>
            <a:r>
              <a:rPr kumimoji="1" lang="en-US" sz="1800" kern="0" baseline="-2500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>
                <a:ea typeface="ヒラギノ角ゴ Pro W3" pitchFamily="19" charset="-128"/>
              </a:rPr>
              <a:t>A,C,D, E</a:t>
            </a:r>
            <a:r>
              <a:rPr kumimoji="1" lang="en-US" sz="1800" kern="0" dirty="0">
                <a:ea typeface="ヒラギノ角ゴ Pro W3" pitchFamily="19" charset="-128"/>
              </a:rPr>
              <a:t>) 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Neither of the dependencies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dirty="0">
                <a:ea typeface="ヒラギノ角ゴ Pro W3" pitchFamily="19" charset="-128"/>
              </a:rPr>
              <a:t> contain only attributes from</a:t>
            </a:r>
            <a:br>
              <a:rPr kumimoji="1" lang="en-US" sz="1800" kern="0" dirty="0">
                <a:ea typeface="ヒラギノ角ゴ Pro W3" pitchFamily="19" charset="-128"/>
              </a:rPr>
            </a:br>
            <a:r>
              <a:rPr kumimoji="1" lang="en-US" sz="1800" kern="0" dirty="0">
                <a:ea typeface="ヒラギノ角ゴ Pro W3" pitchFamily="19" charset="-128"/>
              </a:rPr>
              <a:t> (</a:t>
            </a:r>
            <a:r>
              <a:rPr kumimoji="1" lang="en-US" sz="1800" i="1" kern="0" dirty="0">
                <a:ea typeface="ヒラギノ角ゴ Pro W3" pitchFamily="19" charset="-128"/>
              </a:rPr>
              <a:t>A,C,D,E</a:t>
            </a:r>
            <a:r>
              <a:rPr kumimoji="1" lang="en-US" sz="1800" kern="0" dirty="0">
                <a:ea typeface="ヒラギノ角ゴ Pro W3" pitchFamily="19" charset="-128"/>
              </a:rPr>
              <a:t>) so we might be mislead into thinking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baseline="-25000" dirty="0">
                <a:ea typeface="ヒラギノ角ゴ Pro W3" pitchFamily="19" charset="-128"/>
              </a:rPr>
              <a:t>2</a:t>
            </a:r>
            <a:r>
              <a:rPr kumimoji="1" lang="en-US" sz="1800" kern="0" dirty="0">
                <a:ea typeface="ヒラギノ角ゴ Pro W3" pitchFamily="19" charset="-128"/>
              </a:rPr>
              <a:t> satisfies BCNF.  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defRPr/>
            </a:pPr>
            <a:r>
              <a:rPr kumimoji="1" lang="en-US" sz="1800" kern="0" dirty="0">
                <a:ea typeface="ヒラギノ角ゴ Pro W3" pitchFamily="19" charset="-128"/>
              </a:rPr>
              <a:t>In fact, dependency </a:t>
            </a:r>
            <a:r>
              <a:rPr kumimoji="1" lang="en-US" sz="1800" i="1" kern="0" dirty="0">
                <a:ea typeface="ヒラギノ角ゴ Pro W3" pitchFamily="19" charset="-128"/>
              </a:rPr>
              <a:t>AC</a:t>
            </a:r>
            <a:r>
              <a:rPr kumimoji="1" lang="en-US" sz="1800" kern="0" dirty="0">
                <a:ea typeface="ヒラギノ角ゴ Pro W3" pitchFamily="19" charset="-128"/>
              </a:rPr>
              <a:t> </a:t>
            </a:r>
            <a:r>
              <a:rPr kumimoji="1" lang="en-US" sz="1800" kern="0" dirty="0" err="1"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kern="0" dirty="0">
                <a:ea typeface="ヒラギノ角ゴ Pro W3" pitchFamily="19" charset="-128"/>
              </a:rPr>
              <a:t> </a:t>
            </a:r>
            <a:r>
              <a:rPr kumimoji="1" lang="en-US" sz="1800" i="1" kern="0" dirty="0">
                <a:ea typeface="ヒラギノ角ゴ Pro W3" pitchFamily="19" charset="-128"/>
              </a:rPr>
              <a:t>D</a:t>
            </a:r>
            <a:r>
              <a:rPr kumimoji="1" lang="en-US" sz="1800" kern="0" dirty="0">
                <a:ea typeface="ヒラギノ角ゴ Pro W3" pitchFamily="19" charset="-128"/>
              </a:rPr>
              <a:t> in </a:t>
            </a:r>
            <a:r>
              <a:rPr kumimoji="1" lang="en-US" sz="1800" i="1" kern="0" dirty="0">
                <a:ea typeface="ヒラギノ角ゴ Pro W3" pitchFamily="19" charset="-128"/>
              </a:rPr>
              <a:t>F</a:t>
            </a:r>
            <a:r>
              <a:rPr kumimoji="1" lang="en-US" sz="1800" kern="0" baseline="30000" dirty="0">
                <a:ea typeface="ヒラギノ角ゴ Pro W3" pitchFamily="19" charset="-128"/>
              </a:rPr>
              <a:t>+</a:t>
            </a:r>
            <a:r>
              <a:rPr kumimoji="1" lang="en-US" sz="1800" kern="0" dirty="0">
                <a:ea typeface="ヒラギノ角ゴ Pro W3" pitchFamily="19" charset="-128"/>
              </a:rPr>
              <a:t> shows </a:t>
            </a:r>
            <a:r>
              <a:rPr kumimoji="1" lang="en-US" sz="1800" i="1" kern="0" dirty="0">
                <a:ea typeface="ヒラギノ角ゴ Pro W3" pitchFamily="19" charset="-128"/>
              </a:rPr>
              <a:t>R</a:t>
            </a:r>
            <a:r>
              <a:rPr kumimoji="1" lang="en-US" sz="1800" kern="0" baseline="-25000" dirty="0">
                <a:ea typeface="ヒラギノ角ゴ Pro W3" pitchFamily="19" charset="-128"/>
              </a:rPr>
              <a:t>2</a:t>
            </a:r>
            <a:r>
              <a:rPr kumimoji="1" lang="en-US" sz="1800" kern="0" dirty="0">
                <a:ea typeface="ヒラギノ角ゴ Pro W3" pitchFamily="19" charset="-128"/>
              </a:rPr>
              <a:t> is not in BCNF.</a:t>
            </a:r>
            <a:r>
              <a:rPr kumimoji="1" lang="en-US" sz="1600" kern="0" dirty="0">
                <a:ea typeface="ヒラギノ角ゴ Pro W3" pitchFamily="19" charset="-128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Decomposition for BCNF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92150" y="1417638"/>
            <a:ext cx="761047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check if a relation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BCNF,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Either test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for BCNF with respect to the 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restriction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of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i="1" kern="0" dirty="0">
                <a:ea typeface="ヒラギノ角ゴ Pro W3" pitchFamily="19" charset="-128"/>
              </a:rPr>
              <a:t>F</a:t>
            </a:r>
            <a:r>
              <a:rPr kumimoji="1" lang="en-US" i="1" kern="0" baseline="30000" dirty="0"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to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(that is, all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FDs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in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i="1" kern="0" dirty="0">
                <a:ea typeface="ヒラギノ角ゴ Pro W3" pitchFamily="19" charset="-128"/>
              </a:rPr>
              <a:t>F</a:t>
            </a:r>
            <a:r>
              <a:rPr kumimoji="1" lang="en-US" i="1" kern="0" baseline="30000" dirty="0"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that contain only attributes from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Decomposition for BCNF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92150" y="1417638"/>
            <a:ext cx="761047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check if a relation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BCNF, </a:t>
            </a:r>
          </a:p>
          <a:p>
            <a:pPr marL="742950" lvl="1" indent="-28575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Either test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for BCNF with respect to the 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restriction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of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i="1" kern="0" dirty="0">
                <a:ea typeface="ヒラギノ角ゴ Pro W3" pitchFamily="19" charset="-128"/>
              </a:rPr>
              <a:t>F</a:t>
            </a:r>
            <a:r>
              <a:rPr kumimoji="1" lang="en-US" i="1" kern="0" baseline="30000" dirty="0"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to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(that is, all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FDs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in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18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that contain only attributes from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or use the original set of dependencies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that hold on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but with the following test:</a:t>
            </a:r>
          </a:p>
          <a:p>
            <a:pPr marL="1428750" marR="0" lvl="3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Tx/>
              <a:buFont typeface="Times New Roman" pitchFamily="19" charset="0"/>
              <a:buChar char="–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for every set of attributes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check that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(the attribute closure of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 either includes no attribute of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-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or includes all attributes of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Decomposition for BCNF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92150" y="1417638"/>
            <a:ext cx="761047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check if a relation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decomposition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BCNF,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Either test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for BCNF with respect to the 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restriction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of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18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to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(that is, all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FDs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in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18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that contain only attributes from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or use the original set of dependencies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that hold on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but with the following test:</a:t>
            </a:r>
          </a:p>
          <a:p>
            <a:pPr marL="1428750" marR="0" lvl="3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Tx/>
              <a:buFont typeface="Times New Roman" pitchFamily="19" charset="0"/>
              <a:buChar char="–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for every set of attributes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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check that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(the attribute closure of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 either includes no attribute of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-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or includes all attributes of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.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If the condition is violated by some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in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the dependency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(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-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/>
            </a:r>
            <a:b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can be shown to hold on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and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violates BCNF.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We use above dependency to decompose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</a:t>
            </a:r>
            <a:endParaRPr kumimoji="1" lang="en-US" sz="1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Decomposition Algorithm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74675" y="1657334"/>
            <a:ext cx="8307388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  <a:defRPr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 {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};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done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 false;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(not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done) 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  <a:b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(there is a schema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is not in BCNF)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begin</a:t>
            </a:r>
            <a:b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be a nontrivial functional dependency that 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                      holds on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such that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is not in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F </a:t>
            </a:r>
            <a:r>
              <a:rPr kumimoji="1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+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, 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			   and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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 =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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;</a:t>
            </a:r>
            <a:b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			  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result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:= 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result –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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(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–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)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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(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);</a:t>
            </a:r>
            <a:b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    	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end</a:t>
            </a:r>
            <a:b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	else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done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:= </a:t>
            </a:r>
            <a:r>
              <a:rPr kumimoji="1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true;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  <a:defRPr/>
            </a:pPr>
            <a:endParaRPr kumimoji="1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565150" algn="l"/>
                <a:tab pos="803275" algn="l"/>
                <a:tab pos="1489075" algn="l"/>
                <a:tab pos="1771650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    Note:  each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is in BCNF, and decomposition is lossless-join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.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 smtClean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None/>
              <a:tabLst>
                <a:tab pos="744538" algn="l"/>
                <a:tab pos="2574925" algn="l"/>
              </a:tabLst>
              <a:defRPr/>
            </a:pPr>
            <a:endParaRPr kumimoji="1" 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A candidate </a:t>
            </a:r>
            <a:r>
              <a:rPr kumimoji="1" lang="en-US" sz="1800" kern="0" dirty="0" smtClean="0"/>
              <a:t>key?</a:t>
            </a:r>
            <a:endParaRPr kumimoji="1" 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A candidate key {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}</a:t>
            </a:r>
            <a:r>
              <a:rPr kumimoji="1" lang="en-US" sz="1800" kern="0" dirty="0" smtClean="0"/>
              <a:t>.</a:t>
            </a:r>
            <a:endParaRPr kumimoji="1" lang="en-US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Non-Dependency Preserving </a:t>
            </a:r>
            <a:br>
              <a:rPr lang="en-US" dirty="0" smtClean="0"/>
            </a:br>
            <a:r>
              <a:rPr lang="en-US" dirty="0" smtClean="0"/>
              <a:t>BCNF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4671" y="1781109"/>
            <a:ext cx="519820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These functional dependencies hold: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b="1" dirty="0" err="1" smtClean="0"/>
              <a:t>st_ID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dept_name</a:t>
            </a:r>
            <a:r>
              <a:rPr lang="en-US" sz="2400" b="1" dirty="0" smtClean="0"/>
              <a:t> </a:t>
            </a:r>
            <a:r>
              <a:rPr kumimoji="1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instr_ID</a:t>
            </a: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Symbol" pitchFamily="19" charset="2"/>
            </a:endParaRPr>
          </a:p>
          <a:p>
            <a:pPr algn="ctr"/>
            <a:r>
              <a:rPr kumimoji="1" lang="en-US" sz="2400" kern="0" dirty="0" err="1" smtClean="0">
                <a:ea typeface="ヒラギノ角ゴ Pro W3" pitchFamily="19" charset="-128"/>
                <a:sym typeface="Symbol" pitchFamily="19" charset="2"/>
              </a:rPr>
              <a:t>instr_ID</a:t>
            </a:r>
            <a:r>
              <a:rPr kumimoji="1" lang="en-US" sz="24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dept_name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98295" y="2715461"/>
            <a:ext cx="392642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After BCNF decomposition: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 err="1" smtClean="0"/>
              <a:t>st_ID</a:t>
            </a:r>
            <a:r>
              <a:rPr lang="en-US" sz="2400" dirty="0" smtClean="0"/>
              <a:t>, </a:t>
            </a:r>
            <a:r>
              <a:rPr lang="en-US" sz="2400" dirty="0" err="1" smtClean="0"/>
              <a:t>instr_ID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 err="1" smtClean="0"/>
              <a:t>instr_ID,dept_name</a:t>
            </a:r>
            <a:r>
              <a:rPr lang="en-US" sz="2400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03" y="4233784"/>
            <a:ext cx="831509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What is the problem with this BCNF design?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It is not dependency preserving, to check whether the dependency</a:t>
            </a:r>
          </a:p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st_ID</a:t>
            </a:r>
            <a:r>
              <a:rPr lang="en-US" sz="2000" dirty="0" smtClean="0"/>
              <a:t>, </a:t>
            </a:r>
            <a:r>
              <a:rPr lang="en-US" sz="2000" dirty="0" err="1" smtClean="0"/>
              <a:t>dept_name</a:t>
            </a:r>
            <a:r>
              <a:rPr lang="en-US" sz="2000" dirty="0" smtClean="0"/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instr_ID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”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holds,</a:t>
            </a:r>
            <a:r>
              <a:rPr kumimoji="1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one needs to check multiple </a:t>
            </a:r>
          </a:p>
          <a:p>
            <a:pPr algn="ctr"/>
            <a:r>
              <a:rPr kumimoji="1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relations.  This is costly and undesirable.</a:t>
            </a:r>
          </a:p>
          <a:p>
            <a:pPr algn="ctr"/>
            <a:endParaRPr kumimoji="1" lang="en-US" sz="2000" b="1" kern="0" dirty="0" smtClean="0">
              <a:ea typeface="ヒラギノ角ゴ Pro W3" pitchFamily="19" charset="-128"/>
              <a:sym typeface="Symbol" pitchFamily="19" charset="2"/>
            </a:endParaRPr>
          </a:p>
          <a:p>
            <a:pPr algn="ctr"/>
            <a:r>
              <a:rPr kumimoji="1" lang="en-US" sz="2000" b="1" kern="0" dirty="0" smtClean="0">
                <a:ea typeface="ヒラギノ角ゴ Pro W3" pitchFamily="19" charset="-128"/>
                <a:sym typeface="Symbol" pitchFamily="19" charset="2"/>
              </a:rPr>
              <a:t>For cases like this, we need to relax BCNF and consider a weaker </a:t>
            </a:r>
          </a:p>
          <a:p>
            <a:pPr algn="ctr"/>
            <a:r>
              <a:rPr kumimoji="1" lang="en-US" sz="2000" b="1" kern="0" dirty="0" smtClean="0">
                <a:ea typeface="ヒラギノ角ゴ Pro W3" pitchFamily="19" charset="-128"/>
                <a:sym typeface="Symbol" pitchFamily="19" charset="2"/>
              </a:rPr>
              <a:t>normal form called Third Normal Form (3NF).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A candidate key {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}.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BCNF Decomposition: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  </a:t>
            </a:r>
            <a:r>
              <a:rPr kumimoji="1" lang="en-US" sz="1800" kern="0" dirty="0">
                <a:ea typeface="ヒラギノ角ゴ Pro W3" pitchFamily="19" charset="-128"/>
              </a:rPr>
              <a:t>holds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but 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i="1" kern="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is not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 smtClean="0">
                <a:ea typeface="ヒラギノ角ゴ Pro W3" pitchFamily="19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A candidate key {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}.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BCNF Decomposition: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  </a:t>
            </a:r>
            <a:r>
              <a:rPr kumimoji="1" lang="en-US" sz="1800" kern="0" dirty="0">
                <a:ea typeface="ヒラギノ角ゴ Pro W3" pitchFamily="19" charset="-128"/>
              </a:rPr>
              <a:t>holds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but 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i="1" kern="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is not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 We replace </a:t>
            </a:r>
            <a:r>
              <a:rPr kumimoji="1" lang="en-US" sz="1800" i="1" kern="0" dirty="0">
                <a:ea typeface="ヒラギノ角ゴ Pro W3" pitchFamily="19" charset="-128"/>
              </a:rPr>
              <a:t>class </a:t>
            </a:r>
            <a:r>
              <a:rPr kumimoji="1" lang="en-US" sz="1800" kern="0" dirty="0">
                <a:ea typeface="ヒラギノ角ゴ Pro W3" pitchFamily="19" charset="-128"/>
              </a:rPr>
              <a:t>by: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</a:t>
            </a:r>
            <a:r>
              <a:rPr kumimoji="1" lang="en-US" sz="1800" kern="0" dirty="0" err="1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class-1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year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          </a:t>
            </a:r>
            <a:br>
              <a:rPr kumimoji="1" lang="en-US" sz="1800" kern="0" dirty="0">
                <a:ea typeface="ヒラギノ角ゴ Pro W3" pitchFamily="19" charset="-128"/>
              </a:rPr>
            </a:br>
            <a:r>
              <a:rPr kumimoji="1" lang="en-US" sz="1800" kern="0" dirty="0">
                <a:ea typeface="ヒラギノ角ゴ Pro W3" pitchFamily="19" charset="-128"/>
              </a:rPr>
              <a:t>            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i="1" kern="0" dirty="0">
                <a:ea typeface="ヒラギノ角ゴ Pro W3" pitchFamily="19" charset="-128"/>
              </a:rPr>
              <a:t>, capacity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A candidate key {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}.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BCNF Decomposition: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  </a:t>
            </a:r>
            <a:r>
              <a:rPr kumimoji="1" lang="en-US" sz="1800" kern="0" dirty="0">
                <a:ea typeface="ヒラギノ角ゴ Pro W3" pitchFamily="19" charset="-128"/>
              </a:rPr>
              <a:t>holds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but 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i="1" kern="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is not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 We replace </a:t>
            </a:r>
            <a:r>
              <a:rPr kumimoji="1" lang="en-US" sz="1800" i="1" kern="0" dirty="0">
                <a:ea typeface="ヒラギノ角ゴ Pro W3" pitchFamily="19" charset="-128"/>
              </a:rPr>
              <a:t>class </a:t>
            </a:r>
            <a:r>
              <a:rPr kumimoji="1" lang="en-US" sz="1800" kern="0" dirty="0">
                <a:ea typeface="ヒラギノ角ゴ Pro W3" pitchFamily="19" charset="-128"/>
              </a:rPr>
              <a:t>by: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</a:t>
            </a:r>
            <a:r>
              <a:rPr kumimoji="1" lang="en-US" sz="1800" kern="0" dirty="0" err="1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class-1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year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          </a:t>
            </a:r>
            <a:br>
              <a:rPr kumimoji="1" lang="en-US" sz="1800" kern="0" dirty="0">
                <a:ea typeface="ヒラギノ角ゴ Pro W3" pitchFamily="19" charset="-128"/>
              </a:rPr>
            </a:br>
            <a:r>
              <a:rPr kumimoji="1" lang="en-US" sz="1800" kern="0" dirty="0">
                <a:ea typeface="ヒラギノ角ゴ Pro W3" pitchFamily="19" charset="-128"/>
              </a:rPr>
              <a:t>            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i="1" kern="0" dirty="0">
                <a:ea typeface="ヒラギノ角ゴ Pro W3" pitchFamily="19" charset="-128"/>
              </a:rPr>
              <a:t>, capacity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  <a:endParaRPr kumimoji="1" lang="en-US" sz="1800" kern="0" dirty="0" smtClean="0">
              <a:ea typeface="ヒラギノ角ゴ Pro W3" pitchFamily="19" charset="-128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            Is </a:t>
            </a:r>
            <a:r>
              <a:rPr lang="en-US" sz="1800" b="1" i="1" dirty="0" smtClean="0">
                <a:solidFill>
                  <a:srgbClr val="FF0000"/>
                </a:solidFill>
              </a:rPr>
              <a:t>course</a:t>
            </a:r>
            <a:r>
              <a:rPr lang="en-US" sz="1800" b="1" dirty="0" smtClean="0">
                <a:solidFill>
                  <a:srgbClr val="FF0000"/>
                </a:solidFill>
              </a:rPr>
              <a:t> in BCNF? 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A candidate key {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}.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BCNF Decomposition: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  </a:t>
            </a:r>
            <a:r>
              <a:rPr kumimoji="1" lang="en-US" sz="1800" kern="0" dirty="0">
                <a:ea typeface="ヒラギノ角ゴ Pro W3" pitchFamily="19" charset="-128"/>
              </a:rPr>
              <a:t>holds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but 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i="1" kern="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is not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 We replace </a:t>
            </a:r>
            <a:r>
              <a:rPr kumimoji="1" lang="en-US" sz="1800" i="1" kern="0" dirty="0">
                <a:ea typeface="ヒラギノ角ゴ Pro W3" pitchFamily="19" charset="-128"/>
              </a:rPr>
              <a:t>class </a:t>
            </a:r>
            <a:r>
              <a:rPr kumimoji="1" lang="en-US" sz="1800" kern="0" dirty="0">
                <a:ea typeface="ヒラギノ角ゴ Pro W3" pitchFamily="19" charset="-128"/>
              </a:rPr>
              <a:t>by: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</a:t>
            </a:r>
            <a:r>
              <a:rPr kumimoji="1" lang="en-US" sz="1800" kern="0" dirty="0" err="1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class-1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year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          </a:t>
            </a:r>
            <a:br>
              <a:rPr kumimoji="1" lang="en-US" sz="1800" kern="0" dirty="0">
                <a:ea typeface="ヒラギノ角ゴ Pro W3" pitchFamily="19" charset="-128"/>
              </a:rPr>
            </a:br>
            <a:r>
              <a:rPr kumimoji="1" lang="en-US" sz="1800" kern="0" dirty="0">
                <a:ea typeface="ヒラギノ角ゴ Pro W3" pitchFamily="19" charset="-128"/>
              </a:rPr>
              <a:t>            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i="1" kern="0" dirty="0">
                <a:ea typeface="ヒラギノ角ゴ Pro W3" pitchFamily="19" charset="-128"/>
              </a:rPr>
              <a:t>, capacity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  <a:endParaRPr kumimoji="1" lang="en-US" sz="1800" kern="0" dirty="0" smtClean="0">
              <a:ea typeface="ヒラギノ角ゴ Pro W3" pitchFamily="19" charset="-128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            Is </a:t>
            </a:r>
            <a:r>
              <a:rPr lang="en-US" sz="1800" b="1" i="1" dirty="0" smtClean="0">
                <a:solidFill>
                  <a:srgbClr val="FF0000"/>
                </a:solidFill>
              </a:rPr>
              <a:t>class-1</a:t>
            </a:r>
            <a:r>
              <a:rPr lang="en-US" sz="1800" b="1" dirty="0" smtClean="0">
                <a:solidFill>
                  <a:srgbClr val="FF0000"/>
                </a:solidFill>
              </a:rPr>
              <a:t> in BCNF? 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BCNF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531"/>
            <a:ext cx="8229600" cy="527680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/>
              <a:t>class </a:t>
            </a:r>
            <a:r>
              <a:rPr kumimoji="1" lang="en-US" sz="1800" kern="0" dirty="0"/>
              <a:t>(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title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dept_name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credits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building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room_number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capacity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time_slot_id</a:t>
            </a:r>
            <a:r>
              <a:rPr kumimoji="1" lang="en-US" sz="1800" kern="0" dirty="0"/>
              <a:t>)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Functional dependencies: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capacity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year</a:t>
            </a:r>
            <a:r>
              <a:rPr kumimoji="1" lang="en-US" sz="1800" kern="0" dirty="0" err="1">
                <a:ea typeface="ヒラギノ角ゴ Pro W3" pitchFamily="19" charset="-128"/>
              </a:rPr>
              <a:t>→</a:t>
            </a:r>
            <a:r>
              <a:rPr kumimoji="1" lang="en-US" sz="1800" i="1" kern="0" dirty="0" err="1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endParaRPr kumimoji="1" lang="en-US" sz="1800" i="1" kern="0" dirty="0">
              <a:ea typeface="ヒラギノ角ゴ Pro W3" pitchFamily="19" charset="-128"/>
            </a:endParaRP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A candidate key {</a:t>
            </a:r>
            <a:r>
              <a:rPr kumimoji="1" lang="en-US" sz="1800" i="1" kern="0" dirty="0" err="1"/>
              <a:t>course_id</a:t>
            </a:r>
            <a:r>
              <a:rPr kumimoji="1" lang="en-US" sz="1800" kern="0" dirty="0"/>
              <a:t>, </a:t>
            </a:r>
            <a:r>
              <a:rPr kumimoji="1" lang="en-US" sz="1800" i="1" kern="0" dirty="0" err="1"/>
              <a:t>sec_id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semester</a:t>
            </a:r>
            <a:r>
              <a:rPr kumimoji="1" lang="en-US" sz="1800" kern="0" dirty="0"/>
              <a:t>, </a:t>
            </a:r>
            <a:r>
              <a:rPr kumimoji="1" lang="en-US" sz="1800" i="1" kern="0" dirty="0"/>
              <a:t>year</a:t>
            </a:r>
            <a:r>
              <a:rPr kumimoji="1" lang="en-US" sz="1800" kern="0" dirty="0"/>
              <a:t>}.</a:t>
            </a:r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/>
              <a:t>BCNF Decomposition: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→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  </a:t>
            </a:r>
            <a:r>
              <a:rPr kumimoji="1" lang="en-US" sz="1800" kern="0" dirty="0">
                <a:ea typeface="ヒラギノ角ゴ Pro W3" pitchFamily="19" charset="-128"/>
              </a:rPr>
              <a:t>holds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but 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i="1" kern="0" dirty="0">
                <a:ea typeface="ヒラギノ角ゴ Pro W3" pitchFamily="19" charset="-128"/>
              </a:rPr>
              <a:t> </a:t>
            </a:r>
            <a:r>
              <a:rPr kumimoji="1" lang="en-US" sz="1800" kern="0" dirty="0">
                <a:ea typeface="ヒラギノ角ゴ Pro W3" pitchFamily="19" charset="-128"/>
              </a:rPr>
              <a:t>is not a </a:t>
            </a:r>
            <a:r>
              <a:rPr kumimoji="1" lang="en-US" sz="1800" kern="0" dirty="0" err="1">
                <a:ea typeface="ヒラギノ角ゴ Pro W3" pitchFamily="19" charset="-128"/>
              </a:rPr>
              <a:t>superkey</a:t>
            </a:r>
            <a:r>
              <a:rPr kumimoji="1" lang="en-US" sz="1800" kern="0" dirty="0">
                <a:ea typeface="ヒラギノ角ゴ Pro W3" pitchFamily="19" charset="-128"/>
              </a:rPr>
              <a:t>.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sz="1800" kern="0" dirty="0">
                <a:ea typeface="ヒラギノ角ゴ Pro W3" pitchFamily="19" charset="-128"/>
              </a:rPr>
              <a:t> We replace </a:t>
            </a:r>
            <a:r>
              <a:rPr kumimoji="1" lang="en-US" sz="1800" i="1" kern="0" dirty="0">
                <a:ea typeface="ヒラギノ角ゴ Pro W3" pitchFamily="19" charset="-128"/>
              </a:rPr>
              <a:t>class </a:t>
            </a:r>
            <a:r>
              <a:rPr kumimoji="1" lang="en-US" sz="1800" kern="0" dirty="0">
                <a:ea typeface="ヒラギノ角ゴ Pro W3" pitchFamily="19" charset="-128"/>
              </a:rPr>
              <a:t>by: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 err="1">
                <a:ea typeface="ヒラギノ角ゴ Pro W3" pitchFamily="19" charset="-128"/>
              </a:rPr>
              <a:t>course</a:t>
            </a:r>
            <a:r>
              <a:rPr kumimoji="1" lang="en-US" sz="1800" kern="0" dirty="0" err="1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title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dept_name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credits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</a:p>
          <a:p>
            <a:pPr marL="1085850" lvl="2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744538" algn="l"/>
                <a:tab pos="2574925" algn="l"/>
              </a:tabLst>
              <a:defRPr/>
            </a:pPr>
            <a:r>
              <a:rPr kumimoji="1" lang="en-US" sz="1800" i="1" kern="0" dirty="0">
                <a:ea typeface="ヒラギノ角ゴ Pro W3" pitchFamily="19" charset="-128"/>
              </a:rPr>
              <a:t>class-1 </a:t>
            </a:r>
            <a:r>
              <a:rPr kumimoji="1" lang="en-US" sz="1800" kern="0" dirty="0">
                <a:ea typeface="ヒラギノ角ゴ Pro W3" pitchFamily="19" charset="-128"/>
              </a:rPr>
              <a:t>(</a:t>
            </a:r>
            <a:r>
              <a:rPr kumimoji="1" lang="en-US" sz="1800" i="1" kern="0" dirty="0" err="1">
                <a:ea typeface="ヒラギノ角ゴ Pro W3" pitchFamily="19" charset="-128"/>
              </a:rPr>
              <a:t>course_id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sec_id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semester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year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>
                <a:ea typeface="ヒラギノ角ゴ Pro W3" pitchFamily="19" charset="-128"/>
              </a:rPr>
              <a:t>building</a:t>
            </a:r>
            <a:r>
              <a:rPr kumimoji="1" lang="en-US" sz="1800" kern="0" dirty="0">
                <a:ea typeface="ヒラギノ角ゴ Pro W3" pitchFamily="19" charset="-128"/>
              </a:rPr>
              <a:t>,           </a:t>
            </a:r>
            <a:br>
              <a:rPr kumimoji="1" lang="en-US" sz="1800" kern="0" dirty="0">
                <a:ea typeface="ヒラギノ角ゴ Pro W3" pitchFamily="19" charset="-128"/>
              </a:rPr>
            </a:br>
            <a:r>
              <a:rPr kumimoji="1" lang="en-US" sz="1800" kern="0" dirty="0">
                <a:ea typeface="ヒラギノ角ゴ Pro W3" pitchFamily="19" charset="-128"/>
              </a:rPr>
              <a:t>             </a:t>
            </a:r>
            <a:r>
              <a:rPr kumimoji="1" lang="en-US" sz="1800" i="1" kern="0" dirty="0" err="1">
                <a:ea typeface="ヒラギノ角ゴ Pro W3" pitchFamily="19" charset="-128"/>
              </a:rPr>
              <a:t>room_number</a:t>
            </a:r>
            <a:r>
              <a:rPr kumimoji="1" lang="en-US" sz="1800" i="1" kern="0" dirty="0">
                <a:ea typeface="ヒラギノ角ゴ Pro W3" pitchFamily="19" charset="-128"/>
              </a:rPr>
              <a:t>, capacity</a:t>
            </a:r>
            <a:r>
              <a:rPr kumimoji="1" lang="en-US" sz="1800" kern="0" dirty="0">
                <a:ea typeface="ヒラギノ角ゴ Pro W3" pitchFamily="19" charset="-128"/>
              </a:rPr>
              <a:t>, </a:t>
            </a:r>
            <a:r>
              <a:rPr kumimoji="1" lang="en-US" sz="1800" i="1" kern="0" dirty="0" err="1">
                <a:ea typeface="ヒラギノ角ゴ Pro W3" pitchFamily="19" charset="-128"/>
              </a:rPr>
              <a:t>time_slot_id</a:t>
            </a:r>
            <a:r>
              <a:rPr kumimoji="1" lang="en-US" sz="1800" kern="0" dirty="0">
                <a:ea typeface="ヒラギノ角ゴ Pro W3" pitchFamily="19" charset="-128"/>
              </a:rPr>
              <a:t>)</a:t>
            </a:r>
            <a:endParaRPr kumimoji="1" lang="en-US" sz="1800" kern="0" dirty="0" smtClean="0">
              <a:ea typeface="ヒラギノ角ゴ Pro W3" pitchFamily="19" charset="-128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Was this decomposition loss-less join?  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BCNF Decomposition (Cont.)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14388" y="1321183"/>
            <a:ext cx="7661275" cy="537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</a:t>
            </a:r>
            <a:r>
              <a:rPr kumimoji="1" lang="en-US" i="1" kern="0" dirty="0" smtClean="0"/>
              <a:t>class-1 </a:t>
            </a:r>
            <a:r>
              <a:rPr kumimoji="1" lang="en-US" kern="0" dirty="0" smtClean="0"/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year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building</a:t>
            </a:r>
            <a:r>
              <a:rPr kumimoji="1" lang="en-US" kern="0" dirty="0" smtClean="0">
                <a:ea typeface="ヒラギノ角ゴ Pro W3" pitchFamily="19" charset="-128"/>
              </a:rPr>
              <a:t>,</a:t>
            </a:r>
            <a:r>
              <a:rPr kumimoji="1" lang="en-US" kern="0" dirty="0">
                <a:ea typeface="ヒラギノ角ゴ Pro W3" pitchFamily="19" charset="-128"/>
              </a:rPr>
              <a:t> </a:t>
            </a:r>
            <a:r>
              <a:rPr kumimoji="1" lang="en-US" i="1" kern="0" dirty="0" err="1" smtClean="0">
                <a:ea typeface="ヒラギノ角ゴ Pro W3" pitchFamily="19" charset="-128"/>
              </a:rPr>
              <a:t>room_number</a:t>
            </a:r>
            <a:r>
              <a:rPr kumimoji="1" lang="en-US" i="1" kern="0" dirty="0">
                <a:ea typeface="ヒラギノ角ゴ Pro W3" pitchFamily="19" charset="-128"/>
              </a:rPr>
              <a:t>, capacity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time_slot_id</a:t>
            </a:r>
            <a:r>
              <a:rPr kumimoji="1" lang="en-US" kern="0" dirty="0" smtClean="0">
                <a:ea typeface="ヒラギノ角ゴ Pro W3" pitchFamily="19" charset="-128"/>
              </a:rPr>
              <a:t>)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>
                <a:ea typeface="ヒラギノ角ゴ Pro W3" pitchFamily="19" charset="-128"/>
              </a:rPr>
              <a:t>     </a:t>
            </a:r>
            <a:r>
              <a:rPr kumimoji="1" lang="en-US" i="1" kern="0" dirty="0" smtClean="0">
                <a:ea typeface="ヒラギノ角ゴ Pro W3" pitchFamily="19" charset="-128"/>
              </a:rPr>
              <a:t>course </a:t>
            </a:r>
            <a:r>
              <a:rPr kumimoji="1" lang="en-US" kern="0" dirty="0" smtClean="0">
                <a:ea typeface="ヒラギノ角ゴ Pro W3" pitchFamily="19" charset="-128"/>
              </a:rPr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r>
              <a:rPr kumimoji="1" lang="en-US" kern="0" dirty="0">
                <a:ea typeface="ヒラギノ角ゴ Pro W3" pitchFamily="19" charset="-128"/>
              </a:rPr>
              <a:t>)</a:t>
            </a:r>
            <a:endParaRPr kumimoji="1" lang="en-US" kern="0" dirty="0" smtClean="0"/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Functional </a:t>
            </a:r>
            <a:r>
              <a:rPr kumimoji="1" lang="en-US" kern="0" dirty="0"/>
              <a:t>dependencies:</a:t>
            </a:r>
            <a:endParaRPr kumimoji="1" lang="en-US" kern="0" dirty="0" smtClean="0"/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→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capacity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year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>
                <a:ea typeface="ヒラギノ角ゴ Pro W3" pitchFamily="19" charset="-128"/>
              </a:rPr>
              <a:t>,</a:t>
            </a:r>
            <a:r>
              <a:rPr kumimoji="1" lang="en-US" kern="0" dirty="0" smtClean="0">
                <a:ea typeface="ヒラギノ角ゴ Pro W3" pitchFamily="19" charset="-128"/>
              </a:rPr>
              <a:t>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                                                                                      </a:t>
            </a:r>
            <a:r>
              <a:rPr kumimoji="1" lang="en-US" i="1" kern="0" dirty="0" err="1" smtClean="0">
                <a:ea typeface="ヒラギノ角ゴ Pro W3" pitchFamily="19" charset="-128"/>
              </a:rPr>
              <a:t>time_slot_id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BCNF Decomposition (Cont.)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14388" y="1321183"/>
            <a:ext cx="7661275" cy="537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</a:t>
            </a:r>
            <a:r>
              <a:rPr kumimoji="1" lang="en-US" i="1" kern="0" dirty="0" smtClean="0"/>
              <a:t>class-1 </a:t>
            </a:r>
            <a:r>
              <a:rPr kumimoji="1" lang="en-US" kern="0" dirty="0" smtClean="0"/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year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building</a:t>
            </a:r>
            <a:r>
              <a:rPr kumimoji="1" lang="en-US" kern="0" dirty="0" smtClean="0">
                <a:ea typeface="ヒラギノ角ゴ Pro W3" pitchFamily="19" charset="-128"/>
              </a:rPr>
              <a:t>,</a:t>
            </a:r>
            <a:r>
              <a:rPr kumimoji="1" lang="en-US" kern="0" dirty="0">
                <a:ea typeface="ヒラギノ角ゴ Pro W3" pitchFamily="19" charset="-128"/>
              </a:rPr>
              <a:t> </a:t>
            </a:r>
            <a:r>
              <a:rPr kumimoji="1" lang="en-US" i="1" kern="0" dirty="0" err="1" smtClean="0">
                <a:ea typeface="ヒラギノ角ゴ Pro W3" pitchFamily="19" charset="-128"/>
              </a:rPr>
              <a:t>room_number</a:t>
            </a:r>
            <a:r>
              <a:rPr kumimoji="1" lang="en-US" i="1" kern="0" dirty="0">
                <a:ea typeface="ヒラギノ角ゴ Pro W3" pitchFamily="19" charset="-128"/>
              </a:rPr>
              <a:t>, capacity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time_slot_id</a:t>
            </a:r>
            <a:r>
              <a:rPr kumimoji="1" lang="en-US" kern="0" dirty="0" smtClean="0">
                <a:ea typeface="ヒラギノ角ゴ Pro W3" pitchFamily="19" charset="-128"/>
              </a:rPr>
              <a:t>)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>
                <a:ea typeface="ヒラギノ角ゴ Pro W3" pitchFamily="19" charset="-128"/>
              </a:rPr>
              <a:t>     </a:t>
            </a:r>
            <a:r>
              <a:rPr kumimoji="1" lang="en-US" i="1" kern="0" dirty="0" smtClean="0">
                <a:ea typeface="ヒラギノ角ゴ Pro W3" pitchFamily="19" charset="-128"/>
              </a:rPr>
              <a:t>course </a:t>
            </a:r>
            <a:r>
              <a:rPr kumimoji="1" lang="en-US" kern="0" dirty="0" smtClean="0">
                <a:ea typeface="ヒラギノ角ゴ Pro W3" pitchFamily="19" charset="-128"/>
              </a:rPr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r>
              <a:rPr kumimoji="1" lang="en-US" kern="0" dirty="0">
                <a:ea typeface="ヒラギノ角ゴ Pro W3" pitchFamily="19" charset="-128"/>
              </a:rPr>
              <a:t>)</a:t>
            </a:r>
            <a:endParaRPr kumimoji="1" lang="en-US" kern="0" dirty="0" smtClean="0"/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Functional </a:t>
            </a:r>
            <a:r>
              <a:rPr kumimoji="1" lang="en-US" kern="0" dirty="0"/>
              <a:t>dependencies:</a:t>
            </a:r>
            <a:endParaRPr kumimoji="1" lang="en-US" kern="0" dirty="0" smtClean="0"/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→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capacity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year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>
                <a:ea typeface="ヒラギノ角ゴ Pro W3" pitchFamily="19" charset="-128"/>
              </a:rPr>
              <a:t>,</a:t>
            </a:r>
            <a:r>
              <a:rPr kumimoji="1" lang="en-US" kern="0" dirty="0" smtClean="0">
                <a:ea typeface="ヒラギノ角ゴ Pro W3" pitchFamily="19" charset="-128"/>
              </a:rPr>
              <a:t>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                                                                                      </a:t>
            </a:r>
            <a:r>
              <a:rPr kumimoji="1" lang="en-US" i="1" kern="0" dirty="0" err="1" smtClean="0">
                <a:ea typeface="ヒラギノ角ゴ Pro W3" pitchFamily="19" charset="-128"/>
              </a:rPr>
              <a:t>time_slot_id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room_number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holds on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class-1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but {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room_number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 is not 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superkey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for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class-1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.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BCNF Decomposition (Cont.)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14388" y="1321183"/>
            <a:ext cx="7661275" cy="537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</a:t>
            </a:r>
            <a:r>
              <a:rPr kumimoji="1" lang="en-US" i="1" kern="0" dirty="0" smtClean="0"/>
              <a:t>class-1 </a:t>
            </a:r>
            <a:r>
              <a:rPr kumimoji="1" lang="en-US" kern="0" dirty="0" smtClean="0"/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year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building</a:t>
            </a:r>
            <a:r>
              <a:rPr kumimoji="1" lang="en-US" kern="0" dirty="0" smtClean="0">
                <a:ea typeface="ヒラギノ角ゴ Pro W3" pitchFamily="19" charset="-128"/>
              </a:rPr>
              <a:t>,</a:t>
            </a:r>
            <a:r>
              <a:rPr kumimoji="1" lang="en-US" kern="0" dirty="0">
                <a:ea typeface="ヒラギノ角ゴ Pro W3" pitchFamily="19" charset="-128"/>
              </a:rPr>
              <a:t> </a:t>
            </a:r>
            <a:r>
              <a:rPr kumimoji="1" lang="en-US" i="1" kern="0" dirty="0" err="1" smtClean="0">
                <a:ea typeface="ヒラギノ角ゴ Pro W3" pitchFamily="19" charset="-128"/>
              </a:rPr>
              <a:t>room_number</a:t>
            </a:r>
            <a:r>
              <a:rPr kumimoji="1" lang="en-US" i="1" kern="0" dirty="0">
                <a:ea typeface="ヒラギノ角ゴ Pro W3" pitchFamily="19" charset="-128"/>
              </a:rPr>
              <a:t>, capacity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time_slot_id</a:t>
            </a:r>
            <a:r>
              <a:rPr kumimoji="1" lang="en-US" kern="0" dirty="0" smtClean="0">
                <a:ea typeface="ヒラギノ角ゴ Pro W3" pitchFamily="19" charset="-128"/>
              </a:rPr>
              <a:t>)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>
                <a:ea typeface="ヒラギノ角ゴ Pro W3" pitchFamily="19" charset="-128"/>
              </a:rPr>
              <a:t>     </a:t>
            </a:r>
            <a:r>
              <a:rPr kumimoji="1" lang="en-US" i="1" kern="0" dirty="0" smtClean="0">
                <a:ea typeface="ヒラギノ角ゴ Pro W3" pitchFamily="19" charset="-128"/>
              </a:rPr>
              <a:t>course </a:t>
            </a:r>
            <a:r>
              <a:rPr kumimoji="1" lang="en-US" kern="0" dirty="0" smtClean="0">
                <a:ea typeface="ヒラギノ角ゴ Pro W3" pitchFamily="19" charset="-128"/>
              </a:rPr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r>
              <a:rPr kumimoji="1" lang="en-US" kern="0" dirty="0">
                <a:ea typeface="ヒラギノ角ゴ Pro W3" pitchFamily="19" charset="-128"/>
              </a:rPr>
              <a:t>)</a:t>
            </a:r>
            <a:endParaRPr kumimoji="1" lang="en-US" kern="0" dirty="0" smtClean="0"/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Functional </a:t>
            </a:r>
            <a:r>
              <a:rPr kumimoji="1" lang="en-US" kern="0" dirty="0"/>
              <a:t>dependencies:</a:t>
            </a:r>
            <a:endParaRPr kumimoji="1" lang="en-US" kern="0" dirty="0" smtClean="0"/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→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capacity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year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>
                <a:ea typeface="ヒラギノ角ゴ Pro W3" pitchFamily="19" charset="-128"/>
              </a:rPr>
              <a:t>,</a:t>
            </a:r>
            <a:r>
              <a:rPr kumimoji="1" lang="en-US" kern="0" dirty="0" smtClean="0">
                <a:ea typeface="ヒラギノ角ゴ Pro W3" pitchFamily="19" charset="-128"/>
              </a:rPr>
              <a:t>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                                                                                      </a:t>
            </a:r>
            <a:r>
              <a:rPr kumimoji="1" lang="en-US" i="1" kern="0" dirty="0" err="1" smtClean="0">
                <a:ea typeface="ヒラギノ角ゴ Pro W3" pitchFamily="19" charset="-128"/>
              </a:rPr>
              <a:t>time_slot_id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room_number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holds on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class-1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but {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room_number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 is not 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superkey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for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class-1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We replace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class-1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by: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classroom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room_number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capacity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section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(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course_id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sec_id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semester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year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room_number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time_slot_id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BCNF Decomposition (Cont.)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14388" y="1321183"/>
            <a:ext cx="7661275" cy="537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</a:t>
            </a:r>
            <a:r>
              <a:rPr kumimoji="1" lang="en-US" i="1" kern="0" dirty="0" smtClean="0"/>
              <a:t>class-1 </a:t>
            </a:r>
            <a:r>
              <a:rPr kumimoji="1" lang="en-US" kern="0" dirty="0" smtClean="0"/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year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building</a:t>
            </a:r>
            <a:r>
              <a:rPr kumimoji="1" lang="en-US" kern="0" dirty="0" smtClean="0">
                <a:ea typeface="ヒラギノ角ゴ Pro W3" pitchFamily="19" charset="-128"/>
              </a:rPr>
              <a:t>,</a:t>
            </a:r>
            <a:r>
              <a:rPr kumimoji="1" lang="en-US" kern="0" dirty="0">
                <a:ea typeface="ヒラギノ角ゴ Pro W3" pitchFamily="19" charset="-128"/>
              </a:rPr>
              <a:t> </a:t>
            </a:r>
            <a:r>
              <a:rPr kumimoji="1" lang="en-US" i="1" kern="0" dirty="0" err="1" smtClean="0">
                <a:ea typeface="ヒラギノ角ゴ Pro W3" pitchFamily="19" charset="-128"/>
              </a:rPr>
              <a:t>room_number</a:t>
            </a:r>
            <a:r>
              <a:rPr kumimoji="1" lang="en-US" i="1" kern="0" dirty="0">
                <a:ea typeface="ヒラギノ角ゴ Pro W3" pitchFamily="19" charset="-128"/>
              </a:rPr>
              <a:t>, capacity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time_slot_id</a:t>
            </a:r>
            <a:r>
              <a:rPr kumimoji="1" lang="en-US" kern="0" dirty="0" smtClean="0">
                <a:ea typeface="ヒラギノ角ゴ Pro W3" pitchFamily="19" charset="-128"/>
              </a:rPr>
              <a:t>)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>
                <a:ea typeface="ヒラギノ角ゴ Pro W3" pitchFamily="19" charset="-128"/>
              </a:rPr>
              <a:t>     </a:t>
            </a:r>
            <a:r>
              <a:rPr kumimoji="1" lang="en-US" i="1" kern="0" dirty="0" smtClean="0">
                <a:ea typeface="ヒラギノ角ゴ Pro W3" pitchFamily="19" charset="-128"/>
              </a:rPr>
              <a:t>course </a:t>
            </a:r>
            <a:r>
              <a:rPr kumimoji="1" lang="en-US" kern="0" dirty="0" smtClean="0">
                <a:ea typeface="ヒラギノ角ゴ Pro W3" pitchFamily="19" charset="-128"/>
              </a:rPr>
              <a:t>(</a:t>
            </a:r>
            <a:r>
              <a:rPr kumimoji="1" lang="en-US" i="1" kern="0" dirty="0" err="1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r>
              <a:rPr kumimoji="1" lang="en-US" kern="0" dirty="0">
                <a:ea typeface="ヒラギノ角ゴ Pro W3" pitchFamily="19" charset="-128"/>
              </a:rPr>
              <a:t>)</a:t>
            </a:r>
            <a:endParaRPr kumimoji="1" lang="en-US" kern="0" dirty="0" smtClean="0"/>
          </a:p>
          <a:p>
            <a:pPr lvl="0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574925" algn="l"/>
              </a:tabLst>
              <a:defRPr/>
            </a:pPr>
            <a:r>
              <a:rPr kumimoji="1" lang="en-US" kern="0" dirty="0" smtClean="0"/>
              <a:t>  Functional </a:t>
            </a:r>
            <a:r>
              <a:rPr kumimoji="1" lang="en-US" kern="0" dirty="0"/>
              <a:t>dependencies:</a:t>
            </a:r>
            <a:endParaRPr kumimoji="1" lang="en-US" kern="0" dirty="0" smtClean="0"/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→ </a:t>
            </a:r>
            <a:r>
              <a:rPr kumimoji="1" lang="en-US" i="1" kern="0" dirty="0">
                <a:ea typeface="ヒラギノ角ゴ Pro W3" pitchFamily="19" charset="-128"/>
              </a:rPr>
              <a:t>title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dept_name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credits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capacity</a:t>
            </a:r>
            <a:endParaRPr kumimoji="1" lang="en-US" i="1" kern="0" dirty="0" smtClean="0">
              <a:ea typeface="ヒラギノ角ゴ Pro W3" pitchFamily="19" charset="-128"/>
            </a:endParaRP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</a:t>
            </a:r>
            <a:r>
              <a:rPr kumimoji="1" lang="en-US" i="1" kern="0" dirty="0" err="1" smtClean="0">
                <a:ea typeface="ヒラギノ角ゴ Pro W3" pitchFamily="19" charset="-128"/>
              </a:rPr>
              <a:t>course_id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sec_id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>
                <a:ea typeface="ヒラギノ角ゴ Pro W3" pitchFamily="19" charset="-128"/>
              </a:rPr>
              <a:t>semester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year</a:t>
            </a:r>
            <a:r>
              <a:rPr kumimoji="1" lang="en-US" kern="0" dirty="0" err="1">
                <a:ea typeface="ヒラギノ角ゴ Pro W3" pitchFamily="19" charset="-128"/>
              </a:rPr>
              <a:t>→</a:t>
            </a:r>
            <a:r>
              <a:rPr kumimoji="1" lang="en-US" i="1" kern="0" dirty="0" err="1">
                <a:ea typeface="ヒラギノ角ゴ Pro W3" pitchFamily="19" charset="-128"/>
              </a:rPr>
              <a:t>building</a:t>
            </a:r>
            <a:r>
              <a:rPr kumimoji="1" lang="en-US" kern="0" dirty="0">
                <a:ea typeface="ヒラギノ角ゴ Pro W3" pitchFamily="19" charset="-128"/>
              </a:rPr>
              <a:t>, </a:t>
            </a:r>
            <a:r>
              <a:rPr kumimoji="1" lang="en-US" i="1" kern="0" dirty="0" err="1">
                <a:ea typeface="ヒラギノ角ゴ Pro W3" pitchFamily="19" charset="-128"/>
              </a:rPr>
              <a:t>room_number</a:t>
            </a:r>
            <a:r>
              <a:rPr kumimoji="1" lang="en-US" kern="0" dirty="0">
                <a:ea typeface="ヒラギノ角ゴ Pro W3" pitchFamily="19" charset="-128"/>
              </a:rPr>
              <a:t>,</a:t>
            </a:r>
            <a:r>
              <a:rPr kumimoji="1" lang="en-US" kern="0" dirty="0" smtClean="0">
                <a:ea typeface="ヒラギノ角ゴ Pro W3" pitchFamily="19" charset="-128"/>
              </a:rPr>
              <a:t> </a:t>
            </a:r>
          </a:p>
          <a:p>
            <a:pPr lvl="1" defTabSz="9144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tabLst>
                <a:tab pos="744538" algn="l"/>
                <a:tab pos="2574925" algn="l"/>
              </a:tabLst>
              <a:defRPr/>
            </a:pPr>
            <a:r>
              <a:rPr kumimoji="1" lang="en-US" i="1" kern="0" dirty="0" smtClean="0">
                <a:ea typeface="ヒラギノ角ゴ Pro W3" pitchFamily="19" charset="-128"/>
              </a:rPr>
              <a:t>                                                                                        </a:t>
            </a:r>
            <a:r>
              <a:rPr kumimoji="1" lang="en-US" i="1" kern="0" dirty="0" err="1" smtClean="0">
                <a:ea typeface="ヒラギノ角ゴ Pro W3" pitchFamily="19" charset="-128"/>
              </a:rPr>
              <a:t>time_slot_id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room_number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holds on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class-1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but {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room_number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} is not a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superkey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for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class-1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We replace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class-1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by: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classroom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(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room_number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capacity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section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(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course_id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sec_id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semester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year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building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room_number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time_slot_id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b="1" i="1" kern="0" dirty="0" smtClean="0">
                <a:solidFill>
                  <a:srgbClr val="FF0000"/>
                </a:solidFill>
              </a:rPr>
              <a:t>Are classroom and section in BCNF?  Was the decomposition loss-less join?</a:t>
            </a:r>
            <a:endParaRPr kumimoji="1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0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BCNF and Dependency Preservation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2792" y="1582824"/>
            <a:ext cx="798400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It is not always possible to get a BCNF decomposition that is</a:t>
            </a:r>
            <a:r>
              <a:rPr lang="en-US" sz="1800" dirty="0" smtClean="0"/>
              <a:t> dependency </a:t>
            </a:r>
            <a:r>
              <a:rPr lang="en-US" sz="1800" dirty="0"/>
              <a:t>preserving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4442" y="2405045"/>
            <a:ext cx="779235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679700" algn="l"/>
              </a:tabLst>
              <a:defRPr/>
            </a:pP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 =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J, K, L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=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L</a:t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	  L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K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}</a:t>
            </a:r>
            <a:b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Two candidate keys =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JK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JL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679700" algn="l"/>
              </a:tabLst>
              <a:defRPr/>
            </a:pP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R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is not in BCNF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679700" algn="l"/>
              </a:tabLst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Any decomposition of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R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will fail to preserve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744538" algn="l"/>
                <a:tab pos="2679700" algn="l"/>
              </a:tabLst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744538" algn="l"/>
                <a:tab pos="2679700" algn="l"/>
              </a:tabLst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     This implies that testing for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L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requires a join</a:t>
            </a:r>
            <a:endParaRPr kumimoji="1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744538" algn="l"/>
                <a:tab pos="2679700" algn="l"/>
              </a:tabLst>
              <a:defRPr/>
            </a:pP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14388" y="1352948"/>
            <a:ext cx="7456487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the set of dependencies from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24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include only attributes in </a:t>
            </a:r>
            <a:r>
              <a:rPr kumimoji="1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A  decomposition is </a:t>
            </a:r>
            <a:r>
              <a:rPr kumimoji="1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preserving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if: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None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(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4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If it is not, then checking updates for violation of functional dependencies may require computing joins, which is expensive.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400" kern="0" dirty="0" smtClean="0">
                <a:ea typeface="ヒラギノ角ゴ Pro W3" pitchFamily="19" charset="-128"/>
              </a:rPr>
              <a:t>However, checking dependency preservation with this property would be very expensive.</a:t>
            </a:r>
          </a:p>
          <a:p>
            <a:pPr marL="17145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Third Normal Form (3NF): Motivation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14388" y="1673251"/>
            <a:ext cx="7100887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some situations where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BCNF is not dependency preserving, and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efficient checking for FD violation on updates is important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 define a weaker normal form, called Third                    Normal Form (3NF)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Allows some redundancy (with resultant problems; we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will see examples later)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But functional dependencies can be checked on individual relations without computing a join.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There is always a lossless-join, dependency-preserving decomposition into 3NF.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Normal Form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17638"/>
            <a:ext cx="8337550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relation schema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normal form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3NF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for all: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in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F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/>
            </a:r>
            <a:b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</a:b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at least one of the following holds: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is trivial (i.e.,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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is a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superkey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for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R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Each attribute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A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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–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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is contained in a candidate key for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None/>
              <a:tabLst>
                <a:tab pos="2738438" algn="l"/>
              </a:tabLst>
              <a:defRPr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  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(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NOTE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: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Greek Symbols" pitchFamily="18" charset="2"/>
              </a:rPr>
              <a:t>each attribute may be in a different candidate key)</a:t>
            </a:r>
            <a:endParaRPr kumimoji="1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Greek Symbols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If a relation is in BCNF it is in 3NF (since in BCNF one of the first two conditions above must hold).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condition is a minimal relaxation of BCNF to ensure dependency preservation.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2738438" algn="l"/>
              </a:tabLst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3NF Example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14388" y="1291052"/>
            <a:ext cx="7564437" cy="484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dept_advisor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dept_advisor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(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dept_name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)</a:t>
            </a:r>
            <a:b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</a:b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 =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{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dept_name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Wingdings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Wingdings" pitchFamily="19" charset="2"/>
              </a:rPr>
              <a:t>dept_name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Two candidate keys: 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s_ID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dept_name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,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and 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s_ID</a:t>
            </a:r>
            <a:endParaRPr kumimoji="1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Monotype Sorts" pitchFamily="2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R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is in 3NF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dept_name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 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s_ID</a:t>
            </a:r>
            <a:endParaRPr kumimoji="1" lang="en-US" sz="1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  <a:p>
            <a:pPr marL="1428750" marR="0" lvl="3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Tx/>
              <a:buFont typeface="Times New Roman" pitchFamily="19" charset="0"/>
              <a:buChar char="–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s_ID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dept_name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is a</a:t>
            </a:r>
            <a:r>
              <a:rPr kumimoji="1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super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key</a:t>
            </a: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Monotype Sorts" pitchFamily="2" charset="2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i_ID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Wingdings" pitchFamily="19" charset="2"/>
              </a:rPr>
              <a:t>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Wingdings" pitchFamily="19" charset="2"/>
              </a:rPr>
              <a:t>dept_name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	</a:t>
            </a:r>
          </a:p>
          <a:p>
            <a:pPr marL="1428750" marR="0" lvl="3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Tx/>
              <a:buFont typeface="Times New Roman" pitchFamily="19" charset="0"/>
              <a:buChar char="–"/>
              <a:tabLst>
                <a:tab pos="1027113" algn="l"/>
                <a:tab pos="2455863" algn="l"/>
              </a:tabLst>
              <a:defRPr/>
            </a:pP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dept_name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is contained in a candidate key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1027113" algn="l"/>
                <a:tab pos="2455863" algn="l"/>
              </a:tabLst>
              <a:defRPr/>
            </a:pPr>
            <a:endParaRPr kumimoji="1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9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>
                <a:tab pos="1027113" algn="l"/>
                <a:tab pos="2455863" algn="l"/>
              </a:tabLst>
              <a:defRPr/>
            </a:pP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006"/>
            <a:ext cx="8229600" cy="1143000"/>
          </a:xfrm>
        </p:spPr>
        <p:txBody>
          <a:bodyPr/>
          <a:lstStyle/>
          <a:p>
            <a:r>
              <a:rPr lang="en-US" dirty="0" smtClean="0"/>
              <a:t>Redundancy in 3NF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60913" y="2246459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i="1"/>
              <a:t>J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60913" y="2675084"/>
            <a:ext cx="609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2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j</a:t>
            </a:r>
            <a:r>
              <a:rPr lang="en-US" sz="1800" baseline="-25000"/>
              <a:t>3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null</a:t>
            </a:r>
            <a:endParaRPr lang="en-US" i="1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70513" y="224645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i="1"/>
              <a:t>L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70513" y="2675084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l</a:t>
            </a:r>
            <a:r>
              <a:rPr lang="en-US" sz="1800" baseline="-25000"/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827713" y="2246459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i="1"/>
              <a:t>K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822950" y="2675084"/>
            <a:ext cx="457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baseline="-25000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1</a:t>
            </a:r>
          </a:p>
          <a:p>
            <a:pPr algn="ctr">
              <a:lnSpc>
                <a:spcPct val="80000"/>
              </a:lnSpc>
            </a:pPr>
            <a:endParaRPr lang="en-US" sz="1800" i="1"/>
          </a:p>
          <a:p>
            <a:pPr algn="ctr">
              <a:lnSpc>
                <a:spcPct val="80000"/>
              </a:lnSpc>
            </a:pPr>
            <a:r>
              <a:rPr lang="en-US" sz="1800" i="1"/>
              <a:t>k</a:t>
            </a:r>
            <a:r>
              <a:rPr lang="en-US" sz="1800" baseline="-25000"/>
              <a:t>2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82638" y="4521347"/>
            <a:ext cx="7874000" cy="208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pitchFamily="2" charset="2"/>
              <a:buChar char="n"/>
            </a:pPr>
            <a:r>
              <a:rPr kumimoji="1" lang="en-US" sz="1800" dirty="0">
                <a:sym typeface="Monotype Sorts" pitchFamily="2" charset="2"/>
              </a:rPr>
              <a:t>repetition of information (e.g., the relationship </a:t>
            </a:r>
            <a:r>
              <a:rPr kumimoji="1" lang="en-US" sz="1800" i="1" dirty="0">
                <a:sym typeface="Monotype Sorts" pitchFamily="2" charset="2"/>
              </a:rPr>
              <a:t>l</a:t>
            </a:r>
            <a:r>
              <a:rPr kumimoji="1" lang="en-US" sz="1800" baseline="-25000" dirty="0">
                <a:sym typeface="Monotype Sorts" pitchFamily="2" charset="2"/>
              </a:rPr>
              <a:t>1</a:t>
            </a:r>
            <a:r>
              <a:rPr kumimoji="1" lang="en-US" sz="1800" dirty="0">
                <a:sym typeface="Monotype Sorts" pitchFamily="2" charset="2"/>
              </a:rPr>
              <a:t>, </a:t>
            </a:r>
            <a:r>
              <a:rPr kumimoji="1" lang="en-US" sz="1800" i="1" dirty="0">
                <a:sym typeface="Monotype Sorts" pitchFamily="2" charset="2"/>
              </a:rPr>
              <a:t>k</a:t>
            </a:r>
            <a:r>
              <a:rPr kumimoji="1" lang="en-US" sz="1800" baseline="-25000" dirty="0">
                <a:sym typeface="Monotype Sorts" pitchFamily="2" charset="2"/>
              </a:rPr>
              <a:t>1</a:t>
            </a:r>
            <a:r>
              <a:rPr kumimoji="1" lang="en-US" sz="1800" dirty="0">
                <a:sym typeface="Monotype Sorts" pitchFamily="2" charset="2"/>
              </a:rPr>
              <a:t>) </a:t>
            </a:r>
          </a:p>
          <a:p>
            <a:pPr marL="742950" lvl="1" indent="-285750">
              <a:spcBef>
                <a:spcPct val="35000"/>
              </a:spcBef>
              <a:buClr>
                <a:schemeClr val="folHlink"/>
              </a:buClr>
              <a:buSzPct val="80000"/>
              <a:buFont typeface="Wingdings" pitchFamily="19" charset="2"/>
              <a:buChar char="l"/>
            </a:pPr>
            <a:r>
              <a:rPr kumimoji="1" lang="en-US" sz="1800" dirty="0">
                <a:sym typeface="Monotype Sorts" pitchFamily="2" charset="2"/>
              </a:rPr>
              <a:t>(</a:t>
            </a:r>
            <a:r>
              <a:rPr kumimoji="1" lang="en-US" sz="1800" i="1" dirty="0" err="1">
                <a:sym typeface="Monotype Sorts" pitchFamily="2" charset="2"/>
              </a:rPr>
              <a:t>i_ID</a:t>
            </a:r>
            <a:r>
              <a:rPr kumimoji="1" lang="en-US" sz="1800" i="1" dirty="0">
                <a:sym typeface="Monotype Sorts" pitchFamily="2" charset="2"/>
              </a:rPr>
              <a:t>, </a:t>
            </a:r>
            <a:r>
              <a:rPr kumimoji="1" lang="en-US" sz="1800" i="1" dirty="0" err="1">
                <a:sym typeface="Monotype Sorts" pitchFamily="2" charset="2"/>
              </a:rPr>
              <a:t>dept_name</a:t>
            </a:r>
            <a:r>
              <a:rPr kumimoji="1" lang="en-US" sz="1800" i="1" dirty="0">
                <a:sym typeface="Monotype Sorts" pitchFamily="2" charset="2"/>
              </a:rPr>
              <a:t>)</a:t>
            </a:r>
            <a:endParaRPr kumimoji="1" lang="en-US" sz="1800" dirty="0">
              <a:sym typeface="Monotype Sorts" pitchFamily="2" charset="2"/>
            </a:endParaRP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Font typeface="Monotype Sorts" pitchFamily="2" charset="2"/>
              <a:buChar char="n"/>
            </a:pPr>
            <a:r>
              <a:rPr kumimoji="1" lang="en-US" sz="1800" dirty="0">
                <a:sym typeface="Monotype Sorts" pitchFamily="2" charset="2"/>
              </a:rPr>
              <a:t>need to use null values (e.g., to represent the relationship</a:t>
            </a:r>
            <a:br>
              <a:rPr kumimoji="1" lang="en-US" sz="1800" dirty="0">
                <a:sym typeface="Monotype Sorts" pitchFamily="2" charset="2"/>
              </a:rPr>
            </a:br>
            <a:r>
              <a:rPr kumimoji="1" lang="en-US" sz="1800" dirty="0">
                <a:sym typeface="Monotype Sorts" pitchFamily="2" charset="2"/>
              </a:rPr>
              <a:t>     </a:t>
            </a:r>
            <a:r>
              <a:rPr kumimoji="1" lang="en-US" sz="1800" i="1" dirty="0">
                <a:sym typeface="Monotype Sorts" pitchFamily="2" charset="2"/>
              </a:rPr>
              <a:t>l</a:t>
            </a:r>
            <a:r>
              <a:rPr kumimoji="1" lang="en-US" sz="1800" baseline="-25000" dirty="0">
                <a:sym typeface="Monotype Sorts" pitchFamily="2" charset="2"/>
              </a:rPr>
              <a:t>2</a:t>
            </a:r>
            <a:r>
              <a:rPr kumimoji="1" lang="en-US" sz="1800" dirty="0">
                <a:sym typeface="Monotype Sorts" pitchFamily="2" charset="2"/>
              </a:rPr>
              <a:t>, </a:t>
            </a:r>
            <a:r>
              <a:rPr kumimoji="1" lang="en-US" sz="1800" i="1" dirty="0">
                <a:sym typeface="Monotype Sorts" pitchFamily="2" charset="2"/>
              </a:rPr>
              <a:t>k</a:t>
            </a:r>
            <a:r>
              <a:rPr kumimoji="1" lang="en-US" sz="1800" baseline="-25000" dirty="0">
                <a:sym typeface="Monotype Sorts" pitchFamily="2" charset="2"/>
              </a:rPr>
              <a:t>2</a:t>
            </a:r>
            <a:r>
              <a:rPr kumimoji="1" lang="en-US" sz="1800" dirty="0">
                <a:sym typeface="Monotype Sorts" pitchFamily="2" charset="2"/>
              </a:rPr>
              <a:t> where there is no corresponding value for </a:t>
            </a:r>
            <a:r>
              <a:rPr kumimoji="1" lang="en-US" sz="1800" i="1" dirty="0">
                <a:sym typeface="Monotype Sorts" pitchFamily="2" charset="2"/>
              </a:rPr>
              <a:t>J</a:t>
            </a:r>
            <a:r>
              <a:rPr kumimoji="1" lang="en-US" sz="1800" dirty="0">
                <a:sym typeface="Monotype Sorts" pitchFamily="2" charset="2"/>
              </a:rPr>
              <a:t>).</a:t>
            </a:r>
          </a:p>
          <a:p>
            <a:pPr marL="742950" lvl="1" indent="-285750">
              <a:spcBef>
                <a:spcPct val="35000"/>
              </a:spcBef>
              <a:buClr>
                <a:schemeClr val="folHlink"/>
              </a:buClr>
              <a:buSzPct val="80000"/>
              <a:buFont typeface="Wingdings" pitchFamily="19" charset="2"/>
              <a:buChar char="l"/>
            </a:pPr>
            <a:r>
              <a:rPr kumimoji="1" lang="en-US" sz="1800" dirty="0">
                <a:sym typeface="Monotype Sorts" pitchFamily="2" charset="2"/>
              </a:rPr>
              <a:t>(</a:t>
            </a:r>
            <a:r>
              <a:rPr kumimoji="1" lang="en-US" sz="1800" i="1" dirty="0" err="1">
                <a:sym typeface="Monotype Sorts" pitchFamily="2" charset="2"/>
              </a:rPr>
              <a:t>i_ID</a:t>
            </a:r>
            <a:r>
              <a:rPr kumimoji="1" lang="en-US" sz="1800" i="1" dirty="0">
                <a:sym typeface="Monotype Sorts" pitchFamily="2" charset="2"/>
              </a:rPr>
              <a:t>, </a:t>
            </a:r>
            <a:r>
              <a:rPr kumimoji="1" lang="en-US" sz="1800" i="1" dirty="0" err="1" smtClean="0">
                <a:sym typeface="Monotype Sorts" pitchFamily="2" charset="2"/>
              </a:rPr>
              <a:t>dept_nameI</a:t>
            </a:r>
            <a:r>
              <a:rPr kumimoji="1" lang="en-US" sz="1800" i="1" dirty="0" smtClean="0">
                <a:sym typeface="Monotype Sorts" pitchFamily="2" charset="2"/>
              </a:rPr>
              <a:t>) </a:t>
            </a:r>
            <a:r>
              <a:rPr kumimoji="1" lang="en-US" sz="1800" dirty="0">
                <a:sym typeface="Monotype Sorts" pitchFamily="2" charset="2"/>
              </a:rPr>
              <a:t>if there is no separate relation mapping instructors to departments</a:t>
            </a:r>
          </a:p>
        </p:txBody>
      </p:sp>
      <p:sp>
        <p:nvSpPr>
          <p:cNvPr id="13" name="Rectangle 10"/>
          <p:cNvSpPr txBox="1">
            <a:spLocks noChangeArrowheads="1"/>
          </p:cNvSpPr>
          <p:nvPr/>
        </p:nvSpPr>
        <p:spPr bwMode="auto">
          <a:xfrm>
            <a:off x="927100" y="1206647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There is some redundancy in this schema</a:t>
            </a:r>
            <a:endParaRPr kumimoji="1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of problems due to redundancy in 3NF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 =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(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J, K, L)</a:t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 =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{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JK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L, L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K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}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006"/>
            <a:ext cx="8229600" cy="1143000"/>
          </a:xfrm>
        </p:spPr>
        <p:txBody>
          <a:bodyPr/>
          <a:lstStyle/>
          <a:p>
            <a:r>
              <a:rPr lang="en-US" dirty="0" smtClean="0"/>
              <a:t>3NF Decomposition Algorithm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7100" y="1459534"/>
            <a:ext cx="7956550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461963" algn="l"/>
                <a:tab pos="1027113" algn="l"/>
                <a:tab pos="1309688" algn="l"/>
                <a:tab pos="1711325" algn="l"/>
              </a:tabLst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Let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0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a canonical cover for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F;</a:t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 0;</a:t>
            </a:r>
            <a:b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functional dependency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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in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F</a:t>
            </a:r>
            <a:r>
              <a:rPr kumimoji="1" lang="en-US" sz="20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c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do</a:t>
            </a:r>
            <a:b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if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none of the schemas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r>
              <a:rPr kumimoji="1" lang="en-US" sz="18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j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,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1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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j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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contains  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/>
            </a:r>
            <a:b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	</a:t>
            </a: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then begin</a:t>
            </a:r>
            <a:b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			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:=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  +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1;</a:t>
            </a:r>
            <a:b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			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r>
              <a:rPr kumimoji="1" lang="en-US" sz="18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:=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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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		</a:t>
            </a: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end</a:t>
            </a:r>
            <a:b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if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none of the schemas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R</a:t>
            </a:r>
            <a: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j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,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1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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j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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contains a candidate key for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	</a:t>
            </a: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then begin</a:t>
            </a:r>
            <a:b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			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i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:=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i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+ 1;</a:t>
            </a:r>
            <a:b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			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i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:= any candidate key for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R;</a:t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		</a:t>
            </a: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end </a:t>
            </a:r>
            <a:b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/* Optionally, remove redundant relations */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>
                <a:tab pos="461963" algn="l"/>
                <a:tab pos="1027113" algn="l"/>
                <a:tab pos="1309688" algn="l"/>
                <a:tab pos="1711325" algn="l"/>
              </a:tabLst>
              <a:defRPr/>
            </a:pP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     repeat</a:t>
            </a:r>
            <a:b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if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any schema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j</a:t>
            </a:r>
            <a: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is contained in another schema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k</a:t>
            </a:r>
            <a:b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       </a:t>
            </a: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then /* 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delete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j</a:t>
            </a:r>
            <a: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 </a:t>
            </a: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*/</a:t>
            </a:r>
            <a:b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          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18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j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= R;;</a:t>
            </a:r>
            <a:b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</a:b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           i=i-1;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/>
            </a:r>
            <a:b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</a:br>
            <a:r>
              <a:rPr kumimoji="1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return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(R</a:t>
            </a:r>
            <a:r>
              <a:rPr kumimoji="1" lang="en-US" sz="20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1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0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2</a:t>
            </a: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, ..., 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R</a:t>
            </a:r>
            <a:r>
              <a:rPr kumimoji="1" lang="en-US" sz="2400" b="0" i="1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i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9" charset="2"/>
              </a:rPr>
              <a:t>)</a:t>
            </a:r>
            <a:r>
              <a:rPr kumimoji="1" lang="en-US" sz="18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</a:t>
            </a:r>
            <a:r>
              <a:rPr kumimoji="1" lang="en-US" sz="16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reek Symbols" pitchFamily="18" charset="2"/>
              </a:rPr>
              <a:t>	    </a:t>
            </a:r>
            <a:endParaRPr kumimoji="1" lang="en-US" sz="16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reek Symbol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3NF Decomposition Algorithm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14388" y="158694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Monotype Sorts" pitchFamily="2" charset="2"/>
              </a:rPr>
              <a:t>Above algorithm ensures: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each relation schema </a:t>
            </a:r>
            <a:r>
              <a:rPr kumimoji="1" lang="en-US" sz="1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R</a:t>
            </a:r>
            <a:r>
              <a:rPr kumimoji="1" lang="en-US" sz="18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</a:t>
            </a:r>
            <a:r>
              <a:rPr kumimoji="1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is in 3NF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decomposition is dependency preserving and lossless-join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Proof of</a:t>
            </a:r>
            <a:r>
              <a:rPr kumimoji="1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Monotype Sorts" pitchFamily="2" charset="2"/>
              </a:rPr>
              <a:t> in the textbook.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993"/>
            <a:ext cx="8229600" cy="1143000"/>
          </a:xfrm>
        </p:spPr>
        <p:txBody>
          <a:bodyPr/>
          <a:lstStyle/>
          <a:p>
            <a:r>
              <a:rPr lang="en-US" dirty="0" smtClean="0"/>
              <a:t>Comparison of BCNF and 3NF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60922"/>
            <a:ext cx="8229600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always possible to decompose a relation into a set of  relations that are in 3NF such that: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the decomposition is lossless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the dependencies are preserved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always possible to decompose a relation into a set of relations that are in BCNF such that: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the decomposition is lossless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it may not be possible to preserve dependencies.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ヒラギノ角ゴ Pro W3" pitchFamily="1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335"/>
            <a:ext cx="8229600" cy="1143000"/>
          </a:xfrm>
        </p:spPr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75987"/>
            <a:ext cx="8371628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 for a relational database design is: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BCNF.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Lossless join.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preservation.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cannot achieve this, we accept one of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Lack of dependency preservation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l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Redundancy due to use of 3NF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Interestingly, SQL does not provide a direct way of specifying functional dependencies other than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superkeys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Can specify </a:t>
            </a:r>
            <a:r>
              <a:rPr kumimoji="1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FDs</a:t>
            </a: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using assertions, but they are expensive to test, (and currently not supported by any of the widely used databases!)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 if we had a dependency preserving decomposition, using SQL we would not be able to efficiently test a functional dependency whose left hand side is not a key.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32"/>
            <a:ext cx="8229600" cy="11430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78974"/>
            <a:ext cx="8229600" cy="55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the set of dependencies from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include only attributes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A  decomposition is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preserving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if: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(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endParaRPr kumimoji="1" lang="en-US" sz="2000" kern="0" dirty="0" smtClean="0"/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Example: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i="1" kern="0" dirty="0" smtClean="0"/>
              <a:t>R = </a:t>
            </a:r>
            <a:r>
              <a:rPr kumimoji="1" lang="en-US" sz="2000" kern="0" dirty="0" smtClean="0"/>
              <a:t>(A,B,C), </a:t>
            </a:r>
            <a:r>
              <a:rPr kumimoji="1" lang="en-US" sz="2000" i="1" kern="0" dirty="0" smtClean="0"/>
              <a:t>F</a:t>
            </a:r>
            <a:r>
              <a:rPr kumimoji="1" lang="en-US" sz="2000" kern="0" dirty="0" smtClean="0"/>
              <a:t> = {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B,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A</a:t>
            </a:r>
            <a:r>
              <a:rPr kumimoji="1" lang="en-US" sz="2000" kern="0" dirty="0" smtClean="0"/>
              <a:t>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FFFF"/>
                </a:solidFill>
              </a:rPr>
              <a:t>Decompose to:                  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(A,B)        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(B,C)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FFFF"/>
                </a:solidFill>
              </a:rPr>
              <a:t>Dependencies that hold:      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            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endParaRPr kumimoji="1" lang="en-US" sz="2000" kern="0" dirty="0" smtClean="0">
              <a:solidFill>
                <a:srgbClr val="FF0000"/>
              </a:solidFill>
              <a:ea typeface="ヒラギノ角ゴ Pro W3" pitchFamily="19" charset="-128"/>
              <a:sym typeface="Symbol" pitchFamily="19" charset="2"/>
            </a:endParaRP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Is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 lost?  Is the decomposition dependency preserving?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{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A,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Since the closure of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includes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A, then the dependency is preserved and there’s no need of joining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and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to check the dependency.</a:t>
            </a:r>
            <a:endParaRPr kumimoji="1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32"/>
            <a:ext cx="8229600" cy="11430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78974"/>
            <a:ext cx="8229600" cy="55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the set of dependencies from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include only attributes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A  decomposition is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preserving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if: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(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endParaRPr kumimoji="1" lang="en-US" sz="2000" kern="0" dirty="0" smtClean="0"/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Example: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i="1" kern="0" dirty="0" smtClean="0"/>
              <a:t>R = </a:t>
            </a:r>
            <a:r>
              <a:rPr kumimoji="1" lang="en-US" sz="2000" kern="0" dirty="0" smtClean="0"/>
              <a:t>(A,B,C), </a:t>
            </a:r>
            <a:r>
              <a:rPr kumimoji="1" lang="en-US" sz="2000" i="1" kern="0" dirty="0" smtClean="0"/>
              <a:t>F</a:t>
            </a:r>
            <a:r>
              <a:rPr kumimoji="1" lang="en-US" sz="2000" kern="0" dirty="0" smtClean="0"/>
              <a:t> = {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B,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A</a:t>
            </a:r>
            <a:r>
              <a:rPr kumimoji="1" lang="en-US" sz="2000" kern="0" dirty="0" smtClean="0"/>
              <a:t>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Decompose to:                  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(A,B)        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(B,C)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FFFF"/>
                </a:solidFill>
              </a:rPr>
              <a:t>Dependencies that hold:      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            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endParaRPr kumimoji="1" lang="en-US" sz="2000" kern="0" dirty="0" smtClean="0">
              <a:solidFill>
                <a:srgbClr val="FF0000"/>
              </a:solidFill>
              <a:ea typeface="ヒラギノ角ゴ Pro W3" pitchFamily="19" charset="-128"/>
              <a:sym typeface="Symbol" pitchFamily="19" charset="2"/>
            </a:endParaRP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Is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 lost?  Is the decomposition dependency preserving?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{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A,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Since the closure of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includes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A, then the dependency is preserved and there’s no need of joining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and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to check the dependency.</a:t>
            </a:r>
            <a:endParaRPr kumimoji="1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32"/>
            <a:ext cx="8229600" cy="11430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78974"/>
            <a:ext cx="8229600" cy="55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the set of dependencies from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include only attributes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A  decomposition is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preserving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if: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(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endParaRPr kumimoji="1" lang="en-US" sz="2000" kern="0" dirty="0" smtClean="0"/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Example: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i="1" kern="0" dirty="0" smtClean="0"/>
              <a:t>R = </a:t>
            </a:r>
            <a:r>
              <a:rPr kumimoji="1" lang="en-US" sz="2000" kern="0" dirty="0" smtClean="0"/>
              <a:t>(A,B,C), </a:t>
            </a:r>
            <a:r>
              <a:rPr kumimoji="1" lang="en-US" sz="2000" i="1" kern="0" dirty="0" smtClean="0"/>
              <a:t>F</a:t>
            </a:r>
            <a:r>
              <a:rPr kumimoji="1" lang="en-US" sz="2000" kern="0" dirty="0" smtClean="0"/>
              <a:t> = {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B,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A</a:t>
            </a:r>
            <a:r>
              <a:rPr kumimoji="1" lang="en-US" sz="2000" kern="0" dirty="0" smtClean="0"/>
              <a:t>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Decompose to:                  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(A,B)        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(B,C)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Dependencies that hold:      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            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endParaRPr kumimoji="1" lang="en-US" sz="2000" kern="0" dirty="0" smtClean="0">
              <a:solidFill>
                <a:srgbClr val="FF0000"/>
              </a:solidFill>
              <a:ea typeface="ヒラギノ角ゴ Pro W3" pitchFamily="19" charset="-128"/>
              <a:sym typeface="Symbol" pitchFamily="19" charset="2"/>
            </a:endParaRP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Is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 lost?  Is the decomposition dependency preserving?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{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A,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Since the closure of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includes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A, then the dependency is preserved and there’s no need of joining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and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to check the dependency.</a:t>
            </a:r>
            <a:endParaRPr kumimoji="1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32"/>
            <a:ext cx="8229600" cy="11430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78974"/>
            <a:ext cx="8229600" cy="55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the set of dependencies from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include only attributes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A  decomposition is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preserving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if: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(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endParaRPr kumimoji="1" lang="en-US" sz="2000" kern="0" dirty="0" smtClean="0"/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Example: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i="1" kern="0" dirty="0" smtClean="0"/>
              <a:t>R = </a:t>
            </a:r>
            <a:r>
              <a:rPr kumimoji="1" lang="en-US" sz="2000" kern="0" dirty="0" smtClean="0"/>
              <a:t>(A,B,C), </a:t>
            </a:r>
            <a:r>
              <a:rPr kumimoji="1" lang="en-US" sz="2000" i="1" kern="0" dirty="0" smtClean="0"/>
              <a:t>F</a:t>
            </a:r>
            <a:r>
              <a:rPr kumimoji="1" lang="en-US" sz="2000" kern="0" dirty="0" smtClean="0"/>
              <a:t> = {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B,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A</a:t>
            </a:r>
            <a:r>
              <a:rPr kumimoji="1" lang="en-US" sz="2000" kern="0" dirty="0" smtClean="0"/>
              <a:t>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Decompose to:                  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(A,B)        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(B,C)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Dependencies that hold:      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            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endParaRPr kumimoji="1" lang="en-US" sz="2000" kern="0" dirty="0" smtClean="0">
              <a:solidFill>
                <a:srgbClr val="FF0000"/>
              </a:solidFill>
              <a:ea typeface="ヒラギノ角ゴ Pro W3" pitchFamily="19" charset="-128"/>
              <a:sym typeface="Symbol" pitchFamily="19" charset="2"/>
            </a:endParaRP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Is </a:t>
            </a: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A lost?  Is the decomposition dependency preserving?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{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A,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solidFill>
                  <a:srgbClr val="FFFFFF"/>
                </a:solidFill>
                <a:ea typeface="ヒラギノ角ゴ Pro W3" pitchFamily="19" charset="-128"/>
                <a:sym typeface="Symbol" pitchFamily="19" charset="2"/>
              </a:rPr>
              <a:t>B}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Since the closure of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includes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A, then the dependency is preserved and there’s no need of joining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and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to check the dependency.</a:t>
            </a:r>
            <a:endParaRPr kumimoji="1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32"/>
            <a:ext cx="8229600" cy="1143000"/>
          </a:xfrm>
        </p:spPr>
        <p:txBody>
          <a:bodyPr/>
          <a:lstStyle/>
          <a:p>
            <a:r>
              <a:rPr lang="en-US" dirty="0" smtClean="0"/>
              <a:t>Dependency Preservation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78974"/>
            <a:ext cx="8229600" cy="55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Monotype Sort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the set of dependencies from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include only attributes in </a:t>
            </a:r>
            <a:r>
              <a:rPr kumimoji="1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Char char="4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A  decomposition is 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dependency preserving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,  if: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  <a:buFont typeface="Webdings" pitchFamily="19" charset="2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        (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1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…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n 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)</a:t>
            </a:r>
            <a:r>
              <a:rPr kumimoji="1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F </a:t>
            </a:r>
            <a:r>
              <a:rPr kumimoji="1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+</a:t>
            </a:r>
            <a:endParaRPr kumimoji="1" lang="en-US" sz="2000" kern="0" dirty="0" smtClean="0"/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Example: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i="1" kern="0" dirty="0" smtClean="0"/>
              <a:t>R = </a:t>
            </a:r>
            <a:r>
              <a:rPr kumimoji="1" lang="en-US" sz="2000" kern="0" dirty="0" smtClean="0"/>
              <a:t>(A,B,C), </a:t>
            </a:r>
            <a:r>
              <a:rPr kumimoji="1" lang="en-US" sz="2000" i="1" kern="0" dirty="0" smtClean="0"/>
              <a:t>F</a:t>
            </a:r>
            <a:r>
              <a:rPr kumimoji="1" lang="en-US" sz="2000" kern="0" dirty="0" smtClean="0"/>
              <a:t> = {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B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</a:t>
            </a:r>
            <a:r>
              <a:rPr kumimoji="1" lang="en-US" sz="2000" kern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B,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C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>
                <a:ea typeface="ヒラギノ角ゴ Pro W3" pitchFamily="19" charset="-128"/>
                <a:sym typeface="Symbol" pitchFamily="19" charset="2"/>
              </a:rPr>
              <a:t>A</a:t>
            </a:r>
            <a:r>
              <a:rPr kumimoji="1" lang="en-US" sz="2000" kern="0" dirty="0" smtClean="0"/>
              <a:t>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Decompose to:                    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(A,B)        </a:t>
            </a:r>
            <a:r>
              <a:rPr kumimoji="1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(B,C)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/>
              <a:t>Dependencies that hold:       </a:t>
            </a:r>
            <a:r>
              <a:rPr kumimoji="1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            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endParaRPr kumimoji="1" lang="en-US" sz="2000" kern="0" dirty="0" smtClean="0">
              <a:solidFill>
                <a:srgbClr val="FF0000"/>
              </a:solidFill>
              <a:ea typeface="ヒラギノ角ゴ Pro W3" pitchFamily="19" charset="-128"/>
              <a:sym typeface="Symbol" pitchFamily="19" charset="2"/>
            </a:endParaRP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Is </a:t>
            </a: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rgbClr val="FF0000"/>
                </a:solidFill>
                <a:ea typeface="ヒラギノ角ゴ Pro W3" pitchFamily="19" charset="-128"/>
                <a:sym typeface="Symbol" pitchFamily="19" charset="2"/>
              </a:rPr>
              <a:t>A lost?  Is the decomposition dependency preserving?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= {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B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ea typeface="ヒラギノ角ゴ Pro W3" pitchFamily="19" charset="-128"/>
                <a:sym typeface="Symbol" pitchFamily="19" charset="2"/>
              </a:rPr>
              <a:t>A, 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noProof="0" dirty="0" smtClean="0">
                <a:ea typeface="ヒラギノ角ゴ Pro W3" pitchFamily="19" charset="-128"/>
                <a:sym typeface="Symbol" pitchFamily="19" charset="2"/>
              </a:rPr>
              <a:t>B}</a:t>
            </a:r>
          </a:p>
          <a:p>
            <a:pPr marL="171450" lvl="0" indent="-228600" defTabSz="91440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33CC33"/>
              </a:buClr>
              <a:buSzPct val="75000"/>
            </a:pP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Since the closure of 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F</a:t>
            </a:r>
            <a:r>
              <a:rPr kumimoji="1" lang="en-US" sz="20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1</a:t>
            </a:r>
            <a:r>
              <a:rPr kumimoji="1" lang="en-US" sz="2000" b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cs typeface="+mn-cs"/>
                <a:sym typeface="Symbol" pitchFamily="19" charset="2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</a:t>
            </a:r>
            <a:r>
              <a:rPr kumimoji="1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F</a:t>
            </a:r>
            <a:r>
              <a:rPr kumimoji="1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includes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C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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ヒラギノ角ゴ Pro W3" pitchFamily="19" charset="-128"/>
                <a:sym typeface="Symbol" pitchFamily="19" charset="2"/>
              </a:rPr>
              <a:t> 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A, then the dependency is preserved and there’s no need of joining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1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and R</a:t>
            </a:r>
            <a:r>
              <a:rPr kumimoji="1" lang="en-US" sz="2000" kern="0" baseline="-2500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2</a:t>
            </a:r>
            <a:r>
              <a:rPr kumimoji="1" lang="en-US" sz="2000" kern="0" dirty="0" smtClean="0">
                <a:solidFill>
                  <a:schemeClr val="bg1"/>
                </a:solidFill>
                <a:ea typeface="ヒラギノ角ゴ Pro W3" pitchFamily="19" charset="-128"/>
                <a:sym typeface="Symbol" pitchFamily="19" charset="2"/>
              </a:rPr>
              <a:t> to check the dependency.</a:t>
            </a:r>
            <a:endParaRPr kumimoji="1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5793</Words>
  <Application>Microsoft Macintosh PowerPoint</Application>
  <PresentationFormat>On-screen Show (4:3)</PresentationFormat>
  <Paragraphs>482</Paragraphs>
  <Slides>47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 480: Database Systems</vt:lpstr>
      <vt:lpstr>Non-Dependency Preserving  BCNF Design</vt:lpstr>
      <vt:lpstr>Non-Dependency Preserving  BCNF Design</vt:lpstr>
      <vt:lpstr>Dependency Preservation</vt:lpstr>
      <vt:lpstr>Dependency Preservation</vt:lpstr>
      <vt:lpstr>Dependency Preservation</vt:lpstr>
      <vt:lpstr>Dependency Preservation</vt:lpstr>
      <vt:lpstr>Dependency Preservation</vt:lpstr>
      <vt:lpstr>Dependency Preservation</vt:lpstr>
      <vt:lpstr>Dependency Preservation</vt:lpstr>
      <vt:lpstr>Testing for Dependency Preservation</vt:lpstr>
      <vt:lpstr>Testing for Dependency Preservation</vt:lpstr>
      <vt:lpstr>Testing for Dependency Preservation</vt:lpstr>
      <vt:lpstr>Testing for Dependency Preservation</vt:lpstr>
      <vt:lpstr>Testing for Dependency Preservation</vt:lpstr>
      <vt:lpstr>Boyce-Codd Normal Form</vt:lpstr>
      <vt:lpstr>Decomposing a Schema to BCNF</vt:lpstr>
      <vt:lpstr>Testing for BCNF</vt:lpstr>
      <vt:lpstr>Testing for BCNF</vt:lpstr>
      <vt:lpstr>Testing for BCNF</vt:lpstr>
      <vt:lpstr>Testing for BCNF</vt:lpstr>
      <vt:lpstr>Testing for BCNF</vt:lpstr>
      <vt:lpstr>Testing Decomposition for BCNF</vt:lpstr>
      <vt:lpstr>Testing Decomposition for BCNF</vt:lpstr>
      <vt:lpstr>Testing Decomposition for BCNF</vt:lpstr>
      <vt:lpstr>BCNF Decomposition Algorithm</vt:lpstr>
      <vt:lpstr>Example of BCNF Decomposition</vt:lpstr>
      <vt:lpstr>Example of BCNF Decomposition</vt:lpstr>
      <vt:lpstr>Example of BCNF Decomposition</vt:lpstr>
      <vt:lpstr>Example of BCNF Decomposition</vt:lpstr>
      <vt:lpstr>Example of BCNF Decomposition</vt:lpstr>
      <vt:lpstr>Example of BCNF Decomposition</vt:lpstr>
      <vt:lpstr>Example of BCNF Decomposition</vt:lpstr>
      <vt:lpstr>Example of BCNF Decomposition</vt:lpstr>
      <vt:lpstr>BCNF Decomposition (Cont.)</vt:lpstr>
      <vt:lpstr>BCNF Decomposition (Cont.)</vt:lpstr>
      <vt:lpstr>BCNF Decomposition (Cont.)</vt:lpstr>
      <vt:lpstr>BCNF Decomposition (Cont.)</vt:lpstr>
      <vt:lpstr>BCNF and Dependency Preservation</vt:lpstr>
      <vt:lpstr>Third Normal Form (3NF): Motivation</vt:lpstr>
      <vt:lpstr>Third Normal Form</vt:lpstr>
      <vt:lpstr>3NF Example</vt:lpstr>
      <vt:lpstr>Redundancy in 3NF</vt:lpstr>
      <vt:lpstr>3NF Decomposition Algorithm</vt:lpstr>
      <vt:lpstr>3NF Decomposition Algorithm</vt:lpstr>
      <vt:lpstr>Comparison of BCNF and 3NF</vt:lpstr>
      <vt:lpstr>Design Goals</vt:lpstr>
    </vt:vector>
  </TitlesOfParts>
  <Company>UIC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480: Database Systems</dc:title>
  <dc:creator>Daniel Ayala</dc:creator>
  <cp:lastModifiedBy>Daniel Ayala</cp:lastModifiedBy>
  <cp:revision>5</cp:revision>
  <dcterms:created xsi:type="dcterms:W3CDTF">2013-03-04T23:18:11Z</dcterms:created>
  <dcterms:modified xsi:type="dcterms:W3CDTF">2013-03-06T22:24:33Z</dcterms:modified>
</cp:coreProperties>
</file>