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06" r:id="rId1"/>
  </p:sldMasterIdLst>
  <p:notesMasterIdLst>
    <p:notesMasterId r:id="rId38"/>
  </p:notesMasterIdLst>
  <p:handoutMasterIdLst>
    <p:handoutMasterId r:id="rId39"/>
  </p:handoutMasterIdLst>
  <p:sldIdLst>
    <p:sldId id="261" r:id="rId2"/>
    <p:sldId id="262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9" r:id="rId13"/>
    <p:sldId id="280" r:id="rId14"/>
    <p:sldId id="281" r:id="rId15"/>
    <p:sldId id="282" r:id="rId16"/>
    <p:sldId id="273" r:id="rId17"/>
    <p:sldId id="283" r:id="rId18"/>
    <p:sldId id="284" r:id="rId19"/>
    <p:sldId id="285" r:id="rId20"/>
    <p:sldId id="286" r:id="rId21"/>
    <p:sldId id="274" r:id="rId22"/>
    <p:sldId id="275" r:id="rId23"/>
    <p:sldId id="276" r:id="rId24"/>
    <p:sldId id="277" r:id="rId25"/>
    <p:sldId id="287" r:id="rId26"/>
    <p:sldId id="278" r:id="rId27"/>
    <p:sldId id="288" r:id="rId28"/>
    <p:sldId id="289" r:id="rId29"/>
    <p:sldId id="290" r:id="rId30"/>
    <p:sldId id="291" r:id="rId31"/>
    <p:sldId id="292" r:id="rId32"/>
    <p:sldId id="293" r:id="rId33"/>
    <p:sldId id="294" r:id="rId34"/>
    <p:sldId id="295" r:id="rId35"/>
    <p:sldId id="296" r:id="rId36"/>
    <p:sldId id="297" r:id="rId37"/>
  </p:sldIdLst>
  <p:sldSz cx="9144000" cy="6858000" type="screen4x3"/>
  <p:notesSz cx="7315200" cy="9601200"/>
  <p:custShowLst>
    <p:custShow name="NSF PI Meeting" id="0">
      <p:sldLst/>
    </p:custShow>
  </p:custShow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b="1" kern="1200">
        <a:solidFill>
          <a:srgbClr val="008000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3200" b="1" kern="1200">
        <a:solidFill>
          <a:srgbClr val="008000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3200" b="1" kern="1200">
        <a:solidFill>
          <a:srgbClr val="008000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3200" b="1" kern="1200">
        <a:solidFill>
          <a:srgbClr val="008000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3200" b="1" kern="1200">
        <a:solidFill>
          <a:srgbClr val="008000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3200" b="1" kern="1200">
        <a:solidFill>
          <a:srgbClr val="008000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3200" b="1" kern="1200">
        <a:solidFill>
          <a:srgbClr val="008000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3200" b="1" kern="1200">
        <a:solidFill>
          <a:srgbClr val="008000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3200" b="1" kern="1200">
        <a:solidFill>
          <a:srgbClr val="008000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990000"/>
    <a:srgbClr val="FFFF99"/>
    <a:srgbClr val="339933"/>
    <a:srgbClr val="336600"/>
    <a:srgbClr val="336699"/>
    <a:srgbClr val="339966"/>
    <a:srgbClr val="3333CC"/>
    <a:srgbClr val="77AE96"/>
    <a:srgbClr val="74C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410" autoAdjust="0"/>
    <p:restoredTop sz="99878" autoAdjust="0"/>
  </p:normalViewPr>
  <p:slideViewPr>
    <p:cSldViewPr>
      <p:cViewPr>
        <p:scale>
          <a:sx n="70" d="100"/>
          <a:sy n="70" d="100"/>
        </p:scale>
        <p:origin x="-1638" y="-102"/>
      </p:cViewPr>
      <p:guideLst>
        <p:guide orient="horz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8600"/>
    </p:cViewPr>
  </p:sorterViewPr>
  <p:notesViewPr>
    <p:cSldViewPr>
      <p:cViewPr varScale="1">
        <p:scale>
          <a:sx n="76" d="100"/>
          <a:sy n="76" d="100"/>
        </p:scale>
        <p:origin x="-3204" y="-102"/>
      </p:cViewPr>
      <p:guideLst>
        <p:guide orient="horz" pos="3025"/>
        <p:guide pos="2305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466641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6825" y="723900"/>
            <a:ext cx="4786313" cy="35893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9300"/>
            <a:ext cx="5365750" cy="43227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4953" tIns="46642" rIns="94953" bIns="4664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6327583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6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6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6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6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6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  <a:ln/>
        </p:spPr>
        <p:txBody>
          <a:bodyPr lIns="96661" tIns="48331" rIns="96661" bIns="48331"/>
          <a:lstStyle/>
          <a:p>
            <a:r>
              <a:rPr lang="en-US"/>
              <a:t>header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ln/>
        </p:spPr>
        <p:txBody>
          <a:bodyPr lIns="96661" tIns="48331" rIns="96661" bIns="48331"/>
          <a:lstStyle/>
          <a:p>
            <a:fld id="{ABE06522-3114-46D3-860B-AA49A344FFAE}" type="slidenum">
              <a:rPr lang="en-US"/>
              <a:pPr/>
              <a:t>1</a:t>
            </a:fld>
            <a:endParaRPr lang="en-US"/>
          </a:p>
        </p:txBody>
      </p:sp>
      <p:sp>
        <p:nvSpPr>
          <p:cNvPr id="203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  <a:ln/>
        </p:spPr>
        <p:txBody>
          <a:bodyPr lIns="96661" tIns="48331" rIns="96661" bIns="48331"/>
          <a:lstStyle/>
          <a:p>
            <a:r>
              <a:rPr lang="en-US"/>
              <a:t>header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ln/>
        </p:spPr>
        <p:txBody>
          <a:bodyPr lIns="96661" tIns="48331" rIns="96661" bIns="48331"/>
          <a:lstStyle/>
          <a:p>
            <a:fld id="{634A0D5D-FC6E-4F0F-8BDC-7B5C6F11A129}" type="slidenum">
              <a:rPr lang="en-US"/>
              <a:pPr/>
              <a:t>10</a:t>
            </a:fld>
            <a:endParaRPr lang="en-US"/>
          </a:p>
        </p:txBody>
      </p:sp>
      <p:sp>
        <p:nvSpPr>
          <p:cNvPr id="1147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7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  <a:ln/>
        </p:spPr>
        <p:txBody>
          <a:bodyPr lIns="96661" tIns="48331" rIns="96661" bIns="48331"/>
          <a:lstStyle/>
          <a:p>
            <a:r>
              <a:rPr lang="en-US"/>
              <a:t>header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ln/>
        </p:spPr>
        <p:txBody>
          <a:bodyPr lIns="96661" tIns="48331" rIns="96661" bIns="48331"/>
          <a:lstStyle/>
          <a:p>
            <a:fld id="{634A0D5D-FC6E-4F0F-8BDC-7B5C6F11A129}" type="slidenum">
              <a:rPr lang="en-US"/>
              <a:pPr/>
              <a:t>11</a:t>
            </a:fld>
            <a:endParaRPr lang="en-US"/>
          </a:p>
        </p:txBody>
      </p:sp>
      <p:sp>
        <p:nvSpPr>
          <p:cNvPr id="1147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7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  <a:ln/>
        </p:spPr>
        <p:txBody>
          <a:bodyPr lIns="96661" tIns="48331" rIns="96661" bIns="48331"/>
          <a:lstStyle/>
          <a:p>
            <a:r>
              <a:rPr lang="en-US"/>
              <a:t>header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ln/>
        </p:spPr>
        <p:txBody>
          <a:bodyPr lIns="96661" tIns="48331" rIns="96661" bIns="48331"/>
          <a:lstStyle/>
          <a:p>
            <a:fld id="{634A0D5D-FC6E-4F0F-8BDC-7B5C6F11A129}" type="slidenum">
              <a:rPr lang="en-US"/>
              <a:pPr/>
              <a:t>12</a:t>
            </a:fld>
            <a:endParaRPr lang="en-US"/>
          </a:p>
        </p:txBody>
      </p:sp>
      <p:sp>
        <p:nvSpPr>
          <p:cNvPr id="1147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7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  <a:ln/>
        </p:spPr>
        <p:txBody>
          <a:bodyPr lIns="96661" tIns="48331" rIns="96661" bIns="48331"/>
          <a:lstStyle/>
          <a:p>
            <a:r>
              <a:rPr lang="en-US"/>
              <a:t>header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ln/>
        </p:spPr>
        <p:txBody>
          <a:bodyPr lIns="96661" tIns="48331" rIns="96661" bIns="48331"/>
          <a:lstStyle/>
          <a:p>
            <a:fld id="{634A0D5D-FC6E-4F0F-8BDC-7B5C6F11A129}" type="slidenum">
              <a:rPr lang="en-US"/>
              <a:pPr/>
              <a:t>13</a:t>
            </a:fld>
            <a:endParaRPr lang="en-US"/>
          </a:p>
        </p:txBody>
      </p:sp>
      <p:sp>
        <p:nvSpPr>
          <p:cNvPr id="1147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7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  <a:ln/>
        </p:spPr>
        <p:txBody>
          <a:bodyPr lIns="96661" tIns="48331" rIns="96661" bIns="48331"/>
          <a:lstStyle/>
          <a:p>
            <a:r>
              <a:rPr lang="en-US"/>
              <a:t>header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ln/>
        </p:spPr>
        <p:txBody>
          <a:bodyPr lIns="96661" tIns="48331" rIns="96661" bIns="48331"/>
          <a:lstStyle/>
          <a:p>
            <a:fld id="{634A0D5D-FC6E-4F0F-8BDC-7B5C6F11A129}" type="slidenum">
              <a:rPr lang="en-US"/>
              <a:pPr/>
              <a:t>14</a:t>
            </a:fld>
            <a:endParaRPr lang="en-US"/>
          </a:p>
        </p:txBody>
      </p:sp>
      <p:sp>
        <p:nvSpPr>
          <p:cNvPr id="1147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7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  <a:ln/>
        </p:spPr>
        <p:txBody>
          <a:bodyPr lIns="96661" tIns="48331" rIns="96661" bIns="48331"/>
          <a:lstStyle/>
          <a:p>
            <a:r>
              <a:rPr lang="en-US"/>
              <a:t>header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ln/>
        </p:spPr>
        <p:txBody>
          <a:bodyPr lIns="96661" tIns="48331" rIns="96661" bIns="48331"/>
          <a:lstStyle/>
          <a:p>
            <a:fld id="{634A0D5D-FC6E-4F0F-8BDC-7B5C6F11A129}" type="slidenum">
              <a:rPr lang="en-US"/>
              <a:pPr/>
              <a:t>15</a:t>
            </a:fld>
            <a:endParaRPr lang="en-US"/>
          </a:p>
        </p:txBody>
      </p:sp>
      <p:sp>
        <p:nvSpPr>
          <p:cNvPr id="1147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7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  <a:ln/>
        </p:spPr>
        <p:txBody>
          <a:bodyPr lIns="96661" tIns="48331" rIns="96661" bIns="48331"/>
          <a:lstStyle/>
          <a:p>
            <a:r>
              <a:rPr lang="en-US"/>
              <a:t>header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ln/>
        </p:spPr>
        <p:txBody>
          <a:bodyPr lIns="96661" tIns="48331" rIns="96661" bIns="48331"/>
          <a:lstStyle/>
          <a:p>
            <a:fld id="{634A0D5D-FC6E-4F0F-8BDC-7B5C6F11A129}" type="slidenum">
              <a:rPr lang="en-US"/>
              <a:pPr/>
              <a:t>16</a:t>
            </a:fld>
            <a:endParaRPr lang="en-US"/>
          </a:p>
        </p:txBody>
      </p:sp>
      <p:sp>
        <p:nvSpPr>
          <p:cNvPr id="1147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7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  <a:ln/>
        </p:spPr>
        <p:txBody>
          <a:bodyPr lIns="96661" tIns="48331" rIns="96661" bIns="48331"/>
          <a:lstStyle/>
          <a:p>
            <a:r>
              <a:rPr lang="en-US"/>
              <a:t>header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ln/>
        </p:spPr>
        <p:txBody>
          <a:bodyPr lIns="96661" tIns="48331" rIns="96661" bIns="48331"/>
          <a:lstStyle/>
          <a:p>
            <a:fld id="{634A0D5D-FC6E-4F0F-8BDC-7B5C6F11A129}" type="slidenum">
              <a:rPr lang="en-US"/>
              <a:pPr/>
              <a:t>17</a:t>
            </a:fld>
            <a:endParaRPr lang="en-US"/>
          </a:p>
        </p:txBody>
      </p:sp>
      <p:sp>
        <p:nvSpPr>
          <p:cNvPr id="1147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7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  <a:ln/>
        </p:spPr>
        <p:txBody>
          <a:bodyPr lIns="96661" tIns="48331" rIns="96661" bIns="48331"/>
          <a:lstStyle/>
          <a:p>
            <a:r>
              <a:rPr lang="en-US"/>
              <a:t>header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ln/>
        </p:spPr>
        <p:txBody>
          <a:bodyPr lIns="96661" tIns="48331" rIns="96661" bIns="48331"/>
          <a:lstStyle/>
          <a:p>
            <a:fld id="{634A0D5D-FC6E-4F0F-8BDC-7B5C6F11A129}" type="slidenum">
              <a:rPr lang="en-US"/>
              <a:pPr/>
              <a:t>18</a:t>
            </a:fld>
            <a:endParaRPr lang="en-US"/>
          </a:p>
        </p:txBody>
      </p:sp>
      <p:sp>
        <p:nvSpPr>
          <p:cNvPr id="1147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7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  <a:ln/>
        </p:spPr>
        <p:txBody>
          <a:bodyPr lIns="96661" tIns="48331" rIns="96661" bIns="48331"/>
          <a:lstStyle/>
          <a:p>
            <a:r>
              <a:rPr lang="en-US"/>
              <a:t>header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ln/>
        </p:spPr>
        <p:txBody>
          <a:bodyPr lIns="96661" tIns="48331" rIns="96661" bIns="48331"/>
          <a:lstStyle/>
          <a:p>
            <a:fld id="{634A0D5D-FC6E-4F0F-8BDC-7B5C6F11A129}" type="slidenum">
              <a:rPr lang="en-US"/>
              <a:pPr/>
              <a:t>19</a:t>
            </a:fld>
            <a:endParaRPr lang="en-US"/>
          </a:p>
        </p:txBody>
      </p:sp>
      <p:sp>
        <p:nvSpPr>
          <p:cNvPr id="1147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7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  <a:ln/>
        </p:spPr>
        <p:txBody>
          <a:bodyPr lIns="96661" tIns="48331" rIns="96661" bIns="48331"/>
          <a:lstStyle/>
          <a:p>
            <a:r>
              <a:rPr lang="en-US"/>
              <a:t>header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ln/>
        </p:spPr>
        <p:txBody>
          <a:bodyPr lIns="96661" tIns="48331" rIns="96661" bIns="48331"/>
          <a:lstStyle/>
          <a:p>
            <a:fld id="{CB4051C5-4AD8-4252-A14A-250CE589D7AA}" type="slidenum">
              <a:rPr lang="en-US"/>
              <a:pPr/>
              <a:t>2</a:t>
            </a:fld>
            <a:endParaRPr lang="en-US"/>
          </a:p>
        </p:txBody>
      </p:sp>
      <p:sp>
        <p:nvSpPr>
          <p:cNvPr id="1104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4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  <a:ln/>
        </p:spPr>
        <p:txBody>
          <a:bodyPr lIns="96661" tIns="48331" rIns="96661" bIns="48331"/>
          <a:lstStyle/>
          <a:p>
            <a:r>
              <a:rPr lang="en-US"/>
              <a:t>header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ln/>
        </p:spPr>
        <p:txBody>
          <a:bodyPr lIns="96661" tIns="48331" rIns="96661" bIns="48331"/>
          <a:lstStyle/>
          <a:p>
            <a:fld id="{634A0D5D-FC6E-4F0F-8BDC-7B5C6F11A129}" type="slidenum">
              <a:rPr lang="en-US"/>
              <a:pPr/>
              <a:t>20</a:t>
            </a:fld>
            <a:endParaRPr lang="en-US"/>
          </a:p>
        </p:txBody>
      </p:sp>
      <p:sp>
        <p:nvSpPr>
          <p:cNvPr id="1147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7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  <a:ln/>
        </p:spPr>
        <p:txBody>
          <a:bodyPr lIns="96661" tIns="48331" rIns="96661" bIns="48331"/>
          <a:lstStyle/>
          <a:p>
            <a:r>
              <a:rPr lang="en-US"/>
              <a:t>header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ln/>
        </p:spPr>
        <p:txBody>
          <a:bodyPr lIns="96661" tIns="48331" rIns="96661" bIns="48331"/>
          <a:lstStyle/>
          <a:p>
            <a:fld id="{634A0D5D-FC6E-4F0F-8BDC-7B5C6F11A129}" type="slidenum">
              <a:rPr lang="en-US"/>
              <a:pPr/>
              <a:t>21</a:t>
            </a:fld>
            <a:endParaRPr lang="en-US"/>
          </a:p>
        </p:txBody>
      </p:sp>
      <p:sp>
        <p:nvSpPr>
          <p:cNvPr id="1147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7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  <a:ln/>
        </p:spPr>
        <p:txBody>
          <a:bodyPr lIns="96661" tIns="48331" rIns="96661" bIns="48331"/>
          <a:lstStyle/>
          <a:p>
            <a:r>
              <a:rPr lang="en-US"/>
              <a:t>header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ln/>
        </p:spPr>
        <p:txBody>
          <a:bodyPr lIns="96661" tIns="48331" rIns="96661" bIns="48331"/>
          <a:lstStyle/>
          <a:p>
            <a:fld id="{634A0D5D-FC6E-4F0F-8BDC-7B5C6F11A129}" type="slidenum">
              <a:rPr lang="en-US"/>
              <a:pPr/>
              <a:t>22</a:t>
            </a:fld>
            <a:endParaRPr lang="en-US"/>
          </a:p>
        </p:txBody>
      </p:sp>
      <p:sp>
        <p:nvSpPr>
          <p:cNvPr id="1147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7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  <a:ln/>
        </p:spPr>
        <p:txBody>
          <a:bodyPr lIns="96661" tIns="48331" rIns="96661" bIns="48331"/>
          <a:lstStyle/>
          <a:p>
            <a:r>
              <a:rPr lang="en-US"/>
              <a:t>header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ln/>
        </p:spPr>
        <p:txBody>
          <a:bodyPr lIns="96661" tIns="48331" rIns="96661" bIns="48331"/>
          <a:lstStyle/>
          <a:p>
            <a:fld id="{634A0D5D-FC6E-4F0F-8BDC-7B5C6F11A129}" type="slidenum">
              <a:rPr lang="en-US"/>
              <a:pPr/>
              <a:t>23</a:t>
            </a:fld>
            <a:endParaRPr lang="en-US"/>
          </a:p>
        </p:txBody>
      </p:sp>
      <p:sp>
        <p:nvSpPr>
          <p:cNvPr id="1147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7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  <a:ln/>
        </p:spPr>
        <p:txBody>
          <a:bodyPr lIns="96661" tIns="48331" rIns="96661" bIns="48331"/>
          <a:lstStyle/>
          <a:p>
            <a:r>
              <a:rPr lang="en-US"/>
              <a:t>header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ln/>
        </p:spPr>
        <p:txBody>
          <a:bodyPr lIns="96661" tIns="48331" rIns="96661" bIns="48331"/>
          <a:lstStyle/>
          <a:p>
            <a:fld id="{634A0D5D-FC6E-4F0F-8BDC-7B5C6F11A129}" type="slidenum">
              <a:rPr lang="en-US"/>
              <a:pPr/>
              <a:t>24</a:t>
            </a:fld>
            <a:endParaRPr lang="en-US"/>
          </a:p>
        </p:txBody>
      </p:sp>
      <p:sp>
        <p:nvSpPr>
          <p:cNvPr id="1147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7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  <a:ln/>
        </p:spPr>
        <p:txBody>
          <a:bodyPr lIns="96661" tIns="48331" rIns="96661" bIns="48331"/>
          <a:lstStyle/>
          <a:p>
            <a:r>
              <a:rPr lang="en-US"/>
              <a:t>header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ln/>
        </p:spPr>
        <p:txBody>
          <a:bodyPr lIns="96661" tIns="48331" rIns="96661" bIns="48331"/>
          <a:lstStyle/>
          <a:p>
            <a:fld id="{CB4051C5-4AD8-4252-A14A-250CE589D7AA}" type="slidenum">
              <a:rPr lang="en-US"/>
              <a:pPr/>
              <a:t>25</a:t>
            </a:fld>
            <a:endParaRPr lang="en-US"/>
          </a:p>
        </p:txBody>
      </p:sp>
      <p:sp>
        <p:nvSpPr>
          <p:cNvPr id="1104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4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  <a:ln/>
        </p:spPr>
        <p:txBody>
          <a:bodyPr lIns="96661" tIns="48331" rIns="96661" bIns="48331"/>
          <a:lstStyle/>
          <a:p>
            <a:r>
              <a:rPr lang="en-US"/>
              <a:t>header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ln/>
        </p:spPr>
        <p:txBody>
          <a:bodyPr lIns="96661" tIns="48331" rIns="96661" bIns="48331"/>
          <a:lstStyle/>
          <a:p>
            <a:fld id="{634A0D5D-FC6E-4F0F-8BDC-7B5C6F11A129}" type="slidenum">
              <a:rPr lang="en-US"/>
              <a:pPr/>
              <a:t>26</a:t>
            </a:fld>
            <a:endParaRPr lang="en-US"/>
          </a:p>
        </p:txBody>
      </p:sp>
      <p:sp>
        <p:nvSpPr>
          <p:cNvPr id="1147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7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  <a:ln/>
        </p:spPr>
        <p:txBody>
          <a:bodyPr lIns="96661" tIns="48331" rIns="96661" bIns="48331"/>
          <a:lstStyle/>
          <a:p>
            <a:r>
              <a:rPr lang="en-US"/>
              <a:t>header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ln/>
        </p:spPr>
        <p:txBody>
          <a:bodyPr lIns="96661" tIns="48331" rIns="96661" bIns="48331"/>
          <a:lstStyle/>
          <a:p>
            <a:fld id="{634A0D5D-FC6E-4F0F-8BDC-7B5C6F11A129}" type="slidenum">
              <a:rPr lang="en-US"/>
              <a:pPr/>
              <a:t>27</a:t>
            </a:fld>
            <a:endParaRPr lang="en-US"/>
          </a:p>
        </p:txBody>
      </p:sp>
      <p:sp>
        <p:nvSpPr>
          <p:cNvPr id="1147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7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  <a:ln/>
        </p:spPr>
        <p:txBody>
          <a:bodyPr lIns="96661" tIns="48331" rIns="96661" bIns="48331"/>
          <a:lstStyle/>
          <a:p>
            <a:r>
              <a:rPr lang="en-US"/>
              <a:t>header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ln/>
        </p:spPr>
        <p:txBody>
          <a:bodyPr lIns="96661" tIns="48331" rIns="96661" bIns="48331"/>
          <a:lstStyle/>
          <a:p>
            <a:fld id="{634A0D5D-FC6E-4F0F-8BDC-7B5C6F11A129}" type="slidenum">
              <a:rPr lang="en-US"/>
              <a:pPr/>
              <a:t>28</a:t>
            </a:fld>
            <a:endParaRPr lang="en-US"/>
          </a:p>
        </p:txBody>
      </p:sp>
      <p:sp>
        <p:nvSpPr>
          <p:cNvPr id="1147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7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  <a:ln/>
        </p:spPr>
        <p:txBody>
          <a:bodyPr lIns="96661" tIns="48331" rIns="96661" bIns="48331"/>
          <a:lstStyle/>
          <a:p>
            <a:r>
              <a:rPr lang="en-US"/>
              <a:t>header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ln/>
        </p:spPr>
        <p:txBody>
          <a:bodyPr lIns="96661" tIns="48331" rIns="96661" bIns="48331"/>
          <a:lstStyle/>
          <a:p>
            <a:fld id="{634A0D5D-FC6E-4F0F-8BDC-7B5C6F11A129}" type="slidenum">
              <a:rPr lang="en-US"/>
              <a:pPr/>
              <a:t>29</a:t>
            </a:fld>
            <a:endParaRPr lang="en-US"/>
          </a:p>
        </p:txBody>
      </p:sp>
      <p:sp>
        <p:nvSpPr>
          <p:cNvPr id="1147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7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  <a:ln/>
        </p:spPr>
        <p:txBody>
          <a:bodyPr lIns="96661" tIns="48331" rIns="96661" bIns="48331"/>
          <a:lstStyle/>
          <a:p>
            <a:r>
              <a:rPr lang="en-US"/>
              <a:t>header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ln/>
        </p:spPr>
        <p:txBody>
          <a:bodyPr lIns="96661" tIns="48331" rIns="96661" bIns="48331"/>
          <a:lstStyle/>
          <a:p>
            <a:fld id="{634A0D5D-FC6E-4F0F-8BDC-7B5C6F11A129}" type="slidenum">
              <a:rPr lang="en-US"/>
              <a:pPr/>
              <a:t>3</a:t>
            </a:fld>
            <a:endParaRPr lang="en-US"/>
          </a:p>
        </p:txBody>
      </p:sp>
      <p:sp>
        <p:nvSpPr>
          <p:cNvPr id="1147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7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  <a:ln/>
        </p:spPr>
        <p:txBody>
          <a:bodyPr lIns="96661" tIns="48331" rIns="96661" bIns="48331"/>
          <a:lstStyle/>
          <a:p>
            <a:r>
              <a:rPr lang="en-US"/>
              <a:t>header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ln/>
        </p:spPr>
        <p:txBody>
          <a:bodyPr lIns="96661" tIns="48331" rIns="96661" bIns="48331"/>
          <a:lstStyle/>
          <a:p>
            <a:fld id="{634A0D5D-FC6E-4F0F-8BDC-7B5C6F11A129}" type="slidenum">
              <a:rPr lang="en-US"/>
              <a:pPr/>
              <a:t>30</a:t>
            </a:fld>
            <a:endParaRPr lang="en-US"/>
          </a:p>
        </p:txBody>
      </p:sp>
      <p:sp>
        <p:nvSpPr>
          <p:cNvPr id="1147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7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  <a:ln/>
        </p:spPr>
        <p:txBody>
          <a:bodyPr lIns="96661" tIns="48331" rIns="96661" bIns="48331"/>
          <a:lstStyle/>
          <a:p>
            <a:r>
              <a:rPr lang="en-US"/>
              <a:t>header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ln/>
        </p:spPr>
        <p:txBody>
          <a:bodyPr lIns="96661" tIns="48331" rIns="96661" bIns="48331"/>
          <a:lstStyle/>
          <a:p>
            <a:fld id="{634A0D5D-FC6E-4F0F-8BDC-7B5C6F11A129}" type="slidenum">
              <a:rPr lang="en-US"/>
              <a:pPr/>
              <a:t>31</a:t>
            </a:fld>
            <a:endParaRPr lang="en-US"/>
          </a:p>
        </p:txBody>
      </p:sp>
      <p:sp>
        <p:nvSpPr>
          <p:cNvPr id="1147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7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  <a:ln/>
        </p:spPr>
        <p:txBody>
          <a:bodyPr lIns="96661" tIns="48331" rIns="96661" bIns="48331"/>
          <a:lstStyle/>
          <a:p>
            <a:r>
              <a:rPr lang="en-US"/>
              <a:t>header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ln/>
        </p:spPr>
        <p:txBody>
          <a:bodyPr lIns="96661" tIns="48331" rIns="96661" bIns="48331"/>
          <a:lstStyle/>
          <a:p>
            <a:fld id="{CB4051C5-4AD8-4252-A14A-250CE589D7AA}" type="slidenum">
              <a:rPr lang="en-US"/>
              <a:pPr/>
              <a:t>32</a:t>
            </a:fld>
            <a:endParaRPr lang="en-US"/>
          </a:p>
        </p:txBody>
      </p:sp>
      <p:sp>
        <p:nvSpPr>
          <p:cNvPr id="1104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4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  <a:ln/>
        </p:spPr>
        <p:txBody>
          <a:bodyPr lIns="96661" tIns="48331" rIns="96661" bIns="48331"/>
          <a:lstStyle/>
          <a:p>
            <a:r>
              <a:rPr lang="en-US"/>
              <a:t>header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ln/>
        </p:spPr>
        <p:txBody>
          <a:bodyPr lIns="96661" tIns="48331" rIns="96661" bIns="48331"/>
          <a:lstStyle/>
          <a:p>
            <a:fld id="{CB4051C5-4AD8-4252-A14A-250CE589D7AA}" type="slidenum">
              <a:rPr lang="en-US"/>
              <a:pPr/>
              <a:t>33</a:t>
            </a:fld>
            <a:endParaRPr lang="en-US"/>
          </a:p>
        </p:txBody>
      </p:sp>
      <p:sp>
        <p:nvSpPr>
          <p:cNvPr id="1104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4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  <a:ln/>
        </p:spPr>
        <p:txBody>
          <a:bodyPr lIns="96661" tIns="48331" rIns="96661" bIns="48331"/>
          <a:lstStyle/>
          <a:p>
            <a:r>
              <a:rPr lang="en-US"/>
              <a:t>header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ln/>
        </p:spPr>
        <p:txBody>
          <a:bodyPr lIns="96661" tIns="48331" rIns="96661" bIns="48331"/>
          <a:lstStyle/>
          <a:p>
            <a:fld id="{CB4051C5-4AD8-4252-A14A-250CE589D7AA}" type="slidenum">
              <a:rPr lang="en-US"/>
              <a:pPr/>
              <a:t>34</a:t>
            </a:fld>
            <a:endParaRPr lang="en-US"/>
          </a:p>
        </p:txBody>
      </p:sp>
      <p:sp>
        <p:nvSpPr>
          <p:cNvPr id="1104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4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467101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  <a:ln/>
        </p:spPr>
        <p:txBody>
          <a:bodyPr lIns="96661" tIns="48331" rIns="96661" bIns="48331"/>
          <a:lstStyle/>
          <a:p>
            <a:r>
              <a:rPr lang="en-US"/>
              <a:t>header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ln/>
        </p:spPr>
        <p:txBody>
          <a:bodyPr lIns="96661" tIns="48331" rIns="96661" bIns="48331"/>
          <a:lstStyle/>
          <a:p>
            <a:fld id="{634A0D5D-FC6E-4F0F-8BDC-7B5C6F11A129}" type="slidenum">
              <a:rPr lang="en-US"/>
              <a:pPr/>
              <a:t>4</a:t>
            </a:fld>
            <a:endParaRPr lang="en-US"/>
          </a:p>
        </p:txBody>
      </p:sp>
      <p:sp>
        <p:nvSpPr>
          <p:cNvPr id="1147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7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  <a:ln/>
        </p:spPr>
        <p:txBody>
          <a:bodyPr lIns="96661" tIns="48331" rIns="96661" bIns="48331"/>
          <a:lstStyle/>
          <a:p>
            <a:r>
              <a:rPr lang="en-US"/>
              <a:t>header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ln/>
        </p:spPr>
        <p:txBody>
          <a:bodyPr lIns="96661" tIns="48331" rIns="96661" bIns="48331"/>
          <a:lstStyle/>
          <a:p>
            <a:fld id="{634A0D5D-FC6E-4F0F-8BDC-7B5C6F11A129}" type="slidenum">
              <a:rPr lang="en-US"/>
              <a:pPr/>
              <a:t>5</a:t>
            </a:fld>
            <a:endParaRPr lang="en-US"/>
          </a:p>
        </p:txBody>
      </p:sp>
      <p:sp>
        <p:nvSpPr>
          <p:cNvPr id="1147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7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  <a:ln/>
        </p:spPr>
        <p:txBody>
          <a:bodyPr lIns="96661" tIns="48331" rIns="96661" bIns="48331"/>
          <a:lstStyle/>
          <a:p>
            <a:r>
              <a:rPr lang="en-US"/>
              <a:t>header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ln/>
        </p:spPr>
        <p:txBody>
          <a:bodyPr lIns="96661" tIns="48331" rIns="96661" bIns="48331"/>
          <a:lstStyle/>
          <a:p>
            <a:fld id="{634A0D5D-FC6E-4F0F-8BDC-7B5C6F11A129}" type="slidenum">
              <a:rPr lang="en-US"/>
              <a:pPr/>
              <a:t>6</a:t>
            </a:fld>
            <a:endParaRPr lang="en-US"/>
          </a:p>
        </p:txBody>
      </p:sp>
      <p:sp>
        <p:nvSpPr>
          <p:cNvPr id="1147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7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  <a:ln/>
        </p:spPr>
        <p:txBody>
          <a:bodyPr lIns="96661" tIns="48331" rIns="96661" bIns="48331"/>
          <a:lstStyle/>
          <a:p>
            <a:r>
              <a:rPr lang="en-US"/>
              <a:t>header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ln/>
        </p:spPr>
        <p:txBody>
          <a:bodyPr lIns="96661" tIns="48331" rIns="96661" bIns="48331"/>
          <a:lstStyle/>
          <a:p>
            <a:fld id="{634A0D5D-FC6E-4F0F-8BDC-7B5C6F11A129}" type="slidenum">
              <a:rPr lang="en-US"/>
              <a:pPr/>
              <a:t>7</a:t>
            </a:fld>
            <a:endParaRPr lang="en-US"/>
          </a:p>
        </p:txBody>
      </p:sp>
      <p:sp>
        <p:nvSpPr>
          <p:cNvPr id="1147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7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  <a:ln/>
        </p:spPr>
        <p:txBody>
          <a:bodyPr lIns="96661" tIns="48331" rIns="96661" bIns="48331"/>
          <a:lstStyle/>
          <a:p>
            <a:r>
              <a:rPr lang="en-US"/>
              <a:t>header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ln/>
        </p:spPr>
        <p:txBody>
          <a:bodyPr lIns="96661" tIns="48331" rIns="96661" bIns="48331"/>
          <a:lstStyle/>
          <a:p>
            <a:fld id="{634A0D5D-FC6E-4F0F-8BDC-7B5C6F11A129}" type="slidenum">
              <a:rPr lang="en-US"/>
              <a:pPr/>
              <a:t>8</a:t>
            </a:fld>
            <a:endParaRPr lang="en-US"/>
          </a:p>
        </p:txBody>
      </p:sp>
      <p:sp>
        <p:nvSpPr>
          <p:cNvPr id="1147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7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  <a:ln/>
        </p:spPr>
        <p:txBody>
          <a:bodyPr lIns="96661" tIns="48331" rIns="96661" bIns="48331"/>
          <a:lstStyle/>
          <a:p>
            <a:r>
              <a:rPr lang="en-US"/>
              <a:t>header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ln/>
        </p:spPr>
        <p:txBody>
          <a:bodyPr lIns="96661" tIns="48331" rIns="96661" bIns="48331"/>
          <a:lstStyle/>
          <a:p>
            <a:fld id="{634A0D5D-FC6E-4F0F-8BDC-7B5C6F11A129}" type="slidenum">
              <a:rPr lang="en-US"/>
              <a:pPr/>
              <a:t>9</a:t>
            </a:fld>
            <a:endParaRPr lang="en-US"/>
          </a:p>
        </p:txBody>
      </p:sp>
      <p:sp>
        <p:nvSpPr>
          <p:cNvPr id="1147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7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8"/>
          <p:cNvSpPr>
            <a:spLocks noChangeShapeType="1"/>
          </p:cNvSpPr>
          <p:nvPr/>
        </p:nvSpPr>
        <p:spPr bwMode="auto">
          <a:xfrm>
            <a:off x="685800" y="1047750"/>
            <a:ext cx="7772400" cy="0"/>
          </a:xfrm>
          <a:prstGeom prst="line">
            <a:avLst/>
          </a:prstGeom>
          <a:noFill/>
          <a:ln w="38100">
            <a:solidFill>
              <a:srgbClr val="0042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704088" y="1097280"/>
            <a:ext cx="7735824" cy="5175504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7DF79-D874-466C-AA75-3C5D37BD9582}" type="datetime1">
              <a:rPr lang="es-CO" smtClean="0"/>
              <a:t>17/05/2013</a:t>
            </a:fld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6683A4-B080-4031-9672-86142D3EAB9B}" type="slidenum">
              <a:rPr lang="es-CO" smtClean="0"/>
              <a:pPr/>
              <a:t>‹Nº›</a:t>
            </a:fld>
            <a:endParaRPr lang="es-CO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Spanning Tree protocol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9337567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i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324798"/>
            <a:ext cx="7772400" cy="1643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ctr">
              <a:defRPr sz="4000"/>
            </a:lvl1pPr>
          </a:lstStyle>
          <a:p>
            <a:pPr lvl="0"/>
            <a:r>
              <a:rPr lang="es-ES_tradnl" noProof="0" smtClean="0"/>
              <a:t>Click to edit Master title style</a:t>
            </a:r>
            <a:endParaRPr lang="es-CO" noProof="0" smtClean="0"/>
          </a:p>
        </p:txBody>
      </p:sp>
    </p:spTree>
    <p:extLst>
      <p:ext uri="{BB962C8B-B14F-4D97-AF65-F5344CB8AC3E}">
        <p14:creationId xmlns:p14="http://schemas.microsoft.com/office/powerpoint/2010/main" val="35881598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922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116013"/>
            <a:ext cx="7772400" cy="513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93663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028" name="Line 8"/>
          <p:cNvSpPr>
            <a:spLocks noChangeShapeType="1"/>
          </p:cNvSpPr>
          <p:nvPr/>
        </p:nvSpPr>
        <p:spPr bwMode="auto">
          <a:xfrm>
            <a:off x="685800" y="6324600"/>
            <a:ext cx="7772400" cy="0"/>
          </a:xfrm>
          <a:prstGeom prst="line">
            <a:avLst/>
          </a:prstGeom>
          <a:noFill/>
          <a:ln w="38100">
            <a:solidFill>
              <a:srgbClr val="0042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685800" y="6356350"/>
            <a:ext cx="1905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  <a:latin typeface="+mn-lt"/>
              </a:defRPr>
            </a:lvl1pPr>
          </a:lstStyle>
          <a:p>
            <a:fld id="{02F6ED8C-73E0-4AE0-B60C-8AC5FD838336}" type="datetime1">
              <a:rPr lang="es-CO" smtClean="0"/>
              <a:t>17/05/2013</a:t>
            </a:fld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1905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1"/>
                </a:solidFill>
                <a:latin typeface="+mn-lt"/>
              </a:defRPr>
            </a:lvl1pPr>
          </a:lstStyle>
          <a:p>
            <a:fld id="{486683A4-B080-4031-9672-86142D3EAB9B}" type="slidenum">
              <a:rPr lang="es-CO" smtClean="0"/>
              <a:pPr/>
              <a:t>‹Nº›</a:t>
            </a:fld>
            <a:endParaRPr lang="es-CO"/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smtClean="0"/>
              <a:t>Spanning Tree protocol</a:t>
            </a:r>
            <a:endParaRPr lang="es-CO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4200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4200"/>
          </a:solidFill>
          <a:effectLst>
            <a:outerShdw blurRad="38100" dist="38100" dir="2700000" algn="tl">
              <a:srgbClr val="C0C0C0"/>
            </a:outerShdw>
          </a:effectLst>
          <a:latin typeface="Calibri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4200"/>
          </a:solidFill>
          <a:effectLst>
            <a:outerShdw blurRad="38100" dist="38100" dir="2700000" algn="tl">
              <a:srgbClr val="C0C0C0"/>
            </a:outerShdw>
          </a:effectLst>
          <a:latin typeface="Calibri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4200"/>
          </a:solidFill>
          <a:effectLst>
            <a:outerShdw blurRad="38100" dist="38100" dir="2700000" algn="tl">
              <a:srgbClr val="C0C0C0"/>
            </a:outerShdw>
          </a:effectLst>
          <a:latin typeface="Calibri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4200"/>
          </a:solidFill>
          <a:effectLst>
            <a:outerShdw blurRad="38100" dist="38100" dir="2700000" algn="tl">
              <a:srgbClr val="C0C0C0"/>
            </a:outerShdw>
          </a:effectLst>
          <a:latin typeface="Calibri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4200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4200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4200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4200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eaLnBrk="1" fontAlgn="base" hangingPunct="1">
        <a:spcBef>
          <a:spcPct val="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wchaparro@unab.edu.co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3657600"/>
          </a:xfrm>
          <a:ln>
            <a:headEnd type="none" w="med" len="med"/>
            <a:tailEnd type="none" w="med" len="med"/>
          </a:ln>
        </p:spPr>
        <p:txBody>
          <a:bodyPr/>
          <a:lstStyle/>
          <a:p>
            <a:r>
              <a:rPr lang="en-US" dirty="0"/>
              <a:t>Spanning Tree </a:t>
            </a:r>
            <a:r>
              <a:rPr lang="en-US" dirty="0" smtClean="0"/>
              <a:t>Protocol</a:t>
            </a:r>
            <a:br>
              <a:rPr lang="en-US" dirty="0" smtClean="0"/>
            </a:br>
            <a:r>
              <a:rPr lang="en-US" dirty="0" smtClean="0"/>
              <a:t>STP</a:t>
            </a:r>
            <a:r>
              <a:rPr lang="en-US" dirty="0"/>
              <a:t/>
            </a:r>
            <a:br>
              <a:rPr lang="en-US" dirty="0"/>
            </a:br>
            <a:r>
              <a:rPr lang="en-US" sz="2800" dirty="0"/>
              <a:t/>
            </a:r>
            <a:br>
              <a:rPr lang="en-US" sz="2800" dirty="0"/>
            </a:br>
            <a:endParaRPr lang="en-US" sz="2800" dirty="0">
              <a:solidFill>
                <a:srgbClr val="990000"/>
              </a:solidFill>
            </a:endParaRPr>
          </a:p>
        </p:txBody>
      </p:sp>
      <p:sp>
        <p:nvSpPr>
          <p:cNvPr id="2075" name="Rectangle 27"/>
          <p:cNvSpPr>
            <a:spLocks noGrp="1" noChangeArrowheads="1"/>
          </p:cNvSpPr>
          <p:nvPr>
            <p:ph type="subTitle" idx="4294967295"/>
          </p:nvPr>
        </p:nvSpPr>
        <p:spPr>
          <a:xfrm>
            <a:off x="685800" y="3733800"/>
            <a:ext cx="7772400" cy="2401888"/>
          </a:xfrm>
          <a:noFill/>
          <a:ln/>
        </p:spPr>
        <p:txBody>
          <a:bodyPr/>
          <a:lstStyle/>
          <a:p>
            <a:pPr marL="0" indent="0" algn="ctr">
              <a:lnSpc>
                <a:spcPct val="90000"/>
              </a:lnSpc>
              <a:buNone/>
            </a:pPr>
            <a:r>
              <a:rPr lang="en-US" dirty="0" smtClean="0">
                <a:solidFill>
                  <a:srgbClr val="800000"/>
                </a:solidFill>
              </a:rPr>
              <a:t>Presentado por</a:t>
            </a:r>
            <a:endParaRPr lang="en-US" dirty="0">
              <a:solidFill>
                <a:srgbClr val="800000"/>
              </a:solidFill>
            </a:endParaRPr>
          </a:p>
          <a:p>
            <a:pPr marL="0" indent="0" algn="ctr">
              <a:lnSpc>
                <a:spcPct val="90000"/>
              </a:lnSpc>
              <a:buNone/>
            </a:pPr>
            <a:r>
              <a:rPr lang="en-US" dirty="0" smtClean="0"/>
              <a:t>W. Fabián Chaparro Becerra</a:t>
            </a:r>
            <a:endParaRPr lang="en-US" dirty="0"/>
          </a:p>
          <a:p>
            <a:pPr marL="0" indent="0" algn="ctr">
              <a:buNone/>
            </a:pPr>
            <a:r>
              <a:rPr lang="en-US" sz="2000" i="1" dirty="0" smtClean="0">
                <a:hlinkClick r:id="rId3"/>
              </a:rPr>
              <a:t>wchaparro@unab.edu.co</a:t>
            </a:r>
            <a:r>
              <a:rPr lang="en-US" sz="2000" i="1" dirty="0" smtClean="0"/>
              <a:t>, </a:t>
            </a:r>
          </a:p>
          <a:p>
            <a:pPr marL="0" indent="0" algn="ctr">
              <a:buNone/>
            </a:pPr>
            <a:r>
              <a:rPr lang="en-US" sz="2000" i="1" dirty="0" smtClean="0"/>
              <a:t>Universidad Autónoma de Bucaramanga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3672984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2786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 err="1" smtClean="0"/>
              <a:t>Implementación</a:t>
            </a:r>
            <a:endParaRPr lang="en-US" sz="2800" dirty="0">
              <a:solidFill>
                <a:srgbClr val="99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1EFC-E9CE-443D-B5EE-C5946B83F889}" type="datetime1">
              <a:rPr lang="es-CO" smtClean="0"/>
              <a:t>17/05/2013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893468-8B77-43E1-A992-645FF8FFB720}" type="slidenum">
              <a:rPr lang="en-US"/>
              <a:pPr/>
              <a:t>10</a:t>
            </a:fld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Spanning Tree protocol</a:t>
            </a:r>
            <a:endParaRPr lang="es-CO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0" y="1304925"/>
            <a:ext cx="6515100" cy="471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8094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2786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 err="1" smtClean="0"/>
              <a:t>Implementación</a:t>
            </a:r>
            <a:endParaRPr lang="en-US" sz="2800" dirty="0">
              <a:solidFill>
                <a:srgbClr val="99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1EFC-E9CE-443D-B5EE-C5946B83F889}" type="datetime1">
              <a:rPr lang="es-CO" smtClean="0"/>
              <a:t>17/05/2013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893468-8B77-43E1-A992-645FF8FFB720}" type="slidenum">
              <a:rPr lang="en-US"/>
              <a:pPr/>
              <a:t>11</a:t>
            </a:fld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Spanning Tree protocol</a:t>
            </a:r>
            <a:endParaRPr lang="es-CO" dirty="0"/>
          </a:p>
        </p:txBody>
      </p:sp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050" y="1247775"/>
            <a:ext cx="6762750" cy="469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2407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2786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 err="1" smtClean="0"/>
              <a:t>Implementación</a:t>
            </a:r>
            <a:endParaRPr lang="en-US" sz="2800" dirty="0">
              <a:solidFill>
                <a:srgbClr val="99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1EFC-E9CE-443D-B5EE-C5946B83F889}" type="datetime1">
              <a:rPr lang="es-CO" smtClean="0"/>
              <a:t>17/05/2013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893468-8B77-43E1-A992-645FF8FFB720}" type="slidenum">
              <a:rPr lang="en-US"/>
              <a:pPr/>
              <a:t>12</a:t>
            </a:fld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Spanning Tree protocol</a:t>
            </a:r>
            <a:endParaRPr lang="es-CO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228725"/>
            <a:ext cx="7200900" cy="479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0947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2786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 err="1" smtClean="0"/>
              <a:t>Implementación</a:t>
            </a:r>
            <a:endParaRPr lang="en-US" sz="2800" dirty="0">
              <a:solidFill>
                <a:srgbClr val="99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1EFC-E9CE-443D-B5EE-C5946B83F889}" type="datetime1">
              <a:rPr lang="es-CO" smtClean="0"/>
              <a:t>17/05/2013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893468-8B77-43E1-A992-645FF8FFB720}" type="slidenum">
              <a:rPr lang="en-US"/>
              <a:pPr/>
              <a:t>13</a:t>
            </a:fld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Spanning Tree protocol</a:t>
            </a:r>
            <a:endParaRPr lang="es-CO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963" y="1333500"/>
            <a:ext cx="6696075" cy="468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0947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2786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 err="1" smtClean="0"/>
              <a:t>Implementación</a:t>
            </a:r>
            <a:endParaRPr lang="en-US" sz="2800" dirty="0">
              <a:solidFill>
                <a:srgbClr val="99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1EFC-E9CE-443D-B5EE-C5946B83F889}" type="datetime1">
              <a:rPr lang="es-CO" smtClean="0"/>
              <a:t>17/05/2013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893468-8B77-43E1-A992-645FF8FFB720}" type="slidenum">
              <a:rPr lang="en-US"/>
              <a:pPr/>
              <a:t>14</a:t>
            </a:fld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Spanning Tree protocol</a:t>
            </a:r>
            <a:endParaRPr lang="es-CO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763" y="1323975"/>
            <a:ext cx="6848475" cy="461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0947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2786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 err="1" smtClean="0"/>
              <a:t>Implementación</a:t>
            </a:r>
            <a:endParaRPr lang="en-US" sz="2800" dirty="0">
              <a:solidFill>
                <a:srgbClr val="99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1EFC-E9CE-443D-B5EE-C5946B83F889}" type="datetime1">
              <a:rPr lang="es-CO" smtClean="0"/>
              <a:t>17/05/2013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893468-8B77-43E1-A992-645FF8FFB720}" type="slidenum">
              <a:rPr lang="en-US"/>
              <a:pPr/>
              <a:t>15</a:t>
            </a:fld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Spanning Tree protocol</a:t>
            </a:r>
            <a:endParaRPr lang="es-CO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1200150"/>
            <a:ext cx="6477000" cy="466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0947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2786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 err="1" smtClean="0"/>
              <a:t>Implementación</a:t>
            </a:r>
            <a:endParaRPr lang="en-US" sz="2800" dirty="0">
              <a:solidFill>
                <a:srgbClr val="99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1EFC-E9CE-443D-B5EE-C5946B83F889}" type="datetime1">
              <a:rPr lang="es-CO" smtClean="0"/>
              <a:t>17/05/2013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893468-8B77-43E1-A992-645FF8FFB720}" type="slidenum">
              <a:rPr lang="en-US"/>
              <a:pPr/>
              <a:t>16</a:t>
            </a:fld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Spanning Tree protocol</a:t>
            </a:r>
            <a:endParaRPr lang="es-CO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8" y="1352550"/>
            <a:ext cx="6715125" cy="459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2407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2786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 err="1" smtClean="0"/>
              <a:t>Implementación</a:t>
            </a:r>
            <a:endParaRPr lang="en-US" sz="2800" dirty="0">
              <a:solidFill>
                <a:srgbClr val="99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1EFC-E9CE-443D-B5EE-C5946B83F889}" type="datetime1">
              <a:rPr lang="es-CO" smtClean="0"/>
              <a:t>17/05/2013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893468-8B77-43E1-A992-645FF8FFB720}" type="slidenum">
              <a:rPr lang="en-US"/>
              <a:pPr/>
              <a:t>17</a:t>
            </a:fld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Spanning Tree protocol</a:t>
            </a:r>
            <a:endParaRPr lang="es-CO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50" y="1390650"/>
            <a:ext cx="6743700" cy="455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1962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2786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 err="1" smtClean="0"/>
              <a:t>Implementación</a:t>
            </a:r>
            <a:endParaRPr lang="en-US" sz="2800" dirty="0">
              <a:solidFill>
                <a:srgbClr val="99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1EFC-E9CE-443D-B5EE-C5946B83F889}" type="datetime1">
              <a:rPr lang="es-CO" smtClean="0"/>
              <a:t>17/05/2013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893468-8B77-43E1-A992-645FF8FFB720}" type="slidenum">
              <a:rPr lang="en-US"/>
              <a:pPr/>
              <a:t>18</a:t>
            </a:fld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Spanning Tree protocol</a:t>
            </a:r>
            <a:endParaRPr lang="es-CO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588" y="1128713"/>
            <a:ext cx="6600825" cy="460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1962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2786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 err="1" smtClean="0"/>
              <a:t>Implementación</a:t>
            </a:r>
            <a:endParaRPr lang="en-US" sz="2800" dirty="0">
              <a:solidFill>
                <a:srgbClr val="99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1EFC-E9CE-443D-B5EE-C5946B83F889}" type="datetime1">
              <a:rPr lang="es-CO" smtClean="0"/>
              <a:t>17/05/2013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893468-8B77-43E1-A992-645FF8FFB720}" type="slidenum">
              <a:rPr lang="en-US"/>
              <a:pPr/>
              <a:t>19</a:t>
            </a:fld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Spanning Tree protocol</a:t>
            </a:r>
            <a:endParaRPr lang="es-CO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25" y="1323975"/>
            <a:ext cx="6762750" cy="461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1962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92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Implementación</a:t>
            </a:r>
            <a:endParaRPr lang="en-US" dirty="0"/>
          </a:p>
          <a:p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Procedimiento</a:t>
            </a:r>
            <a:endParaRPr lang="en-US" dirty="0"/>
          </a:p>
          <a:p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Conclusiones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buFontTx/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1079298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640E1D-774A-4793-A5D5-631B716B00CE}" type="slidenum">
              <a:rPr lang="en-US"/>
              <a:pPr/>
              <a:t>2</a:t>
            </a:fld>
            <a:endParaRPr lang="en-US"/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2"/>
          </p:nvPr>
        </p:nvSpPr>
        <p:spPr>
          <a:xfrm>
            <a:off x="3124200" y="6416675"/>
            <a:ext cx="2895600" cy="365125"/>
          </a:xfrm>
        </p:spPr>
        <p:txBody>
          <a:bodyPr/>
          <a:lstStyle/>
          <a:p>
            <a:r>
              <a:rPr lang="en-US" dirty="0" smtClean="0"/>
              <a:t>Spanning Tree protocol</a:t>
            </a:r>
            <a:endParaRPr lang="es-CO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4C0F2-B606-4686-8830-9CB2E63178FD}" type="datetime1">
              <a:rPr lang="es-CO" smtClean="0"/>
              <a:t>17/05/2013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2708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2786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 err="1" smtClean="0"/>
              <a:t>Implementación</a:t>
            </a:r>
            <a:endParaRPr lang="en-US" sz="2800" dirty="0">
              <a:solidFill>
                <a:srgbClr val="99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1EFC-E9CE-443D-B5EE-C5946B83F889}" type="datetime1">
              <a:rPr lang="es-CO" smtClean="0"/>
              <a:t>17/05/2013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893468-8B77-43E1-A992-645FF8FFB720}" type="slidenum">
              <a:rPr lang="en-US"/>
              <a:pPr/>
              <a:t>20</a:t>
            </a:fld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Spanning Tree protocol</a:t>
            </a:r>
            <a:endParaRPr lang="es-CO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142999"/>
            <a:ext cx="3657600" cy="2461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>
          <a:xfrm>
            <a:off x="704088" y="1097280"/>
            <a:ext cx="7735824" cy="5175504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sz="1400" dirty="0" smtClean="0"/>
          </a:p>
          <a:p>
            <a:r>
              <a:rPr lang="en-US" sz="1400" dirty="0" smtClean="0"/>
              <a:t>A </a:t>
            </a:r>
            <a:r>
              <a:rPr lang="en-US" sz="1400" dirty="0" err="1" smtClean="0"/>
              <a:t>diferencia</a:t>
            </a:r>
            <a:r>
              <a:rPr lang="en-US" sz="1400" dirty="0" smtClean="0"/>
              <a:t> de IP, en los </a:t>
            </a:r>
            <a:r>
              <a:rPr lang="en-US" sz="1400" dirty="0" err="1" smtClean="0"/>
              <a:t>encabezados</a:t>
            </a:r>
            <a:r>
              <a:rPr lang="en-US" sz="1400" dirty="0" smtClean="0"/>
              <a:t> de </a:t>
            </a:r>
            <a:r>
              <a:rPr lang="en-US" sz="1400" dirty="0" err="1" smtClean="0"/>
              <a:t>capa</a:t>
            </a:r>
            <a:r>
              <a:rPr lang="en-US" sz="1400" dirty="0" smtClean="0"/>
              <a:t> 2 no hay un Time to live (TTL)</a:t>
            </a:r>
          </a:p>
          <a:p>
            <a:r>
              <a:rPr lang="en-US" sz="1400" dirty="0" smtClean="0"/>
              <a:t>La </a:t>
            </a:r>
            <a:r>
              <a:rPr lang="en-US" sz="1400" dirty="0" err="1" smtClean="0"/>
              <a:t>topología</a:t>
            </a:r>
            <a:r>
              <a:rPr lang="en-US" sz="1400" dirty="0" smtClean="0"/>
              <a:t> </a:t>
            </a:r>
            <a:r>
              <a:rPr lang="en-US" sz="1400" dirty="0" err="1" smtClean="0"/>
              <a:t>creada</a:t>
            </a:r>
            <a:r>
              <a:rPr lang="en-US" sz="1400" dirty="0" smtClean="0"/>
              <a:t> </a:t>
            </a:r>
            <a:r>
              <a:rPr lang="en-US" sz="1400" dirty="0" err="1" smtClean="0"/>
              <a:t>libre</a:t>
            </a:r>
            <a:r>
              <a:rPr lang="en-US" sz="1400" dirty="0" smtClean="0"/>
              <a:t> de loops </a:t>
            </a:r>
            <a:r>
              <a:rPr lang="en-US" sz="1400" dirty="0" err="1" smtClean="0"/>
              <a:t>es</a:t>
            </a:r>
            <a:r>
              <a:rPr lang="en-US" sz="1400" dirty="0" smtClean="0"/>
              <a:t> </a:t>
            </a:r>
            <a:r>
              <a:rPr lang="en-US" sz="1400" dirty="0" err="1" smtClean="0"/>
              <a:t>llamada</a:t>
            </a:r>
            <a:r>
              <a:rPr lang="en-US" sz="1400" dirty="0" smtClean="0"/>
              <a:t> un </a:t>
            </a:r>
            <a:r>
              <a:rPr lang="en-US" sz="1400" dirty="0" err="1" smtClean="0"/>
              <a:t>árbol</a:t>
            </a:r>
            <a:r>
              <a:rPr lang="en-US" sz="1400" dirty="0" smtClean="0"/>
              <a:t>.</a:t>
            </a:r>
          </a:p>
          <a:p>
            <a:r>
              <a:rPr lang="en-US" sz="1400" dirty="0" err="1" smtClean="0"/>
              <a:t>Esta</a:t>
            </a:r>
            <a:r>
              <a:rPr lang="en-US" sz="1400" dirty="0" smtClean="0"/>
              <a:t> </a:t>
            </a:r>
            <a:r>
              <a:rPr lang="en-US" sz="1400" dirty="0" err="1" smtClean="0"/>
              <a:t>topología</a:t>
            </a:r>
            <a:r>
              <a:rPr lang="en-US" sz="1400" dirty="0" smtClean="0"/>
              <a:t> </a:t>
            </a:r>
            <a:r>
              <a:rPr lang="en-US" sz="1400" dirty="0" err="1" smtClean="0"/>
              <a:t>es</a:t>
            </a:r>
            <a:r>
              <a:rPr lang="en-US" sz="1400" dirty="0" smtClean="0"/>
              <a:t> </a:t>
            </a:r>
            <a:r>
              <a:rPr lang="en-US" sz="1400" dirty="0" err="1" smtClean="0"/>
              <a:t>una</a:t>
            </a:r>
            <a:r>
              <a:rPr lang="en-US" sz="1400" dirty="0" smtClean="0"/>
              <a:t> </a:t>
            </a:r>
            <a:r>
              <a:rPr lang="en-US" sz="1400" dirty="0" err="1" smtClean="0"/>
              <a:t>estrella</a:t>
            </a:r>
            <a:r>
              <a:rPr lang="en-US" sz="1400" dirty="0" smtClean="0"/>
              <a:t> </a:t>
            </a:r>
            <a:r>
              <a:rPr lang="en-US" sz="1400" dirty="0" err="1" smtClean="0"/>
              <a:t>extendida</a:t>
            </a:r>
            <a:r>
              <a:rPr lang="en-US" sz="1400" dirty="0" smtClean="0"/>
              <a:t> ó </a:t>
            </a:r>
            <a:r>
              <a:rPr lang="en-US" sz="1400" dirty="0" err="1" smtClean="0"/>
              <a:t>topología</a:t>
            </a:r>
            <a:r>
              <a:rPr lang="en-US" sz="1400" dirty="0" smtClean="0"/>
              <a:t> </a:t>
            </a:r>
            <a:r>
              <a:rPr lang="en-US" sz="1400" dirty="0" err="1" smtClean="0"/>
              <a:t>lógica</a:t>
            </a:r>
            <a:r>
              <a:rPr lang="en-US" sz="1400" dirty="0" smtClean="0"/>
              <a:t> de </a:t>
            </a:r>
            <a:r>
              <a:rPr lang="en-US" sz="1400" dirty="0" err="1" smtClean="0"/>
              <a:t>estrella</a:t>
            </a:r>
            <a:r>
              <a:rPr lang="en-US" sz="1400" dirty="0" smtClean="0"/>
              <a:t> </a:t>
            </a:r>
            <a:r>
              <a:rPr lang="en-US" sz="1400" dirty="0" err="1" smtClean="0"/>
              <a:t>extendida</a:t>
            </a:r>
            <a:r>
              <a:rPr lang="en-US" sz="1400" dirty="0" smtClean="0"/>
              <a:t>, el spanning tree de la red.</a:t>
            </a:r>
          </a:p>
        </p:txBody>
      </p:sp>
    </p:spTree>
    <p:extLst>
      <p:ext uri="{BB962C8B-B14F-4D97-AF65-F5344CB8AC3E}">
        <p14:creationId xmlns:p14="http://schemas.microsoft.com/office/powerpoint/2010/main" val="3431962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" dur="indefinite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5" dur="indefinite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" dur="indefinite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3" dur="indefinite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2786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 err="1" smtClean="0"/>
              <a:t>Implementación</a:t>
            </a:r>
            <a:endParaRPr lang="en-US" sz="2800" dirty="0">
              <a:solidFill>
                <a:srgbClr val="99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1EFC-E9CE-443D-B5EE-C5946B83F889}" type="datetime1">
              <a:rPr lang="es-CO" smtClean="0"/>
              <a:t>17/05/2013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893468-8B77-43E1-A992-645FF8FFB720}" type="slidenum">
              <a:rPr lang="en-US"/>
              <a:pPr/>
              <a:t>21</a:t>
            </a:fld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Spanning Tree protocol</a:t>
            </a:r>
            <a:endParaRPr lang="es-CO"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1400" dirty="0" err="1" smtClean="0"/>
              <a:t>Es</a:t>
            </a:r>
            <a:r>
              <a:rPr lang="en-US" sz="1400" dirty="0" smtClean="0"/>
              <a:t> un spanning tree a </a:t>
            </a:r>
            <a:r>
              <a:rPr lang="en-US" sz="1400" dirty="0" err="1" smtClean="0"/>
              <a:t>causa</a:t>
            </a:r>
            <a:r>
              <a:rPr lang="en-US" sz="1400" dirty="0" smtClean="0"/>
              <a:t> de </a:t>
            </a:r>
            <a:r>
              <a:rPr lang="en-US" sz="1400" dirty="0" err="1" smtClean="0"/>
              <a:t>que</a:t>
            </a:r>
            <a:r>
              <a:rPr lang="en-US" sz="1400" dirty="0" smtClean="0"/>
              <a:t> </a:t>
            </a:r>
            <a:r>
              <a:rPr lang="en-US" sz="1400" dirty="0" err="1" smtClean="0"/>
              <a:t>todos</a:t>
            </a:r>
            <a:r>
              <a:rPr lang="en-US" sz="1400" dirty="0" smtClean="0"/>
              <a:t> los </a:t>
            </a:r>
            <a:r>
              <a:rPr lang="en-US" sz="1400" dirty="0" err="1" smtClean="0"/>
              <a:t>dispositivos</a:t>
            </a:r>
            <a:r>
              <a:rPr lang="en-US" sz="1400" dirty="0" smtClean="0"/>
              <a:t> en la red son </a:t>
            </a:r>
            <a:r>
              <a:rPr lang="en-US" sz="1400" dirty="0" err="1" smtClean="0"/>
              <a:t>alcanzables</a:t>
            </a:r>
            <a:r>
              <a:rPr lang="en-US" sz="1400" dirty="0" smtClean="0"/>
              <a:t> ó “spanned”</a:t>
            </a:r>
          </a:p>
          <a:p>
            <a:r>
              <a:rPr lang="en-US" sz="1400" dirty="0" smtClean="0"/>
              <a:t>El </a:t>
            </a:r>
            <a:r>
              <a:rPr lang="en-US" sz="1400" dirty="0" err="1" smtClean="0"/>
              <a:t>algoritmo</a:t>
            </a:r>
            <a:r>
              <a:rPr lang="en-US" sz="1400" dirty="0" smtClean="0"/>
              <a:t> </a:t>
            </a:r>
            <a:r>
              <a:rPr lang="en-US" sz="1400" dirty="0" err="1" smtClean="0"/>
              <a:t>utilizado</a:t>
            </a:r>
            <a:r>
              <a:rPr lang="en-US" sz="1400" dirty="0" smtClean="0"/>
              <a:t> </a:t>
            </a:r>
            <a:r>
              <a:rPr lang="en-US" sz="1400" dirty="0" err="1" smtClean="0"/>
              <a:t>para</a:t>
            </a:r>
            <a:r>
              <a:rPr lang="en-US" sz="1400" dirty="0" smtClean="0"/>
              <a:t> </a:t>
            </a:r>
            <a:r>
              <a:rPr lang="en-US" sz="1400" dirty="0" err="1" smtClean="0"/>
              <a:t>crear</a:t>
            </a:r>
            <a:r>
              <a:rPr lang="en-US" sz="1400" dirty="0" smtClean="0"/>
              <a:t> </a:t>
            </a:r>
            <a:r>
              <a:rPr lang="en-US" sz="1400" dirty="0" err="1" smtClean="0"/>
              <a:t>esta</a:t>
            </a:r>
            <a:r>
              <a:rPr lang="en-US" sz="1400" dirty="0" smtClean="0"/>
              <a:t> </a:t>
            </a:r>
            <a:r>
              <a:rPr lang="en-US" sz="1400" dirty="0" err="1" smtClean="0"/>
              <a:t>topología</a:t>
            </a:r>
            <a:r>
              <a:rPr lang="en-US" sz="1400" dirty="0" smtClean="0"/>
              <a:t> </a:t>
            </a:r>
            <a:r>
              <a:rPr lang="en-US" sz="1400" dirty="0" err="1" smtClean="0"/>
              <a:t>libre</a:t>
            </a:r>
            <a:r>
              <a:rPr lang="en-US" sz="1400" dirty="0" smtClean="0"/>
              <a:t> de loops </a:t>
            </a:r>
            <a:r>
              <a:rPr lang="en-US" sz="1400" dirty="0" err="1" smtClean="0"/>
              <a:t>es</a:t>
            </a:r>
            <a:r>
              <a:rPr lang="en-US" sz="1400" dirty="0" smtClean="0"/>
              <a:t> el spanning-tree algorithm. Este </a:t>
            </a:r>
            <a:r>
              <a:rPr lang="en-US" sz="1400" dirty="0" err="1" smtClean="0"/>
              <a:t>algoritmo</a:t>
            </a:r>
            <a:r>
              <a:rPr lang="en-US" sz="1400" dirty="0" smtClean="0"/>
              <a:t> </a:t>
            </a:r>
            <a:r>
              <a:rPr lang="en-US" sz="1400" dirty="0" err="1" smtClean="0"/>
              <a:t>puede</a:t>
            </a:r>
            <a:r>
              <a:rPr lang="en-US" sz="1400" dirty="0" smtClean="0"/>
              <a:t> </a:t>
            </a:r>
            <a:r>
              <a:rPr lang="en-US" sz="1400" dirty="0" err="1" smtClean="0"/>
              <a:t>tomar</a:t>
            </a:r>
            <a:r>
              <a:rPr lang="en-US" sz="1400" dirty="0" smtClean="0"/>
              <a:t> un </a:t>
            </a:r>
            <a:r>
              <a:rPr lang="en-US" sz="1400" dirty="0" err="1" smtClean="0"/>
              <a:t>tiempo</a:t>
            </a:r>
            <a:r>
              <a:rPr lang="en-US" sz="1400" dirty="0" smtClean="0"/>
              <a:t> </a:t>
            </a:r>
            <a:r>
              <a:rPr lang="en-US" sz="1400" dirty="0" err="1" smtClean="0"/>
              <a:t>relativamente</a:t>
            </a:r>
            <a:r>
              <a:rPr lang="en-US" sz="1400" dirty="0" smtClean="0"/>
              <a:t> largo </a:t>
            </a:r>
            <a:r>
              <a:rPr lang="en-US" sz="1400" dirty="0" err="1" smtClean="0"/>
              <a:t>para</a:t>
            </a:r>
            <a:r>
              <a:rPr lang="en-US" sz="1400" dirty="0" smtClean="0"/>
              <a:t> </a:t>
            </a:r>
            <a:r>
              <a:rPr lang="en-US" sz="1400" dirty="0" err="1" smtClean="0"/>
              <a:t>realizar</a:t>
            </a:r>
            <a:r>
              <a:rPr lang="en-US" sz="1400" dirty="0" smtClean="0"/>
              <a:t> la </a:t>
            </a:r>
            <a:r>
              <a:rPr lang="en-US" sz="1400" dirty="0" err="1" smtClean="0"/>
              <a:t>convergencia</a:t>
            </a:r>
            <a:r>
              <a:rPr lang="en-US" sz="1400" dirty="0" smtClean="0"/>
              <a:t>.</a:t>
            </a:r>
          </a:p>
          <a:p>
            <a:r>
              <a:rPr lang="en-US" sz="1400" dirty="0" smtClean="0"/>
              <a:t>Un </a:t>
            </a:r>
            <a:r>
              <a:rPr lang="en-US" sz="1400" dirty="0" err="1" smtClean="0"/>
              <a:t>nuevo</a:t>
            </a:r>
            <a:r>
              <a:rPr lang="en-US" sz="1400" dirty="0" smtClean="0"/>
              <a:t> </a:t>
            </a:r>
            <a:r>
              <a:rPr lang="en-US" sz="1400" dirty="0" err="1" smtClean="0"/>
              <a:t>algoritmo</a:t>
            </a:r>
            <a:r>
              <a:rPr lang="en-US" sz="1400" dirty="0" smtClean="0"/>
              <a:t> </a:t>
            </a:r>
            <a:r>
              <a:rPr lang="en-US" sz="1400" dirty="0" err="1" smtClean="0"/>
              <a:t>llamado</a:t>
            </a:r>
            <a:r>
              <a:rPr lang="en-US" sz="1400" dirty="0" smtClean="0"/>
              <a:t> el </a:t>
            </a:r>
            <a:r>
              <a:rPr lang="en-US" sz="1400" i="1" dirty="0" smtClean="0"/>
              <a:t>rapid spanning-tree algorithm </a:t>
            </a:r>
            <a:r>
              <a:rPr lang="en-US" sz="1400" i="1" dirty="0" err="1" smtClean="0"/>
              <a:t>fue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introducido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para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reducir</a:t>
            </a:r>
            <a:r>
              <a:rPr lang="en-US" sz="1400" i="1" dirty="0" smtClean="0"/>
              <a:t> el </a:t>
            </a:r>
            <a:r>
              <a:rPr lang="en-US" sz="1400" i="1" dirty="0" err="1" smtClean="0"/>
              <a:t>tiempo</a:t>
            </a:r>
            <a:r>
              <a:rPr lang="en-US" sz="1400" i="1" dirty="0" smtClean="0"/>
              <a:t> en el </a:t>
            </a:r>
            <a:r>
              <a:rPr lang="en-US" sz="1400" i="1" dirty="0" err="1" smtClean="0"/>
              <a:t>que</a:t>
            </a:r>
            <a:r>
              <a:rPr lang="en-US" sz="1400" i="1" dirty="0" smtClean="0"/>
              <a:t> se </a:t>
            </a:r>
            <a:r>
              <a:rPr lang="en-US" sz="1400" i="1" dirty="0" err="1" smtClean="0"/>
              <a:t>calcua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una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topología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libre</a:t>
            </a:r>
            <a:r>
              <a:rPr lang="en-US" sz="1400" i="1" dirty="0" smtClean="0"/>
              <a:t> de loops.</a:t>
            </a:r>
          </a:p>
          <a:p>
            <a:endParaRPr lang="en-US" sz="1400" i="1" dirty="0"/>
          </a:p>
          <a:p>
            <a:endParaRPr lang="en-US" sz="1400" i="1" dirty="0" smtClean="0"/>
          </a:p>
          <a:p>
            <a:endParaRPr lang="en-US" sz="1400" i="1" dirty="0"/>
          </a:p>
          <a:p>
            <a:endParaRPr lang="en-US" sz="1400" i="1" dirty="0" smtClean="0"/>
          </a:p>
          <a:p>
            <a:endParaRPr lang="en-US" sz="1400" i="1" dirty="0"/>
          </a:p>
          <a:p>
            <a:endParaRPr lang="en-US" sz="1400" i="1" dirty="0" smtClean="0"/>
          </a:p>
          <a:p>
            <a:endParaRPr lang="en-US" sz="1400" i="1" dirty="0"/>
          </a:p>
          <a:p>
            <a:pPr lvl="6" algn="just"/>
            <a:r>
              <a:rPr lang="en-US" i="1" dirty="0" err="1" smtClean="0"/>
              <a:t>Radia</a:t>
            </a:r>
            <a:r>
              <a:rPr lang="en-US" i="1" dirty="0" smtClean="0"/>
              <a:t> Perlman</a:t>
            </a:r>
          </a:p>
          <a:p>
            <a:r>
              <a:rPr lang="en-US" sz="1400" dirty="0"/>
              <a:t>Los bridges y switches </a:t>
            </a:r>
            <a:r>
              <a:rPr lang="en-US" sz="1400" dirty="0" err="1"/>
              <a:t>pueden</a:t>
            </a:r>
            <a:r>
              <a:rPr lang="en-US" sz="1400" dirty="0"/>
              <a:t> </a:t>
            </a:r>
            <a:r>
              <a:rPr lang="en-US" sz="1400" dirty="0" err="1"/>
              <a:t>implementar</a:t>
            </a:r>
            <a:r>
              <a:rPr lang="en-US" sz="1400" dirty="0"/>
              <a:t> el IEEE 802.1D Spanning Tree Protocol y </a:t>
            </a:r>
            <a:r>
              <a:rPr lang="en-US" sz="1400" dirty="0" err="1"/>
              <a:t>utilizar</a:t>
            </a:r>
            <a:r>
              <a:rPr lang="en-US" sz="1400" dirty="0"/>
              <a:t> </a:t>
            </a:r>
            <a:r>
              <a:rPr lang="en-US" sz="1400" dirty="0" err="1"/>
              <a:t>su</a:t>
            </a:r>
            <a:r>
              <a:rPr lang="en-US" sz="1400" dirty="0"/>
              <a:t> </a:t>
            </a:r>
            <a:r>
              <a:rPr lang="en-US" sz="1400" dirty="0" err="1"/>
              <a:t>algoritmo</a:t>
            </a:r>
            <a:r>
              <a:rPr lang="en-US" sz="1400" dirty="0"/>
              <a:t> </a:t>
            </a:r>
            <a:r>
              <a:rPr lang="en-US" sz="1400" dirty="0" err="1"/>
              <a:t>para</a:t>
            </a:r>
            <a:r>
              <a:rPr lang="en-US" sz="1400" dirty="0"/>
              <a:t> </a:t>
            </a:r>
            <a:r>
              <a:rPr lang="en-US" sz="1400" dirty="0" err="1"/>
              <a:t>construir</a:t>
            </a:r>
            <a:r>
              <a:rPr lang="en-US" sz="1400" dirty="0"/>
              <a:t> </a:t>
            </a:r>
            <a:r>
              <a:rPr lang="en-US" sz="1400" dirty="0" err="1"/>
              <a:t>una</a:t>
            </a:r>
            <a:r>
              <a:rPr lang="en-US" sz="1400" dirty="0"/>
              <a:t> red del </a:t>
            </a:r>
            <a:r>
              <a:rPr lang="en-US" sz="1400" dirty="0" err="1"/>
              <a:t>camino</a:t>
            </a:r>
            <a:r>
              <a:rPr lang="en-US" sz="1400" dirty="0"/>
              <a:t> </a:t>
            </a:r>
            <a:r>
              <a:rPr lang="en-US" sz="1400" dirty="0" err="1"/>
              <a:t>más</a:t>
            </a:r>
            <a:r>
              <a:rPr lang="en-US" sz="1400" dirty="0"/>
              <a:t> </a:t>
            </a:r>
            <a:r>
              <a:rPr lang="en-US" sz="1400" dirty="0" err="1"/>
              <a:t>corto</a:t>
            </a:r>
            <a:r>
              <a:rPr lang="en-US" sz="1400" dirty="0"/>
              <a:t> </a:t>
            </a:r>
            <a:r>
              <a:rPr lang="en-US" sz="1400" dirty="0" err="1"/>
              <a:t>libre</a:t>
            </a:r>
            <a:r>
              <a:rPr lang="en-US" sz="1400" dirty="0"/>
              <a:t> de </a:t>
            </a:r>
            <a:r>
              <a:rPr lang="en-US" sz="1400" dirty="0" err="1"/>
              <a:t>ciclos</a:t>
            </a:r>
            <a:r>
              <a:rPr lang="en-US" sz="1400" dirty="0"/>
              <a:t>.</a:t>
            </a:r>
          </a:p>
          <a:p>
            <a:endParaRPr lang="en-US" sz="1400" dirty="0" smtClean="0"/>
          </a:p>
          <a:p>
            <a:endParaRPr lang="en-US" sz="1400" dirty="0" smtClean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1136" y="2743200"/>
            <a:ext cx="205765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2407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2" dur="indefinit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3" dur="indefinit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5" dur="indefinite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6" dur="indefinite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8" dur="indefinite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9" dur="indefinite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1" dur="indefinite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2" dur="indefinite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4" dur="indefinite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5" dur="indefinite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2786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 err="1" smtClean="0"/>
              <a:t>Implementación</a:t>
            </a:r>
            <a:endParaRPr lang="en-US" sz="2800" dirty="0">
              <a:solidFill>
                <a:srgbClr val="99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1EFC-E9CE-443D-B5EE-C5946B83F889}" type="datetime1">
              <a:rPr lang="es-CO" smtClean="0"/>
              <a:t>17/05/2013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893468-8B77-43E1-A992-645FF8FFB720}" type="slidenum">
              <a:rPr lang="en-US"/>
              <a:pPr/>
              <a:t>22</a:t>
            </a:fld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Spanning Tree protocol</a:t>
            </a:r>
            <a:endParaRPr lang="es-CO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856488" y="1249680"/>
            <a:ext cx="7735824" cy="5175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endParaRPr lang="en-US" sz="1400" i="1" dirty="0" smtClean="0"/>
          </a:p>
          <a:p>
            <a:endParaRPr lang="en-US" sz="1400" i="1" dirty="0" smtClean="0"/>
          </a:p>
          <a:p>
            <a:endParaRPr lang="en-US" sz="1400" i="1" dirty="0" smtClean="0"/>
          </a:p>
          <a:p>
            <a:endParaRPr lang="en-US" sz="1400" i="1" dirty="0" smtClean="0"/>
          </a:p>
          <a:p>
            <a:endParaRPr lang="en-US" sz="1400" i="1" dirty="0" smtClean="0"/>
          </a:p>
          <a:p>
            <a:endParaRPr lang="en-US" sz="1400" i="1" dirty="0" smtClean="0"/>
          </a:p>
          <a:p>
            <a:endParaRPr lang="en-US" sz="1400" i="1" dirty="0" smtClean="0"/>
          </a:p>
          <a:p>
            <a:endParaRPr lang="en-US" sz="1400" dirty="0" smtClean="0"/>
          </a:p>
          <a:p>
            <a:endParaRPr lang="en-US" sz="1400" dirty="0" smtClean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669" y="1249680"/>
            <a:ext cx="3886200" cy="231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3"/>
          <p:cNvSpPr>
            <a:spLocks noGrp="1" noChangeArrowheads="1"/>
          </p:cNvSpPr>
          <p:nvPr>
            <p:ph idx="1"/>
          </p:nvPr>
        </p:nvSpPr>
        <p:spPr>
          <a:xfrm>
            <a:off x="704088" y="1097280"/>
            <a:ext cx="7735824" cy="5175504"/>
          </a:xfrm>
        </p:spPr>
        <p:txBody>
          <a:bodyPr/>
          <a:lstStyle/>
          <a:p>
            <a:endParaRPr lang="en-US" sz="1400" dirty="0" smtClean="0"/>
          </a:p>
          <a:p>
            <a:endParaRPr lang="en-US" sz="1400" dirty="0"/>
          </a:p>
          <a:p>
            <a:endParaRPr lang="en-US" sz="1400" dirty="0" smtClean="0"/>
          </a:p>
          <a:p>
            <a:endParaRPr lang="en-US" sz="1400" dirty="0"/>
          </a:p>
          <a:p>
            <a:endParaRPr lang="en-US" sz="1400" dirty="0" smtClean="0"/>
          </a:p>
          <a:p>
            <a:endParaRPr lang="en-US" sz="1400" dirty="0"/>
          </a:p>
          <a:p>
            <a:endParaRPr lang="en-US" sz="1400" dirty="0" smtClean="0"/>
          </a:p>
          <a:p>
            <a:r>
              <a:rPr lang="en-US" sz="1400" dirty="0" smtClean="0"/>
              <a:t>El </a:t>
            </a:r>
            <a:r>
              <a:rPr lang="en-US" sz="1400" dirty="0" err="1" smtClean="0"/>
              <a:t>protocolo</a:t>
            </a:r>
            <a:r>
              <a:rPr lang="en-US" sz="1400" dirty="0" smtClean="0"/>
              <a:t> Spanning tree, </a:t>
            </a:r>
            <a:r>
              <a:rPr lang="en-US" sz="1400" dirty="0" err="1" smtClean="0"/>
              <a:t>construye</a:t>
            </a:r>
            <a:r>
              <a:rPr lang="en-US" sz="1400" dirty="0" smtClean="0"/>
              <a:t> </a:t>
            </a:r>
            <a:r>
              <a:rPr lang="en-US" sz="1400" dirty="0" err="1" smtClean="0"/>
              <a:t>una</a:t>
            </a:r>
            <a:r>
              <a:rPr lang="en-US" sz="1400" dirty="0" smtClean="0"/>
              <a:t> </a:t>
            </a:r>
            <a:r>
              <a:rPr lang="en-US" sz="1400" dirty="0" err="1" smtClean="0"/>
              <a:t>topología</a:t>
            </a:r>
            <a:r>
              <a:rPr lang="en-US" sz="1400" dirty="0" smtClean="0"/>
              <a:t> </a:t>
            </a:r>
            <a:r>
              <a:rPr lang="en-US" sz="1400" dirty="0" err="1" smtClean="0"/>
              <a:t>que</a:t>
            </a:r>
            <a:r>
              <a:rPr lang="en-US" sz="1400" dirty="0" smtClean="0"/>
              <a:t> </a:t>
            </a:r>
            <a:r>
              <a:rPr lang="en-US" sz="1400" dirty="0" err="1" smtClean="0"/>
              <a:t>tiene</a:t>
            </a:r>
            <a:r>
              <a:rPr lang="en-US" sz="1400" dirty="0" smtClean="0"/>
              <a:t> solo un </a:t>
            </a:r>
            <a:r>
              <a:rPr lang="en-US" sz="1400" dirty="0" err="1" smtClean="0"/>
              <a:t>camino</a:t>
            </a:r>
            <a:r>
              <a:rPr lang="en-US" sz="1400" dirty="0" smtClean="0"/>
              <a:t> </a:t>
            </a:r>
            <a:r>
              <a:rPr lang="en-US" sz="1400" dirty="0" err="1" smtClean="0"/>
              <a:t>para</a:t>
            </a:r>
            <a:r>
              <a:rPr lang="en-US" sz="1400" dirty="0" smtClean="0"/>
              <a:t> </a:t>
            </a:r>
            <a:r>
              <a:rPr lang="en-US" sz="1400" dirty="0" err="1" smtClean="0"/>
              <a:t>alcanzar</a:t>
            </a:r>
            <a:r>
              <a:rPr lang="en-US" sz="1400" dirty="0" smtClean="0"/>
              <a:t> </a:t>
            </a:r>
            <a:r>
              <a:rPr lang="en-US" sz="1400" dirty="0" err="1" smtClean="0"/>
              <a:t>cada</a:t>
            </a:r>
            <a:r>
              <a:rPr lang="en-US" sz="1400" dirty="0" smtClean="0"/>
              <a:t> </a:t>
            </a:r>
            <a:r>
              <a:rPr lang="en-US" sz="1400" dirty="0" err="1" smtClean="0"/>
              <a:t>uno</a:t>
            </a:r>
            <a:r>
              <a:rPr lang="en-US" sz="1400" dirty="0" smtClean="0"/>
              <a:t> de los </a:t>
            </a:r>
            <a:r>
              <a:rPr lang="en-US" sz="1400" dirty="0" err="1" smtClean="0"/>
              <a:t>nodos</a:t>
            </a:r>
            <a:r>
              <a:rPr lang="en-US" sz="1400" dirty="0" smtClean="0"/>
              <a:t> de la red.</a:t>
            </a:r>
          </a:p>
          <a:p>
            <a:r>
              <a:rPr lang="en-US" sz="1400" dirty="0" smtClean="0"/>
              <a:t>El SPT </a:t>
            </a:r>
            <a:r>
              <a:rPr lang="en-US" sz="1400" dirty="0" err="1" smtClean="0"/>
              <a:t>establece</a:t>
            </a:r>
            <a:r>
              <a:rPr lang="en-US" sz="1400" dirty="0" smtClean="0"/>
              <a:t> un </a:t>
            </a:r>
            <a:r>
              <a:rPr lang="en-US" sz="1400" dirty="0" err="1" smtClean="0"/>
              <a:t>nodo</a:t>
            </a:r>
            <a:r>
              <a:rPr lang="en-US" sz="1400" dirty="0" smtClean="0"/>
              <a:t> </a:t>
            </a:r>
            <a:r>
              <a:rPr lang="en-US" sz="1400" dirty="0" err="1" smtClean="0"/>
              <a:t>raíz</a:t>
            </a:r>
            <a:r>
              <a:rPr lang="en-US" sz="1400" dirty="0" smtClean="0"/>
              <a:t>, </a:t>
            </a:r>
            <a:r>
              <a:rPr lang="en-US" sz="1400" dirty="0" err="1" smtClean="0"/>
              <a:t>llamado</a:t>
            </a:r>
            <a:r>
              <a:rPr lang="en-US" sz="1400" dirty="0" smtClean="0"/>
              <a:t> </a:t>
            </a:r>
            <a:r>
              <a:rPr lang="en-US" sz="1400" b="1" dirty="0" smtClean="0"/>
              <a:t>root bridge, </a:t>
            </a:r>
            <a:r>
              <a:rPr lang="en-US" sz="1400" dirty="0" smtClean="0"/>
              <a:t>el </a:t>
            </a:r>
            <a:r>
              <a:rPr lang="en-US" sz="1400" dirty="0" err="1" smtClean="0"/>
              <a:t>árbol</a:t>
            </a:r>
            <a:r>
              <a:rPr lang="en-US" sz="1400" dirty="0" smtClean="0"/>
              <a:t> </a:t>
            </a:r>
            <a:r>
              <a:rPr lang="en-US" sz="1400" dirty="0" err="1" smtClean="0"/>
              <a:t>resultante</a:t>
            </a:r>
            <a:r>
              <a:rPr lang="en-US" sz="1400" dirty="0" smtClean="0"/>
              <a:t> se </a:t>
            </a:r>
            <a:r>
              <a:rPr lang="en-US" sz="1400" dirty="0" err="1" smtClean="0"/>
              <a:t>origina</a:t>
            </a:r>
            <a:r>
              <a:rPr lang="en-US" sz="1400" dirty="0" smtClean="0"/>
              <a:t> </a:t>
            </a:r>
            <a:r>
              <a:rPr lang="en-US" sz="1400" dirty="0" err="1" smtClean="0"/>
              <a:t>desde</a:t>
            </a:r>
            <a:r>
              <a:rPr lang="en-US" sz="1400" dirty="0" smtClean="0"/>
              <a:t> </a:t>
            </a:r>
            <a:r>
              <a:rPr lang="en-US" sz="1400" dirty="0" err="1" smtClean="0"/>
              <a:t>este</a:t>
            </a:r>
            <a:r>
              <a:rPr lang="en-US" sz="1400" dirty="0" smtClean="0"/>
              <a:t>.</a:t>
            </a:r>
          </a:p>
          <a:p>
            <a:r>
              <a:rPr lang="en-US" sz="1400" dirty="0" smtClean="0"/>
              <a:t>El </a:t>
            </a:r>
            <a:r>
              <a:rPr lang="en-US" sz="1400" dirty="0" err="1" smtClean="0"/>
              <a:t>camino</a:t>
            </a:r>
            <a:r>
              <a:rPr lang="en-US" sz="1400" dirty="0" smtClean="0"/>
              <a:t> </a:t>
            </a:r>
            <a:r>
              <a:rPr lang="en-US" sz="1400" dirty="0" err="1" smtClean="0"/>
              <a:t>más</a:t>
            </a:r>
            <a:r>
              <a:rPr lang="en-US" sz="1400" dirty="0" smtClean="0"/>
              <a:t> </a:t>
            </a:r>
            <a:r>
              <a:rPr lang="en-US" sz="1400" dirty="0" err="1" smtClean="0"/>
              <a:t>corto</a:t>
            </a:r>
            <a:r>
              <a:rPr lang="en-US" sz="1400" dirty="0" smtClean="0"/>
              <a:t> </a:t>
            </a:r>
            <a:r>
              <a:rPr lang="en-US" sz="1400" dirty="0" err="1" smtClean="0"/>
              <a:t>esta</a:t>
            </a:r>
            <a:r>
              <a:rPr lang="en-US" sz="1400" dirty="0" smtClean="0"/>
              <a:t> </a:t>
            </a:r>
            <a:r>
              <a:rPr lang="en-US" sz="1400" dirty="0" err="1" smtClean="0"/>
              <a:t>basado</a:t>
            </a:r>
            <a:r>
              <a:rPr lang="en-US" sz="1400" dirty="0" smtClean="0"/>
              <a:t> </a:t>
            </a:r>
            <a:r>
              <a:rPr lang="en-US" sz="1400" dirty="0" err="1" smtClean="0"/>
              <a:t>sobre</a:t>
            </a:r>
            <a:r>
              <a:rPr lang="en-US" sz="1400" dirty="0" smtClean="0"/>
              <a:t> el </a:t>
            </a:r>
            <a:r>
              <a:rPr lang="en-US" sz="1400" dirty="0" err="1" smtClean="0"/>
              <a:t>costo</a:t>
            </a:r>
            <a:r>
              <a:rPr lang="en-US" sz="1400" dirty="0" smtClean="0"/>
              <a:t> </a:t>
            </a:r>
            <a:r>
              <a:rPr lang="en-US" sz="1400" dirty="0" err="1" smtClean="0"/>
              <a:t>acumulado</a:t>
            </a:r>
            <a:r>
              <a:rPr lang="en-US" sz="1400" dirty="0" smtClean="0"/>
              <a:t> de los enlaces  y </a:t>
            </a:r>
            <a:r>
              <a:rPr lang="en-US" sz="1400" dirty="0" err="1" smtClean="0"/>
              <a:t>ellos</a:t>
            </a:r>
            <a:r>
              <a:rPr lang="en-US" sz="1400" dirty="0" smtClean="0"/>
              <a:t> en la </a:t>
            </a:r>
            <a:r>
              <a:rPr lang="en-US" sz="1400" dirty="0" err="1" smtClean="0"/>
              <a:t>velocidad</a:t>
            </a:r>
            <a:r>
              <a:rPr lang="en-US" sz="1400" dirty="0" smtClean="0"/>
              <a:t> del enlace.</a:t>
            </a:r>
          </a:p>
          <a:p>
            <a:r>
              <a:rPr lang="en-US" sz="1400" i="1" dirty="0" smtClean="0"/>
              <a:t>Los enlaces </a:t>
            </a:r>
            <a:r>
              <a:rPr lang="en-US" sz="1400" i="1" dirty="0" err="1" smtClean="0"/>
              <a:t>redundantes</a:t>
            </a:r>
            <a:r>
              <a:rPr lang="en-US" sz="1400" i="1" dirty="0" smtClean="0"/>
              <a:t> </a:t>
            </a:r>
            <a:r>
              <a:rPr lang="en-US" sz="1400" dirty="0" err="1" smtClean="0"/>
              <a:t>que</a:t>
            </a:r>
            <a:r>
              <a:rPr lang="en-US" sz="1400" dirty="0" smtClean="0"/>
              <a:t> no son parte del </a:t>
            </a:r>
            <a:r>
              <a:rPr lang="en-US" sz="1400" dirty="0" err="1" smtClean="0"/>
              <a:t>árbol</a:t>
            </a:r>
            <a:r>
              <a:rPr lang="en-US" sz="1400" dirty="0" smtClean="0"/>
              <a:t> del </a:t>
            </a:r>
            <a:r>
              <a:rPr lang="en-US" sz="1400" dirty="0" err="1" smtClean="0"/>
              <a:t>camino</a:t>
            </a:r>
            <a:r>
              <a:rPr lang="en-US" sz="1400" dirty="0" smtClean="0"/>
              <a:t> mas </a:t>
            </a:r>
            <a:r>
              <a:rPr lang="en-US" sz="1400" dirty="0" err="1" smtClean="0"/>
              <a:t>corto</a:t>
            </a:r>
            <a:r>
              <a:rPr lang="en-US" sz="1400" dirty="0" smtClean="0"/>
              <a:t> son </a:t>
            </a:r>
            <a:r>
              <a:rPr lang="en-US" sz="1400" dirty="0" err="1" smtClean="0"/>
              <a:t>bloqueados</a:t>
            </a:r>
            <a:r>
              <a:rPr lang="en-US" sz="1400" dirty="0" smtClean="0"/>
              <a:t>.</a:t>
            </a:r>
            <a:endParaRPr lang="en-US" sz="1400" i="1" dirty="0"/>
          </a:p>
          <a:p>
            <a:endParaRPr lang="en-US" sz="1400" i="1" dirty="0" smtClean="0"/>
          </a:p>
          <a:p>
            <a:endParaRPr lang="en-US" sz="1400" i="1" dirty="0"/>
          </a:p>
          <a:p>
            <a:endParaRPr lang="en-US" sz="1400" i="1" dirty="0" smtClean="0"/>
          </a:p>
          <a:p>
            <a:endParaRPr lang="en-US" sz="1400" i="1" dirty="0"/>
          </a:p>
          <a:p>
            <a:endParaRPr lang="en-US" sz="1400" i="1" dirty="0" smtClean="0"/>
          </a:p>
          <a:p>
            <a:endParaRPr lang="en-US" sz="1400" i="1" dirty="0"/>
          </a:p>
          <a:p>
            <a:endParaRPr lang="en-US" sz="1400" dirty="0" smtClean="0"/>
          </a:p>
          <a:p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3142407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" dur="indefinite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5" dur="indefinite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" dur="indefinite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3" dur="indefinite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2786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 err="1" smtClean="0"/>
              <a:t>Implementación</a:t>
            </a:r>
            <a:endParaRPr lang="en-US" sz="2800" dirty="0">
              <a:solidFill>
                <a:srgbClr val="99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1EFC-E9CE-443D-B5EE-C5946B83F889}" type="datetime1">
              <a:rPr lang="es-CO" smtClean="0"/>
              <a:t>17/05/2013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893468-8B77-43E1-A992-645FF8FFB720}" type="slidenum">
              <a:rPr lang="en-US"/>
              <a:pPr/>
              <a:t>23</a:t>
            </a:fld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Spanning Tree protocol</a:t>
            </a:r>
            <a:endParaRPr lang="es-CO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143000"/>
            <a:ext cx="388731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>
          <a:xfrm>
            <a:off x="704088" y="1143000"/>
            <a:ext cx="7735824" cy="5175504"/>
          </a:xfrm>
        </p:spPr>
        <p:txBody>
          <a:bodyPr/>
          <a:lstStyle/>
          <a:p>
            <a:endParaRPr lang="en-US" sz="1400" dirty="0" smtClean="0"/>
          </a:p>
          <a:p>
            <a:endParaRPr lang="en-US" sz="1400" dirty="0"/>
          </a:p>
          <a:p>
            <a:endParaRPr lang="en-US" sz="1400" dirty="0" smtClean="0"/>
          </a:p>
          <a:p>
            <a:endParaRPr lang="en-US" sz="1400" dirty="0"/>
          </a:p>
          <a:p>
            <a:endParaRPr lang="en-US" sz="1400" dirty="0" smtClean="0"/>
          </a:p>
          <a:p>
            <a:endParaRPr lang="en-US" sz="1400" dirty="0"/>
          </a:p>
          <a:p>
            <a:endParaRPr lang="en-US" sz="1400" dirty="0" smtClean="0"/>
          </a:p>
          <a:p>
            <a:r>
              <a:rPr lang="en-US" sz="1400" dirty="0" smtClean="0"/>
              <a:t>Los enlaces </a:t>
            </a:r>
            <a:r>
              <a:rPr lang="en-US" sz="1400" dirty="0" err="1" smtClean="0"/>
              <a:t>que</a:t>
            </a:r>
            <a:r>
              <a:rPr lang="en-US" sz="1400" dirty="0" smtClean="0"/>
              <a:t> </a:t>
            </a:r>
            <a:r>
              <a:rPr lang="en-US" sz="1400" dirty="0" err="1" smtClean="0"/>
              <a:t>causan</a:t>
            </a:r>
            <a:r>
              <a:rPr lang="en-US" sz="1400" dirty="0" smtClean="0"/>
              <a:t> un loop  son </a:t>
            </a:r>
            <a:r>
              <a:rPr lang="en-US" sz="1400" dirty="0" err="1" smtClean="0"/>
              <a:t>colocados</a:t>
            </a:r>
            <a:r>
              <a:rPr lang="en-US" sz="1400" dirty="0" smtClean="0"/>
              <a:t> en </a:t>
            </a:r>
            <a:r>
              <a:rPr lang="en-US" sz="1400" dirty="0" err="1" smtClean="0"/>
              <a:t>estado</a:t>
            </a:r>
            <a:r>
              <a:rPr lang="en-US" sz="1400" dirty="0" smtClean="0"/>
              <a:t> de </a:t>
            </a:r>
            <a:r>
              <a:rPr lang="en-US" sz="1400" dirty="0" err="1" smtClean="0"/>
              <a:t>bloqueo</a:t>
            </a:r>
            <a:r>
              <a:rPr lang="en-US" sz="1400" dirty="0" smtClean="0"/>
              <a:t>.</a:t>
            </a:r>
          </a:p>
          <a:p>
            <a:r>
              <a:rPr lang="en-US" sz="1400" dirty="0" err="1" smtClean="0"/>
              <a:t>Es</a:t>
            </a:r>
            <a:r>
              <a:rPr lang="en-US" sz="1400" dirty="0" smtClean="0"/>
              <a:t> a </a:t>
            </a:r>
            <a:r>
              <a:rPr lang="en-US" sz="1400" dirty="0" err="1" smtClean="0"/>
              <a:t>causa</a:t>
            </a:r>
            <a:r>
              <a:rPr lang="en-US" sz="1400" dirty="0" smtClean="0"/>
              <a:t> de </a:t>
            </a:r>
            <a:r>
              <a:rPr lang="en-US" sz="1400" dirty="0" err="1" smtClean="0"/>
              <a:t>que</a:t>
            </a:r>
            <a:r>
              <a:rPr lang="en-US" sz="1400" dirty="0" smtClean="0"/>
              <a:t> </a:t>
            </a:r>
            <a:r>
              <a:rPr lang="en-US" sz="1400" dirty="0" err="1" smtClean="0"/>
              <a:t>ciertos</a:t>
            </a:r>
            <a:r>
              <a:rPr lang="en-US" sz="1400" dirty="0" smtClean="0"/>
              <a:t> </a:t>
            </a:r>
            <a:r>
              <a:rPr lang="en-US" sz="1400" dirty="0" err="1" smtClean="0"/>
              <a:t>caminos</a:t>
            </a:r>
            <a:r>
              <a:rPr lang="en-US" sz="1400" dirty="0" smtClean="0"/>
              <a:t> son </a:t>
            </a:r>
            <a:r>
              <a:rPr lang="en-US" sz="1400" dirty="0" err="1" smtClean="0"/>
              <a:t>bloqueados</a:t>
            </a:r>
            <a:r>
              <a:rPr lang="en-US" sz="1400" dirty="0" smtClean="0"/>
              <a:t> </a:t>
            </a:r>
            <a:r>
              <a:rPr lang="en-US" sz="1400" dirty="0" err="1" smtClean="0"/>
              <a:t>que</a:t>
            </a:r>
            <a:r>
              <a:rPr lang="en-US" sz="1400" dirty="0" smtClean="0"/>
              <a:t> </a:t>
            </a:r>
            <a:r>
              <a:rPr lang="en-US" sz="1400" dirty="0" err="1" smtClean="0"/>
              <a:t>una</a:t>
            </a:r>
            <a:r>
              <a:rPr lang="en-US" sz="1400" dirty="0" smtClean="0"/>
              <a:t> </a:t>
            </a:r>
            <a:r>
              <a:rPr lang="en-US" sz="1400" dirty="0" err="1" smtClean="0"/>
              <a:t>topología</a:t>
            </a:r>
            <a:r>
              <a:rPr lang="en-US" sz="1400" dirty="0" smtClean="0"/>
              <a:t> </a:t>
            </a:r>
            <a:r>
              <a:rPr lang="en-US" sz="1400" dirty="0" err="1" smtClean="0"/>
              <a:t>libre</a:t>
            </a:r>
            <a:r>
              <a:rPr lang="en-US" sz="1400" dirty="0" smtClean="0"/>
              <a:t> de loops </a:t>
            </a:r>
            <a:r>
              <a:rPr lang="en-US" sz="1400" dirty="0" err="1" smtClean="0"/>
              <a:t>es</a:t>
            </a:r>
            <a:r>
              <a:rPr lang="en-US" sz="1400" dirty="0" smtClean="0"/>
              <a:t> </a:t>
            </a:r>
            <a:r>
              <a:rPr lang="en-US" sz="1400" dirty="0" err="1" smtClean="0"/>
              <a:t>posible</a:t>
            </a:r>
            <a:r>
              <a:rPr lang="en-US" sz="1400" dirty="0" smtClean="0"/>
              <a:t>.</a:t>
            </a:r>
          </a:p>
          <a:p>
            <a:r>
              <a:rPr lang="en-US" sz="1400" dirty="0" smtClean="0"/>
              <a:t>Los frames de </a:t>
            </a:r>
            <a:r>
              <a:rPr lang="en-US" sz="1400" dirty="0" err="1" smtClean="0"/>
              <a:t>datos</a:t>
            </a:r>
            <a:r>
              <a:rPr lang="en-US" sz="1400" dirty="0" smtClean="0"/>
              <a:t> </a:t>
            </a:r>
            <a:r>
              <a:rPr lang="en-US" sz="1400" dirty="0" err="1" smtClean="0"/>
              <a:t>recibidos</a:t>
            </a:r>
            <a:r>
              <a:rPr lang="en-US" sz="1400" dirty="0" smtClean="0"/>
              <a:t> en los </a:t>
            </a:r>
            <a:r>
              <a:rPr lang="en-US" sz="1400" dirty="0" err="1" smtClean="0"/>
              <a:t>puertos</a:t>
            </a:r>
            <a:r>
              <a:rPr lang="en-US" sz="1400" dirty="0" smtClean="0"/>
              <a:t> </a:t>
            </a:r>
            <a:r>
              <a:rPr lang="en-US" sz="1400" dirty="0" err="1" smtClean="0"/>
              <a:t>bloqueados</a:t>
            </a:r>
            <a:r>
              <a:rPr lang="en-US" sz="1400" dirty="0" smtClean="0"/>
              <a:t> son </a:t>
            </a:r>
            <a:r>
              <a:rPr lang="en-US" sz="1400" dirty="0" err="1" smtClean="0"/>
              <a:t>desechados</a:t>
            </a:r>
            <a:r>
              <a:rPr lang="en-US" sz="1400" dirty="0" smtClean="0"/>
              <a:t>.</a:t>
            </a:r>
          </a:p>
          <a:p>
            <a:r>
              <a:rPr lang="en-US" sz="1400" i="1" dirty="0" smtClean="0"/>
              <a:t>El </a:t>
            </a:r>
            <a:r>
              <a:rPr lang="en-US" sz="1400" i="1" dirty="0" err="1" smtClean="0"/>
              <a:t>protocolo</a:t>
            </a:r>
            <a:r>
              <a:rPr lang="en-US" sz="1400" i="1" dirty="0" smtClean="0"/>
              <a:t> Spanning –Tree </a:t>
            </a:r>
            <a:r>
              <a:rPr lang="en-US" sz="1400" i="1" dirty="0" err="1" smtClean="0"/>
              <a:t>requiere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que</a:t>
            </a:r>
            <a:r>
              <a:rPr lang="en-US" sz="1400" i="1" dirty="0" smtClean="0"/>
              <a:t> los </a:t>
            </a:r>
            <a:r>
              <a:rPr lang="en-US" sz="1400" i="1" dirty="0" err="1" smtClean="0"/>
              <a:t>dispositivos</a:t>
            </a:r>
            <a:r>
              <a:rPr lang="en-US" sz="1400" i="1" dirty="0" smtClean="0"/>
              <a:t> de red </a:t>
            </a:r>
            <a:r>
              <a:rPr lang="en-US" sz="1400" i="1" dirty="0" err="1" smtClean="0"/>
              <a:t>intercambien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mensajes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para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detectar</a:t>
            </a:r>
            <a:r>
              <a:rPr lang="en-US" sz="1400" i="1" dirty="0" smtClean="0"/>
              <a:t> los loops</a:t>
            </a:r>
            <a:r>
              <a:rPr lang="en-US" sz="1400" dirty="0" smtClean="0"/>
              <a:t>.</a:t>
            </a:r>
          </a:p>
          <a:p>
            <a:r>
              <a:rPr lang="en-US" sz="1400" i="1" dirty="0" smtClean="0"/>
              <a:t>Los </a:t>
            </a:r>
            <a:r>
              <a:rPr lang="en-US" sz="1400" i="1" dirty="0" err="1" smtClean="0"/>
              <a:t>mensajes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intercambiados</a:t>
            </a:r>
            <a:r>
              <a:rPr lang="en-US" sz="1400" i="1" dirty="0" smtClean="0"/>
              <a:t> entre los switches se </a:t>
            </a:r>
            <a:r>
              <a:rPr lang="en-US" sz="1400" i="1" dirty="0" err="1" smtClean="0"/>
              <a:t>denominan</a:t>
            </a:r>
            <a:r>
              <a:rPr lang="en-US" sz="1400" i="1" dirty="0" smtClean="0"/>
              <a:t> </a:t>
            </a:r>
            <a:r>
              <a:rPr lang="en-US" sz="1400" b="1" dirty="0" smtClean="0"/>
              <a:t>Bridge Protocol Data Unit (BPDU).</a:t>
            </a:r>
          </a:p>
          <a:p>
            <a:r>
              <a:rPr lang="en-US" sz="1400" i="1" dirty="0" smtClean="0"/>
              <a:t>Los </a:t>
            </a:r>
            <a:r>
              <a:rPr lang="en-US" sz="1400" b="1" i="1" dirty="0" smtClean="0"/>
              <a:t>BPDU´s </a:t>
            </a:r>
            <a:r>
              <a:rPr lang="en-US" sz="1400" i="1" dirty="0" smtClean="0"/>
              <a:t>se continúan </a:t>
            </a:r>
            <a:r>
              <a:rPr lang="en-US" sz="1400" i="1" dirty="0" err="1" smtClean="0"/>
              <a:t>recibiendo</a:t>
            </a:r>
            <a:r>
              <a:rPr lang="en-US" sz="1400" i="1" dirty="0" smtClean="0"/>
              <a:t> en los </a:t>
            </a:r>
            <a:r>
              <a:rPr lang="en-US" sz="1400" i="1" dirty="0" err="1" smtClean="0"/>
              <a:t>puertos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bloqueados</a:t>
            </a:r>
            <a:r>
              <a:rPr lang="en-US" sz="1400" i="1" dirty="0" smtClean="0"/>
              <a:t>, de </a:t>
            </a:r>
            <a:r>
              <a:rPr lang="en-US" sz="1400" i="1" dirty="0" err="1" smtClean="0"/>
              <a:t>esta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manera</a:t>
            </a:r>
            <a:r>
              <a:rPr lang="en-US" sz="1400" i="1" dirty="0" smtClean="0"/>
              <a:t> se </a:t>
            </a:r>
            <a:r>
              <a:rPr lang="en-US" sz="1400" i="1" dirty="0" err="1" smtClean="0"/>
              <a:t>asegura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que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si</a:t>
            </a:r>
            <a:r>
              <a:rPr lang="en-US" sz="1400" i="1" dirty="0" smtClean="0"/>
              <a:t> un </a:t>
            </a:r>
            <a:r>
              <a:rPr lang="en-US" sz="1400" i="1" dirty="0" err="1" smtClean="0"/>
              <a:t>camino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activo</a:t>
            </a:r>
            <a:r>
              <a:rPr lang="en-US" sz="1400" i="1" dirty="0" smtClean="0"/>
              <a:t> o </a:t>
            </a:r>
            <a:r>
              <a:rPr lang="en-US" sz="1400" i="1" dirty="0" err="1" smtClean="0"/>
              <a:t>dispositivo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falla</a:t>
            </a:r>
            <a:r>
              <a:rPr lang="en-US" sz="1400" i="1" dirty="0" smtClean="0"/>
              <a:t> un </a:t>
            </a:r>
            <a:r>
              <a:rPr lang="en-US" sz="1400" i="1" dirty="0" err="1" smtClean="0"/>
              <a:t>nuevo</a:t>
            </a:r>
            <a:r>
              <a:rPr lang="en-US" sz="1400" i="1" dirty="0" smtClean="0"/>
              <a:t> spanning tree </a:t>
            </a:r>
            <a:r>
              <a:rPr lang="en-US" sz="1400" i="1" dirty="0" err="1" smtClean="0"/>
              <a:t>puede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ser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calculado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nuevamente</a:t>
            </a:r>
            <a:r>
              <a:rPr lang="en-US" sz="1400" i="1" dirty="0" smtClean="0"/>
              <a:t>.</a:t>
            </a:r>
            <a:endParaRPr lang="en-US" sz="1400" i="1" dirty="0"/>
          </a:p>
          <a:p>
            <a:endParaRPr lang="en-US" sz="1400" i="1" dirty="0" smtClean="0"/>
          </a:p>
          <a:p>
            <a:endParaRPr lang="en-US" sz="1400" i="1" dirty="0"/>
          </a:p>
          <a:p>
            <a:endParaRPr lang="en-US" sz="1400" i="1" dirty="0" smtClean="0"/>
          </a:p>
          <a:p>
            <a:endParaRPr lang="en-US" sz="1400" i="1" dirty="0"/>
          </a:p>
          <a:p>
            <a:endParaRPr lang="en-US" sz="1400" i="1" dirty="0" smtClean="0"/>
          </a:p>
          <a:p>
            <a:endParaRPr lang="en-US" sz="1400" i="1" dirty="0"/>
          </a:p>
          <a:p>
            <a:endParaRPr lang="en-US" sz="1400" dirty="0" smtClean="0"/>
          </a:p>
          <a:p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3142407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" dur="indefinite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5" dur="indefinite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" dur="indefinite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3" dur="indefinite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8" dur="indefinite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9" dur="indefinite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6" dur="indefinite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7" dur="indefinite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2786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 err="1" smtClean="0"/>
              <a:t>Implementación</a:t>
            </a:r>
            <a:endParaRPr lang="en-US" sz="2800" dirty="0">
              <a:solidFill>
                <a:srgbClr val="99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1EFC-E9CE-443D-B5EE-C5946B83F889}" type="datetime1">
              <a:rPr lang="es-CO" smtClean="0"/>
              <a:t>17/05/2013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893468-8B77-43E1-A992-645FF8FFB720}" type="slidenum">
              <a:rPr lang="en-US"/>
              <a:pPr/>
              <a:t>24</a:t>
            </a:fld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Spanning Tree protocol</a:t>
            </a:r>
            <a:endParaRPr lang="es-CO"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>
          <a:xfrm>
            <a:off x="704088" y="1097280"/>
            <a:ext cx="7735824" cy="5175504"/>
          </a:xfrm>
        </p:spPr>
        <p:txBody>
          <a:bodyPr/>
          <a:lstStyle/>
          <a:p>
            <a:endParaRPr lang="en-US" sz="1400" dirty="0" smtClean="0"/>
          </a:p>
          <a:p>
            <a:endParaRPr lang="en-US" sz="1400" dirty="0"/>
          </a:p>
          <a:p>
            <a:endParaRPr lang="en-US" sz="1400" dirty="0" smtClean="0"/>
          </a:p>
          <a:p>
            <a:endParaRPr lang="en-US" sz="1400" dirty="0"/>
          </a:p>
          <a:p>
            <a:endParaRPr lang="en-US" sz="1400" dirty="0" smtClean="0"/>
          </a:p>
          <a:p>
            <a:endParaRPr lang="en-US" sz="1400" dirty="0" smtClean="0"/>
          </a:p>
          <a:p>
            <a:r>
              <a:rPr lang="en-US" sz="1400" dirty="0" smtClean="0"/>
              <a:t>Los  BPDU´s </a:t>
            </a:r>
            <a:r>
              <a:rPr lang="en-US" sz="1400" dirty="0" err="1" smtClean="0"/>
              <a:t>contienen</a:t>
            </a:r>
            <a:r>
              <a:rPr lang="en-US" sz="1400" dirty="0" smtClean="0"/>
              <a:t> </a:t>
            </a:r>
            <a:r>
              <a:rPr lang="en-US" sz="1400" dirty="0" err="1" smtClean="0"/>
              <a:t>suficiente</a:t>
            </a:r>
            <a:r>
              <a:rPr lang="en-US" sz="1400" dirty="0" smtClean="0"/>
              <a:t> </a:t>
            </a:r>
            <a:r>
              <a:rPr lang="en-US" sz="1400" dirty="0" err="1" smtClean="0"/>
              <a:t>información</a:t>
            </a:r>
            <a:r>
              <a:rPr lang="en-US" sz="1400" dirty="0" smtClean="0"/>
              <a:t> </a:t>
            </a:r>
            <a:r>
              <a:rPr lang="en-US" sz="1400" dirty="0" err="1" smtClean="0"/>
              <a:t>para</a:t>
            </a:r>
            <a:r>
              <a:rPr lang="en-US" sz="1400" dirty="0" smtClean="0"/>
              <a:t> </a:t>
            </a:r>
            <a:r>
              <a:rPr lang="en-US" sz="1400" dirty="0" err="1" smtClean="0"/>
              <a:t>que</a:t>
            </a:r>
            <a:r>
              <a:rPr lang="en-US" sz="1400" dirty="0" smtClean="0"/>
              <a:t> los bridges </a:t>
            </a:r>
            <a:r>
              <a:rPr lang="en-US" sz="1400" dirty="0" err="1" smtClean="0"/>
              <a:t>puedan</a:t>
            </a:r>
            <a:r>
              <a:rPr lang="en-US" sz="1400" dirty="0" smtClean="0"/>
              <a:t> </a:t>
            </a:r>
            <a:r>
              <a:rPr lang="en-US" sz="1400" dirty="0" err="1" smtClean="0"/>
              <a:t>hacer</a:t>
            </a:r>
            <a:r>
              <a:rPr lang="en-US" sz="1400" dirty="0" smtClean="0"/>
              <a:t> lo </a:t>
            </a:r>
            <a:r>
              <a:rPr lang="en-US" sz="1400" dirty="0" err="1" smtClean="0"/>
              <a:t>siguiente</a:t>
            </a:r>
            <a:r>
              <a:rPr lang="en-US" sz="1400" dirty="0" smtClean="0"/>
              <a:t>.</a:t>
            </a:r>
          </a:p>
          <a:p>
            <a:pPr marL="0" indent="0">
              <a:buNone/>
            </a:pPr>
            <a:r>
              <a:rPr lang="en-US" sz="1400" dirty="0" smtClean="0"/>
              <a:t>- </a:t>
            </a:r>
            <a:r>
              <a:rPr lang="en-US" sz="1400" dirty="0" err="1" smtClean="0"/>
              <a:t>Seleccionar</a:t>
            </a:r>
            <a:r>
              <a:rPr lang="en-US" sz="1400" dirty="0" smtClean="0"/>
              <a:t> un solo switch </a:t>
            </a:r>
            <a:r>
              <a:rPr lang="en-US" sz="1400" dirty="0" err="1" smtClean="0"/>
              <a:t>que</a:t>
            </a:r>
            <a:r>
              <a:rPr lang="en-US" sz="1400" dirty="0" smtClean="0"/>
              <a:t> </a:t>
            </a:r>
            <a:r>
              <a:rPr lang="en-US" sz="1400" dirty="0" err="1" smtClean="0"/>
              <a:t>actua</a:t>
            </a:r>
            <a:r>
              <a:rPr lang="en-US" sz="1400" dirty="0" smtClean="0"/>
              <a:t> </a:t>
            </a:r>
            <a:r>
              <a:rPr lang="en-US" sz="1400" dirty="0" err="1" smtClean="0"/>
              <a:t>como</a:t>
            </a:r>
            <a:r>
              <a:rPr lang="en-US" sz="1400" dirty="0" smtClean="0"/>
              <a:t> la </a:t>
            </a:r>
            <a:r>
              <a:rPr lang="en-US" sz="1400" dirty="0" err="1" smtClean="0"/>
              <a:t>raíz</a:t>
            </a:r>
            <a:r>
              <a:rPr lang="en-US" sz="1400" dirty="0" smtClean="0"/>
              <a:t> del </a:t>
            </a:r>
            <a:r>
              <a:rPr lang="en-US" sz="1400" dirty="0" err="1" smtClean="0"/>
              <a:t>sapnning</a:t>
            </a:r>
            <a:r>
              <a:rPr lang="en-US" sz="1400" dirty="0" smtClean="0"/>
              <a:t> tree.</a:t>
            </a:r>
          </a:p>
          <a:p>
            <a:pPr marL="0" indent="0">
              <a:buNone/>
            </a:pPr>
            <a:r>
              <a:rPr lang="en-US" sz="1400" dirty="0" smtClean="0"/>
              <a:t>- </a:t>
            </a:r>
            <a:r>
              <a:rPr lang="en-US" sz="1400" dirty="0" err="1" smtClean="0"/>
              <a:t>Calcular</a:t>
            </a:r>
            <a:r>
              <a:rPr lang="en-US" sz="1400" dirty="0" smtClean="0"/>
              <a:t> el </a:t>
            </a:r>
            <a:r>
              <a:rPr lang="en-US" sz="1400" dirty="0" err="1" smtClean="0"/>
              <a:t>camino</a:t>
            </a:r>
            <a:r>
              <a:rPr lang="en-US" sz="1400" dirty="0" smtClean="0"/>
              <a:t> </a:t>
            </a:r>
            <a:r>
              <a:rPr lang="en-US" sz="1400" dirty="0" err="1" smtClean="0"/>
              <a:t>más</a:t>
            </a:r>
            <a:r>
              <a:rPr lang="en-US" sz="1400" dirty="0" smtClean="0"/>
              <a:t> </a:t>
            </a:r>
            <a:r>
              <a:rPr lang="en-US" sz="1400" dirty="0" err="1" smtClean="0"/>
              <a:t>corto</a:t>
            </a:r>
            <a:r>
              <a:rPr lang="en-US" sz="1400" dirty="0" smtClean="0"/>
              <a:t> </a:t>
            </a:r>
            <a:r>
              <a:rPr lang="en-US" sz="1400" dirty="0" err="1" smtClean="0"/>
              <a:t>desde</a:t>
            </a:r>
            <a:r>
              <a:rPr lang="en-US" sz="1400" dirty="0" smtClean="0"/>
              <a:t> </a:t>
            </a:r>
            <a:r>
              <a:rPr lang="en-US" sz="1400" dirty="0" err="1" smtClean="0"/>
              <a:t>si</a:t>
            </a:r>
            <a:r>
              <a:rPr lang="en-US" sz="1400" dirty="0" smtClean="0"/>
              <a:t> </a:t>
            </a:r>
            <a:r>
              <a:rPr lang="en-US" sz="1400" dirty="0" err="1" smtClean="0"/>
              <a:t>mismo</a:t>
            </a:r>
            <a:r>
              <a:rPr lang="en-US" sz="1400" dirty="0" smtClean="0"/>
              <a:t> al switch </a:t>
            </a:r>
            <a:r>
              <a:rPr lang="en-US" sz="1400" dirty="0" err="1" smtClean="0"/>
              <a:t>raíz</a:t>
            </a:r>
            <a:r>
              <a:rPr lang="en-US" sz="1400" dirty="0" smtClean="0"/>
              <a:t>.</a:t>
            </a:r>
          </a:p>
          <a:p>
            <a:pPr marL="0" indent="0">
              <a:buNone/>
            </a:pPr>
            <a:r>
              <a:rPr lang="en-US" sz="1400" dirty="0" smtClean="0"/>
              <a:t>- </a:t>
            </a:r>
            <a:r>
              <a:rPr lang="en-US" sz="1400" dirty="0" err="1" smtClean="0"/>
              <a:t>Elegir</a:t>
            </a:r>
            <a:r>
              <a:rPr lang="en-US" sz="1400" dirty="0" smtClean="0"/>
              <a:t> </a:t>
            </a:r>
            <a:r>
              <a:rPr lang="en-US" sz="1400" dirty="0" err="1" smtClean="0"/>
              <a:t>uno</a:t>
            </a:r>
            <a:r>
              <a:rPr lang="en-US" sz="1400" dirty="0" smtClean="0"/>
              <a:t> de </a:t>
            </a:r>
            <a:r>
              <a:rPr lang="en-US" sz="1400" dirty="0" err="1" smtClean="0"/>
              <a:t>sus</a:t>
            </a:r>
            <a:r>
              <a:rPr lang="en-US" sz="1400" dirty="0" smtClean="0"/>
              <a:t> </a:t>
            </a:r>
            <a:r>
              <a:rPr lang="en-US" sz="1400" dirty="0" err="1" smtClean="0"/>
              <a:t>puertos</a:t>
            </a:r>
            <a:r>
              <a:rPr lang="en-US" sz="1400" dirty="0" smtClean="0"/>
              <a:t> </a:t>
            </a:r>
            <a:r>
              <a:rPr lang="en-US" sz="1400" dirty="0" err="1" smtClean="0"/>
              <a:t>como</a:t>
            </a:r>
            <a:r>
              <a:rPr lang="en-US" sz="1400" dirty="0" smtClean="0"/>
              <a:t> el </a:t>
            </a:r>
            <a:r>
              <a:rPr lang="en-US" sz="1400" dirty="0" err="1" smtClean="0"/>
              <a:t>puerto</a:t>
            </a:r>
            <a:r>
              <a:rPr lang="en-US" sz="1400" dirty="0" smtClean="0"/>
              <a:t> </a:t>
            </a:r>
            <a:r>
              <a:rPr lang="en-US" sz="1400" dirty="0" err="1" smtClean="0"/>
              <a:t>raíz</a:t>
            </a:r>
            <a:r>
              <a:rPr lang="en-US" sz="1400" dirty="0" smtClean="0"/>
              <a:t> </a:t>
            </a:r>
            <a:r>
              <a:rPr lang="en-US" sz="1400" dirty="0" err="1" smtClean="0"/>
              <a:t>para</a:t>
            </a:r>
            <a:r>
              <a:rPr lang="en-US" sz="1400" dirty="0" smtClean="0"/>
              <a:t> </a:t>
            </a:r>
            <a:r>
              <a:rPr lang="en-US" sz="1400" dirty="0" err="1" smtClean="0"/>
              <a:t>cada</a:t>
            </a:r>
            <a:r>
              <a:rPr lang="en-US" sz="1400" dirty="0" smtClean="0"/>
              <a:t> </a:t>
            </a:r>
            <a:r>
              <a:rPr lang="en-US" sz="1400" dirty="0" err="1" smtClean="0"/>
              <a:t>uno</a:t>
            </a:r>
            <a:r>
              <a:rPr lang="en-US" sz="1400" dirty="0" smtClean="0"/>
              <a:t> de los switches  </a:t>
            </a:r>
            <a:r>
              <a:rPr lang="en-US" sz="1400" dirty="0" err="1" smtClean="0"/>
              <a:t>que</a:t>
            </a:r>
            <a:r>
              <a:rPr lang="en-US" sz="1400" dirty="0" smtClean="0"/>
              <a:t> no </a:t>
            </a:r>
            <a:r>
              <a:rPr lang="en-US" sz="1400" dirty="0" err="1" smtClean="0"/>
              <a:t>es</a:t>
            </a:r>
            <a:r>
              <a:rPr lang="en-US" sz="1400" dirty="0" smtClean="0"/>
              <a:t> el switch </a:t>
            </a:r>
            <a:r>
              <a:rPr lang="en-US" sz="1400" dirty="0" err="1" smtClean="0"/>
              <a:t>raíz</a:t>
            </a:r>
            <a:r>
              <a:rPr lang="en-US" sz="1400" dirty="0" smtClean="0"/>
              <a:t> (la interface </a:t>
            </a:r>
            <a:r>
              <a:rPr lang="en-US" sz="1400" dirty="0" err="1" smtClean="0"/>
              <a:t>que</a:t>
            </a:r>
            <a:r>
              <a:rPr lang="en-US" sz="1400" dirty="0" smtClean="0"/>
              <a:t> </a:t>
            </a:r>
            <a:r>
              <a:rPr lang="en-US" sz="1400" dirty="0" err="1" smtClean="0"/>
              <a:t>suministra</a:t>
            </a:r>
            <a:r>
              <a:rPr lang="en-US" sz="1400" dirty="0" smtClean="0"/>
              <a:t> el </a:t>
            </a:r>
            <a:r>
              <a:rPr lang="en-US" sz="1400" dirty="0" err="1" smtClean="0"/>
              <a:t>mejor</a:t>
            </a:r>
            <a:r>
              <a:rPr lang="en-US" sz="1400" dirty="0" smtClean="0"/>
              <a:t> </a:t>
            </a:r>
            <a:r>
              <a:rPr lang="en-US" sz="1400" dirty="0" err="1" smtClean="0"/>
              <a:t>camino</a:t>
            </a:r>
            <a:r>
              <a:rPr lang="en-US" sz="1400" dirty="0" smtClean="0"/>
              <a:t> al switch </a:t>
            </a:r>
            <a:r>
              <a:rPr lang="en-US" sz="1400" dirty="0" err="1" smtClean="0"/>
              <a:t>raíz</a:t>
            </a:r>
            <a:r>
              <a:rPr lang="en-US" sz="1400" dirty="0" smtClean="0"/>
              <a:t>).</a:t>
            </a:r>
          </a:p>
          <a:p>
            <a:pPr marL="0" indent="0">
              <a:buNone/>
            </a:pPr>
            <a:r>
              <a:rPr lang="en-US" sz="1400" b="1" dirty="0" smtClean="0"/>
              <a:t>- </a:t>
            </a:r>
            <a:r>
              <a:rPr lang="en-US" sz="1400" dirty="0" err="1" smtClean="0"/>
              <a:t>Designar</a:t>
            </a:r>
            <a:r>
              <a:rPr lang="en-US" sz="1400" dirty="0" smtClean="0"/>
              <a:t> </a:t>
            </a:r>
            <a:r>
              <a:rPr lang="en-US" sz="1400" dirty="0" err="1" smtClean="0"/>
              <a:t>uno</a:t>
            </a:r>
            <a:r>
              <a:rPr lang="en-US" sz="1400" dirty="0" smtClean="0"/>
              <a:t> de los switch </a:t>
            </a:r>
            <a:r>
              <a:rPr lang="en-US" sz="1400" dirty="0" err="1" smtClean="0"/>
              <a:t>como</a:t>
            </a:r>
            <a:r>
              <a:rPr lang="en-US" sz="1400" dirty="0" smtClean="0"/>
              <a:t> el </a:t>
            </a:r>
            <a:r>
              <a:rPr lang="en-US" sz="1400" dirty="0" err="1" smtClean="0"/>
              <a:t>más</a:t>
            </a:r>
            <a:r>
              <a:rPr lang="en-US" sz="1400" dirty="0" smtClean="0"/>
              <a:t> </a:t>
            </a:r>
            <a:r>
              <a:rPr lang="en-US" sz="1400" dirty="0" err="1" smtClean="0"/>
              <a:t>cercano</a:t>
            </a:r>
            <a:r>
              <a:rPr lang="en-US" sz="1400" dirty="0" smtClean="0"/>
              <a:t> a la </a:t>
            </a:r>
            <a:r>
              <a:rPr lang="en-US" sz="1400" dirty="0" err="1" smtClean="0"/>
              <a:t>raíz</a:t>
            </a:r>
            <a:r>
              <a:rPr lang="en-US" sz="1400" dirty="0"/>
              <a:t> </a:t>
            </a:r>
            <a:r>
              <a:rPr lang="en-US" sz="1400" dirty="0" smtClean="0"/>
              <a:t>por </a:t>
            </a:r>
            <a:r>
              <a:rPr lang="en-US" sz="1400" dirty="0" err="1" smtClean="0"/>
              <a:t>cada</a:t>
            </a:r>
            <a:r>
              <a:rPr lang="en-US" sz="1400" dirty="0" smtClean="0"/>
              <a:t> </a:t>
            </a:r>
            <a:r>
              <a:rPr lang="en-US" sz="1400" dirty="0" err="1" smtClean="0"/>
              <a:t>segmento</a:t>
            </a:r>
            <a:r>
              <a:rPr lang="en-US" sz="1400" dirty="0" smtClean="0"/>
              <a:t> de red, </a:t>
            </a:r>
            <a:r>
              <a:rPr lang="en-US" sz="1400" dirty="0" err="1" smtClean="0"/>
              <a:t>llamado</a:t>
            </a:r>
            <a:r>
              <a:rPr lang="en-US" sz="1400" dirty="0" smtClean="0"/>
              <a:t> “switch </a:t>
            </a:r>
            <a:r>
              <a:rPr lang="en-US" sz="1400" dirty="0" err="1" smtClean="0"/>
              <a:t>designado</a:t>
            </a:r>
            <a:r>
              <a:rPr lang="en-US" sz="1400" dirty="0" smtClean="0"/>
              <a:t>”. </a:t>
            </a:r>
            <a:r>
              <a:rPr lang="en-US" sz="1400" dirty="0" err="1" smtClean="0"/>
              <a:t>Maneja</a:t>
            </a:r>
            <a:r>
              <a:rPr lang="en-US" sz="1400" dirty="0" smtClean="0"/>
              <a:t> </a:t>
            </a:r>
            <a:r>
              <a:rPr lang="en-US" sz="1400" dirty="0" err="1" smtClean="0"/>
              <a:t>todas</a:t>
            </a:r>
            <a:r>
              <a:rPr lang="en-US" sz="1400" dirty="0" smtClean="0"/>
              <a:t> </a:t>
            </a:r>
            <a:r>
              <a:rPr lang="en-US" sz="1400" dirty="0" err="1" smtClean="0"/>
              <a:t>las</a:t>
            </a:r>
            <a:r>
              <a:rPr lang="en-US" sz="1400" dirty="0" smtClean="0"/>
              <a:t> </a:t>
            </a:r>
            <a:r>
              <a:rPr lang="en-US" sz="1400" dirty="0" err="1" smtClean="0"/>
              <a:t>comunicaciones</a:t>
            </a:r>
            <a:r>
              <a:rPr lang="en-US" sz="1400" dirty="0" smtClean="0"/>
              <a:t> </a:t>
            </a:r>
            <a:r>
              <a:rPr lang="en-US" sz="1400" dirty="0" err="1" smtClean="0"/>
              <a:t>desde</a:t>
            </a:r>
            <a:r>
              <a:rPr lang="en-US" sz="1400" dirty="0" smtClean="0"/>
              <a:t> </a:t>
            </a:r>
            <a:r>
              <a:rPr lang="en-US" sz="1400" dirty="0" err="1" smtClean="0"/>
              <a:t>esa</a:t>
            </a:r>
            <a:r>
              <a:rPr lang="en-US" sz="1400" dirty="0" smtClean="0"/>
              <a:t> LAN </a:t>
            </a:r>
            <a:r>
              <a:rPr lang="en-US" sz="1400" dirty="0" err="1" smtClean="0"/>
              <a:t>hacia</a:t>
            </a:r>
            <a:r>
              <a:rPr lang="en-US" sz="1400" dirty="0" smtClean="0"/>
              <a:t> el Bridge </a:t>
            </a:r>
            <a:r>
              <a:rPr lang="en-US" sz="1400" dirty="0" err="1" smtClean="0"/>
              <a:t>raíz</a:t>
            </a:r>
            <a:r>
              <a:rPr lang="en-US" sz="1400" dirty="0" smtClean="0"/>
              <a:t>).</a:t>
            </a:r>
          </a:p>
          <a:p>
            <a:pPr marL="0" indent="0">
              <a:buNone/>
            </a:pPr>
            <a:r>
              <a:rPr lang="en-US" sz="1400" i="1" dirty="0" smtClean="0"/>
              <a:t>- </a:t>
            </a:r>
            <a:r>
              <a:rPr lang="en-US" sz="1400" i="1" dirty="0" err="1" smtClean="0"/>
              <a:t>Seleccionar</a:t>
            </a:r>
            <a:r>
              <a:rPr lang="en-US" sz="1400" i="1" dirty="0" smtClean="0"/>
              <a:t> los </a:t>
            </a:r>
            <a:r>
              <a:rPr lang="en-US" sz="1400" i="1" dirty="0" err="1" smtClean="0"/>
              <a:t>puertos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que</a:t>
            </a:r>
            <a:r>
              <a:rPr lang="en-US" sz="1400" i="1" dirty="0" smtClean="0"/>
              <a:t> son parte del spanning tree “</a:t>
            </a:r>
            <a:r>
              <a:rPr lang="en-US" sz="1400" i="1" dirty="0" err="1" smtClean="0"/>
              <a:t>puertos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designados</a:t>
            </a:r>
            <a:r>
              <a:rPr lang="en-US" sz="1400" i="1" dirty="0" smtClean="0"/>
              <a:t>”, los </a:t>
            </a:r>
            <a:r>
              <a:rPr lang="en-US" sz="1400" i="1" dirty="0" err="1" smtClean="0"/>
              <a:t>puertos</a:t>
            </a:r>
            <a:r>
              <a:rPr lang="en-US" sz="1400" i="1" dirty="0" smtClean="0"/>
              <a:t> no </a:t>
            </a:r>
            <a:r>
              <a:rPr lang="en-US" sz="1400" i="1" dirty="0" err="1" smtClean="0"/>
              <a:t>designados</a:t>
            </a:r>
            <a:r>
              <a:rPr lang="en-US" sz="1400" i="1" dirty="0" smtClean="0"/>
              <a:t> son </a:t>
            </a:r>
            <a:r>
              <a:rPr lang="en-US" sz="1400" i="1" dirty="0" err="1" smtClean="0"/>
              <a:t>bloqueados</a:t>
            </a:r>
            <a:r>
              <a:rPr lang="en-US" sz="1400" i="1" dirty="0" smtClean="0"/>
              <a:t>.</a:t>
            </a:r>
            <a:endParaRPr lang="en-US" sz="1400" i="1" dirty="0"/>
          </a:p>
          <a:p>
            <a:endParaRPr lang="en-US" sz="1400" i="1" dirty="0" smtClean="0"/>
          </a:p>
          <a:p>
            <a:endParaRPr lang="en-US" sz="1400" i="1" dirty="0"/>
          </a:p>
          <a:p>
            <a:endParaRPr lang="en-US" sz="1400" i="1" dirty="0" smtClean="0"/>
          </a:p>
          <a:p>
            <a:endParaRPr lang="en-US" sz="1400" i="1" dirty="0"/>
          </a:p>
          <a:p>
            <a:endParaRPr lang="en-US" sz="1400" i="1" dirty="0" smtClean="0"/>
          </a:p>
          <a:p>
            <a:endParaRPr lang="en-US" sz="1400" i="1" dirty="0"/>
          </a:p>
          <a:p>
            <a:endParaRPr lang="en-US" sz="1400" dirty="0" smtClean="0"/>
          </a:p>
          <a:p>
            <a:endParaRPr lang="en-US" sz="1400" dirty="0" smtClean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1" y="1143000"/>
            <a:ext cx="3962400" cy="2163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2407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" dur="indefinite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5" dur="indefinite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" dur="indefinite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3" dur="indefinite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8" dur="indefinite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9" dur="indefinite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6" dur="indefinite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7" dur="indefinite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92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Implementación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dirty="0" err="1"/>
              <a:t>Procedimiento</a:t>
            </a:r>
            <a:endParaRPr lang="en-US" dirty="0"/>
          </a:p>
          <a:p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Conclusiones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buFontTx/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1079298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640E1D-774A-4793-A5D5-631B716B00CE}" type="slidenum">
              <a:rPr lang="en-US"/>
              <a:pPr/>
              <a:t>25</a:t>
            </a:fld>
            <a:endParaRPr lang="en-US"/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2"/>
          </p:nvPr>
        </p:nvSpPr>
        <p:spPr>
          <a:xfrm>
            <a:off x="3124200" y="6416675"/>
            <a:ext cx="2895600" cy="365125"/>
          </a:xfrm>
        </p:spPr>
        <p:txBody>
          <a:bodyPr/>
          <a:lstStyle/>
          <a:p>
            <a:r>
              <a:rPr lang="en-US" dirty="0" smtClean="0"/>
              <a:t>Spanning Tree protocol</a:t>
            </a:r>
            <a:endParaRPr lang="es-CO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4C0F2-B606-4686-8830-9CB2E63178FD}" type="datetime1">
              <a:rPr lang="es-CO" smtClean="0"/>
              <a:t>17/05/2013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98510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2786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 err="1" smtClean="0"/>
              <a:t>Procedimiento</a:t>
            </a:r>
            <a:endParaRPr lang="en-US" sz="2800" dirty="0">
              <a:solidFill>
                <a:srgbClr val="99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1EFC-E9CE-443D-B5EE-C5946B83F889}" type="datetime1">
              <a:rPr lang="es-CO" smtClean="0"/>
              <a:t>17/05/2013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893468-8B77-43E1-A992-645FF8FFB720}" type="slidenum">
              <a:rPr lang="en-US"/>
              <a:pPr/>
              <a:t>26</a:t>
            </a:fld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Spanning Tree protocol</a:t>
            </a:r>
            <a:endParaRPr lang="es-CO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143000"/>
            <a:ext cx="388731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>
          <a:xfrm>
            <a:off x="704088" y="1097280"/>
            <a:ext cx="7735824" cy="5175504"/>
          </a:xfrm>
        </p:spPr>
        <p:txBody>
          <a:bodyPr/>
          <a:lstStyle/>
          <a:p>
            <a:endParaRPr lang="en-US" sz="1400" dirty="0" smtClean="0"/>
          </a:p>
          <a:p>
            <a:endParaRPr lang="en-US" sz="1400" dirty="0"/>
          </a:p>
          <a:p>
            <a:endParaRPr lang="en-US" sz="1400" dirty="0" smtClean="0"/>
          </a:p>
          <a:p>
            <a:endParaRPr lang="en-US" sz="1400" dirty="0"/>
          </a:p>
          <a:p>
            <a:endParaRPr lang="en-US" sz="1400" dirty="0" smtClean="0"/>
          </a:p>
          <a:p>
            <a:endParaRPr lang="en-US" sz="1400" dirty="0" smtClean="0"/>
          </a:p>
          <a:p>
            <a:r>
              <a:rPr lang="en-US" sz="1400" dirty="0" smtClean="0"/>
              <a:t>STP </a:t>
            </a:r>
            <a:r>
              <a:rPr lang="en-US" sz="1400" dirty="0" err="1" smtClean="0"/>
              <a:t>emplea</a:t>
            </a:r>
            <a:r>
              <a:rPr lang="en-US" sz="1400" dirty="0" smtClean="0"/>
              <a:t> un </a:t>
            </a:r>
            <a:r>
              <a:rPr lang="en-US" sz="1400" dirty="0" err="1" smtClean="0"/>
              <a:t>algoritmo</a:t>
            </a:r>
            <a:r>
              <a:rPr lang="en-US" sz="1400" dirty="0" smtClean="0"/>
              <a:t> </a:t>
            </a:r>
            <a:r>
              <a:rPr lang="en-US" sz="1400" dirty="0" err="1" smtClean="0"/>
              <a:t>llamado</a:t>
            </a:r>
            <a:r>
              <a:rPr lang="en-US" sz="1400" dirty="0" smtClean="0"/>
              <a:t> Spanning Tree Algorithm (STA).</a:t>
            </a:r>
          </a:p>
          <a:p>
            <a:r>
              <a:rPr lang="en-US" sz="1400" dirty="0" smtClean="0"/>
              <a:t>STA </a:t>
            </a:r>
            <a:r>
              <a:rPr lang="en-US" sz="1400" dirty="0" err="1" smtClean="0"/>
              <a:t>elige</a:t>
            </a:r>
            <a:r>
              <a:rPr lang="en-US" sz="1400" dirty="0" smtClean="0"/>
              <a:t> un </a:t>
            </a:r>
            <a:r>
              <a:rPr lang="en-US" sz="1400" dirty="0" err="1" smtClean="0"/>
              <a:t>punto</a:t>
            </a:r>
            <a:r>
              <a:rPr lang="en-US" sz="1400" dirty="0" smtClean="0"/>
              <a:t> de </a:t>
            </a:r>
            <a:r>
              <a:rPr lang="en-US" sz="1400" dirty="0" err="1" smtClean="0"/>
              <a:t>referencia</a:t>
            </a:r>
            <a:r>
              <a:rPr lang="en-US" sz="1400" dirty="0" smtClean="0"/>
              <a:t>, </a:t>
            </a:r>
            <a:r>
              <a:rPr lang="en-US" sz="1400" dirty="0" err="1" smtClean="0"/>
              <a:t>llamado</a:t>
            </a:r>
            <a:r>
              <a:rPr lang="en-US" sz="1400" dirty="0" smtClean="0"/>
              <a:t> un bridge </a:t>
            </a:r>
            <a:r>
              <a:rPr lang="en-US" sz="1400" dirty="0" err="1" smtClean="0"/>
              <a:t>raíz</a:t>
            </a:r>
            <a:r>
              <a:rPr lang="en-US" sz="1400" dirty="0" smtClean="0"/>
              <a:t> y </a:t>
            </a:r>
            <a:r>
              <a:rPr lang="en-US" sz="1400" dirty="0" err="1" smtClean="0"/>
              <a:t>entonces</a:t>
            </a:r>
            <a:r>
              <a:rPr lang="en-US" sz="1400" dirty="0" smtClean="0"/>
              <a:t> </a:t>
            </a:r>
            <a:r>
              <a:rPr lang="en-US" sz="1400" dirty="0" err="1" smtClean="0"/>
              <a:t>determina</a:t>
            </a:r>
            <a:r>
              <a:rPr lang="en-US" sz="1400" dirty="0" smtClean="0"/>
              <a:t> los </a:t>
            </a:r>
            <a:r>
              <a:rPr lang="en-US" sz="1400" dirty="0" err="1" smtClean="0"/>
              <a:t>caminos</a:t>
            </a:r>
            <a:r>
              <a:rPr lang="en-US" sz="1400" dirty="0" smtClean="0"/>
              <a:t> </a:t>
            </a:r>
            <a:r>
              <a:rPr lang="en-US" sz="1400" dirty="0" err="1" smtClean="0"/>
              <a:t>disponibles</a:t>
            </a:r>
            <a:r>
              <a:rPr lang="en-US" sz="1400" dirty="0" smtClean="0"/>
              <a:t> </a:t>
            </a:r>
            <a:r>
              <a:rPr lang="en-US" sz="1400" dirty="0" err="1" smtClean="0"/>
              <a:t>hacia</a:t>
            </a:r>
            <a:r>
              <a:rPr lang="en-US" sz="1400" dirty="0" smtClean="0"/>
              <a:t> </a:t>
            </a:r>
            <a:r>
              <a:rPr lang="en-US" sz="1400" dirty="0" err="1" smtClean="0"/>
              <a:t>ese</a:t>
            </a:r>
            <a:r>
              <a:rPr lang="en-US" sz="1400" dirty="0" smtClean="0"/>
              <a:t> </a:t>
            </a:r>
            <a:r>
              <a:rPr lang="en-US" sz="1400" dirty="0" err="1" smtClean="0"/>
              <a:t>punto</a:t>
            </a:r>
            <a:r>
              <a:rPr lang="en-US" sz="1400" dirty="0" smtClean="0"/>
              <a:t> de </a:t>
            </a:r>
            <a:r>
              <a:rPr lang="en-US" sz="1400" dirty="0" err="1" smtClean="0"/>
              <a:t>referencia</a:t>
            </a:r>
            <a:r>
              <a:rPr lang="en-US" sz="1400" dirty="0" smtClean="0"/>
              <a:t>.</a:t>
            </a:r>
          </a:p>
          <a:p>
            <a:pPr marL="0" indent="0">
              <a:buNone/>
            </a:pPr>
            <a:r>
              <a:rPr lang="en-US" sz="1400" dirty="0" smtClean="0"/>
              <a:t>Si </a:t>
            </a:r>
            <a:r>
              <a:rPr lang="en-US" sz="1400" dirty="0" err="1" smtClean="0"/>
              <a:t>existen</a:t>
            </a:r>
            <a:r>
              <a:rPr lang="en-US" sz="1400" dirty="0" smtClean="0"/>
              <a:t> </a:t>
            </a:r>
            <a:r>
              <a:rPr lang="en-US" sz="1400" dirty="0" err="1" smtClean="0"/>
              <a:t>más</a:t>
            </a:r>
            <a:r>
              <a:rPr lang="en-US" sz="1400" dirty="0" smtClean="0"/>
              <a:t> de dos </a:t>
            </a:r>
            <a:r>
              <a:rPr lang="en-US" sz="1400" dirty="0" err="1" smtClean="0"/>
              <a:t>caminos</a:t>
            </a:r>
            <a:r>
              <a:rPr lang="en-US" sz="1400" dirty="0" smtClean="0"/>
              <a:t>, STA </a:t>
            </a:r>
            <a:r>
              <a:rPr lang="en-US" sz="1400" dirty="0" err="1" smtClean="0"/>
              <a:t>elige</a:t>
            </a:r>
            <a:r>
              <a:rPr lang="en-US" sz="1400" dirty="0" smtClean="0"/>
              <a:t> el </a:t>
            </a:r>
            <a:r>
              <a:rPr lang="en-US" sz="1400" dirty="0" err="1" smtClean="0"/>
              <a:t>mejor</a:t>
            </a:r>
            <a:r>
              <a:rPr lang="en-US" sz="1400" dirty="0" smtClean="0"/>
              <a:t> </a:t>
            </a:r>
            <a:r>
              <a:rPr lang="en-US" sz="1400" dirty="0" err="1" smtClean="0"/>
              <a:t>camino</a:t>
            </a:r>
            <a:r>
              <a:rPr lang="en-US" sz="1400" dirty="0" smtClean="0"/>
              <a:t> y </a:t>
            </a:r>
            <a:r>
              <a:rPr lang="en-US" sz="1400" dirty="0" err="1" smtClean="0"/>
              <a:t>bloquea</a:t>
            </a:r>
            <a:r>
              <a:rPr lang="en-US" sz="1400" dirty="0" smtClean="0"/>
              <a:t> el </a:t>
            </a:r>
            <a:r>
              <a:rPr lang="en-US" sz="1400" dirty="0" err="1" smtClean="0"/>
              <a:t>resto</a:t>
            </a:r>
            <a:r>
              <a:rPr lang="en-US" sz="1400" dirty="0" smtClean="0"/>
              <a:t>.</a:t>
            </a:r>
          </a:p>
          <a:p>
            <a:r>
              <a:rPr lang="en-US" sz="1400" dirty="0" smtClean="0"/>
              <a:t>Los </a:t>
            </a:r>
            <a:r>
              <a:rPr lang="en-US" sz="1400" dirty="0" err="1" smtClean="0"/>
              <a:t>cálculos</a:t>
            </a:r>
            <a:r>
              <a:rPr lang="en-US" sz="1400" dirty="0" smtClean="0"/>
              <a:t> STP </a:t>
            </a:r>
            <a:r>
              <a:rPr lang="en-US" sz="1400" dirty="0" err="1" smtClean="0"/>
              <a:t>hacen</a:t>
            </a:r>
            <a:r>
              <a:rPr lang="en-US" sz="1400" dirty="0" smtClean="0"/>
              <a:t> </a:t>
            </a:r>
            <a:r>
              <a:rPr lang="en-US" sz="1400" dirty="0" err="1" smtClean="0"/>
              <a:t>uso</a:t>
            </a:r>
            <a:r>
              <a:rPr lang="en-US" sz="1400" dirty="0" smtClean="0"/>
              <a:t> </a:t>
            </a:r>
            <a:r>
              <a:rPr lang="en-US" sz="1400" dirty="0" err="1" smtClean="0"/>
              <a:t>extensivo</a:t>
            </a:r>
            <a:r>
              <a:rPr lang="en-US" sz="1400" dirty="0" smtClean="0"/>
              <a:t> de dos </a:t>
            </a:r>
            <a:r>
              <a:rPr lang="en-US" sz="1400" dirty="0" err="1" smtClean="0"/>
              <a:t>conceptos</a:t>
            </a:r>
            <a:r>
              <a:rPr lang="en-US" sz="1400" dirty="0" smtClean="0"/>
              <a:t> claves </a:t>
            </a:r>
            <a:r>
              <a:rPr lang="en-US" sz="1400" dirty="0" err="1" smtClean="0"/>
              <a:t>para</a:t>
            </a:r>
            <a:r>
              <a:rPr lang="en-US" sz="1400" dirty="0" smtClean="0"/>
              <a:t> </a:t>
            </a:r>
            <a:r>
              <a:rPr lang="en-US" sz="1400" dirty="0" err="1" smtClean="0"/>
              <a:t>crear</a:t>
            </a:r>
            <a:r>
              <a:rPr lang="en-US" sz="1400" dirty="0" smtClean="0"/>
              <a:t> </a:t>
            </a:r>
            <a:r>
              <a:rPr lang="en-US" sz="1400" dirty="0" err="1" smtClean="0"/>
              <a:t>una</a:t>
            </a:r>
            <a:r>
              <a:rPr lang="en-US" sz="1400" dirty="0" smtClean="0"/>
              <a:t> </a:t>
            </a:r>
            <a:r>
              <a:rPr lang="en-US" sz="1400" dirty="0" err="1" smtClean="0"/>
              <a:t>topología</a:t>
            </a:r>
            <a:r>
              <a:rPr lang="en-US" sz="1400" dirty="0" smtClean="0"/>
              <a:t> </a:t>
            </a:r>
            <a:r>
              <a:rPr lang="en-US" sz="1400" dirty="0" err="1" smtClean="0"/>
              <a:t>libre</a:t>
            </a:r>
            <a:r>
              <a:rPr lang="en-US" sz="1400" dirty="0" smtClean="0"/>
              <a:t> de loops</a:t>
            </a:r>
          </a:p>
          <a:p>
            <a:pPr>
              <a:buFontTx/>
              <a:buChar char="-"/>
            </a:pPr>
            <a:r>
              <a:rPr lang="en-US" sz="1400" dirty="0" smtClean="0"/>
              <a:t>Bridge ID</a:t>
            </a:r>
          </a:p>
          <a:p>
            <a:pPr>
              <a:buFontTx/>
              <a:buChar char="-"/>
            </a:pPr>
            <a:r>
              <a:rPr lang="en-US" sz="1400" dirty="0" smtClean="0"/>
              <a:t>Path Cost.</a:t>
            </a:r>
            <a:endParaRPr lang="en-US" sz="1400" i="1" dirty="0" smtClean="0"/>
          </a:p>
          <a:p>
            <a:endParaRPr lang="en-US" sz="1400" i="1" dirty="0"/>
          </a:p>
          <a:p>
            <a:endParaRPr lang="en-US" sz="1400" i="1" dirty="0" smtClean="0"/>
          </a:p>
          <a:p>
            <a:endParaRPr lang="en-US" sz="1400" i="1" dirty="0"/>
          </a:p>
          <a:p>
            <a:endParaRPr lang="en-US" sz="1400" i="1" dirty="0" smtClean="0"/>
          </a:p>
          <a:p>
            <a:endParaRPr lang="en-US" sz="1400" i="1" dirty="0"/>
          </a:p>
          <a:p>
            <a:endParaRPr lang="en-US" sz="1400" dirty="0" smtClean="0"/>
          </a:p>
          <a:p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3142407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" dur="indefinite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5" dur="indefinite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" dur="indefinite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3" dur="indefinite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0" dur="indefinite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1" dur="indefinite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3" dur="indefinite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4" dur="indefinite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6" dur="indefinite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7" dur="indefinite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9" dur="indefinite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0" dur="indefinite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2786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 err="1" smtClean="0"/>
              <a:t>Procedimiento</a:t>
            </a:r>
            <a:r>
              <a:rPr lang="en-US" dirty="0" smtClean="0"/>
              <a:t> – BRIDGE ID</a:t>
            </a:r>
            <a:endParaRPr lang="en-US" sz="2800" dirty="0">
              <a:solidFill>
                <a:srgbClr val="99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1EFC-E9CE-443D-B5EE-C5946B83F889}" type="datetime1">
              <a:rPr lang="es-CO" smtClean="0"/>
              <a:t>17/05/2013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893468-8B77-43E1-A992-645FF8FFB720}" type="slidenum">
              <a:rPr lang="en-US"/>
              <a:pPr/>
              <a:t>27</a:t>
            </a:fld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Spanning Tree protocol</a:t>
            </a:r>
            <a:endParaRPr lang="es-CO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>
          <a:xfrm>
            <a:off x="704088" y="1301496"/>
            <a:ext cx="7735824" cy="5175504"/>
          </a:xfrm>
        </p:spPr>
        <p:txBody>
          <a:bodyPr/>
          <a:lstStyle/>
          <a:p>
            <a:endParaRPr lang="en-US" sz="1400" dirty="0" smtClean="0"/>
          </a:p>
          <a:p>
            <a:endParaRPr lang="en-US" sz="1400" dirty="0"/>
          </a:p>
          <a:p>
            <a:endParaRPr lang="en-US" sz="1400" dirty="0" smtClean="0"/>
          </a:p>
          <a:p>
            <a:endParaRPr lang="en-US" sz="1400" dirty="0"/>
          </a:p>
          <a:p>
            <a:endParaRPr lang="en-US" sz="1400" dirty="0" smtClean="0"/>
          </a:p>
          <a:p>
            <a:endParaRPr lang="en-US" sz="1400" dirty="0" smtClean="0"/>
          </a:p>
          <a:p>
            <a:r>
              <a:rPr lang="en-US" sz="1400" dirty="0" smtClean="0"/>
              <a:t>Bridge ID (BID) </a:t>
            </a:r>
            <a:r>
              <a:rPr lang="en-US" sz="1400" dirty="0" err="1" smtClean="0"/>
              <a:t>es</a:t>
            </a:r>
            <a:r>
              <a:rPr lang="en-US" sz="1400" dirty="0" smtClean="0"/>
              <a:t> </a:t>
            </a:r>
            <a:r>
              <a:rPr lang="en-US" sz="1400" dirty="0" err="1" smtClean="0"/>
              <a:t>utilizado</a:t>
            </a:r>
            <a:r>
              <a:rPr lang="en-US" sz="1400" dirty="0" smtClean="0"/>
              <a:t> </a:t>
            </a:r>
            <a:r>
              <a:rPr lang="en-US" sz="1400" dirty="0" err="1" smtClean="0"/>
              <a:t>para</a:t>
            </a:r>
            <a:r>
              <a:rPr lang="en-US" sz="1400" dirty="0" smtClean="0"/>
              <a:t> </a:t>
            </a:r>
            <a:r>
              <a:rPr lang="en-US" sz="1400" dirty="0" err="1" smtClean="0"/>
              <a:t>identificar</a:t>
            </a:r>
            <a:r>
              <a:rPr lang="en-US" sz="1400" dirty="0" smtClean="0"/>
              <a:t> </a:t>
            </a:r>
            <a:r>
              <a:rPr lang="en-US" sz="1400" dirty="0" err="1" smtClean="0"/>
              <a:t>cada</a:t>
            </a:r>
            <a:r>
              <a:rPr lang="en-US" sz="1400" dirty="0" smtClean="0"/>
              <a:t> bridge/switch.</a:t>
            </a:r>
          </a:p>
          <a:p>
            <a:r>
              <a:rPr lang="en-US" sz="1400" dirty="0" smtClean="0"/>
              <a:t>El BID </a:t>
            </a:r>
            <a:r>
              <a:rPr lang="en-US" sz="1400" dirty="0" err="1" smtClean="0"/>
              <a:t>es</a:t>
            </a:r>
            <a:r>
              <a:rPr lang="en-US" sz="1400" dirty="0" smtClean="0"/>
              <a:t> </a:t>
            </a:r>
            <a:r>
              <a:rPr lang="en-US" sz="1400" dirty="0" err="1" smtClean="0"/>
              <a:t>utilizado</a:t>
            </a:r>
            <a:r>
              <a:rPr lang="en-US" sz="1400" dirty="0" smtClean="0"/>
              <a:t> </a:t>
            </a:r>
            <a:r>
              <a:rPr lang="en-US" sz="1400" dirty="0" err="1" smtClean="0"/>
              <a:t>para</a:t>
            </a:r>
            <a:r>
              <a:rPr lang="en-US" sz="1400" dirty="0" smtClean="0"/>
              <a:t> </a:t>
            </a:r>
            <a:r>
              <a:rPr lang="en-US" sz="1400" dirty="0" err="1" smtClean="0"/>
              <a:t>determinar</a:t>
            </a:r>
            <a:r>
              <a:rPr lang="en-US" sz="1400" dirty="0" smtClean="0"/>
              <a:t> el cento de la red, </a:t>
            </a:r>
            <a:r>
              <a:rPr lang="en-US" sz="1400" dirty="0" err="1" smtClean="0"/>
              <a:t>conocido</a:t>
            </a:r>
            <a:r>
              <a:rPr lang="en-US" sz="1400" dirty="0" smtClean="0"/>
              <a:t> </a:t>
            </a:r>
            <a:r>
              <a:rPr lang="en-US" sz="1400" dirty="0" err="1" smtClean="0"/>
              <a:t>como</a:t>
            </a:r>
            <a:r>
              <a:rPr lang="en-US" sz="1400" dirty="0" smtClean="0"/>
              <a:t> el bridge </a:t>
            </a:r>
            <a:r>
              <a:rPr lang="en-US" sz="1400" dirty="0" err="1" smtClean="0"/>
              <a:t>raíz</a:t>
            </a:r>
            <a:r>
              <a:rPr lang="en-US" sz="1400" dirty="0" smtClean="0"/>
              <a:t> en STP.</a:t>
            </a:r>
          </a:p>
          <a:p>
            <a:pPr marL="0" indent="0">
              <a:buNone/>
            </a:pPr>
            <a:r>
              <a:rPr lang="en-US" sz="1400" dirty="0" smtClean="0"/>
              <a:t>- A 2 –byte Bridge Priority: El valor cisco por </a:t>
            </a:r>
            <a:r>
              <a:rPr lang="en-US" sz="1400" dirty="0" err="1" smtClean="0"/>
              <a:t>defecto</a:t>
            </a:r>
            <a:r>
              <a:rPr lang="en-US" sz="1400" dirty="0" smtClean="0"/>
              <a:t> </a:t>
            </a:r>
            <a:r>
              <a:rPr lang="en-US" sz="1400" dirty="0" err="1" smtClean="0"/>
              <a:t>es</a:t>
            </a:r>
            <a:r>
              <a:rPr lang="en-US" sz="1400" dirty="0" smtClean="0"/>
              <a:t> 32,768 ó 0x8000.</a:t>
            </a:r>
          </a:p>
          <a:p>
            <a:pPr marL="0" indent="0">
              <a:buNone/>
            </a:pPr>
            <a:r>
              <a:rPr lang="en-US" sz="1400" dirty="0" smtClean="0"/>
              <a:t>- La </a:t>
            </a:r>
            <a:r>
              <a:rPr lang="en-US" sz="1400" dirty="0" err="1" smtClean="0"/>
              <a:t>dirección</a:t>
            </a:r>
            <a:r>
              <a:rPr lang="en-US" sz="1400" dirty="0" smtClean="0"/>
              <a:t> MAC del switch 6 – byte (48 bits)</a:t>
            </a:r>
          </a:p>
          <a:p>
            <a:pPr marL="0" indent="0">
              <a:buNone/>
            </a:pPr>
            <a:endParaRPr lang="en-US" sz="1400" i="1" dirty="0"/>
          </a:p>
          <a:p>
            <a:endParaRPr lang="en-US" sz="1400" i="1" dirty="0" smtClean="0"/>
          </a:p>
          <a:p>
            <a:endParaRPr lang="en-US" sz="1400" i="1" dirty="0"/>
          </a:p>
          <a:p>
            <a:endParaRPr lang="en-US" sz="1400" i="1" dirty="0" smtClean="0"/>
          </a:p>
          <a:p>
            <a:endParaRPr lang="en-US" sz="1400" i="1" dirty="0"/>
          </a:p>
          <a:p>
            <a:endParaRPr lang="en-US" sz="1400" dirty="0" smtClean="0"/>
          </a:p>
          <a:p>
            <a:endParaRPr lang="en-US" sz="1400" dirty="0" smtClean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066800"/>
            <a:ext cx="5762625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2539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" dur="indefinite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5" dur="indefinite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" dur="indefinite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3" dur="indefinite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2786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 err="1" smtClean="0"/>
              <a:t>Procedimiento</a:t>
            </a:r>
            <a:r>
              <a:rPr lang="en-US" dirty="0" smtClean="0"/>
              <a:t> – BRIDGE ID</a:t>
            </a:r>
            <a:endParaRPr lang="en-US" sz="2800" dirty="0">
              <a:solidFill>
                <a:srgbClr val="99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1EFC-E9CE-443D-B5EE-C5946B83F889}" type="datetime1">
              <a:rPr lang="es-CO" smtClean="0"/>
              <a:t>17/05/2013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893468-8B77-43E1-A992-645FF8FFB720}" type="slidenum">
              <a:rPr lang="en-US"/>
              <a:pPr/>
              <a:t>28</a:t>
            </a:fld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Spanning Tree protocol</a:t>
            </a:r>
            <a:endParaRPr lang="es-CO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>
          <a:xfrm>
            <a:off x="704088" y="1301496"/>
            <a:ext cx="7735824" cy="5175504"/>
          </a:xfrm>
        </p:spPr>
        <p:txBody>
          <a:bodyPr/>
          <a:lstStyle/>
          <a:p>
            <a:endParaRPr lang="en-US" sz="1400" dirty="0" smtClean="0"/>
          </a:p>
          <a:p>
            <a:endParaRPr lang="en-US" sz="1400" dirty="0"/>
          </a:p>
          <a:p>
            <a:endParaRPr lang="en-US" sz="1400" dirty="0" smtClean="0"/>
          </a:p>
          <a:p>
            <a:endParaRPr lang="en-US" sz="1400" dirty="0"/>
          </a:p>
          <a:p>
            <a:endParaRPr lang="en-US" sz="1400" dirty="0" smtClean="0"/>
          </a:p>
          <a:p>
            <a:endParaRPr lang="en-US" sz="1400" dirty="0" smtClean="0"/>
          </a:p>
          <a:p>
            <a:r>
              <a:rPr lang="en-US" sz="1400" dirty="0" smtClean="0"/>
              <a:t>Bridge ID (BID) </a:t>
            </a:r>
            <a:r>
              <a:rPr lang="en-US" sz="1400" dirty="0" err="1" smtClean="0"/>
              <a:t>es</a:t>
            </a:r>
            <a:r>
              <a:rPr lang="en-US" sz="1400" dirty="0" smtClean="0"/>
              <a:t> </a:t>
            </a:r>
            <a:r>
              <a:rPr lang="en-US" sz="1400" dirty="0" err="1" smtClean="0"/>
              <a:t>utilizado</a:t>
            </a:r>
            <a:r>
              <a:rPr lang="en-US" sz="1400" dirty="0" smtClean="0"/>
              <a:t> </a:t>
            </a:r>
            <a:r>
              <a:rPr lang="en-US" sz="1400" dirty="0" err="1" smtClean="0"/>
              <a:t>para</a:t>
            </a:r>
            <a:r>
              <a:rPr lang="en-US" sz="1400" dirty="0" smtClean="0"/>
              <a:t> </a:t>
            </a:r>
            <a:r>
              <a:rPr lang="en-US" sz="1400" dirty="0" err="1" smtClean="0"/>
              <a:t>identificar</a:t>
            </a:r>
            <a:r>
              <a:rPr lang="en-US" sz="1400" dirty="0" smtClean="0"/>
              <a:t> </a:t>
            </a:r>
            <a:r>
              <a:rPr lang="en-US" sz="1400" dirty="0" err="1" smtClean="0"/>
              <a:t>cada</a:t>
            </a:r>
            <a:r>
              <a:rPr lang="en-US" sz="1400" dirty="0" smtClean="0"/>
              <a:t> bridge/switch.</a:t>
            </a:r>
          </a:p>
          <a:p>
            <a:r>
              <a:rPr lang="en-US" sz="1400" dirty="0" smtClean="0"/>
              <a:t>El BID </a:t>
            </a:r>
            <a:r>
              <a:rPr lang="en-US" sz="1400" dirty="0" err="1" smtClean="0"/>
              <a:t>es</a:t>
            </a:r>
            <a:r>
              <a:rPr lang="en-US" sz="1400" dirty="0" smtClean="0"/>
              <a:t> </a:t>
            </a:r>
            <a:r>
              <a:rPr lang="en-US" sz="1400" dirty="0" err="1" smtClean="0"/>
              <a:t>utilizado</a:t>
            </a:r>
            <a:r>
              <a:rPr lang="en-US" sz="1400" dirty="0" smtClean="0"/>
              <a:t> </a:t>
            </a:r>
            <a:r>
              <a:rPr lang="en-US" sz="1400" dirty="0" err="1" smtClean="0"/>
              <a:t>para</a:t>
            </a:r>
            <a:r>
              <a:rPr lang="en-US" sz="1400" dirty="0" smtClean="0"/>
              <a:t> </a:t>
            </a:r>
            <a:r>
              <a:rPr lang="en-US" sz="1400" dirty="0" err="1" smtClean="0"/>
              <a:t>determinar</a:t>
            </a:r>
            <a:r>
              <a:rPr lang="en-US" sz="1400" dirty="0" smtClean="0"/>
              <a:t> el cento de la red, </a:t>
            </a:r>
            <a:r>
              <a:rPr lang="en-US" sz="1400" dirty="0" err="1" smtClean="0"/>
              <a:t>conocido</a:t>
            </a:r>
            <a:r>
              <a:rPr lang="en-US" sz="1400" dirty="0" smtClean="0"/>
              <a:t> </a:t>
            </a:r>
            <a:r>
              <a:rPr lang="en-US" sz="1400" dirty="0" err="1" smtClean="0"/>
              <a:t>como</a:t>
            </a:r>
            <a:r>
              <a:rPr lang="en-US" sz="1400" dirty="0" smtClean="0"/>
              <a:t> el bridge </a:t>
            </a:r>
            <a:r>
              <a:rPr lang="en-US" sz="1400" dirty="0" err="1" smtClean="0"/>
              <a:t>raíz</a:t>
            </a:r>
            <a:r>
              <a:rPr lang="en-US" sz="1400" dirty="0" smtClean="0"/>
              <a:t> en STP.</a:t>
            </a:r>
          </a:p>
          <a:p>
            <a:pPr marL="0" indent="0">
              <a:buNone/>
            </a:pPr>
            <a:r>
              <a:rPr lang="en-US" sz="1400" dirty="0" smtClean="0"/>
              <a:t>- A 2 –byte Bridge Priority: El valor cisco por </a:t>
            </a:r>
            <a:r>
              <a:rPr lang="en-US" sz="1400" dirty="0" err="1" smtClean="0"/>
              <a:t>defecto</a:t>
            </a:r>
            <a:r>
              <a:rPr lang="en-US" sz="1400" dirty="0" smtClean="0"/>
              <a:t> </a:t>
            </a:r>
            <a:r>
              <a:rPr lang="en-US" sz="1400" dirty="0" err="1" smtClean="0"/>
              <a:t>es</a:t>
            </a:r>
            <a:r>
              <a:rPr lang="en-US" sz="1400" dirty="0" smtClean="0"/>
              <a:t> 32,768 ó 0x8000.</a:t>
            </a:r>
          </a:p>
          <a:p>
            <a:pPr>
              <a:buFontTx/>
              <a:buChar char="-"/>
            </a:pPr>
            <a:r>
              <a:rPr lang="en-US" sz="1400" dirty="0" smtClean="0"/>
              <a:t>La </a:t>
            </a:r>
            <a:r>
              <a:rPr lang="en-US" sz="1400" dirty="0" err="1" smtClean="0"/>
              <a:t>dirección</a:t>
            </a:r>
            <a:r>
              <a:rPr lang="en-US" sz="1400" dirty="0" smtClean="0"/>
              <a:t> MAC del switch 6 – byte (48 bits)</a:t>
            </a:r>
          </a:p>
          <a:p>
            <a:pPr>
              <a:buFont typeface="Wingdings" pitchFamily="2" charset="2"/>
              <a:buChar char="§"/>
            </a:pPr>
            <a:r>
              <a:rPr lang="en-US" sz="1400" dirty="0" smtClean="0"/>
              <a:t> Bridge priority </a:t>
            </a:r>
            <a:r>
              <a:rPr lang="en-US" sz="1400" dirty="0" err="1" smtClean="0"/>
              <a:t>usualmente</a:t>
            </a:r>
            <a:r>
              <a:rPr lang="en-US" sz="1400" dirty="0" smtClean="0"/>
              <a:t> se </a:t>
            </a:r>
            <a:r>
              <a:rPr lang="en-US" sz="1400" dirty="0" err="1" smtClean="0"/>
              <a:t>expresa</a:t>
            </a:r>
            <a:r>
              <a:rPr lang="en-US" sz="1400" dirty="0" smtClean="0"/>
              <a:t> en forma hexadecimal.</a:t>
            </a:r>
          </a:p>
          <a:p>
            <a:pPr>
              <a:buFont typeface="Wingdings" pitchFamily="2" charset="2"/>
              <a:buChar char="§"/>
            </a:pPr>
            <a:r>
              <a:rPr lang="en-US" sz="1400" dirty="0" smtClean="0"/>
              <a:t>El Bridge en el campo BID mas </a:t>
            </a:r>
            <a:r>
              <a:rPr lang="en-US" sz="1400" dirty="0" err="1" smtClean="0"/>
              <a:t>bajo</a:t>
            </a:r>
            <a:r>
              <a:rPr lang="en-US" sz="1400" dirty="0" smtClean="0"/>
              <a:t> </a:t>
            </a:r>
            <a:r>
              <a:rPr lang="en-US" sz="1400" dirty="0" err="1" smtClean="0"/>
              <a:t>es</a:t>
            </a:r>
            <a:r>
              <a:rPr lang="en-US" sz="1400" dirty="0" smtClean="0"/>
              <a:t> el switch </a:t>
            </a:r>
            <a:r>
              <a:rPr lang="en-US" sz="1400" dirty="0" err="1" smtClean="0"/>
              <a:t>raíz</a:t>
            </a:r>
            <a:r>
              <a:rPr lang="en-US" sz="1400" dirty="0" smtClean="0"/>
              <a:t>.</a:t>
            </a:r>
          </a:p>
          <a:p>
            <a:pPr>
              <a:buFont typeface="Wingdings" pitchFamily="2" charset="2"/>
              <a:buChar char="§"/>
            </a:pPr>
            <a:r>
              <a:rPr lang="en-US" sz="1400" dirty="0" smtClean="0"/>
              <a:t>Si dos </a:t>
            </a:r>
            <a:r>
              <a:rPr lang="en-US" sz="1400" dirty="0" err="1" smtClean="0"/>
              <a:t>dispositivos</a:t>
            </a:r>
            <a:r>
              <a:rPr lang="en-US" sz="1400" dirty="0" smtClean="0"/>
              <a:t> </a:t>
            </a:r>
            <a:r>
              <a:rPr lang="en-US" sz="1400" dirty="0" err="1" smtClean="0"/>
              <a:t>tienen</a:t>
            </a:r>
            <a:r>
              <a:rPr lang="en-US" sz="1400" dirty="0" smtClean="0"/>
              <a:t> la </a:t>
            </a:r>
            <a:r>
              <a:rPr lang="en-US" sz="1400" dirty="0" err="1" smtClean="0"/>
              <a:t>misma</a:t>
            </a:r>
            <a:r>
              <a:rPr lang="en-US" sz="1400" dirty="0" smtClean="0"/>
              <a:t> </a:t>
            </a:r>
            <a:r>
              <a:rPr lang="en-US" sz="1400" dirty="0" err="1" smtClean="0"/>
              <a:t>prioridad</a:t>
            </a:r>
            <a:r>
              <a:rPr lang="en-US" sz="1400" dirty="0" smtClean="0"/>
              <a:t> (</a:t>
            </a:r>
            <a:r>
              <a:rPr lang="en-US" sz="1400" dirty="0" err="1" smtClean="0"/>
              <a:t>todos</a:t>
            </a:r>
            <a:r>
              <a:rPr lang="en-US" sz="1400" dirty="0" smtClean="0"/>
              <a:t> los switch son cisco ó 3com), el bridge con la </a:t>
            </a:r>
            <a:r>
              <a:rPr lang="en-US" sz="1400" dirty="0" err="1" smtClean="0"/>
              <a:t>diección</a:t>
            </a:r>
            <a:r>
              <a:rPr lang="en-US" sz="1400" dirty="0" smtClean="0"/>
              <a:t> MAC mas </a:t>
            </a:r>
            <a:r>
              <a:rPr lang="en-US" sz="1400" dirty="0" err="1" smtClean="0"/>
              <a:t>baja</a:t>
            </a:r>
            <a:r>
              <a:rPr lang="en-US" sz="1400" dirty="0" smtClean="0"/>
              <a:t> </a:t>
            </a:r>
            <a:r>
              <a:rPr lang="en-US" sz="1400" dirty="0" err="1" smtClean="0"/>
              <a:t>será</a:t>
            </a:r>
            <a:r>
              <a:rPr lang="en-US" sz="1400" dirty="0" smtClean="0"/>
              <a:t> el switch </a:t>
            </a:r>
            <a:r>
              <a:rPr lang="en-US" sz="1400" dirty="0" err="1" smtClean="0"/>
              <a:t>raíz</a:t>
            </a:r>
            <a:r>
              <a:rPr lang="en-US" sz="1400" dirty="0" smtClean="0"/>
              <a:t>.</a:t>
            </a:r>
          </a:p>
          <a:p>
            <a:pPr marL="0" indent="0">
              <a:buNone/>
            </a:pPr>
            <a:endParaRPr lang="en-US" sz="1400" i="1" dirty="0"/>
          </a:p>
          <a:p>
            <a:endParaRPr lang="en-US" sz="1400" i="1" dirty="0" smtClean="0"/>
          </a:p>
          <a:p>
            <a:endParaRPr lang="en-US" sz="1400" i="1" dirty="0"/>
          </a:p>
          <a:p>
            <a:endParaRPr lang="en-US" sz="1400" i="1" dirty="0" smtClean="0"/>
          </a:p>
          <a:p>
            <a:endParaRPr lang="en-US" sz="1400" i="1" dirty="0"/>
          </a:p>
          <a:p>
            <a:endParaRPr lang="en-US" sz="1400" dirty="0" smtClean="0"/>
          </a:p>
          <a:p>
            <a:endParaRPr lang="en-US" sz="1400" dirty="0" smtClean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066800"/>
            <a:ext cx="5762625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491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" dur="indefinite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5" dur="indefinite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" dur="indefinite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3" dur="indefinite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8" dur="indefinite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9" dur="indefinite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6" dur="indefinite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7" dur="indefinite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4" dur="indefinite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5" dur="indefinite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2786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 err="1" smtClean="0"/>
              <a:t>Procedimiento</a:t>
            </a:r>
            <a:r>
              <a:rPr lang="en-US" dirty="0" smtClean="0"/>
              <a:t> – PATH COST</a:t>
            </a:r>
            <a:endParaRPr lang="en-US" sz="2800" dirty="0">
              <a:solidFill>
                <a:srgbClr val="99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1EFC-E9CE-443D-B5EE-C5946B83F889}" type="datetime1">
              <a:rPr lang="es-CO" smtClean="0"/>
              <a:t>17/05/2013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893468-8B77-43E1-A992-645FF8FFB720}" type="slidenum">
              <a:rPr lang="en-US"/>
              <a:pPr/>
              <a:t>29</a:t>
            </a:fld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Spanning Tree protocol</a:t>
            </a:r>
            <a:endParaRPr lang="es-CO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>
          <a:xfrm>
            <a:off x="704088" y="1301496"/>
            <a:ext cx="7735824" cy="5175504"/>
          </a:xfrm>
        </p:spPr>
        <p:txBody>
          <a:bodyPr/>
          <a:lstStyle/>
          <a:p>
            <a:endParaRPr lang="en-US" sz="1400" dirty="0" smtClean="0"/>
          </a:p>
          <a:p>
            <a:endParaRPr lang="en-US" sz="1400" dirty="0"/>
          </a:p>
          <a:p>
            <a:endParaRPr lang="en-US" sz="1400" dirty="0" smtClean="0"/>
          </a:p>
          <a:p>
            <a:endParaRPr lang="en-US" sz="1400" dirty="0"/>
          </a:p>
          <a:p>
            <a:endParaRPr lang="en-US" sz="1400" dirty="0" smtClean="0"/>
          </a:p>
          <a:p>
            <a:endParaRPr lang="en-US" sz="1400" dirty="0" smtClean="0"/>
          </a:p>
          <a:p>
            <a:r>
              <a:rPr lang="en-US" sz="1400" dirty="0" smtClean="0"/>
              <a:t>Los Bridges </a:t>
            </a:r>
            <a:r>
              <a:rPr lang="en-US" sz="1400" dirty="0" err="1" smtClean="0"/>
              <a:t>utilizan</a:t>
            </a:r>
            <a:r>
              <a:rPr lang="en-US" sz="1400" dirty="0" smtClean="0"/>
              <a:t> el </a:t>
            </a:r>
            <a:r>
              <a:rPr lang="en-US" sz="1400" dirty="0" err="1" smtClean="0"/>
              <a:t>concepto</a:t>
            </a:r>
            <a:r>
              <a:rPr lang="en-US" sz="1400" dirty="0" smtClean="0"/>
              <a:t> de </a:t>
            </a:r>
            <a:r>
              <a:rPr lang="en-US" sz="1400" dirty="0" err="1" smtClean="0"/>
              <a:t>costo</a:t>
            </a:r>
            <a:r>
              <a:rPr lang="en-US" sz="1400" dirty="0" smtClean="0"/>
              <a:t> </a:t>
            </a:r>
            <a:r>
              <a:rPr lang="en-US" sz="1400" dirty="0" err="1" smtClean="0"/>
              <a:t>para</a:t>
            </a:r>
            <a:r>
              <a:rPr lang="en-US" sz="1400" dirty="0" smtClean="0"/>
              <a:t> </a:t>
            </a:r>
            <a:r>
              <a:rPr lang="en-US" sz="1400" dirty="0" err="1" smtClean="0"/>
              <a:t>evaluar</a:t>
            </a:r>
            <a:r>
              <a:rPr lang="en-US" sz="1400" dirty="0" smtClean="0"/>
              <a:t> </a:t>
            </a:r>
            <a:r>
              <a:rPr lang="en-US" sz="1400" dirty="0" err="1" smtClean="0"/>
              <a:t>cuan</a:t>
            </a:r>
            <a:r>
              <a:rPr lang="en-US" sz="1400" dirty="0" smtClean="0"/>
              <a:t> </a:t>
            </a:r>
            <a:r>
              <a:rPr lang="en-US" sz="1400" dirty="0" err="1" smtClean="0"/>
              <a:t>cerca</a:t>
            </a:r>
            <a:r>
              <a:rPr lang="en-US" sz="1400" dirty="0" smtClean="0"/>
              <a:t> </a:t>
            </a:r>
            <a:r>
              <a:rPr lang="en-US" sz="1400" dirty="0" err="1" smtClean="0"/>
              <a:t>están</a:t>
            </a:r>
            <a:r>
              <a:rPr lang="en-US" sz="1400" dirty="0" smtClean="0"/>
              <a:t> a los </a:t>
            </a:r>
            <a:r>
              <a:rPr lang="en-US" sz="1400" dirty="0" err="1" smtClean="0"/>
              <a:t>otros</a:t>
            </a:r>
            <a:r>
              <a:rPr lang="en-US" sz="1400" dirty="0" smtClean="0"/>
              <a:t> bridges.</a:t>
            </a:r>
          </a:p>
          <a:p>
            <a:r>
              <a:rPr lang="en-US" sz="1400" dirty="0" smtClean="0"/>
              <a:t>Se </a:t>
            </a:r>
            <a:r>
              <a:rPr lang="en-US" sz="1400" dirty="0" err="1" smtClean="0"/>
              <a:t>utiliza</a:t>
            </a:r>
            <a:r>
              <a:rPr lang="en-US" sz="1400" dirty="0" smtClean="0"/>
              <a:t> en STP </a:t>
            </a:r>
            <a:r>
              <a:rPr lang="en-US" sz="1400" dirty="0" err="1" smtClean="0"/>
              <a:t>para</a:t>
            </a:r>
            <a:r>
              <a:rPr lang="en-US" sz="1400" dirty="0" smtClean="0"/>
              <a:t> </a:t>
            </a:r>
            <a:r>
              <a:rPr lang="en-US" sz="1400" dirty="0" err="1" smtClean="0"/>
              <a:t>encontrar</a:t>
            </a:r>
            <a:r>
              <a:rPr lang="en-US" sz="1400" dirty="0" smtClean="0"/>
              <a:t> la </a:t>
            </a:r>
            <a:r>
              <a:rPr lang="en-US" sz="1400" dirty="0" err="1" smtClean="0"/>
              <a:t>topología</a:t>
            </a:r>
            <a:r>
              <a:rPr lang="en-US" sz="1400" dirty="0" smtClean="0"/>
              <a:t> </a:t>
            </a:r>
            <a:r>
              <a:rPr lang="en-US" sz="1400" dirty="0" err="1" smtClean="0"/>
              <a:t>libre</a:t>
            </a:r>
            <a:r>
              <a:rPr lang="en-US" sz="1400" dirty="0" smtClean="0"/>
              <a:t> de loops.</a:t>
            </a:r>
          </a:p>
          <a:p>
            <a:r>
              <a:rPr lang="en-US" sz="1400" dirty="0" err="1" smtClean="0"/>
              <a:t>Originalmente</a:t>
            </a:r>
            <a:r>
              <a:rPr lang="en-US" sz="1400" dirty="0" smtClean="0"/>
              <a:t> 802.1d </a:t>
            </a:r>
            <a:r>
              <a:rPr lang="en-US" sz="1400" dirty="0" err="1" smtClean="0"/>
              <a:t>definía</a:t>
            </a:r>
            <a:r>
              <a:rPr lang="en-US" sz="1400" dirty="0" smtClean="0"/>
              <a:t> un </a:t>
            </a:r>
            <a:r>
              <a:rPr lang="en-US" sz="1400" dirty="0" err="1" smtClean="0"/>
              <a:t>costo</a:t>
            </a:r>
            <a:r>
              <a:rPr lang="en-US" sz="1400" dirty="0" smtClean="0"/>
              <a:t> de 1000/</a:t>
            </a:r>
            <a:r>
              <a:rPr lang="en-US" sz="1400" dirty="0" err="1" smtClean="0"/>
              <a:t>anchodebanda</a:t>
            </a:r>
            <a:r>
              <a:rPr lang="en-US" sz="1400" dirty="0" smtClean="0"/>
              <a:t> del enlace en Mbps.</a:t>
            </a:r>
          </a:p>
          <a:p>
            <a:pPr>
              <a:buFontTx/>
              <a:buChar char="-"/>
            </a:pPr>
            <a:r>
              <a:rPr lang="en-US" sz="1400" dirty="0" err="1" smtClean="0"/>
              <a:t>Costo</a:t>
            </a:r>
            <a:r>
              <a:rPr lang="en-US" sz="1400" dirty="0" smtClean="0"/>
              <a:t> de enlace 10Mbps link = 100 ó 1000/10</a:t>
            </a:r>
          </a:p>
          <a:p>
            <a:pPr>
              <a:buFontTx/>
              <a:buChar char="-"/>
            </a:pPr>
            <a:r>
              <a:rPr lang="en-US" sz="1400" dirty="0" err="1"/>
              <a:t>Costo</a:t>
            </a:r>
            <a:r>
              <a:rPr lang="en-US" sz="1400" dirty="0"/>
              <a:t> de enlace </a:t>
            </a:r>
            <a:r>
              <a:rPr lang="en-US" sz="1400" dirty="0" smtClean="0"/>
              <a:t>100Mbps </a:t>
            </a:r>
            <a:r>
              <a:rPr lang="en-US" sz="1400" dirty="0"/>
              <a:t>link = </a:t>
            </a:r>
            <a:r>
              <a:rPr lang="en-US" sz="1400" dirty="0" smtClean="0"/>
              <a:t>10 </a:t>
            </a:r>
            <a:r>
              <a:rPr lang="en-US" sz="1400" dirty="0"/>
              <a:t>ó </a:t>
            </a:r>
            <a:r>
              <a:rPr lang="en-US" sz="1400" dirty="0" smtClean="0"/>
              <a:t>1000/100</a:t>
            </a:r>
          </a:p>
          <a:p>
            <a:pPr>
              <a:buFontTx/>
              <a:buChar char="-"/>
            </a:pPr>
            <a:r>
              <a:rPr lang="en-US" sz="1400" dirty="0" err="1"/>
              <a:t>Costo</a:t>
            </a:r>
            <a:r>
              <a:rPr lang="en-US" sz="1400" dirty="0"/>
              <a:t> de enlace </a:t>
            </a:r>
            <a:r>
              <a:rPr lang="en-US" sz="1400" dirty="0" smtClean="0"/>
              <a:t>1Gbps </a:t>
            </a:r>
            <a:r>
              <a:rPr lang="en-US" sz="1400" dirty="0"/>
              <a:t>link = </a:t>
            </a:r>
            <a:r>
              <a:rPr lang="en-US" sz="1400" dirty="0" smtClean="0"/>
              <a:t>1 ó 1000/1000</a:t>
            </a:r>
            <a:endParaRPr lang="en-US" sz="1400" i="1" dirty="0" smtClean="0"/>
          </a:p>
          <a:p>
            <a:endParaRPr lang="en-US" sz="1400" i="1" dirty="0"/>
          </a:p>
          <a:p>
            <a:endParaRPr lang="en-US" sz="1400" i="1" dirty="0" smtClean="0"/>
          </a:p>
          <a:p>
            <a:endParaRPr lang="en-US" sz="1400" i="1" dirty="0"/>
          </a:p>
          <a:p>
            <a:endParaRPr lang="en-US" sz="1400" dirty="0" smtClean="0"/>
          </a:p>
          <a:p>
            <a:endParaRPr lang="en-US" sz="1400" dirty="0" smtClean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143000"/>
            <a:ext cx="6402355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4349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" dur="indefinite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5" dur="indefinite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" dur="indefinite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3" dur="indefinite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8" dur="indefinite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9" dur="indefinite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6" dur="indefinite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7" dur="indefinite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27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sz="1400" dirty="0" smtClean="0"/>
              <a:t>Unicast </a:t>
            </a:r>
            <a:r>
              <a:rPr lang="en-US" sz="1400" dirty="0" err="1" smtClean="0"/>
              <a:t>conocido</a:t>
            </a:r>
            <a:r>
              <a:rPr lang="en-US" sz="1400" dirty="0" smtClean="0"/>
              <a:t>: La </a:t>
            </a:r>
            <a:r>
              <a:rPr lang="en-US" sz="1400" dirty="0" err="1" smtClean="0"/>
              <a:t>dirección</a:t>
            </a:r>
            <a:r>
              <a:rPr lang="en-US" sz="1400" dirty="0" smtClean="0"/>
              <a:t> </a:t>
            </a:r>
            <a:r>
              <a:rPr lang="en-US" sz="1400" dirty="0" err="1" smtClean="0"/>
              <a:t>destino</a:t>
            </a:r>
            <a:r>
              <a:rPr lang="en-US" sz="1400" dirty="0" smtClean="0"/>
              <a:t> </a:t>
            </a:r>
            <a:r>
              <a:rPr lang="en-US" sz="1400" dirty="0" err="1" smtClean="0"/>
              <a:t>está</a:t>
            </a:r>
            <a:r>
              <a:rPr lang="en-US" sz="1400" dirty="0" smtClean="0"/>
              <a:t> en </a:t>
            </a:r>
            <a:r>
              <a:rPr lang="en-US" sz="1400" dirty="0" err="1" smtClean="0"/>
              <a:t>las</a:t>
            </a:r>
            <a:r>
              <a:rPr lang="en-US" sz="1400" dirty="0" smtClean="0"/>
              <a:t> </a:t>
            </a:r>
            <a:r>
              <a:rPr lang="en-US" sz="1400" dirty="0" err="1" smtClean="0"/>
              <a:t>tablas</a:t>
            </a:r>
            <a:r>
              <a:rPr lang="en-US" sz="1400" dirty="0" smtClean="0"/>
              <a:t> del switch.</a:t>
            </a:r>
          </a:p>
          <a:p>
            <a:r>
              <a:rPr lang="en-US" sz="1400" dirty="0"/>
              <a:t>Unicast </a:t>
            </a:r>
            <a:r>
              <a:rPr lang="en-US" sz="1400" dirty="0" err="1" smtClean="0"/>
              <a:t>desconocido</a:t>
            </a:r>
            <a:r>
              <a:rPr lang="en-US" sz="1400" dirty="0"/>
              <a:t>: La </a:t>
            </a:r>
            <a:r>
              <a:rPr lang="en-US" sz="1400" dirty="0" err="1"/>
              <a:t>dirección</a:t>
            </a:r>
            <a:r>
              <a:rPr lang="en-US" sz="1400" dirty="0"/>
              <a:t> </a:t>
            </a:r>
            <a:r>
              <a:rPr lang="en-US" sz="1400" dirty="0" err="1" smtClean="0"/>
              <a:t>destino</a:t>
            </a:r>
            <a:r>
              <a:rPr lang="en-US" sz="1400" dirty="0" smtClean="0"/>
              <a:t> no </a:t>
            </a:r>
            <a:r>
              <a:rPr lang="en-US" sz="1400" dirty="0" err="1"/>
              <a:t>está</a:t>
            </a:r>
            <a:r>
              <a:rPr lang="en-US" sz="1400" dirty="0"/>
              <a:t> en </a:t>
            </a:r>
            <a:r>
              <a:rPr lang="en-US" sz="1400" dirty="0" err="1"/>
              <a:t>las</a:t>
            </a:r>
            <a:r>
              <a:rPr lang="en-US" sz="1400" dirty="0"/>
              <a:t> </a:t>
            </a:r>
            <a:r>
              <a:rPr lang="en-US" sz="1400" dirty="0" err="1"/>
              <a:t>tablas</a:t>
            </a:r>
            <a:r>
              <a:rPr lang="en-US" sz="1400" dirty="0"/>
              <a:t> del switch</a:t>
            </a:r>
            <a:r>
              <a:rPr lang="en-US" sz="1400" dirty="0" smtClean="0"/>
              <a:t>.</a:t>
            </a:r>
          </a:p>
          <a:p>
            <a:r>
              <a:rPr lang="en-US" sz="1400" dirty="0" smtClean="0"/>
              <a:t>Multicast: </a:t>
            </a:r>
            <a:r>
              <a:rPr lang="en-US" sz="1400" dirty="0" err="1" smtClean="0"/>
              <a:t>Tráfico</a:t>
            </a:r>
            <a:r>
              <a:rPr lang="en-US" sz="1400" dirty="0" smtClean="0"/>
              <a:t> </a:t>
            </a:r>
            <a:r>
              <a:rPr lang="en-US" sz="1400" dirty="0" err="1" smtClean="0"/>
              <a:t>enviado</a:t>
            </a:r>
            <a:r>
              <a:rPr lang="en-US" sz="1400" dirty="0" smtClean="0"/>
              <a:t> a un </a:t>
            </a:r>
            <a:r>
              <a:rPr lang="en-US" sz="1400" dirty="0" err="1" smtClean="0"/>
              <a:t>grupo</a:t>
            </a:r>
            <a:r>
              <a:rPr lang="en-US" sz="1400" dirty="0" smtClean="0"/>
              <a:t> de </a:t>
            </a:r>
            <a:r>
              <a:rPr lang="en-US" sz="1400" dirty="0" err="1" smtClean="0"/>
              <a:t>direcciones</a:t>
            </a:r>
            <a:r>
              <a:rPr lang="en-US" sz="1400" dirty="0" smtClean="0"/>
              <a:t>.</a:t>
            </a:r>
          </a:p>
          <a:p>
            <a:r>
              <a:rPr lang="en-US" sz="1400" dirty="0" smtClean="0"/>
              <a:t>Broadcast: </a:t>
            </a:r>
            <a:r>
              <a:rPr lang="en-US" sz="1400" dirty="0" err="1" smtClean="0"/>
              <a:t>Tráfico</a:t>
            </a:r>
            <a:r>
              <a:rPr lang="en-US" sz="1400" dirty="0" smtClean="0"/>
              <a:t> </a:t>
            </a:r>
            <a:r>
              <a:rPr lang="en-US" sz="1400" dirty="0" err="1" smtClean="0"/>
              <a:t>enviado</a:t>
            </a:r>
            <a:r>
              <a:rPr lang="en-US" sz="1400" dirty="0" smtClean="0"/>
              <a:t> a </a:t>
            </a:r>
            <a:r>
              <a:rPr lang="en-US" sz="1400" dirty="0" err="1" smtClean="0"/>
              <a:t>todas</a:t>
            </a:r>
            <a:r>
              <a:rPr lang="en-US" sz="1400" dirty="0" smtClean="0"/>
              <a:t> </a:t>
            </a:r>
            <a:r>
              <a:rPr lang="en-US" sz="1400" dirty="0" err="1" smtClean="0"/>
              <a:t>las</a:t>
            </a:r>
            <a:r>
              <a:rPr lang="en-US" sz="1400" dirty="0" smtClean="0"/>
              <a:t> interfaces, </a:t>
            </a:r>
            <a:r>
              <a:rPr lang="en-US" sz="1400" dirty="0" err="1" smtClean="0"/>
              <a:t>excepto</a:t>
            </a:r>
            <a:r>
              <a:rPr lang="en-US" sz="1400" dirty="0" smtClean="0"/>
              <a:t> al interface por el </a:t>
            </a:r>
            <a:r>
              <a:rPr lang="en-US" sz="1400" dirty="0" err="1" smtClean="0"/>
              <a:t>cual</a:t>
            </a:r>
            <a:r>
              <a:rPr lang="en-US" sz="1400" dirty="0" smtClean="0"/>
              <a:t> el </a:t>
            </a:r>
            <a:r>
              <a:rPr lang="en-US" sz="1400" dirty="0" err="1" smtClean="0"/>
              <a:t>tráfico</a:t>
            </a:r>
            <a:r>
              <a:rPr lang="en-US" sz="1400" dirty="0" smtClean="0"/>
              <a:t> </a:t>
            </a:r>
            <a:r>
              <a:rPr lang="en-US" sz="1400" dirty="0" err="1" smtClean="0"/>
              <a:t>llego</a:t>
            </a:r>
            <a:endParaRPr lang="en-US" sz="1400" dirty="0"/>
          </a:p>
          <a:p>
            <a:endParaRPr lang="en-US" dirty="0"/>
          </a:p>
        </p:txBody>
      </p:sp>
      <p:sp>
        <p:nvSpPr>
          <p:cNvPr id="1142786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 err="1" smtClean="0"/>
              <a:t>Implementación</a:t>
            </a:r>
            <a:endParaRPr lang="en-US" sz="2800" dirty="0">
              <a:solidFill>
                <a:srgbClr val="99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1EFC-E9CE-443D-B5EE-C5946B83F889}" type="datetime1">
              <a:rPr lang="es-CO" smtClean="0"/>
              <a:t>17/05/2013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893468-8B77-43E1-A992-645FF8FFB720}" type="slidenum">
              <a:rPr lang="en-US"/>
              <a:pPr/>
              <a:t>3</a:t>
            </a:fld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Spanning Tree protocol</a:t>
            </a:r>
            <a:endParaRPr lang="es-CO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453" y="1152525"/>
            <a:ext cx="6476147" cy="290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6725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7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427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7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427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7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427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7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427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2787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2786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 err="1" smtClean="0"/>
              <a:t>Procedimiento</a:t>
            </a:r>
            <a:r>
              <a:rPr lang="en-US" dirty="0" smtClean="0"/>
              <a:t> – PATH COST</a:t>
            </a:r>
            <a:endParaRPr lang="en-US" sz="2800" dirty="0">
              <a:solidFill>
                <a:srgbClr val="99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1EFC-E9CE-443D-B5EE-C5946B83F889}" type="datetime1">
              <a:rPr lang="es-CO" smtClean="0"/>
              <a:t>17/05/2013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893468-8B77-43E1-A992-645FF8FFB720}" type="slidenum">
              <a:rPr lang="en-US"/>
              <a:pPr/>
              <a:t>30</a:t>
            </a:fld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Spanning Tree protocol</a:t>
            </a:r>
            <a:endParaRPr lang="es-CO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>
          <a:xfrm>
            <a:off x="704088" y="1301496"/>
            <a:ext cx="7735824" cy="5175504"/>
          </a:xfrm>
        </p:spPr>
        <p:txBody>
          <a:bodyPr/>
          <a:lstStyle/>
          <a:p>
            <a:endParaRPr lang="en-US" sz="1400" dirty="0" smtClean="0"/>
          </a:p>
          <a:p>
            <a:endParaRPr lang="en-US" sz="1400" dirty="0"/>
          </a:p>
          <a:p>
            <a:endParaRPr lang="en-US" sz="1400" dirty="0" smtClean="0"/>
          </a:p>
          <a:p>
            <a:endParaRPr lang="en-US" sz="1400" dirty="0" smtClean="0"/>
          </a:p>
          <a:p>
            <a:r>
              <a:rPr lang="en-US" sz="1400" dirty="0" smtClean="0"/>
              <a:t>IEEE </a:t>
            </a:r>
            <a:r>
              <a:rPr lang="en-US" sz="1400" dirty="0" err="1" smtClean="0"/>
              <a:t>modifico</a:t>
            </a:r>
            <a:r>
              <a:rPr lang="en-US" sz="1400" dirty="0" smtClean="0"/>
              <a:t> los  mas </a:t>
            </a:r>
            <a:r>
              <a:rPr lang="en-US" sz="1400" dirty="0" err="1" smtClean="0"/>
              <a:t>utilizados</a:t>
            </a:r>
            <a:r>
              <a:rPr lang="en-US" sz="1400" dirty="0" smtClean="0"/>
              <a:t> en </a:t>
            </a:r>
            <a:r>
              <a:rPr lang="en-US" sz="1400" dirty="0" err="1" smtClean="0"/>
              <a:t>una</a:t>
            </a:r>
            <a:r>
              <a:rPr lang="en-US" sz="1400" dirty="0" smtClean="0"/>
              <a:t> </a:t>
            </a:r>
            <a:r>
              <a:rPr lang="en-US" sz="1400" dirty="0" err="1" smtClean="0"/>
              <a:t>escala</a:t>
            </a:r>
            <a:r>
              <a:rPr lang="en-US" sz="1400" dirty="0" smtClean="0"/>
              <a:t> no lineal con los </a:t>
            </a:r>
            <a:r>
              <a:rPr lang="en-US" sz="1400" dirty="0" err="1" smtClean="0"/>
              <a:t>nuevos</a:t>
            </a:r>
            <a:r>
              <a:rPr lang="en-US" sz="1400" dirty="0" smtClean="0"/>
              <a:t> </a:t>
            </a:r>
            <a:r>
              <a:rPr lang="en-US" sz="1400" dirty="0" err="1" smtClean="0"/>
              <a:t>valores</a:t>
            </a:r>
            <a:r>
              <a:rPr lang="en-US" sz="1400" dirty="0" smtClean="0"/>
              <a:t> de :</a:t>
            </a:r>
          </a:p>
          <a:p>
            <a:pPr marL="0" indent="0">
              <a:buNone/>
            </a:pPr>
            <a:r>
              <a:rPr lang="en-US" sz="1400" dirty="0" smtClean="0"/>
              <a:t>	- 4Mbps	250 (</a:t>
            </a:r>
            <a:r>
              <a:rPr lang="en-US" sz="1400" dirty="0" err="1" smtClean="0"/>
              <a:t>costo</a:t>
            </a:r>
            <a:r>
              <a:rPr lang="en-US" sz="1400" dirty="0" smtClean="0"/>
              <a:t>)</a:t>
            </a:r>
          </a:p>
          <a:p>
            <a:pPr marL="0" indent="0">
              <a:buNone/>
            </a:pPr>
            <a:r>
              <a:rPr lang="en-US" sz="1400" dirty="0" smtClean="0"/>
              <a:t>	- 10Mbps</a:t>
            </a:r>
            <a:r>
              <a:rPr lang="en-US" sz="1400" dirty="0"/>
              <a:t>	</a:t>
            </a:r>
            <a:r>
              <a:rPr lang="en-US" sz="1400" dirty="0" smtClean="0"/>
              <a:t>100 </a:t>
            </a:r>
            <a:r>
              <a:rPr lang="en-US" sz="1400" dirty="0"/>
              <a:t>(</a:t>
            </a:r>
            <a:r>
              <a:rPr lang="en-US" sz="1400" dirty="0" err="1"/>
              <a:t>costo</a:t>
            </a:r>
            <a:r>
              <a:rPr lang="en-US" sz="1400" dirty="0"/>
              <a:t>)</a:t>
            </a:r>
          </a:p>
          <a:p>
            <a:pPr marL="0" indent="0">
              <a:buNone/>
            </a:pPr>
            <a:r>
              <a:rPr lang="en-US" sz="1400" dirty="0" smtClean="0"/>
              <a:t>	- 16Mbps</a:t>
            </a:r>
            <a:r>
              <a:rPr lang="en-US" sz="1400" dirty="0"/>
              <a:t>	</a:t>
            </a:r>
            <a:r>
              <a:rPr lang="en-US" sz="1400" dirty="0" smtClean="0"/>
              <a:t>62  (</a:t>
            </a:r>
            <a:r>
              <a:rPr lang="en-US" sz="1400" dirty="0" err="1"/>
              <a:t>costo</a:t>
            </a:r>
            <a:r>
              <a:rPr lang="en-US" sz="1400" dirty="0" smtClean="0"/>
              <a:t>)</a:t>
            </a:r>
          </a:p>
          <a:p>
            <a:pPr marL="0" indent="0">
              <a:buNone/>
            </a:pPr>
            <a:r>
              <a:rPr lang="en-US" sz="1400" dirty="0" smtClean="0"/>
              <a:t>	- 45Mbps</a:t>
            </a:r>
            <a:r>
              <a:rPr lang="en-US" sz="1400" dirty="0"/>
              <a:t>	</a:t>
            </a:r>
            <a:r>
              <a:rPr lang="en-US" sz="1400" dirty="0" smtClean="0"/>
              <a:t>39  (</a:t>
            </a:r>
            <a:r>
              <a:rPr lang="en-US" sz="1400" dirty="0" err="1"/>
              <a:t>costo</a:t>
            </a:r>
            <a:r>
              <a:rPr lang="en-US" sz="1400" dirty="0" smtClean="0"/>
              <a:t>)</a:t>
            </a:r>
          </a:p>
          <a:p>
            <a:pPr marL="0" indent="0">
              <a:buNone/>
            </a:pPr>
            <a:r>
              <a:rPr lang="en-US" sz="1400" dirty="0"/>
              <a:t>	- </a:t>
            </a:r>
            <a:r>
              <a:rPr lang="en-US" sz="1400" dirty="0" smtClean="0"/>
              <a:t>100Mbps</a:t>
            </a:r>
            <a:r>
              <a:rPr lang="en-US" sz="1400" dirty="0"/>
              <a:t>	</a:t>
            </a:r>
            <a:r>
              <a:rPr lang="en-US" sz="1400" dirty="0" smtClean="0"/>
              <a:t>19  (</a:t>
            </a:r>
            <a:r>
              <a:rPr lang="en-US" sz="1400" dirty="0" err="1"/>
              <a:t>costo</a:t>
            </a:r>
            <a:r>
              <a:rPr lang="en-US" sz="1400" dirty="0" smtClean="0"/>
              <a:t>)</a:t>
            </a:r>
          </a:p>
          <a:p>
            <a:pPr marL="0" indent="0">
              <a:buNone/>
            </a:pPr>
            <a:r>
              <a:rPr lang="en-US" sz="1400" dirty="0"/>
              <a:t>	- </a:t>
            </a:r>
            <a:r>
              <a:rPr lang="en-US" sz="1400" dirty="0" smtClean="0"/>
              <a:t>155Mbps</a:t>
            </a:r>
            <a:r>
              <a:rPr lang="en-US" sz="1400" dirty="0"/>
              <a:t>	</a:t>
            </a:r>
            <a:r>
              <a:rPr lang="en-US" sz="1400" dirty="0" smtClean="0"/>
              <a:t>14 </a:t>
            </a:r>
            <a:r>
              <a:rPr lang="en-US" sz="1400" dirty="0"/>
              <a:t>(</a:t>
            </a:r>
            <a:r>
              <a:rPr lang="en-US" sz="1400" dirty="0" err="1"/>
              <a:t>costo</a:t>
            </a:r>
            <a:r>
              <a:rPr lang="en-US" sz="1400" dirty="0" smtClean="0"/>
              <a:t>)</a:t>
            </a:r>
          </a:p>
          <a:p>
            <a:pPr marL="0" indent="0">
              <a:buNone/>
            </a:pPr>
            <a:r>
              <a:rPr lang="en-US" sz="1400" dirty="0"/>
              <a:t>	- </a:t>
            </a:r>
            <a:r>
              <a:rPr lang="en-US" sz="1400" dirty="0" smtClean="0"/>
              <a:t>622Mbps</a:t>
            </a:r>
            <a:r>
              <a:rPr lang="en-US" sz="1400" dirty="0"/>
              <a:t>	</a:t>
            </a:r>
            <a:r>
              <a:rPr lang="en-US" sz="1400" dirty="0" smtClean="0"/>
              <a:t>6  (</a:t>
            </a:r>
            <a:r>
              <a:rPr lang="en-US" sz="1400" dirty="0" err="1"/>
              <a:t>costo</a:t>
            </a:r>
            <a:r>
              <a:rPr lang="en-US" sz="1400" dirty="0" smtClean="0"/>
              <a:t>)</a:t>
            </a:r>
          </a:p>
          <a:p>
            <a:pPr marL="0" indent="0">
              <a:buNone/>
            </a:pPr>
            <a:r>
              <a:rPr lang="en-US" sz="1400" dirty="0"/>
              <a:t>	- </a:t>
            </a:r>
            <a:r>
              <a:rPr lang="en-US" sz="1400" dirty="0" smtClean="0"/>
              <a:t>1Gbps</a:t>
            </a:r>
            <a:r>
              <a:rPr lang="en-US" sz="1400" dirty="0"/>
              <a:t>	</a:t>
            </a:r>
            <a:r>
              <a:rPr lang="en-US" sz="1400" dirty="0" smtClean="0"/>
              <a:t>4  (</a:t>
            </a:r>
            <a:r>
              <a:rPr lang="en-US" sz="1400" dirty="0" err="1"/>
              <a:t>costo</a:t>
            </a:r>
            <a:r>
              <a:rPr lang="en-US" sz="1400" dirty="0"/>
              <a:t>)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 smtClean="0"/>
          </a:p>
          <a:p>
            <a:r>
              <a:rPr lang="en-US" sz="1400" dirty="0" smtClean="0"/>
              <a:t>Se </a:t>
            </a:r>
            <a:r>
              <a:rPr lang="en-US" sz="1400" dirty="0" err="1" smtClean="0"/>
              <a:t>utiliza</a:t>
            </a:r>
            <a:r>
              <a:rPr lang="en-US" sz="1400" dirty="0" smtClean="0"/>
              <a:t> en STP </a:t>
            </a:r>
            <a:r>
              <a:rPr lang="en-US" sz="1400" dirty="0" err="1" smtClean="0"/>
              <a:t>para</a:t>
            </a:r>
            <a:r>
              <a:rPr lang="en-US" sz="1400" dirty="0" smtClean="0"/>
              <a:t> </a:t>
            </a:r>
            <a:r>
              <a:rPr lang="en-US" sz="1400" dirty="0" err="1" smtClean="0"/>
              <a:t>encontrar</a:t>
            </a:r>
            <a:r>
              <a:rPr lang="en-US" sz="1400" dirty="0" smtClean="0"/>
              <a:t> la </a:t>
            </a:r>
            <a:r>
              <a:rPr lang="en-US" sz="1400" dirty="0" err="1" smtClean="0"/>
              <a:t>topología</a:t>
            </a:r>
            <a:r>
              <a:rPr lang="en-US" sz="1400" dirty="0" smtClean="0"/>
              <a:t> </a:t>
            </a:r>
            <a:r>
              <a:rPr lang="en-US" sz="1400" dirty="0" err="1" smtClean="0"/>
              <a:t>libre</a:t>
            </a:r>
            <a:r>
              <a:rPr lang="en-US" sz="1400" dirty="0" smtClean="0"/>
              <a:t> de loops.</a:t>
            </a:r>
          </a:p>
          <a:p>
            <a:r>
              <a:rPr lang="en-US" sz="1400" dirty="0" err="1" smtClean="0"/>
              <a:t>Originalmente</a:t>
            </a:r>
            <a:r>
              <a:rPr lang="en-US" sz="1400" dirty="0" smtClean="0"/>
              <a:t> 802.1d </a:t>
            </a:r>
            <a:r>
              <a:rPr lang="en-US" sz="1400" dirty="0" err="1" smtClean="0"/>
              <a:t>definía</a:t>
            </a:r>
            <a:r>
              <a:rPr lang="en-US" sz="1400" dirty="0" smtClean="0"/>
              <a:t> un </a:t>
            </a:r>
            <a:r>
              <a:rPr lang="en-US" sz="1400" dirty="0" err="1" smtClean="0"/>
              <a:t>costo</a:t>
            </a:r>
            <a:r>
              <a:rPr lang="en-US" sz="1400" dirty="0" smtClean="0"/>
              <a:t> de 1000/</a:t>
            </a:r>
            <a:r>
              <a:rPr lang="en-US" sz="1400" dirty="0" err="1" smtClean="0"/>
              <a:t>anchodebanda</a:t>
            </a:r>
            <a:r>
              <a:rPr lang="en-US" sz="1400" dirty="0" smtClean="0"/>
              <a:t> del enlace en Mbps.</a:t>
            </a:r>
          </a:p>
          <a:p>
            <a:pPr>
              <a:buFontTx/>
              <a:buChar char="-"/>
            </a:pPr>
            <a:r>
              <a:rPr lang="en-US" sz="1400" dirty="0" err="1" smtClean="0"/>
              <a:t>Costo</a:t>
            </a:r>
            <a:r>
              <a:rPr lang="en-US" sz="1400" dirty="0" smtClean="0"/>
              <a:t> de enlace 10Mbps link = 100 ó 1000/10</a:t>
            </a:r>
          </a:p>
          <a:p>
            <a:pPr>
              <a:buFontTx/>
              <a:buChar char="-"/>
            </a:pPr>
            <a:r>
              <a:rPr lang="en-US" sz="1400" dirty="0" err="1"/>
              <a:t>Costo</a:t>
            </a:r>
            <a:r>
              <a:rPr lang="en-US" sz="1400" dirty="0"/>
              <a:t> de enlace </a:t>
            </a:r>
            <a:r>
              <a:rPr lang="en-US" sz="1400" dirty="0" smtClean="0"/>
              <a:t>100Mbps </a:t>
            </a:r>
            <a:r>
              <a:rPr lang="en-US" sz="1400" dirty="0"/>
              <a:t>link = </a:t>
            </a:r>
            <a:r>
              <a:rPr lang="en-US" sz="1400" dirty="0" smtClean="0"/>
              <a:t>10 </a:t>
            </a:r>
            <a:r>
              <a:rPr lang="en-US" sz="1400" dirty="0"/>
              <a:t>ó </a:t>
            </a:r>
            <a:r>
              <a:rPr lang="en-US" sz="1400" dirty="0" smtClean="0"/>
              <a:t>1000/100</a:t>
            </a:r>
          </a:p>
          <a:p>
            <a:pPr>
              <a:buFontTx/>
              <a:buChar char="-"/>
            </a:pPr>
            <a:r>
              <a:rPr lang="en-US" sz="1400" dirty="0" err="1"/>
              <a:t>Costo</a:t>
            </a:r>
            <a:r>
              <a:rPr lang="en-US" sz="1400" dirty="0"/>
              <a:t> de enlace </a:t>
            </a:r>
            <a:r>
              <a:rPr lang="en-US" sz="1400" dirty="0" smtClean="0"/>
              <a:t>1Gbps </a:t>
            </a:r>
            <a:r>
              <a:rPr lang="en-US" sz="1400" dirty="0"/>
              <a:t>link = </a:t>
            </a:r>
            <a:r>
              <a:rPr lang="en-US" sz="1400" dirty="0" smtClean="0"/>
              <a:t>1 ó 1000/1000</a:t>
            </a:r>
            <a:endParaRPr lang="en-US" sz="1400" i="1" dirty="0" smtClean="0"/>
          </a:p>
          <a:p>
            <a:endParaRPr lang="en-US" sz="1400" i="1" dirty="0"/>
          </a:p>
          <a:p>
            <a:endParaRPr lang="en-US" sz="1400" i="1" dirty="0" smtClean="0"/>
          </a:p>
          <a:p>
            <a:endParaRPr lang="en-US" sz="1400" i="1" dirty="0"/>
          </a:p>
          <a:p>
            <a:endParaRPr lang="en-US" sz="1400" dirty="0" smtClean="0"/>
          </a:p>
          <a:p>
            <a:endParaRPr lang="en-US" sz="1400" dirty="0" smtClean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19200"/>
            <a:ext cx="5143500" cy="140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8118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4" dur="indefinite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5" dur="indefinite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7" dur="indefinite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8" dur="indefinite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1" dur="indefinite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3" dur="indefinite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4" dur="indefinite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6" dur="indefinite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7" dur="indefinite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9" dur="indefinite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0" dur="indefinite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2" dur="indefinite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3" dur="indefinite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5" dur="indefinite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6" dur="indefinite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8" dur="indefinite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9" dur="indefinite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8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8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8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8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1" dur="indefinite"/>
                                        <p:tgtEl>
                                          <p:spTgt spid="8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2" dur="indefinite"/>
                                        <p:tgtEl>
                                          <p:spTgt spid="8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4" dur="indefinite"/>
                                        <p:tgtEl>
                                          <p:spTgt spid="8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5" dur="indefinite"/>
                                        <p:tgtEl>
                                          <p:spTgt spid="8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7" dur="indefinite"/>
                                        <p:tgtEl>
                                          <p:spTgt spid="8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8" dur="indefinite"/>
                                        <p:tgtEl>
                                          <p:spTgt spid="8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0" dur="indefinite"/>
                                        <p:tgtEl>
                                          <p:spTgt spid="8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1" dur="indefinite"/>
                                        <p:tgtEl>
                                          <p:spTgt spid="8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3" dur="indefinite"/>
                                        <p:tgtEl>
                                          <p:spTgt spid="8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4" dur="indefinite"/>
                                        <p:tgtEl>
                                          <p:spTgt spid="8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2786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 err="1" smtClean="0"/>
              <a:t>Secuencia</a:t>
            </a:r>
            <a:r>
              <a:rPr lang="en-US" dirty="0" smtClean="0"/>
              <a:t> de </a:t>
            </a:r>
            <a:r>
              <a:rPr lang="en-US" dirty="0" err="1" smtClean="0"/>
              <a:t>decisiones</a:t>
            </a:r>
            <a:r>
              <a:rPr lang="en-US" dirty="0" smtClean="0"/>
              <a:t> STP</a:t>
            </a:r>
            <a:endParaRPr lang="en-US" sz="2800" dirty="0">
              <a:solidFill>
                <a:srgbClr val="99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1EFC-E9CE-443D-B5EE-C5946B83F889}" type="datetime1">
              <a:rPr lang="es-CO" smtClean="0"/>
              <a:t>17/05/2013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893468-8B77-43E1-A992-645FF8FFB720}" type="slidenum">
              <a:rPr lang="en-US"/>
              <a:pPr/>
              <a:t>31</a:t>
            </a:fld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Spanning Tree protocol</a:t>
            </a:r>
            <a:endParaRPr lang="es-CO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>
          <a:xfrm>
            <a:off x="704088" y="1301496"/>
            <a:ext cx="7735824" cy="5175504"/>
          </a:xfrm>
        </p:spPr>
        <p:txBody>
          <a:bodyPr/>
          <a:lstStyle/>
          <a:p>
            <a:endParaRPr lang="en-US" sz="1400" dirty="0" smtClean="0"/>
          </a:p>
          <a:p>
            <a:r>
              <a:rPr lang="en-US" sz="1400" dirty="0" err="1" smtClean="0"/>
              <a:t>Cuando</a:t>
            </a:r>
            <a:r>
              <a:rPr lang="en-US" sz="1400" dirty="0" smtClean="0"/>
              <a:t> se </a:t>
            </a:r>
            <a:r>
              <a:rPr lang="en-US" sz="1400" dirty="0" err="1" smtClean="0"/>
              <a:t>crea</a:t>
            </a:r>
            <a:r>
              <a:rPr lang="en-US" sz="1400" dirty="0" smtClean="0"/>
              <a:t> </a:t>
            </a:r>
            <a:r>
              <a:rPr lang="en-US" sz="1400" dirty="0" err="1" smtClean="0"/>
              <a:t>una</a:t>
            </a:r>
            <a:r>
              <a:rPr lang="en-US" sz="1400" dirty="0" smtClean="0"/>
              <a:t> </a:t>
            </a:r>
            <a:r>
              <a:rPr lang="en-US" sz="1400" dirty="0" err="1" smtClean="0"/>
              <a:t>topología</a:t>
            </a:r>
            <a:r>
              <a:rPr lang="en-US" sz="1400" dirty="0" smtClean="0"/>
              <a:t> </a:t>
            </a:r>
            <a:r>
              <a:rPr lang="en-US" sz="1400" dirty="0" err="1" smtClean="0"/>
              <a:t>libre</a:t>
            </a:r>
            <a:r>
              <a:rPr lang="en-US" sz="1400" dirty="0" smtClean="0"/>
              <a:t> de loops, STP </a:t>
            </a:r>
            <a:r>
              <a:rPr lang="en-US" sz="1400" dirty="0" err="1" smtClean="0"/>
              <a:t>siempre</a:t>
            </a:r>
            <a:r>
              <a:rPr lang="en-US" sz="1400" dirty="0" smtClean="0"/>
              <a:t> </a:t>
            </a:r>
            <a:r>
              <a:rPr lang="en-US" sz="1400" dirty="0" err="1" smtClean="0"/>
              <a:t>utiliza</a:t>
            </a:r>
            <a:r>
              <a:rPr lang="en-US" sz="1400" dirty="0" smtClean="0"/>
              <a:t> la </a:t>
            </a:r>
            <a:r>
              <a:rPr lang="en-US" sz="1400" dirty="0" err="1" smtClean="0"/>
              <a:t>misma</a:t>
            </a:r>
            <a:r>
              <a:rPr lang="en-US" sz="1400" dirty="0" smtClean="0"/>
              <a:t> </a:t>
            </a:r>
            <a:r>
              <a:rPr lang="en-US" sz="1400" dirty="0" err="1" smtClean="0"/>
              <a:t>secuencia</a:t>
            </a:r>
            <a:r>
              <a:rPr lang="en-US" sz="1400" dirty="0" smtClean="0"/>
              <a:t> de </a:t>
            </a:r>
            <a:r>
              <a:rPr lang="en-US" sz="1400" dirty="0" err="1" smtClean="0"/>
              <a:t>decisión</a:t>
            </a:r>
            <a:r>
              <a:rPr lang="en-US" sz="1400" dirty="0" smtClean="0"/>
              <a:t> de 4 </a:t>
            </a:r>
            <a:r>
              <a:rPr lang="en-US" sz="1400" dirty="0" err="1" smtClean="0"/>
              <a:t>pasos</a:t>
            </a:r>
            <a:r>
              <a:rPr lang="en-US" sz="1400" dirty="0" smtClean="0"/>
              <a:t>.</a:t>
            </a:r>
          </a:p>
          <a:p>
            <a:endParaRPr lang="en-US" sz="1400" dirty="0"/>
          </a:p>
          <a:p>
            <a:r>
              <a:rPr lang="en-US" sz="1400" dirty="0" smtClean="0"/>
              <a:t>Paso 1: </a:t>
            </a:r>
            <a:r>
              <a:rPr lang="en-US" sz="1400" dirty="0" err="1" smtClean="0"/>
              <a:t>Mejor</a:t>
            </a:r>
            <a:r>
              <a:rPr lang="en-US" sz="1400" dirty="0" smtClean="0"/>
              <a:t> </a:t>
            </a:r>
            <a:r>
              <a:rPr lang="en-US" sz="1400" dirty="0" err="1" smtClean="0"/>
              <a:t>candidato</a:t>
            </a:r>
            <a:r>
              <a:rPr lang="en-US" sz="1400" dirty="0" smtClean="0"/>
              <a:t> a Bridge </a:t>
            </a:r>
            <a:r>
              <a:rPr lang="en-US" sz="1400" dirty="0" err="1" smtClean="0"/>
              <a:t>raíz</a:t>
            </a:r>
            <a:r>
              <a:rPr lang="en-US" sz="1400" dirty="0" smtClean="0"/>
              <a:t>.</a:t>
            </a:r>
          </a:p>
          <a:p>
            <a:r>
              <a:rPr lang="en-US" sz="1400" dirty="0" smtClean="0"/>
              <a:t>Paso 2: Mas </a:t>
            </a:r>
            <a:r>
              <a:rPr lang="en-US" sz="1400" dirty="0" err="1" smtClean="0"/>
              <a:t>bajo</a:t>
            </a:r>
            <a:r>
              <a:rPr lang="en-US" sz="1400" dirty="0" smtClean="0"/>
              <a:t> </a:t>
            </a:r>
            <a:r>
              <a:rPr lang="en-US" sz="1400" dirty="0" err="1" smtClean="0"/>
              <a:t>costo</a:t>
            </a:r>
            <a:r>
              <a:rPr lang="en-US" sz="1400" dirty="0" smtClean="0"/>
              <a:t> al Bridge </a:t>
            </a:r>
            <a:r>
              <a:rPr lang="en-US" sz="1400" dirty="0" err="1" smtClean="0"/>
              <a:t>raíz</a:t>
            </a:r>
            <a:endParaRPr lang="en-US" sz="1400" dirty="0" smtClean="0"/>
          </a:p>
          <a:p>
            <a:r>
              <a:rPr lang="en-US" sz="1400" dirty="0" smtClean="0"/>
              <a:t>Paso 3: Mas </a:t>
            </a:r>
            <a:r>
              <a:rPr lang="en-US" sz="1400" dirty="0" err="1" smtClean="0"/>
              <a:t>bajo</a:t>
            </a:r>
            <a:r>
              <a:rPr lang="en-US" sz="1400" dirty="0" smtClean="0"/>
              <a:t> </a:t>
            </a:r>
            <a:r>
              <a:rPr lang="en-US" sz="1400" dirty="0" err="1" smtClean="0"/>
              <a:t>emisor</a:t>
            </a:r>
            <a:r>
              <a:rPr lang="en-US" sz="1400" dirty="0" smtClean="0"/>
              <a:t> BID.</a:t>
            </a:r>
          </a:p>
          <a:p>
            <a:r>
              <a:rPr lang="en-US" sz="1400" dirty="0" smtClean="0"/>
              <a:t>Paso 4: Mas </a:t>
            </a:r>
            <a:r>
              <a:rPr lang="en-US" sz="1400" dirty="0" err="1" smtClean="0"/>
              <a:t>baja</a:t>
            </a:r>
            <a:r>
              <a:rPr lang="en-US" sz="1400" dirty="0" smtClean="0"/>
              <a:t> ID de </a:t>
            </a:r>
            <a:r>
              <a:rPr lang="en-US" sz="1400" dirty="0" err="1" smtClean="0"/>
              <a:t>puerto</a:t>
            </a:r>
            <a:r>
              <a:rPr lang="en-US" sz="1400" dirty="0" smtClean="0"/>
              <a:t>.</a:t>
            </a:r>
          </a:p>
          <a:p>
            <a:endParaRPr lang="en-US" sz="1400" dirty="0"/>
          </a:p>
          <a:p>
            <a:r>
              <a:rPr lang="en-US" sz="1400" dirty="0" smtClean="0"/>
              <a:t>Los bridges </a:t>
            </a:r>
            <a:r>
              <a:rPr lang="en-US" sz="1400" dirty="0" err="1" smtClean="0"/>
              <a:t>utilizan</a:t>
            </a:r>
            <a:r>
              <a:rPr lang="en-US" sz="1400" dirty="0" smtClean="0"/>
              <a:t> los BPDU´s (Bridge protocol data unit´s) </a:t>
            </a:r>
            <a:r>
              <a:rPr lang="en-US" sz="1400" dirty="0" err="1" smtClean="0"/>
              <a:t>durante</a:t>
            </a:r>
            <a:r>
              <a:rPr lang="en-US" sz="1400" dirty="0" smtClean="0"/>
              <a:t> el </a:t>
            </a:r>
            <a:r>
              <a:rPr lang="en-US" sz="1400" dirty="0" err="1" smtClean="0"/>
              <a:t>proceso</a:t>
            </a:r>
            <a:r>
              <a:rPr lang="en-US" sz="1400" dirty="0" smtClean="0"/>
              <a:t> de </a:t>
            </a:r>
            <a:r>
              <a:rPr lang="en-US" sz="1400" dirty="0" err="1" smtClean="0"/>
              <a:t>decisión</a:t>
            </a:r>
            <a:r>
              <a:rPr lang="en-US" sz="1400" dirty="0" smtClean="0"/>
              <a:t>.</a:t>
            </a:r>
            <a:endParaRPr lang="en-US" sz="1400" dirty="0"/>
          </a:p>
          <a:p>
            <a:pPr marL="0" indent="0">
              <a:buNone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946756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" dur="indefinite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5" dur="indefinite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" dur="indefinite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3" dur="indefinite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8" dur="indefinite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9" dur="indefinite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6" dur="indefinite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7" dur="indefinite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92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Implementación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Procedimiento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dirty="0" err="1"/>
              <a:t>Conclusiones</a:t>
            </a:r>
            <a:endParaRPr lang="en-US" dirty="0"/>
          </a:p>
          <a:p>
            <a:pPr>
              <a:buFontTx/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1079298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640E1D-774A-4793-A5D5-631B716B00CE}" type="slidenum">
              <a:rPr lang="en-US"/>
              <a:pPr/>
              <a:t>32</a:t>
            </a:fld>
            <a:endParaRPr lang="en-US"/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2"/>
          </p:nvPr>
        </p:nvSpPr>
        <p:spPr>
          <a:xfrm>
            <a:off x="3124200" y="6416675"/>
            <a:ext cx="2895600" cy="365125"/>
          </a:xfrm>
        </p:spPr>
        <p:txBody>
          <a:bodyPr/>
          <a:lstStyle/>
          <a:p>
            <a:r>
              <a:rPr lang="en-US" dirty="0" smtClean="0"/>
              <a:t>Spanning Tree protocol</a:t>
            </a:r>
            <a:endParaRPr lang="es-CO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4C0F2-B606-4686-8830-9CB2E63178FD}" type="datetime1">
              <a:rPr lang="es-CO" smtClean="0"/>
              <a:t>17/05/2013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52992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92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>
              <a:buFontTx/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1079298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 err="1" smtClean="0"/>
              <a:t>Conclusiones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640E1D-774A-4793-A5D5-631B716B00CE}" type="slidenum">
              <a:rPr lang="en-US"/>
              <a:pPr/>
              <a:t>33</a:t>
            </a:fld>
            <a:endParaRPr lang="en-US"/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2"/>
          </p:nvPr>
        </p:nvSpPr>
        <p:spPr>
          <a:xfrm>
            <a:off x="3124200" y="6416675"/>
            <a:ext cx="2895600" cy="365125"/>
          </a:xfrm>
        </p:spPr>
        <p:txBody>
          <a:bodyPr/>
          <a:lstStyle/>
          <a:p>
            <a:r>
              <a:rPr lang="en-US" dirty="0" smtClean="0"/>
              <a:t>Spanning Tree protocol</a:t>
            </a:r>
            <a:endParaRPr lang="es-CO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4C0F2-B606-4686-8830-9CB2E63178FD}" type="datetime1">
              <a:rPr lang="es-CO" smtClean="0"/>
              <a:t>17/05/2013</a:t>
            </a:fld>
            <a:endParaRPr lang="es-CO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685800" y="1072896"/>
            <a:ext cx="7735824" cy="5175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endParaRPr lang="en-US" sz="1400" dirty="0" smtClean="0"/>
          </a:p>
          <a:p>
            <a:pPr algn="just"/>
            <a:r>
              <a:rPr lang="en-US" sz="1800" b="0" dirty="0" smtClean="0"/>
              <a:t>STP  </a:t>
            </a:r>
            <a:r>
              <a:rPr lang="en-US" sz="1800" b="0" dirty="0" err="1" smtClean="0"/>
              <a:t>gestiona</a:t>
            </a:r>
            <a:r>
              <a:rPr lang="en-US" sz="1800" b="0" dirty="0" smtClean="0"/>
              <a:t> la </a:t>
            </a:r>
            <a:r>
              <a:rPr lang="en-US" sz="1800" b="0" dirty="0" err="1" smtClean="0"/>
              <a:t>presencia</a:t>
            </a:r>
            <a:r>
              <a:rPr lang="en-US" sz="1800" b="0" dirty="0" smtClean="0"/>
              <a:t> de </a:t>
            </a:r>
            <a:r>
              <a:rPr lang="en-US" sz="1800" b="0" dirty="0" err="1" smtClean="0"/>
              <a:t>bucles</a:t>
            </a:r>
            <a:r>
              <a:rPr lang="en-US" sz="1800" b="0" dirty="0" smtClean="0"/>
              <a:t> en </a:t>
            </a:r>
            <a:r>
              <a:rPr lang="en-US" sz="1800" b="0" dirty="0" err="1" smtClean="0"/>
              <a:t>topologías</a:t>
            </a:r>
            <a:r>
              <a:rPr lang="en-US" sz="1800" b="0" dirty="0" smtClean="0"/>
              <a:t> de red </a:t>
            </a:r>
            <a:r>
              <a:rPr lang="en-US" sz="1800" b="0" dirty="0" err="1" smtClean="0"/>
              <a:t>debido</a:t>
            </a:r>
            <a:r>
              <a:rPr lang="en-US" sz="1800" b="0" dirty="0" smtClean="0"/>
              <a:t> a la </a:t>
            </a:r>
            <a:r>
              <a:rPr lang="en-US" sz="1800" b="0" dirty="0" err="1" smtClean="0"/>
              <a:t>existencia</a:t>
            </a:r>
            <a:r>
              <a:rPr lang="en-US" sz="1800" b="0" dirty="0" smtClean="0"/>
              <a:t> de enlaces </a:t>
            </a:r>
            <a:r>
              <a:rPr lang="en-US" sz="1800" b="0" dirty="0" err="1" smtClean="0"/>
              <a:t>redundantes</a:t>
            </a:r>
            <a:r>
              <a:rPr lang="en-US" sz="1800" b="0" dirty="0" smtClean="0"/>
              <a:t>  (</a:t>
            </a:r>
            <a:r>
              <a:rPr lang="en-US" sz="1800" b="0" dirty="0" err="1" smtClean="0"/>
              <a:t>necesarios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para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garantizar</a:t>
            </a:r>
            <a:r>
              <a:rPr lang="en-US" sz="1800" b="0" dirty="0" smtClean="0"/>
              <a:t> la </a:t>
            </a:r>
            <a:r>
              <a:rPr lang="en-US" sz="1800" b="0" dirty="0" err="1" smtClean="0"/>
              <a:t>disponibilidad</a:t>
            </a:r>
            <a:r>
              <a:rPr lang="en-US" sz="1800" b="0" dirty="0" smtClean="0"/>
              <a:t> de </a:t>
            </a:r>
            <a:r>
              <a:rPr lang="en-US" sz="1800" b="0" dirty="0" err="1" smtClean="0"/>
              <a:t>las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conexiones</a:t>
            </a:r>
            <a:r>
              <a:rPr lang="en-US" sz="1800" b="0" dirty="0" smtClean="0"/>
              <a:t>).</a:t>
            </a:r>
          </a:p>
          <a:p>
            <a:pPr algn="just"/>
            <a:r>
              <a:rPr lang="en-US" sz="1800" b="0" dirty="0" smtClean="0"/>
              <a:t>El </a:t>
            </a:r>
            <a:r>
              <a:rPr lang="en-US" sz="1800" b="0" dirty="0" err="1" smtClean="0"/>
              <a:t>protocolo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permite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activar</a:t>
            </a:r>
            <a:r>
              <a:rPr lang="en-US" sz="1800" b="0" dirty="0" smtClean="0"/>
              <a:t> ó </a:t>
            </a:r>
            <a:r>
              <a:rPr lang="en-US" sz="1800" b="0" dirty="0" err="1" smtClean="0"/>
              <a:t>desactivar</a:t>
            </a:r>
            <a:r>
              <a:rPr lang="en-US" sz="1800" b="0" dirty="0" smtClean="0"/>
              <a:t> la </a:t>
            </a:r>
            <a:r>
              <a:rPr lang="en-US" sz="1800" b="0" dirty="0" err="1" smtClean="0"/>
              <a:t>conexión</a:t>
            </a:r>
            <a:r>
              <a:rPr lang="en-US" sz="1800" b="0" dirty="0" smtClean="0"/>
              <a:t> de </a:t>
            </a:r>
            <a:r>
              <a:rPr lang="en-US" sz="1800" b="0" dirty="0" err="1" smtClean="0"/>
              <a:t>manera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automática</a:t>
            </a:r>
            <a:r>
              <a:rPr lang="en-US" sz="1800" b="0" dirty="0" smtClean="0"/>
              <a:t> de los enlaces de </a:t>
            </a:r>
            <a:r>
              <a:rPr lang="en-US" sz="1800" b="0" dirty="0" err="1" smtClean="0"/>
              <a:t>conexión</a:t>
            </a:r>
            <a:r>
              <a:rPr lang="en-US" sz="1800" b="0" dirty="0" smtClean="0"/>
              <a:t>, </a:t>
            </a:r>
            <a:r>
              <a:rPr lang="en-US" sz="1800" b="0" dirty="0" err="1" smtClean="0"/>
              <a:t>garantizando</a:t>
            </a:r>
            <a:r>
              <a:rPr lang="en-US" sz="1800" b="0" dirty="0" smtClean="0"/>
              <a:t> la no </a:t>
            </a:r>
            <a:r>
              <a:rPr lang="en-US" sz="1800" b="0" dirty="0" err="1" smtClean="0"/>
              <a:t>presencia</a:t>
            </a:r>
            <a:r>
              <a:rPr lang="en-US" sz="1800" b="0" dirty="0" smtClean="0"/>
              <a:t> de </a:t>
            </a:r>
            <a:r>
              <a:rPr lang="en-US" sz="1800" b="0" dirty="0" err="1" smtClean="0"/>
              <a:t>bucles</a:t>
            </a:r>
            <a:r>
              <a:rPr lang="en-US" sz="1800" b="0" dirty="0" smtClean="0"/>
              <a:t>.</a:t>
            </a:r>
          </a:p>
          <a:p>
            <a:pPr algn="just"/>
            <a:r>
              <a:rPr lang="en-US" sz="1800" b="0" dirty="0" smtClean="0"/>
              <a:t>STP </a:t>
            </a:r>
            <a:r>
              <a:rPr lang="en-US" sz="1800" b="0" dirty="0" err="1" smtClean="0"/>
              <a:t>es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transparente</a:t>
            </a:r>
            <a:r>
              <a:rPr lang="en-US" sz="1800" b="0" dirty="0" smtClean="0"/>
              <a:t> al </a:t>
            </a:r>
            <a:r>
              <a:rPr lang="en-US" sz="1800" b="0" dirty="0" err="1" smtClean="0"/>
              <a:t>usuario</a:t>
            </a:r>
            <a:endParaRPr lang="en-US" sz="1800" b="0" dirty="0" smtClean="0"/>
          </a:p>
          <a:p>
            <a:pPr algn="just"/>
            <a:r>
              <a:rPr lang="en-US" sz="1800" b="0" dirty="0" smtClean="0"/>
              <a:t>Rapid STP.</a:t>
            </a:r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FontTx/>
              <a:buNone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182024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8" dur="indefinite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" dur="indefinite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4" dur="indefinite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92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>
              <a:buFontTx/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1079298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 err="1" smtClean="0"/>
              <a:t>Bibliografía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640E1D-774A-4793-A5D5-631B716B00CE}" type="slidenum">
              <a:rPr lang="en-US"/>
              <a:pPr/>
              <a:t>34</a:t>
            </a:fld>
            <a:endParaRPr lang="en-US"/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2"/>
          </p:nvPr>
        </p:nvSpPr>
        <p:spPr>
          <a:xfrm>
            <a:off x="3124200" y="6416675"/>
            <a:ext cx="2895600" cy="365125"/>
          </a:xfrm>
        </p:spPr>
        <p:txBody>
          <a:bodyPr/>
          <a:lstStyle/>
          <a:p>
            <a:r>
              <a:rPr lang="en-US" dirty="0" smtClean="0"/>
              <a:t>Spanning Tree protocol</a:t>
            </a:r>
            <a:endParaRPr lang="es-CO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4C0F2-B606-4686-8830-9CB2E63178FD}" type="datetime1">
              <a:rPr lang="es-CO" smtClean="0"/>
              <a:t>17/05/2013</a:t>
            </a:fld>
            <a:endParaRPr lang="es-CO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704088" y="1301496"/>
            <a:ext cx="7735824" cy="5175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endParaRPr lang="en-US" sz="1400" dirty="0" smtClean="0"/>
          </a:p>
          <a:p>
            <a:r>
              <a:rPr lang="en-US" sz="1400" dirty="0" err="1" smtClean="0"/>
              <a:t>Memorias</a:t>
            </a:r>
            <a:r>
              <a:rPr lang="en-US" sz="1400" dirty="0" smtClean="0"/>
              <a:t> “</a:t>
            </a:r>
            <a:r>
              <a:rPr lang="en-US" sz="1400" dirty="0" err="1" smtClean="0"/>
              <a:t>Arquitectura</a:t>
            </a:r>
            <a:r>
              <a:rPr lang="en-US" sz="1400" dirty="0" smtClean="0"/>
              <a:t> de </a:t>
            </a:r>
            <a:r>
              <a:rPr lang="en-US" sz="1400" dirty="0" err="1" smtClean="0"/>
              <a:t>computadoras</a:t>
            </a:r>
            <a:r>
              <a:rPr lang="en-US" sz="1400" dirty="0" smtClean="0"/>
              <a:t>”, </a:t>
            </a:r>
            <a:r>
              <a:rPr lang="en-US" sz="1400" dirty="0" err="1" smtClean="0"/>
              <a:t>Maestría</a:t>
            </a:r>
            <a:r>
              <a:rPr lang="en-US" sz="1400" dirty="0" smtClean="0"/>
              <a:t> en </a:t>
            </a:r>
            <a:r>
              <a:rPr lang="en-US" sz="1400" dirty="0" err="1" smtClean="0"/>
              <a:t>Telemática</a:t>
            </a:r>
            <a:r>
              <a:rPr lang="en-US" sz="1400" dirty="0" smtClean="0"/>
              <a:t> – UNAB 2011, </a:t>
            </a:r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FontTx/>
              <a:buNone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779215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685800" y="2324100"/>
            <a:ext cx="7772400" cy="164465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42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MS PGothic" pitchFamily="34" charset="-128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42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charset="0"/>
                <a:ea typeface="MS PGothic" pitchFamily="34" charset="-128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42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charset="0"/>
                <a:ea typeface="MS PGothic" pitchFamily="34" charset="-128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42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charset="0"/>
                <a:ea typeface="MS PGothic" pitchFamily="34" charset="-128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42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charset="0"/>
                <a:ea typeface="MS PGothic" pitchFamily="34" charset="-128"/>
                <a:cs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42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42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42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42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9pPr>
          </a:lstStyle>
          <a:p>
            <a:pPr>
              <a:defRPr/>
            </a:pPr>
            <a:r>
              <a:rPr lang="es-CO" sz="4800" dirty="0" smtClean="0">
                <a:ea typeface="ＭＳ Ｐゴシック" charset="0"/>
              </a:rPr>
              <a:t>Preguntas??</a:t>
            </a:r>
            <a:endParaRPr lang="es-CO" sz="4800" dirty="0">
              <a:ea typeface="ＭＳ Ｐゴシック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286000"/>
            <a:ext cx="2686050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313" y="6381750"/>
            <a:ext cx="43529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46607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2324100"/>
            <a:ext cx="7772400" cy="1644650"/>
          </a:xfrm>
        </p:spPr>
        <p:txBody>
          <a:bodyPr/>
          <a:lstStyle/>
          <a:p>
            <a:pPr>
              <a:defRPr/>
            </a:pPr>
            <a:r>
              <a:rPr lang="es-CO" sz="5400" i="1" u="sng" dirty="0" smtClean="0">
                <a:ea typeface="ＭＳ Ｐゴシック" charset="0"/>
              </a:rPr>
              <a:t>Gracias</a:t>
            </a:r>
            <a:endParaRPr lang="es-CO" sz="5400" i="1" u="sng" dirty="0">
              <a:ea typeface="ＭＳ Ｐゴシック" charset="0"/>
            </a:endParaRPr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313" y="6381750"/>
            <a:ext cx="43529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7069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27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REDUNDANCIA EN UNA RED SWITCHEADA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algn="just"/>
            <a:r>
              <a:rPr lang="en-US" dirty="0" smtClean="0"/>
              <a:t>En un </a:t>
            </a:r>
            <a:r>
              <a:rPr lang="en-US" dirty="0" err="1" smtClean="0"/>
              <a:t>diseño</a:t>
            </a:r>
            <a:r>
              <a:rPr lang="en-US" dirty="0" smtClean="0"/>
              <a:t> </a:t>
            </a:r>
            <a:r>
              <a:rPr lang="en-US" dirty="0" err="1" smtClean="0"/>
              <a:t>jerárquico</a:t>
            </a:r>
            <a:r>
              <a:rPr lang="en-US" dirty="0" smtClean="0"/>
              <a:t>, la </a:t>
            </a:r>
            <a:r>
              <a:rPr lang="en-US" dirty="0" err="1" smtClean="0"/>
              <a:t>redundancia</a:t>
            </a:r>
            <a:r>
              <a:rPr lang="en-US" dirty="0" smtClean="0"/>
              <a:t> se </a:t>
            </a:r>
            <a:r>
              <a:rPr lang="en-US" dirty="0" err="1" smtClean="0"/>
              <a:t>logra</a:t>
            </a:r>
            <a:r>
              <a:rPr lang="en-US" dirty="0" smtClean="0"/>
              <a:t> en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capas</a:t>
            </a:r>
            <a:r>
              <a:rPr lang="en-US" dirty="0" smtClean="0"/>
              <a:t> de </a:t>
            </a:r>
            <a:r>
              <a:rPr lang="en-US" dirty="0" err="1" smtClean="0"/>
              <a:t>distribución</a:t>
            </a:r>
            <a:r>
              <a:rPr lang="en-US" dirty="0" smtClean="0"/>
              <a:t> y </a:t>
            </a:r>
            <a:r>
              <a:rPr lang="en-US" dirty="0" err="1" smtClean="0"/>
              <a:t>nucleo</a:t>
            </a:r>
            <a:r>
              <a:rPr lang="en-US" dirty="0" smtClean="0"/>
              <a:t> a </a:t>
            </a:r>
            <a:r>
              <a:rPr lang="en-US" dirty="0" err="1" smtClean="0"/>
              <a:t>través</a:t>
            </a:r>
            <a:r>
              <a:rPr lang="en-US" dirty="0" smtClean="0"/>
              <a:t> de hardware </a:t>
            </a:r>
            <a:r>
              <a:rPr lang="en-US" dirty="0" err="1" smtClean="0"/>
              <a:t>adicional</a:t>
            </a:r>
            <a:r>
              <a:rPr lang="en-US" dirty="0" smtClean="0"/>
              <a:t> y </a:t>
            </a:r>
            <a:r>
              <a:rPr lang="en-US" dirty="0" err="1" smtClean="0"/>
              <a:t>rutas</a:t>
            </a:r>
            <a:r>
              <a:rPr lang="en-US" dirty="0" smtClean="0"/>
              <a:t> </a:t>
            </a:r>
            <a:r>
              <a:rPr lang="en-US" dirty="0" err="1" smtClean="0"/>
              <a:t>alternativas</a:t>
            </a:r>
            <a:r>
              <a:rPr lang="en-US" dirty="0" smtClean="0"/>
              <a:t> entre </a:t>
            </a:r>
            <a:r>
              <a:rPr lang="en-US" dirty="0" err="1" smtClean="0"/>
              <a:t>dicho</a:t>
            </a:r>
            <a:r>
              <a:rPr lang="en-US" dirty="0" smtClean="0"/>
              <a:t> hardware.</a:t>
            </a:r>
            <a:endParaRPr lang="en-US" dirty="0"/>
          </a:p>
        </p:txBody>
      </p:sp>
      <p:sp>
        <p:nvSpPr>
          <p:cNvPr id="1142786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 err="1" smtClean="0"/>
              <a:t>Implementación</a:t>
            </a:r>
            <a:endParaRPr lang="en-US" sz="2800" dirty="0">
              <a:solidFill>
                <a:srgbClr val="99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1EFC-E9CE-443D-B5EE-C5946B83F889}" type="datetime1">
              <a:rPr lang="es-CO" smtClean="0"/>
              <a:t>17/05/2013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893468-8B77-43E1-A992-645FF8FFB720}" type="slidenum">
              <a:rPr lang="en-US"/>
              <a:pPr/>
              <a:t>4</a:t>
            </a:fld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Spanning Tree protocol</a:t>
            </a:r>
            <a:endParaRPr lang="es-CO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762125"/>
            <a:ext cx="4448175" cy="242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4621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42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7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427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278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27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sz="1600" dirty="0" smtClean="0"/>
              <a:t>Los switches </a:t>
            </a:r>
            <a:r>
              <a:rPr lang="en-US" sz="1600" dirty="0" err="1" smtClean="0"/>
              <a:t>aprenden</a:t>
            </a:r>
            <a:r>
              <a:rPr lang="en-US" sz="1600" dirty="0" smtClean="0"/>
              <a:t> </a:t>
            </a:r>
            <a:r>
              <a:rPr lang="en-US" sz="1600" dirty="0" err="1" smtClean="0"/>
              <a:t>direcciones</a:t>
            </a:r>
            <a:r>
              <a:rPr lang="en-US" sz="1600" dirty="0" smtClean="0"/>
              <a:t> MAC de los </a:t>
            </a:r>
            <a:r>
              <a:rPr lang="en-US" sz="1600" dirty="0" err="1" smtClean="0"/>
              <a:t>dispositivos</a:t>
            </a:r>
            <a:r>
              <a:rPr lang="en-US" sz="1600" dirty="0" smtClean="0"/>
              <a:t> en </a:t>
            </a:r>
            <a:r>
              <a:rPr lang="en-US" sz="1600" dirty="0" err="1" smtClean="0"/>
              <a:t>sus</a:t>
            </a:r>
            <a:r>
              <a:rPr lang="en-US" sz="1600" dirty="0" smtClean="0"/>
              <a:t> </a:t>
            </a:r>
            <a:r>
              <a:rPr lang="en-US" sz="1600" dirty="0" err="1" smtClean="0"/>
              <a:t>puertos</a:t>
            </a:r>
            <a:r>
              <a:rPr lang="en-US" sz="1600" dirty="0" smtClean="0"/>
              <a:t> de </a:t>
            </a:r>
            <a:r>
              <a:rPr lang="en-US" sz="1600" dirty="0" err="1" smtClean="0"/>
              <a:t>tal</a:t>
            </a:r>
            <a:r>
              <a:rPr lang="en-US" sz="1600" dirty="0" smtClean="0"/>
              <a:t> </a:t>
            </a:r>
            <a:r>
              <a:rPr lang="en-US" sz="1600" dirty="0" err="1" smtClean="0"/>
              <a:t>modo</a:t>
            </a:r>
            <a:r>
              <a:rPr lang="en-US" sz="1600" dirty="0" smtClean="0"/>
              <a:t> </a:t>
            </a:r>
            <a:r>
              <a:rPr lang="en-US" sz="1600" dirty="0" err="1" smtClean="0"/>
              <a:t>que</a:t>
            </a:r>
            <a:r>
              <a:rPr lang="en-US" sz="1600" dirty="0" smtClean="0"/>
              <a:t> los </a:t>
            </a:r>
            <a:r>
              <a:rPr lang="en-US" sz="1600" dirty="0" err="1" smtClean="0"/>
              <a:t>datos</a:t>
            </a:r>
            <a:r>
              <a:rPr lang="en-US" sz="1600" dirty="0" smtClean="0"/>
              <a:t> </a:t>
            </a:r>
            <a:r>
              <a:rPr lang="en-US" sz="1600" dirty="0" err="1" smtClean="0"/>
              <a:t>pueden</a:t>
            </a:r>
            <a:r>
              <a:rPr lang="en-US" sz="1600" dirty="0" smtClean="0"/>
              <a:t> </a:t>
            </a:r>
            <a:r>
              <a:rPr lang="en-US" sz="1600" dirty="0" err="1" smtClean="0"/>
              <a:t>ser</a:t>
            </a:r>
            <a:r>
              <a:rPr lang="en-US" sz="1600" dirty="0" smtClean="0"/>
              <a:t> </a:t>
            </a:r>
            <a:r>
              <a:rPr lang="en-US" sz="1600" dirty="0" err="1" smtClean="0"/>
              <a:t>enviados</a:t>
            </a:r>
            <a:r>
              <a:rPr lang="en-US" sz="1600" dirty="0" smtClean="0"/>
              <a:t> en forma </a:t>
            </a:r>
            <a:r>
              <a:rPr lang="en-US" sz="1600" dirty="0" err="1" smtClean="0"/>
              <a:t>adecuada</a:t>
            </a:r>
            <a:r>
              <a:rPr lang="en-US" sz="1600" dirty="0" smtClean="0"/>
              <a:t> a </a:t>
            </a:r>
            <a:r>
              <a:rPr lang="en-US" sz="1600" dirty="0" err="1" smtClean="0"/>
              <a:t>su</a:t>
            </a:r>
            <a:r>
              <a:rPr lang="en-US" sz="1600" dirty="0" smtClean="0"/>
              <a:t> </a:t>
            </a:r>
            <a:r>
              <a:rPr lang="en-US" sz="1600" dirty="0" err="1" smtClean="0"/>
              <a:t>destino</a:t>
            </a:r>
            <a:r>
              <a:rPr lang="en-US" sz="1600" dirty="0" smtClean="0"/>
              <a:t>.</a:t>
            </a:r>
          </a:p>
          <a:p>
            <a:r>
              <a:rPr lang="en-US" sz="1600" dirty="0" smtClean="0"/>
              <a:t>Los switches </a:t>
            </a:r>
            <a:r>
              <a:rPr lang="en-US" sz="1600" dirty="0" err="1" smtClean="0"/>
              <a:t>inundarán</a:t>
            </a:r>
            <a:r>
              <a:rPr lang="en-US" sz="1600" dirty="0" smtClean="0"/>
              <a:t> frames </a:t>
            </a:r>
            <a:r>
              <a:rPr lang="en-US" sz="1600" dirty="0" err="1" smtClean="0"/>
              <a:t>para</a:t>
            </a:r>
            <a:r>
              <a:rPr lang="en-US" sz="1600" dirty="0" smtClean="0"/>
              <a:t> </a:t>
            </a:r>
            <a:r>
              <a:rPr lang="en-US" sz="1600" dirty="0" err="1" smtClean="0"/>
              <a:t>destinos</a:t>
            </a:r>
            <a:r>
              <a:rPr lang="en-US" sz="1600" dirty="0" smtClean="0"/>
              <a:t> </a:t>
            </a:r>
            <a:r>
              <a:rPr lang="en-US" sz="1600" dirty="0" err="1" smtClean="0"/>
              <a:t>desconocidos</a:t>
            </a:r>
            <a:r>
              <a:rPr lang="en-US" sz="1600" dirty="0" smtClean="0"/>
              <a:t> hasta </a:t>
            </a:r>
            <a:r>
              <a:rPr lang="en-US" sz="1600" dirty="0" err="1" smtClean="0"/>
              <a:t>que</a:t>
            </a:r>
            <a:r>
              <a:rPr lang="en-US" sz="1600" dirty="0" smtClean="0"/>
              <a:t> </a:t>
            </a:r>
            <a:r>
              <a:rPr lang="en-US" sz="1600" dirty="0" err="1" smtClean="0"/>
              <a:t>ellos</a:t>
            </a:r>
            <a:r>
              <a:rPr lang="en-US" sz="1600" dirty="0" smtClean="0"/>
              <a:t> </a:t>
            </a:r>
            <a:r>
              <a:rPr lang="en-US" sz="1600" dirty="0" err="1" smtClean="0"/>
              <a:t>aprenden</a:t>
            </a:r>
            <a:r>
              <a:rPr lang="en-US" sz="1600" dirty="0" smtClean="0"/>
              <a:t> </a:t>
            </a:r>
            <a:r>
              <a:rPr lang="en-US" sz="1600" dirty="0" err="1" smtClean="0"/>
              <a:t>las</a:t>
            </a:r>
            <a:r>
              <a:rPr lang="en-US" sz="1600" dirty="0" smtClean="0"/>
              <a:t> </a:t>
            </a:r>
            <a:r>
              <a:rPr lang="en-US" sz="1600" dirty="0" err="1" smtClean="0"/>
              <a:t>direcciones</a:t>
            </a:r>
            <a:r>
              <a:rPr lang="en-US" sz="1600" dirty="0" smtClean="0"/>
              <a:t> MAC de </a:t>
            </a:r>
            <a:r>
              <a:rPr lang="en-US" sz="1600" dirty="0" err="1" smtClean="0"/>
              <a:t>esos</a:t>
            </a:r>
            <a:r>
              <a:rPr lang="en-US" sz="1600" dirty="0" smtClean="0"/>
              <a:t> </a:t>
            </a:r>
            <a:r>
              <a:rPr lang="en-US" sz="1600" dirty="0" err="1" smtClean="0"/>
              <a:t>dispositivo</a:t>
            </a:r>
            <a:r>
              <a:rPr lang="en-US" sz="1600" dirty="0" smtClean="0"/>
              <a:t>.</a:t>
            </a:r>
          </a:p>
          <a:p>
            <a:r>
              <a:rPr lang="en-US" sz="1600" dirty="0" err="1" smtClean="0"/>
              <a:t>Una</a:t>
            </a:r>
            <a:r>
              <a:rPr lang="en-US" sz="1600" dirty="0" smtClean="0"/>
              <a:t> </a:t>
            </a:r>
            <a:r>
              <a:rPr lang="en-US" sz="1600" dirty="0" err="1" smtClean="0"/>
              <a:t>topología</a:t>
            </a:r>
            <a:r>
              <a:rPr lang="en-US" sz="1600" dirty="0" smtClean="0"/>
              <a:t> </a:t>
            </a:r>
            <a:r>
              <a:rPr lang="en-US" sz="1600" dirty="0" err="1" smtClean="0"/>
              <a:t>redundante</a:t>
            </a:r>
            <a:r>
              <a:rPr lang="en-US" sz="1600" dirty="0" smtClean="0"/>
              <a:t> de switches </a:t>
            </a:r>
            <a:r>
              <a:rPr lang="en-US" sz="1600" dirty="0" err="1" smtClean="0"/>
              <a:t>puede</a:t>
            </a:r>
            <a:r>
              <a:rPr lang="en-US" sz="1600" dirty="0" smtClean="0"/>
              <a:t> (STP </a:t>
            </a:r>
            <a:r>
              <a:rPr lang="en-US" sz="1600" dirty="0" err="1" smtClean="0"/>
              <a:t>deshabilitado</a:t>
            </a:r>
            <a:r>
              <a:rPr lang="en-US" sz="1600" dirty="0" smtClean="0"/>
              <a:t>) </a:t>
            </a:r>
            <a:r>
              <a:rPr lang="en-US" sz="1600" dirty="0" err="1" smtClean="0"/>
              <a:t>ocasionar</a:t>
            </a:r>
            <a:r>
              <a:rPr lang="en-US" sz="1600" dirty="0" smtClean="0"/>
              <a:t> </a:t>
            </a:r>
            <a:r>
              <a:rPr lang="en-US" sz="1600" dirty="0" err="1" smtClean="0"/>
              <a:t>tormentas</a:t>
            </a:r>
            <a:r>
              <a:rPr lang="en-US" sz="1600" dirty="0" smtClean="0"/>
              <a:t> de broadcast, </a:t>
            </a:r>
            <a:r>
              <a:rPr lang="en-US" sz="1600" dirty="0" err="1" smtClean="0"/>
              <a:t>copias</a:t>
            </a:r>
            <a:r>
              <a:rPr lang="en-US" sz="1600" dirty="0" smtClean="0"/>
              <a:t> </a:t>
            </a:r>
            <a:r>
              <a:rPr lang="en-US" sz="1600" dirty="0" err="1" smtClean="0"/>
              <a:t>múltiples</a:t>
            </a:r>
            <a:r>
              <a:rPr lang="en-US" sz="1600" dirty="0" smtClean="0"/>
              <a:t> de frames y  </a:t>
            </a:r>
            <a:r>
              <a:rPr lang="en-US" sz="1600" dirty="0" err="1" smtClean="0"/>
              <a:t>problemas</a:t>
            </a:r>
            <a:r>
              <a:rPr lang="en-US" sz="1600" dirty="0" smtClean="0"/>
              <a:t> de </a:t>
            </a:r>
            <a:r>
              <a:rPr lang="en-US" sz="1600" dirty="0" err="1" smtClean="0"/>
              <a:t>inestabilidad</a:t>
            </a:r>
            <a:r>
              <a:rPr lang="en-US" sz="1600" dirty="0" smtClean="0"/>
              <a:t> de la </a:t>
            </a:r>
            <a:r>
              <a:rPr lang="en-US" sz="1600" dirty="0" err="1" smtClean="0"/>
              <a:t>tabla</a:t>
            </a:r>
            <a:r>
              <a:rPr lang="en-US" sz="1600" dirty="0" smtClean="0"/>
              <a:t> de </a:t>
            </a:r>
            <a:r>
              <a:rPr lang="en-US" sz="1600" dirty="0" err="1" smtClean="0"/>
              <a:t>direcciones</a:t>
            </a:r>
            <a:r>
              <a:rPr lang="en-US" sz="1600" dirty="0" smtClean="0"/>
              <a:t> MAC.</a:t>
            </a:r>
            <a:endParaRPr lang="en-US" sz="1600" dirty="0"/>
          </a:p>
        </p:txBody>
      </p:sp>
      <p:sp>
        <p:nvSpPr>
          <p:cNvPr id="1142786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 err="1" smtClean="0"/>
              <a:t>Implementación</a:t>
            </a:r>
            <a:endParaRPr lang="en-US" sz="2800" dirty="0">
              <a:solidFill>
                <a:srgbClr val="99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1EFC-E9CE-443D-B5EE-C5946B83F889}" type="datetime1">
              <a:rPr lang="es-CO" smtClean="0"/>
              <a:t>17/05/2013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893468-8B77-43E1-A992-645FF8FFB720}" type="slidenum">
              <a:rPr lang="en-US"/>
              <a:pPr/>
              <a:t>5</a:t>
            </a:fld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Spanning Tree protocol</a:t>
            </a:r>
            <a:endParaRPr lang="es-CO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447800"/>
            <a:ext cx="3305175" cy="112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8094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7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427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7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427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7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427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278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27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s-CO" dirty="0" smtClean="0">
                <a:latin typeface="Times New Roman" pitchFamily="18" charset="0"/>
              </a:rPr>
              <a:t>(SW0, SW1); Donde </a:t>
            </a:r>
            <a:r>
              <a:rPr lang="es-CO" dirty="0">
                <a:latin typeface="Times New Roman" pitchFamily="18" charset="0"/>
              </a:rPr>
              <a:t>esta PC0 ? &gt;&gt; Inundar</a:t>
            </a:r>
            <a:endParaRPr lang="es-CO" dirty="0" smtClean="0">
              <a:latin typeface="Times New Roman" pitchFamily="18" charset="0"/>
            </a:endParaRPr>
          </a:p>
          <a:p>
            <a:endParaRPr lang="en-US" dirty="0"/>
          </a:p>
        </p:txBody>
      </p:sp>
      <p:sp>
        <p:nvSpPr>
          <p:cNvPr id="1142786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 err="1" smtClean="0"/>
              <a:t>Implementación</a:t>
            </a:r>
            <a:endParaRPr lang="en-US" sz="2800" dirty="0">
              <a:solidFill>
                <a:srgbClr val="99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1EFC-E9CE-443D-B5EE-C5946B83F889}" type="datetime1">
              <a:rPr lang="es-CO" smtClean="0"/>
              <a:t>17/05/2013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893468-8B77-43E1-A992-645FF8FFB720}" type="slidenum">
              <a:rPr lang="en-US"/>
              <a:pPr/>
              <a:t>6</a:t>
            </a:fld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Spanning Tree protocol</a:t>
            </a:r>
            <a:endParaRPr lang="es-CO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295400"/>
            <a:ext cx="2257425" cy="263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4 Conector recto"/>
          <p:cNvCxnSpPr/>
          <p:nvPr/>
        </p:nvCxnSpPr>
        <p:spPr bwMode="auto">
          <a:xfrm>
            <a:off x="3657600" y="3124200"/>
            <a:ext cx="1143000" cy="533400"/>
          </a:xfrm>
          <a:prstGeom prst="line">
            <a:avLst/>
          </a:prstGeom>
          <a:solidFill>
            <a:srgbClr val="FFFF99">
              <a:alpha val="50000"/>
            </a:srgb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7 Conector recto"/>
          <p:cNvCxnSpPr/>
          <p:nvPr/>
        </p:nvCxnSpPr>
        <p:spPr bwMode="auto">
          <a:xfrm flipH="1">
            <a:off x="3733800" y="3124200"/>
            <a:ext cx="914400" cy="657225"/>
          </a:xfrm>
          <a:prstGeom prst="line">
            <a:avLst/>
          </a:prstGeom>
          <a:solidFill>
            <a:srgbClr val="FFFF99">
              <a:alpha val="50000"/>
            </a:srgb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8 Llamada ovalada"/>
          <p:cNvSpPr/>
          <p:nvPr/>
        </p:nvSpPr>
        <p:spPr bwMode="auto">
          <a:xfrm>
            <a:off x="5410200" y="1143000"/>
            <a:ext cx="2209800" cy="1143000"/>
          </a:xfrm>
          <a:prstGeom prst="wedgeEllipseCallout">
            <a:avLst/>
          </a:prstGeom>
          <a:solidFill>
            <a:srgbClr val="92D050">
              <a:alpha val="50000"/>
            </a:srgb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12 Llamada ovalada"/>
          <p:cNvSpPr/>
          <p:nvPr/>
        </p:nvSpPr>
        <p:spPr bwMode="auto">
          <a:xfrm>
            <a:off x="838200" y="1295400"/>
            <a:ext cx="2209800" cy="1143000"/>
          </a:xfrm>
          <a:prstGeom prst="wedgeEllipseCallout">
            <a:avLst/>
          </a:prstGeom>
          <a:solidFill>
            <a:srgbClr val="92D050">
              <a:alpha val="50000"/>
            </a:srgb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10799999" rev="0"/>
            </a:camera>
            <a:lightRig rig="threePt" dir="t"/>
          </a:scene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8094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27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sz="1400" dirty="0" smtClean="0"/>
          </a:p>
          <a:p>
            <a:r>
              <a:rPr lang="en-US" sz="1400" dirty="0" err="1" smtClean="0"/>
              <a:t>Broadcasto</a:t>
            </a:r>
            <a:r>
              <a:rPr lang="en-US" sz="1400" dirty="0" smtClean="0"/>
              <a:t> y loops </a:t>
            </a:r>
            <a:r>
              <a:rPr lang="en-US" sz="1400" dirty="0" err="1" smtClean="0"/>
              <a:t>capa</a:t>
            </a:r>
            <a:r>
              <a:rPr lang="en-US" sz="1400" dirty="0" smtClean="0"/>
              <a:t> 2 </a:t>
            </a:r>
            <a:r>
              <a:rPr lang="en-US" sz="1400" dirty="0" err="1" smtClean="0"/>
              <a:t>pueden</a:t>
            </a:r>
            <a:r>
              <a:rPr lang="en-US" sz="1400" dirty="0" smtClean="0"/>
              <a:t> </a:t>
            </a:r>
            <a:r>
              <a:rPr lang="en-US" sz="1400" dirty="0" err="1" smtClean="0"/>
              <a:t>ser</a:t>
            </a:r>
            <a:r>
              <a:rPr lang="en-US" sz="1400" dirty="0" smtClean="0"/>
              <a:t> </a:t>
            </a:r>
            <a:r>
              <a:rPr lang="en-US" sz="1400" dirty="0" err="1" smtClean="0"/>
              <a:t>una</a:t>
            </a:r>
            <a:r>
              <a:rPr lang="en-US" sz="1400" dirty="0" smtClean="0"/>
              <a:t> </a:t>
            </a:r>
            <a:r>
              <a:rPr lang="en-US" sz="1400" dirty="0" err="1" smtClean="0"/>
              <a:t>combinación</a:t>
            </a:r>
            <a:r>
              <a:rPr lang="en-US" sz="1400" dirty="0" smtClean="0"/>
              <a:t> </a:t>
            </a:r>
            <a:r>
              <a:rPr lang="en-US" sz="1400" dirty="0" err="1" smtClean="0"/>
              <a:t>peligrosa</a:t>
            </a:r>
            <a:r>
              <a:rPr lang="en-US" sz="1400" dirty="0" smtClean="0"/>
              <a:t>.</a:t>
            </a:r>
          </a:p>
          <a:p>
            <a:r>
              <a:rPr lang="en-US" sz="1400" dirty="0" smtClean="0"/>
              <a:t>Los frames </a:t>
            </a:r>
            <a:r>
              <a:rPr lang="en-US" sz="1400" dirty="0" err="1" smtClean="0"/>
              <a:t>ethernet</a:t>
            </a:r>
            <a:r>
              <a:rPr lang="en-US" sz="1400" dirty="0" smtClean="0"/>
              <a:t> no </a:t>
            </a:r>
            <a:r>
              <a:rPr lang="en-US" sz="1400" dirty="0" err="1" smtClean="0"/>
              <a:t>tienen</a:t>
            </a:r>
            <a:r>
              <a:rPr lang="en-US" sz="1400" dirty="0" smtClean="0"/>
              <a:t> un campo TTL.</a:t>
            </a:r>
          </a:p>
          <a:p>
            <a:r>
              <a:rPr lang="en-US" sz="1400" dirty="0" err="1" smtClean="0"/>
              <a:t>Después</a:t>
            </a:r>
            <a:r>
              <a:rPr lang="en-US" sz="1400" dirty="0" smtClean="0"/>
              <a:t> de </a:t>
            </a:r>
            <a:r>
              <a:rPr lang="en-US" sz="1400" dirty="0" err="1" smtClean="0"/>
              <a:t>que</a:t>
            </a:r>
            <a:r>
              <a:rPr lang="en-US" sz="1400" dirty="0" smtClean="0"/>
              <a:t> un frame </a:t>
            </a:r>
            <a:r>
              <a:rPr lang="en-US" sz="1400" dirty="0" err="1" smtClean="0"/>
              <a:t>ethernet</a:t>
            </a:r>
            <a:r>
              <a:rPr lang="en-US" sz="1400" dirty="0" smtClean="0"/>
              <a:t> </a:t>
            </a:r>
            <a:r>
              <a:rPr lang="en-US" sz="1400" dirty="0" err="1" smtClean="0"/>
              <a:t>cae</a:t>
            </a:r>
            <a:r>
              <a:rPr lang="en-US" sz="1400" dirty="0" smtClean="0"/>
              <a:t> en un loop, el </a:t>
            </a:r>
            <a:r>
              <a:rPr lang="en-US" sz="1400" dirty="0" err="1" smtClean="0"/>
              <a:t>mismo</a:t>
            </a:r>
            <a:r>
              <a:rPr lang="en-US" sz="1400" dirty="0" smtClean="0"/>
              <a:t> </a:t>
            </a:r>
            <a:r>
              <a:rPr lang="en-US" sz="1400" dirty="0" err="1" smtClean="0"/>
              <a:t>continuara</a:t>
            </a:r>
            <a:r>
              <a:rPr lang="en-US" sz="1400" dirty="0" smtClean="0"/>
              <a:t> hasta </a:t>
            </a:r>
            <a:r>
              <a:rPr lang="en-US" sz="1400" dirty="0" err="1" smtClean="0"/>
              <a:t>que</a:t>
            </a:r>
            <a:r>
              <a:rPr lang="en-US" sz="1400" dirty="0" smtClean="0"/>
              <a:t> </a:t>
            </a:r>
            <a:r>
              <a:rPr lang="en-US" sz="1400" dirty="0" err="1" smtClean="0"/>
              <a:t>alguien</a:t>
            </a:r>
            <a:r>
              <a:rPr lang="en-US" sz="1400" dirty="0" smtClean="0"/>
              <a:t> </a:t>
            </a:r>
            <a:r>
              <a:rPr lang="en-US" sz="1400" dirty="0" err="1" smtClean="0"/>
              <a:t>desconecte</a:t>
            </a:r>
            <a:r>
              <a:rPr lang="en-US" sz="1400" dirty="0" smtClean="0"/>
              <a:t> </a:t>
            </a:r>
            <a:r>
              <a:rPr lang="en-US" sz="1400" dirty="0" err="1" smtClean="0"/>
              <a:t>uno</a:t>
            </a:r>
            <a:r>
              <a:rPr lang="en-US" sz="1400" dirty="0" smtClean="0"/>
              <a:t> de los switches o </a:t>
            </a:r>
            <a:r>
              <a:rPr lang="en-US" sz="1400" dirty="0" err="1" smtClean="0"/>
              <a:t>rompa</a:t>
            </a:r>
            <a:r>
              <a:rPr lang="en-US" sz="1400" dirty="0" smtClean="0"/>
              <a:t> el loop.</a:t>
            </a:r>
          </a:p>
        </p:txBody>
      </p:sp>
      <p:sp>
        <p:nvSpPr>
          <p:cNvPr id="1142786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 err="1" smtClean="0"/>
              <a:t>Implementación</a:t>
            </a:r>
            <a:endParaRPr lang="en-US" sz="2800" dirty="0">
              <a:solidFill>
                <a:srgbClr val="99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1EFC-E9CE-443D-B5EE-C5946B83F889}" type="datetime1">
              <a:rPr lang="es-CO" smtClean="0"/>
              <a:t>17/05/2013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893468-8B77-43E1-A992-645FF8FFB720}" type="slidenum">
              <a:rPr lang="en-US"/>
              <a:pPr/>
              <a:t>7</a:t>
            </a:fld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Spanning Tree protocol</a:t>
            </a:r>
            <a:endParaRPr lang="es-CO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143000"/>
            <a:ext cx="3314700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8094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7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427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7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427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" dur="indefinite"/>
                                        <p:tgtEl>
                                          <p:spTgt spid="11427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5" dur="indefinite"/>
                                        <p:tgtEl>
                                          <p:spTgt spid="11427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7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427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" dur="indefinite"/>
                                        <p:tgtEl>
                                          <p:spTgt spid="11427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3" dur="indefinite"/>
                                        <p:tgtEl>
                                          <p:spTgt spid="11427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27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Loop ó </a:t>
            </a:r>
            <a:r>
              <a:rPr lang="en-US" dirty="0" err="1" smtClean="0"/>
              <a:t>bucle</a:t>
            </a:r>
            <a:r>
              <a:rPr lang="en-US" dirty="0" smtClean="0"/>
              <a:t> </a:t>
            </a:r>
            <a:r>
              <a:rPr lang="en-US" dirty="0" err="1" smtClean="0"/>
              <a:t>capa</a:t>
            </a:r>
            <a:r>
              <a:rPr lang="en-US" dirty="0" smtClean="0"/>
              <a:t> 2.</a:t>
            </a:r>
            <a:endParaRPr lang="en-US" dirty="0"/>
          </a:p>
        </p:txBody>
      </p:sp>
      <p:sp>
        <p:nvSpPr>
          <p:cNvPr id="1142786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 err="1" smtClean="0"/>
              <a:t>Implementación</a:t>
            </a:r>
            <a:endParaRPr lang="en-US" sz="2800" dirty="0">
              <a:solidFill>
                <a:srgbClr val="99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1EFC-E9CE-443D-B5EE-C5946B83F889}" type="datetime1">
              <a:rPr lang="es-CO" smtClean="0"/>
              <a:t>17/05/2013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893468-8B77-43E1-A992-645FF8FFB720}" type="slidenum">
              <a:rPr lang="en-US"/>
              <a:pPr/>
              <a:t>8</a:t>
            </a:fld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Spanning Tree protocol</a:t>
            </a:r>
            <a:endParaRPr lang="es-CO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165" y="1285875"/>
            <a:ext cx="5581650" cy="366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8094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27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142786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 err="1" smtClean="0"/>
              <a:t>Implementación</a:t>
            </a:r>
            <a:endParaRPr lang="en-US" sz="2800" dirty="0">
              <a:solidFill>
                <a:srgbClr val="99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1EFC-E9CE-443D-B5EE-C5946B83F889}" type="datetime1">
              <a:rPr lang="es-CO" smtClean="0"/>
              <a:t>17/05/2013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893468-8B77-43E1-A992-645FF8FFB720}" type="slidenum">
              <a:rPr lang="en-US"/>
              <a:pPr/>
              <a:t>9</a:t>
            </a:fld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Spanning Tree protocol</a:t>
            </a:r>
            <a:endParaRPr lang="es-CO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725" y="1295400"/>
            <a:ext cx="6686550" cy="473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8094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99">
            <a:alpha val="50000"/>
          </a:srgbClr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99">
            <a:alpha val="50000"/>
          </a:srgbClr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NEW_MASTER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_MASTER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_MASTER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_MASTER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_MASTER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_MASTER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_MASTER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59795</TotalTime>
  <Words>1489</Words>
  <Application>Microsoft Office PowerPoint</Application>
  <PresentationFormat>Presentación en pantalla (4:3)</PresentationFormat>
  <Paragraphs>460</Paragraphs>
  <Slides>36</Slides>
  <Notes>35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36</vt:i4>
      </vt:variant>
      <vt:variant>
        <vt:lpstr>Presentaciones personalizadas</vt:lpstr>
      </vt:variant>
      <vt:variant>
        <vt:i4>1</vt:i4>
      </vt:variant>
    </vt:vector>
  </HeadingPairs>
  <TitlesOfParts>
    <vt:vector size="38" baseType="lpstr">
      <vt:lpstr>Simple</vt:lpstr>
      <vt:lpstr>Spanning Tree Protocol STP  </vt:lpstr>
      <vt:lpstr>Agenda</vt:lpstr>
      <vt:lpstr>Implementación</vt:lpstr>
      <vt:lpstr>Implementación</vt:lpstr>
      <vt:lpstr>Implementación</vt:lpstr>
      <vt:lpstr>Implementación</vt:lpstr>
      <vt:lpstr>Implementación</vt:lpstr>
      <vt:lpstr>Implementación</vt:lpstr>
      <vt:lpstr>Implementación</vt:lpstr>
      <vt:lpstr>Implementación</vt:lpstr>
      <vt:lpstr>Implementación</vt:lpstr>
      <vt:lpstr>Implementación</vt:lpstr>
      <vt:lpstr>Implementación</vt:lpstr>
      <vt:lpstr>Implementación</vt:lpstr>
      <vt:lpstr>Implementación</vt:lpstr>
      <vt:lpstr>Implementación</vt:lpstr>
      <vt:lpstr>Implementación</vt:lpstr>
      <vt:lpstr>Implementación</vt:lpstr>
      <vt:lpstr>Implementación</vt:lpstr>
      <vt:lpstr>Implementación</vt:lpstr>
      <vt:lpstr>Implementación</vt:lpstr>
      <vt:lpstr>Implementación</vt:lpstr>
      <vt:lpstr>Implementación</vt:lpstr>
      <vt:lpstr>Implementación</vt:lpstr>
      <vt:lpstr>Agenda</vt:lpstr>
      <vt:lpstr>Procedimiento</vt:lpstr>
      <vt:lpstr>Procedimiento – BRIDGE ID</vt:lpstr>
      <vt:lpstr>Procedimiento – BRIDGE ID</vt:lpstr>
      <vt:lpstr>Procedimiento – PATH COST</vt:lpstr>
      <vt:lpstr>Procedimiento – PATH COST</vt:lpstr>
      <vt:lpstr>Secuencia de decisiones STP</vt:lpstr>
      <vt:lpstr>Agenda</vt:lpstr>
      <vt:lpstr>Conclusiones</vt:lpstr>
      <vt:lpstr>Bibliografía</vt:lpstr>
      <vt:lpstr>Presentación de PowerPoint</vt:lpstr>
      <vt:lpstr>Gracias</vt:lpstr>
      <vt:lpstr>NSF PI Meeting</vt:lpstr>
    </vt:vector>
  </TitlesOfParts>
  <Company>Stanford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NetFPGA Tutorial Slides</dc:title>
  <dc:subject>NetFPGA</dc:subject>
  <dc:creator>Cesar D. Guerrero</dc:creator>
  <cp:keywords>NetFPGA</cp:keywords>
  <dc:description>NetFPGA tutorial slides from Stanford University</dc:description>
  <cp:lastModifiedBy>Fabián Chaparro B.</cp:lastModifiedBy>
  <cp:revision>1291</cp:revision>
  <cp:lastPrinted>2011-08-01T15:47:50Z</cp:lastPrinted>
  <dcterms:created xsi:type="dcterms:W3CDTF">2011-08-01T15:39:02Z</dcterms:created>
  <dcterms:modified xsi:type="dcterms:W3CDTF">2013-05-17T19:13:50Z</dcterms:modified>
  <cp:category>Networking, Packets, Reconfigurable Hardware</cp:category>
  <cp:contentStatus>Good to go</cp:contentStatus>
</cp:coreProperties>
</file>