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9" r:id="rId2"/>
    <p:sldId id="260" r:id="rId3"/>
    <p:sldId id="261" r:id="rId4"/>
    <p:sldId id="262" r:id="rId5"/>
    <p:sldId id="263" r:id="rId6"/>
    <p:sldId id="291" r:id="rId7"/>
    <p:sldId id="292" r:id="rId8"/>
    <p:sldId id="264" r:id="rId9"/>
    <p:sldId id="266" r:id="rId10"/>
    <p:sldId id="267" r:id="rId11"/>
    <p:sldId id="268" r:id="rId12"/>
    <p:sldId id="271" r:id="rId13"/>
    <p:sldId id="269" r:id="rId14"/>
    <p:sldId id="293" r:id="rId15"/>
    <p:sldId id="270" r:id="rId16"/>
    <p:sldId id="294" r:id="rId17"/>
    <p:sldId id="295" r:id="rId18"/>
    <p:sldId id="296" r:id="rId19"/>
    <p:sldId id="297" r:id="rId20"/>
    <p:sldId id="272" r:id="rId21"/>
    <p:sldId id="298" r:id="rId22"/>
    <p:sldId id="29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9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56BD491-BF7B-461E-AE5D-69AA26D8DDB9}" type="datetimeFigureOut">
              <a:rPr lang="en-US" smtClean="0"/>
              <a:pPr/>
              <a:t>11/19/2012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7CCB061-91E7-4512-A447-F98BDF87316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6BD491-BF7B-461E-AE5D-69AA26D8DDB9}"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CB061-91E7-4512-A447-F98BDF8731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6BD491-BF7B-461E-AE5D-69AA26D8DDB9}"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CB061-91E7-4512-A447-F98BDF8731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56BD491-BF7B-461E-AE5D-69AA26D8DDB9}"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CB061-91E7-4512-A447-F98BDF87316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56BD491-BF7B-461E-AE5D-69AA26D8DDB9}" type="datetimeFigureOut">
              <a:rPr lang="en-US" smtClean="0"/>
              <a:pPr/>
              <a:t>11/19/2012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7CCB061-91E7-4512-A447-F98BDF8731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56BD491-BF7B-461E-AE5D-69AA26D8DDB9}" type="datetimeFigureOut">
              <a:rPr lang="en-US" smtClean="0"/>
              <a:pPr/>
              <a:t>11/19/2012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CB061-91E7-4512-A447-F98BDF87316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56BD491-BF7B-461E-AE5D-69AA26D8DDB9}" type="datetimeFigureOut">
              <a:rPr lang="en-US" smtClean="0"/>
              <a:pPr/>
              <a:t>11/19/2012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CCB061-91E7-4512-A447-F98BDF87316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56BD491-BF7B-461E-AE5D-69AA26D8DDB9}" type="datetimeFigureOut">
              <a:rPr lang="en-US" smtClean="0"/>
              <a:pPr/>
              <a:t>11/19/2012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CCB061-91E7-4512-A447-F98BDF8731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BD491-BF7B-461E-AE5D-69AA26D8DDB9}" type="datetimeFigureOut">
              <a:rPr lang="en-US" smtClean="0"/>
              <a:pPr/>
              <a:t>11/19/2012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CCB061-91E7-4512-A447-F98BDF8731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6BD491-BF7B-461E-AE5D-69AA26D8DDB9}" type="datetimeFigureOut">
              <a:rPr lang="en-US" smtClean="0"/>
              <a:pPr/>
              <a:t>11/19/2012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CB061-91E7-4512-A447-F98BDF87316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6BD491-BF7B-461E-AE5D-69AA26D8DDB9}" type="datetimeFigureOut">
              <a:rPr lang="en-US" smtClean="0"/>
              <a:pPr/>
              <a:t>11/19/2012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7CCB061-91E7-4512-A447-F98BDF87316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56BD491-BF7B-461E-AE5D-69AA26D8DDB9}" type="datetimeFigureOut">
              <a:rPr lang="en-US" smtClean="0"/>
              <a:pPr/>
              <a:t>11/19/2012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7CCB061-91E7-4512-A447-F98BDF8731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dirty="0"/>
              <a:t>MATLAB Overview</a:t>
            </a:r>
          </a:p>
        </p:txBody>
      </p:sp>
      <p:sp>
        <p:nvSpPr>
          <p:cNvPr id="3" name="Content Placeholder 2"/>
          <p:cNvSpPr>
            <a:spLocks noGrp="1"/>
          </p:cNvSpPr>
          <p:nvPr>
            <p:ph sz="quarter" idx="1"/>
          </p:nvPr>
        </p:nvSpPr>
        <p:spPr>
          <a:xfrm>
            <a:off x="457200" y="1600200"/>
            <a:ext cx="8229600" cy="4724400"/>
          </a:xfrm>
        </p:spPr>
        <p:txBody>
          <a:bodyPr>
            <a:normAutofit fontScale="92500" lnSpcReduction="10000"/>
          </a:bodyPr>
          <a:lstStyle/>
          <a:p>
            <a:r>
              <a:rPr lang="en-US" dirty="0"/>
              <a:t>MATLAB is a </a:t>
            </a:r>
            <a:r>
              <a:rPr lang="en-US" dirty="0" smtClean="0"/>
              <a:t>software </a:t>
            </a:r>
            <a:r>
              <a:rPr lang="en-US" dirty="0"/>
              <a:t>package for high performance numerical computation </a:t>
            </a:r>
            <a:r>
              <a:rPr lang="en-US" dirty="0" smtClean="0"/>
              <a:t>and visualization</a:t>
            </a:r>
            <a:r>
              <a:rPr lang="en-US" dirty="0"/>
              <a:t>. Its name is an abbreviation of Matrix Laboratory</a:t>
            </a:r>
            <a:r>
              <a:rPr lang="en-US" dirty="0" smtClean="0"/>
              <a:t>.</a:t>
            </a:r>
          </a:p>
          <a:p>
            <a:r>
              <a:rPr lang="en-US" dirty="0"/>
              <a:t>MATLAB is particularly suited for dealing with vectors and matrices.</a:t>
            </a:r>
            <a:r>
              <a:rPr lang="en-US" dirty="0" smtClean="0"/>
              <a:t> </a:t>
            </a:r>
          </a:p>
          <a:p>
            <a:r>
              <a:rPr lang="en-US" dirty="0" smtClean="0"/>
              <a:t>Most </a:t>
            </a:r>
            <a:r>
              <a:rPr lang="en-US" dirty="0"/>
              <a:t>common and powerful tool for engineering analysis</a:t>
            </a:r>
          </a:p>
          <a:p>
            <a:r>
              <a:rPr lang="en-US" dirty="0" smtClean="0"/>
              <a:t>Tutorials</a:t>
            </a:r>
            <a:endParaRPr lang="en-US" dirty="0"/>
          </a:p>
          <a:p>
            <a:pPr lvl="1"/>
            <a:r>
              <a:rPr lang="en-US" dirty="0">
                <a:solidFill>
                  <a:srgbClr val="800000"/>
                </a:solidFill>
              </a:rPr>
              <a:t>http://</a:t>
            </a:r>
            <a:r>
              <a:rPr lang="en-US" dirty="0" smtClean="0">
                <a:solidFill>
                  <a:srgbClr val="800000"/>
                </a:solidFill>
              </a:rPr>
              <a:t>www.mathworks.com/academia/student_center/tutorials/launchpad.html</a:t>
            </a:r>
          </a:p>
          <a:p>
            <a:pPr lvl="1"/>
            <a:r>
              <a:rPr lang="en-US" dirty="0" smtClean="0">
                <a:solidFill>
                  <a:srgbClr val="800000"/>
                </a:solidFill>
              </a:rPr>
              <a:t>http</a:t>
            </a:r>
            <a:r>
              <a:rPr lang="en-US" dirty="0">
                <a:solidFill>
                  <a:srgbClr val="800000"/>
                </a:solidFill>
              </a:rPr>
              <a:t>://web.mit.edu/afs/.</a:t>
            </a:r>
            <a:r>
              <a:rPr lang="en-US" dirty="0" smtClean="0">
                <a:solidFill>
                  <a:srgbClr val="800000"/>
                </a:solidFill>
              </a:rPr>
              <a:t>athena/astaff/project/logos/olh/Math/Matlab/TOC.html</a:t>
            </a:r>
          </a:p>
          <a:p>
            <a:pPr lvl="1"/>
            <a:r>
              <a:rPr lang="en-US" dirty="0" smtClean="0">
                <a:solidFill>
                  <a:srgbClr val="800000"/>
                </a:solidFill>
              </a:rPr>
              <a:t>http</a:t>
            </a:r>
            <a:r>
              <a:rPr lang="en-US" dirty="0">
                <a:solidFill>
                  <a:srgbClr val="800000"/>
                </a:solidFill>
              </a:rPr>
              <a:t>://www.cyclismo.org/tutorial/matlab</a:t>
            </a:r>
            <a:r>
              <a:rPr lang="en-US">
                <a:solidFill>
                  <a:srgbClr val="800000"/>
                </a:solidFill>
              </a:rPr>
              <a:t>/ </a:t>
            </a:r>
            <a:endParaRPr lang="en-US" smtClean="0">
              <a:solidFill>
                <a:srgbClr val="800000"/>
              </a:solidFill>
            </a:endParaRPr>
          </a:p>
          <a:p>
            <a:r>
              <a:rPr lang="en-US" smtClean="0"/>
              <a:t>Command </a:t>
            </a:r>
            <a:r>
              <a:rPr lang="en-US" dirty="0"/>
              <a:t>window link after installation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Arrays and </a:t>
            </a:r>
            <a:r>
              <a:rPr lang="en-US" dirty="0" smtClean="0"/>
              <a:t>Functions</a:t>
            </a:r>
            <a:endParaRPr lang="en-US" dirty="0"/>
          </a:p>
        </p:txBody>
      </p:sp>
      <p:sp>
        <p:nvSpPr>
          <p:cNvPr id="3" name="Content Placeholder 2"/>
          <p:cNvSpPr>
            <a:spLocks noGrp="1"/>
          </p:cNvSpPr>
          <p:nvPr>
            <p:ph sz="quarter" idx="1"/>
          </p:nvPr>
        </p:nvSpPr>
        <p:spPr/>
        <p:txBody>
          <a:bodyPr/>
          <a:lstStyle/>
          <a:p>
            <a:r>
              <a:rPr lang="en-US" dirty="0"/>
              <a:t>Collection of numbers--vectors or matrix</a:t>
            </a:r>
          </a:p>
          <a:p>
            <a:r>
              <a:rPr lang="en-US" dirty="0"/>
              <a:t>Creating arrays</a:t>
            </a:r>
          </a:p>
          <a:p>
            <a:pPr lvl="1"/>
            <a:r>
              <a:rPr lang="en-US" dirty="0"/>
              <a:t>Manually type in</a:t>
            </a:r>
          </a:p>
          <a:p>
            <a:pPr lvl="1"/>
            <a:r>
              <a:rPr lang="en-US" dirty="0"/>
              <a:t>U=[0:1:10]</a:t>
            </a:r>
          </a:p>
          <a:p>
            <a:endParaRPr lang="en-US" dirty="0" smtClean="0"/>
          </a:p>
          <a:p>
            <a:r>
              <a:rPr lang="en-US" dirty="0" smtClean="0"/>
              <a:t>Built-in </a:t>
            </a:r>
            <a:r>
              <a:rPr lang="en-US" dirty="0"/>
              <a:t>functions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276600"/>
            <a:ext cx="6300990" cy="1102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695463"/>
            <a:ext cx="4588770" cy="1941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9398" y="4695463"/>
            <a:ext cx="4248150" cy="825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algn="ctr"/>
            <a:r>
              <a:rPr lang="en-US" dirty="0" smtClean="0"/>
              <a:t>Function and Form within </a:t>
            </a:r>
            <a:r>
              <a:rPr lang="en-US" dirty="0" err="1" smtClean="0"/>
              <a:t>Matlab</a:t>
            </a:r>
            <a:endParaRPr lang="en-US" dirty="0"/>
          </a:p>
        </p:txBody>
      </p:sp>
      <mc:AlternateContent xmlns:mc="http://schemas.openxmlformats.org/markup-compatibility/2006" xmlns:a14="http://schemas.microsoft.com/office/drawing/2010/main">
        <mc:Choice Requires="a14">
          <p:graphicFrame>
            <p:nvGraphicFramePr>
              <p:cNvPr id="5" name="Content Placeholder 5"/>
              <p:cNvGraphicFramePr>
                <a:graphicFrameLocks/>
              </p:cNvGraphicFramePr>
              <p:nvPr>
                <p:extLst>
                  <p:ext uri="{D42A27DB-BD31-4B8C-83A1-F6EECF244321}">
                    <p14:modId xmlns:p14="http://schemas.microsoft.com/office/powerpoint/2010/main" val="826279691"/>
                  </p:ext>
                </p:extLst>
              </p:nvPr>
            </p:nvGraphicFramePr>
            <p:xfrm>
              <a:off x="612771" y="1828799"/>
              <a:ext cx="8074028" cy="4753699"/>
            </p:xfrm>
            <a:graphic>
              <a:graphicData uri="http://schemas.openxmlformats.org/drawingml/2006/table">
                <a:tbl>
                  <a:tblPr firstRow="1" bandRow="1">
                    <a:tableStyleId>{5C22544A-7EE6-4342-B048-85BDC9FD1C3A}</a:tableStyleId>
                  </a:tblPr>
                  <a:tblGrid>
                    <a:gridCol w="3121029"/>
                    <a:gridCol w="4952999"/>
                  </a:tblGrid>
                  <a:tr h="488164">
                    <a:tc>
                      <a:txBody>
                        <a:bodyPr/>
                        <a:lstStyle/>
                        <a:p>
                          <a:pPr algn="ctr"/>
                          <a:r>
                            <a:rPr lang="en-US" sz="2800" dirty="0" smtClean="0"/>
                            <a:t>Function</a:t>
                          </a:r>
                          <a:endParaRPr lang="en-US" sz="2800" dirty="0"/>
                        </a:p>
                      </a:txBody>
                      <a:tcPr/>
                    </a:tc>
                    <a:tc>
                      <a:txBody>
                        <a:bodyPr/>
                        <a:lstStyle/>
                        <a:p>
                          <a:pPr algn="ctr"/>
                          <a:r>
                            <a:rPr lang="en-US" sz="2800" dirty="0" smtClean="0"/>
                            <a:t>MATLAB </a:t>
                          </a:r>
                          <a:r>
                            <a:rPr lang="en-US" sz="2800" baseline="0" dirty="0" smtClean="0"/>
                            <a:t> form</a:t>
                          </a:r>
                          <a:endParaRPr lang="en-US" sz="2800" dirty="0"/>
                        </a:p>
                      </a:txBody>
                      <a:tcPr/>
                    </a:tc>
                  </a:tr>
                  <a:tr h="605077">
                    <a:tc>
                      <a:txBody>
                        <a:bodyPr/>
                        <a:lstStyle/>
                        <a:p>
                          <a:pPr algn="ctr"/>
                          <a14:m>
                            <m:oMathPara xmlns:m="http://schemas.openxmlformats.org/officeDocument/2006/math">
                              <m:oMathParaPr>
                                <m:jc m:val="centerGroup"/>
                              </m:oMathParaPr>
                              <m:oMath xmlns:m="http://schemas.openxmlformats.org/officeDocument/2006/math">
                                <m:sSup>
                                  <m:sSupPr>
                                    <m:ctrlPr>
                                      <a:rPr lang="en-US" sz="3200" i="1" smtClean="0">
                                        <a:latin typeface="Cambria Math"/>
                                      </a:rPr>
                                    </m:ctrlPr>
                                  </m:sSupPr>
                                  <m:e>
                                    <m:r>
                                      <a:rPr lang="en-US" sz="3200" b="0" i="1" smtClean="0">
                                        <a:latin typeface="Cambria Math"/>
                                      </a:rPr>
                                      <m:t>𝑒</m:t>
                                    </m:r>
                                  </m:e>
                                  <m:sup>
                                    <m:r>
                                      <a:rPr lang="en-US" sz="3200" b="0" i="1" smtClean="0">
                                        <a:latin typeface="Cambria Math"/>
                                      </a:rPr>
                                      <m:t>𝑥</m:t>
                                    </m:r>
                                  </m:sup>
                                </m:sSup>
                              </m:oMath>
                            </m:oMathPara>
                          </a14:m>
                          <a:endParaRPr lang="en-US" sz="3200" dirty="0"/>
                        </a:p>
                      </a:txBody>
                      <a:tcPr/>
                    </a:tc>
                    <a:tc>
                      <a:txBody>
                        <a:bodyPr/>
                        <a:lstStyle/>
                        <a:p>
                          <a:pPr algn="ctr"/>
                          <a:r>
                            <a:rPr lang="en-US" sz="3200" dirty="0" err="1" smtClean="0"/>
                            <a:t>exp</a:t>
                          </a:r>
                          <a:r>
                            <a:rPr lang="en-US" sz="3200" dirty="0" smtClean="0"/>
                            <a:t>(x)</a:t>
                          </a:r>
                          <a:endParaRPr lang="en-US" sz="3200" dirty="0"/>
                        </a:p>
                      </a:txBody>
                      <a:tcPr/>
                    </a:tc>
                  </a:tr>
                  <a:tr h="605077">
                    <a:tc>
                      <a:txBody>
                        <a:bodyPr/>
                        <a:lstStyle/>
                        <a:p>
                          <a:pPr algn="ctr"/>
                          <a14:m>
                            <m:oMathPara xmlns:m="http://schemas.openxmlformats.org/officeDocument/2006/math">
                              <m:oMathParaPr>
                                <m:jc m:val="centerGroup"/>
                              </m:oMathParaPr>
                              <m:oMath xmlns:m="http://schemas.openxmlformats.org/officeDocument/2006/math">
                                <m:func>
                                  <m:funcPr>
                                    <m:ctrlPr>
                                      <a:rPr lang="en-US" sz="3200" i="1" smtClean="0">
                                        <a:latin typeface="Cambria Math"/>
                                      </a:rPr>
                                    </m:ctrlPr>
                                  </m:funcPr>
                                  <m:fName>
                                    <m:r>
                                      <m:rPr>
                                        <m:sty m:val="p"/>
                                      </m:rPr>
                                      <a:rPr lang="en-US" sz="3200" i="0" smtClean="0">
                                        <a:latin typeface="Cambria Math"/>
                                      </a:rPr>
                                      <m:t>ln</m:t>
                                    </m:r>
                                  </m:fName>
                                  <m:e>
                                    <m:r>
                                      <a:rPr lang="en-US" sz="3200" b="0" i="1" smtClean="0">
                                        <a:latin typeface="Cambria Math"/>
                                      </a:rPr>
                                      <m:t>𝑥</m:t>
                                    </m:r>
                                  </m:e>
                                </m:func>
                              </m:oMath>
                            </m:oMathPara>
                          </a14:m>
                          <a:endParaRPr lang="en-US" sz="3200" dirty="0"/>
                        </a:p>
                      </a:txBody>
                      <a:tcPr/>
                    </a:tc>
                    <a:tc>
                      <a:txBody>
                        <a:bodyPr/>
                        <a:lstStyle/>
                        <a:p>
                          <a:pPr algn="ctr"/>
                          <a:r>
                            <a:rPr lang="en-US" sz="3200" dirty="0" smtClean="0"/>
                            <a:t>log(x)</a:t>
                          </a:r>
                          <a:endParaRPr lang="en-US" sz="3200" dirty="0"/>
                        </a:p>
                      </a:txBody>
                      <a:tcPr/>
                    </a:tc>
                  </a:tr>
                  <a:tr h="605077">
                    <a:tc>
                      <a:txBody>
                        <a:bodyPr/>
                        <a:lstStyle/>
                        <a:p>
                          <a:pPr algn="ctr"/>
                          <a14:m>
                            <m:oMath xmlns:m="http://schemas.openxmlformats.org/officeDocument/2006/math">
                              <m:sSubSup>
                                <m:sSubSupPr>
                                  <m:ctrlPr>
                                    <a:rPr lang="en-US" sz="3200" i="1" smtClean="0">
                                      <a:latin typeface="Cambria Math"/>
                                    </a:rPr>
                                  </m:ctrlPr>
                                </m:sSubSupPr>
                                <m:e>
                                  <m:r>
                                    <a:rPr lang="en-US" sz="3200" b="0" i="1" smtClean="0">
                                      <a:latin typeface="Cambria Math"/>
                                    </a:rPr>
                                    <m:t>𝑙𝑜𝑔</m:t>
                                  </m:r>
                                </m:e>
                                <m:sub>
                                  <m:r>
                                    <a:rPr lang="en-US" sz="3200" b="0" i="1" smtClean="0">
                                      <a:latin typeface="Cambria Math"/>
                                    </a:rPr>
                                    <m:t>10</m:t>
                                  </m:r>
                                </m:sub>
                                <m:sup/>
                              </m:sSubSup>
                            </m:oMath>
                          </a14:m>
                          <a:r>
                            <a:rPr lang="en-US" sz="3200" dirty="0" smtClean="0"/>
                            <a:t>x</a:t>
                          </a:r>
                          <a:endParaRPr lang="en-US" sz="3200" dirty="0"/>
                        </a:p>
                      </a:txBody>
                      <a:tcPr/>
                    </a:tc>
                    <a:tc>
                      <a:txBody>
                        <a:bodyPr/>
                        <a:lstStyle/>
                        <a:p>
                          <a:pPr algn="ctr"/>
                          <a:r>
                            <a:rPr lang="en-US" sz="3200" dirty="0" smtClean="0"/>
                            <a:t>log10(x)</a:t>
                          </a:r>
                          <a:endParaRPr lang="en-US" sz="3200" dirty="0"/>
                        </a:p>
                      </a:txBody>
                      <a:tcPr/>
                    </a:tc>
                  </a:tr>
                  <a:tr h="605077">
                    <a:tc>
                      <a:txBody>
                        <a:bodyPr/>
                        <a:lstStyle/>
                        <a:p>
                          <a:pPr algn="ctr"/>
                          <a14:m>
                            <m:oMathPara xmlns:m="http://schemas.openxmlformats.org/officeDocument/2006/math">
                              <m:oMathParaPr>
                                <m:jc m:val="centerGroup"/>
                              </m:oMathParaPr>
                              <m:oMath xmlns:m="http://schemas.openxmlformats.org/officeDocument/2006/math">
                                <m:func>
                                  <m:funcPr>
                                    <m:ctrlPr>
                                      <a:rPr lang="en-US" sz="3200" i="1" dirty="0" smtClean="0">
                                        <a:latin typeface="Cambria Math"/>
                                      </a:rPr>
                                    </m:ctrlPr>
                                  </m:funcPr>
                                  <m:fName>
                                    <m:r>
                                      <m:rPr>
                                        <m:sty m:val="p"/>
                                      </m:rPr>
                                      <a:rPr lang="en-US" sz="3200" i="0" dirty="0" smtClean="0">
                                        <a:latin typeface="Cambria Math"/>
                                      </a:rPr>
                                      <m:t>cos</m:t>
                                    </m:r>
                                  </m:fName>
                                  <m:e>
                                    <m:r>
                                      <a:rPr lang="en-US" sz="3200" b="0" i="1" dirty="0" smtClean="0">
                                        <a:latin typeface="Cambria Math"/>
                                      </a:rPr>
                                      <m:t>𝑥</m:t>
                                    </m:r>
                                  </m:e>
                                </m:func>
                              </m:oMath>
                            </m:oMathPara>
                          </a14:m>
                          <a:endParaRPr lang="en-US" sz="3200" dirty="0"/>
                        </a:p>
                      </a:txBody>
                      <a:tcPr/>
                    </a:tc>
                    <a:tc>
                      <a:txBody>
                        <a:bodyPr/>
                        <a:lstStyle/>
                        <a:p>
                          <a:pPr algn="ctr"/>
                          <a:r>
                            <a:rPr lang="en-US" sz="3200" dirty="0" err="1" smtClean="0"/>
                            <a:t>cos</a:t>
                          </a:r>
                          <a:r>
                            <a:rPr lang="en-US" sz="3200" dirty="0" smtClean="0"/>
                            <a:t>(x)</a:t>
                          </a:r>
                          <a:endParaRPr lang="en-US" sz="3200" dirty="0"/>
                        </a:p>
                      </a:txBody>
                      <a:tcPr/>
                    </a:tc>
                  </a:tr>
                  <a:tr h="605077">
                    <a:tc>
                      <a:txBody>
                        <a:bodyPr/>
                        <a:lstStyle/>
                        <a:p>
                          <a:pPr algn="ctr"/>
                          <a14:m>
                            <m:oMathPara xmlns:m="http://schemas.openxmlformats.org/officeDocument/2006/math">
                              <m:oMathParaPr>
                                <m:jc m:val="centerGroup"/>
                              </m:oMathParaPr>
                              <m:oMath xmlns:m="http://schemas.openxmlformats.org/officeDocument/2006/math">
                                <m:func>
                                  <m:funcPr>
                                    <m:ctrlPr>
                                      <a:rPr lang="en-US" sz="3200" i="1" smtClean="0">
                                        <a:latin typeface="Cambria Math"/>
                                      </a:rPr>
                                    </m:ctrlPr>
                                  </m:funcPr>
                                  <m:fName>
                                    <m:r>
                                      <m:rPr>
                                        <m:sty m:val="p"/>
                                      </m:rPr>
                                      <a:rPr lang="en-US" sz="3200" i="0" smtClean="0">
                                        <a:latin typeface="Cambria Math"/>
                                      </a:rPr>
                                      <m:t>sin</m:t>
                                    </m:r>
                                  </m:fName>
                                  <m:e>
                                    <m:r>
                                      <a:rPr lang="en-US" sz="3200" b="0" i="1" smtClean="0">
                                        <a:latin typeface="Cambria Math"/>
                                      </a:rPr>
                                      <m:t>𝑥</m:t>
                                    </m:r>
                                  </m:e>
                                </m:func>
                              </m:oMath>
                            </m:oMathPara>
                          </a14:m>
                          <a:endParaRPr lang="en-US" sz="3200" dirty="0"/>
                        </a:p>
                      </a:txBody>
                      <a:tcPr/>
                    </a:tc>
                    <a:tc>
                      <a:txBody>
                        <a:bodyPr/>
                        <a:lstStyle/>
                        <a:p>
                          <a:pPr algn="ctr"/>
                          <a:r>
                            <a:rPr lang="en-US" sz="3200" dirty="0" smtClean="0"/>
                            <a:t>sin(x)</a:t>
                          </a:r>
                          <a:endParaRPr lang="en-US" sz="3200" dirty="0"/>
                        </a:p>
                      </a:txBody>
                      <a:tcPr/>
                    </a:tc>
                  </a:tr>
                  <a:tr h="605077">
                    <a:tc>
                      <a:txBody>
                        <a:bodyPr/>
                        <a:lstStyle/>
                        <a:p>
                          <a:pPr algn="ctr"/>
                          <a14:m>
                            <m:oMathPara xmlns:m="http://schemas.openxmlformats.org/officeDocument/2006/math">
                              <m:oMathParaPr>
                                <m:jc m:val="centerGroup"/>
                              </m:oMathParaPr>
                              <m:oMath xmlns:m="http://schemas.openxmlformats.org/officeDocument/2006/math">
                                <m:func>
                                  <m:funcPr>
                                    <m:ctrlPr>
                                      <a:rPr lang="en-US" sz="3200" i="1" smtClean="0">
                                        <a:latin typeface="Cambria Math"/>
                                      </a:rPr>
                                    </m:ctrlPr>
                                  </m:funcPr>
                                  <m:fName>
                                    <m:r>
                                      <m:rPr>
                                        <m:sty m:val="p"/>
                                      </m:rPr>
                                      <a:rPr lang="en-US" sz="3200" i="0" smtClean="0">
                                        <a:latin typeface="Cambria Math"/>
                                      </a:rPr>
                                      <m:t>tan</m:t>
                                    </m:r>
                                  </m:fName>
                                  <m:e>
                                    <m:r>
                                      <a:rPr lang="en-US" sz="3200" b="0" i="1" smtClean="0">
                                        <a:latin typeface="Cambria Math"/>
                                      </a:rPr>
                                      <m:t>𝑥</m:t>
                                    </m:r>
                                  </m:e>
                                </m:func>
                              </m:oMath>
                            </m:oMathPara>
                          </a14:m>
                          <a:endParaRPr lang="en-US" sz="3200" dirty="0"/>
                        </a:p>
                      </a:txBody>
                      <a:tcPr/>
                    </a:tc>
                    <a:tc>
                      <a:txBody>
                        <a:bodyPr/>
                        <a:lstStyle/>
                        <a:p>
                          <a:pPr algn="ctr"/>
                          <a:r>
                            <a:rPr lang="en-US" sz="3200" dirty="0" smtClean="0"/>
                            <a:t>tan(x)</a:t>
                          </a:r>
                          <a:endParaRPr lang="en-US" sz="3200" dirty="0"/>
                        </a:p>
                      </a:txBody>
                      <a:tcPr/>
                    </a:tc>
                  </a:tr>
                  <a:tr h="605077">
                    <a:tc>
                      <a:txBody>
                        <a:bodyPr/>
                        <a:lstStyle/>
                        <a:p>
                          <a:pPr algn="ctr"/>
                          <a14:m>
                            <m:oMathPara xmlns:m="http://schemas.openxmlformats.org/officeDocument/2006/math">
                              <m:oMathParaPr>
                                <m:jc m:val="centerGroup"/>
                              </m:oMathParaPr>
                              <m:oMath xmlns:m="http://schemas.openxmlformats.org/officeDocument/2006/math">
                                <m:func>
                                  <m:funcPr>
                                    <m:ctrlPr>
                                      <a:rPr lang="en-US" sz="3200" i="1" smtClean="0">
                                        <a:latin typeface="Cambria Math"/>
                                      </a:rPr>
                                    </m:ctrlPr>
                                  </m:funcPr>
                                  <m:fName>
                                    <m:sSup>
                                      <m:sSupPr>
                                        <m:ctrlPr>
                                          <a:rPr lang="en-US" sz="3200" i="1" smtClean="0">
                                            <a:latin typeface="Cambria Math"/>
                                          </a:rPr>
                                        </m:ctrlPr>
                                      </m:sSupPr>
                                      <m:e>
                                        <m:r>
                                          <m:rPr>
                                            <m:sty m:val="p"/>
                                          </m:rPr>
                                          <a:rPr lang="en-US" sz="3200" i="0" smtClean="0">
                                            <a:latin typeface="Cambria Math"/>
                                          </a:rPr>
                                          <m:t>cos</m:t>
                                        </m:r>
                                      </m:e>
                                      <m:sup>
                                        <m:r>
                                          <a:rPr lang="en-US" sz="3200" i="1" smtClean="0">
                                            <a:latin typeface="Cambria Math"/>
                                          </a:rPr>
                                          <m:t>−1</m:t>
                                        </m:r>
                                      </m:sup>
                                    </m:sSup>
                                  </m:fName>
                                  <m:e>
                                    <m:r>
                                      <a:rPr lang="en-US" sz="3200" b="0" i="1" smtClean="0">
                                        <a:latin typeface="Cambria Math"/>
                                      </a:rPr>
                                      <m:t>𝑥</m:t>
                                    </m:r>
                                  </m:e>
                                </m:func>
                              </m:oMath>
                            </m:oMathPara>
                          </a14:m>
                          <a:endParaRPr lang="en-US" sz="3200" dirty="0"/>
                        </a:p>
                      </a:txBody>
                      <a:tcPr/>
                    </a:tc>
                    <a:tc>
                      <a:txBody>
                        <a:bodyPr/>
                        <a:lstStyle/>
                        <a:p>
                          <a:pPr algn="ctr"/>
                          <a:r>
                            <a:rPr lang="en-US" sz="3200" dirty="0" err="1" smtClean="0"/>
                            <a:t>acos</a:t>
                          </a:r>
                          <a:r>
                            <a:rPr lang="en-US" sz="3200" dirty="0" smtClean="0"/>
                            <a:t>(x)</a:t>
                          </a:r>
                          <a:endParaRPr lang="en-US" sz="3200" dirty="0"/>
                        </a:p>
                      </a:txBody>
                      <a:tcPr/>
                    </a:tc>
                  </a:tr>
                </a:tbl>
              </a:graphicData>
            </a:graphic>
          </p:graphicFrame>
        </mc:Choice>
        <mc:Fallback xmlns="">
          <p:graphicFrame>
            <p:nvGraphicFramePr>
              <p:cNvPr id="5" name="Content Placeholder 5"/>
              <p:cNvGraphicFramePr>
                <a:graphicFrameLocks/>
              </p:cNvGraphicFramePr>
              <p:nvPr>
                <p:extLst>
                  <p:ext uri="{D42A27DB-BD31-4B8C-83A1-F6EECF244321}">
                    <p14:modId xmlns:p14="http://schemas.microsoft.com/office/powerpoint/2010/main" val="826279691"/>
                  </p:ext>
                </p:extLst>
              </p:nvPr>
            </p:nvGraphicFramePr>
            <p:xfrm>
              <a:off x="612771" y="1828799"/>
              <a:ext cx="8074028" cy="4753699"/>
            </p:xfrm>
            <a:graphic>
              <a:graphicData uri="http://schemas.openxmlformats.org/drawingml/2006/table">
                <a:tbl>
                  <a:tblPr firstRow="1" bandRow="1">
                    <a:tableStyleId>{5C22544A-7EE6-4342-B048-85BDC9FD1C3A}</a:tableStyleId>
                  </a:tblPr>
                  <a:tblGrid>
                    <a:gridCol w="3121029"/>
                    <a:gridCol w="4952999"/>
                  </a:tblGrid>
                  <a:tr h="518160">
                    <a:tc>
                      <a:txBody>
                        <a:bodyPr/>
                        <a:lstStyle/>
                        <a:p>
                          <a:pPr algn="ctr"/>
                          <a:r>
                            <a:rPr lang="en-US" sz="2800" dirty="0" smtClean="0"/>
                            <a:t>Function</a:t>
                          </a:r>
                          <a:endParaRPr lang="en-US" sz="2800" dirty="0"/>
                        </a:p>
                      </a:txBody>
                      <a:tcPr/>
                    </a:tc>
                    <a:tc>
                      <a:txBody>
                        <a:bodyPr/>
                        <a:lstStyle/>
                        <a:p>
                          <a:pPr algn="ctr"/>
                          <a:r>
                            <a:rPr lang="en-US" sz="2800" dirty="0" smtClean="0"/>
                            <a:t>MATLAB </a:t>
                          </a:r>
                          <a:r>
                            <a:rPr lang="en-US" sz="2800" baseline="0" dirty="0" smtClean="0"/>
                            <a:t> form</a:t>
                          </a:r>
                          <a:endParaRPr lang="en-US" sz="2800" dirty="0"/>
                        </a:p>
                      </a:txBody>
                      <a:tcPr/>
                    </a:tc>
                  </a:tr>
                  <a:tr h="605077">
                    <a:tc>
                      <a:txBody>
                        <a:bodyPr/>
                        <a:lstStyle/>
                        <a:p>
                          <a:endParaRPr lang="en-US"/>
                        </a:p>
                      </a:txBody>
                      <a:tcPr>
                        <a:blipFill rotWithShape="1">
                          <a:blip r:embed="rId2"/>
                          <a:stretch>
                            <a:fillRect l="-195" t="-94949" r="-158594" b="-631313"/>
                          </a:stretch>
                        </a:blipFill>
                      </a:tcPr>
                    </a:tc>
                    <a:tc>
                      <a:txBody>
                        <a:bodyPr/>
                        <a:lstStyle/>
                        <a:p>
                          <a:pPr algn="ctr"/>
                          <a:r>
                            <a:rPr lang="en-US" sz="3200" dirty="0" err="1" smtClean="0"/>
                            <a:t>exp</a:t>
                          </a:r>
                          <a:r>
                            <a:rPr lang="en-US" sz="3200" dirty="0" smtClean="0"/>
                            <a:t>(x)</a:t>
                          </a:r>
                          <a:endParaRPr lang="en-US" sz="3200" dirty="0"/>
                        </a:p>
                      </a:txBody>
                      <a:tcPr/>
                    </a:tc>
                  </a:tr>
                  <a:tr h="605077">
                    <a:tc>
                      <a:txBody>
                        <a:bodyPr/>
                        <a:lstStyle/>
                        <a:p>
                          <a:endParaRPr lang="en-US"/>
                        </a:p>
                      </a:txBody>
                      <a:tcPr>
                        <a:blipFill rotWithShape="1">
                          <a:blip r:embed="rId2"/>
                          <a:stretch>
                            <a:fillRect l="-195" t="-193000" r="-158594" b="-525000"/>
                          </a:stretch>
                        </a:blipFill>
                      </a:tcPr>
                    </a:tc>
                    <a:tc>
                      <a:txBody>
                        <a:bodyPr/>
                        <a:lstStyle/>
                        <a:p>
                          <a:pPr algn="ctr"/>
                          <a:r>
                            <a:rPr lang="en-US" sz="3200" dirty="0" smtClean="0"/>
                            <a:t>log(x)</a:t>
                          </a:r>
                          <a:endParaRPr lang="en-US" sz="3200" dirty="0"/>
                        </a:p>
                      </a:txBody>
                      <a:tcPr/>
                    </a:tc>
                  </a:tr>
                  <a:tr h="605077">
                    <a:tc>
                      <a:txBody>
                        <a:bodyPr/>
                        <a:lstStyle/>
                        <a:p>
                          <a:endParaRPr lang="en-US"/>
                        </a:p>
                      </a:txBody>
                      <a:tcPr>
                        <a:blipFill rotWithShape="1">
                          <a:blip r:embed="rId2"/>
                          <a:stretch>
                            <a:fillRect l="-195" t="-295960" r="-158594" b="-430303"/>
                          </a:stretch>
                        </a:blipFill>
                      </a:tcPr>
                    </a:tc>
                    <a:tc>
                      <a:txBody>
                        <a:bodyPr/>
                        <a:lstStyle/>
                        <a:p>
                          <a:pPr algn="ctr"/>
                          <a:r>
                            <a:rPr lang="en-US" sz="3200" dirty="0" smtClean="0"/>
                            <a:t>log10(x)</a:t>
                          </a:r>
                          <a:endParaRPr lang="en-US" sz="3200" dirty="0"/>
                        </a:p>
                      </a:txBody>
                      <a:tcPr/>
                    </a:tc>
                  </a:tr>
                  <a:tr h="605077">
                    <a:tc>
                      <a:txBody>
                        <a:bodyPr/>
                        <a:lstStyle/>
                        <a:p>
                          <a:endParaRPr lang="en-US"/>
                        </a:p>
                      </a:txBody>
                      <a:tcPr>
                        <a:blipFill rotWithShape="1">
                          <a:blip r:embed="rId2"/>
                          <a:stretch>
                            <a:fillRect l="-195" t="-395960" r="-158594" b="-330303"/>
                          </a:stretch>
                        </a:blipFill>
                      </a:tcPr>
                    </a:tc>
                    <a:tc>
                      <a:txBody>
                        <a:bodyPr/>
                        <a:lstStyle/>
                        <a:p>
                          <a:pPr algn="ctr"/>
                          <a:r>
                            <a:rPr lang="en-US" sz="3200" dirty="0" err="1" smtClean="0"/>
                            <a:t>cos</a:t>
                          </a:r>
                          <a:r>
                            <a:rPr lang="en-US" sz="3200" dirty="0" smtClean="0"/>
                            <a:t>(x)</a:t>
                          </a:r>
                          <a:endParaRPr lang="en-US" sz="3200" dirty="0"/>
                        </a:p>
                      </a:txBody>
                      <a:tcPr/>
                    </a:tc>
                  </a:tr>
                  <a:tr h="605077">
                    <a:tc>
                      <a:txBody>
                        <a:bodyPr/>
                        <a:lstStyle/>
                        <a:p>
                          <a:endParaRPr lang="en-US"/>
                        </a:p>
                      </a:txBody>
                      <a:tcPr>
                        <a:blipFill rotWithShape="1">
                          <a:blip r:embed="rId2"/>
                          <a:stretch>
                            <a:fillRect l="-195" t="-495960" r="-158594" b="-230303"/>
                          </a:stretch>
                        </a:blipFill>
                      </a:tcPr>
                    </a:tc>
                    <a:tc>
                      <a:txBody>
                        <a:bodyPr/>
                        <a:lstStyle/>
                        <a:p>
                          <a:pPr algn="ctr"/>
                          <a:r>
                            <a:rPr lang="en-US" sz="3200" dirty="0" smtClean="0"/>
                            <a:t>sin(x)</a:t>
                          </a:r>
                          <a:endParaRPr lang="en-US" sz="3200" dirty="0"/>
                        </a:p>
                      </a:txBody>
                      <a:tcPr/>
                    </a:tc>
                  </a:tr>
                  <a:tr h="605077">
                    <a:tc>
                      <a:txBody>
                        <a:bodyPr/>
                        <a:lstStyle/>
                        <a:p>
                          <a:endParaRPr lang="en-US"/>
                        </a:p>
                      </a:txBody>
                      <a:tcPr>
                        <a:blipFill rotWithShape="1">
                          <a:blip r:embed="rId2"/>
                          <a:stretch>
                            <a:fillRect l="-195" t="-590000" r="-158594" b="-128000"/>
                          </a:stretch>
                        </a:blipFill>
                      </a:tcPr>
                    </a:tc>
                    <a:tc>
                      <a:txBody>
                        <a:bodyPr/>
                        <a:lstStyle/>
                        <a:p>
                          <a:pPr algn="ctr"/>
                          <a:r>
                            <a:rPr lang="en-US" sz="3200" dirty="0" smtClean="0"/>
                            <a:t>tan(x)</a:t>
                          </a:r>
                          <a:endParaRPr lang="en-US" sz="3200" dirty="0"/>
                        </a:p>
                      </a:txBody>
                      <a:tcPr/>
                    </a:tc>
                  </a:tr>
                  <a:tr h="605077">
                    <a:tc>
                      <a:txBody>
                        <a:bodyPr/>
                        <a:lstStyle/>
                        <a:p>
                          <a:endParaRPr lang="en-US"/>
                        </a:p>
                      </a:txBody>
                      <a:tcPr>
                        <a:blipFill rotWithShape="1">
                          <a:blip r:embed="rId2"/>
                          <a:stretch>
                            <a:fillRect l="-195" t="-696970" r="-158594" b="-29293"/>
                          </a:stretch>
                        </a:blipFill>
                      </a:tcPr>
                    </a:tc>
                    <a:tc>
                      <a:txBody>
                        <a:bodyPr/>
                        <a:lstStyle/>
                        <a:p>
                          <a:pPr algn="ctr"/>
                          <a:r>
                            <a:rPr lang="en-US" sz="3200" dirty="0" err="1" smtClean="0"/>
                            <a:t>acos</a:t>
                          </a:r>
                          <a:r>
                            <a:rPr lang="en-US" sz="3200" dirty="0" smtClean="0"/>
                            <a:t>(x)</a:t>
                          </a:r>
                          <a:endParaRPr lang="en-US" sz="3200" dirty="0"/>
                        </a:p>
                      </a:txBody>
                      <a:tcPr/>
                    </a:tc>
                  </a:tr>
                </a:tbl>
              </a:graphicData>
            </a:graphic>
          </p:graphicFrame>
        </mc:Fallback>
      </mc:AlternateContent>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Order of Precedence</a:t>
            </a:r>
            <a:endParaRPr lang="en-US" dirty="0"/>
          </a:p>
        </p:txBody>
      </p:sp>
      <p:pic>
        <p:nvPicPr>
          <p:cNvPr id="717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914400" y="2193985"/>
            <a:ext cx="7772400" cy="3079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Arrays and Plots</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a:bodyPr>
              <a:lstStyle/>
              <a:p>
                <a:r>
                  <a:rPr lang="en-US" dirty="0"/>
                  <a:t>Plot</a:t>
                </a:r>
              </a:p>
              <a:p>
                <a:pPr lvl="1"/>
                <a:r>
                  <a:rPr lang="en-US" dirty="0"/>
                  <a:t>One graph</a:t>
                </a:r>
              </a:p>
              <a:p>
                <a:pPr lvl="2"/>
                <a14:m>
                  <m:oMath xmlns:m="http://schemas.openxmlformats.org/officeDocument/2006/math">
                    <m:func>
                      <m:funcPr>
                        <m:ctrlPr>
                          <a:rPr lang="en-US" i="1">
                            <a:latin typeface="Cambria Math"/>
                          </a:rPr>
                        </m:ctrlPr>
                      </m:funcPr>
                      <m:fName>
                        <m:r>
                          <m:rPr>
                            <m:sty m:val="p"/>
                          </m:rPr>
                          <a:rPr lang="en-US">
                            <a:latin typeface="Cambria Math"/>
                          </a:rPr>
                          <m:t>y</m:t>
                        </m:r>
                        <m:r>
                          <a:rPr lang="en-US">
                            <a:latin typeface="Cambria Math"/>
                          </a:rPr>
                          <m:t>=5</m:t>
                        </m:r>
                        <m:r>
                          <m:rPr>
                            <m:sty m:val="p"/>
                          </m:rPr>
                          <a:rPr lang="en-US">
                            <a:latin typeface="Cambria Math"/>
                          </a:rPr>
                          <m:t>sin</m:t>
                        </m:r>
                      </m:fName>
                      <m:e>
                        <m:r>
                          <a:rPr lang="en-US" i="1">
                            <a:latin typeface="Cambria Math"/>
                          </a:rPr>
                          <m:t>𝑥</m:t>
                        </m:r>
                        <m:r>
                          <a:rPr lang="en-US" i="1">
                            <a:latin typeface="Cambria Math"/>
                          </a:rPr>
                          <m:t>,</m:t>
                        </m:r>
                        <m:r>
                          <a:rPr lang="en-US" i="1">
                            <a:latin typeface="Cambria Math"/>
                          </a:rPr>
                          <m:t>𝑥</m:t>
                        </m:r>
                        <m:r>
                          <a:rPr lang="en-US" i="1">
                            <a:latin typeface="Cambria Math"/>
                          </a:rPr>
                          <m:t>=[0,6]</m:t>
                        </m:r>
                      </m:e>
                    </m:func>
                  </m:oMath>
                </a14:m>
                <a:endParaRPr lang="en-US" dirty="0"/>
              </a:p>
              <a:p>
                <a:pPr lvl="1"/>
                <a:r>
                  <a:rPr lang="en-US" dirty="0"/>
                  <a:t>Multiple graphs</a:t>
                </a:r>
              </a:p>
              <a:p>
                <a:pPr lvl="2"/>
                <a14:m>
                  <m:oMath xmlns:m="http://schemas.openxmlformats.org/officeDocument/2006/math">
                    <m:func>
                      <m:funcPr>
                        <m:ctrlPr>
                          <a:rPr lang="en-US" i="1">
                            <a:latin typeface="Cambria Math"/>
                          </a:rPr>
                        </m:ctrlPr>
                      </m:funcPr>
                      <m:fName>
                        <m:r>
                          <m:rPr>
                            <m:sty m:val="p"/>
                          </m:rPr>
                          <a:rPr lang="en-US">
                            <a:latin typeface="Cambria Math"/>
                          </a:rPr>
                          <m:t>y</m:t>
                        </m:r>
                        <m:r>
                          <a:rPr lang="en-US">
                            <a:latin typeface="Cambria Math"/>
                          </a:rPr>
                          <m:t>=2</m:t>
                        </m:r>
                        <m:rad>
                          <m:radPr>
                            <m:degHide m:val="on"/>
                            <m:ctrlPr>
                              <a:rPr lang="en-US" i="1">
                                <a:latin typeface="Cambria Math"/>
                              </a:rPr>
                            </m:ctrlPr>
                          </m:radPr>
                          <m:deg/>
                          <m:e>
                            <m:r>
                              <a:rPr lang="en-US" i="1">
                                <a:latin typeface="Cambria Math"/>
                              </a:rPr>
                              <m:t>𝑥</m:t>
                            </m:r>
                          </m:e>
                        </m:rad>
                      </m:fName>
                      <m:e>
                        <m:r>
                          <a:rPr lang="en-US" i="1">
                            <a:latin typeface="Cambria Math"/>
                          </a:rPr>
                          <m:t>,</m:t>
                        </m:r>
                        <m:func>
                          <m:funcPr>
                            <m:ctrlPr>
                              <a:rPr lang="en-US" i="1">
                                <a:latin typeface="Cambria Math"/>
                              </a:rPr>
                            </m:ctrlPr>
                          </m:funcPr>
                          <m:fName>
                            <m:r>
                              <m:rPr>
                                <m:sty m:val="p"/>
                              </m:rPr>
                              <a:rPr lang="en-US">
                                <a:latin typeface="Cambria Math"/>
                              </a:rPr>
                              <m:t>z</m:t>
                            </m:r>
                            <m:r>
                              <a:rPr lang="en-US">
                                <a:latin typeface="Cambria Math"/>
                              </a:rPr>
                              <m:t>=4</m:t>
                            </m:r>
                            <m:r>
                              <m:rPr>
                                <m:sty m:val="p"/>
                              </m:rPr>
                              <a:rPr lang="en-US">
                                <a:latin typeface="Cambria Math"/>
                              </a:rPr>
                              <m:t>sin</m:t>
                            </m:r>
                          </m:fName>
                          <m:e>
                            <m:r>
                              <a:rPr lang="en-US" i="1">
                                <a:latin typeface="Cambria Math"/>
                              </a:rPr>
                              <m:t>3</m:t>
                            </m:r>
                            <m:r>
                              <a:rPr lang="en-US" i="1">
                                <a:latin typeface="Cambria Math"/>
                              </a:rPr>
                              <m:t>𝑥</m:t>
                            </m:r>
                            <m:r>
                              <a:rPr lang="en-US" i="1">
                                <a:latin typeface="Cambria Math"/>
                              </a:rPr>
                              <m:t>,</m:t>
                            </m:r>
                            <m:r>
                              <a:rPr lang="en-US" i="1">
                                <a:latin typeface="Cambria Math"/>
                              </a:rPr>
                              <m:t>𝑥</m:t>
                            </m:r>
                            <m:r>
                              <a:rPr lang="en-US" i="1">
                                <a:latin typeface="Cambria Math"/>
                              </a:rPr>
                              <m:t>=[0,5]</m:t>
                            </m:r>
                          </m:e>
                        </m:func>
                      </m:e>
                    </m:func>
                  </m:oMath>
                </a14:m>
                <a:endParaRPr lang="en-US" dirty="0"/>
              </a:p>
              <a:p>
                <a:pPr lvl="2"/>
                <a:r>
                  <a:rPr lang="en-US" dirty="0"/>
                  <a:t>line type:  - : -. -- + . * d s p h v ^ &lt; &gt;</a:t>
                </a:r>
              </a:p>
              <a:p>
                <a:pPr lvl="2"/>
                <a:r>
                  <a:rPr lang="en-US" dirty="0"/>
                  <a:t>line color:  y r g b w k m c</a:t>
                </a:r>
              </a:p>
              <a:p>
                <a:pPr lvl="1"/>
                <a:r>
                  <a:rPr lang="en-US" dirty="0"/>
                  <a:t>Subplot</a:t>
                </a:r>
              </a:p>
              <a:p>
                <a:pPr lvl="2"/>
                <a:r>
                  <a:rPr lang="en-US" dirty="0"/>
                  <a:t>Subplot (</a:t>
                </a:r>
                <a:r>
                  <a:rPr lang="en-US" dirty="0" err="1"/>
                  <a:t>m,n,k</a:t>
                </a:r>
                <a:r>
                  <a:rPr lang="en-US" dirty="0"/>
                  <a:t>)</a:t>
                </a:r>
              </a:p>
              <a:p>
                <a:pPr lvl="1"/>
                <a:r>
                  <a:rPr lang="en-US" dirty="0"/>
                  <a:t>3D graph</a:t>
                </a:r>
              </a:p>
              <a:p>
                <a:pPr lvl="2"/>
                <a:r>
                  <a:rPr lang="en-US" dirty="0"/>
                  <a:t>mesh and surf</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89" t="-2083"/>
                </a:stretch>
              </a:blipFill>
            </p:spPr>
            <p:txBody>
              <a:bodyPr/>
              <a:lstStyle/>
              <a:p>
                <a:r>
                  <a:rPr lang="en-US">
                    <a:noFill/>
                  </a:rPr>
                  <a:t> </a:t>
                </a:r>
              </a:p>
            </p:txBody>
          </p:sp>
        </mc:Fallback>
      </mc:AlternateContent>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algn="ctr"/>
            <a:r>
              <a:rPr lang="en-US" dirty="0"/>
              <a:t>Arrays and Plots</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533400" y="1066800"/>
                <a:ext cx="8229600" cy="4389120"/>
              </a:xfrm>
            </p:spPr>
            <p:txBody>
              <a:bodyPr>
                <a:normAutofit/>
              </a:bodyPr>
              <a:lstStyle/>
              <a:p>
                <a:r>
                  <a:rPr lang="en-US" dirty="0" smtClean="0"/>
                  <a:t>Plot     </a:t>
                </a:r>
                <a14:m>
                  <m:oMath xmlns:m="http://schemas.openxmlformats.org/officeDocument/2006/math">
                    <m:func>
                      <m:funcPr>
                        <m:ctrlPr>
                          <a:rPr lang="en-US" i="1">
                            <a:latin typeface="Cambria Math"/>
                          </a:rPr>
                        </m:ctrlPr>
                      </m:funcPr>
                      <m:fName>
                        <m:r>
                          <m:rPr>
                            <m:sty m:val="p"/>
                          </m:rPr>
                          <a:rPr lang="en-US">
                            <a:latin typeface="Cambria Math"/>
                          </a:rPr>
                          <m:t>y</m:t>
                        </m:r>
                        <m:r>
                          <a:rPr lang="en-US">
                            <a:latin typeface="Cambria Math"/>
                          </a:rPr>
                          <m:t>=</m:t>
                        </m:r>
                        <m:r>
                          <m:rPr>
                            <m:sty m:val="p"/>
                          </m:rPr>
                          <a:rPr lang="en-US">
                            <a:latin typeface="Cambria Math"/>
                          </a:rPr>
                          <m:t>sin</m:t>
                        </m:r>
                      </m:fName>
                      <m:e>
                        <m:r>
                          <a:rPr lang="en-US" i="1">
                            <a:latin typeface="Cambria Math"/>
                          </a:rPr>
                          <m:t>𝑥</m:t>
                        </m:r>
                        <m:r>
                          <a:rPr lang="en-US" i="1">
                            <a:latin typeface="Cambria Math"/>
                          </a:rPr>
                          <m:t>,</m:t>
                        </m:r>
                        <m:r>
                          <a:rPr lang="en-US" i="1">
                            <a:latin typeface="Cambria Math"/>
                          </a:rPr>
                          <m:t>𝑥</m:t>
                        </m:r>
                        <m:r>
                          <a:rPr lang="en-US" i="1">
                            <a:latin typeface="Cambria Math"/>
                          </a:rPr>
                          <m:t>=[0,100]</m:t>
                        </m:r>
                      </m:e>
                    </m:func>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33400" y="1066800"/>
                <a:ext cx="8229600" cy="4389120"/>
              </a:xfrm>
              <a:blipFill rotWithShape="1">
                <a:blip r:embed="rId2"/>
                <a:stretch>
                  <a:fillRect l="-963" t="-1111"/>
                </a:stretch>
              </a:blipFill>
            </p:spPr>
            <p:txBody>
              <a:bodyPr/>
              <a:lstStyle/>
              <a:p>
                <a:r>
                  <a:rPr lang="en-US">
                    <a:noFill/>
                  </a:rPr>
                  <a:t> </a:t>
                </a:r>
              </a:p>
            </p:txBody>
          </p:sp>
        </mc:Fallback>
      </mc:AlternateContent>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537504"/>
            <a:ext cx="5647563"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2699554"/>
            <a:ext cx="4572000" cy="4007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420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591312"/>
          </a:xfrm>
        </p:spPr>
        <p:txBody>
          <a:bodyPr>
            <a:noAutofit/>
          </a:bodyPr>
          <a:lstStyle/>
          <a:p>
            <a:pPr algn="ctr"/>
            <a:r>
              <a:rPr lang="en-US" sz="3600" dirty="0" smtClean="0"/>
              <a:t>Programming in MATLAB: </a:t>
            </a:r>
            <a:r>
              <a:rPr lang="en-US" sz="3600" dirty="0" smtClean="0">
                <a:solidFill>
                  <a:srgbClr val="FF0000"/>
                </a:solidFill>
              </a:rPr>
              <a:t>Scripts &amp; Functions</a:t>
            </a:r>
            <a:endParaRPr lang="en-US" sz="3600" dirty="0">
              <a:solidFill>
                <a:srgbClr val="FF0000"/>
              </a:solidFill>
            </a:endParaRPr>
          </a:p>
        </p:txBody>
      </p:sp>
      <p:sp>
        <p:nvSpPr>
          <p:cNvPr id="3" name="Content Placeholder 2"/>
          <p:cNvSpPr>
            <a:spLocks noGrp="1"/>
          </p:cNvSpPr>
          <p:nvPr>
            <p:ph sz="quarter" idx="1"/>
          </p:nvPr>
        </p:nvSpPr>
        <p:spPr/>
        <p:txBody>
          <a:bodyPr/>
          <a:lstStyle/>
          <a:p>
            <a:r>
              <a:rPr lang="en-US" dirty="0" smtClean="0">
                <a:solidFill>
                  <a:srgbClr val="FF0000"/>
                </a:solidFill>
              </a:rPr>
              <a:t>Script Files</a:t>
            </a:r>
            <a:r>
              <a:rPr lang="en-US" dirty="0" smtClean="0"/>
              <a:t>: A script file is an ‘M-file’ with a set of valid MATLAB commands in it. It is executed by typing the name without the ‘.m’ extension. Purpose </a:t>
            </a:r>
            <a:r>
              <a:rPr lang="en-US" dirty="0" smtClean="0">
                <a:sym typeface="Wingdings" pitchFamily="2" charset="2"/>
              </a:rPr>
              <a:t> benefit of not having to retype commands in command window</a:t>
            </a:r>
            <a:endParaRPr lang="en-US" dirty="0" smtClean="0"/>
          </a:p>
          <a:p>
            <a:pPr marL="0" indent="0">
              <a:buNone/>
            </a:pPr>
            <a:endParaRPr lang="en-US" dirty="0" smtClean="0"/>
          </a:p>
          <a:p>
            <a:pPr marL="0" indent="0">
              <a:buNone/>
            </a:pPr>
            <a:r>
              <a:rPr lang="en-US" dirty="0" smtClean="0"/>
              <a:t>Lets solve the following system of linear equations:</a:t>
            </a:r>
          </a:p>
          <a:p>
            <a:pPr marL="0" indent="0">
              <a:buNone/>
            </a:pP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648200"/>
            <a:ext cx="4914900" cy="170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085" y="533400"/>
            <a:ext cx="8458200" cy="591312"/>
          </a:xfrm>
        </p:spPr>
        <p:txBody>
          <a:bodyPr>
            <a:noAutofit/>
          </a:bodyPr>
          <a:lstStyle/>
          <a:p>
            <a:pPr algn="ctr"/>
            <a:r>
              <a:rPr lang="en-US" sz="3600" dirty="0" smtClean="0"/>
              <a:t>Programming in MATLAB: </a:t>
            </a:r>
            <a:r>
              <a:rPr lang="en-US" sz="3600" dirty="0" smtClean="0">
                <a:solidFill>
                  <a:srgbClr val="FF0000"/>
                </a:solidFill>
              </a:rPr>
              <a:t>Script Files Cont.</a:t>
            </a:r>
            <a:endParaRPr lang="en-US" sz="3600" dirty="0">
              <a:solidFill>
                <a:srgbClr val="FF0000"/>
              </a:solidFill>
            </a:endParaRPr>
          </a:p>
        </p:txBody>
      </p:sp>
      <p:sp>
        <p:nvSpPr>
          <p:cNvPr id="3" name="Content Placeholder 2"/>
          <p:cNvSpPr>
            <a:spLocks noGrp="1"/>
          </p:cNvSpPr>
          <p:nvPr>
            <p:ph sz="quarter" idx="1"/>
          </p:nvPr>
        </p:nvSpPr>
        <p:spPr>
          <a:xfrm>
            <a:off x="457200" y="1066800"/>
            <a:ext cx="8229600" cy="4693920"/>
          </a:xfrm>
        </p:spPr>
        <p:txBody>
          <a:bodyPr/>
          <a:lstStyle/>
          <a:p>
            <a:pPr marL="0" indent="0">
              <a:buNone/>
            </a:pPr>
            <a:r>
              <a:rPr lang="en-US" dirty="0" smtClean="0"/>
              <a:t>Lets solve the following system of linear equations:</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Create M-file form File&gt;New&gt;Script</a:t>
            </a:r>
          </a:p>
          <a:p>
            <a:pPr marL="0" indent="0">
              <a:buNone/>
            </a:pP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524000"/>
            <a:ext cx="4496765" cy="1559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3581400"/>
            <a:ext cx="6843971" cy="2677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6849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591312"/>
          </a:xfrm>
        </p:spPr>
        <p:txBody>
          <a:bodyPr>
            <a:noAutofit/>
          </a:bodyPr>
          <a:lstStyle/>
          <a:p>
            <a:pPr algn="ctr"/>
            <a:r>
              <a:rPr lang="en-US" sz="3600" dirty="0" smtClean="0"/>
              <a:t>Programming in MATLAB: </a:t>
            </a:r>
            <a:r>
              <a:rPr lang="en-US" sz="3600" dirty="0" smtClean="0">
                <a:solidFill>
                  <a:srgbClr val="FF0000"/>
                </a:solidFill>
              </a:rPr>
              <a:t>Script Files Cont.</a:t>
            </a:r>
            <a:endParaRPr lang="en-US" sz="3600" dirty="0">
              <a:solidFill>
                <a:srgbClr val="FF0000"/>
              </a:solidFill>
            </a:endParaRPr>
          </a:p>
        </p:txBody>
      </p:sp>
      <p:sp>
        <p:nvSpPr>
          <p:cNvPr id="3" name="Content Placeholder 2"/>
          <p:cNvSpPr>
            <a:spLocks noGrp="1"/>
          </p:cNvSpPr>
          <p:nvPr>
            <p:ph sz="quarter" idx="1"/>
          </p:nvPr>
        </p:nvSpPr>
        <p:spPr>
          <a:xfrm>
            <a:off x="457200" y="1371600"/>
            <a:ext cx="8229600" cy="4389120"/>
          </a:xfrm>
        </p:spPr>
        <p:txBody>
          <a:bodyPr/>
          <a:lstStyle/>
          <a:p>
            <a:pPr marL="0" indent="0">
              <a:buNone/>
            </a:pPr>
            <a:r>
              <a:rPr lang="en-US" dirty="0" smtClean="0"/>
              <a:t>Lets solve the following system of linear equations:</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Enter solve_sle </a:t>
            </a:r>
          </a:p>
          <a:p>
            <a:pPr marL="0" indent="0">
              <a:buNone/>
            </a:pPr>
            <a:r>
              <a:rPr lang="en-US" dirty="0" smtClean="0"/>
              <a:t>into command window</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752599"/>
            <a:ext cx="4914900" cy="170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8701" y="2895600"/>
            <a:ext cx="1657350" cy="354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8988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591312"/>
          </a:xfrm>
        </p:spPr>
        <p:txBody>
          <a:bodyPr>
            <a:noAutofit/>
          </a:bodyPr>
          <a:lstStyle/>
          <a:p>
            <a:pPr algn="ctr"/>
            <a:r>
              <a:rPr lang="en-US" sz="3600" dirty="0" smtClean="0"/>
              <a:t>Programming in MATLAB: </a:t>
            </a:r>
            <a:r>
              <a:rPr lang="en-US" sz="3600" dirty="0" smtClean="0">
                <a:solidFill>
                  <a:srgbClr val="FF0000"/>
                </a:solidFill>
              </a:rPr>
              <a:t>Scripts &amp; Functions</a:t>
            </a:r>
            <a:endParaRPr lang="en-US" sz="3600" dirty="0">
              <a:solidFill>
                <a:srgbClr val="FF0000"/>
              </a:solidFill>
            </a:endParaRPr>
          </a:p>
        </p:txBody>
      </p:sp>
      <p:sp>
        <p:nvSpPr>
          <p:cNvPr id="3" name="Content Placeholder 2"/>
          <p:cNvSpPr>
            <a:spLocks noGrp="1"/>
          </p:cNvSpPr>
          <p:nvPr>
            <p:ph sz="quarter" idx="1"/>
          </p:nvPr>
        </p:nvSpPr>
        <p:spPr>
          <a:xfrm>
            <a:off x="381000" y="1371600"/>
            <a:ext cx="8229600" cy="4389120"/>
          </a:xfrm>
        </p:spPr>
        <p:txBody>
          <a:bodyPr>
            <a:normAutofit/>
          </a:bodyPr>
          <a:lstStyle/>
          <a:p>
            <a:r>
              <a:rPr lang="en-US" dirty="0" smtClean="0">
                <a:solidFill>
                  <a:srgbClr val="FF0000"/>
                </a:solidFill>
              </a:rPr>
              <a:t>Function Files</a:t>
            </a:r>
            <a:r>
              <a:rPr lang="en-US" sz="2400" dirty="0" smtClean="0"/>
              <a:t>: A Function file is another type of ‘M-file’ , except that the variables in the function file are all local.  (</a:t>
            </a:r>
            <a:r>
              <a:rPr lang="en-US" sz="2400" dirty="0" err="1" smtClean="0"/>
              <a:t>ie</a:t>
            </a:r>
            <a:r>
              <a:rPr lang="en-US" sz="2400" dirty="0" smtClean="0"/>
              <a:t>. subroutines)  Function files are useful when you need to repeat a set of commands several times.</a:t>
            </a:r>
          </a:p>
          <a:p>
            <a:r>
              <a:rPr lang="en-US" sz="2400" dirty="0" smtClean="0"/>
              <a:t>A function file begins with a function definition line with well-defined list of inputs and outputs.</a:t>
            </a:r>
          </a:p>
          <a:p>
            <a:pPr marL="0" indent="0">
              <a:buNone/>
            </a:pPr>
            <a:r>
              <a:rPr lang="en-US" dirty="0"/>
              <a:t> </a:t>
            </a:r>
            <a:r>
              <a:rPr lang="en-US" sz="2400" dirty="0" smtClean="0">
                <a:latin typeface="+mj-lt"/>
              </a:rPr>
              <a:t>function[</a:t>
            </a:r>
            <a:r>
              <a:rPr lang="en-US" sz="2400" i="1" dirty="0" smtClean="0">
                <a:latin typeface="+mj-lt"/>
              </a:rPr>
              <a:t>output variables</a:t>
            </a:r>
            <a:r>
              <a:rPr lang="en-US" sz="2400" dirty="0" smtClean="0">
                <a:latin typeface="+mj-lt"/>
              </a:rPr>
              <a:t>] = </a:t>
            </a:r>
            <a:r>
              <a:rPr lang="en-US" sz="2400" dirty="0" err="1" smtClean="0">
                <a:latin typeface="+mj-lt"/>
              </a:rPr>
              <a:t>function_name</a:t>
            </a:r>
            <a:r>
              <a:rPr lang="en-US" sz="2400" dirty="0" smtClean="0">
                <a:latin typeface="+mj-lt"/>
              </a:rPr>
              <a:t>(</a:t>
            </a:r>
            <a:r>
              <a:rPr lang="en-US" sz="2400" i="1" dirty="0" smtClean="0">
                <a:latin typeface="+mj-lt"/>
              </a:rPr>
              <a:t>input variables</a:t>
            </a:r>
            <a:r>
              <a:rPr lang="en-US" sz="2400" dirty="0" smtClean="0">
                <a:latin typeface="+mj-lt"/>
              </a:rPr>
              <a:t>);</a:t>
            </a:r>
          </a:p>
          <a:p>
            <a:pPr marL="0" indent="0">
              <a:buNone/>
            </a:pPr>
            <a:endParaRPr lang="en-US" dirty="0"/>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4227940"/>
            <a:ext cx="6315075" cy="263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029200"/>
            <a:ext cx="1981200" cy="276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0809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591312"/>
          </a:xfrm>
        </p:spPr>
        <p:txBody>
          <a:bodyPr>
            <a:noAutofit/>
          </a:bodyPr>
          <a:lstStyle/>
          <a:p>
            <a:pPr algn="ctr"/>
            <a:r>
              <a:rPr lang="en-US" sz="3600" dirty="0" smtClean="0"/>
              <a:t>Solving ODEs in MATLAB: </a:t>
            </a:r>
            <a:r>
              <a:rPr lang="en-US" sz="3200" dirty="0" smtClean="0">
                <a:solidFill>
                  <a:srgbClr val="FF0000"/>
                </a:solidFill>
              </a:rPr>
              <a:t>using solver Functions</a:t>
            </a:r>
            <a:endParaRPr lang="en-US" sz="3200" dirty="0">
              <a:solidFill>
                <a:srgbClr val="FF0000"/>
              </a:solidFill>
            </a:endParaRPr>
          </a:p>
        </p:txBody>
      </p:sp>
      <p:sp>
        <p:nvSpPr>
          <p:cNvPr id="3" name="Content Placeholder 2"/>
          <p:cNvSpPr>
            <a:spLocks noGrp="1"/>
          </p:cNvSpPr>
          <p:nvPr>
            <p:ph sz="quarter" idx="1"/>
          </p:nvPr>
        </p:nvSpPr>
        <p:spPr>
          <a:xfrm>
            <a:off x="381000" y="1371600"/>
            <a:ext cx="8229600" cy="4389120"/>
          </a:xfrm>
        </p:spPr>
        <p:txBody>
          <a:bodyPr>
            <a:noAutofit/>
          </a:bodyPr>
          <a:lstStyle/>
          <a:p>
            <a:r>
              <a:rPr lang="en-US" sz="2400" dirty="0"/>
              <a:t>We will generally use ODE45 </a:t>
            </a:r>
            <a:r>
              <a:rPr lang="en-US" sz="2400" dirty="0" smtClean="0"/>
              <a:t> function </a:t>
            </a:r>
          </a:p>
          <a:p>
            <a:r>
              <a:rPr lang="en-US" sz="2400" dirty="0" smtClean="0"/>
              <a:t>The </a:t>
            </a:r>
            <a:r>
              <a:rPr lang="en-US" sz="2400" dirty="0" err="1"/>
              <a:t>Matlab</a:t>
            </a:r>
            <a:r>
              <a:rPr lang="en-US" sz="2400" dirty="0"/>
              <a:t> ode solvers will generally be better than anything you would program yourself </a:t>
            </a:r>
            <a:endParaRPr lang="en-US" sz="2400" dirty="0" smtClean="0"/>
          </a:p>
          <a:p>
            <a:r>
              <a:rPr lang="en-US" sz="2400" dirty="0" smtClean="0"/>
              <a:t>They </a:t>
            </a:r>
            <a:r>
              <a:rPr lang="en-US" sz="2400" dirty="0"/>
              <a:t>are able to estimate the error in the solution at each time step, and decide whether to not the time step is too large (error to high) or too small (inefficient</a:t>
            </a:r>
            <a:r>
              <a:rPr lang="en-US" sz="2400" dirty="0" smtClean="0"/>
              <a:t>) However we can rely on default settings.</a:t>
            </a:r>
          </a:p>
          <a:p>
            <a:r>
              <a:rPr lang="en-US" sz="2400" dirty="0" smtClean="0"/>
              <a:t>ODE45 </a:t>
            </a:r>
            <a:r>
              <a:rPr lang="en-US" sz="2400" dirty="0"/>
              <a:t>(an explicit </a:t>
            </a:r>
            <a:r>
              <a:rPr lang="en-US" sz="2400" dirty="0" err="1"/>
              <a:t>Runge-Kutta</a:t>
            </a:r>
            <a:r>
              <a:rPr lang="en-US" sz="2400" dirty="0"/>
              <a:t> method) is efficient, but can become unstable with stiff </a:t>
            </a:r>
            <a:r>
              <a:rPr lang="en-US" sz="2400" dirty="0" smtClean="0"/>
              <a:t>systems (slow transient behavior). </a:t>
            </a:r>
            <a:r>
              <a:rPr lang="en-US" sz="2400" dirty="0"/>
              <a:t>The important thing to note is that ode45 can only </a:t>
            </a:r>
            <a:r>
              <a:rPr lang="en-US" sz="2400" dirty="0" smtClean="0"/>
              <a:t>solve first </a:t>
            </a:r>
            <a:r>
              <a:rPr lang="en-US" sz="2400" dirty="0"/>
              <a:t>order </a:t>
            </a:r>
            <a:r>
              <a:rPr lang="en-US" sz="2400" dirty="0" smtClean="0"/>
              <a:t>ODEs</a:t>
            </a:r>
            <a:r>
              <a:rPr lang="en-US" sz="2400" dirty="0"/>
              <a:t>. Hence to solve a </a:t>
            </a:r>
            <a:r>
              <a:rPr lang="en-US" sz="2400" dirty="0" smtClean="0"/>
              <a:t>higher order ODEs, </a:t>
            </a:r>
            <a:r>
              <a:rPr lang="en-US" sz="2400" dirty="0"/>
              <a:t>we must convert the higher order ODE to a set (or array) of </a:t>
            </a:r>
            <a:r>
              <a:rPr lang="en-US" sz="2400" dirty="0" smtClean="0"/>
              <a:t>first </a:t>
            </a:r>
            <a:r>
              <a:rPr lang="en-US" sz="2400" dirty="0"/>
              <a:t>order </a:t>
            </a:r>
            <a:r>
              <a:rPr lang="en-US" sz="2400" dirty="0" smtClean="0"/>
              <a:t>ODEs</a:t>
            </a:r>
            <a:r>
              <a:rPr lang="en-US" sz="2400" dirty="0"/>
              <a:t>.</a:t>
            </a:r>
          </a:p>
        </p:txBody>
      </p:sp>
    </p:spTree>
    <p:extLst>
      <p:ext uri="{BB962C8B-B14F-4D97-AF65-F5344CB8AC3E}">
        <p14:creationId xmlns:p14="http://schemas.microsoft.com/office/powerpoint/2010/main" val="1496647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dirty="0"/>
              <a:t>User Interface</a:t>
            </a:r>
          </a:p>
        </p:txBody>
      </p:sp>
      <p:pic>
        <p:nvPicPr>
          <p:cNvPr id="5" name="Content Placeholder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81000" y="1828800"/>
            <a:ext cx="8305800" cy="4902200"/>
          </a:xfrm>
          <a:prstGeom prst="rect">
            <a:avLst/>
          </a:prstGeom>
        </p:spPr>
      </p:pic>
      <p:sp>
        <p:nvSpPr>
          <p:cNvPr id="6" name="Rectangle 5"/>
          <p:cNvSpPr/>
          <p:nvPr/>
        </p:nvSpPr>
        <p:spPr>
          <a:xfrm>
            <a:off x="1600200" y="1370955"/>
            <a:ext cx="6477000" cy="369332"/>
          </a:xfrm>
          <a:prstGeom prst="rect">
            <a:avLst/>
          </a:prstGeom>
        </p:spPr>
        <p:txBody>
          <a:bodyPr wrap="square">
            <a:spAutoFit/>
          </a:bodyPr>
          <a:lstStyle/>
          <a:p>
            <a:r>
              <a:rPr lang="en-US" dirty="0"/>
              <a:t>To bring up MATLAB, click on Start/All Programs/</a:t>
            </a:r>
            <a:r>
              <a:rPr lang="en-US" dirty="0" err="1"/>
              <a:t>Matlab</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dirty="0" err="1" smtClean="0"/>
              <a:t>Matlab</a:t>
            </a:r>
            <a:r>
              <a:rPr lang="en-US" dirty="0" smtClean="0"/>
              <a:t> ODE Example</a:t>
            </a:r>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752600"/>
            <a:ext cx="680085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965" y="2667000"/>
            <a:ext cx="7562850" cy="346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dirty="0" err="1" smtClean="0"/>
              <a:t>Matlab</a:t>
            </a:r>
            <a:r>
              <a:rPr lang="en-US" dirty="0" smtClean="0"/>
              <a:t> 2</a:t>
            </a:r>
            <a:r>
              <a:rPr lang="en-US" baseline="30000" dirty="0" smtClean="0"/>
              <a:t>nd</a:t>
            </a:r>
            <a:r>
              <a:rPr lang="en-US" dirty="0" smtClean="0"/>
              <a:t> order ODE Example</a:t>
            </a:r>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209800"/>
            <a:ext cx="59436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657600"/>
            <a:ext cx="8458200" cy="2471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257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dirty="0" err="1" smtClean="0"/>
              <a:t>Matlab</a:t>
            </a:r>
            <a:r>
              <a:rPr lang="en-US" dirty="0" smtClean="0"/>
              <a:t> 2</a:t>
            </a:r>
            <a:r>
              <a:rPr lang="en-US" baseline="30000" dirty="0" smtClean="0"/>
              <a:t>nd</a:t>
            </a:r>
            <a:r>
              <a:rPr lang="en-US" dirty="0" smtClean="0"/>
              <a:t> order ODE Example</a:t>
            </a:r>
            <a:endParaRPr lang="en-U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828800"/>
            <a:ext cx="7467600" cy="4791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723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Help system</a:t>
            </a:r>
          </a:p>
        </p:txBody>
      </p:sp>
      <p:sp>
        <p:nvSpPr>
          <p:cNvPr id="3" name="Content Placeholder 2"/>
          <p:cNvSpPr>
            <a:spLocks noGrp="1"/>
          </p:cNvSpPr>
          <p:nvPr>
            <p:ph sz="quarter" idx="1"/>
          </p:nvPr>
        </p:nvSpPr>
        <p:spPr/>
        <p:txBody>
          <a:bodyPr/>
          <a:lstStyle/>
          <a:p>
            <a:r>
              <a:rPr lang="en-US" dirty="0"/>
              <a:t>Demo</a:t>
            </a:r>
          </a:p>
          <a:p>
            <a:r>
              <a:rPr lang="en-US" dirty="0"/>
              <a:t>Function</a:t>
            </a:r>
          </a:p>
          <a:p>
            <a:r>
              <a:rPr lang="en-US" dirty="0"/>
              <a:t>Search</a:t>
            </a:r>
          </a:p>
          <a:p>
            <a:r>
              <a:rPr lang="en-US" dirty="0"/>
              <a:t>Help function</a:t>
            </a:r>
          </a:p>
          <a:p>
            <a:pPr marL="0" indent="0">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Files and Paths</a:t>
            </a:r>
          </a:p>
        </p:txBody>
      </p:sp>
      <p:sp>
        <p:nvSpPr>
          <p:cNvPr id="3" name="Content Placeholder 2"/>
          <p:cNvSpPr>
            <a:spLocks noGrp="1"/>
          </p:cNvSpPr>
          <p:nvPr>
            <p:ph sz="quarter" idx="1"/>
          </p:nvPr>
        </p:nvSpPr>
        <p:spPr/>
        <p:txBody>
          <a:bodyPr>
            <a:normAutofit/>
          </a:bodyPr>
          <a:lstStyle/>
          <a:p>
            <a:r>
              <a:rPr lang="en-US" dirty="0" smtClean="0"/>
              <a:t>Workspace </a:t>
            </a:r>
            <a:r>
              <a:rPr lang="en-US" dirty="0"/>
              <a:t>and .m file</a:t>
            </a:r>
          </a:p>
          <a:p>
            <a:r>
              <a:rPr lang="en-US" dirty="0"/>
              <a:t>Paths</a:t>
            </a:r>
          </a:p>
          <a:p>
            <a:pPr lvl="1"/>
            <a:r>
              <a:rPr lang="en-US" dirty="0"/>
              <a:t>Any related function or files must be in the same path!</a:t>
            </a:r>
          </a:p>
          <a:p>
            <a:r>
              <a:rPr lang="en-US" dirty="0"/>
              <a:t>Naming conventions</a:t>
            </a:r>
          </a:p>
          <a:p>
            <a:pPr lvl="1"/>
            <a:r>
              <a:rPr lang="en-US" dirty="0"/>
              <a:t>File name_1</a:t>
            </a:r>
          </a:p>
          <a:p>
            <a:pPr lvl="1"/>
            <a:r>
              <a:rPr lang="en-US" dirty="0" err="1"/>
              <a:t>NameName</a:t>
            </a:r>
            <a:endParaRPr lang="en-US" dirty="0"/>
          </a:p>
          <a:p>
            <a:pPr lvl="1"/>
            <a:r>
              <a:rPr lang="en-US" dirty="0"/>
              <a:t>Do not space</a:t>
            </a:r>
          </a:p>
          <a:p>
            <a:pPr lvl="1"/>
            <a:r>
              <a:rPr lang="en-US" dirty="0"/>
              <a:t>Do not use parameter with number (a, b, 1, a1</a:t>
            </a:r>
            <a:r>
              <a:rPr lang="en-US" dirty="0" smtClean="0"/>
              <a:t>…) Creates confusion when naming variables.</a:t>
            </a:r>
            <a:endParaRPr lang="en-US" dirty="0"/>
          </a:p>
          <a:p>
            <a:pPr lvl="1">
              <a:buNone/>
            </a:pPr>
            <a:endParaRPr lang="en-US" dirty="0" smtClean="0"/>
          </a:p>
          <a:p>
            <a:pPr lvl="1">
              <a:buNone/>
            </a:pPr>
            <a:endParaRPr lang="en-US" dirty="0" smtClean="0"/>
          </a:p>
          <a:p>
            <a:pPr lvl="1"/>
            <a:endParaRPr lang="en-US" dirty="0" smtClean="0"/>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Commands and Expressions</a:t>
            </a:r>
          </a:p>
        </p:txBody>
      </p:sp>
      <p:sp>
        <p:nvSpPr>
          <p:cNvPr id="3" name="Content Placeholder 2"/>
          <p:cNvSpPr>
            <a:spLocks noGrp="1"/>
          </p:cNvSpPr>
          <p:nvPr>
            <p:ph sz="quarter" idx="1"/>
          </p:nvPr>
        </p:nvSpPr>
        <p:spPr/>
        <p:txBody>
          <a:bodyPr/>
          <a:lstStyle/>
          <a:p>
            <a:r>
              <a:rPr lang="en-US" dirty="0"/>
              <a:t>Enter, delete and answer</a:t>
            </a:r>
          </a:p>
          <a:p>
            <a:r>
              <a:rPr lang="en-US" dirty="0"/>
              <a:t>Commas, semicolons and parentheses</a:t>
            </a:r>
          </a:p>
          <a:p>
            <a:r>
              <a:rPr lang="en-US" dirty="0"/>
              <a:t>Arithmetic operations</a:t>
            </a:r>
          </a:p>
          <a:p>
            <a:r>
              <a:rPr lang="en-US" dirty="0"/>
              <a:t>Order of precedence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10600" cy="743712"/>
          </a:xfrm>
        </p:spPr>
        <p:txBody>
          <a:bodyPr>
            <a:normAutofit fontScale="90000"/>
          </a:bodyPr>
          <a:lstStyle/>
          <a:p>
            <a:pPr algn="ctr"/>
            <a:r>
              <a:rPr lang="en-US" dirty="0" smtClean="0"/>
              <a:t>Punctuation Marks &amp; Other Symbols</a:t>
            </a:r>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371600"/>
            <a:ext cx="6443663" cy="5171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0896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10600" cy="743712"/>
          </a:xfrm>
        </p:spPr>
        <p:txBody>
          <a:bodyPr>
            <a:normAutofit fontScale="90000"/>
          </a:bodyPr>
          <a:lstStyle/>
          <a:p>
            <a:pPr algn="ctr"/>
            <a:r>
              <a:rPr lang="en-US" dirty="0" smtClean="0"/>
              <a:t>Punctuation Marks &amp; Other Symbols</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 y="1676400"/>
            <a:ext cx="8896350" cy="498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0441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819912"/>
          </a:xfrm>
        </p:spPr>
        <p:txBody>
          <a:bodyPr>
            <a:normAutofit/>
          </a:bodyPr>
          <a:lstStyle/>
          <a:p>
            <a:pPr algn="ctr"/>
            <a:r>
              <a:rPr lang="en-US" sz="4000" dirty="0" smtClean="0"/>
              <a:t>Numerical (</a:t>
            </a:r>
            <a:r>
              <a:rPr lang="en-US" sz="4000" dirty="0" smtClean="0">
                <a:solidFill>
                  <a:srgbClr val="FF0000"/>
                </a:solidFill>
              </a:rPr>
              <a:t>Matrix &amp; Array</a:t>
            </a:r>
            <a:r>
              <a:rPr lang="en-US" sz="4000" dirty="0" smtClean="0"/>
              <a:t>) Operations</a:t>
            </a:r>
            <a:endParaRPr lang="en-US" sz="4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63" y="1676400"/>
            <a:ext cx="8982075"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Matrix</a:t>
            </a:r>
            <a:r>
              <a:rPr lang="en-US" dirty="0" smtClean="0"/>
              <a:t/>
            </a:r>
            <a:br>
              <a:rPr lang="en-US" dirty="0" smtClean="0"/>
            </a:br>
            <a:endParaRPr lang="en-US" dirty="0"/>
          </a:p>
        </p:txBody>
      </p:sp>
      <p:sp>
        <p:nvSpPr>
          <p:cNvPr id="3" name="Content Placeholder 2"/>
          <p:cNvSpPr>
            <a:spLocks noGrp="1"/>
          </p:cNvSpPr>
          <p:nvPr>
            <p:ph sz="quarter" idx="1"/>
          </p:nvPr>
        </p:nvSpPr>
        <p:spPr>
          <a:xfrm>
            <a:off x="457200" y="1066800"/>
            <a:ext cx="8229600" cy="5257800"/>
          </a:xfrm>
        </p:spPr>
        <p:txBody>
          <a:bodyPr/>
          <a:lstStyle/>
          <a:p>
            <a:r>
              <a:rPr lang="en-US" dirty="0"/>
              <a:t>Creating </a:t>
            </a:r>
            <a:r>
              <a:rPr lang="en-US" dirty="0" smtClean="0"/>
              <a:t>matrix	</a:t>
            </a:r>
          </a:p>
          <a:p>
            <a:endParaRPr lang="en-US" dirty="0"/>
          </a:p>
          <a:p>
            <a:r>
              <a:rPr lang="en-US" dirty="0" smtClean="0"/>
              <a:t>Referring matrix</a:t>
            </a:r>
            <a:endParaRPr lang="en-US" dirty="0"/>
          </a:p>
          <a:p>
            <a:pPr lvl="1"/>
            <a:r>
              <a:rPr lang="en-US" dirty="0"/>
              <a:t>A(row#, column#)</a:t>
            </a:r>
          </a:p>
          <a:p>
            <a:pPr lvl="1"/>
            <a:r>
              <a:rPr lang="en-US" dirty="0"/>
              <a:t>A(</a:t>
            </a:r>
            <a:r>
              <a:rPr lang="zh-CN" altLang="en-US" dirty="0"/>
              <a:t>：</a:t>
            </a:r>
            <a:r>
              <a:rPr lang="en-US" altLang="zh-CN" dirty="0"/>
              <a:t>, 3</a:t>
            </a:r>
            <a:r>
              <a:rPr lang="en-US" dirty="0"/>
              <a:t>) and A(2</a:t>
            </a:r>
            <a:r>
              <a:rPr lang="en-US" altLang="zh-CN" dirty="0"/>
              <a:t>, 1</a:t>
            </a:r>
            <a:r>
              <a:rPr lang="zh-CN" altLang="en-US" dirty="0"/>
              <a:t>：</a:t>
            </a:r>
            <a:r>
              <a:rPr lang="en-US" altLang="zh-CN" dirty="0"/>
              <a:t>2</a:t>
            </a:r>
            <a:r>
              <a:rPr lang="en-US" dirty="0"/>
              <a:t>)</a:t>
            </a:r>
          </a:p>
          <a:p>
            <a:r>
              <a:rPr lang="en-US" dirty="0"/>
              <a:t>Matrix operations</a:t>
            </a:r>
          </a:p>
          <a:p>
            <a:pPr lvl="1"/>
            <a:r>
              <a:rPr lang="en-US" dirty="0"/>
              <a:t>A+B (A and B have the same row dimension and col dimension)</a:t>
            </a:r>
          </a:p>
          <a:p>
            <a:pPr lvl="1"/>
            <a:r>
              <a:rPr lang="en-US" dirty="0"/>
              <a:t>A*B (A is m*n matrix, B is n*k matrix, A*B is m*k matrix)</a:t>
            </a:r>
          </a:p>
          <a:p>
            <a:pPr lvl="1"/>
            <a:r>
              <a:rPr lang="en-US" dirty="0"/>
              <a:t>Combination (commas and semicolons)</a:t>
            </a:r>
          </a:p>
          <a:p>
            <a:pPr marL="0" indent="0">
              <a:buNone/>
            </a:pPr>
            <a:endParaRPr lang="en-US"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905000"/>
            <a:ext cx="1275817" cy="1563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1947802"/>
            <a:ext cx="1419533" cy="1199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1143000"/>
            <a:ext cx="298994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926656"/>
            <a:ext cx="1935678" cy="104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730</TotalTime>
  <Words>670</Words>
  <Application>Microsoft Office PowerPoint</Application>
  <PresentationFormat>On-screen Show (4:3)</PresentationFormat>
  <Paragraphs>114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Equity</vt:lpstr>
      <vt:lpstr>MATLAB Overview</vt:lpstr>
      <vt:lpstr>User Interface</vt:lpstr>
      <vt:lpstr>Help system</vt:lpstr>
      <vt:lpstr>Files and Paths</vt:lpstr>
      <vt:lpstr>Commands and Expressions</vt:lpstr>
      <vt:lpstr>Punctuation Marks &amp; Other Symbols</vt:lpstr>
      <vt:lpstr>Punctuation Marks &amp; Other Symbols</vt:lpstr>
      <vt:lpstr>Numerical (Matrix &amp; Array) Operations</vt:lpstr>
      <vt:lpstr>Matrix </vt:lpstr>
      <vt:lpstr>Arrays and Functions</vt:lpstr>
      <vt:lpstr>Function and Form within Matlab</vt:lpstr>
      <vt:lpstr>Order of Precedence</vt:lpstr>
      <vt:lpstr>Arrays and Plots</vt:lpstr>
      <vt:lpstr>Arrays and Plots</vt:lpstr>
      <vt:lpstr>Programming in MATLAB: Scripts &amp; Functions</vt:lpstr>
      <vt:lpstr>Programming in MATLAB: Script Files Cont.</vt:lpstr>
      <vt:lpstr>Programming in MATLAB: Script Files Cont.</vt:lpstr>
      <vt:lpstr>Programming in MATLAB: Scripts &amp; Functions</vt:lpstr>
      <vt:lpstr>Solving ODEs in MATLAB: using solver Functions</vt:lpstr>
      <vt:lpstr>Matlab ODE Example</vt:lpstr>
      <vt:lpstr>Matlab 2nd order ODE Example</vt:lpstr>
      <vt:lpstr>Matlab 2nd order ODE Example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BMED 2200 Modeling of Biomedical Systems</dc:title>
  <dc:creator>Owner</dc:creator>
  <cp:lastModifiedBy>Juergen Hahn</cp:lastModifiedBy>
  <cp:revision>73</cp:revision>
  <dcterms:created xsi:type="dcterms:W3CDTF">2011-12-19T16:13:30Z</dcterms:created>
  <dcterms:modified xsi:type="dcterms:W3CDTF">2012-11-19T18:05:38Z</dcterms:modified>
</cp:coreProperties>
</file>