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6" r:id="rId11"/>
    <p:sldId id="269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8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179E5-4C56-3240-A5BD-5B6E51F8A98E}" type="datetimeFigureOut">
              <a:rPr lang="en-US" smtClean="0"/>
              <a:t>2014-01-05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1035B-204B-0847-9D34-0386F6E74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667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179E5-4C56-3240-A5BD-5B6E51F8A98E}" type="datetimeFigureOut">
              <a:rPr lang="en-US" smtClean="0"/>
              <a:t>2014-01-05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1035B-204B-0847-9D34-0386F6E74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92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179E5-4C56-3240-A5BD-5B6E51F8A98E}" type="datetimeFigureOut">
              <a:rPr lang="en-US" smtClean="0"/>
              <a:t>2014-01-05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1035B-204B-0847-9D34-0386F6E74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878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179E5-4C56-3240-A5BD-5B6E51F8A98E}" type="datetimeFigureOut">
              <a:rPr lang="en-US" smtClean="0"/>
              <a:t>2014-01-05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1035B-204B-0847-9D34-0386F6E74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332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179E5-4C56-3240-A5BD-5B6E51F8A98E}" type="datetimeFigureOut">
              <a:rPr lang="en-US" smtClean="0"/>
              <a:t>2014-01-05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1035B-204B-0847-9D34-0386F6E74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094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179E5-4C56-3240-A5BD-5B6E51F8A98E}" type="datetimeFigureOut">
              <a:rPr lang="en-US" smtClean="0"/>
              <a:t>2014-01-05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1035B-204B-0847-9D34-0386F6E74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300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179E5-4C56-3240-A5BD-5B6E51F8A98E}" type="datetimeFigureOut">
              <a:rPr lang="en-US" smtClean="0"/>
              <a:t>2014-01-05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1035B-204B-0847-9D34-0386F6E74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141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179E5-4C56-3240-A5BD-5B6E51F8A98E}" type="datetimeFigureOut">
              <a:rPr lang="en-US" smtClean="0"/>
              <a:t>2014-01-05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1035B-204B-0847-9D34-0386F6E74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430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179E5-4C56-3240-A5BD-5B6E51F8A98E}" type="datetimeFigureOut">
              <a:rPr lang="en-US" smtClean="0"/>
              <a:t>2014-01-05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1035B-204B-0847-9D34-0386F6E74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112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179E5-4C56-3240-A5BD-5B6E51F8A98E}" type="datetimeFigureOut">
              <a:rPr lang="en-US" smtClean="0"/>
              <a:t>2014-01-05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1035B-204B-0847-9D34-0386F6E74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66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179E5-4C56-3240-A5BD-5B6E51F8A98E}" type="datetimeFigureOut">
              <a:rPr lang="en-US" smtClean="0"/>
              <a:t>2014-01-05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1035B-204B-0847-9D34-0386F6E74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305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179E5-4C56-3240-A5BD-5B6E51F8A98E}" type="datetimeFigureOut">
              <a:rPr lang="en-US" smtClean="0"/>
              <a:t>2014-01-05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1035B-204B-0847-9D34-0386F6E74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114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EECE 315: Operating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0: </a:t>
            </a:r>
          </a:p>
          <a:p>
            <a:r>
              <a:rPr lang="en-US" dirty="0" smtClean="0"/>
              <a:t>Course Orientation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759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Participation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Counts for up to 5% of the marks</a:t>
            </a:r>
          </a:p>
          <a:p>
            <a:endParaRPr lang="en-US" dirty="0"/>
          </a:p>
          <a:p>
            <a:r>
              <a:rPr lang="en-US" dirty="0" smtClean="0"/>
              <a:t>Includes both Piazza and in-class participation</a:t>
            </a:r>
          </a:p>
          <a:p>
            <a:endParaRPr lang="en-US" dirty="0"/>
          </a:p>
          <a:p>
            <a:r>
              <a:rPr lang="en-US" dirty="0" smtClean="0"/>
              <a:t>Participation = Asking and answering (good) questions in class and on Piazza </a:t>
            </a:r>
          </a:p>
          <a:p>
            <a:endParaRPr lang="en-US" dirty="0"/>
          </a:p>
          <a:p>
            <a:r>
              <a:rPr lang="en-US" dirty="0" smtClean="0"/>
              <a:t>Does NOT mean simply attending class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623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Lectures and Quizzes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I’ll post all lecture slides online, before class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However, slides will be sparse and you’ll need to fill in the gaps based on our discussions</a:t>
            </a:r>
          </a:p>
          <a:p>
            <a:endParaRPr lang="en-US" dirty="0"/>
          </a:p>
          <a:p>
            <a:r>
              <a:rPr lang="en-US" dirty="0" smtClean="0"/>
              <a:t>Every class will have a substantial activity</a:t>
            </a:r>
          </a:p>
          <a:p>
            <a:pPr lvl="1"/>
            <a:r>
              <a:rPr lang="en-US" dirty="0" smtClean="0"/>
              <a:t>Exam questions will be very similar to these</a:t>
            </a:r>
          </a:p>
          <a:p>
            <a:pPr lvl="1"/>
            <a:r>
              <a:rPr lang="en-US" dirty="0" smtClean="0"/>
              <a:t>Will post solutions to some, but not all activities</a:t>
            </a:r>
          </a:p>
          <a:p>
            <a:pPr lvl="1"/>
            <a:r>
              <a:rPr lang="en-US" dirty="0" smtClean="0"/>
              <a:t>Activities will typically be done in teams of 2 or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9565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succeed in this course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Make sure you understand everything we cover</a:t>
            </a:r>
          </a:p>
          <a:p>
            <a:pPr lvl="1"/>
            <a:r>
              <a:rPr lang="en-US" dirty="0" smtClean="0"/>
              <a:t>Missing even a single concept can mean getting left behind. If in doubt, ask questions in class or on Piazza</a:t>
            </a:r>
          </a:p>
          <a:p>
            <a:pPr lvl="1"/>
            <a:endParaRPr lang="en-US" dirty="0"/>
          </a:p>
          <a:p>
            <a:r>
              <a:rPr lang="en-US" dirty="0" smtClean="0"/>
              <a:t>Try all class activities in class and by yourself later</a:t>
            </a:r>
          </a:p>
          <a:p>
            <a:pPr lvl="1"/>
            <a:r>
              <a:rPr lang="en-US" dirty="0" smtClean="0"/>
              <a:t>Do not look at solutions till you try them yourselves</a:t>
            </a:r>
          </a:p>
          <a:p>
            <a:endParaRPr lang="en-US" dirty="0"/>
          </a:p>
          <a:p>
            <a:r>
              <a:rPr lang="en-US" dirty="0" smtClean="0"/>
              <a:t>Start assignments early and ask for help on Piazza</a:t>
            </a:r>
          </a:p>
          <a:p>
            <a:pPr lvl="1"/>
            <a:r>
              <a:rPr lang="en-US" dirty="0" smtClean="0"/>
              <a:t>Time to start brushing up your C++ if you’re rusty on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961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this course about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 and Implementation of </a:t>
            </a:r>
            <a:r>
              <a:rPr lang="en-US" smtClean="0"/>
              <a:t>Operating Systems (OS)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Role of the OS and interplay with applications and hardware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Algorithms and data structures of OS entities – Trade-offs and constraints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036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 expect you to know already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concepts</a:t>
            </a:r>
          </a:p>
          <a:p>
            <a:pPr lvl="1"/>
            <a:r>
              <a:rPr lang="en-US" dirty="0" smtClean="0"/>
              <a:t>Programming in C/C++</a:t>
            </a:r>
          </a:p>
          <a:p>
            <a:pPr lvl="1"/>
            <a:r>
              <a:rPr lang="en-US" dirty="0" smtClean="0"/>
              <a:t>Systems programming (system calls)</a:t>
            </a:r>
          </a:p>
          <a:p>
            <a:pPr lvl="1"/>
            <a:r>
              <a:rPr lang="en-US" dirty="0" smtClean="0"/>
              <a:t>Hardware concepts such as interrupts, caches etc.</a:t>
            </a:r>
          </a:p>
          <a:p>
            <a:pPr lvl="1"/>
            <a:r>
              <a:rPr lang="en-US" dirty="0" smtClean="0"/>
              <a:t>Software concepts such as compiling, linking etc.</a:t>
            </a:r>
          </a:p>
          <a:p>
            <a:pPr lvl="1"/>
            <a:r>
              <a:rPr lang="en-US" dirty="0" smtClean="0"/>
              <a:t>Data structures such as Stacks, Queues, Linked Lists and </a:t>
            </a:r>
            <a:r>
              <a:rPr lang="en-US" dirty="0" err="1" smtClean="0"/>
              <a:t>Hashtables</a:t>
            </a:r>
            <a:endParaRPr lang="en-US" dirty="0" smtClean="0"/>
          </a:p>
          <a:p>
            <a:pPr lvl="1"/>
            <a:r>
              <a:rPr lang="en-US" dirty="0" smtClean="0"/>
              <a:t>Algorithmic concepts such as Big O notation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068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will you learn in this course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the different parts of an OS interact with each other to achieve the goals of the system</a:t>
            </a:r>
          </a:p>
          <a:p>
            <a:endParaRPr lang="en-US" dirty="0"/>
          </a:p>
          <a:p>
            <a:r>
              <a:rPr lang="en-US" dirty="0" smtClean="0"/>
              <a:t>How the OS makes design tradeoffs between different imperative (performance, fairness)</a:t>
            </a:r>
          </a:p>
          <a:p>
            <a:endParaRPr lang="en-US" dirty="0"/>
          </a:p>
          <a:p>
            <a:r>
              <a:rPr lang="en-US" dirty="0" smtClean="0"/>
              <a:t>How to write programs that can take advantage of OS features and facilities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081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should you take this course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Few of you will go onto write an OS in entirety</a:t>
            </a:r>
          </a:p>
          <a:p>
            <a:endParaRPr lang="en-US" dirty="0"/>
          </a:p>
          <a:p>
            <a:r>
              <a:rPr lang="en-US" dirty="0" smtClean="0"/>
              <a:t>However, it is important to understand </a:t>
            </a:r>
            <a:r>
              <a:rPr lang="en-US" dirty="0" err="1" smtClean="0"/>
              <a:t>OSes</a:t>
            </a:r>
            <a:endParaRPr lang="en-US" dirty="0" smtClean="0"/>
          </a:p>
          <a:p>
            <a:pPr lvl="1"/>
            <a:r>
              <a:rPr lang="en-US" dirty="0" smtClean="0"/>
              <a:t>Area that is rapidly evolving with the mobile device and web application market exploding</a:t>
            </a:r>
          </a:p>
          <a:p>
            <a:pPr lvl="1"/>
            <a:r>
              <a:rPr lang="en-US" dirty="0" smtClean="0"/>
              <a:t>Knowledge of OS internals can help you become a more rounded software engineer</a:t>
            </a:r>
          </a:p>
          <a:p>
            <a:pPr lvl="1"/>
            <a:r>
              <a:rPr lang="en-US" dirty="0" smtClean="0"/>
              <a:t>At the core, the OS is a large, complex S/W system that we’ll systematically take apart and analyze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587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Programming Assignments (45 %)</a:t>
            </a:r>
          </a:p>
          <a:p>
            <a:endParaRPr lang="en-US" dirty="0"/>
          </a:p>
          <a:p>
            <a:r>
              <a:rPr lang="en-US" dirty="0" smtClean="0"/>
              <a:t>Midterm Exams (20%)</a:t>
            </a:r>
          </a:p>
          <a:p>
            <a:endParaRPr lang="en-US" dirty="0"/>
          </a:p>
          <a:p>
            <a:r>
              <a:rPr lang="en-US" dirty="0" smtClean="0"/>
              <a:t>Final Exam (30%)</a:t>
            </a:r>
          </a:p>
          <a:p>
            <a:endParaRPr lang="en-US" dirty="0"/>
          </a:p>
          <a:p>
            <a:r>
              <a:rPr lang="en-US" dirty="0" smtClean="0"/>
              <a:t>Class Participation (5%)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3749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Five programming assignments using C++, each 9 %</a:t>
            </a:r>
          </a:p>
          <a:p>
            <a:endParaRPr lang="en-US" dirty="0"/>
          </a:p>
          <a:p>
            <a:r>
              <a:rPr lang="en-US" dirty="0" smtClean="0"/>
              <a:t>Will be done in teams of two (choose partner from same lab session by next week)</a:t>
            </a:r>
          </a:p>
          <a:p>
            <a:endParaRPr lang="en-US" dirty="0"/>
          </a:p>
          <a:p>
            <a:r>
              <a:rPr lang="en-US" dirty="0" smtClean="0"/>
              <a:t>Need to be demonstrated in lab sessions on which they’re due to TAs (and also submitted ahead of time)</a:t>
            </a:r>
          </a:p>
          <a:p>
            <a:pPr lvl="1"/>
            <a:r>
              <a:rPr lang="en-US" dirty="0" smtClean="0"/>
              <a:t>Both you and your partner must attend session</a:t>
            </a:r>
          </a:p>
          <a:p>
            <a:pPr lvl="1"/>
            <a:r>
              <a:rPr lang="en-US" dirty="0" smtClean="0"/>
              <a:t>Other sessions are optional</a:t>
            </a:r>
          </a:p>
          <a:p>
            <a:pPr lvl="1"/>
            <a:endParaRPr lang="en-US" dirty="0"/>
          </a:p>
          <a:p>
            <a:r>
              <a:rPr lang="en-US" dirty="0" smtClean="0"/>
              <a:t>You can split the work however you want; however, both of you are responsible for the solution you turn 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683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Midterm Exams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mid-term exams, each 10%</a:t>
            </a:r>
          </a:p>
          <a:p>
            <a:pPr lvl="1"/>
            <a:r>
              <a:rPr lang="en-US" dirty="0" smtClean="0"/>
              <a:t>One in the first week of February</a:t>
            </a:r>
          </a:p>
          <a:p>
            <a:pPr lvl="1"/>
            <a:r>
              <a:rPr lang="en-US" dirty="0" smtClean="0"/>
              <a:t>Other exam likely in first week of March</a:t>
            </a:r>
          </a:p>
          <a:p>
            <a:pPr lvl="1"/>
            <a:endParaRPr lang="en-US" dirty="0"/>
          </a:p>
          <a:p>
            <a:r>
              <a:rPr lang="en-US" dirty="0" smtClean="0"/>
              <a:t>Will emphasize conceptual understanding and problem solving</a:t>
            </a:r>
          </a:p>
          <a:p>
            <a:pPr lvl="1"/>
            <a:r>
              <a:rPr lang="en-US" dirty="0" smtClean="0"/>
              <a:t>No regurgitation of standard definitions etc.</a:t>
            </a:r>
          </a:p>
          <a:p>
            <a:pPr lvl="1"/>
            <a:r>
              <a:rPr lang="en-US" dirty="0" smtClean="0"/>
              <a:t>100% based on conceptual understanding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5746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Similar to mid-term exams, but comprehensive</a:t>
            </a:r>
          </a:p>
          <a:p>
            <a:endParaRPr lang="en-US" dirty="0"/>
          </a:p>
          <a:p>
            <a:r>
              <a:rPr lang="en-US" dirty="0" smtClean="0"/>
              <a:t>Will test understanding and synthesis of material from lecture notes and textbook</a:t>
            </a:r>
          </a:p>
          <a:p>
            <a:endParaRPr lang="en-US" dirty="0"/>
          </a:p>
          <a:p>
            <a:r>
              <a:rPr lang="en-US" dirty="0" smtClean="0"/>
              <a:t>May also test you on concepts covered in the assignments and labs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2413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611</Words>
  <Application>Microsoft Macintosh PowerPoint</Application>
  <PresentationFormat>On-screen Show (4:3)</PresentationFormat>
  <Paragraphs>88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EECE 315: Operating Systems</vt:lpstr>
      <vt:lpstr>What is this course about ?</vt:lpstr>
      <vt:lpstr>What I expect you to know already ?</vt:lpstr>
      <vt:lpstr>What will you learn in this course ?</vt:lpstr>
      <vt:lpstr>Why should you take this course ?</vt:lpstr>
      <vt:lpstr>Grading</vt:lpstr>
      <vt:lpstr>Assignments</vt:lpstr>
      <vt:lpstr>Midterm Exams</vt:lpstr>
      <vt:lpstr>Final Exam</vt:lpstr>
      <vt:lpstr>Class Participation</vt:lpstr>
      <vt:lpstr>Lectures and Quizzes </vt:lpstr>
      <vt:lpstr>To succeed in this course …</vt:lpstr>
    </vt:vector>
  </TitlesOfParts>
  <Company>ECE UBC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EECE 315: Operating Systems</dc:title>
  <dc:creator>Karthik Pattabiraman</dc:creator>
  <cp:lastModifiedBy>Karthik Pattabiraman</cp:lastModifiedBy>
  <cp:revision>11</cp:revision>
  <dcterms:created xsi:type="dcterms:W3CDTF">2014-01-06T06:03:13Z</dcterms:created>
  <dcterms:modified xsi:type="dcterms:W3CDTF">2014-01-06T06:58:07Z</dcterms:modified>
</cp:coreProperties>
</file>