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notesSlides/notesSlide18.xml" ContentType="application/vnd.openxmlformats-officedocument.presentationml.notesSlide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slideLayouts/slideLayout10.xml" ContentType="application/vnd.openxmlformats-officedocument.presentationml.slideLayout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10.xml" ContentType="application/vnd.openxmlformats-officedocument.presentationml.notes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notesSlides/notesSlide1.xml" ContentType="application/vnd.openxmlformats-officedocument.presentationml.notesSlide+xml"/>
  <Default Extension="png" ContentType="image/png"/>
  <Override PartName="/ppt/notesSlides/notesSlide3.xml" ContentType="application/vnd.openxmlformats-officedocument.presentationml.notesSlide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notesSlides/notesSlide19.xml" ContentType="application/vnd.openxmlformats-officedocument.presentationml.notesSlid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Layouts/slideLayout3.xml" ContentType="application/vnd.openxmlformats-officedocument.presentationml.slideLayout+xml"/>
  <Override PartName="/ppt/notesSlides/notesSlide17.xml" ContentType="application/vnd.openxmlformats-officedocument.presentationml.notesSlide+xml"/>
  <Default Extension="jpeg" ContentType="image/jpeg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9" r:id="rId1"/>
  </p:sldMasterIdLst>
  <p:notesMasterIdLst>
    <p:notesMasterId r:id="rId21"/>
  </p:notesMasterIdLst>
  <p:sldIdLst>
    <p:sldId id="256" r:id="rId2"/>
    <p:sldId id="382" r:id="rId3"/>
    <p:sldId id="410" r:id="rId4"/>
    <p:sldId id="430" r:id="rId5"/>
    <p:sldId id="411" r:id="rId6"/>
    <p:sldId id="412" r:id="rId7"/>
    <p:sldId id="438" r:id="rId8"/>
    <p:sldId id="413" r:id="rId9"/>
    <p:sldId id="415" r:id="rId10"/>
    <p:sldId id="439" r:id="rId11"/>
    <p:sldId id="416" r:id="rId12"/>
    <p:sldId id="442" r:id="rId13"/>
    <p:sldId id="418" r:id="rId14"/>
    <p:sldId id="419" r:id="rId15"/>
    <p:sldId id="420" r:id="rId16"/>
    <p:sldId id="421" r:id="rId17"/>
    <p:sldId id="440" r:id="rId18"/>
    <p:sldId id="422" r:id="rId19"/>
    <p:sldId id="423" r:id="rId20"/>
  </p:sldIdLst>
  <p:sldSz cx="9144000" cy="6858000" type="screen4x3"/>
  <p:notesSz cx="6858000" cy="9144000"/>
  <p:defaultTextStyle>
    <a:defPPr>
      <a:defRPr lang="en-US"/>
    </a:defPPr>
    <a:lvl1pPr algn="ctr" rtl="0" eaLnBrk="0" fontAlgn="base" hangingPunct="0">
      <a:spcBef>
        <a:spcPct val="0"/>
      </a:spcBef>
      <a:spcAft>
        <a:spcPct val="0"/>
      </a:spcAft>
      <a:defRPr b="1" kern="1200">
        <a:solidFill>
          <a:schemeClr val="tx1"/>
        </a:solidFill>
        <a:latin typeface="Tahoma" pitchFamily="34" charset="0"/>
        <a:ea typeface="+mn-ea"/>
        <a:cs typeface="+mn-cs"/>
      </a:defRPr>
    </a:lvl1pPr>
    <a:lvl2pPr marL="457200" algn="ctr" rtl="0" eaLnBrk="0" fontAlgn="base" hangingPunct="0">
      <a:spcBef>
        <a:spcPct val="0"/>
      </a:spcBef>
      <a:spcAft>
        <a:spcPct val="0"/>
      </a:spcAft>
      <a:defRPr b="1" kern="1200">
        <a:solidFill>
          <a:schemeClr val="tx1"/>
        </a:solidFill>
        <a:latin typeface="Tahoma" pitchFamily="34" charset="0"/>
        <a:ea typeface="+mn-ea"/>
        <a:cs typeface="+mn-cs"/>
      </a:defRPr>
    </a:lvl2pPr>
    <a:lvl3pPr marL="914400" algn="ctr" rtl="0" eaLnBrk="0" fontAlgn="base" hangingPunct="0">
      <a:spcBef>
        <a:spcPct val="0"/>
      </a:spcBef>
      <a:spcAft>
        <a:spcPct val="0"/>
      </a:spcAft>
      <a:defRPr b="1" kern="1200">
        <a:solidFill>
          <a:schemeClr val="tx1"/>
        </a:solidFill>
        <a:latin typeface="Tahoma" pitchFamily="34" charset="0"/>
        <a:ea typeface="+mn-ea"/>
        <a:cs typeface="+mn-cs"/>
      </a:defRPr>
    </a:lvl3pPr>
    <a:lvl4pPr marL="1371600" algn="ctr" rtl="0" eaLnBrk="0" fontAlgn="base" hangingPunct="0">
      <a:spcBef>
        <a:spcPct val="0"/>
      </a:spcBef>
      <a:spcAft>
        <a:spcPct val="0"/>
      </a:spcAft>
      <a:defRPr b="1" kern="1200">
        <a:solidFill>
          <a:schemeClr val="tx1"/>
        </a:solidFill>
        <a:latin typeface="Tahoma" pitchFamily="34" charset="0"/>
        <a:ea typeface="+mn-ea"/>
        <a:cs typeface="+mn-cs"/>
      </a:defRPr>
    </a:lvl4pPr>
    <a:lvl5pPr marL="1828800" algn="ctr" rtl="0" eaLnBrk="0" fontAlgn="base" hangingPunct="0">
      <a:spcBef>
        <a:spcPct val="0"/>
      </a:spcBef>
      <a:spcAft>
        <a:spcPct val="0"/>
      </a:spcAft>
      <a:defRPr b="1" kern="1200">
        <a:solidFill>
          <a:schemeClr val="tx1"/>
        </a:solidFill>
        <a:latin typeface="Tahoma" pitchFamily="34" charset="0"/>
        <a:ea typeface="+mn-ea"/>
        <a:cs typeface="+mn-cs"/>
      </a:defRPr>
    </a:lvl5pPr>
    <a:lvl6pPr marL="2286000" algn="l" defTabSz="914400" rtl="0" eaLnBrk="1" latinLnBrk="0" hangingPunct="1">
      <a:defRPr b="1" kern="1200">
        <a:solidFill>
          <a:schemeClr val="tx1"/>
        </a:solidFill>
        <a:latin typeface="Tahoma" pitchFamily="34" charset="0"/>
        <a:ea typeface="+mn-ea"/>
        <a:cs typeface="+mn-cs"/>
      </a:defRPr>
    </a:lvl6pPr>
    <a:lvl7pPr marL="2743200" algn="l" defTabSz="914400" rtl="0" eaLnBrk="1" latinLnBrk="0" hangingPunct="1">
      <a:defRPr b="1" kern="1200">
        <a:solidFill>
          <a:schemeClr val="tx1"/>
        </a:solidFill>
        <a:latin typeface="Tahoma" pitchFamily="34" charset="0"/>
        <a:ea typeface="+mn-ea"/>
        <a:cs typeface="+mn-cs"/>
      </a:defRPr>
    </a:lvl7pPr>
    <a:lvl8pPr marL="3200400" algn="l" defTabSz="914400" rtl="0" eaLnBrk="1" latinLnBrk="0" hangingPunct="1">
      <a:defRPr b="1" kern="1200">
        <a:solidFill>
          <a:schemeClr val="tx1"/>
        </a:solidFill>
        <a:latin typeface="Tahoma" pitchFamily="34" charset="0"/>
        <a:ea typeface="+mn-ea"/>
        <a:cs typeface="+mn-cs"/>
      </a:defRPr>
    </a:lvl8pPr>
    <a:lvl9pPr marL="3657600" algn="l" defTabSz="914400" rtl="0" eaLnBrk="1" latinLnBrk="0" hangingPunct="1">
      <a:defRPr b="1" kern="1200">
        <a:solidFill>
          <a:schemeClr val="tx1"/>
        </a:solidFill>
        <a:latin typeface="Tahoma" pitchFamily="34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660066"/>
    <a:srgbClr val="00CC00"/>
    <a:srgbClr val="996633"/>
    <a:srgbClr val="6666FF"/>
    <a:srgbClr val="3366FF"/>
    <a:srgbClr val="CCFF99"/>
    <a:srgbClr val="6AF4A5"/>
    <a:srgbClr val="FFFF99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620"/>
    <p:restoredTop sz="94660"/>
  </p:normalViewPr>
  <p:slideViewPr>
    <p:cSldViewPr>
      <p:cViewPr varScale="1">
        <p:scale>
          <a:sx n="91" d="100"/>
          <a:sy n="91" d="100"/>
        </p:scale>
        <p:origin x="-564" y="-10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1550"/>
    </p:cViewPr>
  </p:sorter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EC77592-043A-4424-A90A-839FE7632849}" type="datetimeFigureOut">
              <a:rPr lang="en-US" smtClean="0"/>
              <a:pPr/>
              <a:t>6/14/2013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1F2520B-AD96-41C2-872C-068366B8DB2E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1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2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3</a:t>
            </a:fld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4</a:t>
            </a:fld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5</a:t>
            </a:fld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6</a:t>
            </a:fld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7</a:t>
            </a:fld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8</a:t>
            </a:fld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9</a:t>
            </a:fld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10</a:t>
            </a:fld>
            <a:endParaRPr 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11</a:t>
            </a:fld>
            <a:endParaRPr 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12</a:t>
            </a:fld>
            <a:endParaRPr 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13</a:t>
            </a:fld>
            <a:endParaRPr 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14</a:t>
            </a:fld>
            <a:endParaRPr 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15</a:t>
            </a:fld>
            <a:endParaRPr lang="en-US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16</a:t>
            </a:fld>
            <a:endParaRPr 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17</a:t>
            </a:fld>
            <a:endParaRPr lang="en-US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18</a:t>
            </a:fld>
            <a:endParaRPr lang="en-US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F2520B-AD96-41C2-872C-068366B8DB2E}" type="slidenum">
              <a:rPr lang="en-US" smtClean="0"/>
              <a:pPr/>
              <a:t>19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10946" name="Group 2"/>
          <p:cNvGrpSpPr>
            <a:grpSpLocks/>
          </p:cNvGrpSpPr>
          <p:nvPr/>
        </p:nvGrpSpPr>
        <p:grpSpPr bwMode="auto">
          <a:xfrm>
            <a:off x="0" y="2438400"/>
            <a:ext cx="9009063" cy="1052513"/>
            <a:chOff x="0" y="1536"/>
            <a:chExt cx="5675" cy="663"/>
          </a:xfrm>
        </p:grpSpPr>
        <p:grpSp>
          <p:nvGrpSpPr>
            <p:cNvPr id="210947" name="Group 3"/>
            <p:cNvGrpSpPr>
              <a:grpSpLocks/>
            </p:cNvGrpSpPr>
            <p:nvPr/>
          </p:nvGrpSpPr>
          <p:grpSpPr bwMode="auto">
            <a:xfrm>
              <a:off x="183" y="1604"/>
              <a:ext cx="448" cy="299"/>
              <a:chOff x="720" y="336"/>
              <a:chExt cx="624" cy="432"/>
            </a:xfrm>
          </p:grpSpPr>
          <p:sp>
            <p:nvSpPr>
              <p:cNvPr id="210948" name="Rectangle 4"/>
              <p:cNvSpPr>
                <a:spLocks noChangeArrowheads="1"/>
              </p:cNvSpPr>
              <p:nvPr/>
            </p:nvSpPr>
            <p:spPr bwMode="auto">
              <a:xfrm>
                <a:off x="720" y="336"/>
                <a:ext cx="384" cy="432"/>
              </a:xfrm>
              <a:prstGeom prst="rect">
                <a:avLst/>
              </a:prstGeom>
              <a:solidFill>
                <a:schemeClr val="folHlink"/>
              </a:solidFill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210949" name="Rectangle 5"/>
              <p:cNvSpPr>
                <a:spLocks noChangeArrowheads="1"/>
              </p:cNvSpPr>
              <p:nvPr/>
            </p:nvSpPr>
            <p:spPr bwMode="auto">
              <a:xfrm>
                <a:off x="1056" y="336"/>
                <a:ext cx="288" cy="432"/>
              </a:xfrm>
              <a:prstGeom prst="rect">
                <a:avLst/>
              </a:prstGeom>
              <a:gradFill rotWithShape="0">
                <a:gsLst>
                  <a:gs pos="0">
                    <a:schemeClr val="folHlink"/>
                  </a:gs>
                  <a:gs pos="100000">
                    <a:schemeClr val="bg1"/>
                  </a:gs>
                </a:gsLst>
                <a:lin ang="0" scaled="1"/>
              </a:gradFill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/>
              </a:p>
            </p:txBody>
          </p:sp>
        </p:grpSp>
        <p:grpSp>
          <p:nvGrpSpPr>
            <p:cNvPr id="210950" name="Group 6"/>
            <p:cNvGrpSpPr>
              <a:grpSpLocks/>
            </p:cNvGrpSpPr>
            <p:nvPr/>
          </p:nvGrpSpPr>
          <p:grpSpPr bwMode="auto">
            <a:xfrm>
              <a:off x="261" y="1870"/>
              <a:ext cx="465" cy="299"/>
              <a:chOff x="912" y="2640"/>
              <a:chExt cx="672" cy="432"/>
            </a:xfrm>
          </p:grpSpPr>
          <p:sp>
            <p:nvSpPr>
              <p:cNvPr id="210951" name="Rectangle 7"/>
              <p:cNvSpPr>
                <a:spLocks noChangeArrowheads="1"/>
              </p:cNvSpPr>
              <p:nvPr/>
            </p:nvSpPr>
            <p:spPr bwMode="auto">
              <a:xfrm>
                <a:off x="912" y="2640"/>
                <a:ext cx="384" cy="432"/>
              </a:xfrm>
              <a:prstGeom prst="rect">
                <a:avLst/>
              </a:prstGeom>
              <a:solidFill>
                <a:schemeClr val="accent2"/>
              </a:solidFill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210952" name="Rectangle 8"/>
              <p:cNvSpPr>
                <a:spLocks noChangeArrowheads="1"/>
              </p:cNvSpPr>
              <p:nvPr/>
            </p:nvSpPr>
            <p:spPr bwMode="auto">
              <a:xfrm>
                <a:off x="1248" y="2640"/>
                <a:ext cx="336" cy="432"/>
              </a:xfrm>
              <a:prstGeom prst="rect">
                <a:avLst/>
              </a:prstGeom>
              <a:gradFill rotWithShape="0">
                <a:gsLst>
                  <a:gs pos="0">
                    <a:schemeClr val="accent2"/>
                  </a:gs>
                  <a:gs pos="100000">
                    <a:schemeClr val="bg1"/>
                  </a:gs>
                </a:gsLst>
                <a:lin ang="0" scaled="1"/>
              </a:gradFill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/>
              </a:p>
            </p:txBody>
          </p:sp>
        </p:grpSp>
        <p:sp>
          <p:nvSpPr>
            <p:cNvPr id="210953" name="Rectangle 9"/>
            <p:cNvSpPr>
              <a:spLocks noChangeArrowheads="1"/>
            </p:cNvSpPr>
            <p:nvPr/>
          </p:nvSpPr>
          <p:spPr bwMode="auto">
            <a:xfrm>
              <a:off x="0" y="1824"/>
              <a:ext cx="353" cy="266"/>
            </a:xfrm>
            <a:prstGeom prst="rect">
              <a:avLst/>
            </a:prstGeom>
            <a:gradFill rotWithShape="0">
              <a:gsLst>
                <a:gs pos="0">
                  <a:schemeClr val="bg1"/>
                </a:gs>
                <a:gs pos="100000">
                  <a:schemeClr val="hlink"/>
                </a:gs>
              </a:gsLst>
              <a:lin ang="18900000" scaled="1"/>
            </a:gradFill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10954" name="Rectangle 10"/>
            <p:cNvSpPr>
              <a:spLocks noChangeArrowheads="1"/>
            </p:cNvSpPr>
            <p:nvPr/>
          </p:nvSpPr>
          <p:spPr bwMode="auto">
            <a:xfrm>
              <a:off x="400" y="1536"/>
              <a:ext cx="20" cy="663"/>
            </a:xfrm>
            <a:prstGeom prst="rect">
              <a:avLst/>
            </a:prstGeom>
            <a:solidFill>
              <a:schemeClr val="bg2"/>
            </a:solidFill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10955" name="Rectangle 11"/>
            <p:cNvSpPr>
              <a:spLocks noChangeArrowheads="1"/>
            </p:cNvSpPr>
            <p:nvPr/>
          </p:nvSpPr>
          <p:spPr bwMode="auto">
            <a:xfrm flipV="1">
              <a:off x="199" y="2054"/>
              <a:ext cx="5476" cy="35"/>
            </a:xfrm>
            <a:prstGeom prst="rect">
              <a:avLst/>
            </a:pr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lin ang="0" scaled="1"/>
            </a:gradFill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</p:grpSp>
      <p:sp>
        <p:nvSpPr>
          <p:cNvPr id="210956" name="Rectangle 12"/>
          <p:cNvSpPr>
            <a:spLocks noGrp="1" noChangeArrowheads="1"/>
          </p:cNvSpPr>
          <p:nvPr>
            <p:ph type="ctrTitle"/>
          </p:nvPr>
        </p:nvSpPr>
        <p:spPr bwMode="auto">
          <a:xfrm>
            <a:off x="990600" y="1676400"/>
            <a:ext cx="7772400" cy="1462088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210957" name="Rectangle 13"/>
          <p:cNvSpPr>
            <a:spLocks noGrp="1" noChangeArrowheads="1"/>
          </p:cNvSpPr>
          <p:nvPr>
            <p:ph type="subTitle" idx="1"/>
          </p:nvPr>
        </p:nvSpPr>
        <p:spPr bwMode="auto">
          <a:xfrm>
            <a:off x="1371600" y="3886200"/>
            <a:ext cx="6400800" cy="1752600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0" indent="0" algn="ctr">
              <a:buFont typeface="Wingdings" pitchFamily="2" charset="2"/>
              <a:buNone/>
              <a:defRPr/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210958" name="Rectangle 14"/>
          <p:cNvSpPr>
            <a:spLocks noGrp="1" noChangeArrowheads="1"/>
          </p:cNvSpPr>
          <p:nvPr>
            <p:ph type="dt" sz="half" idx="2"/>
          </p:nvPr>
        </p:nvSpPr>
        <p:spPr>
          <a:xfrm>
            <a:off x="990600" y="6248400"/>
            <a:ext cx="1905000" cy="457200"/>
          </a:xfrm>
        </p:spPr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210959" name="Rectangle 15"/>
          <p:cNvSpPr>
            <a:spLocks noGrp="1" noChangeArrowheads="1"/>
          </p:cNvSpPr>
          <p:nvPr>
            <p:ph type="ftr" sz="quarter" idx="3"/>
          </p:nvPr>
        </p:nvSpPr>
        <p:spPr>
          <a:xfrm>
            <a:off x="3429000" y="6248400"/>
            <a:ext cx="2895600" cy="457200"/>
          </a:xfrm>
        </p:spPr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US"/>
          </a:p>
        </p:txBody>
      </p:sp>
      <p:sp>
        <p:nvSpPr>
          <p:cNvPr id="210960" name="Rectangle 16"/>
          <p:cNvSpPr>
            <a:spLocks noGrp="1" noChangeArrowheads="1"/>
          </p:cNvSpPr>
          <p:nvPr>
            <p:ph type="sldNum" sz="quarter" idx="4"/>
          </p:nvPr>
        </p:nvSpPr>
        <p:spPr>
          <a:xfrm>
            <a:off x="6858000" y="6248400"/>
            <a:ext cx="1905000" cy="457200"/>
          </a:xfrm>
        </p:spPr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6D766332-7FC1-4904-9D61-7BA3079A5120}" type="slidenum">
              <a:rPr lang="en-US"/>
              <a:pPr/>
              <a:t>‹#›</a:t>
            </a:fld>
            <a:endParaRPr lang="en-US"/>
          </a:p>
        </p:txBody>
      </p:sp>
      <p:sp>
        <p:nvSpPr>
          <p:cNvPr id="210961" name="Text Box 17"/>
          <p:cNvSpPr txBox="1">
            <a:spLocks noChangeArrowheads="1"/>
          </p:cNvSpPr>
          <p:nvPr userDrawn="1"/>
        </p:nvSpPr>
        <p:spPr bwMode="auto">
          <a:xfrm>
            <a:off x="0" y="6553200"/>
            <a:ext cx="22098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 eaLnBrk="1" hangingPunct="1">
              <a:spcBef>
                <a:spcPct val="50000"/>
              </a:spcBef>
            </a:pPr>
            <a:r>
              <a:rPr lang="en-US" altLang="en-US" sz="1400" b="0">
                <a:latin typeface="McGrawHill-Italic" charset="0"/>
              </a:rPr>
              <a:t>McGraw-Hill</a:t>
            </a:r>
            <a:endParaRPr lang="en-US" altLang="en-US" sz="2400" b="0">
              <a:latin typeface="Times New Roman" pitchFamily="18" charset="0"/>
            </a:endParaRPr>
          </a:p>
        </p:txBody>
      </p:sp>
      <p:sp>
        <p:nvSpPr>
          <p:cNvPr id="210962" name="Text Box 18"/>
          <p:cNvSpPr txBox="1">
            <a:spLocks noChangeArrowheads="1"/>
          </p:cNvSpPr>
          <p:nvPr userDrawn="1"/>
        </p:nvSpPr>
        <p:spPr bwMode="auto">
          <a:xfrm>
            <a:off x="4572000" y="6553200"/>
            <a:ext cx="45720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r" eaLnBrk="1" hangingPunct="1">
              <a:spcBef>
                <a:spcPct val="50000"/>
              </a:spcBef>
              <a:buFontTx/>
              <a:buChar char="©"/>
            </a:pPr>
            <a:r>
              <a:rPr lang="en-US" altLang="en-US" sz="1400" b="0">
                <a:latin typeface="McGrawHill-Italic" charset="0"/>
              </a:rPr>
              <a:t>The McGraw-Hill Companies, Inc., 2000</a:t>
            </a:r>
            <a:endParaRPr lang="en-US" altLang="en-US" sz="2400" b="0">
              <a:latin typeface="Times New Roman" pitchFamily="18" charset="0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CAAC0DD-2FA8-40CB-8C94-F189D1A68676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DB879FF-9345-49A9-B4AE-F0CEBE2433A5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A7DFD2E-E836-444B-9069-909CD879DD13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2F8BEE8-F59D-4804-97EA-942A9B77877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083007D-F1D7-4406-A048-83C8628601E5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16B5B47-40D6-4339-B23C-79D668B4C407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A985293D-F2FE-4294-8867-BEE744AE974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784D9BA-AD12-43E4-BCAF-989E3BFC6905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C6E7DEC-0527-42B2-B0EF-E8D018649764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4B1DBB5-C4D1-409E-9DFE-767480169877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9931" name="Rectangle 11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1162050" y="6243638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l" eaLnBrk="1" hangingPunct="1">
              <a:defRPr sz="1400" b="0"/>
            </a:lvl1pPr>
          </a:lstStyle>
          <a:p>
            <a:endParaRPr lang="en-US"/>
          </a:p>
        </p:txBody>
      </p:sp>
      <p:sp>
        <p:nvSpPr>
          <p:cNvPr id="209932" name="Rectangle 12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657600" y="6243638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defRPr sz="1400" b="0"/>
            </a:lvl1pPr>
          </a:lstStyle>
          <a:p>
            <a:endParaRPr lang="en-US"/>
          </a:p>
        </p:txBody>
      </p:sp>
      <p:sp>
        <p:nvSpPr>
          <p:cNvPr id="209933" name="Rectangle 13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7042150" y="6243638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400" b="0"/>
            </a:lvl1pPr>
          </a:lstStyle>
          <a:p>
            <a:fld id="{3C1C88AC-8239-4538-A081-C2A0982253A5}" type="slidenum">
              <a:rPr lang="en-US"/>
              <a:pPr/>
              <a:t>‹#›</a:t>
            </a:fld>
            <a:endParaRPr lang="en-US"/>
          </a:p>
        </p:txBody>
      </p:sp>
      <p:sp>
        <p:nvSpPr>
          <p:cNvPr id="209934" name="Text Box 14"/>
          <p:cNvSpPr txBox="1">
            <a:spLocks noChangeArrowheads="1"/>
          </p:cNvSpPr>
          <p:nvPr userDrawn="1"/>
        </p:nvSpPr>
        <p:spPr bwMode="auto">
          <a:xfrm>
            <a:off x="0" y="6553200"/>
            <a:ext cx="22098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 eaLnBrk="1" hangingPunct="1">
              <a:spcBef>
                <a:spcPct val="50000"/>
              </a:spcBef>
            </a:pPr>
            <a:r>
              <a:rPr lang="en-US" altLang="en-US" sz="1400" b="0">
                <a:latin typeface="McGrawHill-Italic" charset="0"/>
              </a:rPr>
              <a:t>McGraw-Hill</a:t>
            </a:r>
            <a:endParaRPr lang="en-US" altLang="en-US" sz="2400" b="0">
              <a:latin typeface="Times New Roman" pitchFamily="18" charset="0"/>
            </a:endParaRPr>
          </a:p>
        </p:txBody>
      </p:sp>
      <p:sp>
        <p:nvSpPr>
          <p:cNvPr id="209935" name="Text Box 15"/>
          <p:cNvSpPr txBox="1">
            <a:spLocks noChangeArrowheads="1"/>
          </p:cNvSpPr>
          <p:nvPr userDrawn="1"/>
        </p:nvSpPr>
        <p:spPr bwMode="auto">
          <a:xfrm>
            <a:off x="4572000" y="6553200"/>
            <a:ext cx="45720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r" eaLnBrk="1" hangingPunct="1">
              <a:spcBef>
                <a:spcPct val="50000"/>
              </a:spcBef>
              <a:buFontTx/>
              <a:buChar char="©"/>
            </a:pPr>
            <a:r>
              <a:rPr lang="en-US" altLang="en-US" sz="1400" b="0">
                <a:latin typeface="McGrawHill-Italic" charset="0"/>
              </a:rPr>
              <a:t>The McGraw-Hill Companies, Inc., 2004</a:t>
            </a:r>
            <a:endParaRPr lang="en-US" altLang="en-US" sz="2400" b="0">
              <a:latin typeface="Times New Roman" pitchFamily="18" charset="0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0" r:id="rId1"/>
    <p:sldLayoutId id="2147483651" r:id="rId2"/>
    <p:sldLayoutId id="2147483652" r:id="rId3"/>
    <p:sldLayoutId id="2147483653" r:id="rId4"/>
    <p:sldLayoutId id="2147483654" r:id="rId5"/>
    <p:sldLayoutId id="2147483655" r:id="rId6"/>
    <p:sldLayoutId id="2147483656" r:id="rId7"/>
    <p:sldLayoutId id="2147483657" r:id="rId8"/>
    <p:sldLayoutId id="2147483658" r:id="rId9"/>
    <p:sldLayoutId id="2147483659" r:id="rId10"/>
    <p:sldLayoutId id="2147483660" r:id="rId11"/>
  </p:sldLayoutIdLst>
  <p:txStyles>
    <p:titleStyle>
      <a:lvl1pPr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2pPr>
      <a:lvl3pPr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3pPr>
      <a:lvl4pPr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4pPr>
      <a:lvl5pPr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60000"/>
        <a:buFont typeface="Wingdings" pitchFamily="2" charset="2"/>
        <a:buChar char="n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lr>
          <a:schemeClr val="hlink"/>
        </a:buClr>
        <a:buSzPct val="55000"/>
        <a:buFont typeface="Wingdings" pitchFamily="2" charset="2"/>
        <a:buChar char="n"/>
        <a:defRPr sz="2800">
          <a:solidFill>
            <a:schemeClr val="tx1"/>
          </a:solidFill>
          <a:latin typeface="+mn-lt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50000"/>
        <a:buFont typeface="Wingdings" pitchFamily="2" charset="2"/>
        <a:buChar char="n"/>
        <a:defRPr sz="2400">
          <a:solidFill>
            <a:schemeClr val="tx1"/>
          </a:solidFill>
          <a:latin typeface="+mn-lt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lr>
          <a:schemeClr val="accent2"/>
        </a:buClr>
        <a:buSzPct val="55000"/>
        <a:buFont typeface="Wingdings" pitchFamily="2" charset="2"/>
        <a:buChar char="n"/>
        <a:defRPr sz="2000">
          <a:solidFill>
            <a:schemeClr val="tx1"/>
          </a:solidFill>
          <a:latin typeface="+mn-lt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lr>
          <a:schemeClr val="accent1"/>
        </a:buClr>
        <a:buSzPct val="50000"/>
        <a:buFont typeface="Wingdings" pitchFamily="2" charset="2"/>
        <a:buChar char="n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lr>
          <a:schemeClr val="accent1"/>
        </a:buClr>
        <a:buSzPct val="50000"/>
        <a:buFont typeface="Wingdings" pitchFamily="2" charset="2"/>
        <a:buChar char="n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lr>
          <a:schemeClr val="accent1"/>
        </a:buClr>
        <a:buSzPct val="50000"/>
        <a:buFont typeface="Wingdings" pitchFamily="2" charset="2"/>
        <a:buChar char="n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lr>
          <a:schemeClr val="accent1"/>
        </a:buClr>
        <a:buSzPct val="50000"/>
        <a:buFont typeface="Wingdings" pitchFamily="2" charset="2"/>
        <a:buChar char="n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lr>
          <a:schemeClr val="accent1"/>
        </a:buClr>
        <a:buSzPct val="50000"/>
        <a:buFont typeface="Wingdings" pitchFamily="2" charset="2"/>
        <a:buChar char="n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5" name="Text Box 7"/>
          <p:cNvSpPr txBox="1">
            <a:spLocks noChangeArrowheads="1"/>
          </p:cNvSpPr>
          <p:nvPr/>
        </p:nvSpPr>
        <p:spPr bwMode="auto">
          <a:xfrm>
            <a:off x="228600" y="219075"/>
            <a:ext cx="1974850" cy="641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l" eaLnBrk="1" hangingPunct="1"/>
            <a:r>
              <a:rPr lang="en-US" altLang="en-US" sz="3600" b="0">
                <a:latin typeface="Times New Roman" pitchFamily="18" charset="0"/>
              </a:rPr>
              <a:t>Chapter 7</a:t>
            </a:r>
            <a:endParaRPr lang="en-US" altLang="en-US" sz="3600" b="0" i="1">
              <a:latin typeface="Times New Roman" pitchFamily="18" charset="0"/>
            </a:endParaRPr>
          </a:p>
        </p:txBody>
      </p:sp>
      <p:sp>
        <p:nvSpPr>
          <p:cNvPr id="2056" name="Text Box 8"/>
          <p:cNvSpPr txBox="1">
            <a:spLocks noChangeArrowheads="1"/>
          </p:cNvSpPr>
          <p:nvPr/>
        </p:nvSpPr>
        <p:spPr bwMode="auto">
          <a:xfrm>
            <a:off x="1409700" y="2514600"/>
            <a:ext cx="6461125" cy="2774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lang="en-US" altLang="en-US" sz="8800" i="1">
                <a:solidFill>
                  <a:srgbClr val="FF0066"/>
                </a:solidFill>
                <a:latin typeface="Times New Roman" pitchFamily="18" charset="0"/>
              </a:rPr>
              <a:t>Transmission</a:t>
            </a:r>
            <a:br>
              <a:rPr lang="en-US" altLang="en-US" sz="8800" i="1">
                <a:solidFill>
                  <a:srgbClr val="FF0066"/>
                </a:solidFill>
                <a:latin typeface="Times New Roman" pitchFamily="18" charset="0"/>
              </a:rPr>
            </a:br>
            <a:r>
              <a:rPr lang="en-US" altLang="en-US" sz="8800" i="1">
                <a:solidFill>
                  <a:srgbClr val="FF0066"/>
                </a:solidFill>
                <a:latin typeface="Times New Roman" pitchFamily="18" charset="0"/>
              </a:rPr>
              <a:t>Media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7877" name="Text Box 5"/>
          <p:cNvSpPr txBox="1">
            <a:spLocks noChangeArrowheads="1"/>
          </p:cNvSpPr>
          <p:nvPr/>
        </p:nvSpPr>
        <p:spPr bwMode="auto">
          <a:xfrm>
            <a:off x="990600" y="90488"/>
            <a:ext cx="57150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/>
            <a:r>
              <a:rPr lang="en-US" altLang="en-US">
                <a:solidFill>
                  <a:srgbClr val="0000FF"/>
                </a:solidFill>
                <a:latin typeface="Times New Roman" pitchFamily="18" charset="0"/>
              </a:rPr>
              <a:t>Figure 7.1</a:t>
            </a:r>
            <a:r>
              <a:rPr lang="en-US" altLang="en-US">
                <a:solidFill>
                  <a:schemeClr val="accent2"/>
                </a:solidFill>
                <a:latin typeface="Times New Roman" pitchFamily="18" charset="0"/>
              </a:rPr>
              <a:t>    </a:t>
            </a:r>
            <a:r>
              <a:rPr lang="en-US" altLang="en-US" i="1">
                <a:latin typeface="Times New Roman" pitchFamily="18" charset="0"/>
              </a:rPr>
              <a:t>Transmission medium and physical layer</a:t>
            </a:r>
          </a:p>
        </p:txBody>
      </p:sp>
      <p:sp>
        <p:nvSpPr>
          <p:cNvPr id="207878" name="Rectangle 6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207879" name="Rectangle 7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207880" name="Rectangle 8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207881" name="Rectangle 9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207882" name="Rectangle 10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207883" name="Rectangle 11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207884" name="Rectangle 12"/>
          <p:cNvSpPr>
            <a:spLocks noChangeArrowheads="1"/>
          </p:cNvSpPr>
          <p:nvPr/>
        </p:nvSpPr>
        <p:spPr bwMode="gray">
          <a:xfrm>
            <a:off x="442913" y="5334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pic>
        <p:nvPicPr>
          <p:cNvPr id="207885" name="Picture 1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52400" y="3265488"/>
            <a:ext cx="8866188" cy="16875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1058" name="Text Box 2"/>
          <p:cNvSpPr txBox="1">
            <a:spLocks noChangeArrowheads="1"/>
          </p:cNvSpPr>
          <p:nvPr/>
        </p:nvSpPr>
        <p:spPr bwMode="auto">
          <a:xfrm>
            <a:off x="990600" y="90488"/>
            <a:ext cx="48768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/>
            <a:r>
              <a:rPr lang="en-US" altLang="en-US">
                <a:solidFill>
                  <a:srgbClr val="0000FF"/>
                </a:solidFill>
                <a:latin typeface="Times New Roman" pitchFamily="18" charset="0"/>
              </a:rPr>
              <a:t>Figure 7.2</a:t>
            </a:r>
            <a:r>
              <a:rPr lang="en-US" altLang="en-US">
                <a:solidFill>
                  <a:schemeClr val="accent2"/>
                </a:solidFill>
                <a:latin typeface="Times New Roman" pitchFamily="18" charset="0"/>
              </a:rPr>
              <a:t>    </a:t>
            </a:r>
            <a:r>
              <a:rPr lang="en-US" altLang="en-US">
                <a:latin typeface="Times New Roman" pitchFamily="18" charset="0"/>
              </a:rPr>
              <a:t>Classes of transmission media</a:t>
            </a:r>
          </a:p>
        </p:txBody>
      </p:sp>
      <p:sp>
        <p:nvSpPr>
          <p:cNvPr id="301059" name="Rectangle 3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1060" name="Rectangle 4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1061" name="Rectangle 5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1062" name="Rectangle 6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1063" name="Rectangle 7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1064" name="Rectangle 8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1065" name="Rectangle 9"/>
          <p:cNvSpPr>
            <a:spLocks noChangeArrowheads="1"/>
          </p:cNvSpPr>
          <p:nvPr/>
        </p:nvSpPr>
        <p:spPr bwMode="gray">
          <a:xfrm>
            <a:off x="442913" y="5334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pic>
        <p:nvPicPr>
          <p:cNvPr id="301066" name="Picture 1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85800" y="2062163"/>
            <a:ext cx="7331075" cy="25860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99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22562" name="Group 2"/>
          <p:cNvGrpSpPr>
            <a:grpSpLocks/>
          </p:cNvGrpSpPr>
          <p:nvPr/>
        </p:nvGrpSpPr>
        <p:grpSpPr bwMode="auto">
          <a:xfrm>
            <a:off x="0" y="0"/>
            <a:ext cx="8686800" cy="6553200"/>
            <a:chOff x="0" y="96"/>
            <a:chExt cx="5472" cy="3840"/>
          </a:xfrm>
        </p:grpSpPr>
        <p:sp>
          <p:nvSpPr>
            <p:cNvPr id="322563" name="AutoShape 3"/>
            <p:cNvSpPr>
              <a:spLocks noChangeArrowheads="1"/>
            </p:cNvSpPr>
            <p:nvPr/>
          </p:nvSpPr>
          <p:spPr bwMode="auto">
            <a:xfrm>
              <a:off x="240" y="336"/>
              <a:ext cx="5232" cy="3600"/>
            </a:xfrm>
            <a:prstGeom prst="roundRect">
              <a:avLst>
                <a:gd name="adj" fmla="val 13727"/>
              </a:avLst>
            </a:prstGeom>
            <a:noFill/>
            <a:ln w="50800">
              <a:solidFill>
                <a:schemeClr val="bg2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1" hangingPunct="1"/>
              <a:endParaRPr lang="en-US" sz="2400">
                <a:latin typeface="Times New Roman" pitchFamily="18" charset="0"/>
              </a:endParaRPr>
            </a:p>
          </p:txBody>
        </p:sp>
        <p:sp>
          <p:nvSpPr>
            <p:cNvPr id="322564" name="AutoShape 4"/>
            <p:cNvSpPr>
              <a:spLocks noChangeArrowheads="1"/>
            </p:cNvSpPr>
            <p:nvPr/>
          </p:nvSpPr>
          <p:spPr bwMode="blackWhite">
            <a:xfrm>
              <a:off x="0" y="96"/>
              <a:ext cx="5376" cy="768"/>
            </a:xfrm>
            <a:custGeom>
              <a:avLst/>
              <a:gdLst>
                <a:gd name="G0" fmla="+- 1000 0 0"/>
                <a:gd name="G1" fmla="+- 1000 0 0"/>
                <a:gd name="G2" fmla="+- G0 0 G1"/>
                <a:gd name="G3" fmla="*/ G1 1 2"/>
                <a:gd name="G4" fmla="+- G0 0 G3"/>
                <a:gd name="T0" fmla="*/ 0 w 1000"/>
                <a:gd name="T1" fmla="*/ 0 h 1000"/>
                <a:gd name="T2" fmla="*/ G4 w 1000"/>
                <a:gd name="T3" fmla="*/ G1 h 1000"/>
              </a:gdLst>
              <a:ahLst/>
              <a:cxnLst>
                <a:cxn ang="0">
                  <a:pos x="0" y="0"/>
                </a:cxn>
                <a:cxn ang="0">
                  <a:pos x="6007" y="0"/>
                </a:cxn>
                <a:cxn ang="0">
                  <a:pos x="6508" y="500"/>
                </a:cxn>
                <a:cxn ang="0">
                  <a:pos x="6008" y="1000"/>
                </a:cxn>
                <a:cxn ang="0">
                  <a:pos x="0" y="1000"/>
                </a:cxn>
              </a:cxnLst>
              <a:rect l="T0" t="T1" r="T2" b="T3"/>
              <a:pathLst>
                <a:path w="7000" h="1000">
                  <a:moveTo>
                    <a:pt x="0" y="0"/>
                  </a:moveTo>
                  <a:lnTo>
                    <a:pt x="6007" y="0"/>
                  </a:lnTo>
                  <a:cubicBezTo>
                    <a:pt x="6284" y="0"/>
                    <a:pt x="6508" y="223"/>
                    <a:pt x="6508" y="500"/>
                  </a:cubicBezTo>
                  <a:cubicBezTo>
                    <a:pt x="6508" y="776"/>
                    <a:pt x="6284" y="999"/>
                    <a:pt x="6008" y="1000"/>
                  </a:cubicBezTo>
                  <a:lnTo>
                    <a:pt x="0" y="1000"/>
                  </a:lnTo>
                  <a:close/>
                </a:path>
              </a:pathLst>
            </a:custGeom>
            <a:solidFill>
              <a:schemeClr val="folHlink"/>
            </a:solidFill>
            <a:ln w="9525">
              <a:noFill/>
              <a:miter lim="800000"/>
              <a:headEnd/>
              <a:tailEnd/>
            </a:ln>
          </p:spPr>
          <p:txBody>
            <a:bodyPr/>
            <a:lstStyle/>
            <a:p>
              <a:pPr algn="l" eaLnBrk="1" hangingPunct="1"/>
              <a:endParaRPr lang="en-US" sz="2400">
                <a:latin typeface="Times New Roman" pitchFamily="18" charset="0"/>
              </a:endParaRPr>
            </a:p>
          </p:txBody>
        </p:sp>
        <p:sp>
          <p:nvSpPr>
            <p:cNvPr id="322565" name="Line 5"/>
            <p:cNvSpPr>
              <a:spLocks noChangeShapeType="1"/>
            </p:cNvSpPr>
            <p:nvPr/>
          </p:nvSpPr>
          <p:spPr bwMode="auto">
            <a:xfrm>
              <a:off x="0" y="768"/>
              <a:ext cx="5088" cy="0"/>
            </a:xfrm>
            <a:prstGeom prst="line">
              <a:avLst/>
            </a:prstGeom>
            <a:noFill/>
            <a:ln w="38100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322566" name="Text Box 6"/>
          <p:cNvSpPr txBox="1">
            <a:spLocks noChangeArrowheads="1"/>
          </p:cNvSpPr>
          <p:nvPr/>
        </p:nvSpPr>
        <p:spPr bwMode="auto">
          <a:xfrm>
            <a:off x="228600" y="304800"/>
            <a:ext cx="4643438" cy="701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l"/>
            <a:r>
              <a:rPr lang="en-US" sz="4000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" pitchFamily="34" charset="0"/>
              </a:rPr>
              <a:t>7.1   Guided Media</a:t>
            </a:r>
          </a:p>
        </p:txBody>
      </p:sp>
      <p:sp>
        <p:nvSpPr>
          <p:cNvPr id="322572" name="Rectangle 12"/>
          <p:cNvSpPr>
            <a:spLocks noChangeArrowheads="1"/>
          </p:cNvSpPr>
          <p:nvPr/>
        </p:nvSpPr>
        <p:spPr bwMode="auto">
          <a:xfrm>
            <a:off x="838200" y="2133600"/>
            <a:ext cx="6019800" cy="3140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/>
            <a:r>
              <a:rPr lang="en-US" sz="4000" b="0"/>
              <a:t>Twisted-Pair Cable</a:t>
            </a:r>
          </a:p>
          <a:p>
            <a:pPr algn="l"/>
            <a:endParaRPr lang="en-US" sz="4000" b="0"/>
          </a:p>
          <a:p>
            <a:pPr algn="l"/>
            <a:r>
              <a:rPr lang="en-US" sz="4000" b="0"/>
              <a:t>Coaxial Cable</a:t>
            </a:r>
          </a:p>
          <a:p>
            <a:pPr algn="l"/>
            <a:endParaRPr lang="en-US" sz="4000" b="0"/>
          </a:p>
          <a:p>
            <a:pPr algn="l"/>
            <a:r>
              <a:rPr lang="en-US" sz="4000" b="0"/>
              <a:t>Fiber-Optic Cable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257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1000"/>
                                        <p:tgtEl>
                                          <p:spTgt spid="32257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257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2" dur="1000"/>
                                        <p:tgtEl>
                                          <p:spTgt spid="32257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257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7" dur="1000"/>
                                        <p:tgtEl>
                                          <p:spTgt spid="32257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2082" name="Text Box 2"/>
          <p:cNvSpPr txBox="1">
            <a:spLocks noChangeArrowheads="1"/>
          </p:cNvSpPr>
          <p:nvPr/>
        </p:nvSpPr>
        <p:spPr bwMode="auto">
          <a:xfrm>
            <a:off x="990600" y="90488"/>
            <a:ext cx="48768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/>
            <a:r>
              <a:rPr lang="en-US" altLang="en-US">
                <a:solidFill>
                  <a:srgbClr val="0000FF"/>
                </a:solidFill>
                <a:latin typeface="Times New Roman" pitchFamily="18" charset="0"/>
              </a:rPr>
              <a:t>Figure 7.3</a:t>
            </a:r>
            <a:r>
              <a:rPr lang="en-US" altLang="en-US">
                <a:solidFill>
                  <a:schemeClr val="accent2"/>
                </a:solidFill>
                <a:latin typeface="Times New Roman" pitchFamily="18" charset="0"/>
              </a:rPr>
              <a:t>    </a:t>
            </a:r>
            <a:r>
              <a:rPr lang="en-US" altLang="en-US" i="1">
                <a:latin typeface="Times New Roman" pitchFamily="18" charset="0"/>
              </a:rPr>
              <a:t>Twisted-pair cable</a:t>
            </a:r>
          </a:p>
        </p:txBody>
      </p:sp>
      <p:sp>
        <p:nvSpPr>
          <p:cNvPr id="302083" name="Rectangle 3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2084" name="Rectangle 4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2085" name="Rectangle 5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2086" name="Rectangle 6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2087" name="Rectangle 7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2088" name="Rectangle 8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2089" name="Rectangle 9"/>
          <p:cNvSpPr>
            <a:spLocks noChangeArrowheads="1"/>
          </p:cNvSpPr>
          <p:nvPr/>
        </p:nvSpPr>
        <p:spPr bwMode="gray">
          <a:xfrm>
            <a:off x="442913" y="5334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pic>
        <p:nvPicPr>
          <p:cNvPr id="302090" name="Picture 1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04800" y="2976563"/>
            <a:ext cx="8355013" cy="10620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3106" name="Text Box 2"/>
          <p:cNvSpPr txBox="1">
            <a:spLocks noChangeArrowheads="1"/>
          </p:cNvSpPr>
          <p:nvPr/>
        </p:nvSpPr>
        <p:spPr bwMode="auto">
          <a:xfrm>
            <a:off x="990600" y="90488"/>
            <a:ext cx="48768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/>
            <a:r>
              <a:rPr lang="en-US" altLang="en-US">
                <a:solidFill>
                  <a:srgbClr val="0000FF"/>
                </a:solidFill>
                <a:latin typeface="Times New Roman" pitchFamily="18" charset="0"/>
              </a:rPr>
              <a:t>Figure 7.4</a:t>
            </a:r>
            <a:r>
              <a:rPr lang="en-US" altLang="en-US">
                <a:solidFill>
                  <a:schemeClr val="accent2"/>
                </a:solidFill>
                <a:latin typeface="Times New Roman" pitchFamily="18" charset="0"/>
              </a:rPr>
              <a:t>    </a:t>
            </a:r>
            <a:r>
              <a:rPr lang="en-US" altLang="en-US" i="1">
                <a:latin typeface="Times New Roman" pitchFamily="18" charset="0"/>
              </a:rPr>
              <a:t>UTP and STP</a:t>
            </a:r>
          </a:p>
        </p:txBody>
      </p:sp>
      <p:sp>
        <p:nvSpPr>
          <p:cNvPr id="303107" name="Rectangle 3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3108" name="Rectangle 4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3109" name="Rectangle 5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3110" name="Rectangle 6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3111" name="Rectangle 7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3112" name="Rectangle 8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3113" name="Rectangle 9"/>
          <p:cNvSpPr>
            <a:spLocks noChangeArrowheads="1"/>
          </p:cNvSpPr>
          <p:nvPr/>
        </p:nvSpPr>
        <p:spPr bwMode="gray">
          <a:xfrm>
            <a:off x="442913" y="5334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pic>
        <p:nvPicPr>
          <p:cNvPr id="303114" name="Picture 1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03250" y="1887538"/>
            <a:ext cx="8235950" cy="30654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0754" name="Text Box 2"/>
          <p:cNvSpPr txBox="1">
            <a:spLocks noChangeArrowheads="1"/>
          </p:cNvSpPr>
          <p:nvPr/>
        </p:nvSpPr>
        <p:spPr bwMode="auto">
          <a:xfrm>
            <a:off x="152400" y="228600"/>
            <a:ext cx="7019925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l" eaLnBrk="1" hangingPunct="1"/>
            <a:r>
              <a:rPr lang="en-US" sz="2400" i="1">
                <a:solidFill>
                  <a:srgbClr val="FF0066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Table 7.1  Categories of unshielded twisted-pair cables</a:t>
            </a:r>
          </a:p>
        </p:txBody>
      </p:sp>
      <p:graphicFrame>
        <p:nvGraphicFramePr>
          <p:cNvPr id="331635" name="Group 883"/>
          <p:cNvGraphicFramePr>
            <a:graphicFrameLocks noGrp="1"/>
          </p:cNvGraphicFramePr>
          <p:nvPr/>
        </p:nvGraphicFramePr>
        <p:xfrm>
          <a:off x="304800" y="762000"/>
          <a:ext cx="8686800" cy="5181602"/>
        </p:xfrm>
        <a:graphic>
          <a:graphicData uri="http://schemas.openxmlformats.org/drawingml/2006/table">
            <a:tbl>
              <a:tblPr/>
              <a:tblGrid>
                <a:gridCol w="1447800"/>
                <a:gridCol w="1447800"/>
                <a:gridCol w="1600200"/>
                <a:gridCol w="2667000"/>
                <a:gridCol w="1524000"/>
              </a:tblGrid>
              <a:tr h="7699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Category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Bandwidth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Data Rate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Digital/Analog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Use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/>
                    </a:solidFill>
                  </a:tcPr>
                </a:tc>
              </a:tr>
              <a:tr h="6127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hlink"/>
                          </a:solidFill>
                          <a:effectLst/>
                          <a:latin typeface="Times New Roman" pitchFamily="18" charset="0"/>
                        </a:rPr>
                        <a:t>1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very low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&lt; 100 kbps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Analog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Telephone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</a:tr>
              <a:tr h="7699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hlink"/>
                          </a:solidFill>
                          <a:effectLst/>
                          <a:latin typeface="Times New Roman" pitchFamily="18" charset="0"/>
                        </a:rPr>
                        <a:t>2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     &lt; 2 MHz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2 Mbps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Analog/digital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T-1 lines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</a:tr>
              <a:tr h="59055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hlink"/>
                          </a:solidFill>
                          <a:effectLst/>
                          <a:latin typeface="Times New Roman" pitchFamily="18" charset="0"/>
                        </a:rPr>
                        <a:t>3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     16 MHz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 10 Mbps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Digital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LANs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</a:tr>
              <a:tr h="6127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hlink"/>
                          </a:solidFill>
                          <a:effectLst/>
                          <a:latin typeface="Times New Roman" pitchFamily="18" charset="0"/>
                        </a:rPr>
                        <a:t>4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     20 MHz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 20 Mbps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Digital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LANs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</a:tr>
              <a:tr h="61118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hlink"/>
                          </a:solidFill>
                          <a:effectLst/>
                          <a:latin typeface="Times New Roman" pitchFamily="18" charset="0"/>
                        </a:rPr>
                        <a:t>5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   100 MHz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  100 Mbps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Digital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LANs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</a:tr>
              <a:tr h="6127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hlink"/>
                          </a:solidFill>
                          <a:effectLst/>
                          <a:latin typeface="Times New Roman" pitchFamily="18" charset="0"/>
                        </a:rPr>
                        <a:t>6 (draft)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   200 MHz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  200 Mbps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Digital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LANs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</a:tr>
              <a:tr h="60166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hlink"/>
                          </a:solidFill>
                          <a:effectLst/>
                          <a:latin typeface="Times New Roman" pitchFamily="18" charset="0"/>
                        </a:rPr>
                        <a:t>7 (draft)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   600 MHz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  600 Mbps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Digital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LANs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4130" name="Text Box 2"/>
          <p:cNvSpPr txBox="1">
            <a:spLocks noChangeArrowheads="1"/>
          </p:cNvSpPr>
          <p:nvPr/>
        </p:nvSpPr>
        <p:spPr bwMode="auto">
          <a:xfrm>
            <a:off x="990600" y="90488"/>
            <a:ext cx="48768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/>
            <a:r>
              <a:rPr lang="en-US" altLang="en-US">
                <a:solidFill>
                  <a:srgbClr val="0000FF"/>
                </a:solidFill>
                <a:latin typeface="Times New Roman" pitchFamily="18" charset="0"/>
              </a:rPr>
              <a:t>Figure 7.5</a:t>
            </a:r>
            <a:r>
              <a:rPr lang="en-US" altLang="en-US">
                <a:solidFill>
                  <a:schemeClr val="accent2"/>
                </a:solidFill>
                <a:latin typeface="Times New Roman" pitchFamily="18" charset="0"/>
              </a:rPr>
              <a:t>    </a:t>
            </a:r>
            <a:r>
              <a:rPr lang="en-US" altLang="en-US" i="1">
                <a:latin typeface="Times New Roman" pitchFamily="18" charset="0"/>
              </a:rPr>
              <a:t>UTP connector</a:t>
            </a:r>
          </a:p>
        </p:txBody>
      </p:sp>
      <p:sp>
        <p:nvSpPr>
          <p:cNvPr id="304131" name="Rectangle 3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4132" name="Rectangle 4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4133" name="Rectangle 5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4134" name="Rectangle 6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4135" name="Rectangle 7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4136" name="Rectangle 8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4137" name="Rectangle 9"/>
          <p:cNvSpPr>
            <a:spLocks noChangeArrowheads="1"/>
          </p:cNvSpPr>
          <p:nvPr/>
        </p:nvSpPr>
        <p:spPr bwMode="gray">
          <a:xfrm>
            <a:off x="442913" y="5334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pic>
        <p:nvPicPr>
          <p:cNvPr id="304138" name="Picture 1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804863" y="1922463"/>
            <a:ext cx="7532687" cy="30114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6178" name="Text Box 2"/>
          <p:cNvSpPr txBox="1">
            <a:spLocks noChangeArrowheads="1"/>
          </p:cNvSpPr>
          <p:nvPr/>
        </p:nvSpPr>
        <p:spPr bwMode="auto">
          <a:xfrm>
            <a:off x="990600" y="90488"/>
            <a:ext cx="48768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/>
            <a:r>
              <a:rPr lang="en-US" altLang="en-US">
                <a:solidFill>
                  <a:srgbClr val="0000FF"/>
                </a:solidFill>
                <a:latin typeface="Times New Roman" pitchFamily="18" charset="0"/>
              </a:rPr>
              <a:t>Figure 7.7</a:t>
            </a:r>
            <a:r>
              <a:rPr lang="en-US" altLang="en-US">
                <a:solidFill>
                  <a:schemeClr val="accent2"/>
                </a:solidFill>
                <a:latin typeface="Times New Roman" pitchFamily="18" charset="0"/>
              </a:rPr>
              <a:t>    </a:t>
            </a:r>
            <a:r>
              <a:rPr lang="en-US" altLang="en-US" i="1">
                <a:latin typeface="Times New Roman" pitchFamily="18" charset="0"/>
              </a:rPr>
              <a:t>Coaxial cable</a:t>
            </a:r>
          </a:p>
        </p:txBody>
      </p:sp>
      <p:sp>
        <p:nvSpPr>
          <p:cNvPr id="306179" name="Rectangle 3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6180" name="Rectangle 4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6181" name="Rectangle 5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6182" name="Rectangle 6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6183" name="Rectangle 7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6184" name="Rectangle 8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6185" name="Rectangle 9"/>
          <p:cNvSpPr>
            <a:spLocks noChangeArrowheads="1"/>
          </p:cNvSpPr>
          <p:nvPr/>
        </p:nvSpPr>
        <p:spPr bwMode="gray">
          <a:xfrm>
            <a:off x="442913" y="5334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pic>
        <p:nvPicPr>
          <p:cNvPr id="306186" name="Picture 1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62000" y="1944688"/>
            <a:ext cx="7678738" cy="3160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2802" name="Text Box 2"/>
          <p:cNvSpPr txBox="1">
            <a:spLocks noChangeArrowheads="1"/>
          </p:cNvSpPr>
          <p:nvPr/>
        </p:nvSpPr>
        <p:spPr bwMode="auto">
          <a:xfrm>
            <a:off x="1905000" y="1389063"/>
            <a:ext cx="5089525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l" eaLnBrk="1" hangingPunct="1"/>
            <a:r>
              <a:rPr lang="en-US" sz="2400" i="1">
                <a:solidFill>
                  <a:srgbClr val="FF0066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Table 7.2  Categories of  coaxial cables</a:t>
            </a:r>
          </a:p>
        </p:txBody>
      </p:sp>
      <p:graphicFrame>
        <p:nvGraphicFramePr>
          <p:cNvPr id="332876" name="Group 76"/>
          <p:cNvGraphicFramePr>
            <a:graphicFrameLocks noGrp="1"/>
          </p:cNvGraphicFramePr>
          <p:nvPr/>
        </p:nvGraphicFramePr>
        <p:xfrm>
          <a:off x="1874838" y="1981200"/>
          <a:ext cx="6049962" cy="2743201"/>
        </p:xfrm>
        <a:graphic>
          <a:graphicData uri="http://schemas.openxmlformats.org/drawingml/2006/table">
            <a:tbl>
              <a:tblPr/>
              <a:tblGrid>
                <a:gridCol w="1863725"/>
                <a:gridCol w="1865312"/>
                <a:gridCol w="2320925"/>
              </a:tblGrid>
              <a:tr h="77470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Category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Impedance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Use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/>
                    </a:solidFill>
                  </a:tcPr>
                </a:tc>
              </a:tr>
              <a:tr h="6127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hlink"/>
                          </a:solidFill>
                          <a:effectLst>
                            <a:outerShdw blurRad="38100" dist="38100" dir="2700000" algn="tl">
                              <a:srgbClr val="C0C0C0"/>
                            </a:outerShdw>
                          </a:effectLst>
                          <a:latin typeface="Times New Roman" pitchFamily="18" charset="0"/>
                        </a:rPr>
                        <a:t>RG-59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75 </a:t>
                      </a: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Symbol" pitchFamily="18" charset="2"/>
                        </a:rPr>
                        <a:t>W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Cable TV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</a:tr>
              <a:tr h="7699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hlink"/>
                          </a:solidFill>
                          <a:effectLst>
                            <a:outerShdw blurRad="38100" dist="38100" dir="2700000" algn="tl">
                              <a:srgbClr val="C0C0C0"/>
                            </a:outerShdw>
                          </a:effectLst>
                          <a:latin typeface="Times New Roman" pitchFamily="18" charset="0"/>
                        </a:rPr>
                        <a:t>RG-58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50 </a:t>
                      </a: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Symbol" pitchFamily="18" charset="2"/>
                        </a:rPr>
                        <a:t>W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Thin Ethernet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</a:tr>
              <a:tr h="58578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hlink"/>
                          </a:solidFill>
                          <a:effectLst>
                            <a:outerShdw blurRad="38100" dist="38100" dir="2700000" algn="tl">
                              <a:srgbClr val="C0C0C0"/>
                            </a:outerShdw>
                          </a:effectLst>
                          <a:latin typeface="Times New Roman" pitchFamily="18" charset="0"/>
                        </a:rPr>
                        <a:t>RG-11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50 </a:t>
                      </a: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Symbol" pitchFamily="18" charset="2"/>
                        </a:rPr>
                        <a:t>W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Thick Ethernet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02" name="Text Box 2"/>
          <p:cNvSpPr txBox="1">
            <a:spLocks noChangeArrowheads="1"/>
          </p:cNvSpPr>
          <p:nvPr/>
        </p:nvSpPr>
        <p:spPr bwMode="auto">
          <a:xfrm>
            <a:off x="1143000" y="304800"/>
            <a:ext cx="6934200" cy="64633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algn="l"/>
            <a:r>
              <a:rPr lang="en-US" altLang="en-US" dirty="0">
                <a:solidFill>
                  <a:srgbClr val="0000FF"/>
                </a:solidFill>
                <a:latin typeface="Times New Roman" pitchFamily="18" charset="0"/>
              </a:rPr>
              <a:t>Figure 7.8</a:t>
            </a:r>
            <a:r>
              <a:rPr lang="en-US" altLang="en-US" dirty="0">
                <a:solidFill>
                  <a:schemeClr val="accent2"/>
                </a:solidFill>
                <a:latin typeface="Times New Roman" pitchFamily="18" charset="0"/>
              </a:rPr>
              <a:t>    </a:t>
            </a:r>
            <a:r>
              <a:rPr lang="en-US" altLang="en-US" i="1" dirty="0">
                <a:latin typeface="Times New Roman" pitchFamily="18" charset="0"/>
              </a:rPr>
              <a:t>BNC </a:t>
            </a:r>
            <a:r>
              <a:rPr lang="en-US" altLang="en-US" i="1" dirty="0" smtClean="0">
                <a:latin typeface="Times New Roman" pitchFamily="18" charset="0"/>
              </a:rPr>
              <a:t>connectors (BAYONET NETWORK CONNECTOR)</a:t>
            </a:r>
          </a:p>
          <a:p>
            <a:pPr algn="l"/>
            <a:endParaRPr lang="en-US" altLang="en-US" i="1" dirty="0">
              <a:latin typeface="Times New Roman" pitchFamily="18" charset="0"/>
            </a:endParaRPr>
          </a:p>
        </p:txBody>
      </p:sp>
      <p:sp>
        <p:nvSpPr>
          <p:cNvPr id="307203" name="Rectangle 3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7204" name="Rectangle 4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7205" name="Rectangle 5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7206" name="Rectangle 6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7207" name="Rectangle 7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7208" name="Rectangle 8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7209" name="Rectangle 9"/>
          <p:cNvSpPr>
            <a:spLocks noChangeArrowheads="1"/>
          </p:cNvSpPr>
          <p:nvPr/>
        </p:nvSpPr>
        <p:spPr bwMode="gray">
          <a:xfrm>
            <a:off x="917575" y="6858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pic>
        <p:nvPicPr>
          <p:cNvPr id="307210" name="Picture 1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87363" y="2895600"/>
            <a:ext cx="8199437" cy="205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OPTICAL FIBER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9250" name="Text Box 2"/>
          <p:cNvSpPr txBox="1">
            <a:spLocks noChangeArrowheads="1"/>
          </p:cNvSpPr>
          <p:nvPr/>
        </p:nvSpPr>
        <p:spPr bwMode="auto">
          <a:xfrm>
            <a:off x="990600" y="90488"/>
            <a:ext cx="48768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/>
            <a:r>
              <a:rPr lang="en-US" altLang="en-US">
                <a:solidFill>
                  <a:srgbClr val="0000FF"/>
                </a:solidFill>
                <a:latin typeface="Times New Roman" pitchFamily="18" charset="0"/>
              </a:rPr>
              <a:t>Figure 7.10</a:t>
            </a:r>
            <a:r>
              <a:rPr lang="en-US" altLang="en-US">
                <a:solidFill>
                  <a:schemeClr val="accent2"/>
                </a:solidFill>
                <a:latin typeface="Times New Roman" pitchFamily="18" charset="0"/>
              </a:rPr>
              <a:t>    </a:t>
            </a:r>
            <a:r>
              <a:rPr lang="en-US" altLang="en-US" i="1">
                <a:latin typeface="Times New Roman" pitchFamily="18" charset="0"/>
              </a:rPr>
              <a:t>Bending of light ray</a:t>
            </a:r>
          </a:p>
        </p:txBody>
      </p:sp>
      <p:sp>
        <p:nvSpPr>
          <p:cNvPr id="309251" name="Rectangle 3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9252" name="Rectangle 4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9253" name="Rectangle 5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9254" name="Rectangle 6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9255" name="Rectangle 7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9256" name="Rectangle 8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09257" name="Rectangle 9"/>
          <p:cNvSpPr>
            <a:spLocks noChangeArrowheads="1"/>
          </p:cNvSpPr>
          <p:nvPr/>
        </p:nvSpPr>
        <p:spPr bwMode="gray">
          <a:xfrm>
            <a:off x="442913" y="5334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pic>
        <p:nvPicPr>
          <p:cNvPr id="309259" name="Picture 11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85800" y="2708275"/>
            <a:ext cx="7350125" cy="2092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0274" name="Text Box 2"/>
          <p:cNvSpPr txBox="1">
            <a:spLocks noChangeArrowheads="1"/>
          </p:cNvSpPr>
          <p:nvPr/>
        </p:nvSpPr>
        <p:spPr bwMode="auto">
          <a:xfrm>
            <a:off x="990600" y="90488"/>
            <a:ext cx="48768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/>
            <a:r>
              <a:rPr lang="en-US" altLang="en-US">
                <a:solidFill>
                  <a:srgbClr val="0000FF"/>
                </a:solidFill>
                <a:latin typeface="Times New Roman" pitchFamily="18" charset="0"/>
              </a:rPr>
              <a:t>Figure 7.11</a:t>
            </a:r>
            <a:r>
              <a:rPr lang="en-US" altLang="en-US">
                <a:solidFill>
                  <a:schemeClr val="accent2"/>
                </a:solidFill>
                <a:latin typeface="Times New Roman" pitchFamily="18" charset="0"/>
              </a:rPr>
              <a:t>    </a:t>
            </a:r>
            <a:r>
              <a:rPr lang="en-US" altLang="en-US" i="1">
                <a:latin typeface="Times New Roman" pitchFamily="18" charset="0"/>
              </a:rPr>
              <a:t>Optical fiber</a:t>
            </a:r>
          </a:p>
        </p:txBody>
      </p:sp>
      <p:sp>
        <p:nvSpPr>
          <p:cNvPr id="310275" name="Rectangle 3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0276" name="Rectangle 4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0277" name="Rectangle 5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0278" name="Rectangle 6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0279" name="Rectangle 7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0280" name="Rectangle 8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0281" name="Rectangle 9"/>
          <p:cNvSpPr>
            <a:spLocks noChangeArrowheads="1"/>
          </p:cNvSpPr>
          <p:nvPr/>
        </p:nvSpPr>
        <p:spPr bwMode="gray">
          <a:xfrm>
            <a:off x="442913" y="5334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pic>
        <p:nvPicPr>
          <p:cNvPr id="310282" name="Picture 1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04800" y="2867025"/>
            <a:ext cx="8281988" cy="14001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1298" name="Text Box 2"/>
          <p:cNvSpPr txBox="1">
            <a:spLocks noChangeArrowheads="1"/>
          </p:cNvSpPr>
          <p:nvPr/>
        </p:nvSpPr>
        <p:spPr bwMode="auto">
          <a:xfrm>
            <a:off x="990600" y="90488"/>
            <a:ext cx="48768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/>
            <a:r>
              <a:rPr lang="en-US" altLang="en-US">
                <a:solidFill>
                  <a:srgbClr val="0000FF"/>
                </a:solidFill>
                <a:latin typeface="Times New Roman" pitchFamily="18" charset="0"/>
              </a:rPr>
              <a:t>Figure 7.12</a:t>
            </a:r>
            <a:r>
              <a:rPr lang="en-US" altLang="en-US">
                <a:solidFill>
                  <a:schemeClr val="accent2"/>
                </a:solidFill>
                <a:latin typeface="Times New Roman" pitchFamily="18" charset="0"/>
              </a:rPr>
              <a:t>    </a:t>
            </a:r>
            <a:r>
              <a:rPr lang="en-US" altLang="en-US" i="1">
                <a:latin typeface="Times New Roman" pitchFamily="18" charset="0"/>
              </a:rPr>
              <a:t>Propagation modes</a:t>
            </a:r>
          </a:p>
        </p:txBody>
      </p:sp>
      <p:sp>
        <p:nvSpPr>
          <p:cNvPr id="311299" name="Rectangle 3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1300" name="Rectangle 4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1301" name="Rectangle 5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1302" name="Rectangle 6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1303" name="Rectangle 7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1304" name="Rectangle 8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1305" name="Rectangle 9"/>
          <p:cNvSpPr>
            <a:spLocks noChangeArrowheads="1"/>
          </p:cNvSpPr>
          <p:nvPr/>
        </p:nvSpPr>
        <p:spPr bwMode="gray">
          <a:xfrm>
            <a:off x="442913" y="5334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pic>
        <p:nvPicPr>
          <p:cNvPr id="311306" name="Picture 1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71463" y="2014538"/>
            <a:ext cx="8034337" cy="27860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2322" name="Text Box 2"/>
          <p:cNvSpPr txBox="1">
            <a:spLocks noChangeArrowheads="1"/>
          </p:cNvSpPr>
          <p:nvPr/>
        </p:nvSpPr>
        <p:spPr bwMode="auto">
          <a:xfrm>
            <a:off x="990600" y="90488"/>
            <a:ext cx="48768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/>
            <a:r>
              <a:rPr lang="en-US" altLang="en-US">
                <a:solidFill>
                  <a:srgbClr val="0000FF"/>
                </a:solidFill>
                <a:latin typeface="Times New Roman" pitchFamily="18" charset="0"/>
              </a:rPr>
              <a:t>Figure 7.13</a:t>
            </a:r>
            <a:r>
              <a:rPr lang="en-US" altLang="en-US">
                <a:solidFill>
                  <a:schemeClr val="accent2"/>
                </a:solidFill>
                <a:latin typeface="Times New Roman" pitchFamily="18" charset="0"/>
              </a:rPr>
              <a:t>    </a:t>
            </a:r>
            <a:r>
              <a:rPr lang="en-US" altLang="en-US" i="1">
                <a:latin typeface="Times New Roman" pitchFamily="18" charset="0"/>
              </a:rPr>
              <a:t>Modes</a:t>
            </a:r>
          </a:p>
        </p:txBody>
      </p:sp>
      <p:sp>
        <p:nvSpPr>
          <p:cNvPr id="312323" name="Rectangle 3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2324" name="Rectangle 4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2325" name="Rectangle 5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2326" name="Rectangle 6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2327" name="Rectangle 7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2328" name="Rectangle 8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2329" name="Rectangle 9"/>
          <p:cNvSpPr>
            <a:spLocks noChangeArrowheads="1"/>
          </p:cNvSpPr>
          <p:nvPr/>
        </p:nvSpPr>
        <p:spPr bwMode="gray">
          <a:xfrm>
            <a:off x="442913" y="5334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pic>
        <p:nvPicPr>
          <p:cNvPr id="312330" name="Picture 1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062038" y="1600200"/>
            <a:ext cx="6024562" cy="44434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3826" name="Text Box 2"/>
          <p:cNvSpPr txBox="1">
            <a:spLocks noChangeArrowheads="1"/>
          </p:cNvSpPr>
          <p:nvPr/>
        </p:nvSpPr>
        <p:spPr bwMode="auto">
          <a:xfrm>
            <a:off x="685800" y="1371600"/>
            <a:ext cx="2898775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l" eaLnBrk="1" hangingPunct="1"/>
            <a:r>
              <a:rPr lang="en-US" sz="2400" i="1">
                <a:solidFill>
                  <a:srgbClr val="FF0066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Table 7.3  Fiber types</a:t>
            </a:r>
          </a:p>
        </p:txBody>
      </p:sp>
      <p:graphicFrame>
        <p:nvGraphicFramePr>
          <p:cNvPr id="333913" name="Group 89"/>
          <p:cNvGraphicFramePr>
            <a:graphicFrameLocks noGrp="1"/>
          </p:cNvGraphicFramePr>
          <p:nvPr/>
        </p:nvGraphicFramePr>
        <p:xfrm>
          <a:off x="685800" y="1912938"/>
          <a:ext cx="7634288" cy="3344864"/>
        </p:xfrm>
        <a:graphic>
          <a:graphicData uri="http://schemas.openxmlformats.org/drawingml/2006/table">
            <a:tbl>
              <a:tblPr/>
              <a:tblGrid>
                <a:gridCol w="1385888"/>
                <a:gridCol w="1752600"/>
                <a:gridCol w="1752600"/>
                <a:gridCol w="2743200"/>
              </a:tblGrid>
              <a:tr h="7699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Type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Core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Cladding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Mode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/>
                    </a:solidFill>
                  </a:tcPr>
                </a:tc>
              </a:tr>
              <a:tr h="6127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hlink"/>
                          </a:solidFill>
                          <a:effectLst>
                            <a:outerShdw blurRad="38100" dist="38100" dir="2700000" algn="tl">
                              <a:srgbClr val="C0C0C0"/>
                            </a:outerShdw>
                          </a:effectLst>
                          <a:latin typeface="Times New Roman" pitchFamily="18" charset="0"/>
                        </a:rPr>
                        <a:t>50/125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 50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125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Multimode, graded-index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</a:tr>
              <a:tr h="7699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hlink"/>
                          </a:solidFill>
                          <a:effectLst>
                            <a:outerShdw blurRad="38100" dist="38100" dir="2700000" algn="tl">
                              <a:srgbClr val="C0C0C0"/>
                            </a:outerShdw>
                          </a:effectLst>
                          <a:latin typeface="Times New Roman" pitchFamily="18" charset="0"/>
                        </a:rPr>
                        <a:t>62.5/125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  62.5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125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Multimode, graded-index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</a:tr>
              <a:tr h="59055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hlink"/>
                          </a:solidFill>
                          <a:effectLst>
                            <a:outerShdw blurRad="38100" dist="38100" dir="2700000" algn="tl">
                              <a:srgbClr val="C0C0C0"/>
                            </a:outerShdw>
                          </a:effectLst>
                          <a:latin typeface="Times New Roman" pitchFamily="18" charset="0"/>
                        </a:rPr>
                        <a:t>100/125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100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125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Multimode, graded-index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</a:tr>
              <a:tr h="60166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hlink"/>
                          </a:solidFill>
                          <a:effectLst>
                            <a:outerShdw blurRad="38100" dist="38100" dir="2700000" algn="tl">
                              <a:srgbClr val="C0C0C0"/>
                            </a:outerShdw>
                          </a:effectLst>
                          <a:latin typeface="Times New Roman" pitchFamily="18" charset="0"/>
                        </a:rPr>
                        <a:t>7/125</a:t>
                      </a:r>
                    </a:p>
                  </a:txBody>
                  <a:tcPr anchor="ctr" horzOverflow="overflow">
                    <a:lnL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    7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125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ts val="1900"/>
                        </a:spcBef>
                        <a:spcAft>
                          <a:spcPct val="0"/>
                        </a:spcAft>
                        <a:buClr>
                          <a:schemeClr val="folHlink"/>
                        </a:buClr>
                        <a:buSzPct val="60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itchFamily="18" charset="0"/>
                        </a:rPr>
                        <a:t>Single-mode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hlink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66FF"/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3346" name="Text Box 2"/>
          <p:cNvSpPr txBox="1">
            <a:spLocks noChangeArrowheads="1"/>
          </p:cNvSpPr>
          <p:nvPr/>
        </p:nvSpPr>
        <p:spPr bwMode="auto">
          <a:xfrm>
            <a:off x="990600" y="90488"/>
            <a:ext cx="48768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/>
            <a:r>
              <a:rPr lang="en-US" altLang="en-US">
                <a:solidFill>
                  <a:srgbClr val="0000FF"/>
                </a:solidFill>
                <a:latin typeface="Times New Roman" pitchFamily="18" charset="0"/>
              </a:rPr>
              <a:t>Figure 7.14</a:t>
            </a:r>
            <a:r>
              <a:rPr lang="en-US" altLang="en-US">
                <a:solidFill>
                  <a:schemeClr val="accent2"/>
                </a:solidFill>
                <a:latin typeface="Times New Roman" pitchFamily="18" charset="0"/>
              </a:rPr>
              <a:t>    </a:t>
            </a:r>
            <a:r>
              <a:rPr lang="en-US" altLang="en-US" i="1">
                <a:latin typeface="Times New Roman" pitchFamily="18" charset="0"/>
              </a:rPr>
              <a:t>Fiber construction</a:t>
            </a:r>
          </a:p>
        </p:txBody>
      </p:sp>
      <p:sp>
        <p:nvSpPr>
          <p:cNvPr id="313347" name="Rectangle 3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3348" name="Rectangle 4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3349" name="Rectangle 5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3350" name="Rectangle 6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3351" name="Rectangle 7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3352" name="Rectangle 8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3353" name="Rectangle 9"/>
          <p:cNvSpPr>
            <a:spLocks noChangeArrowheads="1"/>
          </p:cNvSpPr>
          <p:nvPr/>
        </p:nvSpPr>
        <p:spPr bwMode="gray">
          <a:xfrm>
            <a:off x="442913" y="5334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pic>
        <p:nvPicPr>
          <p:cNvPr id="313354" name="Picture 1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22288" y="1641475"/>
            <a:ext cx="8099425" cy="4302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4370" name="Text Box 2"/>
          <p:cNvSpPr txBox="1">
            <a:spLocks noChangeArrowheads="1"/>
          </p:cNvSpPr>
          <p:nvPr/>
        </p:nvSpPr>
        <p:spPr bwMode="auto">
          <a:xfrm>
            <a:off x="990600" y="90488"/>
            <a:ext cx="48768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l"/>
            <a:r>
              <a:rPr lang="en-US" altLang="en-US">
                <a:solidFill>
                  <a:srgbClr val="0000FF"/>
                </a:solidFill>
                <a:latin typeface="Times New Roman" pitchFamily="18" charset="0"/>
              </a:rPr>
              <a:t>Figure 7.15</a:t>
            </a:r>
            <a:r>
              <a:rPr lang="en-US" altLang="en-US">
                <a:solidFill>
                  <a:schemeClr val="accent2"/>
                </a:solidFill>
                <a:latin typeface="Times New Roman" pitchFamily="18" charset="0"/>
              </a:rPr>
              <a:t>    </a:t>
            </a:r>
            <a:r>
              <a:rPr lang="en-US" altLang="en-US" i="1">
                <a:latin typeface="Times New Roman" pitchFamily="18" charset="0"/>
              </a:rPr>
              <a:t>Fiber-optic cable connectors</a:t>
            </a:r>
          </a:p>
        </p:txBody>
      </p:sp>
      <p:sp>
        <p:nvSpPr>
          <p:cNvPr id="314371" name="Rectangle 3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4372" name="Rectangle 4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4373" name="Rectangle 5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4374" name="Rectangle 6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4375" name="Rectangle 7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4376" name="Rectangle 8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sp>
        <p:nvSpPr>
          <p:cNvPr id="314377" name="Rectangle 9"/>
          <p:cNvSpPr>
            <a:spLocks noChangeArrowheads="1"/>
          </p:cNvSpPr>
          <p:nvPr/>
        </p:nvSpPr>
        <p:spPr bwMode="gray">
          <a:xfrm>
            <a:off x="442913" y="5334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eaLnBrk="1" hangingPunct="1"/>
            <a:endParaRPr kumimoji="1" lang="en-US" sz="2400" b="0"/>
          </a:p>
        </p:txBody>
      </p:sp>
      <p:pic>
        <p:nvPicPr>
          <p:cNvPr id="314378" name="Picture 1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809625" y="2119313"/>
            <a:ext cx="7267575" cy="32146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Blends">
  <a:themeElements>
    <a:clrScheme name="Blends 3">
      <a:dk1>
        <a:srgbClr val="000000"/>
      </a:dk1>
      <a:lt1>
        <a:srgbClr val="FFFFFF"/>
      </a:lt1>
      <a:dk2>
        <a:srgbClr val="333399"/>
      </a:dk2>
      <a:lt2>
        <a:srgbClr val="1C1C1C"/>
      </a:lt2>
      <a:accent1>
        <a:srgbClr val="00E4A8"/>
      </a:accent1>
      <a:accent2>
        <a:srgbClr val="FFCF01"/>
      </a:accent2>
      <a:accent3>
        <a:srgbClr val="FFFFFF"/>
      </a:accent3>
      <a:accent4>
        <a:srgbClr val="000000"/>
      </a:accent4>
      <a:accent5>
        <a:srgbClr val="AAEFD1"/>
      </a:accent5>
      <a:accent6>
        <a:srgbClr val="E7BB01"/>
      </a:accent6>
      <a:hlink>
        <a:srgbClr val="FF0000"/>
      </a:hlink>
      <a:folHlink>
        <a:srgbClr val="3333CC"/>
      </a:folHlink>
    </a:clrScheme>
    <a:fontScheme name="Blends">
      <a:majorFont>
        <a:latin typeface="Tahoma"/>
        <a:ea typeface=""/>
        <a:cs typeface=""/>
      </a:majorFont>
      <a:minorFont>
        <a:latin typeface="Tahoma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1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ahoma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1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ahoma" pitchFamily="34" charset="0"/>
          </a:defRPr>
        </a:defPPr>
      </a:lstStyle>
    </a:lnDef>
  </a:objectDefaults>
  <a:extraClrSchemeLst>
    <a:extraClrScheme>
      <a:clrScheme name="Blends 1">
        <a:dk1>
          <a:srgbClr val="969696"/>
        </a:dk1>
        <a:lt1>
          <a:srgbClr val="FFFFFF"/>
        </a:lt1>
        <a:dk2>
          <a:srgbClr val="000000"/>
        </a:dk2>
        <a:lt2>
          <a:srgbClr val="DDDDDD"/>
        </a:lt2>
        <a:accent1>
          <a:srgbClr val="00E4A8"/>
        </a:accent1>
        <a:accent2>
          <a:srgbClr val="3333CC"/>
        </a:accent2>
        <a:accent3>
          <a:srgbClr val="AAAAAA"/>
        </a:accent3>
        <a:accent4>
          <a:srgbClr val="DADADA"/>
        </a:accent4>
        <a:accent5>
          <a:srgbClr val="AAEFD1"/>
        </a:accent5>
        <a:accent6>
          <a:srgbClr val="2D2DB9"/>
        </a:accent6>
        <a:hlink>
          <a:srgbClr val="FF5050"/>
        </a:hlink>
        <a:folHlink>
          <a:srgbClr val="FFCF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ends 2">
        <a:dk1>
          <a:srgbClr val="000094"/>
        </a:dk1>
        <a:lt1>
          <a:srgbClr val="FFFFFF"/>
        </a:lt1>
        <a:dk2>
          <a:srgbClr val="0000CC"/>
        </a:dk2>
        <a:lt2>
          <a:srgbClr val="FFFFCC"/>
        </a:lt2>
        <a:accent1>
          <a:srgbClr val="3193FF"/>
        </a:accent1>
        <a:accent2>
          <a:srgbClr val="9900FF"/>
        </a:accent2>
        <a:accent3>
          <a:srgbClr val="AAAAE2"/>
        </a:accent3>
        <a:accent4>
          <a:srgbClr val="DADADA"/>
        </a:accent4>
        <a:accent5>
          <a:srgbClr val="ADC8FF"/>
        </a:accent5>
        <a:accent6>
          <a:srgbClr val="8A00E7"/>
        </a:accent6>
        <a:hlink>
          <a:srgbClr val="FF3399"/>
        </a:hlink>
        <a:folHlink>
          <a:srgbClr val="FF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ends 3">
        <a:dk1>
          <a:srgbClr val="000000"/>
        </a:dk1>
        <a:lt1>
          <a:srgbClr val="FFFFFF"/>
        </a:lt1>
        <a:dk2>
          <a:srgbClr val="333399"/>
        </a:dk2>
        <a:lt2>
          <a:srgbClr val="1C1C1C"/>
        </a:lt2>
        <a:accent1>
          <a:srgbClr val="00E4A8"/>
        </a:accent1>
        <a:accent2>
          <a:srgbClr val="FFCF01"/>
        </a:accent2>
        <a:accent3>
          <a:srgbClr val="FFFFFF"/>
        </a:accent3>
        <a:accent4>
          <a:srgbClr val="000000"/>
        </a:accent4>
        <a:accent5>
          <a:srgbClr val="AAEFD1"/>
        </a:accent5>
        <a:accent6>
          <a:srgbClr val="E7BB01"/>
        </a:accent6>
        <a:hlink>
          <a:srgbClr val="FF0000"/>
        </a:hlink>
        <a:folHlink>
          <a:srgbClr val="3333CC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ends 4">
        <a:dk1>
          <a:srgbClr val="000000"/>
        </a:dk1>
        <a:lt1>
          <a:srgbClr val="FFFFFF"/>
        </a:lt1>
        <a:dk2>
          <a:srgbClr val="515F7B"/>
        </a:dk2>
        <a:lt2>
          <a:srgbClr val="808080"/>
        </a:lt2>
        <a:accent1>
          <a:srgbClr val="9FCAD3"/>
        </a:accent1>
        <a:accent2>
          <a:srgbClr val="C0C0C0"/>
        </a:accent2>
        <a:accent3>
          <a:srgbClr val="FFFFFF"/>
        </a:accent3>
        <a:accent4>
          <a:srgbClr val="000000"/>
        </a:accent4>
        <a:accent5>
          <a:srgbClr val="CDE1E6"/>
        </a:accent5>
        <a:accent6>
          <a:srgbClr val="AEAEAE"/>
        </a:accent6>
        <a:hlink>
          <a:srgbClr val="91AFBF"/>
        </a:hlink>
        <a:folHlink>
          <a:srgbClr val="ECEAAC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ends 5">
        <a:dk1>
          <a:srgbClr val="000000"/>
        </a:dk1>
        <a:lt1>
          <a:srgbClr val="FFFFFF"/>
        </a:lt1>
        <a:dk2>
          <a:srgbClr val="000066"/>
        </a:dk2>
        <a:lt2>
          <a:srgbClr val="333333"/>
        </a:lt2>
        <a:accent1>
          <a:srgbClr val="C4709A"/>
        </a:accent1>
        <a:accent2>
          <a:srgbClr val="4B4EB5"/>
        </a:accent2>
        <a:accent3>
          <a:srgbClr val="FFFFFF"/>
        </a:accent3>
        <a:accent4>
          <a:srgbClr val="000000"/>
        </a:accent4>
        <a:accent5>
          <a:srgbClr val="DEBBCA"/>
        </a:accent5>
        <a:accent6>
          <a:srgbClr val="4346A4"/>
        </a:accent6>
        <a:hlink>
          <a:srgbClr val="C481CF"/>
        </a:hlink>
        <a:folHlink>
          <a:srgbClr val="76B749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ends 6">
        <a:dk1>
          <a:srgbClr val="000000"/>
        </a:dk1>
        <a:lt1>
          <a:srgbClr val="FFFFFF"/>
        </a:lt1>
        <a:dk2>
          <a:srgbClr val="6A4076"/>
        </a:dk2>
        <a:lt2>
          <a:srgbClr val="969696"/>
        </a:lt2>
        <a:accent1>
          <a:srgbClr val="DBA9C2"/>
        </a:accent1>
        <a:accent2>
          <a:srgbClr val="E1BF91"/>
        </a:accent2>
        <a:accent3>
          <a:srgbClr val="FFFFFF"/>
        </a:accent3>
        <a:accent4>
          <a:srgbClr val="000000"/>
        </a:accent4>
        <a:accent5>
          <a:srgbClr val="EAD1DD"/>
        </a:accent5>
        <a:accent6>
          <a:srgbClr val="CCAD83"/>
        </a:accent6>
        <a:hlink>
          <a:srgbClr val="B3CE82"/>
        </a:hlink>
        <a:folHlink>
          <a:srgbClr val="B8AD48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1359</TotalTime>
  <Words>237</Words>
  <Application>Microsoft Office PowerPoint</Application>
  <PresentationFormat>On-screen Show (4:3)</PresentationFormat>
  <Paragraphs>116</Paragraphs>
  <Slides>19</Slides>
  <Notes>19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0" baseType="lpstr">
      <vt:lpstr>Blends</vt:lpstr>
      <vt:lpstr>Slide 1</vt:lpstr>
      <vt:lpstr>Slide 2</vt:lpstr>
      <vt:lpstr>Slide 3</vt:lpstr>
      <vt:lpstr>Slide 4</vt:lpstr>
      <vt:lpstr>Slide 5</vt:lpstr>
      <vt:lpstr>Slide 6</vt:lpstr>
      <vt:lpstr>Slide 7</vt:lpstr>
      <vt:lpstr>Slide 8</vt:lpstr>
      <vt:lpstr>Slide 9</vt:lpstr>
      <vt:lpstr>Slide 10</vt:lpstr>
      <vt:lpstr>Slide 11</vt:lpstr>
      <vt:lpstr>OPTICAL FIBER</vt:lpstr>
      <vt:lpstr>Slide 13</vt:lpstr>
      <vt:lpstr>Slide 14</vt:lpstr>
      <vt:lpstr>Slide 15</vt:lpstr>
      <vt:lpstr>Slide 16</vt:lpstr>
      <vt:lpstr>Slide 17</vt:lpstr>
      <vt:lpstr>Slide 18</vt:lpstr>
      <vt:lpstr>Slide 19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Valued Gateway Client</dc:creator>
  <cp:lastModifiedBy>Admin</cp:lastModifiedBy>
  <cp:revision>76</cp:revision>
  <dcterms:created xsi:type="dcterms:W3CDTF">2000-01-15T04:50:39Z</dcterms:created>
  <dcterms:modified xsi:type="dcterms:W3CDTF">2013-06-14T10:04:34Z</dcterms:modified>
</cp:coreProperties>
</file>