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5"/>
  </p:notesMasterIdLst>
  <p:handoutMasterIdLst>
    <p:handoutMasterId r:id="rId36"/>
  </p:handoutMasterIdLst>
  <p:sldIdLst>
    <p:sldId id="749" r:id="rId2"/>
    <p:sldId id="721" r:id="rId3"/>
    <p:sldId id="748" r:id="rId4"/>
    <p:sldId id="688" r:id="rId5"/>
    <p:sldId id="689" r:id="rId6"/>
    <p:sldId id="690" r:id="rId7"/>
    <p:sldId id="722" r:id="rId8"/>
    <p:sldId id="691" r:id="rId9"/>
    <p:sldId id="692" r:id="rId10"/>
    <p:sldId id="728" r:id="rId11"/>
    <p:sldId id="751" r:id="rId12"/>
    <p:sldId id="738" r:id="rId13"/>
    <p:sldId id="729" r:id="rId14"/>
    <p:sldId id="752" r:id="rId15"/>
    <p:sldId id="694" r:id="rId16"/>
    <p:sldId id="697" r:id="rId17"/>
    <p:sldId id="723" r:id="rId18"/>
    <p:sldId id="698" r:id="rId19"/>
    <p:sldId id="699" r:id="rId20"/>
    <p:sldId id="724" r:id="rId21"/>
    <p:sldId id="700" r:id="rId22"/>
    <p:sldId id="750" r:id="rId23"/>
    <p:sldId id="732" r:id="rId24"/>
    <p:sldId id="753" r:id="rId25"/>
    <p:sldId id="744" r:id="rId26"/>
    <p:sldId id="740" r:id="rId27"/>
    <p:sldId id="746" r:id="rId28"/>
    <p:sldId id="701" r:id="rId29"/>
    <p:sldId id="735" r:id="rId30"/>
    <p:sldId id="742" r:id="rId31"/>
    <p:sldId id="743" r:id="rId32"/>
    <p:sldId id="704" r:id="rId33"/>
    <p:sldId id="737" r:id="rId34"/>
  </p:sldIdLst>
  <p:sldSz cx="9144000" cy="6858000" type="screen4x3"/>
  <p:notesSz cx="6858000" cy="9144000"/>
  <p:defaultTextStyle>
    <a:defPPr>
      <a:defRPr lang="en-US"/>
    </a:defPPr>
    <a:lvl1pPr algn="l" rtl="0" eaLnBrk="0" fontAlgn="base" hangingPunct="0">
      <a:spcBef>
        <a:spcPct val="0"/>
      </a:spcBef>
      <a:spcAft>
        <a:spcPct val="0"/>
      </a:spcAft>
      <a:defRPr sz="3200" b="1" kern="1200">
        <a:solidFill>
          <a:schemeClr val="tx1"/>
        </a:solidFill>
        <a:latin typeface="Arial" charset="0"/>
        <a:ea typeface="+mn-ea"/>
        <a:cs typeface="+mn-cs"/>
      </a:defRPr>
    </a:lvl1pPr>
    <a:lvl2pPr marL="457200" algn="l" rtl="0" eaLnBrk="0" fontAlgn="base" hangingPunct="0">
      <a:spcBef>
        <a:spcPct val="0"/>
      </a:spcBef>
      <a:spcAft>
        <a:spcPct val="0"/>
      </a:spcAft>
      <a:defRPr sz="3200" b="1" kern="1200">
        <a:solidFill>
          <a:schemeClr val="tx1"/>
        </a:solidFill>
        <a:latin typeface="Arial" charset="0"/>
        <a:ea typeface="+mn-ea"/>
        <a:cs typeface="+mn-cs"/>
      </a:defRPr>
    </a:lvl2pPr>
    <a:lvl3pPr marL="914400" algn="l" rtl="0" eaLnBrk="0" fontAlgn="base" hangingPunct="0">
      <a:spcBef>
        <a:spcPct val="0"/>
      </a:spcBef>
      <a:spcAft>
        <a:spcPct val="0"/>
      </a:spcAft>
      <a:defRPr sz="3200" b="1" kern="1200">
        <a:solidFill>
          <a:schemeClr val="tx1"/>
        </a:solidFill>
        <a:latin typeface="Arial" charset="0"/>
        <a:ea typeface="+mn-ea"/>
        <a:cs typeface="+mn-cs"/>
      </a:defRPr>
    </a:lvl3pPr>
    <a:lvl4pPr marL="1371600" algn="l" rtl="0" eaLnBrk="0" fontAlgn="base" hangingPunct="0">
      <a:spcBef>
        <a:spcPct val="0"/>
      </a:spcBef>
      <a:spcAft>
        <a:spcPct val="0"/>
      </a:spcAft>
      <a:defRPr sz="3200" b="1" kern="1200">
        <a:solidFill>
          <a:schemeClr val="tx1"/>
        </a:solidFill>
        <a:latin typeface="Arial" charset="0"/>
        <a:ea typeface="+mn-ea"/>
        <a:cs typeface="+mn-cs"/>
      </a:defRPr>
    </a:lvl4pPr>
    <a:lvl5pPr marL="1828800" algn="l" rtl="0" eaLnBrk="0" fontAlgn="base" hangingPunct="0">
      <a:spcBef>
        <a:spcPct val="0"/>
      </a:spcBef>
      <a:spcAft>
        <a:spcPct val="0"/>
      </a:spcAft>
      <a:defRPr sz="3200" b="1" kern="1200">
        <a:solidFill>
          <a:schemeClr val="tx1"/>
        </a:solidFill>
        <a:latin typeface="Arial" charset="0"/>
        <a:ea typeface="+mn-ea"/>
        <a:cs typeface="+mn-cs"/>
      </a:defRPr>
    </a:lvl5pPr>
    <a:lvl6pPr marL="2286000" algn="l" defTabSz="914400" rtl="0" eaLnBrk="1" latinLnBrk="0" hangingPunct="1">
      <a:defRPr sz="3200" b="1" kern="1200">
        <a:solidFill>
          <a:schemeClr val="tx1"/>
        </a:solidFill>
        <a:latin typeface="Arial" charset="0"/>
        <a:ea typeface="+mn-ea"/>
        <a:cs typeface="+mn-cs"/>
      </a:defRPr>
    </a:lvl6pPr>
    <a:lvl7pPr marL="2743200" algn="l" defTabSz="914400" rtl="0" eaLnBrk="1" latinLnBrk="0" hangingPunct="1">
      <a:defRPr sz="3200" b="1" kern="1200">
        <a:solidFill>
          <a:schemeClr val="tx1"/>
        </a:solidFill>
        <a:latin typeface="Arial" charset="0"/>
        <a:ea typeface="+mn-ea"/>
        <a:cs typeface="+mn-cs"/>
      </a:defRPr>
    </a:lvl7pPr>
    <a:lvl8pPr marL="3200400" algn="l" defTabSz="914400" rtl="0" eaLnBrk="1" latinLnBrk="0" hangingPunct="1">
      <a:defRPr sz="3200" b="1" kern="1200">
        <a:solidFill>
          <a:schemeClr val="tx1"/>
        </a:solidFill>
        <a:latin typeface="Arial" charset="0"/>
        <a:ea typeface="+mn-ea"/>
        <a:cs typeface="+mn-cs"/>
      </a:defRPr>
    </a:lvl8pPr>
    <a:lvl9pPr marL="3657600" algn="l" defTabSz="914400" rtl="0" eaLnBrk="1" latinLnBrk="0" hangingPunct="1">
      <a:defRPr sz="32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FF"/>
    <a:srgbClr val="660066"/>
    <a:srgbClr val="00CC00"/>
    <a:srgbClr val="996633"/>
    <a:srgbClr val="6666FF"/>
    <a:srgbClr val="CCFF99"/>
    <a:srgbClr val="99FF33"/>
    <a:srgbClr val="DDDDD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95" autoAdjust="0"/>
    <p:restoredTop sz="94680" autoAdjust="0"/>
  </p:normalViewPr>
  <p:slideViewPr>
    <p:cSldViewPr>
      <p:cViewPr>
        <p:scale>
          <a:sx n="75" d="100"/>
          <a:sy n="75" d="100"/>
        </p:scale>
        <p:origin x="-900" y="-3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67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latin typeface="Times New Roman" pitchFamily="18" charset="0"/>
              </a:defRPr>
            </a:lvl1pPr>
          </a:lstStyle>
          <a:p>
            <a:endParaRPr lang="en-US"/>
          </a:p>
        </p:txBody>
      </p:sp>
      <p:sp>
        <p:nvSpPr>
          <p:cNvPr id="92672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latin typeface="Times New Roman" pitchFamily="18" charset="0"/>
              </a:defRPr>
            </a:lvl1pPr>
          </a:lstStyle>
          <a:p>
            <a:endParaRPr lang="en-US"/>
          </a:p>
        </p:txBody>
      </p:sp>
      <p:sp>
        <p:nvSpPr>
          <p:cNvPr id="92672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latin typeface="Times New Roman" pitchFamily="18" charset="0"/>
              </a:defRPr>
            </a:lvl1pPr>
          </a:lstStyle>
          <a:p>
            <a:endParaRPr lang="en-US"/>
          </a:p>
        </p:txBody>
      </p:sp>
      <p:sp>
        <p:nvSpPr>
          <p:cNvPr id="92672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latin typeface="Times New Roman" pitchFamily="18" charset="0"/>
              </a:defRPr>
            </a:lvl1pPr>
          </a:lstStyle>
          <a:p>
            <a:fld id="{53966E79-7F06-4E2B-AAFE-D09547223A99}"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560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latin typeface="Times New Roman" pitchFamily="18" charset="0"/>
              </a:defRPr>
            </a:lvl1pPr>
          </a:lstStyle>
          <a:p>
            <a:endParaRPr lang="en-US"/>
          </a:p>
        </p:txBody>
      </p:sp>
      <p:sp>
        <p:nvSpPr>
          <p:cNvPr id="85606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latin typeface="Times New Roman" pitchFamily="18" charset="0"/>
              </a:defRPr>
            </a:lvl1pPr>
          </a:lstStyle>
          <a:p>
            <a:endParaRPr lang="en-US"/>
          </a:p>
        </p:txBody>
      </p:sp>
      <p:sp>
        <p:nvSpPr>
          <p:cNvPr id="8560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85606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5607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latin typeface="Times New Roman" pitchFamily="18" charset="0"/>
              </a:defRPr>
            </a:lvl1pPr>
          </a:lstStyle>
          <a:p>
            <a:endParaRPr lang="en-US"/>
          </a:p>
        </p:txBody>
      </p:sp>
      <p:sp>
        <p:nvSpPr>
          <p:cNvPr id="85607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latin typeface="Times New Roman" pitchFamily="18" charset="0"/>
              </a:defRPr>
            </a:lvl1pPr>
          </a:lstStyle>
          <a:p>
            <a:fld id="{22CF8302-9214-4194-8736-7CCC3C923234}"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8770" name="Rectangle 2"/>
          <p:cNvSpPr>
            <a:spLocks noGrp="1" noRot="1" noChangeAspect="1" noChangeArrowheads="1" noTextEdit="1"/>
          </p:cNvSpPr>
          <p:nvPr>
            <p:ph type="sldImg"/>
          </p:nvPr>
        </p:nvSpPr>
        <p:spPr>
          <a:ln/>
        </p:spPr>
      </p:sp>
      <p:sp>
        <p:nvSpPr>
          <p:cNvPr id="928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6306" name="Rectangle 2"/>
          <p:cNvSpPr>
            <a:spLocks noGrp="1" noRot="1" noChangeAspect="1" noChangeArrowheads="1" noTextEdit="1"/>
          </p:cNvSpPr>
          <p:nvPr>
            <p:ph type="sldImg"/>
          </p:nvPr>
        </p:nvSpPr>
        <p:spPr>
          <a:ln/>
        </p:spPr>
      </p:sp>
      <p:sp>
        <p:nvSpPr>
          <p:cNvPr id="8663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6306" name="Rectangle 2"/>
          <p:cNvSpPr>
            <a:spLocks noGrp="1" noRot="1" noChangeAspect="1" noChangeArrowheads="1" noTextEdit="1"/>
          </p:cNvSpPr>
          <p:nvPr>
            <p:ph type="sldImg"/>
          </p:nvPr>
        </p:nvSpPr>
        <p:spPr>
          <a:ln/>
        </p:spPr>
      </p:sp>
      <p:sp>
        <p:nvSpPr>
          <p:cNvPr id="8663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7330" name="Rectangle 2"/>
          <p:cNvSpPr>
            <a:spLocks noGrp="1" noRot="1" noChangeAspect="1" noChangeArrowheads="1" noTextEdit="1"/>
          </p:cNvSpPr>
          <p:nvPr>
            <p:ph type="sldImg"/>
          </p:nvPr>
        </p:nvSpPr>
        <p:spPr>
          <a:ln/>
        </p:spPr>
      </p:sp>
      <p:sp>
        <p:nvSpPr>
          <p:cNvPr id="867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8354" name="Rectangle 2"/>
          <p:cNvSpPr>
            <a:spLocks noGrp="1" noRot="1" noChangeAspect="1" noChangeArrowheads="1" noTextEdit="1"/>
          </p:cNvSpPr>
          <p:nvPr>
            <p:ph type="sldImg"/>
          </p:nvPr>
        </p:nvSpPr>
        <p:spPr>
          <a:ln/>
        </p:spPr>
      </p:sp>
      <p:sp>
        <p:nvSpPr>
          <p:cNvPr id="8683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8354" name="Rectangle 2"/>
          <p:cNvSpPr>
            <a:spLocks noGrp="1" noRot="1" noChangeAspect="1" noChangeArrowheads="1" noTextEdit="1"/>
          </p:cNvSpPr>
          <p:nvPr>
            <p:ph type="sldImg"/>
          </p:nvPr>
        </p:nvSpPr>
        <p:spPr>
          <a:ln/>
        </p:spPr>
      </p:sp>
      <p:sp>
        <p:nvSpPr>
          <p:cNvPr id="8683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9378" name="Rectangle 2"/>
          <p:cNvSpPr>
            <a:spLocks noGrp="1" noRot="1" noChangeAspect="1" noChangeArrowheads="1" noTextEdit="1"/>
          </p:cNvSpPr>
          <p:nvPr>
            <p:ph type="sldImg"/>
          </p:nvPr>
        </p:nvSpPr>
        <p:spPr>
          <a:ln/>
        </p:spPr>
      </p:sp>
      <p:sp>
        <p:nvSpPr>
          <p:cNvPr id="8693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4498" name="Rectangle 2"/>
          <p:cNvSpPr>
            <a:spLocks noGrp="1" noRot="1" noChangeAspect="1" noChangeArrowheads="1" noTextEdit="1"/>
          </p:cNvSpPr>
          <p:nvPr>
            <p:ph type="sldImg"/>
          </p:nvPr>
        </p:nvSpPr>
        <p:spPr>
          <a:ln/>
        </p:spPr>
      </p:sp>
      <p:sp>
        <p:nvSpPr>
          <p:cNvPr id="874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5522" name="Rectangle 2"/>
          <p:cNvSpPr>
            <a:spLocks noGrp="1" noRot="1" noChangeAspect="1" noChangeArrowheads="1" noTextEdit="1"/>
          </p:cNvSpPr>
          <p:nvPr>
            <p:ph type="sldImg"/>
          </p:nvPr>
        </p:nvSpPr>
        <p:spPr>
          <a:ln/>
        </p:spPr>
      </p:sp>
      <p:sp>
        <p:nvSpPr>
          <p:cNvPr id="8755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6546" name="Rectangle 2"/>
          <p:cNvSpPr>
            <a:spLocks noGrp="1" noRot="1" noChangeAspect="1" noChangeArrowheads="1" noTextEdit="1"/>
          </p:cNvSpPr>
          <p:nvPr>
            <p:ph type="sldImg"/>
          </p:nvPr>
        </p:nvSpPr>
        <p:spPr>
          <a:ln/>
        </p:spPr>
      </p:sp>
      <p:sp>
        <p:nvSpPr>
          <p:cNvPr id="8765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7570" name="Rectangle 2"/>
          <p:cNvSpPr>
            <a:spLocks noGrp="1" noRot="1" noChangeAspect="1" noChangeArrowheads="1" noTextEdit="1"/>
          </p:cNvSpPr>
          <p:nvPr>
            <p:ph type="sldImg"/>
          </p:nvPr>
        </p:nvSpPr>
        <p:spPr>
          <a:ln/>
        </p:spPr>
      </p:sp>
      <p:sp>
        <p:nvSpPr>
          <p:cNvPr id="8775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8114" name="Rectangle 2"/>
          <p:cNvSpPr>
            <a:spLocks noGrp="1" noRot="1" noChangeAspect="1" noChangeArrowheads="1" noTextEdit="1"/>
          </p:cNvSpPr>
          <p:nvPr>
            <p:ph type="sldImg"/>
          </p:nvPr>
        </p:nvSpPr>
        <p:spPr>
          <a:ln/>
        </p:spPr>
      </p:sp>
      <p:sp>
        <p:nvSpPr>
          <p:cNvPr id="8581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8594" name="Rectangle 2"/>
          <p:cNvSpPr>
            <a:spLocks noGrp="1" noRot="1" noChangeAspect="1" noChangeArrowheads="1" noTextEdit="1"/>
          </p:cNvSpPr>
          <p:nvPr>
            <p:ph type="sldImg"/>
          </p:nvPr>
        </p:nvSpPr>
        <p:spPr>
          <a:ln/>
        </p:spPr>
      </p:sp>
      <p:sp>
        <p:nvSpPr>
          <p:cNvPr id="878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9618" name="Rectangle 2"/>
          <p:cNvSpPr>
            <a:spLocks noGrp="1" noRot="1" noChangeAspect="1" noChangeArrowheads="1" noTextEdit="1"/>
          </p:cNvSpPr>
          <p:nvPr>
            <p:ph type="sldImg"/>
          </p:nvPr>
        </p:nvSpPr>
        <p:spPr>
          <a:ln/>
        </p:spPr>
      </p:sp>
      <p:sp>
        <p:nvSpPr>
          <p:cNvPr id="8796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1666" name="Rectangle 2"/>
          <p:cNvSpPr>
            <a:spLocks noGrp="1" noRot="1" noChangeAspect="1" noChangeArrowheads="1" noTextEdit="1"/>
          </p:cNvSpPr>
          <p:nvPr>
            <p:ph type="sldImg"/>
          </p:nvPr>
        </p:nvSpPr>
        <p:spPr>
          <a:ln/>
        </p:spPr>
      </p:sp>
      <p:sp>
        <p:nvSpPr>
          <p:cNvPr id="8816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1666" name="Rectangle 2"/>
          <p:cNvSpPr>
            <a:spLocks noGrp="1" noRot="1" noChangeAspect="1" noChangeArrowheads="1" noTextEdit="1"/>
          </p:cNvSpPr>
          <p:nvPr>
            <p:ph type="sldImg"/>
          </p:nvPr>
        </p:nvSpPr>
        <p:spPr>
          <a:ln/>
        </p:spPr>
      </p:sp>
      <p:sp>
        <p:nvSpPr>
          <p:cNvPr id="8816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3410" name="Rectangle 2"/>
          <p:cNvSpPr>
            <a:spLocks noGrp="1" noRot="1" noChangeAspect="1" noChangeArrowheads="1" noTextEdit="1"/>
          </p:cNvSpPr>
          <p:nvPr>
            <p:ph type="sldImg"/>
          </p:nvPr>
        </p:nvSpPr>
        <p:spPr>
          <a:ln/>
        </p:spPr>
      </p:sp>
      <p:sp>
        <p:nvSpPr>
          <p:cNvPr id="913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2690" name="Rectangle 2"/>
          <p:cNvSpPr>
            <a:spLocks noGrp="1" noRot="1" noChangeAspect="1" noChangeArrowheads="1" noTextEdit="1"/>
          </p:cNvSpPr>
          <p:nvPr>
            <p:ph type="sldImg"/>
          </p:nvPr>
        </p:nvSpPr>
        <p:spPr>
          <a:ln/>
        </p:spPr>
      </p:sp>
      <p:sp>
        <p:nvSpPr>
          <p:cNvPr id="8826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7506" name="Rectangle 2"/>
          <p:cNvSpPr>
            <a:spLocks noGrp="1" noRot="1" noChangeAspect="1" noChangeArrowheads="1" noTextEdit="1"/>
          </p:cNvSpPr>
          <p:nvPr>
            <p:ph type="sldImg"/>
          </p:nvPr>
        </p:nvSpPr>
        <p:spPr>
          <a:ln/>
        </p:spPr>
      </p:sp>
      <p:sp>
        <p:nvSpPr>
          <p:cNvPr id="917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3714" name="Rectangle 2"/>
          <p:cNvSpPr>
            <a:spLocks noGrp="1" noRot="1" noChangeAspect="1" noChangeArrowheads="1" noTextEdit="1"/>
          </p:cNvSpPr>
          <p:nvPr>
            <p:ph type="sldImg"/>
          </p:nvPr>
        </p:nvSpPr>
        <p:spPr>
          <a:ln/>
        </p:spPr>
      </p:sp>
      <p:sp>
        <p:nvSpPr>
          <p:cNvPr id="8837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6786" name="Rectangle 2"/>
          <p:cNvSpPr>
            <a:spLocks noGrp="1" noRot="1" noChangeAspect="1" noChangeArrowheads="1" noTextEdit="1"/>
          </p:cNvSpPr>
          <p:nvPr>
            <p:ph type="sldImg"/>
          </p:nvPr>
        </p:nvSpPr>
        <p:spPr>
          <a:ln/>
        </p:spPr>
      </p:sp>
      <p:sp>
        <p:nvSpPr>
          <p:cNvPr id="8867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7810" name="Rectangle 2"/>
          <p:cNvSpPr>
            <a:spLocks noGrp="1" noRot="1" noChangeAspect="1" noChangeArrowheads="1" noTextEdit="1"/>
          </p:cNvSpPr>
          <p:nvPr>
            <p:ph type="sldImg"/>
          </p:nvPr>
        </p:nvSpPr>
        <p:spPr>
          <a:ln/>
        </p:spPr>
      </p:sp>
      <p:sp>
        <p:nvSpPr>
          <p:cNvPr id="8878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5698" name="Rectangle 2"/>
          <p:cNvSpPr>
            <a:spLocks noGrp="1" noRot="1" noChangeAspect="1" noChangeArrowheads="1" noTextEdit="1"/>
          </p:cNvSpPr>
          <p:nvPr>
            <p:ph type="sldImg"/>
          </p:nvPr>
        </p:nvSpPr>
        <p:spPr>
          <a:ln/>
        </p:spPr>
      </p:sp>
      <p:sp>
        <p:nvSpPr>
          <p:cNvPr id="925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8834" name="Rectangle 2"/>
          <p:cNvSpPr>
            <a:spLocks noGrp="1" noRot="1" noChangeAspect="1" noChangeArrowheads="1" noTextEdit="1"/>
          </p:cNvSpPr>
          <p:nvPr>
            <p:ph type="sldImg"/>
          </p:nvPr>
        </p:nvSpPr>
        <p:spPr>
          <a:ln/>
        </p:spPr>
      </p:sp>
      <p:sp>
        <p:nvSpPr>
          <p:cNvPr id="8888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9858" name="Rectangle 2"/>
          <p:cNvSpPr>
            <a:spLocks noGrp="1" noRot="1" noChangeAspect="1" noChangeArrowheads="1" noTextEdit="1"/>
          </p:cNvSpPr>
          <p:nvPr>
            <p:ph type="sldImg"/>
          </p:nvPr>
        </p:nvSpPr>
        <p:spPr>
          <a:ln/>
        </p:spPr>
      </p:sp>
      <p:sp>
        <p:nvSpPr>
          <p:cNvPr id="8898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7026" name="Rectangle 2"/>
          <p:cNvSpPr>
            <a:spLocks noGrp="1" noRot="1" noChangeAspect="1" noChangeArrowheads="1" noTextEdit="1"/>
          </p:cNvSpPr>
          <p:nvPr>
            <p:ph type="sldImg"/>
          </p:nvPr>
        </p:nvSpPr>
        <p:spPr>
          <a:ln/>
        </p:spPr>
      </p:sp>
      <p:sp>
        <p:nvSpPr>
          <p:cNvPr id="8970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62" name="Rectangle 2"/>
          <p:cNvSpPr>
            <a:spLocks noGrp="1" noRot="1" noChangeAspect="1" noChangeArrowheads="1" noTextEdit="1"/>
          </p:cNvSpPr>
          <p:nvPr>
            <p:ph type="sldImg"/>
          </p:nvPr>
        </p:nvSpPr>
        <p:spPr>
          <a:ln/>
        </p:spPr>
      </p:sp>
      <p:sp>
        <p:nvSpPr>
          <p:cNvPr id="8601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1186" name="Rectangle 2"/>
          <p:cNvSpPr>
            <a:spLocks noGrp="1" noRot="1" noChangeAspect="1" noChangeArrowheads="1" noTextEdit="1"/>
          </p:cNvSpPr>
          <p:nvPr>
            <p:ph type="sldImg"/>
          </p:nvPr>
        </p:nvSpPr>
        <p:spPr>
          <a:ln/>
        </p:spPr>
      </p:sp>
      <p:sp>
        <p:nvSpPr>
          <p:cNvPr id="8611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2210" name="Rectangle 2"/>
          <p:cNvSpPr>
            <a:spLocks noGrp="1" noRot="1" noChangeAspect="1" noChangeArrowheads="1" noTextEdit="1"/>
          </p:cNvSpPr>
          <p:nvPr>
            <p:ph type="sldImg"/>
          </p:nvPr>
        </p:nvSpPr>
        <p:spPr>
          <a:ln/>
        </p:spPr>
      </p:sp>
      <p:sp>
        <p:nvSpPr>
          <p:cNvPr id="8622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3234" name="Rectangle 2"/>
          <p:cNvSpPr>
            <a:spLocks noGrp="1" noRot="1" noChangeAspect="1" noChangeArrowheads="1" noTextEdit="1"/>
          </p:cNvSpPr>
          <p:nvPr>
            <p:ph type="sldImg"/>
          </p:nvPr>
        </p:nvSpPr>
        <p:spPr>
          <a:ln/>
        </p:spPr>
      </p:sp>
      <p:sp>
        <p:nvSpPr>
          <p:cNvPr id="8632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4258" name="Rectangle 2"/>
          <p:cNvSpPr>
            <a:spLocks noGrp="1" noRot="1" noChangeAspect="1" noChangeArrowheads="1" noTextEdit="1"/>
          </p:cNvSpPr>
          <p:nvPr>
            <p:ph type="sldImg"/>
          </p:nvPr>
        </p:nvSpPr>
        <p:spPr>
          <a:ln/>
        </p:spPr>
      </p:sp>
      <p:sp>
        <p:nvSpPr>
          <p:cNvPr id="8642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5282" name="Rectangle 2"/>
          <p:cNvSpPr>
            <a:spLocks noGrp="1" noRot="1" noChangeAspect="1" noChangeArrowheads="1" noTextEdit="1"/>
          </p:cNvSpPr>
          <p:nvPr>
            <p:ph type="sldImg"/>
          </p:nvPr>
        </p:nvSpPr>
        <p:spPr>
          <a:ln/>
        </p:spPr>
      </p:sp>
      <p:sp>
        <p:nvSpPr>
          <p:cNvPr id="86528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10946" name="Group 2"/>
          <p:cNvGrpSpPr>
            <a:grpSpLocks/>
          </p:cNvGrpSpPr>
          <p:nvPr/>
        </p:nvGrpSpPr>
        <p:grpSpPr bwMode="auto">
          <a:xfrm>
            <a:off x="0" y="2438400"/>
            <a:ext cx="9009063" cy="1052513"/>
            <a:chOff x="0" y="1536"/>
            <a:chExt cx="5675" cy="663"/>
          </a:xfrm>
        </p:grpSpPr>
        <p:grpSp>
          <p:nvGrpSpPr>
            <p:cNvPr id="210947" name="Group 3"/>
            <p:cNvGrpSpPr>
              <a:grpSpLocks/>
            </p:cNvGrpSpPr>
            <p:nvPr/>
          </p:nvGrpSpPr>
          <p:grpSpPr bwMode="auto">
            <a:xfrm>
              <a:off x="183" y="1604"/>
              <a:ext cx="448" cy="299"/>
              <a:chOff x="720" y="336"/>
              <a:chExt cx="624" cy="432"/>
            </a:xfrm>
          </p:grpSpPr>
          <p:sp>
            <p:nvSpPr>
              <p:cNvPr id="210948"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210949"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210950" name="Group 6"/>
            <p:cNvGrpSpPr>
              <a:grpSpLocks/>
            </p:cNvGrpSpPr>
            <p:nvPr/>
          </p:nvGrpSpPr>
          <p:grpSpPr bwMode="auto">
            <a:xfrm>
              <a:off x="261" y="1870"/>
              <a:ext cx="465" cy="299"/>
              <a:chOff x="912" y="2640"/>
              <a:chExt cx="672" cy="432"/>
            </a:xfrm>
          </p:grpSpPr>
          <p:sp>
            <p:nvSpPr>
              <p:cNvPr id="210951"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210952"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210953"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210954"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210955"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210956" name="Rectangle 12"/>
          <p:cNvSpPr>
            <a:spLocks noGrp="1" noChangeArrowheads="1"/>
          </p:cNvSpPr>
          <p:nvPr>
            <p:ph type="ctrTitle"/>
          </p:nvPr>
        </p:nvSpPr>
        <p:spPr bwMode="auto">
          <a:xfrm>
            <a:off x="990600" y="1676400"/>
            <a:ext cx="7772400" cy="1462088"/>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lvl1pPr>
              <a:defRPr/>
            </a:lvl1pPr>
          </a:lstStyle>
          <a:p>
            <a:r>
              <a:rPr lang="en-US"/>
              <a:t>Click to edit Master title style</a:t>
            </a:r>
          </a:p>
        </p:txBody>
      </p:sp>
      <p:sp>
        <p:nvSpPr>
          <p:cNvPr id="210957" name="Rectangle 13"/>
          <p:cNvSpPr>
            <a:spLocks noGrp="1" noChangeArrowheads="1"/>
          </p:cNvSpPr>
          <p:nvPr>
            <p:ph type="subTitle" idx="1"/>
          </p:nvPr>
        </p:nvSpPr>
        <p:spPr bwMode="auto">
          <a:xfrm>
            <a:off x="1371600" y="3886200"/>
            <a:ext cx="6400800" cy="17526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marL="0" indent="0" algn="ctr">
              <a:buFont typeface="Wingdings" pitchFamily="2" charset="2"/>
              <a:buNone/>
              <a:defRPr/>
            </a:lvl1pPr>
          </a:lstStyle>
          <a:p>
            <a:r>
              <a:rPr lang="en-US"/>
              <a:t>Click to edit Master subtitle style</a:t>
            </a:r>
          </a:p>
        </p:txBody>
      </p:sp>
      <p:sp>
        <p:nvSpPr>
          <p:cNvPr id="210958" name="Rectangle 14"/>
          <p:cNvSpPr>
            <a:spLocks noGrp="1" noChangeArrowheads="1"/>
          </p:cNvSpPr>
          <p:nvPr>
            <p:ph type="dt" sz="half" idx="2"/>
          </p:nvPr>
        </p:nvSpPr>
        <p:spPr bwMode="auto">
          <a:xfrm>
            <a:off x="990600" y="6248400"/>
            <a:ext cx="1905000" cy="457200"/>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lvl1pPr eaLnBrk="1" hangingPunct="1">
              <a:defRPr sz="1400" b="0">
                <a:solidFill>
                  <a:schemeClr val="bg2"/>
                </a:solidFill>
                <a:latin typeface="+mn-lt"/>
              </a:defRPr>
            </a:lvl1pPr>
          </a:lstStyle>
          <a:p>
            <a:endParaRPr lang="en-US"/>
          </a:p>
        </p:txBody>
      </p:sp>
      <p:sp>
        <p:nvSpPr>
          <p:cNvPr id="210959" name="Rectangle 15"/>
          <p:cNvSpPr>
            <a:spLocks noGrp="1" noChangeArrowheads="1"/>
          </p:cNvSpPr>
          <p:nvPr>
            <p:ph type="ftr" sz="quarter" idx="3"/>
          </p:nvPr>
        </p:nvSpPr>
        <p:spPr bwMode="auto">
          <a:xfrm>
            <a:off x="3429000" y="6248400"/>
            <a:ext cx="2895600" cy="457200"/>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lvl1pPr algn="ctr" eaLnBrk="1" hangingPunct="1">
              <a:defRPr sz="1400" b="0">
                <a:solidFill>
                  <a:schemeClr val="bg2"/>
                </a:solidFill>
                <a:latin typeface="+mn-lt"/>
              </a:defRPr>
            </a:lvl1pPr>
          </a:lstStyle>
          <a:p>
            <a:endParaRPr lang="en-US"/>
          </a:p>
        </p:txBody>
      </p:sp>
      <p:sp>
        <p:nvSpPr>
          <p:cNvPr id="210960" name="Rectangle 16"/>
          <p:cNvSpPr>
            <a:spLocks noGrp="1" noChangeArrowheads="1"/>
          </p:cNvSpPr>
          <p:nvPr>
            <p:ph type="sldNum" sz="quarter" idx="4"/>
          </p:nvPr>
        </p:nvSpPr>
        <p:spPr>
          <a:xfrm>
            <a:off x="6858000" y="6248400"/>
            <a:ext cx="1905000" cy="457200"/>
          </a:xfrm>
        </p:spPr>
        <p:txBody>
          <a:bodyPr/>
          <a:lstStyle>
            <a:lvl1pPr algn="r">
              <a:defRPr sz="1400" b="0">
                <a:latin typeface="+mn-lt"/>
              </a:defRPr>
            </a:lvl1pPr>
          </a:lstStyle>
          <a:p>
            <a:fld id="{7FFA1C3E-EFB5-418B-80FD-6719E3113DA6}" type="slidenum">
              <a:rPr lang="en-US"/>
              <a:pPr/>
              <a:t>‹#›</a:t>
            </a:fld>
            <a:endParaRPr lang="en-US"/>
          </a:p>
        </p:txBody>
      </p:sp>
      <p:sp>
        <p:nvSpPr>
          <p:cNvPr id="210961" name="Text Box 17"/>
          <p:cNvSpPr txBox="1">
            <a:spLocks noChangeArrowheads="1"/>
          </p:cNvSpPr>
          <p:nvPr userDrawn="1"/>
        </p:nvSpPr>
        <p:spPr bwMode="auto">
          <a:xfrm>
            <a:off x="0" y="6553200"/>
            <a:ext cx="2209800" cy="304800"/>
          </a:xfrm>
          <a:prstGeom prst="rect">
            <a:avLst/>
          </a:prstGeom>
          <a:noFill/>
          <a:ln w="9525">
            <a:noFill/>
            <a:miter lim="800000"/>
            <a:headEnd/>
            <a:tailEnd/>
          </a:ln>
          <a:effectLst/>
        </p:spPr>
        <p:txBody>
          <a:bodyPr>
            <a:spAutoFit/>
          </a:bodyPr>
          <a:lstStyle/>
          <a:p>
            <a:pPr eaLnBrk="1" hangingPunct="1">
              <a:spcBef>
                <a:spcPct val="50000"/>
              </a:spcBef>
            </a:pPr>
            <a:r>
              <a:rPr lang="en-US" altLang="en-US" sz="1400" b="0">
                <a:latin typeface="McGrawHill-Italic" pitchFamily="2" charset="0"/>
              </a:rPr>
              <a:t>McGraw-Hill</a:t>
            </a:r>
            <a:endParaRPr lang="en-US" altLang="en-US" sz="2400" b="0">
              <a:latin typeface="Times New Roman" pitchFamily="18" charset="0"/>
            </a:endParaRPr>
          </a:p>
        </p:txBody>
      </p:sp>
      <p:sp>
        <p:nvSpPr>
          <p:cNvPr id="210962" name="Text Box 18"/>
          <p:cNvSpPr txBox="1">
            <a:spLocks noChangeArrowheads="1"/>
          </p:cNvSpPr>
          <p:nvPr userDrawn="1"/>
        </p:nvSpPr>
        <p:spPr bwMode="auto">
          <a:xfrm>
            <a:off x="4572000" y="6553200"/>
            <a:ext cx="4572000" cy="304800"/>
          </a:xfrm>
          <a:prstGeom prst="rect">
            <a:avLst/>
          </a:prstGeom>
          <a:noFill/>
          <a:ln w="9525">
            <a:noFill/>
            <a:miter lim="800000"/>
            <a:headEnd/>
            <a:tailEnd/>
          </a:ln>
          <a:effectLst/>
        </p:spPr>
        <p:txBody>
          <a:bodyPr>
            <a:spAutoFit/>
          </a:bodyPr>
          <a:lstStyle/>
          <a:p>
            <a:pPr algn="r" eaLnBrk="1" hangingPunct="1">
              <a:spcBef>
                <a:spcPct val="50000"/>
              </a:spcBef>
              <a:buFontTx/>
              <a:buChar char="©"/>
            </a:pPr>
            <a:r>
              <a:rPr lang="en-US" altLang="en-US" sz="1400" b="0">
                <a:latin typeface="McGrawHill-Italic" pitchFamily="2" charset="0"/>
              </a:rPr>
              <a:t>The McGraw-Hill Companies, Inc., 2000</a:t>
            </a:r>
            <a:endParaRPr lang="en-US" altLang="en-US" sz="2400" b="0">
              <a:latin typeface="Times New Roman"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6.</a:t>
            </a:r>
            <a:fld id="{E33FC223-8CAF-4B2B-9E0B-267F523DC9FB}"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6.</a:t>
            </a:r>
            <a:fld id="{0A6C9DAC-EECD-4683-A58D-987F38B582A7}"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Slide Number Placeholder 2"/>
          <p:cNvSpPr>
            <a:spLocks noGrp="1"/>
          </p:cNvSpPr>
          <p:nvPr>
            <p:ph type="sldNum" sz="quarter" idx="10"/>
          </p:nvPr>
        </p:nvSpPr>
        <p:spPr>
          <a:xfrm>
            <a:off x="0" y="6400800"/>
            <a:ext cx="1905000" cy="457200"/>
          </a:xfrm>
        </p:spPr>
        <p:txBody>
          <a:bodyPr/>
          <a:lstStyle>
            <a:lvl1pPr>
              <a:defRPr/>
            </a:lvl1pPr>
          </a:lstStyle>
          <a:p>
            <a:r>
              <a:rPr lang="en-US"/>
              <a:t>6.</a:t>
            </a:r>
            <a:fld id="{877E27E1-F596-4DF2-9165-F36EB548AC7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6.</a:t>
            </a:r>
            <a:fld id="{23D76371-49CE-40FE-8AED-2BDCCAACCA4E}"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r>
              <a:rPr lang="en-US"/>
              <a:t>6.</a:t>
            </a:r>
            <a:fld id="{5F119673-89C5-48B3-9FD8-C7DE2A680D47}"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r>
              <a:rPr lang="en-US"/>
              <a:t>6.</a:t>
            </a:r>
            <a:fld id="{1D510C45-9F01-4757-B029-EA5393EA9A8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r>
              <a:rPr lang="en-US"/>
              <a:t>6.</a:t>
            </a:r>
            <a:fld id="{48D15DD1-B617-4C9C-AA11-C717011511B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r>
              <a:rPr lang="en-US"/>
              <a:t>6.</a:t>
            </a:r>
            <a:fld id="{5FDB20CD-A852-4FCA-9169-2FDC861C0EB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r>
              <a:rPr lang="en-US"/>
              <a:t>6.</a:t>
            </a:r>
            <a:fld id="{02C8A690-99AD-4216-BBDA-8B009A09675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6.</a:t>
            </a:r>
            <a:fld id="{6406B838-B8B5-47D3-B001-9C405DAE565D}"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6.</a:t>
            </a:r>
            <a:fld id="{E6012565-F5D1-429C-97C0-E90D35C3F70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9936" name="Rectangle 16"/>
          <p:cNvSpPr>
            <a:spLocks noGrp="1" noChangeArrowheads="1"/>
          </p:cNvSpPr>
          <p:nvPr>
            <p:ph type="sldNum" sz="quarter" idx="4"/>
          </p:nvPr>
        </p:nvSpPr>
        <p:spPr bwMode="auto">
          <a:xfrm>
            <a:off x="0" y="6400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2000">
                <a:solidFill>
                  <a:schemeClr val="bg2"/>
                </a:solidFill>
              </a:defRPr>
            </a:lvl1pPr>
          </a:lstStyle>
          <a:p>
            <a:r>
              <a:rPr lang="en-US"/>
              <a:t>6.</a:t>
            </a:r>
            <a:fld id="{BB9C94A2-F91B-4957-82D7-2927B4CC182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hf hdr="0" ftr="0" dt="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2"/>
          <p:cNvSpPr>
            <a:spLocks noGrp="1"/>
          </p:cNvSpPr>
          <p:nvPr>
            <p:ph type="sldNum" sz="quarter" idx="10"/>
          </p:nvPr>
        </p:nvSpPr>
        <p:spPr/>
        <p:txBody>
          <a:bodyPr/>
          <a:lstStyle/>
          <a:p>
            <a:r>
              <a:rPr lang="en-US"/>
              <a:t>6.</a:t>
            </a:r>
            <a:fld id="{DD3591E5-8082-4F4F-8359-0DA74CE4FC5A}" type="slidenum">
              <a:rPr lang="en-US"/>
              <a:pPr/>
              <a:t>1</a:t>
            </a:fld>
            <a:endParaRPr lang="en-US"/>
          </a:p>
        </p:txBody>
      </p:sp>
      <p:pic>
        <p:nvPicPr>
          <p:cNvPr id="927746" name="Picture 2" descr="Forouzan4e07_banner"/>
          <p:cNvPicPr>
            <a:picLocks noGrp="1" noChangeAspect="1" noChangeArrowheads="1"/>
          </p:cNvPicPr>
          <p:nvPr>
            <p:ph/>
          </p:nvPr>
        </p:nvPicPr>
        <p:blipFill>
          <a:blip r:embed="rId3" cstate="print"/>
          <a:srcRect/>
          <a:stretch>
            <a:fillRect/>
          </a:stretch>
        </p:blipFill>
        <p:spPr bwMode="auto">
          <a:xfrm>
            <a:off x="0" y="0"/>
            <a:ext cx="9144000" cy="1096963"/>
          </a:xfrm>
          <a:noFill/>
          <a:ln>
            <a:miter lim="800000"/>
            <a:headEnd/>
            <a:tailEnd/>
          </a:ln>
        </p:spPr>
      </p:pic>
      <p:sp>
        <p:nvSpPr>
          <p:cNvPr id="927747" name="Rectangle 3"/>
          <p:cNvSpPr>
            <a:spLocks noChangeArrowheads="1"/>
          </p:cNvSpPr>
          <p:nvPr/>
        </p:nvSpPr>
        <p:spPr bwMode="auto">
          <a:xfrm>
            <a:off x="1143000" y="2514600"/>
            <a:ext cx="6858000" cy="3076575"/>
          </a:xfrm>
          <a:prstGeom prst="rect">
            <a:avLst/>
          </a:prstGeom>
          <a:noFill/>
          <a:ln w="9525">
            <a:noFill/>
            <a:miter lim="800000"/>
            <a:headEnd/>
            <a:tailEnd/>
          </a:ln>
          <a:effectLst/>
        </p:spPr>
        <p:txBody>
          <a:bodyPr>
            <a:spAutoFit/>
          </a:bodyPr>
          <a:lstStyle/>
          <a:p>
            <a:pPr algn="ctr"/>
            <a:r>
              <a:rPr lang="en-US" altLang="en-US" sz="4400">
                <a:solidFill>
                  <a:schemeClr val="tx2"/>
                </a:solidFill>
              </a:rPr>
              <a:t>Chapter 6</a:t>
            </a:r>
          </a:p>
          <a:p>
            <a:pPr algn="ctr"/>
            <a:endParaRPr lang="en-US" altLang="en-US" sz="2000">
              <a:solidFill>
                <a:schemeClr val="tx2"/>
              </a:solidFill>
            </a:endParaRPr>
          </a:p>
          <a:p>
            <a:pPr algn="ctr"/>
            <a:r>
              <a:rPr lang="en-US" sz="4400"/>
              <a:t>Bandwidth Utilization:</a:t>
            </a:r>
          </a:p>
          <a:p>
            <a:pPr algn="ctr"/>
            <a:r>
              <a:rPr lang="en-US" sz="4400"/>
              <a:t>Multiplexing and Spreading</a:t>
            </a:r>
          </a:p>
        </p:txBody>
      </p:sp>
      <p:sp>
        <p:nvSpPr>
          <p:cNvPr id="927748" name="Text Box 4"/>
          <p:cNvSpPr txBox="1">
            <a:spLocks noChangeArrowheads="1"/>
          </p:cNvSpPr>
          <p:nvPr/>
        </p:nvSpPr>
        <p:spPr bwMode="auto">
          <a:xfrm>
            <a:off x="0" y="6507163"/>
            <a:ext cx="9144000" cy="274637"/>
          </a:xfrm>
          <a:prstGeom prst="rect">
            <a:avLst/>
          </a:prstGeom>
          <a:noFill/>
          <a:ln w="9525">
            <a:noFill/>
            <a:miter lim="800000"/>
            <a:headEnd/>
            <a:tailEnd/>
          </a:ln>
          <a:effectLst/>
        </p:spPr>
        <p:txBody>
          <a:bodyPr>
            <a:spAutoFit/>
          </a:bodyPr>
          <a:lstStyle/>
          <a:p>
            <a:pPr algn="ctr" eaLnBrk="1" hangingPunct="1"/>
            <a:r>
              <a:rPr lang="en-US" sz="1200" b="0">
                <a:latin typeface="Times New Roman" pitchFamily="18" charset="0"/>
              </a:rPr>
              <a:t>Copyright © The McGraw-Hill Companies, Inc. Permission required for reproduction or display.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1"/>
          <p:cNvSpPr>
            <a:spLocks noGrp="1"/>
          </p:cNvSpPr>
          <p:nvPr>
            <p:ph type="sldNum" sz="quarter" idx="10"/>
          </p:nvPr>
        </p:nvSpPr>
        <p:spPr/>
        <p:txBody>
          <a:bodyPr/>
          <a:lstStyle/>
          <a:p>
            <a:r>
              <a:rPr lang="en-US"/>
              <a:t>6.</a:t>
            </a:r>
            <a:fld id="{0D22098B-F5AE-4A93-BE2A-195799B76920}" type="slidenum">
              <a:rPr lang="en-US"/>
              <a:pPr/>
              <a:t>10</a:t>
            </a:fld>
            <a:endParaRPr lang="en-US"/>
          </a:p>
        </p:txBody>
      </p:sp>
      <p:sp>
        <p:nvSpPr>
          <p:cNvPr id="839682" name="Rectangle 2"/>
          <p:cNvSpPr>
            <a:spLocks noChangeArrowheads="1"/>
          </p:cNvSpPr>
          <p:nvPr/>
        </p:nvSpPr>
        <p:spPr bwMode="ltGray">
          <a:xfrm>
            <a:off x="366713" y="1079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9683" name="Rectangle 3"/>
          <p:cNvSpPr>
            <a:spLocks noChangeArrowheads="1"/>
          </p:cNvSpPr>
          <p:nvPr/>
        </p:nvSpPr>
        <p:spPr bwMode="ltGray">
          <a:xfrm>
            <a:off x="749300" y="1079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9684" name="Rectangle 4"/>
          <p:cNvSpPr>
            <a:spLocks noChangeArrowheads="1"/>
          </p:cNvSpPr>
          <p:nvPr/>
        </p:nvSpPr>
        <p:spPr bwMode="ltGray">
          <a:xfrm>
            <a:off x="490538" y="5302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9685" name="Rectangle 5"/>
          <p:cNvSpPr>
            <a:spLocks noChangeArrowheads="1"/>
          </p:cNvSpPr>
          <p:nvPr/>
        </p:nvSpPr>
        <p:spPr bwMode="ltGray">
          <a:xfrm>
            <a:off x="860425" y="5302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9686" name="Rectangle 6"/>
          <p:cNvSpPr>
            <a:spLocks noChangeArrowheads="1"/>
          </p:cNvSpPr>
          <p:nvPr/>
        </p:nvSpPr>
        <p:spPr bwMode="ltGray">
          <a:xfrm>
            <a:off x="76200" y="4572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9687" name="Rectangle 7"/>
          <p:cNvSpPr>
            <a:spLocks noChangeArrowheads="1"/>
          </p:cNvSpPr>
          <p:nvPr/>
        </p:nvSpPr>
        <p:spPr bwMode="gray">
          <a:xfrm>
            <a:off x="711200" y="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9688" name="Rectangle 8"/>
          <p:cNvSpPr>
            <a:spLocks noChangeArrowheads="1"/>
          </p:cNvSpPr>
          <p:nvPr/>
        </p:nvSpPr>
        <p:spPr bwMode="gray">
          <a:xfrm>
            <a:off x="442913" y="5334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9690" name="Rectangle 10"/>
          <p:cNvSpPr>
            <a:spLocks noChangeArrowheads="1"/>
          </p:cNvSpPr>
          <p:nvPr/>
        </p:nvSpPr>
        <p:spPr bwMode="auto">
          <a:xfrm>
            <a:off x="228600" y="914400"/>
            <a:ext cx="8686800" cy="2227263"/>
          </a:xfrm>
          <a:prstGeom prst="rect">
            <a:avLst/>
          </a:prstGeom>
          <a:noFill/>
          <a:ln w="9525">
            <a:noFill/>
            <a:miter lim="800000"/>
            <a:headEnd/>
            <a:tailEnd/>
          </a:ln>
          <a:effectLst/>
        </p:spPr>
        <p:txBody>
          <a:bodyPr>
            <a:spAutoFit/>
          </a:bodyPr>
          <a:lstStyle/>
          <a:p>
            <a:pPr algn="just"/>
            <a:r>
              <a:rPr lang="en-US" sz="2800" i="1">
                <a:latin typeface="Times New Roman" pitchFamily="18" charset="0"/>
              </a:rPr>
              <a:t>Assume that a voice channel occupies a bandwidth of 4 kHz. We need to combine three voice channels into a link with a bandwidth of 12 kHz, from 20 to 32 kHz. Show the configuration, using the frequency domain. Assume there are no guard bands.</a:t>
            </a:r>
          </a:p>
        </p:txBody>
      </p:sp>
      <p:sp>
        <p:nvSpPr>
          <p:cNvPr id="839691" name="Rectangle 11"/>
          <p:cNvSpPr>
            <a:spLocks noChangeArrowheads="1"/>
          </p:cNvSpPr>
          <p:nvPr/>
        </p:nvSpPr>
        <p:spPr bwMode="auto">
          <a:xfrm>
            <a:off x="228600" y="3200400"/>
            <a:ext cx="8686800" cy="523220"/>
          </a:xfrm>
          <a:prstGeom prst="rect">
            <a:avLst/>
          </a:prstGeom>
          <a:noFill/>
          <a:ln w="9525">
            <a:noFill/>
            <a:miter lim="800000"/>
            <a:headEnd/>
            <a:tailEnd/>
          </a:ln>
          <a:effectLst/>
        </p:spPr>
        <p:txBody>
          <a:bodyPr>
            <a:spAutoFit/>
          </a:bodyPr>
          <a:lstStyle/>
          <a:p>
            <a:r>
              <a:rPr lang="en-US" sz="2800" i="1" dirty="0" smtClean="0">
                <a:latin typeface="Times" pitchFamily="18" charset="0"/>
              </a:rPr>
              <a:t>. </a:t>
            </a:r>
            <a:endParaRPr lang="en-US" sz="2800" i="1" dirty="0">
              <a:latin typeface="Times" pitchFamily="18" charset="0"/>
            </a:endParaRPr>
          </a:p>
        </p:txBody>
      </p:sp>
      <p:sp>
        <p:nvSpPr>
          <p:cNvPr id="839692" name="Rectangle 12"/>
          <p:cNvSpPr>
            <a:spLocks noChangeArrowheads="1"/>
          </p:cNvSpPr>
          <p:nvPr/>
        </p:nvSpPr>
        <p:spPr bwMode="auto">
          <a:xfrm>
            <a:off x="1066800" y="0"/>
            <a:ext cx="2530475" cy="579438"/>
          </a:xfrm>
          <a:prstGeom prst="rect">
            <a:avLst/>
          </a:prstGeom>
          <a:noFill/>
          <a:ln w="9525">
            <a:noFill/>
            <a:miter lim="800000"/>
            <a:headEnd/>
            <a:tailEnd/>
          </a:ln>
          <a:effectLst/>
        </p:spPr>
        <p:txBody>
          <a:bodyPr wrap="none">
            <a:spAutoFit/>
          </a:bodyPr>
          <a:lstStyle/>
          <a:p>
            <a:r>
              <a:rPr lang="en-US" i="1">
                <a:solidFill>
                  <a:schemeClr val="hlink"/>
                </a:solidFill>
              </a:rPr>
              <a:t>Example 6.1</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1"/>
          <p:cNvSpPr>
            <a:spLocks noGrp="1"/>
          </p:cNvSpPr>
          <p:nvPr>
            <p:ph type="sldNum" sz="quarter" idx="10"/>
          </p:nvPr>
        </p:nvSpPr>
        <p:spPr/>
        <p:txBody>
          <a:bodyPr/>
          <a:lstStyle/>
          <a:p>
            <a:r>
              <a:rPr lang="en-US"/>
              <a:t>6.</a:t>
            </a:r>
            <a:fld id="{0D22098B-F5AE-4A93-BE2A-195799B76920}" type="slidenum">
              <a:rPr lang="en-US"/>
              <a:pPr/>
              <a:t>11</a:t>
            </a:fld>
            <a:endParaRPr lang="en-US"/>
          </a:p>
        </p:txBody>
      </p:sp>
      <p:sp>
        <p:nvSpPr>
          <p:cNvPr id="839682" name="Rectangle 2"/>
          <p:cNvSpPr>
            <a:spLocks noChangeArrowheads="1"/>
          </p:cNvSpPr>
          <p:nvPr/>
        </p:nvSpPr>
        <p:spPr bwMode="ltGray">
          <a:xfrm>
            <a:off x="366713" y="1079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9683" name="Rectangle 3"/>
          <p:cNvSpPr>
            <a:spLocks noChangeArrowheads="1"/>
          </p:cNvSpPr>
          <p:nvPr/>
        </p:nvSpPr>
        <p:spPr bwMode="ltGray">
          <a:xfrm>
            <a:off x="749300" y="1079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9684" name="Rectangle 4"/>
          <p:cNvSpPr>
            <a:spLocks noChangeArrowheads="1"/>
          </p:cNvSpPr>
          <p:nvPr/>
        </p:nvSpPr>
        <p:spPr bwMode="ltGray">
          <a:xfrm>
            <a:off x="490538" y="5302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9685" name="Rectangle 5"/>
          <p:cNvSpPr>
            <a:spLocks noChangeArrowheads="1"/>
          </p:cNvSpPr>
          <p:nvPr/>
        </p:nvSpPr>
        <p:spPr bwMode="ltGray">
          <a:xfrm>
            <a:off x="860425" y="5302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9686" name="Rectangle 6"/>
          <p:cNvSpPr>
            <a:spLocks noChangeArrowheads="1"/>
          </p:cNvSpPr>
          <p:nvPr/>
        </p:nvSpPr>
        <p:spPr bwMode="ltGray">
          <a:xfrm>
            <a:off x="76200" y="4572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9687" name="Rectangle 7"/>
          <p:cNvSpPr>
            <a:spLocks noChangeArrowheads="1"/>
          </p:cNvSpPr>
          <p:nvPr/>
        </p:nvSpPr>
        <p:spPr bwMode="gray">
          <a:xfrm>
            <a:off x="711200" y="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9688" name="Rectangle 8"/>
          <p:cNvSpPr>
            <a:spLocks noChangeArrowheads="1"/>
          </p:cNvSpPr>
          <p:nvPr/>
        </p:nvSpPr>
        <p:spPr bwMode="gray">
          <a:xfrm>
            <a:off x="442913" y="5334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9690" name="Rectangle 10"/>
          <p:cNvSpPr>
            <a:spLocks noChangeArrowheads="1"/>
          </p:cNvSpPr>
          <p:nvPr/>
        </p:nvSpPr>
        <p:spPr bwMode="auto">
          <a:xfrm>
            <a:off x="228600" y="914400"/>
            <a:ext cx="8686800" cy="2227263"/>
          </a:xfrm>
          <a:prstGeom prst="rect">
            <a:avLst/>
          </a:prstGeom>
          <a:noFill/>
          <a:ln w="9525">
            <a:noFill/>
            <a:miter lim="800000"/>
            <a:headEnd/>
            <a:tailEnd/>
          </a:ln>
          <a:effectLst/>
        </p:spPr>
        <p:txBody>
          <a:bodyPr>
            <a:spAutoFit/>
          </a:bodyPr>
          <a:lstStyle/>
          <a:p>
            <a:pPr algn="just"/>
            <a:r>
              <a:rPr lang="en-US" sz="2800" i="1">
                <a:latin typeface="Times New Roman" pitchFamily="18" charset="0"/>
              </a:rPr>
              <a:t>Assume that a voice channel occupies a bandwidth of 4 kHz. We need to combine three voice channels into a link with a bandwidth of 12 kHz, from 20 to 32 kHz. Show the configuration, using the frequency domain. Assume there are no guard bands.</a:t>
            </a:r>
          </a:p>
        </p:txBody>
      </p:sp>
      <p:sp>
        <p:nvSpPr>
          <p:cNvPr id="839691" name="Rectangle 11"/>
          <p:cNvSpPr>
            <a:spLocks noChangeArrowheads="1"/>
          </p:cNvSpPr>
          <p:nvPr/>
        </p:nvSpPr>
        <p:spPr bwMode="auto">
          <a:xfrm>
            <a:off x="228600" y="3200400"/>
            <a:ext cx="8686800" cy="3081338"/>
          </a:xfrm>
          <a:prstGeom prst="rect">
            <a:avLst/>
          </a:prstGeom>
          <a:noFill/>
          <a:ln w="9525">
            <a:noFill/>
            <a:miter lim="800000"/>
            <a:headEnd/>
            <a:tailEnd/>
          </a:ln>
          <a:effectLst/>
        </p:spPr>
        <p:txBody>
          <a:bodyPr>
            <a:spAutoFit/>
          </a:bodyPr>
          <a:lstStyle/>
          <a:p>
            <a:r>
              <a:rPr lang="en-US" sz="2800" i="1" dirty="0">
                <a:solidFill>
                  <a:schemeClr val="hlink"/>
                </a:solidFill>
                <a:latin typeface="Times New Roman" pitchFamily="18" charset="0"/>
              </a:rPr>
              <a:t>Solution</a:t>
            </a:r>
          </a:p>
          <a:p>
            <a:r>
              <a:rPr lang="en-US" sz="2800" i="1" dirty="0">
                <a:latin typeface="Times" pitchFamily="18" charset="0"/>
              </a:rPr>
              <a:t>We shift (modulate) each of the three voice channels to a different bandwidth, as shown in Figure </a:t>
            </a:r>
            <a:r>
              <a:rPr lang="en-US" sz="2800" i="1" dirty="0" smtClean="0">
                <a:latin typeface="Times" pitchFamily="18" charset="0"/>
              </a:rPr>
              <a:t>6.6</a:t>
            </a:r>
            <a:r>
              <a:rPr lang="en-US" sz="2800" i="1" dirty="0">
                <a:latin typeface="Times" pitchFamily="18" charset="0"/>
              </a:rPr>
              <a:t> </a:t>
            </a:r>
            <a:r>
              <a:rPr lang="en-US" sz="2800" i="1" dirty="0" smtClean="0">
                <a:solidFill>
                  <a:srgbClr val="3366FF"/>
                </a:solidFill>
                <a:latin typeface="Times" pitchFamily="18" charset="0"/>
              </a:rPr>
              <a:t>(Shown in next slide).</a:t>
            </a:r>
            <a:r>
              <a:rPr lang="en-US" sz="2800" i="1" dirty="0" smtClean="0">
                <a:latin typeface="Times" pitchFamily="18" charset="0"/>
              </a:rPr>
              <a:t> </a:t>
            </a:r>
            <a:r>
              <a:rPr lang="en-US" sz="2800" i="1" dirty="0">
                <a:latin typeface="Times" pitchFamily="18" charset="0"/>
              </a:rPr>
              <a:t>We use the 20- to 24-kHz bandwidth for the first channel, the 24- to 28-kHz bandwidth for the second channel, and the 28- to 32-kHz bandwidth for the third one. Then we combine them as shown in Figure </a:t>
            </a:r>
            <a:r>
              <a:rPr lang="en-US" sz="2800" i="1" dirty="0" smtClean="0">
                <a:latin typeface="Times" pitchFamily="18" charset="0"/>
              </a:rPr>
              <a:t>6.6</a:t>
            </a:r>
            <a:endParaRPr lang="en-US" sz="2800" i="1" dirty="0">
              <a:latin typeface="Times" pitchFamily="18" charset="0"/>
            </a:endParaRPr>
          </a:p>
        </p:txBody>
      </p:sp>
      <p:sp>
        <p:nvSpPr>
          <p:cNvPr id="839692" name="Rectangle 12"/>
          <p:cNvSpPr>
            <a:spLocks noChangeArrowheads="1"/>
          </p:cNvSpPr>
          <p:nvPr/>
        </p:nvSpPr>
        <p:spPr bwMode="auto">
          <a:xfrm>
            <a:off x="1066800" y="0"/>
            <a:ext cx="2530475" cy="579438"/>
          </a:xfrm>
          <a:prstGeom prst="rect">
            <a:avLst/>
          </a:prstGeom>
          <a:noFill/>
          <a:ln w="9525">
            <a:noFill/>
            <a:miter lim="800000"/>
            <a:headEnd/>
            <a:tailEnd/>
          </a:ln>
          <a:effectLst/>
        </p:spPr>
        <p:txBody>
          <a:bodyPr wrap="none">
            <a:spAutoFit/>
          </a:bodyPr>
          <a:lstStyle/>
          <a:p>
            <a:r>
              <a:rPr lang="en-US" i="1">
                <a:solidFill>
                  <a:schemeClr val="hlink"/>
                </a:solidFill>
              </a:rPr>
              <a:t>Example 6.1</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
          <p:cNvSpPr>
            <a:spLocks noGrp="1"/>
          </p:cNvSpPr>
          <p:nvPr>
            <p:ph type="sldNum" sz="quarter" idx="10"/>
          </p:nvPr>
        </p:nvSpPr>
        <p:spPr/>
        <p:txBody>
          <a:bodyPr/>
          <a:lstStyle/>
          <a:p>
            <a:r>
              <a:rPr lang="en-US"/>
              <a:t>6.</a:t>
            </a:r>
            <a:fld id="{ACABA8BA-B8FD-4411-96D8-5EFEB12BE945}" type="slidenum">
              <a:rPr lang="en-US"/>
              <a:pPr/>
              <a:t>12</a:t>
            </a:fld>
            <a:endParaRPr lang="en-US"/>
          </a:p>
        </p:txBody>
      </p:sp>
      <p:sp>
        <p:nvSpPr>
          <p:cNvPr id="849922" name="Line 2"/>
          <p:cNvSpPr>
            <a:spLocks noChangeShapeType="1"/>
          </p:cNvSpPr>
          <p:nvPr/>
        </p:nvSpPr>
        <p:spPr bwMode="auto">
          <a:xfrm>
            <a:off x="152400" y="228600"/>
            <a:ext cx="8763000" cy="0"/>
          </a:xfrm>
          <a:prstGeom prst="line">
            <a:avLst/>
          </a:prstGeom>
          <a:noFill/>
          <a:ln w="76200">
            <a:solidFill>
              <a:schemeClr val="hlink"/>
            </a:solidFill>
            <a:round/>
            <a:headEnd/>
            <a:tailEnd/>
          </a:ln>
          <a:effectLst/>
        </p:spPr>
        <p:txBody>
          <a:bodyPr/>
          <a:lstStyle/>
          <a:p>
            <a:endParaRPr lang="en-US"/>
          </a:p>
        </p:txBody>
      </p:sp>
      <p:sp>
        <p:nvSpPr>
          <p:cNvPr id="849923" name="Line 3"/>
          <p:cNvSpPr>
            <a:spLocks noChangeShapeType="1"/>
          </p:cNvSpPr>
          <p:nvPr/>
        </p:nvSpPr>
        <p:spPr bwMode="auto">
          <a:xfrm>
            <a:off x="152400" y="838200"/>
            <a:ext cx="8763000" cy="0"/>
          </a:xfrm>
          <a:prstGeom prst="line">
            <a:avLst/>
          </a:prstGeom>
          <a:noFill/>
          <a:ln w="19050">
            <a:solidFill>
              <a:schemeClr val="hlink"/>
            </a:solidFill>
            <a:round/>
            <a:headEnd/>
            <a:tailEnd/>
          </a:ln>
          <a:effectLst/>
        </p:spPr>
        <p:txBody>
          <a:bodyPr/>
          <a:lstStyle/>
          <a:p>
            <a:endParaRPr lang="en-US"/>
          </a:p>
        </p:txBody>
      </p:sp>
      <p:sp>
        <p:nvSpPr>
          <p:cNvPr id="849924" name="Text Box 4"/>
          <p:cNvSpPr txBox="1">
            <a:spLocks noChangeArrowheads="1"/>
          </p:cNvSpPr>
          <p:nvPr/>
        </p:nvSpPr>
        <p:spPr bwMode="auto">
          <a:xfrm>
            <a:off x="304800" y="228600"/>
            <a:ext cx="2967038" cy="457200"/>
          </a:xfrm>
          <a:prstGeom prst="rect">
            <a:avLst/>
          </a:prstGeom>
          <a:noFill/>
          <a:ln w="9525">
            <a:noFill/>
            <a:miter lim="800000"/>
            <a:headEnd/>
            <a:tailEnd/>
          </a:ln>
          <a:effectLst/>
        </p:spPr>
        <p:txBody>
          <a:bodyPr wrap="none">
            <a:spAutoFit/>
          </a:bodyPr>
          <a:lstStyle/>
          <a:p>
            <a:r>
              <a:rPr lang="en-US" sz="2400">
                <a:solidFill>
                  <a:schemeClr val="folHlink"/>
                </a:solidFill>
                <a:latin typeface="Times New Roman" pitchFamily="18" charset="0"/>
              </a:rPr>
              <a:t>Figure 6.6  </a:t>
            </a:r>
            <a:r>
              <a:rPr lang="en-US" sz="2000" i="1">
                <a:latin typeface="Times New Roman" pitchFamily="18" charset="0"/>
              </a:rPr>
              <a:t>Example 6.1</a:t>
            </a:r>
          </a:p>
        </p:txBody>
      </p:sp>
      <p:sp>
        <p:nvSpPr>
          <p:cNvPr id="849925" name="Line 5"/>
          <p:cNvSpPr>
            <a:spLocks noChangeShapeType="1"/>
          </p:cNvSpPr>
          <p:nvPr/>
        </p:nvSpPr>
        <p:spPr bwMode="auto">
          <a:xfrm>
            <a:off x="152400" y="6324600"/>
            <a:ext cx="8763000" cy="0"/>
          </a:xfrm>
          <a:prstGeom prst="line">
            <a:avLst/>
          </a:prstGeom>
          <a:noFill/>
          <a:ln w="76200">
            <a:solidFill>
              <a:schemeClr val="hlink"/>
            </a:solidFill>
            <a:round/>
            <a:headEnd/>
            <a:tailEnd/>
          </a:ln>
          <a:effectLst/>
        </p:spPr>
        <p:txBody>
          <a:bodyPr/>
          <a:lstStyle/>
          <a:p>
            <a:endParaRPr lang="en-US"/>
          </a:p>
        </p:txBody>
      </p:sp>
      <p:pic>
        <p:nvPicPr>
          <p:cNvPr id="849926" name="Picture 6"/>
          <p:cNvPicPr>
            <a:picLocks noChangeAspect="1" noChangeArrowheads="1"/>
          </p:cNvPicPr>
          <p:nvPr/>
        </p:nvPicPr>
        <p:blipFill>
          <a:blip r:embed="rId3" cstate="print"/>
          <a:srcRect/>
          <a:stretch>
            <a:fillRect/>
          </a:stretch>
        </p:blipFill>
        <p:spPr bwMode="auto">
          <a:xfrm>
            <a:off x="685800" y="898525"/>
            <a:ext cx="8153400" cy="53498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1"/>
          <p:cNvSpPr>
            <a:spLocks noGrp="1"/>
          </p:cNvSpPr>
          <p:nvPr>
            <p:ph type="sldNum" sz="quarter" idx="10"/>
          </p:nvPr>
        </p:nvSpPr>
        <p:spPr/>
        <p:txBody>
          <a:bodyPr/>
          <a:lstStyle/>
          <a:p>
            <a:r>
              <a:rPr lang="en-US"/>
              <a:t>6.</a:t>
            </a:r>
            <a:fld id="{5E531996-FFE5-49EF-B3FC-B844BB57E6E2}" type="slidenum">
              <a:rPr lang="en-US"/>
              <a:pPr/>
              <a:t>13</a:t>
            </a:fld>
            <a:endParaRPr lang="en-US"/>
          </a:p>
        </p:txBody>
      </p:sp>
      <p:sp>
        <p:nvSpPr>
          <p:cNvPr id="840706" name="Rectangle 2"/>
          <p:cNvSpPr>
            <a:spLocks noChangeArrowheads="1"/>
          </p:cNvSpPr>
          <p:nvPr/>
        </p:nvSpPr>
        <p:spPr bwMode="ltGray">
          <a:xfrm>
            <a:off x="366713" y="1079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0707" name="Rectangle 3"/>
          <p:cNvSpPr>
            <a:spLocks noChangeArrowheads="1"/>
          </p:cNvSpPr>
          <p:nvPr/>
        </p:nvSpPr>
        <p:spPr bwMode="ltGray">
          <a:xfrm>
            <a:off x="749300" y="1079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0708" name="Rectangle 4"/>
          <p:cNvSpPr>
            <a:spLocks noChangeArrowheads="1"/>
          </p:cNvSpPr>
          <p:nvPr/>
        </p:nvSpPr>
        <p:spPr bwMode="ltGray">
          <a:xfrm>
            <a:off x="490538" y="5302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0709" name="Rectangle 5"/>
          <p:cNvSpPr>
            <a:spLocks noChangeArrowheads="1"/>
          </p:cNvSpPr>
          <p:nvPr/>
        </p:nvSpPr>
        <p:spPr bwMode="ltGray">
          <a:xfrm>
            <a:off x="860425" y="5302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0710" name="Rectangle 6"/>
          <p:cNvSpPr>
            <a:spLocks noChangeArrowheads="1"/>
          </p:cNvSpPr>
          <p:nvPr/>
        </p:nvSpPr>
        <p:spPr bwMode="ltGray">
          <a:xfrm>
            <a:off x="76200" y="4572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0711" name="Rectangle 7"/>
          <p:cNvSpPr>
            <a:spLocks noChangeArrowheads="1"/>
          </p:cNvSpPr>
          <p:nvPr/>
        </p:nvSpPr>
        <p:spPr bwMode="gray">
          <a:xfrm>
            <a:off x="711200" y="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0712" name="Rectangle 8"/>
          <p:cNvSpPr>
            <a:spLocks noChangeArrowheads="1"/>
          </p:cNvSpPr>
          <p:nvPr/>
        </p:nvSpPr>
        <p:spPr bwMode="gray">
          <a:xfrm>
            <a:off x="442913" y="5334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0714" name="Rectangle 10"/>
          <p:cNvSpPr>
            <a:spLocks noChangeArrowheads="1"/>
          </p:cNvSpPr>
          <p:nvPr/>
        </p:nvSpPr>
        <p:spPr bwMode="auto">
          <a:xfrm>
            <a:off x="228600" y="1447800"/>
            <a:ext cx="8686800" cy="1800225"/>
          </a:xfrm>
          <a:prstGeom prst="rect">
            <a:avLst/>
          </a:prstGeom>
          <a:noFill/>
          <a:ln w="9525">
            <a:noFill/>
            <a:miter lim="800000"/>
            <a:headEnd/>
            <a:tailEnd/>
          </a:ln>
          <a:effectLst/>
        </p:spPr>
        <p:txBody>
          <a:bodyPr>
            <a:spAutoFit/>
          </a:bodyPr>
          <a:lstStyle/>
          <a:p>
            <a:pPr algn="just"/>
            <a:r>
              <a:rPr lang="en-US" sz="2800" i="1">
                <a:latin typeface="Times New Roman" pitchFamily="18" charset="0"/>
              </a:rPr>
              <a:t>Five channels, each with a 100-kHz bandwidth, are to be multiplexed together. What is the minimum bandwidth of the link if there is a need for a guard band of 10 kHz between the channels to prevent interference?</a:t>
            </a:r>
          </a:p>
        </p:txBody>
      </p:sp>
      <p:sp>
        <p:nvSpPr>
          <p:cNvPr id="840716" name="Rectangle 12"/>
          <p:cNvSpPr>
            <a:spLocks noChangeArrowheads="1"/>
          </p:cNvSpPr>
          <p:nvPr/>
        </p:nvSpPr>
        <p:spPr bwMode="auto">
          <a:xfrm>
            <a:off x="1066800" y="0"/>
            <a:ext cx="2530475" cy="579438"/>
          </a:xfrm>
          <a:prstGeom prst="rect">
            <a:avLst/>
          </a:prstGeom>
          <a:noFill/>
          <a:ln w="9525">
            <a:noFill/>
            <a:miter lim="800000"/>
            <a:headEnd/>
            <a:tailEnd/>
          </a:ln>
          <a:effectLst/>
        </p:spPr>
        <p:txBody>
          <a:bodyPr wrap="none">
            <a:spAutoFit/>
          </a:bodyPr>
          <a:lstStyle/>
          <a:p>
            <a:r>
              <a:rPr lang="en-US" i="1">
                <a:solidFill>
                  <a:schemeClr val="hlink"/>
                </a:solidFill>
              </a:rPr>
              <a:t>Example 6.2</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1"/>
          <p:cNvSpPr>
            <a:spLocks noGrp="1"/>
          </p:cNvSpPr>
          <p:nvPr>
            <p:ph type="sldNum" sz="quarter" idx="10"/>
          </p:nvPr>
        </p:nvSpPr>
        <p:spPr/>
        <p:txBody>
          <a:bodyPr/>
          <a:lstStyle/>
          <a:p>
            <a:r>
              <a:rPr lang="en-US"/>
              <a:t>6.</a:t>
            </a:r>
            <a:fld id="{5E531996-FFE5-49EF-B3FC-B844BB57E6E2}" type="slidenum">
              <a:rPr lang="en-US"/>
              <a:pPr/>
              <a:t>14</a:t>
            </a:fld>
            <a:endParaRPr lang="en-US"/>
          </a:p>
        </p:txBody>
      </p:sp>
      <p:sp>
        <p:nvSpPr>
          <p:cNvPr id="840706" name="Rectangle 2"/>
          <p:cNvSpPr>
            <a:spLocks noChangeArrowheads="1"/>
          </p:cNvSpPr>
          <p:nvPr/>
        </p:nvSpPr>
        <p:spPr bwMode="ltGray">
          <a:xfrm>
            <a:off x="366713" y="1079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0707" name="Rectangle 3"/>
          <p:cNvSpPr>
            <a:spLocks noChangeArrowheads="1"/>
          </p:cNvSpPr>
          <p:nvPr/>
        </p:nvSpPr>
        <p:spPr bwMode="ltGray">
          <a:xfrm>
            <a:off x="749300" y="1079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0708" name="Rectangle 4"/>
          <p:cNvSpPr>
            <a:spLocks noChangeArrowheads="1"/>
          </p:cNvSpPr>
          <p:nvPr/>
        </p:nvSpPr>
        <p:spPr bwMode="ltGray">
          <a:xfrm>
            <a:off x="490538" y="5302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0709" name="Rectangle 5"/>
          <p:cNvSpPr>
            <a:spLocks noChangeArrowheads="1"/>
          </p:cNvSpPr>
          <p:nvPr/>
        </p:nvSpPr>
        <p:spPr bwMode="ltGray">
          <a:xfrm>
            <a:off x="860425" y="5302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0710" name="Rectangle 6"/>
          <p:cNvSpPr>
            <a:spLocks noChangeArrowheads="1"/>
          </p:cNvSpPr>
          <p:nvPr/>
        </p:nvSpPr>
        <p:spPr bwMode="ltGray">
          <a:xfrm>
            <a:off x="76200" y="4572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0711" name="Rectangle 7"/>
          <p:cNvSpPr>
            <a:spLocks noChangeArrowheads="1"/>
          </p:cNvSpPr>
          <p:nvPr/>
        </p:nvSpPr>
        <p:spPr bwMode="gray">
          <a:xfrm>
            <a:off x="711200" y="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0712" name="Rectangle 8"/>
          <p:cNvSpPr>
            <a:spLocks noChangeArrowheads="1"/>
          </p:cNvSpPr>
          <p:nvPr/>
        </p:nvSpPr>
        <p:spPr bwMode="gray">
          <a:xfrm>
            <a:off x="442913" y="5334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0714" name="Rectangle 10"/>
          <p:cNvSpPr>
            <a:spLocks noChangeArrowheads="1"/>
          </p:cNvSpPr>
          <p:nvPr/>
        </p:nvSpPr>
        <p:spPr bwMode="auto">
          <a:xfrm>
            <a:off x="228600" y="1447800"/>
            <a:ext cx="8686800" cy="1800225"/>
          </a:xfrm>
          <a:prstGeom prst="rect">
            <a:avLst/>
          </a:prstGeom>
          <a:noFill/>
          <a:ln w="9525">
            <a:noFill/>
            <a:miter lim="800000"/>
            <a:headEnd/>
            <a:tailEnd/>
          </a:ln>
          <a:effectLst/>
        </p:spPr>
        <p:txBody>
          <a:bodyPr>
            <a:spAutoFit/>
          </a:bodyPr>
          <a:lstStyle/>
          <a:p>
            <a:pPr algn="just"/>
            <a:r>
              <a:rPr lang="en-US" sz="2800" i="1">
                <a:latin typeface="Times New Roman" pitchFamily="18" charset="0"/>
              </a:rPr>
              <a:t>Five channels, each with a 100-kHz bandwidth, are to be multiplexed together. What is the minimum bandwidth of the link if there is a need for a guard band of 10 kHz between the channels to prevent interference?</a:t>
            </a:r>
          </a:p>
        </p:txBody>
      </p:sp>
      <p:sp>
        <p:nvSpPr>
          <p:cNvPr id="840715" name="Rectangle 11"/>
          <p:cNvSpPr>
            <a:spLocks noChangeArrowheads="1"/>
          </p:cNvSpPr>
          <p:nvPr/>
        </p:nvSpPr>
        <p:spPr bwMode="auto">
          <a:xfrm>
            <a:off x="228600" y="3838575"/>
            <a:ext cx="8686800" cy="2227263"/>
          </a:xfrm>
          <a:prstGeom prst="rect">
            <a:avLst/>
          </a:prstGeom>
          <a:noFill/>
          <a:ln w="9525">
            <a:noFill/>
            <a:miter lim="800000"/>
            <a:headEnd/>
            <a:tailEnd/>
          </a:ln>
          <a:effectLst/>
        </p:spPr>
        <p:txBody>
          <a:bodyPr>
            <a:spAutoFit/>
          </a:bodyPr>
          <a:lstStyle/>
          <a:p>
            <a:pPr algn="just"/>
            <a:r>
              <a:rPr lang="en-US" sz="2800" i="1">
                <a:solidFill>
                  <a:schemeClr val="hlink"/>
                </a:solidFill>
                <a:latin typeface="Times New Roman" pitchFamily="18" charset="0"/>
              </a:rPr>
              <a:t>Solution</a:t>
            </a:r>
          </a:p>
          <a:p>
            <a:pPr algn="just"/>
            <a:r>
              <a:rPr lang="en-US" sz="2800" i="1">
                <a:latin typeface="Times" pitchFamily="18" charset="0"/>
              </a:rPr>
              <a:t>For five channels, we need at least four guard bands. This means that the required bandwidth is at least </a:t>
            </a:r>
          </a:p>
          <a:p>
            <a:pPr algn="ctr"/>
            <a:r>
              <a:rPr lang="en-US" sz="2800" i="1">
                <a:solidFill>
                  <a:schemeClr val="hlink"/>
                </a:solidFill>
                <a:latin typeface="Times" pitchFamily="18" charset="0"/>
              </a:rPr>
              <a:t>5 × 100 + 4 × 10 = 540 kHz,</a:t>
            </a:r>
            <a:r>
              <a:rPr lang="en-US" sz="2800" i="1">
                <a:latin typeface="Times" pitchFamily="18" charset="0"/>
              </a:rPr>
              <a:t> </a:t>
            </a:r>
          </a:p>
          <a:p>
            <a:pPr algn="just"/>
            <a:r>
              <a:rPr lang="en-US" sz="2800" i="1">
                <a:latin typeface="Times" pitchFamily="18" charset="0"/>
              </a:rPr>
              <a:t>as shown in Figure 6.7.</a:t>
            </a:r>
          </a:p>
        </p:txBody>
      </p:sp>
      <p:sp>
        <p:nvSpPr>
          <p:cNvPr id="840716" name="Rectangle 12"/>
          <p:cNvSpPr>
            <a:spLocks noChangeArrowheads="1"/>
          </p:cNvSpPr>
          <p:nvPr/>
        </p:nvSpPr>
        <p:spPr bwMode="auto">
          <a:xfrm>
            <a:off x="1066800" y="0"/>
            <a:ext cx="2530475" cy="579438"/>
          </a:xfrm>
          <a:prstGeom prst="rect">
            <a:avLst/>
          </a:prstGeom>
          <a:noFill/>
          <a:ln w="9525">
            <a:noFill/>
            <a:miter lim="800000"/>
            <a:headEnd/>
            <a:tailEnd/>
          </a:ln>
          <a:effectLst/>
        </p:spPr>
        <p:txBody>
          <a:bodyPr wrap="none">
            <a:spAutoFit/>
          </a:bodyPr>
          <a:lstStyle/>
          <a:p>
            <a:r>
              <a:rPr lang="en-US" i="1">
                <a:solidFill>
                  <a:schemeClr val="hlink"/>
                </a:solidFill>
              </a:rPr>
              <a:t>Example 6.2</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
          <p:cNvSpPr>
            <a:spLocks noGrp="1"/>
          </p:cNvSpPr>
          <p:nvPr>
            <p:ph type="sldNum" sz="quarter" idx="10"/>
          </p:nvPr>
        </p:nvSpPr>
        <p:spPr/>
        <p:txBody>
          <a:bodyPr/>
          <a:lstStyle/>
          <a:p>
            <a:r>
              <a:rPr lang="en-US"/>
              <a:t>6.</a:t>
            </a:r>
            <a:fld id="{586E2D2F-4EA6-453E-9C5F-5297D9921207}" type="slidenum">
              <a:rPr lang="en-US"/>
              <a:pPr/>
              <a:t>15</a:t>
            </a:fld>
            <a:endParaRPr lang="en-US"/>
          </a:p>
        </p:txBody>
      </p:sp>
      <p:sp>
        <p:nvSpPr>
          <p:cNvPr id="804866" name="Line 2"/>
          <p:cNvSpPr>
            <a:spLocks noChangeShapeType="1"/>
          </p:cNvSpPr>
          <p:nvPr/>
        </p:nvSpPr>
        <p:spPr bwMode="auto">
          <a:xfrm>
            <a:off x="152400" y="533400"/>
            <a:ext cx="8763000" cy="0"/>
          </a:xfrm>
          <a:prstGeom prst="line">
            <a:avLst/>
          </a:prstGeom>
          <a:noFill/>
          <a:ln w="76200">
            <a:solidFill>
              <a:schemeClr val="hlink"/>
            </a:solidFill>
            <a:round/>
            <a:headEnd/>
            <a:tailEnd/>
          </a:ln>
          <a:effectLst/>
        </p:spPr>
        <p:txBody>
          <a:bodyPr/>
          <a:lstStyle/>
          <a:p>
            <a:endParaRPr lang="en-US"/>
          </a:p>
        </p:txBody>
      </p:sp>
      <p:sp>
        <p:nvSpPr>
          <p:cNvPr id="804867" name="Line 3"/>
          <p:cNvSpPr>
            <a:spLocks noChangeShapeType="1"/>
          </p:cNvSpPr>
          <p:nvPr/>
        </p:nvSpPr>
        <p:spPr bwMode="auto">
          <a:xfrm>
            <a:off x="152400" y="1371600"/>
            <a:ext cx="8763000" cy="0"/>
          </a:xfrm>
          <a:prstGeom prst="line">
            <a:avLst/>
          </a:prstGeom>
          <a:noFill/>
          <a:ln w="19050">
            <a:solidFill>
              <a:schemeClr val="hlink"/>
            </a:solidFill>
            <a:round/>
            <a:headEnd/>
            <a:tailEnd/>
          </a:ln>
          <a:effectLst/>
        </p:spPr>
        <p:txBody>
          <a:bodyPr/>
          <a:lstStyle/>
          <a:p>
            <a:endParaRPr lang="en-US"/>
          </a:p>
        </p:txBody>
      </p:sp>
      <p:sp>
        <p:nvSpPr>
          <p:cNvPr id="804868" name="Text Box 4"/>
          <p:cNvSpPr txBox="1">
            <a:spLocks noChangeArrowheads="1"/>
          </p:cNvSpPr>
          <p:nvPr/>
        </p:nvSpPr>
        <p:spPr bwMode="auto">
          <a:xfrm>
            <a:off x="304800" y="762000"/>
            <a:ext cx="2967038" cy="457200"/>
          </a:xfrm>
          <a:prstGeom prst="rect">
            <a:avLst/>
          </a:prstGeom>
          <a:noFill/>
          <a:ln w="9525">
            <a:noFill/>
            <a:miter lim="800000"/>
            <a:headEnd/>
            <a:tailEnd/>
          </a:ln>
          <a:effectLst/>
        </p:spPr>
        <p:txBody>
          <a:bodyPr wrap="none">
            <a:spAutoFit/>
          </a:bodyPr>
          <a:lstStyle/>
          <a:p>
            <a:r>
              <a:rPr lang="en-US" sz="2400">
                <a:solidFill>
                  <a:schemeClr val="folHlink"/>
                </a:solidFill>
                <a:latin typeface="Times New Roman" pitchFamily="18" charset="0"/>
              </a:rPr>
              <a:t>Figure 6.7  </a:t>
            </a:r>
            <a:r>
              <a:rPr lang="en-US" sz="2000" i="1">
                <a:latin typeface="Times New Roman" pitchFamily="18" charset="0"/>
              </a:rPr>
              <a:t>Example 6.2</a:t>
            </a:r>
          </a:p>
        </p:txBody>
      </p:sp>
      <p:sp>
        <p:nvSpPr>
          <p:cNvPr id="804869" name="Line 5"/>
          <p:cNvSpPr>
            <a:spLocks noChangeShapeType="1"/>
          </p:cNvSpPr>
          <p:nvPr/>
        </p:nvSpPr>
        <p:spPr bwMode="auto">
          <a:xfrm>
            <a:off x="152400" y="6248400"/>
            <a:ext cx="8763000" cy="0"/>
          </a:xfrm>
          <a:prstGeom prst="line">
            <a:avLst/>
          </a:prstGeom>
          <a:noFill/>
          <a:ln w="76200">
            <a:solidFill>
              <a:schemeClr val="hlink"/>
            </a:solidFill>
            <a:round/>
            <a:headEnd/>
            <a:tailEnd/>
          </a:ln>
          <a:effectLst/>
        </p:spPr>
        <p:txBody>
          <a:bodyPr/>
          <a:lstStyle/>
          <a:p>
            <a:endParaRPr lang="en-US"/>
          </a:p>
        </p:txBody>
      </p:sp>
      <p:pic>
        <p:nvPicPr>
          <p:cNvPr id="804870" name="Picture 6"/>
          <p:cNvPicPr>
            <a:picLocks noChangeAspect="1" noChangeArrowheads="1"/>
          </p:cNvPicPr>
          <p:nvPr/>
        </p:nvPicPr>
        <p:blipFill>
          <a:blip r:embed="rId3" cstate="print"/>
          <a:srcRect/>
          <a:stretch>
            <a:fillRect/>
          </a:stretch>
        </p:blipFill>
        <p:spPr bwMode="auto">
          <a:xfrm>
            <a:off x="609600" y="2614613"/>
            <a:ext cx="7696200" cy="233838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
          <p:cNvSpPr>
            <a:spLocks noGrp="1"/>
          </p:cNvSpPr>
          <p:nvPr>
            <p:ph type="sldNum" sz="quarter" idx="10"/>
          </p:nvPr>
        </p:nvSpPr>
        <p:spPr/>
        <p:txBody>
          <a:bodyPr/>
          <a:lstStyle/>
          <a:p>
            <a:r>
              <a:rPr lang="en-US"/>
              <a:t>6.</a:t>
            </a:r>
            <a:fld id="{EFDCF9DD-3A8D-49C8-8E01-74A2A3923755}" type="slidenum">
              <a:rPr lang="en-US"/>
              <a:pPr/>
              <a:t>16</a:t>
            </a:fld>
            <a:endParaRPr lang="en-US"/>
          </a:p>
        </p:txBody>
      </p:sp>
      <p:sp>
        <p:nvSpPr>
          <p:cNvPr id="807938" name="Line 2"/>
          <p:cNvSpPr>
            <a:spLocks noChangeShapeType="1"/>
          </p:cNvSpPr>
          <p:nvPr/>
        </p:nvSpPr>
        <p:spPr bwMode="auto">
          <a:xfrm>
            <a:off x="152400" y="533400"/>
            <a:ext cx="8763000" cy="0"/>
          </a:xfrm>
          <a:prstGeom prst="line">
            <a:avLst/>
          </a:prstGeom>
          <a:noFill/>
          <a:ln w="76200">
            <a:solidFill>
              <a:schemeClr val="hlink"/>
            </a:solidFill>
            <a:round/>
            <a:headEnd/>
            <a:tailEnd/>
          </a:ln>
          <a:effectLst/>
        </p:spPr>
        <p:txBody>
          <a:bodyPr/>
          <a:lstStyle/>
          <a:p>
            <a:endParaRPr lang="en-US"/>
          </a:p>
        </p:txBody>
      </p:sp>
      <p:sp>
        <p:nvSpPr>
          <p:cNvPr id="807939" name="Line 3"/>
          <p:cNvSpPr>
            <a:spLocks noChangeShapeType="1"/>
          </p:cNvSpPr>
          <p:nvPr/>
        </p:nvSpPr>
        <p:spPr bwMode="auto">
          <a:xfrm>
            <a:off x="152400" y="1371600"/>
            <a:ext cx="8763000" cy="0"/>
          </a:xfrm>
          <a:prstGeom prst="line">
            <a:avLst/>
          </a:prstGeom>
          <a:noFill/>
          <a:ln w="19050">
            <a:solidFill>
              <a:schemeClr val="hlink"/>
            </a:solidFill>
            <a:round/>
            <a:headEnd/>
            <a:tailEnd/>
          </a:ln>
          <a:effectLst/>
        </p:spPr>
        <p:txBody>
          <a:bodyPr/>
          <a:lstStyle/>
          <a:p>
            <a:endParaRPr lang="en-US"/>
          </a:p>
        </p:txBody>
      </p:sp>
      <p:sp>
        <p:nvSpPr>
          <p:cNvPr id="807940" name="Text Box 4"/>
          <p:cNvSpPr txBox="1">
            <a:spLocks noChangeArrowheads="1"/>
          </p:cNvSpPr>
          <p:nvPr/>
        </p:nvSpPr>
        <p:spPr bwMode="auto">
          <a:xfrm>
            <a:off x="304800" y="762000"/>
            <a:ext cx="5334000" cy="457200"/>
          </a:xfrm>
          <a:prstGeom prst="rect">
            <a:avLst/>
          </a:prstGeom>
          <a:noFill/>
          <a:ln w="9525">
            <a:noFill/>
            <a:miter lim="800000"/>
            <a:headEnd/>
            <a:tailEnd/>
          </a:ln>
          <a:effectLst/>
        </p:spPr>
        <p:txBody>
          <a:bodyPr wrap="none">
            <a:spAutoFit/>
          </a:bodyPr>
          <a:lstStyle/>
          <a:p>
            <a:r>
              <a:rPr lang="en-US" sz="2400">
                <a:solidFill>
                  <a:schemeClr val="folHlink"/>
                </a:solidFill>
                <a:latin typeface="Times New Roman" pitchFamily="18" charset="0"/>
              </a:rPr>
              <a:t>Figure 6.10  </a:t>
            </a:r>
            <a:r>
              <a:rPr lang="en-US" sz="2000" i="1">
                <a:latin typeface="Times New Roman" pitchFamily="18" charset="0"/>
              </a:rPr>
              <a:t>Wavelength-division multiplexing</a:t>
            </a:r>
          </a:p>
        </p:txBody>
      </p:sp>
      <p:sp>
        <p:nvSpPr>
          <p:cNvPr id="807941" name="Line 5"/>
          <p:cNvSpPr>
            <a:spLocks noChangeShapeType="1"/>
          </p:cNvSpPr>
          <p:nvPr/>
        </p:nvSpPr>
        <p:spPr bwMode="auto">
          <a:xfrm>
            <a:off x="152400" y="6248400"/>
            <a:ext cx="8763000" cy="0"/>
          </a:xfrm>
          <a:prstGeom prst="line">
            <a:avLst/>
          </a:prstGeom>
          <a:noFill/>
          <a:ln w="76200">
            <a:solidFill>
              <a:schemeClr val="hlink"/>
            </a:solidFill>
            <a:round/>
            <a:headEnd/>
            <a:tailEnd/>
          </a:ln>
          <a:effectLst/>
        </p:spPr>
        <p:txBody>
          <a:bodyPr/>
          <a:lstStyle/>
          <a:p>
            <a:endParaRPr lang="en-US"/>
          </a:p>
        </p:txBody>
      </p:sp>
      <p:pic>
        <p:nvPicPr>
          <p:cNvPr id="807942" name="Picture 6"/>
          <p:cNvPicPr>
            <a:picLocks noChangeAspect="1" noChangeArrowheads="1"/>
          </p:cNvPicPr>
          <p:nvPr/>
        </p:nvPicPr>
        <p:blipFill>
          <a:blip r:embed="rId3" cstate="print"/>
          <a:srcRect/>
          <a:stretch>
            <a:fillRect/>
          </a:stretch>
        </p:blipFill>
        <p:spPr bwMode="auto">
          <a:xfrm>
            <a:off x="441325" y="2670175"/>
            <a:ext cx="8016875" cy="22828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1"/>
          <p:cNvSpPr>
            <a:spLocks noGrp="1"/>
          </p:cNvSpPr>
          <p:nvPr>
            <p:ph type="sldNum" sz="quarter" idx="10"/>
          </p:nvPr>
        </p:nvSpPr>
        <p:spPr/>
        <p:txBody>
          <a:bodyPr/>
          <a:lstStyle/>
          <a:p>
            <a:r>
              <a:rPr lang="en-US"/>
              <a:t>6.</a:t>
            </a:r>
            <a:fld id="{44AEC98E-A8ED-4D9D-8D3B-8EF75BFF11A8}" type="slidenum">
              <a:rPr lang="en-US"/>
              <a:pPr/>
              <a:t>17</a:t>
            </a:fld>
            <a:endParaRPr lang="en-US"/>
          </a:p>
        </p:txBody>
      </p:sp>
      <p:sp>
        <p:nvSpPr>
          <p:cNvPr id="834562" name="Rectangle 2"/>
          <p:cNvSpPr>
            <a:spLocks noChangeArrowheads="1"/>
          </p:cNvSpPr>
          <p:nvPr/>
        </p:nvSpPr>
        <p:spPr bwMode="ltGray">
          <a:xfrm>
            <a:off x="366713" y="1079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4563" name="Rectangle 3"/>
          <p:cNvSpPr>
            <a:spLocks noChangeArrowheads="1"/>
          </p:cNvSpPr>
          <p:nvPr/>
        </p:nvSpPr>
        <p:spPr bwMode="ltGray">
          <a:xfrm>
            <a:off x="749300" y="1079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4564" name="Rectangle 4"/>
          <p:cNvSpPr>
            <a:spLocks noChangeArrowheads="1"/>
          </p:cNvSpPr>
          <p:nvPr/>
        </p:nvSpPr>
        <p:spPr bwMode="ltGray">
          <a:xfrm>
            <a:off x="490538" y="5302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4565" name="Rectangle 5"/>
          <p:cNvSpPr>
            <a:spLocks noChangeArrowheads="1"/>
          </p:cNvSpPr>
          <p:nvPr/>
        </p:nvSpPr>
        <p:spPr bwMode="ltGray">
          <a:xfrm>
            <a:off x="860425" y="5302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4566" name="Rectangle 6"/>
          <p:cNvSpPr>
            <a:spLocks noChangeArrowheads="1"/>
          </p:cNvSpPr>
          <p:nvPr/>
        </p:nvSpPr>
        <p:spPr bwMode="ltGray">
          <a:xfrm>
            <a:off x="76200" y="4572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4567" name="Rectangle 7"/>
          <p:cNvSpPr>
            <a:spLocks noChangeArrowheads="1"/>
          </p:cNvSpPr>
          <p:nvPr/>
        </p:nvSpPr>
        <p:spPr bwMode="gray">
          <a:xfrm>
            <a:off x="711200" y="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4568" name="Rectangle 8"/>
          <p:cNvSpPr>
            <a:spLocks noChangeArrowheads="1"/>
          </p:cNvSpPr>
          <p:nvPr/>
        </p:nvSpPr>
        <p:spPr bwMode="gray">
          <a:xfrm>
            <a:off x="442913" y="5334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4569" name="Line 9"/>
          <p:cNvSpPr>
            <a:spLocks noChangeShapeType="1"/>
          </p:cNvSpPr>
          <p:nvPr/>
        </p:nvSpPr>
        <p:spPr bwMode="auto">
          <a:xfrm>
            <a:off x="457200" y="2971800"/>
            <a:ext cx="8153400" cy="0"/>
          </a:xfrm>
          <a:prstGeom prst="line">
            <a:avLst/>
          </a:prstGeom>
          <a:noFill/>
          <a:ln w="76200">
            <a:solidFill>
              <a:srgbClr val="009900"/>
            </a:solidFill>
            <a:round/>
            <a:headEnd/>
            <a:tailEnd/>
          </a:ln>
          <a:effectLst/>
        </p:spPr>
        <p:txBody>
          <a:bodyPr/>
          <a:lstStyle/>
          <a:p>
            <a:endParaRPr lang="en-US"/>
          </a:p>
        </p:txBody>
      </p:sp>
      <p:sp>
        <p:nvSpPr>
          <p:cNvPr id="834570" name="Line 10"/>
          <p:cNvSpPr>
            <a:spLocks noChangeShapeType="1"/>
          </p:cNvSpPr>
          <p:nvPr/>
        </p:nvSpPr>
        <p:spPr bwMode="auto">
          <a:xfrm>
            <a:off x="458788" y="4191000"/>
            <a:ext cx="8153400" cy="0"/>
          </a:xfrm>
          <a:prstGeom prst="line">
            <a:avLst/>
          </a:prstGeom>
          <a:noFill/>
          <a:ln w="76200">
            <a:solidFill>
              <a:srgbClr val="009900"/>
            </a:solidFill>
            <a:round/>
            <a:headEnd/>
            <a:tailEnd/>
          </a:ln>
          <a:effectLst/>
        </p:spPr>
        <p:txBody>
          <a:bodyPr/>
          <a:lstStyle/>
          <a:p>
            <a:endParaRPr lang="en-US"/>
          </a:p>
        </p:txBody>
      </p:sp>
      <p:sp>
        <p:nvSpPr>
          <p:cNvPr id="834571" name="Rectangle 11"/>
          <p:cNvSpPr>
            <a:spLocks noChangeArrowheads="1"/>
          </p:cNvSpPr>
          <p:nvPr/>
        </p:nvSpPr>
        <p:spPr bwMode="auto">
          <a:xfrm>
            <a:off x="495300" y="3063875"/>
            <a:ext cx="8077200" cy="1066800"/>
          </a:xfrm>
          <a:prstGeom prst="rect">
            <a:avLst/>
          </a:prstGeom>
          <a:solidFill>
            <a:srgbClr val="99FF33"/>
          </a:solidFill>
          <a:ln w="76200" algn="ctr">
            <a:noFill/>
            <a:miter lim="800000"/>
            <a:headEnd/>
            <a:tailEnd/>
          </a:ln>
          <a:effectLst/>
        </p:spPr>
        <p:txBody>
          <a:bodyPr>
            <a:spAutoFit/>
          </a:bodyPr>
          <a:lstStyle/>
          <a:p>
            <a:pPr algn="ctr"/>
            <a:r>
              <a:rPr lang="en-US"/>
              <a:t>WDM is an analog multiplexing technique to combine optical signals.</a:t>
            </a:r>
          </a:p>
        </p:txBody>
      </p:sp>
      <p:grpSp>
        <p:nvGrpSpPr>
          <p:cNvPr id="834572" name="Group 12"/>
          <p:cNvGrpSpPr>
            <a:grpSpLocks/>
          </p:cNvGrpSpPr>
          <p:nvPr/>
        </p:nvGrpSpPr>
        <p:grpSpPr bwMode="auto">
          <a:xfrm>
            <a:off x="457200" y="2252663"/>
            <a:ext cx="1143000" cy="566737"/>
            <a:chOff x="1200" y="1248"/>
            <a:chExt cx="720" cy="357"/>
          </a:xfrm>
        </p:grpSpPr>
        <p:pic>
          <p:nvPicPr>
            <p:cNvPr id="834573" name="Picture 13"/>
            <p:cNvPicPr>
              <a:picLocks noChangeAspect="1" noChangeArrowheads="1"/>
            </p:cNvPicPr>
            <p:nvPr/>
          </p:nvPicPr>
          <p:blipFill>
            <a:blip r:embed="rId3" cstate="print"/>
            <a:srcRect/>
            <a:stretch>
              <a:fillRect/>
            </a:stretch>
          </p:blipFill>
          <p:spPr bwMode="auto">
            <a:xfrm>
              <a:off x="1200" y="1248"/>
              <a:ext cx="720" cy="357"/>
            </a:xfrm>
            <a:prstGeom prst="rect">
              <a:avLst/>
            </a:prstGeom>
            <a:noFill/>
            <a:ln w="9525">
              <a:noFill/>
              <a:miter lim="800000"/>
              <a:headEnd/>
              <a:tailEnd/>
            </a:ln>
            <a:effectLst/>
          </p:spPr>
        </p:pic>
        <p:sp>
          <p:nvSpPr>
            <p:cNvPr id="834574" name="Text Box 14"/>
            <p:cNvSpPr txBox="1">
              <a:spLocks noChangeArrowheads="1"/>
            </p:cNvSpPr>
            <p:nvPr/>
          </p:nvSpPr>
          <p:spPr bwMode="auto">
            <a:xfrm>
              <a:off x="1284" y="1248"/>
              <a:ext cx="551" cy="327"/>
            </a:xfrm>
            <a:prstGeom prst="rect">
              <a:avLst/>
            </a:prstGeom>
            <a:noFill/>
            <a:ln w="9525">
              <a:noFill/>
              <a:miter lim="800000"/>
              <a:headEnd/>
              <a:tailEnd/>
            </a:ln>
            <a:effectLst/>
          </p:spPr>
          <p:txBody>
            <a:bodyPr wrap="none">
              <a:spAutoFit/>
            </a:bodyPr>
            <a:lstStyle/>
            <a:p>
              <a:r>
                <a:rPr lang="en-US" sz="2800" i="1">
                  <a:solidFill>
                    <a:schemeClr val="hlink"/>
                  </a:solidFill>
                  <a:latin typeface="Times New Roman" pitchFamily="18" charset="0"/>
                </a:rPr>
                <a:t>Note</a:t>
              </a:r>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
          <p:cNvSpPr>
            <a:spLocks noGrp="1"/>
          </p:cNvSpPr>
          <p:nvPr>
            <p:ph type="sldNum" sz="quarter" idx="10"/>
          </p:nvPr>
        </p:nvSpPr>
        <p:spPr/>
        <p:txBody>
          <a:bodyPr/>
          <a:lstStyle/>
          <a:p>
            <a:r>
              <a:rPr lang="en-US"/>
              <a:t>6.</a:t>
            </a:r>
            <a:fld id="{1893D09E-1FBB-424D-8442-50ADAA618463}" type="slidenum">
              <a:rPr lang="en-US"/>
              <a:pPr/>
              <a:t>18</a:t>
            </a:fld>
            <a:endParaRPr lang="en-US"/>
          </a:p>
        </p:txBody>
      </p:sp>
      <p:sp>
        <p:nvSpPr>
          <p:cNvPr id="808962" name="Line 2"/>
          <p:cNvSpPr>
            <a:spLocks noChangeShapeType="1"/>
          </p:cNvSpPr>
          <p:nvPr/>
        </p:nvSpPr>
        <p:spPr bwMode="auto">
          <a:xfrm>
            <a:off x="152400" y="533400"/>
            <a:ext cx="8763000" cy="0"/>
          </a:xfrm>
          <a:prstGeom prst="line">
            <a:avLst/>
          </a:prstGeom>
          <a:noFill/>
          <a:ln w="76200">
            <a:solidFill>
              <a:schemeClr val="hlink"/>
            </a:solidFill>
            <a:round/>
            <a:headEnd/>
            <a:tailEnd/>
          </a:ln>
          <a:effectLst/>
        </p:spPr>
        <p:txBody>
          <a:bodyPr/>
          <a:lstStyle/>
          <a:p>
            <a:endParaRPr lang="en-US"/>
          </a:p>
        </p:txBody>
      </p:sp>
      <p:sp>
        <p:nvSpPr>
          <p:cNvPr id="808963" name="Line 3"/>
          <p:cNvSpPr>
            <a:spLocks noChangeShapeType="1"/>
          </p:cNvSpPr>
          <p:nvPr/>
        </p:nvSpPr>
        <p:spPr bwMode="auto">
          <a:xfrm>
            <a:off x="152400" y="1371600"/>
            <a:ext cx="8763000" cy="0"/>
          </a:xfrm>
          <a:prstGeom prst="line">
            <a:avLst/>
          </a:prstGeom>
          <a:noFill/>
          <a:ln w="19050">
            <a:solidFill>
              <a:schemeClr val="hlink"/>
            </a:solidFill>
            <a:round/>
            <a:headEnd/>
            <a:tailEnd/>
          </a:ln>
          <a:effectLst/>
        </p:spPr>
        <p:txBody>
          <a:bodyPr/>
          <a:lstStyle/>
          <a:p>
            <a:endParaRPr lang="en-US"/>
          </a:p>
        </p:txBody>
      </p:sp>
      <p:sp>
        <p:nvSpPr>
          <p:cNvPr id="808964" name="Text Box 4"/>
          <p:cNvSpPr txBox="1">
            <a:spLocks noChangeArrowheads="1"/>
          </p:cNvSpPr>
          <p:nvPr/>
        </p:nvSpPr>
        <p:spPr bwMode="auto">
          <a:xfrm>
            <a:off x="304800" y="762000"/>
            <a:ext cx="8418513" cy="457200"/>
          </a:xfrm>
          <a:prstGeom prst="rect">
            <a:avLst/>
          </a:prstGeom>
          <a:noFill/>
          <a:ln w="9525">
            <a:noFill/>
            <a:miter lim="800000"/>
            <a:headEnd/>
            <a:tailEnd/>
          </a:ln>
          <a:effectLst/>
        </p:spPr>
        <p:txBody>
          <a:bodyPr wrap="none">
            <a:spAutoFit/>
          </a:bodyPr>
          <a:lstStyle/>
          <a:p>
            <a:r>
              <a:rPr lang="en-US" sz="2400">
                <a:solidFill>
                  <a:schemeClr val="folHlink"/>
                </a:solidFill>
                <a:latin typeface="Times New Roman" pitchFamily="18" charset="0"/>
              </a:rPr>
              <a:t>Figure 6.11  </a:t>
            </a:r>
            <a:r>
              <a:rPr lang="en-US" sz="2000" i="1">
                <a:latin typeface="Times New Roman" pitchFamily="18" charset="0"/>
              </a:rPr>
              <a:t>Prisms in wavelength-division multiplexing and demultiplexing</a:t>
            </a:r>
          </a:p>
        </p:txBody>
      </p:sp>
      <p:sp>
        <p:nvSpPr>
          <p:cNvPr id="808965" name="Line 5"/>
          <p:cNvSpPr>
            <a:spLocks noChangeShapeType="1"/>
          </p:cNvSpPr>
          <p:nvPr/>
        </p:nvSpPr>
        <p:spPr bwMode="auto">
          <a:xfrm>
            <a:off x="152400" y="6248400"/>
            <a:ext cx="8763000" cy="0"/>
          </a:xfrm>
          <a:prstGeom prst="line">
            <a:avLst/>
          </a:prstGeom>
          <a:noFill/>
          <a:ln w="76200">
            <a:solidFill>
              <a:schemeClr val="hlink"/>
            </a:solidFill>
            <a:round/>
            <a:headEnd/>
            <a:tailEnd/>
          </a:ln>
          <a:effectLst/>
        </p:spPr>
        <p:txBody>
          <a:bodyPr/>
          <a:lstStyle/>
          <a:p>
            <a:endParaRPr lang="en-US"/>
          </a:p>
        </p:txBody>
      </p:sp>
      <p:pic>
        <p:nvPicPr>
          <p:cNvPr id="808966" name="Picture 6"/>
          <p:cNvPicPr>
            <a:picLocks noChangeAspect="1" noChangeArrowheads="1"/>
          </p:cNvPicPr>
          <p:nvPr/>
        </p:nvPicPr>
        <p:blipFill>
          <a:blip r:embed="rId3" cstate="print"/>
          <a:srcRect/>
          <a:stretch>
            <a:fillRect/>
          </a:stretch>
        </p:blipFill>
        <p:spPr bwMode="auto">
          <a:xfrm>
            <a:off x="304800" y="2743200"/>
            <a:ext cx="8401050" cy="19399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
          <p:cNvSpPr>
            <a:spLocks noGrp="1"/>
          </p:cNvSpPr>
          <p:nvPr>
            <p:ph type="sldNum" sz="quarter" idx="10"/>
          </p:nvPr>
        </p:nvSpPr>
        <p:spPr/>
        <p:txBody>
          <a:bodyPr/>
          <a:lstStyle/>
          <a:p>
            <a:r>
              <a:rPr lang="en-US"/>
              <a:t>6.</a:t>
            </a:r>
            <a:fld id="{11303CCF-26A3-41B9-BFB3-0C31D8E30D45}" type="slidenum">
              <a:rPr lang="en-US"/>
              <a:pPr/>
              <a:t>19</a:t>
            </a:fld>
            <a:endParaRPr lang="en-US"/>
          </a:p>
        </p:txBody>
      </p:sp>
      <p:sp>
        <p:nvSpPr>
          <p:cNvPr id="809986" name="Line 2"/>
          <p:cNvSpPr>
            <a:spLocks noChangeShapeType="1"/>
          </p:cNvSpPr>
          <p:nvPr/>
        </p:nvSpPr>
        <p:spPr bwMode="auto">
          <a:xfrm>
            <a:off x="152400" y="533400"/>
            <a:ext cx="8763000" cy="0"/>
          </a:xfrm>
          <a:prstGeom prst="line">
            <a:avLst/>
          </a:prstGeom>
          <a:noFill/>
          <a:ln w="76200">
            <a:solidFill>
              <a:schemeClr val="hlink"/>
            </a:solidFill>
            <a:round/>
            <a:headEnd/>
            <a:tailEnd/>
          </a:ln>
          <a:effectLst/>
        </p:spPr>
        <p:txBody>
          <a:bodyPr/>
          <a:lstStyle/>
          <a:p>
            <a:endParaRPr lang="en-US"/>
          </a:p>
        </p:txBody>
      </p:sp>
      <p:sp>
        <p:nvSpPr>
          <p:cNvPr id="809987" name="Line 3"/>
          <p:cNvSpPr>
            <a:spLocks noChangeShapeType="1"/>
          </p:cNvSpPr>
          <p:nvPr/>
        </p:nvSpPr>
        <p:spPr bwMode="auto">
          <a:xfrm>
            <a:off x="152400" y="1371600"/>
            <a:ext cx="8763000" cy="0"/>
          </a:xfrm>
          <a:prstGeom prst="line">
            <a:avLst/>
          </a:prstGeom>
          <a:noFill/>
          <a:ln w="19050">
            <a:solidFill>
              <a:schemeClr val="hlink"/>
            </a:solidFill>
            <a:round/>
            <a:headEnd/>
            <a:tailEnd/>
          </a:ln>
          <a:effectLst/>
        </p:spPr>
        <p:txBody>
          <a:bodyPr/>
          <a:lstStyle/>
          <a:p>
            <a:endParaRPr lang="en-US"/>
          </a:p>
        </p:txBody>
      </p:sp>
      <p:sp>
        <p:nvSpPr>
          <p:cNvPr id="809988" name="Text Box 4"/>
          <p:cNvSpPr txBox="1">
            <a:spLocks noChangeArrowheads="1"/>
          </p:cNvSpPr>
          <p:nvPr/>
        </p:nvSpPr>
        <p:spPr bwMode="auto">
          <a:xfrm>
            <a:off x="304800" y="762000"/>
            <a:ext cx="2373313" cy="457200"/>
          </a:xfrm>
          <a:prstGeom prst="rect">
            <a:avLst/>
          </a:prstGeom>
          <a:noFill/>
          <a:ln w="9525">
            <a:noFill/>
            <a:miter lim="800000"/>
            <a:headEnd/>
            <a:tailEnd/>
          </a:ln>
          <a:effectLst/>
        </p:spPr>
        <p:txBody>
          <a:bodyPr wrap="none">
            <a:spAutoFit/>
          </a:bodyPr>
          <a:lstStyle/>
          <a:p>
            <a:r>
              <a:rPr lang="en-US" sz="2400">
                <a:solidFill>
                  <a:schemeClr val="folHlink"/>
                </a:solidFill>
                <a:latin typeface="Times New Roman" pitchFamily="18" charset="0"/>
              </a:rPr>
              <a:t>Figure 6.12  </a:t>
            </a:r>
            <a:r>
              <a:rPr lang="en-US" sz="2000" i="1">
                <a:latin typeface="Times New Roman" pitchFamily="18" charset="0"/>
              </a:rPr>
              <a:t>TDM</a:t>
            </a:r>
          </a:p>
        </p:txBody>
      </p:sp>
      <p:sp>
        <p:nvSpPr>
          <p:cNvPr id="809989" name="Line 5"/>
          <p:cNvSpPr>
            <a:spLocks noChangeShapeType="1"/>
          </p:cNvSpPr>
          <p:nvPr/>
        </p:nvSpPr>
        <p:spPr bwMode="auto">
          <a:xfrm>
            <a:off x="152400" y="6248400"/>
            <a:ext cx="8763000" cy="0"/>
          </a:xfrm>
          <a:prstGeom prst="line">
            <a:avLst/>
          </a:prstGeom>
          <a:noFill/>
          <a:ln w="76200">
            <a:solidFill>
              <a:schemeClr val="hlink"/>
            </a:solidFill>
            <a:round/>
            <a:headEnd/>
            <a:tailEnd/>
          </a:ln>
          <a:effectLst/>
        </p:spPr>
        <p:txBody>
          <a:bodyPr/>
          <a:lstStyle/>
          <a:p>
            <a:endParaRPr lang="en-US"/>
          </a:p>
        </p:txBody>
      </p:sp>
      <p:pic>
        <p:nvPicPr>
          <p:cNvPr id="809990" name="Picture 6"/>
          <p:cNvPicPr>
            <a:picLocks noChangeAspect="1" noChangeArrowheads="1"/>
          </p:cNvPicPr>
          <p:nvPr/>
        </p:nvPicPr>
        <p:blipFill>
          <a:blip r:embed="rId3" cstate="print"/>
          <a:srcRect/>
          <a:stretch>
            <a:fillRect/>
          </a:stretch>
        </p:blipFill>
        <p:spPr bwMode="auto">
          <a:xfrm>
            <a:off x="554038" y="2144713"/>
            <a:ext cx="7980362" cy="303688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1"/>
          <p:cNvSpPr>
            <a:spLocks noGrp="1"/>
          </p:cNvSpPr>
          <p:nvPr>
            <p:ph type="sldNum" sz="quarter" idx="10"/>
          </p:nvPr>
        </p:nvSpPr>
        <p:spPr/>
        <p:txBody>
          <a:bodyPr/>
          <a:lstStyle/>
          <a:p>
            <a:r>
              <a:rPr lang="en-US"/>
              <a:t>6.</a:t>
            </a:r>
            <a:fld id="{BD516CFE-8E95-4B60-B185-6C0B21394EEF}" type="slidenum">
              <a:rPr lang="en-US"/>
              <a:pPr/>
              <a:t>2</a:t>
            </a:fld>
            <a:endParaRPr lang="en-US"/>
          </a:p>
        </p:txBody>
      </p:sp>
      <p:sp>
        <p:nvSpPr>
          <p:cNvPr id="832514" name="Rectangle 2"/>
          <p:cNvSpPr>
            <a:spLocks noChangeArrowheads="1"/>
          </p:cNvSpPr>
          <p:nvPr/>
        </p:nvSpPr>
        <p:spPr bwMode="ltGray">
          <a:xfrm>
            <a:off x="366713" y="1079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2515" name="Rectangle 3"/>
          <p:cNvSpPr>
            <a:spLocks noChangeArrowheads="1"/>
          </p:cNvSpPr>
          <p:nvPr/>
        </p:nvSpPr>
        <p:spPr bwMode="ltGray">
          <a:xfrm>
            <a:off x="749300" y="1079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2516" name="Rectangle 4"/>
          <p:cNvSpPr>
            <a:spLocks noChangeArrowheads="1"/>
          </p:cNvSpPr>
          <p:nvPr/>
        </p:nvSpPr>
        <p:spPr bwMode="ltGray">
          <a:xfrm>
            <a:off x="490538" y="5302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2517" name="Rectangle 5"/>
          <p:cNvSpPr>
            <a:spLocks noChangeArrowheads="1"/>
          </p:cNvSpPr>
          <p:nvPr/>
        </p:nvSpPr>
        <p:spPr bwMode="ltGray">
          <a:xfrm>
            <a:off x="860425" y="5302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2518" name="Rectangle 6"/>
          <p:cNvSpPr>
            <a:spLocks noChangeArrowheads="1"/>
          </p:cNvSpPr>
          <p:nvPr/>
        </p:nvSpPr>
        <p:spPr bwMode="ltGray">
          <a:xfrm>
            <a:off x="76200" y="4572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2519" name="Rectangle 7"/>
          <p:cNvSpPr>
            <a:spLocks noChangeArrowheads="1"/>
          </p:cNvSpPr>
          <p:nvPr/>
        </p:nvSpPr>
        <p:spPr bwMode="gray">
          <a:xfrm>
            <a:off x="711200" y="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2520" name="Rectangle 8"/>
          <p:cNvSpPr>
            <a:spLocks noChangeArrowheads="1"/>
          </p:cNvSpPr>
          <p:nvPr/>
        </p:nvSpPr>
        <p:spPr bwMode="gray">
          <a:xfrm>
            <a:off x="442913" y="5334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2521" name="Line 9"/>
          <p:cNvSpPr>
            <a:spLocks noChangeShapeType="1"/>
          </p:cNvSpPr>
          <p:nvPr/>
        </p:nvSpPr>
        <p:spPr bwMode="auto">
          <a:xfrm>
            <a:off x="457200" y="1981200"/>
            <a:ext cx="8153400" cy="0"/>
          </a:xfrm>
          <a:prstGeom prst="line">
            <a:avLst/>
          </a:prstGeom>
          <a:noFill/>
          <a:ln w="76200">
            <a:solidFill>
              <a:srgbClr val="009900"/>
            </a:solidFill>
            <a:round/>
            <a:headEnd/>
            <a:tailEnd/>
          </a:ln>
          <a:effectLst/>
        </p:spPr>
        <p:txBody>
          <a:bodyPr/>
          <a:lstStyle/>
          <a:p>
            <a:endParaRPr lang="en-US"/>
          </a:p>
        </p:txBody>
      </p:sp>
      <p:sp>
        <p:nvSpPr>
          <p:cNvPr id="832522" name="Line 10"/>
          <p:cNvSpPr>
            <a:spLocks noChangeShapeType="1"/>
          </p:cNvSpPr>
          <p:nvPr/>
        </p:nvSpPr>
        <p:spPr bwMode="auto">
          <a:xfrm>
            <a:off x="458788" y="5715000"/>
            <a:ext cx="8153400" cy="0"/>
          </a:xfrm>
          <a:prstGeom prst="line">
            <a:avLst/>
          </a:prstGeom>
          <a:noFill/>
          <a:ln w="76200">
            <a:solidFill>
              <a:srgbClr val="009900"/>
            </a:solidFill>
            <a:round/>
            <a:headEnd/>
            <a:tailEnd/>
          </a:ln>
          <a:effectLst/>
        </p:spPr>
        <p:txBody>
          <a:bodyPr/>
          <a:lstStyle/>
          <a:p>
            <a:endParaRPr lang="en-US"/>
          </a:p>
        </p:txBody>
      </p:sp>
      <p:sp>
        <p:nvSpPr>
          <p:cNvPr id="832523" name="Rectangle 11"/>
          <p:cNvSpPr>
            <a:spLocks noChangeArrowheads="1"/>
          </p:cNvSpPr>
          <p:nvPr/>
        </p:nvSpPr>
        <p:spPr bwMode="auto">
          <a:xfrm>
            <a:off x="495300" y="2073275"/>
            <a:ext cx="8077200" cy="3503613"/>
          </a:xfrm>
          <a:prstGeom prst="rect">
            <a:avLst/>
          </a:prstGeom>
          <a:solidFill>
            <a:srgbClr val="99FF33"/>
          </a:solidFill>
          <a:ln w="76200" algn="ctr">
            <a:noFill/>
            <a:miter lim="800000"/>
            <a:headEnd/>
            <a:tailEnd/>
          </a:ln>
          <a:effectLst/>
        </p:spPr>
        <p:txBody>
          <a:bodyPr>
            <a:spAutoFit/>
          </a:bodyPr>
          <a:lstStyle/>
          <a:p>
            <a:pPr algn="ctr"/>
            <a:r>
              <a:rPr lang="en-US"/>
              <a:t>Bandwidth utilization is the wise use of </a:t>
            </a:r>
            <a:br>
              <a:rPr lang="en-US"/>
            </a:br>
            <a:r>
              <a:rPr lang="en-US"/>
              <a:t>available bandwidth to achieve </a:t>
            </a:r>
            <a:br>
              <a:rPr lang="en-US"/>
            </a:br>
            <a:r>
              <a:rPr lang="en-US"/>
              <a:t>specific goals.</a:t>
            </a:r>
            <a:br>
              <a:rPr lang="en-US"/>
            </a:br>
            <a:endParaRPr lang="en-US"/>
          </a:p>
          <a:p>
            <a:pPr algn="ctr"/>
            <a:r>
              <a:rPr lang="en-US"/>
              <a:t>Efficiency can be achieved by multiplexing; privacy and anti-jamming can be achieved by spreading.</a:t>
            </a:r>
          </a:p>
        </p:txBody>
      </p:sp>
      <p:grpSp>
        <p:nvGrpSpPr>
          <p:cNvPr id="832524" name="Group 12"/>
          <p:cNvGrpSpPr>
            <a:grpSpLocks/>
          </p:cNvGrpSpPr>
          <p:nvPr/>
        </p:nvGrpSpPr>
        <p:grpSpPr bwMode="auto">
          <a:xfrm>
            <a:off x="457200" y="1371600"/>
            <a:ext cx="1143000" cy="566738"/>
            <a:chOff x="1200" y="1248"/>
            <a:chExt cx="720" cy="357"/>
          </a:xfrm>
        </p:grpSpPr>
        <p:pic>
          <p:nvPicPr>
            <p:cNvPr id="832525" name="Picture 13"/>
            <p:cNvPicPr>
              <a:picLocks noChangeAspect="1" noChangeArrowheads="1"/>
            </p:cNvPicPr>
            <p:nvPr/>
          </p:nvPicPr>
          <p:blipFill>
            <a:blip r:embed="rId3" cstate="print"/>
            <a:srcRect/>
            <a:stretch>
              <a:fillRect/>
            </a:stretch>
          </p:blipFill>
          <p:spPr bwMode="auto">
            <a:xfrm>
              <a:off x="1200" y="1248"/>
              <a:ext cx="720" cy="357"/>
            </a:xfrm>
            <a:prstGeom prst="rect">
              <a:avLst/>
            </a:prstGeom>
            <a:noFill/>
            <a:ln w="9525">
              <a:noFill/>
              <a:miter lim="800000"/>
              <a:headEnd/>
              <a:tailEnd/>
            </a:ln>
            <a:effectLst/>
          </p:spPr>
        </p:pic>
        <p:sp>
          <p:nvSpPr>
            <p:cNvPr id="832526" name="Text Box 14"/>
            <p:cNvSpPr txBox="1">
              <a:spLocks noChangeArrowheads="1"/>
            </p:cNvSpPr>
            <p:nvPr/>
          </p:nvSpPr>
          <p:spPr bwMode="auto">
            <a:xfrm>
              <a:off x="1284" y="1248"/>
              <a:ext cx="551" cy="327"/>
            </a:xfrm>
            <a:prstGeom prst="rect">
              <a:avLst/>
            </a:prstGeom>
            <a:noFill/>
            <a:ln w="9525">
              <a:noFill/>
              <a:miter lim="800000"/>
              <a:headEnd/>
              <a:tailEnd/>
            </a:ln>
            <a:effectLst/>
          </p:spPr>
          <p:txBody>
            <a:bodyPr wrap="none">
              <a:spAutoFit/>
            </a:bodyPr>
            <a:lstStyle/>
            <a:p>
              <a:r>
                <a:rPr lang="en-US" sz="2800" i="1">
                  <a:solidFill>
                    <a:schemeClr val="hlink"/>
                  </a:solidFill>
                  <a:latin typeface="Times New Roman" pitchFamily="18" charset="0"/>
                </a:rPr>
                <a:t>Note</a:t>
              </a:r>
            </a:p>
          </p:txBody>
        </p:sp>
      </p:gr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1"/>
          <p:cNvSpPr>
            <a:spLocks noGrp="1"/>
          </p:cNvSpPr>
          <p:nvPr>
            <p:ph type="sldNum" sz="quarter" idx="10"/>
          </p:nvPr>
        </p:nvSpPr>
        <p:spPr/>
        <p:txBody>
          <a:bodyPr/>
          <a:lstStyle/>
          <a:p>
            <a:r>
              <a:rPr lang="en-US"/>
              <a:t>6.</a:t>
            </a:r>
            <a:fld id="{F622FACB-810C-44E6-953A-5722C7C1EA5C}" type="slidenum">
              <a:rPr lang="en-US"/>
              <a:pPr/>
              <a:t>20</a:t>
            </a:fld>
            <a:endParaRPr lang="en-US"/>
          </a:p>
        </p:txBody>
      </p:sp>
      <p:sp>
        <p:nvSpPr>
          <p:cNvPr id="835586" name="Rectangle 2"/>
          <p:cNvSpPr>
            <a:spLocks noChangeArrowheads="1"/>
          </p:cNvSpPr>
          <p:nvPr/>
        </p:nvSpPr>
        <p:spPr bwMode="ltGray">
          <a:xfrm>
            <a:off x="366713" y="1079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5587" name="Rectangle 3"/>
          <p:cNvSpPr>
            <a:spLocks noChangeArrowheads="1"/>
          </p:cNvSpPr>
          <p:nvPr/>
        </p:nvSpPr>
        <p:spPr bwMode="ltGray">
          <a:xfrm>
            <a:off x="749300" y="1079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5588" name="Rectangle 4"/>
          <p:cNvSpPr>
            <a:spLocks noChangeArrowheads="1"/>
          </p:cNvSpPr>
          <p:nvPr/>
        </p:nvSpPr>
        <p:spPr bwMode="ltGray">
          <a:xfrm>
            <a:off x="490538" y="5302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5589" name="Rectangle 5"/>
          <p:cNvSpPr>
            <a:spLocks noChangeArrowheads="1"/>
          </p:cNvSpPr>
          <p:nvPr/>
        </p:nvSpPr>
        <p:spPr bwMode="ltGray">
          <a:xfrm>
            <a:off x="860425" y="5302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5590" name="Rectangle 6"/>
          <p:cNvSpPr>
            <a:spLocks noChangeArrowheads="1"/>
          </p:cNvSpPr>
          <p:nvPr/>
        </p:nvSpPr>
        <p:spPr bwMode="ltGray">
          <a:xfrm>
            <a:off x="76200" y="4572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5591" name="Rectangle 7"/>
          <p:cNvSpPr>
            <a:spLocks noChangeArrowheads="1"/>
          </p:cNvSpPr>
          <p:nvPr/>
        </p:nvSpPr>
        <p:spPr bwMode="gray">
          <a:xfrm>
            <a:off x="711200" y="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5592" name="Rectangle 8"/>
          <p:cNvSpPr>
            <a:spLocks noChangeArrowheads="1"/>
          </p:cNvSpPr>
          <p:nvPr/>
        </p:nvSpPr>
        <p:spPr bwMode="gray">
          <a:xfrm>
            <a:off x="442913" y="5334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5593" name="Line 9"/>
          <p:cNvSpPr>
            <a:spLocks noChangeShapeType="1"/>
          </p:cNvSpPr>
          <p:nvPr/>
        </p:nvSpPr>
        <p:spPr bwMode="auto">
          <a:xfrm>
            <a:off x="457200" y="2547938"/>
            <a:ext cx="8153400" cy="0"/>
          </a:xfrm>
          <a:prstGeom prst="line">
            <a:avLst/>
          </a:prstGeom>
          <a:noFill/>
          <a:ln w="76200">
            <a:solidFill>
              <a:srgbClr val="009900"/>
            </a:solidFill>
            <a:round/>
            <a:headEnd/>
            <a:tailEnd/>
          </a:ln>
          <a:effectLst/>
        </p:spPr>
        <p:txBody>
          <a:bodyPr/>
          <a:lstStyle/>
          <a:p>
            <a:endParaRPr lang="en-US"/>
          </a:p>
        </p:txBody>
      </p:sp>
      <p:sp>
        <p:nvSpPr>
          <p:cNvPr id="835594" name="Line 10"/>
          <p:cNvSpPr>
            <a:spLocks noChangeShapeType="1"/>
          </p:cNvSpPr>
          <p:nvPr/>
        </p:nvSpPr>
        <p:spPr bwMode="auto">
          <a:xfrm>
            <a:off x="458788" y="4757738"/>
            <a:ext cx="8153400" cy="0"/>
          </a:xfrm>
          <a:prstGeom prst="line">
            <a:avLst/>
          </a:prstGeom>
          <a:noFill/>
          <a:ln w="76200">
            <a:solidFill>
              <a:srgbClr val="009900"/>
            </a:solidFill>
            <a:round/>
            <a:headEnd/>
            <a:tailEnd/>
          </a:ln>
          <a:effectLst/>
        </p:spPr>
        <p:txBody>
          <a:bodyPr/>
          <a:lstStyle/>
          <a:p>
            <a:endParaRPr lang="en-US"/>
          </a:p>
        </p:txBody>
      </p:sp>
      <p:sp>
        <p:nvSpPr>
          <p:cNvPr id="835595" name="Rectangle 11"/>
          <p:cNvSpPr>
            <a:spLocks noChangeArrowheads="1"/>
          </p:cNvSpPr>
          <p:nvPr/>
        </p:nvSpPr>
        <p:spPr bwMode="auto">
          <a:xfrm>
            <a:off x="495300" y="2640013"/>
            <a:ext cx="8077200" cy="2041525"/>
          </a:xfrm>
          <a:prstGeom prst="rect">
            <a:avLst/>
          </a:prstGeom>
          <a:solidFill>
            <a:srgbClr val="99FF33"/>
          </a:solidFill>
          <a:ln w="76200" algn="ctr">
            <a:noFill/>
            <a:miter lim="800000"/>
            <a:headEnd/>
            <a:tailEnd/>
          </a:ln>
          <a:effectLst/>
        </p:spPr>
        <p:txBody>
          <a:bodyPr>
            <a:spAutoFit/>
          </a:bodyPr>
          <a:lstStyle/>
          <a:p>
            <a:pPr algn="ctr"/>
            <a:r>
              <a:rPr lang="en-US"/>
              <a:t/>
            </a:r>
            <a:br>
              <a:rPr lang="en-US"/>
            </a:br>
            <a:r>
              <a:rPr lang="en-US"/>
              <a:t>TDM is a digital multiplexing technique for combining several low-rate </a:t>
            </a:r>
            <a:br>
              <a:rPr lang="en-US"/>
            </a:br>
            <a:r>
              <a:rPr lang="en-US"/>
              <a:t>channels into one high-rate one.</a:t>
            </a:r>
          </a:p>
        </p:txBody>
      </p:sp>
      <p:grpSp>
        <p:nvGrpSpPr>
          <p:cNvPr id="835596" name="Group 12"/>
          <p:cNvGrpSpPr>
            <a:grpSpLocks/>
          </p:cNvGrpSpPr>
          <p:nvPr/>
        </p:nvGrpSpPr>
        <p:grpSpPr bwMode="auto">
          <a:xfrm>
            <a:off x="457200" y="1905000"/>
            <a:ext cx="1143000" cy="566738"/>
            <a:chOff x="1200" y="1248"/>
            <a:chExt cx="720" cy="357"/>
          </a:xfrm>
        </p:grpSpPr>
        <p:pic>
          <p:nvPicPr>
            <p:cNvPr id="835597" name="Picture 13"/>
            <p:cNvPicPr>
              <a:picLocks noChangeAspect="1" noChangeArrowheads="1"/>
            </p:cNvPicPr>
            <p:nvPr/>
          </p:nvPicPr>
          <p:blipFill>
            <a:blip r:embed="rId3" cstate="print"/>
            <a:srcRect/>
            <a:stretch>
              <a:fillRect/>
            </a:stretch>
          </p:blipFill>
          <p:spPr bwMode="auto">
            <a:xfrm>
              <a:off x="1200" y="1248"/>
              <a:ext cx="720" cy="357"/>
            </a:xfrm>
            <a:prstGeom prst="rect">
              <a:avLst/>
            </a:prstGeom>
            <a:noFill/>
            <a:ln w="9525">
              <a:noFill/>
              <a:miter lim="800000"/>
              <a:headEnd/>
              <a:tailEnd/>
            </a:ln>
            <a:effectLst/>
          </p:spPr>
        </p:pic>
        <p:sp>
          <p:nvSpPr>
            <p:cNvPr id="835598" name="Text Box 14"/>
            <p:cNvSpPr txBox="1">
              <a:spLocks noChangeArrowheads="1"/>
            </p:cNvSpPr>
            <p:nvPr/>
          </p:nvSpPr>
          <p:spPr bwMode="auto">
            <a:xfrm>
              <a:off x="1284" y="1248"/>
              <a:ext cx="551" cy="327"/>
            </a:xfrm>
            <a:prstGeom prst="rect">
              <a:avLst/>
            </a:prstGeom>
            <a:noFill/>
            <a:ln w="9525">
              <a:noFill/>
              <a:miter lim="800000"/>
              <a:headEnd/>
              <a:tailEnd/>
            </a:ln>
            <a:effectLst/>
          </p:spPr>
          <p:txBody>
            <a:bodyPr wrap="none">
              <a:spAutoFit/>
            </a:bodyPr>
            <a:lstStyle/>
            <a:p>
              <a:r>
                <a:rPr lang="en-US" sz="2800" i="1">
                  <a:solidFill>
                    <a:schemeClr val="hlink"/>
                  </a:solidFill>
                  <a:latin typeface="Times New Roman" pitchFamily="18" charset="0"/>
                </a:rPr>
                <a:t>Note</a:t>
              </a:r>
            </a:p>
          </p:txBody>
        </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
          <p:cNvSpPr>
            <a:spLocks noGrp="1"/>
          </p:cNvSpPr>
          <p:nvPr>
            <p:ph type="sldNum" sz="quarter" idx="10"/>
          </p:nvPr>
        </p:nvSpPr>
        <p:spPr/>
        <p:txBody>
          <a:bodyPr/>
          <a:lstStyle/>
          <a:p>
            <a:r>
              <a:rPr lang="en-US"/>
              <a:t>6.</a:t>
            </a:r>
            <a:fld id="{EB6C078B-228A-4317-9235-7CD6B4B4ED48}" type="slidenum">
              <a:rPr lang="en-US"/>
              <a:pPr/>
              <a:t>21</a:t>
            </a:fld>
            <a:endParaRPr lang="en-US"/>
          </a:p>
        </p:txBody>
      </p:sp>
      <p:sp>
        <p:nvSpPr>
          <p:cNvPr id="811010" name="Line 2"/>
          <p:cNvSpPr>
            <a:spLocks noChangeShapeType="1"/>
          </p:cNvSpPr>
          <p:nvPr/>
        </p:nvSpPr>
        <p:spPr bwMode="auto">
          <a:xfrm>
            <a:off x="152400" y="533400"/>
            <a:ext cx="8763000" cy="0"/>
          </a:xfrm>
          <a:prstGeom prst="line">
            <a:avLst/>
          </a:prstGeom>
          <a:noFill/>
          <a:ln w="76200">
            <a:solidFill>
              <a:schemeClr val="hlink"/>
            </a:solidFill>
            <a:round/>
            <a:headEnd/>
            <a:tailEnd/>
          </a:ln>
          <a:effectLst/>
        </p:spPr>
        <p:txBody>
          <a:bodyPr/>
          <a:lstStyle/>
          <a:p>
            <a:endParaRPr lang="en-US"/>
          </a:p>
        </p:txBody>
      </p:sp>
      <p:sp>
        <p:nvSpPr>
          <p:cNvPr id="811011" name="Line 3"/>
          <p:cNvSpPr>
            <a:spLocks noChangeShapeType="1"/>
          </p:cNvSpPr>
          <p:nvPr/>
        </p:nvSpPr>
        <p:spPr bwMode="auto">
          <a:xfrm>
            <a:off x="152400" y="1371600"/>
            <a:ext cx="8763000" cy="0"/>
          </a:xfrm>
          <a:prstGeom prst="line">
            <a:avLst/>
          </a:prstGeom>
          <a:noFill/>
          <a:ln w="19050">
            <a:solidFill>
              <a:schemeClr val="hlink"/>
            </a:solidFill>
            <a:round/>
            <a:headEnd/>
            <a:tailEnd/>
          </a:ln>
          <a:effectLst/>
        </p:spPr>
        <p:txBody>
          <a:bodyPr/>
          <a:lstStyle/>
          <a:p>
            <a:endParaRPr lang="en-US"/>
          </a:p>
        </p:txBody>
      </p:sp>
      <p:sp>
        <p:nvSpPr>
          <p:cNvPr id="811012" name="Text Box 4"/>
          <p:cNvSpPr txBox="1">
            <a:spLocks noChangeArrowheads="1"/>
          </p:cNvSpPr>
          <p:nvPr/>
        </p:nvSpPr>
        <p:spPr bwMode="auto">
          <a:xfrm>
            <a:off x="304800" y="762000"/>
            <a:ext cx="5989638" cy="457200"/>
          </a:xfrm>
          <a:prstGeom prst="rect">
            <a:avLst/>
          </a:prstGeom>
          <a:noFill/>
          <a:ln w="9525">
            <a:noFill/>
            <a:miter lim="800000"/>
            <a:headEnd/>
            <a:tailEnd/>
          </a:ln>
          <a:effectLst/>
        </p:spPr>
        <p:txBody>
          <a:bodyPr wrap="none">
            <a:spAutoFit/>
          </a:bodyPr>
          <a:lstStyle/>
          <a:p>
            <a:r>
              <a:rPr lang="en-US" sz="2400">
                <a:solidFill>
                  <a:schemeClr val="folHlink"/>
                </a:solidFill>
                <a:latin typeface="Times New Roman" pitchFamily="18" charset="0"/>
              </a:rPr>
              <a:t>Figure 6.13  </a:t>
            </a:r>
            <a:r>
              <a:rPr lang="en-US" sz="2000" i="1">
                <a:latin typeface="Times New Roman" pitchFamily="18" charset="0"/>
              </a:rPr>
              <a:t>Synchronous time-division multiplexing</a:t>
            </a:r>
          </a:p>
        </p:txBody>
      </p:sp>
      <p:sp>
        <p:nvSpPr>
          <p:cNvPr id="811013" name="Line 5"/>
          <p:cNvSpPr>
            <a:spLocks noChangeShapeType="1"/>
          </p:cNvSpPr>
          <p:nvPr/>
        </p:nvSpPr>
        <p:spPr bwMode="auto">
          <a:xfrm>
            <a:off x="152400" y="6248400"/>
            <a:ext cx="8763000" cy="0"/>
          </a:xfrm>
          <a:prstGeom prst="line">
            <a:avLst/>
          </a:prstGeom>
          <a:noFill/>
          <a:ln w="76200">
            <a:solidFill>
              <a:schemeClr val="hlink"/>
            </a:solidFill>
            <a:round/>
            <a:headEnd/>
            <a:tailEnd/>
          </a:ln>
          <a:effectLst/>
        </p:spPr>
        <p:txBody>
          <a:bodyPr/>
          <a:lstStyle/>
          <a:p>
            <a:endParaRPr lang="en-US"/>
          </a:p>
        </p:txBody>
      </p:sp>
      <p:pic>
        <p:nvPicPr>
          <p:cNvPr id="811014" name="Picture 6"/>
          <p:cNvPicPr>
            <a:picLocks noChangeAspect="1" noChangeArrowheads="1"/>
          </p:cNvPicPr>
          <p:nvPr/>
        </p:nvPicPr>
        <p:blipFill>
          <a:blip r:embed="rId3" cstate="print"/>
          <a:srcRect/>
          <a:stretch>
            <a:fillRect/>
          </a:stretch>
        </p:blipFill>
        <p:spPr bwMode="auto">
          <a:xfrm>
            <a:off x="457200" y="2297113"/>
            <a:ext cx="8153400" cy="303688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Interleaving in Synchronous TDM</a:t>
            </a:r>
            <a:endParaRPr lang="en-US" dirty="0"/>
          </a:p>
        </p:txBody>
      </p:sp>
      <p:sp>
        <p:nvSpPr>
          <p:cNvPr id="2" name="Slide Number Placeholder 1"/>
          <p:cNvSpPr>
            <a:spLocks noGrp="1"/>
          </p:cNvSpPr>
          <p:nvPr>
            <p:ph type="sldNum" sz="quarter" idx="10"/>
          </p:nvPr>
        </p:nvSpPr>
        <p:spPr/>
        <p:txBody>
          <a:bodyPr/>
          <a:lstStyle/>
          <a:p>
            <a:r>
              <a:rPr lang="en-US" smtClean="0"/>
              <a:t>6.</a:t>
            </a:r>
            <a:fld id="{02C8A690-99AD-4216-BBDA-8B009A096755}" type="slidenum">
              <a:rPr lang="en-US" smtClean="0"/>
              <a:pPr/>
              <a:t>22</a:t>
            </a:fld>
            <a:endParaRPr lang="en-US"/>
          </a:p>
        </p:txBody>
      </p:sp>
      <p:pic>
        <p:nvPicPr>
          <p:cNvPr id="929794" name="Picture 2"/>
          <p:cNvPicPr>
            <a:picLocks noGrp="1" noChangeAspect="1" noChangeArrowheads="1"/>
          </p:cNvPicPr>
          <p:nvPr>
            <p:ph idx="1"/>
          </p:nvPr>
        </p:nvPicPr>
        <p:blipFill>
          <a:blip r:embed="rId2" cstate="print"/>
          <a:srcRect/>
          <a:stretch>
            <a:fillRect/>
          </a:stretch>
        </p:blipFill>
        <p:spPr bwMode="auto">
          <a:xfrm>
            <a:off x="228600" y="2590800"/>
            <a:ext cx="8370486" cy="2819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1"/>
          <p:cNvSpPr>
            <a:spLocks noGrp="1"/>
          </p:cNvSpPr>
          <p:nvPr>
            <p:ph type="sldNum" sz="quarter" idx="10"/>
          </p:nvPr>
        </p:nvSpPr>
        <p:spPr/>
        <p:txBody>
          <a:bodyPr/>
          <a:lstStyle/>
          <a:p>
            <a:r>
              <a:rPr lang="en-US"/>
              <a:t>6.</a:t>
            </a:r>
            <a:fld id="{81549A0B-CD7C-4055-A889-75FBC618FD8D}" type="slidenum">
              <a:rPr lang="en-US"/>
              <a:pPr/>
              <a:t>23</a:t>
            </a:fld>
            <a:endParaRPr lang="en-US"/>
          </a:p>
        </p:txBody>
      </p:sp>
      <p:sp>
        <p:nvSpPr>
          <p:cNvPr id="843778" name="Rectangle 2"/>
          <p:cNvSpPr>
            <a:spLocks noChangeArrowheads="1"/>
          </p:cNvSpPr>
          <p:nvPr/>
        </p:nvSpPr>
        <p:spPr bwMode="ltGray">
          <a:xfrm>
            <a:off x="366713" y="1079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3779" name="Rectangle 3"/>
          <p:cNvSpPr>
            <a:spLocks noChangeArrowheads="1"/>
          </p:cNvSpPr>
          <p:nvPr/>
        </p:nvSpPr>
        <p:spPr bwMode="ltGray">
          <a:xfrm>
            <a:off x="749300" y="1079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3780" name="Rectangle 4"/>
          <p:cNvSpPr>
            <a:spLocks noChangeArrowheads="1"/>
          </p:cNvSpPr>
          <p:nvPr/>
        </p:nvSpPr>
        <p:spPr bwMode="ltGray">
          <a:xfrm>
            <a:off x="490538" y="5302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3781" name="Rectangle 5"/>
          <p:cNvSpPr>
            <a:spLocks noChangeArrowheads="1"/>
          </p:cNvSpPr>
          <p:nvPr/>
        </p:nvSpPr>
        <p:spPr bwMode="ltGray">
          <a:xfrm>
            <a:off x="860425" y="5302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3782" name="Rectangle 6"/>
          <p:cNvSpPr>
            <a:spLocks noChangeArrowheads="1"/>
          </p:cNvSpPr>
          <p:nvPr/>
        </p:nvSpPr>
        <p:spPr bwMode="ltGray">
          <a:xfrm>
            <a:off x="76200" y="4572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3783" name="Rectangle 7"/>
          <p:cNvSpPr>
            <a:spLocks noChangeArrowheads="1"/>
          </p:cNvSpPr>
          <p:nvPr/>
        </p:nvSpPr>
        <p:spPr bwMode="gray">
          <a:xfrm>
            <a:off x="711200" y="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3784" name="Rectangle 8"/>
          <p:cNvSpPr>
            <a:spLocks noChangeArrowheads="1"/>
          </p:cNvSpPr>
          <p:nvPr/>
        </p:nvSpPr>
        <p:spPr bwMode="gray">
          <a:xfrm>
            <a:off x="442913" y="5334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3786" name="Rectangle 10"/>
          <p:cNvSpPr>
            <a:spLocks noChangeArrowheads="1"/>
          </p:cNvSpPr>
          <p:nvPr/>
        </p:nvSpPr>
        <p:spPr bwMode="auto">
          <a:xfrm>
            <a:off x="228600" y="1143000"/>
            <a:ext cx="8686800" cy="1800225"/>
          </a:xfrm>
          <a:prstGeom prst="rect">
            <a:avLst/>
          </a:prstGeom>
          <a:noFill/>
          <a:ln w="9525">
            <a:noFill/>
            <a:miter lim="800000"/>
            <a:headEnd/>
            <a:tailEnd/>
          </a:ln>
          <a:effectLst/>
        </p:spPr>
        <p:txBody>
          <a:bodyPr>
            <a:spAutoFit/>
          </a:bodyPr>
          <a:lstStyle/>
          <a:p>
            <a:pPr algn="just"/>
            <a:r>
              <a:rPr lang="en-US" sz="2800" i="1">
                <a:latin typeface="Times New Roman" pitchFamily="18" charset="0"/>
              </a:rPr>
              <a:t>In Figure 6.13, the data rate for each input connection is 3 kbps. If 1 bit at a time is multiplexed (a unit is 1 bit), what is the duration of (</a:t>
            </a:r>
            <a:r>
              <a:rPr lang="en-US" sz="2800" i="1">
                <a:solidFill>
                  <a:schemeClr val="hlink"/>
                </a:solidFill>
                <a:latin typeface="Times New Roman" pitchFamily="18" charset="0"/>
              </a:rPr>
              <a:t>a</a:t>
            </a:r>
            <a:r>
              <a:rPr lang="en-US" sz="2800" i="1">
                <a:latin typeface="Times New Roman" pitchFamily="18" charset="0"/>
              </a:rPr>
              <a:t>) each input slot, (</a:t>
            </a:r>
            <a:r>
              <a:rPr lang="en-US" sz="2800" i="1">
                <a:solidFill>
                  <a:schemeClr val="hlink"/>
                </a:solidFill>
                <a:latin typeface="Times New Roman" pitchFamily="18" charset="0"/>
              </a:rPr>
              <a:t>b</a:t>
            </a:r>
            <a:r>
              <a:rPr lang="en-US" sz="2800" i="1">
                <a:latin typeface="Times New Roman" pitchFamily="18" charset="0"/>
              </a:rPr>
              <a:t>) each output slot, and (</a:t>
            </a:r>
            <a:r>
              <a:rPr lang="en-US" sz="2800" i="1">
                <a:solidFill>
                  <a:schemeClr val="hlink"/>
                </a:solidFill>
                <a:latin typeface="Times New Roman" pitchFamily="18" charset="0"/>
              </a:rPr>
              <a:t>c</a:t>
            </a:r>
            <a:r>
              <a:rPr lang="en-US" sz="2800" i="1">
                <a:latin typeface="Times New Roman" pitchFamily="18" charset="0"/>
              </a:rPr>
              <a:t>) each frame?</a:t>
            </a:r>
          </a:p>
        </p:txBody>
      </p:sp>
      <p:sp>
        <p:nvSpPr>
          <p:cNvPr id="843788" name="Rectangle 12"/>
          <p:cNvSpPr>
            <a:spLocks noChangeArrowheads="1"/>
          </p:cNvSpPr>
          <p:nvPr/>
        </p:nvSpPr>
        <p:spPr bwMode="auto">
          <a:xfrm>
            <a:off x="1066800" y="0"/>
            <a:ext cx="2530475" cy="579438"/>
          </a:xfrm>
          <a:prstGeom prst="rect">
            <a:avLst/>
          </a:prstGeom>
          <a:noFill/>
          <a:ln w="9525">
            <a:noFill/>
            <a:miter lim="800000"/>
            <a:headEnd/>
            <a:tailEnd/>
          </a:ln>
          <a:effectLst/>
        </p:spPr>
        <p:txBody>
          <a:bodyPr wrap="none">
            <a:spAutoFit/>
          </a:bodyPr>
          <a:lstStyle/>
          <a:p>
            <a:r>
              <a:rPr lang="en-US" i="1">
                <a:solidFill>
                  <a:schemeClr val="hlink"/>
                </a:solidFill>
              </a:rPr>
              <a:t>Example 6.5</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1"/>
          <p:cNvSpPr>
            <a:spLocks noGrp="1"/>
          </p:cNvSpPr>
          <p:nvPr>
            <p:ph type="sldNum" sz="quarter" idx="10"/>
          </p:nvPr>
        </p:nvSpPr>
        <p:spPr/>
        <p:txBody>
          <a:bodyPr/>
          <a:lstStyle/>
          <a:p>
            <a:r>
              <a:rPr lang="en-US"/>
              <a:t>6.</a:t>
            </a:r>
            <a:fld id="{81549A0B-CD7C-4055-A889-75FBC618FD8D}" type="slidenum">
              <a:rPr lang="en-US"/>
              <a:pPr/>
              <a:t>24</a:t>
            </a:fld>
            <a:endParaRPr lang="en-US"/>
          </a:p>
        </p:txBody>
      </p:sp>
      <p:sp>
        <p:nvSpPr>
          <p:cNvPr id="843778" name="Rectangle 2"/>
          <p:cNvSpPr>
            <a:spLocks noChangeArrowheads="1"/>
          </p:cNvSpPr>
          <p:nvPr/>
        </p:nvSpPr>
        <p:spPr bwMode="ltGray">
          <a:xfrm>
            <a:off x="366713" y="1079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3779" name="Rectangle 3"/>
          <p:cNvSpPr>
            <a:spLocks noChangeArrowheads="1"/>
          </p:cNvSpPr>
          <p:nvPr/>
        </p:nvSpPr>
        <p:spPr bwMode="ltGray">
          <a:xfrm>
            <a:off x="749300" y="1079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3780" name="Rectangle 4"/>
          <p:cNvSpPr>
            <a:spLocks noChangeArrowheads="1"/>
          </p:cNvSpPr>
          <p:nvPr/>
        </p:nvSpPr>
        <p:spPr bwMode="ltGray">
          <a:xfrm>
            <a:off x="490538" y="5302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3781" name="Rectangle 5"/>
          <p:cNvSpPr>
            <a:spLocks noChangeArrowheads="1"/>
          </p:cNvSpPr>
          <p:nvPr/>
        </p:nvSpPr>
        <p:spPr bwMode="ltGray">
          <a:xfrm>
            <a:off x="860425" y="5302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3782" name="Rectangle 6"/>
          <p:cNvSpPr>
            <a:spLocks noChangeArrowheads="1"/>
          </p:cNvSpPr>
          <p:nvPr/>
        </p:nvSpPr>
        <p:spPr bwMode="ltGray">
          <a:xfrm>
            <a:off x="76200" y="4572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3783" name="Rectangle 7"/>
          <p:cNvSpPr>
            <a:spLocks noChangeArrowheads="1"/>
          </p:cNvSpPr>
          <p:nvPr/>
        </p:nvSpPr>
        <p:spPr bwMode="gray">
          <a:xfrm>
            <a:off x="711200" y="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3784" name="Rectangle 8"/>
          <p:cNvSpPr>
            <a:spLocks noChangeArrowheads="1"/>
          </p:cNvSpPr>
          <p:nvPr/>
        </p:nvSpPr>
        <p:spPr bwMode="gray">
          <a:xfrm>
            <a:off x="442913" y="5334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3786" name="Rectangle 10"/>
          <p:cNvSpPr>
            <a:spLocks noChangeArrowheads="1"/>
          </p:cNvSpPr>
          <p:nvPr/>
        </p:nvSpPr>
        <p:spPr bwMode="auto">
          <a:xfrm>
            <a:off x="228600" y="1143000"/>
            <a:ext cx="8686800" cy="1800225"/>
          </a:xfrm>
          <a:prstGeom prst="rect">
            <a:avLst/>
          </a:prstGeom>
          <a:noFill/>
          <a:ln w="9525">
            <a:noFill/>
            <a:miter lim="800000"/>
            <a:headEnd/>
            <a:tailEnd/>
          </a:ln>
          <a:effectLst/>
        </p:spPr>
        <p:txBody>
          <a:bodyPr>
            <a:spAutoFit/>
          </a:bodyPr>
          <a:lstStyle/>
          <a:p>
            <a:pPr algn="just"/>
            <a:r>
              <a:rPr lang="en-US" sz="2800" i="1">
                <a:latin typeface="Times New Roman" pitchFamily="18" charset="0"/>
              </a:rPr>
              <a:t>In Figure 6.13, the data rate for each input connection is 3 kbps. If 1 bit at a time is multiplexed (a unit is 1 bit), what is the duration of (</a:t>
            </a:r>
            <a:r>
              <a:rPr lang="en-US" sz="2800" i="1">
                <a:solidFill>
                  <a:schemeClr val="hlink"/>
                </a:solidFill>
                <a:latin typeface="Times New Roman" pitchFamily="18" charset="0"/>
              </a:rPr>
              <a:t>a</a:t>
            </a:r>
            <a:r>
              <a:rPr lang="en-US" sz="2800" i="1">
                <a:latin typeface="Times New Roman" pitchFamily="18" charset="0"/>
              </a:rPr>
              <a:t>) each input slot, (</a:t>
            </a:r>
            <a:r>
              <a:rPr lang="en-US" sz="2800" i="1">
                <a:solidFill>
                  <a:schemeClr val="hlink"/>
                </a:solidFill>
                <a:latin typeface="Times New Roman" pitchFamily="18" charset="0"/>
              </a:rPr>
              <a:t>b</a:t>
            </a:r>
            <a:r>
              <a:rPr lang="en-US" sz="2800" i="1">
                <a:latin typeface="Times New Roman" pitchFamily="18" charset="0"/>
              </a:rPr>
              <a:t>) each output slot, and (</a:t>
            </a:r>
            <a:r>
              <a:rPr lang="en-US" sz="2800" i="1">
                <a:solidFill>
                  <a:schemeClr val="hlink"/>
                </a:solidFill>
                <a:latin typeface="Times New Roman" pitchFamily="18" charset="0"/>
              </a:rPr>
              <a:t>c</a:t>
            </a:r>
            <a:r>
              <a:rPr lang="en-US" sz="2800" i="1">
                <a:latin typeface="Times New Roman" pitchFamily="18" charset="0"/>
              </a:rPr>
              <a:t>) each frame?</a:t>
            </a:r>
          </a:p>
        </p:txBody>
      </p:sp>
      <p:sp>
        <p:nvSpPr>
          <p:cNvPr id="843787" name="Rectangle 11"/>
          <p:cNvSpPr>
            <a:spLocks noChangeArrowheads="1"/>
          </p:cNvSpPr>
          <p:nvPr/>
        </p:nvSpPr>
        <p:spPr bwMode="auto">
          <a:xfrm>
            <a:off x="228600" y="3352800"/>
            <a:ext cx="8686800" cy="2654300"/>
          </a:xfrm>
          <a:prstGeom prst="rect">
            <a:avLst/>
          </a:prstGeom>
          <a:noFill/>
          <a:ln w="9525">
            <a:noFill/>
            <a:miter lim="800000"/>
            <a:headEnd/>
            <a:tailEnd/>
          </a:ln>
          <a:effectLst/>
        </p:spPr>
        <p:txBody>
          <a:bodyPr>
            <a:spAutoFit/>
          </a:bodyPr>
          <a:lstStyle/>
          <a:p>
            <a:pPr marL="457200" indent="-457200" algn="just"/>
            <a:r>
              <a:rPr lang="en-US" sz="2800" i="1">
                <a:solidFill>
                  <a:schemeClr val="hlink"/>
                </a:solidFill>
                <a:latin typeface="Times New Roman" pitchFamily="18" charset="0"/>
              </a:rPr>
              <a:t>Solution</a:t>
            </a:r>
          </a:p>
          <a:p>
            <a:pPr marL="457200" indent="-457200"/>
            <a:r>
              <a:rPr lang="en-US" sz="2800" i="1">
                <a:latin typeface="Times" pitchFamily="18" charset="0"/>
              </a:rPr>
              <a:t>We can answer the questions as follows: </a:t>
            </a:r>
          </a:p>
          <a:p>
            <a:pPr marL="457200" indent="-457200"/>
            <a:r>
              <a:rPr lang="en-US" sz="2800" i="1">
                <a:solidFill>
                  <a:schemeClr val="hlink"/>
                </a:solidFill>
                <a:latin typeface="Times" pitchFamily="18" charset="0"/>
              </a:rPr>
              <a:t>a.</a:t>
            </a:r>
            <a:r>
              <a:rPr lang="en-US" sz="2800" i="1">
                <a:latin typeface="Times" pitchFamily="18" charset="0"/>
              </a:rPr>
              <a:t>  The data rate of each input connection is 1 kbps. This means that the bit duration is 1/1000 s or 1 ms. The duration of the input time slot is 1 ms (same as bit duration).</a:t>
            </a:r>
          </a:p>
        </p:txBody>
      </p:sp>
      <p:sp>
        <p:nvSpPr>
          <p:cNvPr id="843788" name="Rectangle 12"/>
          <p:cNvSpPr>
            <a:spLocks noChangeArrowheads="1"/>
          </p:cNvSpPr>
          <p:nvPr/>
        </p:nvSpPr>
        <p:spPr bwMode="auto">
          <a:xfrm>
            <a:off x="1066800" y="0"/>
            <a:ext cx="2530475" cy="579438"/>
          </a:xfrm>
          <a:prstGeom prst="rect">
            <a:avLst/>
          </a:prstGeom>
          <a:noFill/>
          <a:ln w="9525">
            <a:noFill/>
            <a:miter lim="800000"/>
            <a:headEnd/>
            <a:tailEnd/>
          </a:ln>
          <a:effectLst/>
        </p:spPr>
        <p:txBody>
          <a:bodyPr wrap="none">
            <a:spAutoFit/>
          </a:bodyPr>
          <a:lstStyle/>
          <a:p>
            <a:r>
              <a:rPr lang="en-US" i="1">
                <a:solidFill>
                  <a:schemeClr val="hlink"/>
                </a:solidFill>
              </a:rPr>
              <a:t>Example 6.5</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
          <p:cNvSpPr>
            <a:spLocks noGrp="1"/>
          </p:cNvSpPr>
          <p:nvPr>
            <p:ph type="sldNum" sz="quarter" idx="10"/>
          </p:nvPr>
        </p:nvSpPr>
        <p:spPr/>
        <p:txBody>
          <a:bodyPr/>
          <a:lstStyle/>
          <a:p>
            <a:r>
              <a:rPr lang="en-US"/>
              <a:t>6.</a:t>
            </a:r>
            <a:fld id="{0047C89C-2E00-48F9-A095-C1A81759FC73}" type="slidenum">
              <a:rPr lang="en-US"/>
              <a:pPr/>
              <a:t>25</a:t>
            </a:fld>
            <a:endParaRPr lang="en-US"/>
          </a:p>
        </p:txBody>
      </p:sp>
      <p:sp>
        <p:nvSpPr>
          <p:cNvPr id="912386" name="Rectangle 2"/>
          <p:cNvSpPr>
            <a:spLocks noChangeArrowheads="1"/>
          </p:cNvSpPr>
          <p:nvPr/>
        </p:nvSpPr>
        <p:spPr bwMode="ltGray">
          <a:xfrm>
            <a:off x="366713" y="1079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912387" name="Rectangle 3"/>
          <p:cNvSpPr>
            <a:spLocks noChangeArrowheads="1"/>
          </p:cNvSpPr>
          <p:nvPr/>
        </p:nvSpPr>
        <p:spPr bwMode="ltGray">
          <a:xfrm>
            <a:off x="749300" y="1079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912388" name="Rectangle 4"/>
          <p:cNvSpPr>
            <a:spLocks noChangeArrowheads="1"/>
          </p:cNvSpPr>
          <p:nvPr/>
        </p:nvSpPr>
        <p:spPr bwMode="ltGray">
          <a:xfrm>
            <a:off x="490538" y="5302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912389" name="Rectangle 5"/>
          <p:cNvSpPr>
            <a:spLocks noChangeArrowheads="1"/>
          </p:cNvSpPr>
          <p:nvPr/>
        </p:nvSpPr>
        <p:spPr bwMode="ltGray">
          <a:xfrm>
            <a:off x="860425" y="5302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912390" name="Rectangle 6"/>
          <p:cNvSpPr>
            <a:spLocks noChangeArrowheads="1"/>
          </p:cNvSpPr>
          <p:nvPr/>
        </p:nvSpPr>
        <p:spPr bwMode="ltGray">
          <a:xfrm>
            <a:off x="76200" y="4572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912391" name="Rectangle 7"/>
          <p:cNvSpPr>
            <a:spLocks noChangeArrowheads="1"/>
          </p:cNvSpPr>
          <p:nvPr/>
        </p:nvSpPr>
        <p:spPr bwMode="gray">
          <a:xfrm>
            <a:off x="711200" y="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912392" name="Rectangle 8"/>
          <p:cNvSpPr>
            <a:spLocks noChangeArrowheads="1"/>
          </p:cNvSpPr>
          <p:nvPr/>
        </p:nvSpPr>
        <p:spPr bwMode="gray">
          <a:xfrm>
            <a:off x="442913" y="5334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912394" name="Rectangle 10"/>
          <p:cNvSpPr>
            <a:spLocks noChangeArrowheads="1"/>
          </p:cNvSpPr>
          <p:nvPr/>
        </p:nvSpPr>
        <p:spPr bwMode="auto">
          <a:xfrm>
            <a:off x="228600" y="1219200"/>
            <a:ext cx="8686800" cy="3935413"/>
          </a:xfrm>
          <a:prstGeom prst="rect">
            <a:avLst/>
          </a:prstGeom>
          <a:noFill/>
          <a:ln w="9525">
            <a:noFill/>
            <a:miter lim="800000"/>
            <a:headEnd/>
            <a:tailEnd/>
          </a:ln>
          <a:effectLst/>
        </p:spPr>
        <p:txBody>
          <a:bodyPr>
            <a:spAutoFit/>
          </a:bodyPr>
          <a:lstStyle/>
          <a:p>
            <a:pPr marL="457200" indent="-457200" algn="just"/>
            <a:endParaRPr lang="en-US" sz="2800" i="1">
              <a:latin typeface="Times" pitchFamily="18" charset="0"/>
            </a:endParaRPr>
          </a:p>
          <a:p>
            <a:pPr marL="457200" indent="-457200"/>
            <a:r>
              <a:rPr lang="en-US" sz="2800" i="1">
                <a:solidFill>
                  <a:schemeClr val="hlink"/>
                </a:solidFill>
                <a:latin typeface="Times" pitchFamily="18" charset="0"/>
              </a:rPr>
              <a:t>b.</a:t>
            </a:r>
            <a:r>
              <a:rPr lang="en-US" sz="2800" i="1">
                <a:latin typeface="Times" pitchFamily="18" charset="0"/>
              </a:rPr>
              <a:t>  The duration of each output time slot is one-third of the input time slot. This means that the duration of the output time slot is 1/3 ms.</a:t>
            </a:r>
          </a:p>
          <a:p>
            <a:pPr marL="457200" indent="-457200"/>
            <a:endParaRPr lang="en-US" sz="2800" i="1">
              <a:latin typeface="Times" pitchFamily="18" charset="0"/>
            </a:endParaRPr>
          </a:p>
          <a:p>
            <a:pPr marL="457200" indent="-457200"/>
            <a:r>
              <a:rPr lang="en-US" sz="2800" i="1">
                <a:solidFill>
                  <a:schemeClr val="hlink"/>
                </a:solidFill>
                <a:latin typeface="Times" pitchFamily="18" charset="0"/>
              </a:rPr>
              <a:t>c.</a:t>
            </a:r>
            <a:r>
              <a:rPr lang="en-US" sz="2800" i="1">
                <a:latin typeface="Times" pitchFamily="18" charset="0"/>
              </a:rPr>
              <a:t> Each frame carries three output time slots. So the duration of a frame is 3 × 1/3 ms, or 1 ms. The duration of a frame is the same as the duration of an input unit.</a:t>
            </a:r>
          </a:p>
        </p:txBody>
      </p:sp>
      <p:sp>
        <p:nvSpPr>
          <p:cNvPr id="912395" name="Rectangle 11"/>
          <p:cNvSpPr>
            <a:spLocks noChangeArrowheads="1"/>
          </p:cNvSpPr>
          <p:nvPr/>
        </p:nvSpPr>
        <p:spPr bwMode="auto">
          <a:xfrm>
            <a:off x="1066800" y="0"/>
            <a:ext cx="4849813" cy="579438"/>
          </a:xfrm>
          <a:prstGeom prst="rect">
            <a:avLst/>
          </a:prstGeom>
          <a:noFill/>
          <a:ln w="9525">
            <a:noFill/>
            <a:miter lim="800000"/>
            <a:headEnd/>
            <a:tailEnd/>
          </a:ln>
          <a:effectLst/>
        </p:spPr>
        <p:txBody>
          <a:bodyPr wrap="none">
            <a:spAutoFit/>
          </a:bodyPr>
          <a:lstStyle/>
          <a:p>
            <a:r>
              <a:rPr lang="en-US" i="1">
                <a:solidFill>
                  <a:schemeClr val="hlink"/>
                </a:solidFill>
              </a:rPr>
              <a:t>Example 6.5 (continued)</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1"/>
          <p:cNvSpPr>
            <a:spLocks noGrp="1"/>
          </p:cNvSpPr>
          <p:nvPr>
            <p:ph type="sldNum" sz="quarter" idx="10"/>
          </p:nvPr>
        </p:nvSpPr>
        <p:spPr/>
        <p:txBody>
          <a:bodyPr/>
          <a:lstStyle/>
          <a:p>
            <a:r>
              <a:rPr lang="en-US"/>
              <a:t>6.</a:t>
            </a:r>
            <a:fld id="{0B912C93-9DAB-407F-95E9-2B67C3337C2A}" type="slidenum">
              <a:rPr lang="en-US"/>
              <a:pPr/>
              <a:t>26</a:t>
            </a:fld>
            <a:endParaRPr lang="en-US"/>
          </a:p>
        </p:txBody>
      </p:sp>
      <p:sp>
        <p:nvSpPr>
          <p:cNvPr id="851970" name="Rectangle 2"/>
          <p:cNvSpPr>
            <a:spLocks noChangeArrowheads="1"/>
          </p:cNvSpPr>
          <p:nvPr/>
        </p:nvSpPr>
        <p:spPr bwMode="ltGray">
          <a:xfrm>
            <a:off x="366713" y="1079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51971" name="Rectangle 3"/>
          <p:cNvSpPr>
            <a:spLocks noChangeArrowheads="1"/>
          </p:cNvSpPr>
          <p:nvPr/>
        </p:nvSpPr>
        <p:spPr bwMode="ltGray">
          <a:xfrm>
            <a:off x="749300" y="1079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51972" name="Rectangle 4"/>
          <p:cNvSpPr>
            <a:spLocks noChangeArrowheads="1"/>
          </p:cNvSpPr>
          <p:nvPr/>
        </p:nvSpPr>
        <p:spPr bwMode="ltGray">
          <a:xfrm>
            <a:off x="490538" y="5302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51973" name="Rectangle 5"/>
          <p:cNvSpPr>
            <a:spLocks noChangeArrowheads="1"/>
          </p:cNvSpPr>
          <p:nvPr/>
        </p:nvSpPr>
        <p:spPr bwMode="ltGray">
          <a:xfrm>
            <a:off x="860425" y="5302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51974" name="Rectangle 6"/>
          <p:cNvSpPr>
            <a:spLocks noChangeArrowheads="1"/>
          </p:cNvSpPr>
          <p:nvPr/>
        </p:nvSpPr>
        <p:spPr bwMode="ltGray">
          <a:xfrm>
            <a:off x="76200" y="4572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51975" name="Rectangle 7"/>
          <p:cNvSpPr>
            <a:spLocks noChangeArrowheads="1"/>
          </p:cNvSpPr>
          <p:nvPr/>
        </p:nvSpPr>
        <p:spPr bwMode="gray">
          <a:xfrm>
            <a:off x="711200" y="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51976" name="Rectangle 8"/>
          <p:cNvSpPr>
            <a:spLocks noChangeArrowheads="1"/>
          </p:cNvSpPr>
          <p:nvPr/>
        </p:nvSpPr>
        <p:spPr bwMode="gray">
          <a:xfrm>
            <a:off x="442913" y="5334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51977" name="Rectangle 9"/>
          <p:cNvSpPr>
            <a:spLocks noChangeArrowheads="1"/>
          </p:cNvSpPr>
          <p:nvPr/>
        </p:nvSpPr>
        <p:spPr bwMode="auto">
          <a:xfrm>
            <a:off x="228600" y="1095375"/>
            <a:ext cx="8686800" cy="2227263"/>
          </a:xfrm>
          <a:prstGeom prst="rect">
            <a:avLst/>
          </a:prstGeom>
          <a:noFill/>
          <a:ln w="9525">
            <a:noFill/>
            <a:miter lim="800000"/>
            <a:headEnd/>
            <a:tailEnd/>
          </a:ln>
          <a:effectLst/>
        </p:spPr>
        <p:txBody>
          <a:bodyPr>
            <a:spAutoFit/>
          </a:bodyPr>
          <a:lstStyle/>
          <a:p>
            <a:pPr algn="just"/>
            <a:r>
              <a:rPr lang="en-US" sz="2800" i="1">
                <a:latin typeface="Times New Roman" pitchFamily="18" charset="0"/>
              </a:rPr>
              <a:t>Figure 6.14 shows synchronous TDM with a data stream for each input and one data stream for the output. The unit of data is 1 bit. Find (</a:t>
            </a:r>
            <a:r>
              <a:rPr lang="en-US" sz="2800" i="1">
                <a:solidFill>
                  <a:schemeClr val="hlink"/>
                </a:solidFill>
                <a:latin typeface="Times New Roman" pitchFamily="18" charset="0"/>
              </a:rPr>
              <a:t>a</a:t>
            </a:r>
            <a:r>
              <a:rPr lang="en-US" sz="2800" i="1">
                <a:latin typeface="Times New Roman" pitchFamily="18" charset="0"/>
              </a:rPr>
              <a:t>) the input bit duration, (</a:t>
            </a:r>
            <a:r>
              <a:rPr lang="en-US" sz="2800" i="1">
                <a:solidFill>
                  <a:schemeClr val="hlink"/>
                </a:solidFill>
                <a:latin typeface="Times New Roman" pitchFamily="18" charset="0"/>
              </a:rPr>
              <a:t>b</a:t>
            </a:r>
            <a:r>
              <a:rPr lang="en-US" sz="2800" i="1">
                <a:latin typeface="Times New Roman" pitchFamily="18" charset="0"/>
              </a:rPr>
              <a:t>) the output bit duration, (</a:t>
            </a:r>
            <a:r>
              <a:rPr lang="en-US" sz="2800" i="1">
                <a:solidFill>
                  <a:schemeClr val="hlink"/>
                </a:solidFill>
                <a:latin typeface="Times New Roman" pitchFamily="18" charset="0"/>
              </a:rPr>
              <a:t>c</a:t>
            </a:r>
            <a:r>
              <a:rPr lang="en-US" sz="2800" i="1">
                <a:latin typeface="Times New Roman" pitchFamily="18" charset="0"/>
              </a:rPr>
              <a:t>) the output bit rate, and (</a:t>
            </a:r>
            <a:r>
              <a:rPr lang="en-US" sz="2800" i="1">
                <a:solidFill>
                  <a:schemeClr val="hlink"/>
                </a:solidFill>
                <a:latin typeface="Times New Roman" pitchFamily="18" charset="0"/>
              </a:rPr>
              <a:t>d</a:t>
            </a:r>
            <a:r>
              <a:rPr lang="en-US" sz="2800" i="1">
                <a:latin typeface="Times New Roman" pitchFamily="18" charset="0"/>
              </a:rPr>
              <a:t>) the output frame rate.</a:t>
            </a:r>
          </a:p>
        </p:txBody>
      </p:sp>
      <p:sp>
        <p:nvSpPr>
          <p:cNvPr id="851978" name="Rectangle 10"/>
          <p:cNvSpPr>
            <a:spLocks noChangeArrowheads="1"/>
          </p:cNvSpPr>
          <p:nvPr/>
        </p:nvSpPr>
        <p:spPr bwMode="auto">
          <a:xfrm>
            <a:off x="228600" y="3287713"/>
            <a:ext cx="8686800" cy="3081337"/>
          </a:xfrm>
          <a:prstGeom prst="rect">
            <a:avLst/>
          </a:prstGeom>
          <a:noFill/>
          <a:ln w="9525">
            <a:noFill/>
            <a:miter lim="800000"/>
            <a:headEnd/>
            <a:tailEnd/>
          </a:ln>
          <a:effectLst/>
        </p:spPr>
        <p:txBody>
          <a:bodyPr>
            <a:spAutoFit/>
          </a:bodyPr>
          <a:lstStyle/>
          <a:p>
            <a:pPr marL="457200" indent="-457200" algn="just"/>
            <a:r>
              <a:rPr lang="en-US" sz="2800" i="1">
                <a:solidFill>
                  <a:schemeClr val="hlink"/>
                </a:solidFill>
                <a:latin typeface="Times New Roman" pitchFamily="18" charset="0"/>
              </a:rPr>
              <a:t>Solution</a:t>
            </a:r>
          </a:p>
          <a:p>
            <a:pPr marL="457200" indent="-457200" algn="just"/>
            <a:r>
              <a:rPr lang="en-US" sz="2800" i="1">
                <a:latin typeface="Times" pitchFamily="18" charset="0"/>
              </a:rPr>
              <a:t>We can answer the questions as follows:</a:t>
            </a:r>
          </a:p>
          <a:p>
            <a:pPr marL="457200" indent="-457200" algn="just"/>
            <a:r>
              <a:rPr lang="en-US" sz="2800" i="1">
                <a:solidFill>
                  <a:schemeClr val="hlink"/>
                </a:solidFill>
                <a:latin typeface="Times" pitchFamily="18" charset="0"/>
              </a:rPr>
              <a:t>a.</a:t>
            </a:r>
            <a:r>
              <a:rPr lang="en-US" sz="2800" i="1">
                <a:latin typeface="Times" pitchFamily="18" charset="0"/>
              </a:rPr>
              <a:t> The input bit duration is the inverse of the bit rate: </a:t>
            </a:r>
            <a:br>
              <a:rPr lang="en-US" sz="2800" i="1">
                <a:latin typeface="Times" pitchFamily="18" charset="0"/>
              </a:rPr>
            </a:br>
            <a:r>
              <a:rPr lang="en-US" sz="2800" i="1">
                <a:latin typeface="Times" pitchFamily="18" charset="0"/>
              </a:rPr>
              <a:t>1/1 Mbps = 1 μs.</a:t>
            </a:r>
          </a:p>
          <a:p>
            <a:pPr marL="457200" indent="-457200" algn="just">
              <a:buFontTx/>
              <a:buAutoNum type="alphaLcPeriod"/>
            </a:pPr>
            <a:endParaRPr lang="en-US" sz="2800" i="1">
              <a:latin typeface="Times" pitchFamily="18" charset="0"/>
            </a:endParaRPr>
          </a:p>
          <a:p>
            <a:pPr marL="457200" indent="-457200" algn="just"/>
            <a:r>
              <a:rPr lang="en-US" sz="2800" i="1">
                <a:solidFill>
                  <a:schemeClr val="hlink"/>
                </a:solidFill>
                <a:latin typeface="Times" pitchFamily="18" charset="0"/>
              </a:rPr>
              <a:t>b.</a:t>
            </a:r>
            <a:r>
              <a:rPr lang="en-US" sz="2800" i="1">
                <a:latin typeface="Times" pitchFamily="18" charset="0"/>
              </a:rPr>
              <a:t> The output bit duration is one-fourth of the input bit duration, or ¼ μs.</a:t>
            </a:r>
          </a:p>
        </p:txBody>
      </p:sp>
      <p:sp>
        <p:nvSpPr>
          <p:cNvPr id="851979" name="Rectangle 11"/>
          <p:cNvSpPr>
            <a:spLocks noChangeArrowheads="1"/>
          </p:cNvSpPr>
          <p:nvPr/>
        </p:nvSpPr>
        <p:spPr bwMode="auto">
          <a:xfrm>
            <a:off x="1066800" y="0"/>
            <a:ext cx="2530475" cy="579438"/>
          </a:xfrm>
          <a:prstGeom prst="rect">
            <a:avLst/>
          </a:prstGeom>
          <a:noFill/>
          <a:ln w="9525">
            <a:noFill/>
            <a:miter lim="800000"/>
            <a:headEnd/>
            <a:tailEnd/>
          </a:ln>
          <a:effectLst/>
        </p:spPr>
        <p:txBody>
          <a:bodyPr wrap="none">
            <a:spAutoFit/>
          </a:bodyPr>
          <a:lstStyle/>
          <a:p>
            <a:r>
              <a:rPr lang="en-US" i="1">
                <a:solidFill>
                  <a:schemeClr val="hlink"/>
                </a:solidFill>
              </a:rPr>
              <a:t>Example 6.6</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
          <p:cNvSpPr>
            <a:spLocks noGrp="1"/>
          </p:cNvSpPr>
          <p:nvPr>
            <p:ph type="sldNum" sz="quarter" idx="10"/>
          </p:nvPr>
        </p:nvSpPr>
        <p:spPr/>
        <p:txBody>
          <a:bodyPr/>
          <a:lstStyle/>
          <a:p>
            <a:r>
              <a:rPr lang="en-US"/>
              <a:t>6.</a:t>
            </a:r>
            <a:fld id="{797E52DF-CE40-4367-8220-BF07F7CD3F02}" type="slidenum">
              <a:rPr lang="en-US"/>
              <a:pPr/>
              <a:t>27</a:t>
            </a:fld>
            <a:endParaRPr lang="en-US"/>
          </a:p>
        </p:txBody>
      </p:sp>
      <p:sp>
        <p:nvSpPr>
          <p:cNvPr id="916482" name="Rectangle 2"/>
          <p:cNvSpPr>
            <a:spLocks noChangeArrowheads="1"/>
          </p:cNvSpPr>
          <p:nvPr/>
        </p:nvSpPr>
        <p:spPr bwMode="ltGray">
          <a:xfrm>
            <a:off x="366713" y="1079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916483" name="Rectangle 3"/>
          <p:cNvSpPr>
            <a:spLocks noChangeArrowheads="1"/>
          </p:cNvSpPr>
          <p:nvPr/>
        </p:nvSpPr>
        <p:spPr bwMode="ltGray">
          <a:xfrm>
            <a:off x="749300" y="1079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916484" name="Rectangle 4"/>
          <p:cNvSpPr>
            <a:spLocks noChangeArrowheads="1"/>
          </p:cNvSpPr>
          <p:nvPr/>
        </p:nvSpPr>
        <p:spPr bwMode="ltGray">
          <a:xfrm>
            <a:off x="490538" y="5302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916485" name="Rectangle 5"/>
          <p:cNvSpPr>
            <a:spLocks noChangeArrowheads="1"/>
          </p:cNvSpPr>
          <p:nvPr/>
        </p:nvSpPr>
        <p:spPr bwMode="ltGray">
          <a:xfrm>
            <a:off x="860425" y="5302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916486" name="Rectangle 6"/>
          <p:cNvSpPr>
            <a:spLocks noChangeArrowheads="1"/>
          </p:cNvSpPr>
          <p:nvPr/>
        </p:nvSpPr>
        <p:spPr bwMode="ltGray">
          <a:xfrm>
            <a:off x="76200" y="4572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916487" name="Rectangle 7"/>
          <p:cNvSpPr>
            <a:spLocks noChangeArrowheads="1"/>
          </p:cNvSpPr>
          <p:nvPr/>
        </p:nvSpPr>
        <p:spPr bwMode="gray">
          <a:xfrm>
            <a:off x="711200" y="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916488" name="Rectangle 8"/>
          <p:cNvSpPr>
            <a:spLocks noChangeArrowheads="1"/>
          </p:cNvSpPr>
          <p:nvPr/>
        </p:nvSpPr>
        <p:spPr bwMode="gray">
          <a:xfrm>
            <a:off x="442913" y="5334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916490" name="Rectangle 10"/>
          <p:cNvSpPr>
            <a:spLocks noChangeArrowheads="1"/>
          </p:cNvSpPr>
          <p:nvPr/>
        </p:nvSpPr>
        <p:spPr bwMode="auto">
          <a:xfrm>
            <a:off x="228600" y="1295400"/>
            <a:ext cx="8686800" cy="5216525"/>
          </a:xfrm>
          <a:prstGeom prst="rect">
            <a:avLst/>
          </a:prstGeom>
          <a:noFill/>
          <a:ln w="9525">
            <a:noFill/>
            <a:miter lim="800000"/>
            <a:headEnd/>
            <a:tailEnd/>
          </a:ln>
          <a:effectLst/>
        </p:spPr>
        <p:txBody>
          <a:bodyPr>
            <a:spAutoFit/>
          </a:bodyPr>
          <a:lstStyle/>
          <a:p>
            <a:pPr marL="457200" indent="-457200"/>
            <a:r>
              <a:rPr lang="en-US" sz="2800" i="1">
                <a:solidFill>
                  <a:schemeClr val="hlink"/>
                </a:solidFill>
                <a:latin typeface="Times" pitchFamily="18" charset="0"/>
              </a:rPr>
              <a:t>c.</a:t>
            </a:r>
            <a:r>
              <a:rPr lang="en-US" sz="2800" i="1">
                <a:latin typeface="Times" pitchFamily="18" charset="0"/>
              </a:rPr>
              <a:t>  The output bit rate is the inverse of the output bit duration or 1/(4μs) or 4 Mbps. This can also be deduced from the fact that the output rate is 4 times as fast as any input rate; so the output rate = 4 × 1 Mbps = 4 Mbps. </a:t>
            </a:r>
            <a:br>
              <a:rPr lang="en-US" sz="2800" i="1">
                <a:latin typeface="Times" pitchFamily="18" charset="0"/>
              </a:rPr>
            </a:br>
            <a:endParaRPr lang="en-US" sz="2800" i="1">
              <a:latin typeface="Times" pitchFamily="18" charset="0"/>
            </a:endParaRPr>
          </a:p>
          <a:p>
            <a:pPr marL="457200" indent="-457200"/>
            <a:r>
              <a:rPr lang="en-US" sz="2800" i="1">
                <a:solidFill>
                  <a:schemeClr val="hlink"/>
                </a:solidFill>
                <a:latin typeface="Times" pitchFamily="18" charset="0"/>
              </a:rPr>
              <a:t>d.</a:t>
            </a:r>
            <a:r>
              <a:rPr lang="en-US" sz="2800" i="1">
                <a:latin typeface="Times" pitchFamily="18" charset="0"/>
              </a:rPr>
              <a:t> The frame rate is always the same as any input rate. So the frame rate is 1,000,000 frames per second. Because we are sending 4 bits in each frame, we can verify the result of the previous question by multiplying the frame rate by the number of bits per frame.</a:t>
            </a:r>
          </a:p>
        </p:txBody>
      </p:sp>
      <p:sp>
        <p:nvSpPr>
          <p:cNvPr id="916491" name="Rectangle 11"/>
          <p:cNvSpPr>
            <a:spLocks noChangeArrowheads="1"/>
          </p:cNvSpPr>
          <p:nvPr/>
        </p:nvSpPr>
        <p:spPr bwMode="auto">
          <a:xfrm>
            <a:off x="1066800" y="0"/>
            <a:ext cx="4849813" cy="579438"/>
          </a:xfrm>
          <a:prstGeom prst="rect">
            <a:avLst/>
          </a:prstGeom>
          <a:noFill/>
          <a:ln w="9525">
            <a:noFill/>
            <a:miter lim="800000"/>
            <a:headEnd/>
            <a:tailEnd/>
          </a:ln>
          <a:effectLst/>
        </p:spPr>
        <p:txBody>
          <a:bodyPr wrap="none">
            <a:spAutoFit/>
          </a:bodyPr>
          <a:lstStyle/>
          <a:p>
            <a:r>
              <a:rPr lang="en-US" i="1">
                <a:solidFill>
                  <a:schemeClr val="hlink"/>
                </a:solidFill>
              </a:rPr>
              <a:t>Example 6.6 (continued)</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
          <p:cNvSpPr>
            <a:spLocks noGrp="1"/>
          </p:cNvSpPr>
          <p:nvPr>
            <p:ph type="sldNum" sz="quarter" idx="10"/>
          </p:nvPr>
        </p:nvSpPr>
        <p:spPr/>
        <p:txBody>
          <a:bodyPr/>
          <a:lstStyle/>
          <a:p>
            <a:r>
              <a:rPr lang="en-US"/>
              <a:t>6.</a:t>
            </a:r>
            <a:fld id="{DD21421E-D751-42DF-BFF0-ADC13EA58F97}" type="slidenum">
              <a:rPr lang="en-US"/>
              <a:pPr/>
              <a:t>28</a:t>
            </a:fld>
            <a:endParaRPr lang="en-US"/>
          </a:p>
        </p:txBody>
      </p:sp>
      <p:sp>
        <p:nvSpPr>
          <p:cNvPr id="812034" name="Line 2"/>
          <p:cNvSpPr>
            <a:spLocks noChangeShapeType="1"/>
          </p:cNvSpPr>
          <p:nvPr/>
        </p:nvSpPr>
        <p:spPr bwMode="auto">
          <a:xfrm>
            <a:off x="152400" y="533400"/>
            <a:ext cx="8763000" cy="0"/>
          </a:xfrm>
          <a:prstGeom prst="line">
            <a:avLst/>
          </a:prstGeom>
          <a:noFill/>
          <a:ln w="76200">
            <a:solidFill>
              <a:schemeClr val="hlink"/>
            </a:solidFill>
            <a:round/>
            <a:headEnd/>
            <a:tailEnd/>
          </a:ln>
          <a:effectLst/>
        </p:spPr>
        <p:txBody>
          <a:bodyPr/>
          <a:lstStyle/>
          <a:p>
            <a:endParaRPr lang="en-US"/>
          </a:p>
        </p:txBody>
      </p:sp>
      <p:sp>
        <p:nvSpPr>
          <p:cNvPr id="812035" name="Line 3"/>
          <p:cNvSpPr>
            <a:spLocks noChangeShapeType="1"/>
          </p:cNvSpPr>
          <p:nvPr/>
        </p:nvSpPr>
        <p:spPr bwMode="auto">
          <a:xfrm>
            <a:off x="152400" y="1371600"/>
            <a:ext cx="8763000" cy="0"/>
          </a:xfrm>
          <a:prstGeom prst="line">
            <a:avLst/>
          </a:prstGeom>
          <a:noFill/>
          <a:ln w="19050">
            <a:solidFill>
              <a:schemeClr val="hlink"/>
            </a:solidFill>
            <a:round/>
            <a:headEnd/>
            <a:tailEnd/>
          </a:ln>
          <a:effectLst/>
        </p:spPr>
        <p:txBody>
          <a:bodyPr/>
          <a:lstStyle/>
          <a:p>
            <a:endParaRPr lang="en-US"/>
          </a:p>
        </p:txBody>
      </p:sp>
      <p:sp>
        <p:nvSpPr>
          <p:cNvPr id="812036" name="Text Box 4"/>
          <p:cNvSpPr txBox="1">
            <a:spLocks noChangeArrowheads="1"/>
          </p:cNvSpPr>
          <p:nvPr/>
        </p:nvSpPr>
        <p:spPr bwMode="auto">
          <a:xfrm>
            <a:off x="304800" y="762000"/>
            <a:ext cx="3119438" cy="457200"/>
          </a:xfrm>
          <a:prstGeom prst="rect">
            <a:avLst/>
          </a:prstGeom>
          <a:noFill/>
          <a:ln w="9525">
            <a:noFill/>
            <a:miter lim="800000"/>
            <a:headEnd/>
            <a:tailEnd/>
          </a:ln>
          <a:effectLst/>
        </p:spPr>
        <p:txBody>
          <a:bodyPr wrap="none">
            <a:spAutoFit/>
          </a:bodyPr>
          <a:lstStyle/>
          <a:p>
            <a:r>
              <a:rPr lang="en-US" sz="2400">
                <a:solidFill>
                  <a:schemeClr val="folHlink"/>
                </a:solidFill>
                <a:latin typeface="Times New Roman" pitchFamily="18" charset="0"/>
              </a:rPr>
              <a:t>Figure 6.14  </a:t>
            </a:r>
            <a:r>
              <a:rPr lang="en-US" sz="2000" i="1">
                <a:latin typeface="Times New Roman" pitchFamily="18" charset="0"/>
              </a:rPr>
              <a:t>Example 6.6</a:t>
            </a:r>
          </a:p>
        </p:txBody>
      </p:sp>
      <p:sp>
        <p:nvSpPr>
          <p:cNvPr id="812037" name="Line 5"/>
          <p:cNvSpPr>
            <a:spLocks noChangeShapeType="1"/>
          </p:cNvSpPr>
          <p:nvPr/>
        </p:nvSpPr>
        <p:spPr bwMode="auto">
          <a:xfrm>
            <a:off x="152400" y="6248400"/>
            <a:ext cx="8763000" cy="0"/>
          </a:xfrm>
          <a:prstGeom prst="line">
            <a:avLst/>
          </a:prstGeom>
          <a:noFill/>
          <a:ln w="76200">
            <a:solidFill>
              <a:schemeClr val="hlink"/>
            </a:solidFill>
            <a:round/>
            <a:headEnd/>
            <a:tailEnd/>
          </a:ln>
          <a:effectLst/>
        </p:spPr>
        <p:txBody>
          <a:bodyPr/>
          <a:lstStyle/>
          <a:p>
            <a:endParaRPr lang="en-US"/>
          </a:p>
        </p:txBody>
      </p:sp>
      <p:pic>
        <p:nvPicPr>
          <p:cNvPr id="812038" name="Picture 6"/>
          <p:cNvPicPr>
            <a:picLocks noChangeAspect="1" noChangeArrowheads="1"/>
          </p:cNvPicPr>
          <p:nvPr/>
        </p:nvPicPr>
        <p:blipFill>
          <a:blip r:embed="rId3" cstate="print"/>
          <a:srcRect/>
          <a:stretch>
            <a:fillRect/>
          </a:stretch>
        </p:blipFill>
        <p:spPr bwMode="auto">
          <a:xfrm>
            <a:off x="88900" y="2514600"/>
            <a:ext cx="8902700" cy="2286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1"/>
          <p:cNvSpPr>
            <a:spLocks noGrp="1"/>
          </p:cNvSpPr>
          <p:nvPr>
            <p:ph type="sldNum" sz="quarter" idx="10"/>
          </p:nvPr>
        </p:nvSpPr>
        <p:spPr/>
        <p:txBody>
          <a:bodyPr/>
          <a:lstStyle/>
          <a:p>
            <a:r>
              <a:rPr lang="en-US"/>
              <a:t>6.</a:t>
            </a:r>
            <a:fld id="{4E6129ED-A483-48D7-AC11-79BD0ECC240E}" type="slidenum">
              <a:rPr lang="en-US"/>
              <a:pPr/>
              <a:t>29</a:t>
            </a:fld>
            <a:endParaRPr lang="en-US"/>
          </a:p>
        </p:txBody>
      </p:sp>
      <p:sp>
        <p:nvSpPr>
          <p:cNvPr id="846850" name="Rectangle 2"/>
          <p:cNvSpPr>
            <a:spLocks noChangeArrowheads="1"/>
          </p:cNvSpPr>
          <p:nvPr/>
        </p:nvSpPr>
        <p:spPr bwMode="ltGray">
          <a:xfrm>
            <a:off x="366713" y="1079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6851" name="Rectangle 3"/>
          <p:cNvSpPr>
            <a:spLocks noChangeArrowheads="1"/>
          </p:cNvSpPr>
          <p:nvPr/>
        </p:nvSpPr>
        <p:spPr bwMode="ltGray">
          <a:xfrm>
            <a:off x="749300" y="1079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6852" name="Rectangle 4"/>
          <p:cNvSpPr>
            <a:spLocks noChangeArrowheads="1"/>
          </p:cNvSpPr>
          <p:nvPr/>
        </p:nvSpPr>
        <p:spPr bwMode="ltGray">
          <a:xfrm>
            <a:off x="490538" y="5302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6853" name="Rectangle 5"/>
          <p:cNvSpPr>
            <a:spLocks noChangeArrowheads="1"/>
          </p:cNvSpPr>
          <p:nvPr/>
        </p:nvSpPr>
        <p:spPr bwMode="ltGray">
          <a:xfrm>
            <a:off x="860425" y="5302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6854" name="Rectangle 6"/>
          <p:cNvSpPr>
            <a:spLocks noChangeArrowheads="1"/>
          </p:cNvSpPr>
          <p:nvPr/>
        </p:nvSpPr>
        <p:spPr bwMode="ltGray">
          <a:xfrm>
            <a:off x="76200" y="4572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6855" name="Rectangle 7"/>
          <p:cNvSpPr>
            <a:spLocks noChangeArrowheads="1"/>
          </p:cNvSpPr>
          <p:nvPr/>
        </p:nvSpPr>
        <p:spPr bwMode="gray">
          <a:xfrm>
            <a:off x="711200" y="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6856" name="Rectangle 8"/>
          <p:cNvSpPr>
            <a:spLocks noChangeArrowheads="1"/>
          </p:cNvSpPr>
          <p:nvPr/>
        </p:nvSpPr>
        <p:spPr bwMode="gray">
          <a:xfrm>
            <a:off x="442913" y="5334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6858" name="Rectangle 10"/>
          <p:cNvSpPr>
            <a:spLocks noChangeArrowheads="1"/>
          </p:cNvSpPr>
          <p:nvPr/>
        </p:nvSpPr>
        <p:spPr bwMode="auto">
          <a:xfrm>
            <a:off x="228600" y="914400"/>
            <a:ext cx="8610600" cy="2227263"/>
          </a:xfrm>
          <a:prstGeom prst="rect">
            <a:avLst/>
          </a:prstGeom>
          <a:noFill/>
          <a:ln w="9525">
            <a:noFill/>
            <a:miter lim="800000"/>
            <a:headEnd/>
            <a:tailEnd/>
          </a:ln>
          <a:effectLst/>
        </p:spPr>
        <p:txBody>
          <a:bodyPr>
            <a:spAutoFit/>
          </a:bodyPr>
          <a:lstStyle/>
          <a:p>
            <a:pPr algn="just"/>
            <a:r>
              <a:rPr lang="en-US" sz="2800" i="1">
                <a:latin typeface="Times New Roman" pitchFamily="18" charset="0"/>
              </a:rPr>
              <a:t>Four channels are multiplexed using TDM. If each channel sends 100 bytes /s and we multiplex 1 byte per channel, show the frame traveling on the link, the size of the frame, the duration of a frame, the frame rate, and the bit rate for the link.</a:t>
            </a:r>
          </a:p>
        </p:txBody>
      </p:sp>
      <p:sp>
        <p:nvSpPr>
          <p:cNvPr id="846859" name="Rectangle 11"/>
          <p:cNvSpPr>
            <a:spLocks noChangeArrowheads="1"/>
          </p:cNvSpPr>
          <p:nvPr/>
        </p:nvSpPr>
        <p:spPr bwMode="auto">
          <a:xfrm>
            <a:off x="228600" y="3259138"/>
            <a:ext cx="8686800" cy="3081337"/>
          </a:xfrm>
          <a:prstGeom prst="rect">
            <a:avLst/>
          </a:prstGeom>
          <a:noFill/>
          <a:ln w="9525">
            <a:noFill/>
            <a:miter lim="800000"/>
            <a:headEnd/>
            <a:tailEnd/>
          </a:ln>
          <a:effectLst/>
        </p:spPr>
        <p:txBody>
          <a:bodyPr>
            <a:spAutoFit/>
          </a:bodyPr>
          <a:lstStyle/>
          <a:p>
            <a:pPr algn="just"/>
            <a:r>
              <a:rPr lang="en-US" sz="2800" i="1">
                <a:solidFill>
                  <a:schemeClr val="hlink"/>
                </a:solidFill>
                <a:latin typeface="Times New Roman" pitchFamily="18" charset="0"/>
              </a:rPr>
              <a:t>Solution</a:t>
            </a:r>
          </a:p>
          <a:p>
            <a:pPr algn="just"/>
            <a:r>
              <a:rPr lang="en-US" sz="2800" i="1">
                <a:latin typeface="Times" pitchFamily="18" charset="0"/>
              </a:rPr>
              <a:t>The multiplexer is shown in Figure 6.16. Each frame carries 1 byte from each channel; the size of each frame, therefore, is 4 bytes, or 32 bits. Because each channel is sending 100 bytes/s and a frame carries 1 byte from each channel, the frame rate must be 100 frames per second. The bit rate is 100 × 32, or 3200 bps. </a:t>
            </a:r>
          </a:p>
        </p:txBody>
      </p:sp>
      <p:sp>
        <p:nvSpPr>
          <p:cNvPr id="846860" name="Rectangle 12"/>
          <p:cNvSpPr>
            <a:spLocks noChangeArrowheads="1"/>
          </p:cNvSpPr>
          <p:nvPr/>
        </p:nvSpPr>
        <p:spPr bwMode="auto">
          <a:xfrm>
            <a:off x="1066800" y="0"/>
            <a:ext cx="2530475" cy="579438"/>
          </a:xfrm>
          <a:prstGeom prst="rect">
            <a:avLst/>
          </a:prstGeom>
          <a:noFill/>
          <a:ln w="9525">
            <a:noFill/>
            <a:miter lim="800000"/>
            <a:headEnd/>
            <a:tailEnd/>
          </a:ln>
          <a:effectLst/>
        </p:spPr>
        <p:txBody>
          <a:bodyPr wrap="none">
            <a:spAutoFit/>
          </a:bodyPr>
          <a:lstStyle/>
          <a:p>
            <a:r>
              <a:rPr lang="en-US" i="1">
                <a:solidFill>
                  <a:schemeClr val="hlink"/>
                </a:solidFill>
              </a:rPr>
              <a:t>Example 6.8</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Slide Number Placeholder 1"/>
          <p:cNvSpPr>
            <a:spLocks noGrp="1"/>
          </p:cNvSpPr>
          <p:nvPr>
            <p:ph type="sldNum" sz="quarter" idx="10"/>
          </p:nvPr>
        </p:nvSpPr>
        <p:spPr/>
        <p:txBody>
          <a:bodyPr/>
          <a:lstStyle/>
          <a:p>
            <a:r>
              <a:rPr lang="en-US"/>
              <a:t>6.</a:t>
            </a:r>
            <a:fld id="{0BF33519-F2D8-4A74-A41A-5B003C29FDAB}" type="slidenum">
              <a:rPr lang="en-US"/>
              <a:pPr/>
              <a:t>3</a:t>
            </a:fld>
            <a:endParaRPr lang="en-US"/>
          </a:p>
        </p:txBody>
      </p:sp>
      <p:sp>
        <p:nvSpPr>
          <p:cNvPr id="924674" name="Rectangle 2"/>
          <p:cNvSpPr>
            <a:spLocks noChangeArrowheads="1"/>
          </p:cNvSpPr>
          <p:nvPr/>
        </p:nvSpPr>
        <p:spPr bwMode="auto">
          <a:xfrm>
            <a:off x="0" y="0"/>
            <a:ext cx="9144000" cy="990600"/>
          </a:xfrm>
          <a:prstGeom prst="rect">
            <a:avLst/>
          </a:prstGeom>
          <a:solidFill>
            <a:srgbClr val="33CCFF"/>
          </a:solidFill>
          <a:ln w="9525">
            <a:solidFill>
              <a:schemeClr val="tx1"/>
            </a:solidFill>
            <a:miter lim="800000"/>
            <a:headEnd/>
            <a:tailEnd/>
          </a:ln>
          <a:effectLst/>
        </p:spPr>
        <p:txBody>
          <a:bodyPr wrap="none" anchor="ctr"/>
          <a:lstStyle/>
          <a:p>
            <a:pPr algn="ctr"/>
            <a:endParaRPr lang="en-US">
              <a:effectLst>
                <a:outerShdw blurRad="38100" dist="38100" dir="2700000" algn="tl">
                  <a:srgbClr val="FFFFFF"/>
                </a:outerShdw>
              </a:effectLst>
              <a:latin typeface="Times New Roman" pitchFamily="18" charset="0"/>
            </a:endParaRPr>
          </a:p>
        </p:txBody>
      </p:sp>
      <p:sp>
        <p:nvSpPr>
          <p:cNvPr id="924675" name="Text Box 3"/>
          <p:cNvSpPr txBox="1">
            <a:spLocks noChangeArrowheads="1"/>
          </p:cNvSpPr>
          <p:nvPr/>
        </p:nvSpPr>
        <p:spPr bwMode="auto">
          <a:xfrm>
            <a:off x="228600" y="228600"/>
            <a:ext cx="4262438" cy="579438"/>
          </a:xfrm>
          <a:prstGeom prst="rect">
            <a:avLst/>
          </a:prstGeom>
          <a:noFill/>
          <a:ln w="9525">
            <a:noFill/>
            <a:miter lim="800000"/>
            <a:headEnd/>
            <a:tailEnd/>
          </a:ln>
          <a:effectLst/>
        </p:spPr>
        <p:txBody>
          <a:bodyPr wrap="none">
            <a:spAutoFit/>
          </a:bodyPr>
          <a:lstStyle/>
          <a:p>
            <a:r>
              <a:rPr lang="en-US">
                <a:effectLst>
                  <a:outerShdw blurRad="38100" dist="38100" dir="2700000" algn="tl">
                    <a:srgbClr val="C0C0C0"/>
                  </a:outerShdw>
                </a:effectLst>
                <a:latin typeface="Times" pitchFamily="18" charset="0"/>
              </a:rPr>
              <a:t>6-1   MULTIPLEXING</a:t>
            </a:r>
          </a:p>
        </p:txBody>
      </p:sp>
      <p:sp>
        <p:nvSpPr>
          <p:cNvPr id="924676" name="Text Box 4"/>
          <p:cNvSpPr txBox="1">
            <a:spLocks noChangeArrowheads="1"/>
          </p:cNvSpPr>
          <p:nvPr/>
        </p:nvSpPr>
        <p:spPr bwMode="auto">
          <a:xfrm>
            <a:off x="8229600" y="6400800"/>
            <a:ext cx="184150" cy="366713"/>
          </a:xfrm>
          <a:prstGeom prst="rect">
            <a:avLst/>
          </a:prstGeom>
          <a:noFill/>
          <a:ln w="9525">
            <a:noFill/>
            <a:miter lim="800000"/>
            <a:headEnd/>
            <a:tailEnd/>
          </a:ln>
          <a:effectLst/>
        </p:spPr>
        <p:txBody>
          <a:bodyPr wrap="none">
            <a:spAutoFit/>
          </a:bodyPr>
          <a:lstStyle/>
          <a:p>
            <a:endParaRPr lang="en-US" sz="1800">
              <a:latin typeface="Times New Roman" pitchFamily="18" charset="0"/>
            </a:endParaRPr>
          </a:p>
        </p:txBody>
      </p:sp>
      <p:sp>
        <p:nvSpPr>
          <p:cNvPr id="924677" name="Rectangle 5"/>
          <p:cNvSpPr>
            <a:spLocks noChangeArrowheads="1"/>
          </p:cNvSpPr>
          <p:nvPr/>
        </p:nvSpPr>
        <p:spPr bwMode="auto">
          <a:xfrm>
            <a:off x="304800" y="1066800"/>
            <a:ext cx="8229600" cy="3081338"/>
          </a:xfrm>
          <a:prstGeom prst="rect">
            <a:avLst/>
          </a:prstGeom>
          <a:noFill/>
          <a:ln w="9525">
            <a:noFill/>
            <a:miter lim="800000"/>
            <a:headEnd/>
            <a:tailEnd/>
          </a:ln>
          <a:effectLst/>
        </p:spPr>
        <p:txBody>
          <a:bodyPr anchor="ctr">
            <a:spAutoFit/>
          </a:bodyPr>
          <a:lstStyle/>
          <a:p>
            <a:pPr algn="just" eaLnBrk="1" hangingPunct="1"/>
            <a:r>
              <a:rPr lang="en-US" sz="2800" i="1">
                <a:effectLst>
                  <a:outerShdw blurRad="38100" dist="38100" dir="2700000" algn="tl">
                    <a:srgbClr val="C0C0C0"/>
                  </a:outerShdw>
                </a:effectLst>
                <a:latin typeface="Times New Roman" pitchFamily="18" charset="0"/>
              </a:rPr>
              <a:t>Whenever the bandwidth of a medium linking two devices is greater than the bandwidth needs of the devices, the link can be shared. Multiplexing is the set of techniques that allows the simultaneous transmission of multiple signals across a single data link. As data and telecommunications use increases, so does traffic.</a:t>
            </a:r>
          </a:p>
        </p:txBody>
      </p:sp>
      <p:sp>
        <p:nvSpPr>
          <p:cNvPr id="924678" name="Rectangle 6"/>
          <p:cNvSpPr>
            <a:spLocks noChangeArrowheads="1"/>
          </p:cNvSpPr>
          <p:nvPr/>
        </p:nvSpPr>
        <p:spPr bwMode="auto">
          <a:xfrm>
            <a:off x="152400" y="4772025"/>
            <a:ext cx="6705600" cy="1200329"/>
          </a:xfrm>
          <a:prstGeom prst="rect">
            <a:avLst/>
          </a:prstGeom>
          <a:noFill/>
          <a:ln w="9525">
            <a:noFill/>
            <a:miter lim="800000"/>
            <a:headEnd/>
            <a:tailEnd/>
          </a:ln>
          <a:effectLst/>
        </p:spPr>
        <p:txBody>
          <a:bodyPr>
            <a:spAutoFit/>
          </a:bodyPr>
          <a:lstStyle/>
          <a:p>
            <a:pPr>
              <a:buClr>
                <a:schemeClr val="tx1"/>
              </a:buClr>
              <a:buSzPct val="117000"/>
              <a:buFont typeface="Wingdings" pitchFamily="2" charset="2"/>
              <a:buNone/>
            </a:pPr>
            <a:r>
              <a:rPr lang="en-US" sz="2400" dirty="0">
                <a:solidFill>
                  <a:srgbClr val="0033CC"/>
                </a:solidFill>
                <a:latin typeface="Times New Roman" pitchFamily="18" charset="0"/>
              </a:rPr>
              <a:t>Frequency-Division Multiplexing</a:t>
            </a:r>
            <a:r>
              <a:rPr lang="fr-FR" sz="2400" dirty="0">
                <a:solidFill>
                  <a:srgbClr val="0033CC"/>
                </a:solidFill>
                <a:latin typeface="Times New Roman" pitchFamily="18" charset="0"/>
              </a:rPr>
              <a:t/>
            </a:r>
            <a:br>
              <a:rPr lang="fr-FR" sz="2400" dirty="0">
                <a:solidFill>
                  <a:srgbClr val="0033CC"/>
                </a:solidFill>
                <a:latin typeface="Times New Roman" pitchFamily="18" charset="0"/>
              </a:rPr>
            </a:br>
            <a:r>
              <a:rPr lang="fr-FR" sz="2400" dirty="0" err="1">
                <a:solidFill>
                  <a:srgbClr val="0033CC"/>
                </a:solidFill>
                <a:latin typeface="Times New Roman" pitchFamily="18" charset="0"/>
              </a:rPr>
              <a:t>Wavelength</a:t>
            </a:r>
            <a:r>
              <a:rPr lang="fr-FR" sz="2400" dirty="0">
                <a:solidFill>
                  <a:srgbClr val="0033CC"/>
                </a:solidFill>
                <a:latin typeface="Times New Roman" pitchFamily="18" charset="0"/>
              </a:rPr>
              <a:t>-Division </a:t>
            </a:r>
            <a:r>
              <a:rPr lang="fr-FR" sz="2400" dirty="0" err="1">
                <a:solidFill>
                  <a:srgbClr val="0033CC"/>
                </a:solidFill>
                <a:latin typeface="Times New Roman" pitchFamily="18" charset="0"/>
              </a:rPr>
              <a:t>Multiplexing</a:t>
            </a:r>
            <a:r>
              <a:rPr lang="fr-FR" sz="2400" dirty="0">
                <a:solidFill>
                  <a:srgbClr val="0033CC"/>
                </a:solidFill>
                <a:latin typeface="Times New Roman" pitchFamily="18" charset="0"/>
              </a:rPr>
              <a:t/>
            </a:r>
            <a:br>
              <a:rPr lang="fr-FR" sz="2400" dirty="0">
                <a:solidFill>
                  <a:srgbClr val="0033CC"/>
                </a:solidFill>
                <a:latin typeface="Times New Roman" pitchFamily="18" charset="0"/>
              </a:rPr>
            </a:br>
            <a:r>
              <a:rPr lang="fr-FR" sz="2400" dirty="0" err="1">
                <a:solidFill>
                  <a:srgbClr val="0033CC"/>
                </a:solidFill>
                <a:latin typeface="Times New Roman" pitchFamily="18" charset="0"/>
              </a:rPr>
              <a:t>Synchronous</a:t>
            </a:r>
            <a:r>
              <a:rPr lang="fr-FR" sz="2400" dirty="0">
                <a:solidFill>
                  <a:srgbClr val="0033CC"/>
                </a:solidFill>
                <a:latin typeface="Times New Roman" pitchFamily="18" charset="0"/>
              </a:rPr>
              <a:t> Time-Division </a:t>
            </a:r>
            <a:r>
              <a:rPr lang="fr-FR" sz="2400" dirty="0" err="1" smtClean="0">
                <a:solidFill>
                  <a:srgbClr val="0033CC"/>
                </a:solidFill>
                <a:latin typeface="Times New Roman" pitchFamily="18" charset="0"/>
              </a:rPr>
              <a:t>Multiplexing</a:t>
            </a:r>
            <a:endParaRPr lang="fr-FR" sz="2400" dirty="0">
              <a:solidFill>
                <a:srgbClr val="0033CC"/>
              </a:solidFill>
              <a:latin typeface="Times New Roman" pitchFamily="18" charset="0"/>
            </a:endParaRPr>
          </a:p>
        </p:txBody>
      </p:sp>
      <p:sp>
        <p:nvSpPr>
          <p:cNvPr id="924679" name="Text Box 7"/>
          <p:cNvSpPr txBox="1">
            <a:spLocks noChangeArrowheads="1"/>
          </p:cNvSpPr>
          <p:nvPr/>
        </p:nvSpPr>
        <p:spPr bwMode="auto">
          <a:xfrm>
            <a:off x="165100" y="4295775"/>
            <a:ext cx="4862513" cy="519113"/>
          </a:xfrm>
          <a:prstGeom prst="rect">
            <a:avLst/>
          </a:prstGeom>
          <a:noFill/>
          <a:ln w="76200" algn="ctr">
            <a:noFill/>
            <a:miter lim="800000"/>
            <a:headEnd/>
            <a:tailEnd/>
          </a:ln>
          <a:effectLst/>
        </p:spPr>
        <p:txBody>
          <a:bodyPr wrap="none">
            <a:spAutoFit/>
          </a:bodyPr>
          <a:lstStyle/>
          <a:p>
            <a:pPr algn="ctr"/>
            <a:r>
              <a:rPr lang="en-US" sz="2800" i="1" u="sng">
                <a:solidFill>
                  <a:schemeClr val="hlink"/>
                </a:solidFill>
                <a:effectLst>
                  <a:outerShdw blurRad="38100" dist="38100" dir="2700000" algn="tl">
                    <a:srgbClr val="C0C0C0"/>
                  </a:outerShdw>
                </a:effectLst>
                <a:latin typeface="Times New Roman" pitchFamily="18" charset="0"/>
              </a:rPr>
              <a:t>Topics discussed in this section: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
          <p:cNvSpPr>
            <a:spLocks noGrp="1"/>
          </p:cNvSpPr>
          <p:nvPr>
            <p:ph type="sldNum" sz="quarter" idx="10"/>
          </p:nvPr>
        </p:nvSpPr>
        <p:spPr/>
        <p:txBody>
          <a:bodyPr/>
          <a:lstStyle/>
          <a:p>
            <a:r>
              <a:rPr lang="en-US"/>
              <a:t>6.</a:t>
            </a:r>
            <a:fld id="{3E898D01-5E94-44AE-8980-9DB6D541F329}" type="slidenum">
              <a:rPr lang="en-US"/>
              <a:pPr/>
              <a:t>30</a:t>
            </a:fld>
            <a:endParaRPr lang="en-US"/>
          </a:p>
        </p:txBody>
      </p:sp>
      <p:sp>
        <p:nvSpPr>
          <p:cNvPr id="854018" name="Line 2"/>
          <p:cNvSpPr>
            <a:spLocks noChangeShapeType="1"/>
          </p:cNvSpPr>
          <p:nvPr/>
        </p:nvSpPr>
        <p:spPr bwMode="auto">
          <a:xfrm>
            <a:off x="152400" y="533400"/>
            <a:ext cx="8763000" cy="0"/>
          </a:xfrm>
          <a:prstGeom prst="line">
            <a:avLst/>
          </a:prstGeom>
          <a:noFill/>
          <a:ln w="76200">
            <a:solidFill>
              <a:schemeClr val="hlink"/>
            </a:solidFill>
            <a:round/>
            <a:headEnd/>
            <a:tailEnd/>
          </a:ln>
          <a:effectLst/>
        </p:spPr>
        <p:txBody>
          <a:bodyPr/>
          <a:lstStyle/>
          <a:p>
            <a:endParaRPr lang="en-US"/>
          </a:p>
        </p:txBody>
      </p:sp>
      <p:sp>
        <p:nvSpPr>
          <p:cNvPr id="854019" name="Line 3"/>
          <p:cNvSpPr>
            <a:spLocks noChangeShapeType="1"/>
          </p:cNvSpPr>
          <p:nvPr/>
        </p:nvSpPr>
        <p:spPr bwMode="auto">
          <a:xfrm>
            <a:off x="152400" y="1371600"/>
            <a:ext cx="8763000" cy="0"/>
          </a:xfrm>
          <a:prstGeom prst="line">
            <a:avLst/>
          </a:prstGeom>
          <a:noFill/>
          <a:ln w="19050">
            <a:solidFill>
              <a:schemeClr val="hlink"/>
            </a:solidFill>
            <a:round/>
            <a:headEnd/>
            <a:tailEnd/>
          </a:ln>
          <a:effectLst/>
        </p:spPr>
        <p:txBody>
          <a:bodyPr/>
          <a:lstStyle/>
          <a:p>
            <a:endParaRPr lang="en-US"/>
          </a:p>
        </p:txBody>
      </p:sp>
      <p:sp>
        <p:nvSpPr>
          <p:cNvPr id="854020" name="Text Box 4"/>
          <p:cNvSpPr txBox="1">
            <a:spLocks noChangeArrowheads="1"/>
          </p:cNvSpPr>
          <p:nvPr/>
        </p:nvSpPr>
        <p:spPr bwMode="auto">
          <a:xfrm>
            <a:off x="304800" y="762000"/>
            <a:ext cx="3119438" cy="457200"/>
          </a:xfrm>
          <a:prstGeom prst="rect">
            <a:avLst/>
          </a:prstGeom>
          <a:noFill/>
          <a:ln w="9525">
            <a:noFill/>
            <a:miter lim="800000"/>
            <a:headEnd/>
            <a:tailEnd/>
          </a:ln>
          <a:effectLst/>
        </p:spPr>
        <p:txBody>
          <a:bodyPr wrap="none">
            <a:spAutoFit/>
          </a:bodyPr>
          <a:lstStyle/>
          <a:p>
            <a:r>
              <a:rPr lang="en-US" sz="2400">
                <a:solidFill>
                  <a:schemeClr val="folHlink"/>
                </a:solidFill>
                <a:latin typeface="Times New Roman" pitchFamily="18" charset="0"/>
              </a:rPr>
              <a:t>Figure 6.16  </a:t>
            </a:r>
            <a:r>
              <a:rPr lang="en-US" sz="2000" i="1">
                <a:latin typeface="Times New Roman" pitchFamily="18" charset="0"/>
              </a:rPr>
              <a:t>Example 6.8</a:t>
            </a:r>
          </a:p>
        </p:txBody>
      </p:sp>
      <p:sp>
        <p:nvSpPr>
          <p:cNvPr id="854021" name="Line 5"/>
          <p:cNvSpPr>
            <a:spLocks noChangeShapeType="1"/>
          </p:cNvSpPr>
          <p:nvPr/>
        </p:nvSpPr>
        <p:spPr bwMode="auto">
          <a:xfrm>
            <a:off x="152400" y="6248400"/>
            <a:ext cx="8763000" cy="0"/>
          </a:xfrm>
          <a:prstGeom prst="line">
            <a:avLst/>
          </a:prstGeom>
          <a:noFill/>
          <a:ln w="76200">
            <a:solidFill>
              <a:schemeClr val="hlink"/>
            </a:solidFill>
            <a:round/>
            <a:headEnd/>
            <a:tailEnd/>
          </a:ln>
          <a:effectLst/>
        </p:spPr>
        <p:txBody>
          <a:bodyPr/>
          <a:lstStyle/>
          <a:p>
            <a:endParaRPr lang="en-US"/>
          </a:p>
        </p:txBody>
      </p:sp>
      <p:pic>
        <p:nvPicPr>
          <p:cNvPr id="854022" name="Picture 6"/>
          <p:cNvPicPr>
            <a:picLocks noChangeAspect="1" noChangeArrowheads="1"/>
          </p:cNvPicPr>
          <p:nvPr/>
        </p:nvPicPr>
        <p:blipFill>
          <a:blip r:embed="rId3" cstate="print"/>
          <a:srcRect/>
          <a:stretch>
            <a:fillRect/>
          </a:stretch>
        </p:blipFill>
        <p:spPr bwMode="auto">
          <a:xfrm>
            <a:off x="685800" y="2684463"/>
            <a:ext cx="7688263" cy="211613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1"/>
          <p:cNvSpPr>
            <a:spLocks noGrp="1"/>
          </p:cNvSpPr>
          <p:nvPr>
            <p:ph type="sldNum" sz="quarter" idx="10"/>
          </p:nvPr>
        </p:nvSpPr>
        <p:spPr/>
        <p:txBody>
          <a:bodyPr/>
          <a:lstStyle/>
          <a:p>
            <a:r>
              <a:rPr lang="en-US"/>
              <a:t>6.</a:t>
            </a:r>
            <a:fld id="{8F1B7E53-EF90-4AE3-BAA4-5896F13AE7D8}" type="slidenum">
              <a:rPr lang="en-US"/>
              <a:pPr/>
              <a:t>31</a:t>
            </a:fld>
            <a:endParaRPr lang="en-US"/>
          </a:p>
        </p:txBody>
      </p:sp>
      <p:sp>
        <p:nvSpPr>
          <p:cNvPr id="855042" name="Rectangle 2"/>
          <p:cNvSpPr>
            <a:spLocks noChangeArrowheads="1"/>
          </p:cNvSpPr>
          <p:nvPr/>
        </p:nvSpPr>
        <p:spPr bwMode="ltGray">
          <a:xfrm>
            <a:off x="366713" y="1079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55043" name="Rectangle 3"/>
          <p:cNvSpPr>
            <a:spLocks noChangeArrowheads="1"/>
          </p:cNvSpPr>
          <p:nvPr/>
        </p:nvSpPr>
        <p:spPr bwMode="ltGray">
          <a:xfrm>
            <a:off x="749300" y="1079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55044" name="Rectangle 4"/>
          <p:cNvSpPr>
            <a:spLocks noChangeArrowheads="1"/>
          </p:cNvSpPr>
          <p:nvPr/>
        </p:nvSpPr>
        <p:spPr bwMode="ltGray">
          <a:xfrm>
            <a:off x="490538" y="5302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55045" name="Rectangle 5"/>
          <p:cNvSpPr>
            <a:spLocks noChangeArrowheads="1"/>
          </p:cNvSpPr>
          <p:nvPr/>
        </p:nvSpPr>
        <p:spPr bwMode="ltGray">
          <a:xfrm>
            <a:off x="860425" y="5302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55046" name="Rectangle 6"/>
          <p:cNvSpPr>
            <a:spLocks noChangeArrowheads="1"/>
          </p:cNvSpPr>
          <p:nvPr/>
        </p:nvSpPr>
        <p:spPr bwMode="ltGray">
          <a:xfrm>
            <a:off x="76200" y="4572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55047" name="Rectangle 7"/>
          <p:cNvSpPr>
            <a:spLocks noChangeArrowheads="1"/>
          </p:cNvSpPr>
          <p:nvPr/>
        </p:nvSpPr>
        <p:spPr bwMode="gray">
          <a:xfrm>
            <a:off x="711200" y="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55048" name="Rectangle 8"/>
          <p:cNvSpPr>
            <a:spLocks noChangeArrowheads="1"/>
          </p:cNvSpPr>
          <p:nvPr/>
        </p:nvSpPr>
        <p:spPr bwMode="gray">
          <a:xfrm>
            <a:off x="442913" y="5334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55049" name="Rectangle 9"/>
          <p:cNvSpPr>
            <a:spLocks noChangeArrowheads="1"/>
          </p:cNvSpPr>
          <p:nvPr/>
        </p:nvSpPr>
        <p:spPr bwMode="auto">
          <a:xfrm>
            <a:off x="228600" y="1219200"/>
            <a:ext cx="8610600" cy="1800225"/>
          </a:xfrm>
          <a:prstGeom prst="rect">
            <a:avLst/>
          </a:prstGeom>
          <a:noFill/>
          <a:ln w="9525">
            <a:noFill/>
            <a:miter lim="800000"/>
            <a:headEnd/>
            <a:tailEnd/>
          </a:ln>
          <a:effectLst/>
        </p:spPr>
        <p:txBody>
          <a:bodyPr>
            <a:spAutoFit/>
          </a:bodyPr>
          <a:lstStyle/>
          <a:p>
            <a:r>
              <a:rPr lang="en-US" sz="2800" i="1">
                <a:latin typeface="Times New Roman" pitchFamily="18" charset="0"/>
              </a:rPr>
              <a:t>A multiplexer combines four 100-kbps channels using a time slot of 2 bits. Show the output with four arbitrary inputs. What is the frame rate? What is the frame duration? What is the bit rate? What is the bit duration?</a:t>
            </a:r>
          </a:p>
        </p:txBody>
      </p:sp>
      <p:sp>
        <p:nvSpPr>
          <p:cNvPr id="855050" name="Rectangle 10"/>
          <p:cNvSpPr>
            <a:spLocks noChangeArrowheads="1"/>
          </p:cNvSpPr>
          <p:nvPr/>
        </p:nvSpPr>
        <p:spPr bwMode="auto">
          <a:xfrm>
            <a:off x="228600" y="3411538"/>
            <a:ext cx="8686800" cy="3081337"/>
          </a:xfrm>
          <a:prstGeom prst="rect">
            <a:avLst/>
          </a:prstGeom>
          <a:noFill/>
          <a:ln w="9525">
            <a:noFill/>
            <a:miter lim="800000"/>
            <a:headEnd/>
            <a:tailEnd/>
          </a:ln>
          <a:effectLst/>
        </p:spPr>
        <p:txBody>
          <a:bodyPr>
            <a:spAutoFit/>
          </a:bodyPr>
          <a:lstStyle/>
          <a:p>
            <a:pPr algn="just"/>
            <a:r>
              <a:rPr lang="en-US" sz="2800" i="1">
                <a:solidFill>
                  <a:schemeClr val="hlink"/>
                </a:solidFill>
                <a:latin typeface="Times New Roman" pitchFamily="18" charset="0"/>
              </a:rPr>
              <a:t>Solution</a:t>
            </a:r>
          </a:p>
          <a:p>
            <a:pPr algn="just"/>
            <a:r>
              <a:rPr lang="en-US" sz="2800" i="1">
                <a:latin typeface="Times" pitchFamily="18" charset="0"/>
              </a:rPr>
              <a:t>Figure 6.17 shows the output for four arbitrary inputs. The link carries 50,000 frames per second. The frame duration is therefore 1/50,000 s or 20 μs. The frame rate is 50,000 frames per second, and each frame carries 8 bits; the bit rate is 50,000 × 8 = 400,000 bits or 400 kbps. The bit duration is 1/400,000 s, or 2.5 μs. </a:t>
            </a:r>
          </a:p>
        </p:txBody>
      </p:sp>
      <p:sp>
        <p:nvSpPr>
          <p:cNvPr id="855051" name="Rectangle 11"/>
          <p:cNvSpPr>
            <a:spLocks noChangeArrowheads="1"/>
          </p:cNvSpPr>
          <p:nvPr/>
        </p:nvSpPr>
        <p:spPr bwMode="auto">
          <a:xfrm>
            <a:off x="1066800" y="0"/>
            <a:ext cx="2530475" cy="579438"/>
          </a:xfrm>
          <a:prstGeom prst="rect">
            <a:avLst/>
          </a:prstGeom>
          <a:noFill/>
          <a:ln w="9525">
            <a:noFill/>
            <a:miter lim="800000"/>
            <a:headEnd/>
            <a:tailEnd/>
          </a:ln>
          <a:effectLst/>
        </p:spPr>
        <p:txBody>
          <a:bodyPr wrap="none">
            <a:spAutoFit/>
          </a:bodyPr>
          <a:lstStyle/>
          <a:p>
            <a:r>
              <a:rPr lang="en-US" i="1">
                <a:solidFill>
                  <a:schemeClr val="hlink"/>
                </a:solidFill>
              </a:rPr>
              <a:t>Example 6.9</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
          <p:cNvSpPr>
            <a:spLocks noGrp="1"/>
          </p:cNvSpPr>
          <p:nvPr>
            <p:ph type="sldNum" sz="quarter" idx="10"/>
          </p:nvPr>
        </p:nvSpPr>
        <p:spPr/>
        <p:txBody>
          <a:bodyPr/>
          <a:lstStyle/>
          <a:p>
            <a:r>
              <a:rPr lang="en-US"/>
              <a:t>6.</a:t>
            </a:r>
            <a:fld id="{0EEC998D-2F49-4926-9758-7DF90275E795}" type="slidenum">
              <a:rPr lang="en-US"/>
              <a:pPr/>
              <a:t>32</a:t>
            </a:fld>
            <a:endParaRPr lang="en-US"/>
          </a:p>
        </p:txBody>
      </p:sp>
      <p:sp>
        <p:nvSpPr>
          <p:cNvPr id="815106" name="Line 2"/>
          <p:cNvSpPr>
            <a:spLocks noChangeShapeType="1"/>
          </p:cNvSpPr>
          <p:nvPr/>
        </p:nvSpPr>
        <p:spPr bwMode="auto">
          <a:xfrm>
            <a:off x="152400" y="533400"/>
            <a:ext cx="8763000" cy="0"/>
          </a:xfrm>
          <a:prstGeom prst="line">
            <a:avLst/>
          </a:prstGeom>
          <a:noFill/>
          <a:ln w="76200">
            <a:solidFill>
              <a:schemeClr val="hlink"/>
            </a:solidFill>
            <a:round/>
            <a:headEnd/>
            <a:tailEnd/>
          </a:ln>
          <a:effectLst/>
        </p:spPr>
        <p:txBody>
          <a:bodyPr/>
          <a:lstStyle/>
          <a:p>
            <a:endParaRPr lang="en-US"/>
          </a:p>
        </p:txBody>
      </p:sp>
      <p:sp>
        <p:nvSpPr>
          <p:cNvPr id="815107" name="Line 3"/>
          <p:cNvSpPr>
            <a:spLocks noChangeShapeType="1"/>
          </p:cNvSpPr>
          <p:nvPr/>
        </p:nvSpPr>
        <p:spPr bwMode="auto">
          <a:xfrm>
            <a:off x="152400" y="1371600"/>
            <a:ext cx="8763000" cy="0"/>
          </a:xfrm>
          <a:prstGeom prst="line">
            <a:avLst/>
          </a:prstGeom>
          <a:noFill/>
          <a:ln w="19050">
            <a:solidFill>
              <a:schemeClr val="hlink"/>
            </a:solidFill>
            <a:round/>
            <a:headEnd/>
            <a:tailEnd/>
          </a:ln>
          <a:effectLst/>
        </p:spPr>
        <p:txBody>
          <a:bodyPr/>
          <a:lstStyle/>
          <a:p>
            <a:endParaRPr lang="en-US"/>
          </a:p>
        </p:txBody>
      </p:sp>
      <p:sp>
        <p:nvSpPr>
          <p:cNvPr id="815108" name="Text Box 4"/>
          <p:cNvSpPr txBox="1">
            <a:spLocks noChangeArrowheads="1"/>
          </p:cNvSpPr>
          <p:nvPr/>
        </p:nvSpPr>
        <p:spPr bwMode="auto">
          <a:xfrm>
            <a:off x="304800" y="762000"/>
            <a:ext cx="3119438" cy="457200"/>
          </a:xfrm>
          <a:prstGeom prst="rect">
            <a:avLst/>
          </a:prstGeom>
          <a:noFill/>
          <a:ln w="9525">
            <a:noFill/>
            <a:miter lim="800000"/>
            <a:headEnd/>
            <a:tailEnd/>
          </a:ln>
          <a:effectLst/>
        </p:spPr>
        <p:txBody>
          <a:bodyPr wrap="none">
            <a:spAutoFit/>
          </a:bodyPr>
          <a:lstStyle/>
          <a:p>
            <a:r>
              <a:rPr lang="en-US" sz="2400">
                <a:solidFill>
                  <a:schemeClr val="folHlink"/>
                </a:solidFill>
                <a:latin typeface="Times New Roman" pitchFamily="18" charset="0"/>
              </a:rPr>
              <a:t>Figure 6.17  </a:t>
            </a:r>
            <a:r>
              <a:rPr lang="en-US" sz="2000" i="1">
                <a:latin typeface="Times New Roman" pitchFamily="18" charset="0"/>
              </a:rPr>
              <a:t>Example 6.9</a:t>
            </a:r>
          </a:p>
        </p:txBody>
      </p:sp>
      <p:sp>
        <p:nvSpPr>
          <p:cNvPr id="815109" name="Line 5"/>
          <p:cNvSpPr>
            <a:spLocks noChangeShapeType="1"/>
          </p:cNvSpPr>
          <p:nvPr/>
        </p:nvSpPr>
        <p:spPr bwMode="auto">
          <a:xfrm>
            <a:off x="152400" y="6248400"/>
            <a:ext cx="8763000" cy="0"/>
          </a:xfrm>
          <a:prstGeom prst="line">
            <a:avLst/>
          </a:prstGeom>
          <a:noFill/>
          <a:ln w="76200">
            <a:solidFill>
              <a:schemeClr val="hlink"/>
            </a:solidFill>
            <a:round/>
            <a:headEnd/>
            <a:tailEnd/>
          </a:ln>
          <a:effectLst/>
        </p:spPr>
        <p:txBody>
          <a:bodyPr/>
          <a:lstStyle/>
          <a:p>
            <a:endParaRPr lang="en-US"/>
          </a:p>
        </p:txBody>
      </p:sp>
      <p:pic>
        <p:nvPicPr>
          <p:cNvPr id="815110" name="Picture 6"/>
          <p:cNvPicPr>
            <a:picLocks noChangeAspect="1" noChangeArrowheads="1"/>
          </p:cNvPicPr>
          <p:nvPr/>
        </p:nvPicPr>
        <p:blipFill>
          <a:blip r:embed="rId3" cstate="print"/>
          <a:srcRect/>
          <a:stretch>
            <a:fillRect/>
          </a:stretch>
        </p:blipFill>
        <p:spPr bwMode="auto">
          <a:xfrm>
            <a:off x="268288" y="2671763"/>
            <a:ext cx="8647112" cy="218916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1"/>
          <p:cNvSpPr>
            <a:spLocks noGrp="1"/>
          </p:cNvSpPr>
          <p:nvPr>
            <p:ph type="sldNum" sz="quarter" idx="10"/>
          </p:nvPr>
        </p:nvSpPr>
        <p:spPr/>
        <p:txBody>
          <a:bodyPr/>
          <a:lstStyle/>
          <a:p>
            <a:r>
              <a:rPr lang="en-US"/>
              <a:t>6.</a:t>
            </a:r>
            <a:fld id="{5C1AAC69-5D0D-46EB-BD87-0E7B03EEF300}" type="slidenum">
              <a:rPr lang="en-US"/>
              <a:pPr/>
              <a:t>33</a:t>
            </a:fld>
            <a:endParaRPr lang="en-US"/>
          </a:p>
        </p:txBody>
      </p:sp>
      <p:sp>
        <p:nvSpPr>
          <p:cNvPr id="848898" name="Rectangle 2"/>
          <p:cNvSpPr>
            <a:spLocks noChangeArrowheads="1"/>
          </p:cNvSpPr>
          <p:nvPr/>
        </p:nvSpPr>
        <p:spPr bwMode="ltGray">
          <a:xfrm>
            <a:off x="366713" y="1079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8899" name="Rectangle 3"/>
          <p:cNvSpPr>
            <a:spLocks noChangeArrowheads="1"/>
          </p:cNvSpPr>
          <p:nvPr/>
        </p:nvSpPr>
        <p:spPr bwMode="ltGray">
          <a:xfrm>
            <a:off x="749300" y="1079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8900" name="Rectangle 4"/>
          <p:cNvSpPr>
            <a:spLocks noChangeArrowheads="1"/>
          </p:cNvSpPr>
          <p:nvPr/>
        </p:nvSpPr>
        <p:spPr bwMode="ltGray">
          <a:xfrm>
            <a:off x="490538" y="5302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8901" name="Rectangle 5"/>
          <p:cNvSpPr>
            <a:spLocks noChangeArrowheads="1"/>
          </p:cNvSpPr>
          <p:nvPr/>
        </p:nvSpPr>
        <p:spPr bwMode="ltGray">
          <a:xfrm>
            <a:off x="860425" y="5302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8902" name="Rectangle 6"/>
          <p:cNvSpPr>
            <a:spLocks noChangeArrowheads="1"/>
          </p:cNvSpPr>
          <p:nvPr/>
        </p:nvSpPr>
        <p:spPr bwMode="ltGray">
          <a:xfrm>
            <a:off x="76200" y="4572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8903" name="Rectangle 7"/>
          <p:cNvSpPr>
            <a:spLocks noChangeArrowheads="1"/>
          </p:cNvSpPr>
          <p:nvPr/>
        </p:nvSpPr>
        <p:spPr bwMode="gray">
          <a:xfrm>
            <a:off x="711200" y="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8904" name="Rectangle 8"/>
          <p:cNvSpPr>
            <a:spLocks noChangeArrowheads="1"/>
          </p:cNvSpPr>
          <p:nvPr/>
        </p:nvSpPr>
        <p:spPr bwMode="gray">
          <a:xfrm>
            <a:off x="442913" y="5334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48906" name="Rectangle 10"/>
          <p:cNvSpPr>
            <a:spLocks noChangeArrowheads="1"/>
          </p:cNvSpPr>
          <p:nvPr/>
        </p:nvSpPr>
        <p:spPr bwMode="auto">
          <a:xfrm>
            <a:off x="228600" y="990600"/>
            <a:ext cx="8610600" cy="1800225"/>
          </a:xfrm>
          <a:prstGeom prst="rect">
            <a:avLst/>
          </a:prstGeom>
          <a:noFill/>
          <a:ln w="9525">
            <a:noFill/>
            <a:miter lim="800000"/>
            <a:headEnd/>
            <a:tailEnd/>
          </a:ln>
          <a:effectLst/>
        </p:spPr>
        <p:txBody>
          <a:bodyPr>
            <a:spAutoFit/>
          </a:bodyPr>
          <a:lstStyle/>
          <a:p>
            <a:pPr algn="just"/>
            <a:r>
              <a:rPr lang="en-US" sz="2800" i="1">
                <a:latin typeface="Times New Roman" pitchFamily="18" charset="0"/>
              </a:rPr>
              <a:t>Two channels, one with a bit rate of 100 kbps and another with a bit rate of 200 kbps, are to be multiplexed. How this can be achieved? What is the frame rate? What is the frame duration? What is the bit rate of the link?</a:t>
            </a:r>
          </a:p>
        </p:txBody>
      </p:sp>
      <p:sp>
        <p:nvSpPr>
          <p:cNvPr id="848907" name="Rectangle 11"/>
          <p:cNvSpPr>
            <a:spLocks noChangeArrowheads="1"/>
          </p:cNvSpPr>
          <p:nvPr/>
        </p:nvSpPr>
        <p:spPr bwMode="auto">
          <a:xfrm>
            <a:off x="228600" y="3279775"/>
            <a:ext cx="8686800" cy="2663825"/>
          </a:xfrm>
          <a:prstGeom prst="rect">
            <a:avLst/>
          </a:prstGeom>
          <a:noFill/>
          <a:ln w="9525">
            <a:solidFill>
              <a:srgbClr val="DDDDDD"/>
            </a:solidFill>
            <a:miter lim="800000"/>
            <a:headEnd/>
            <a:tailEnd/>
          </a:ln>
          <a:effectLst/>
        </p:spPr>
        <p:txBody>
          <a:bodyPr>
            <a:spAutoFit/>
          </a:bodyPr>
          <a:lstStyle/>
          <a:p>
            <a:pPr algn="just"/>
            <a:r>
              <a:rPr lang="en-US" sz="2800" i="1">
                <a:solidFill>
                  <a:schemeClr val="hlink"/>
                </a:solidFill>
                <a:latin typeface="Times New Roman" pitchFamily="18" charset="0"/>
              </a:rPr>
              <a:t>Solution</a:t>
            </a:r>
          </a:p>
          <a:p>
            <a:pPr algn="just"/>
            <a:r>
              <a:rPr lang="en-US" sz="2800" i="1">
                <a:latin typeface="Times" pitchFamily="18" charset="0"/>
              </a:rPr>
              <a:t>We can allocate one slot to the first channel and two slots to the second channel. Each frame carries 3 bits. The frame rate is 100,000 frames per second because it carries 1 bit from the first channel. The bit rate is 100,000 frames/s × 3 bits per frame, or 300 kbps. </a:t>
            </a:r>
          </a:p>
        </p:txBody>
      </p:sp>
      <p:sp>
        <p:nvSpPr>
          <p:cNvPr id="848908" name="Rectangle 12"/>
          <p:cNvSpPr>
            <a:spLocks noChangeArrowheads="1"/>
          </p:cNvSpPr>
          <p:nvPr/>
        </p:nvSpPr>
        <p:spPr bwMode="auto">
          <a:xfrm>
            <a:off x="1066800" y="0"/>
            <a:ext cx="2755900" cy="579438"/>
          </a:xfrm>
          <a:prstGeom prst="rect">
            <a:avLst/>
          </a:prstGeom>
          <a:noFill/>
          <a:ln w="9525">
            <a:noFill/>
            <a:miter lim="800000"/>
            <a:headEnd/>
            <a:tailEnd/>
          </a:ln>
          <a:effectLst/>
        </p:spPr>
        <p:txBody>
          <a:bodyPr wrap="none">
            <a:spAutoFit/>
          </a:bodyPr>
          <a:lstStyle/>
          <a:p>
            <a:r>
              <a:rPr lang="en-US" i="1">
                <a:solidFill>
                  <a:schemeClr val="hlink"/>
                </a:solidFill>
              </a:rPr>
              <a:t>Example 6.11</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
          <p:cNvSpPr>
            <a:spLocks noGrp="1"/>
          </p:cNvSpPr>
          <p:nvPr>
            <p:ph type="sldNum" sz="quarter" idx="10"/>
          </p:nvPr>
        </p:nvSpPr>
        <p:spPr/>
        <p:txBody>
          <a:bodyPr/>
          <a:lstStyle/>
          <a:p>
            <a:r>
              <a:rPr lang="en-US"/>
              <a:t>6.</a:t>
            </a:r>
            <a:fld id="{68216520-8999-4746-A84F-C7D82603F640}" type="slidenum">
              <a:rPr lang="en-US"/>
              <a:pPr/>
              <a:t>4</a:t>
            </a:fld>
            <a:endParaRPr lang="en-US"/>
          </a:p>
        </p:txBody>
      </p:sp>
      <p:sp>
        <p:nvSpPr>
          <p:cNvPr id="798722" name="Line 2"/>
          <p:cNvSpPr>
            <a:spLocks noChangeShapeType="1"/>
          </p:cNvSpPr>
          <p:nvPr/>
        </p:nvSpPr>
        <p:spPr bwMode="auto">
          <a:xfrm>
            <a:off x="152400" y="533400"/>
            <a:ext cx="8763000" cy="0"/>
          </a:xfrm>
          <a:prstGeom prst="line">
            <a:avLst/>
          </a:prstGeom>
          <a:noFill/>
          <a:ln w="76200">
            <a:solidFill>
              <a:schemeClr val="hlink"/>
            </a:solidFill>
            <a:round/>
            <a:headEnd/>
            <a:tailEnd/>
          </a:ln>
          <a:effectLst/>
        </p:spPr>
        <p:txBody>
          <a:bodyPr/>
          <a:lstStyle/>
          <a:p>
            <a:endParaRPr lang="en-US"/>
          </a:p>
        </p:txBody>
      </p:sp>
      <p:sp>
        <p:nvSpPr>
          <p:cNvPr id="798723" name="Line 3"/>
          <p:cNvSpPr>
            <a:spLocks noChangeShapeType="1"/>
          </p:cNvSpPr>
          <p:nvPr/>
        </p:nvSpPr>
        <p:spPr bwMode="auto">
          <a:xfrm>
            <a:off x="152400" y="1371600"/>
            <a:ext cx="8763000" cy="0"/>
          </a:xfrm>
          <a:prstGeom prst="line">
            <a:avLst/>
          </a:prstGeom>
          <a:noFill/>
          <a:ln w="19050">
            <a:solidFill>
              <a:schemeClr val="hlink"/>
            </a:solidFill>
            <a:round/>
            <a:headEnd/>
            <a:tailEnd/>
          </a:ln>
          <a:effectLst/>
        </p:spPr>
        <p:txBody>
          <a:bodyPr/>
          <a:lstStyle/>
          <a:p>
            <a:endParaRPr lang="en-US"/>
          </a:p>
        </p:txBody>
      </p:sp>
      <p:sp>
        <p:nvSpPr>
          <p:cNvPr id="798724" name="Text Box 4"/>
          <p:cNvSpPr txBox="1">
            <a:spLocks noChangeArrowheads="1"/>
          </p:cNvSpPr>
          <p:nvPr/>
        </p:nvSpPr>
        <p:spPr bwMode="auto">
          <a:xfrm>
            <a:off x="304800" y="762000"/>
            <a:ext cx="4699000" cy="457200"/>
          </a:xfrm>
          <a:prstGeom prst="rect">
            <a:avLst/>
          </a:prstGeom>
          <a:noFill/>
          <a:ln w="9525">
            <a:noFill/>
            <a:miter lim="800000"/>
            <a:headEnd/>
            <a:tailEnd/>
          </a:ln>
          <a:effectLst/>
        </p:spPr>
        <p:txBody>
          <a:bodyPr wrap="none">
            <a:spAutoFit/>
          </a:bodyPr>
          <a:lstStyle/>
          <a:p>
            <a:r>
              <a:rPr lang="en-US" sz="2400">
                <a:solidFill>
                  <a:schemeClr val="folHlink"/>
                </a:solidFill>
                <a:latin typeface="Times New Roman" pitchFamily="18" charset="0"/>
              </a:rPr>
              <a:t>Figure 6.1  </a:t>
            </a:r>
            <a:r>
              <a:rPr lang="en-US" sz="2000" i="1">
                <a:latin typeface="Times New Roman" pitchFamily="18" charset="0"/>
              </a:rPr>
              <a:t>Dividing a link into channels</a:t>
            </a:r>
          </a:p>
        </p:txBody>
      </p:sp>
      <p:sp>
        <p:nvSpPr>
          <p:cNvPr id="798725" name="Line 5"/>
          <p:cNvSpPr>
            <a:spLocks noChangeShapeType="1"/>
          </p:cNvSpPr>
          <p:nvPr/>
        </p:nvSpPr>
        <p:spPr bwMode="auto">
          <a:xfrm>
            <a:off x="152400" y="6248400"/>
            <a:ext cx="8763000" cy="0"/>
          </a:xfrm>
          <a:prstGeom prst="line">
            <a:avLst/>
          </a:prstGeom>
          <a:noFill/>
          <a:ln w="76200">
            <a:solidFill>
              <a:schemeClr val="hlink"/>
            </a:solidFill>
            <a:round/>
            <a:headEnd/>
            <a:tailEnd/>
          </a:ln>
          <a:effectLst/>
        </p:spPr>
        <p:txBody>
          <a:bodyPr/>
          <a:lstStyle/>
          <a:p>
            <a:endParaRPr lang="en-US"/>
          </a:p>
        </p:txBody>
      </p:sp>
      <p:pic>
        <p:nvPicPr>
          <p:cNvPr id="798726" name="Picture 6"/>
          <p:cNvPicPr>
            <a:picLocks noChangeAspect="1" noChangeArrowheads="1"/>
          </p:cNvPicPr>
          <p:nvPr/>
        </p:nvPicPr>
        <p:blipFill>
          <a:blip r:embed="rId3" cstate="print"/>
          <a:srcRect/>
          <a:stretch>
            <a:fillRect/>
          </a:stretch>
        </p:blipFill>
        <p:spPr bwMode="auto">
          <a:xfrm>
            <a:off x="304800" y="2587625"/>
            <a:ext cx="8464550" cy="20605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
          <p:cNvSpPr>
            <a:spLocks noGrp="1"/>
          </p:cNvSpPr>
          <p:nvPr>
            <p:ph type="sldNum" sz="quarter" idx="10"/>
          </p:nvPr>
        </p:nvSpPr>
        <p:spPr/>
        <p:txBody>
          <a:bodyPr/>
          <a:lstStyle/>
          <a:p>
            <a:r>
              <a:rPr lang="en-US"/>
              <a:t>6.</a:t>
            </a:r>
            <a:fld id="{81D35CA9-D62E-41B3-A02C-BDB4BAD5E5C3}" type="slidenum">
              <a:rPr lang="en-US"/>
              <a:pPr/>
              <a:t>5</a:t>
            </a:fld>
            <a:endParaRPr lang="en-US"/>
          </a:p>
        </p:txBody>
      </p:sp>
      <p:sp>
        <p:nvSpPr>
          <p:cNvPr id="799746" name="Line 2"/>
          <p:cNvSpPr>
            <a:spLocks noChangeShapeType="1"/>
          </p:cNvSpPr>
          <p:nvPr/>
        </p:nvSpPr>
        <p:spPr bwMode="auto">
          <a:xfrm>
            <a:off x="152400" y="533400"/>
            <a:ext cx="8763000" cy="0"/>
          </a:xfrm>
          <a:prstGeom prst="line">
            <a:avLst/>
          </a:prstGeom>
          <a:noFill/>
          <a:ln w="76200">
            <a:solidFill>
              <a:schemeClr val="hlink"/>
            </a:solidFill>
            <a:round/>
            <a:headEnd/>
            <a:tailEnd/>
          </a:ln>
          <a:effectLst/>
        </p:spPr>
        <p:txBody>
          <a:bodyPr/>
          <a:lstStyle/>
          <a:p>
            <a:endParaRPr lang="en-US"/>
          </a:p>
        </p:txBody>
      </p:sp>
      <p:sp>
        <p:nvSpPr>
          <p:cNvPr id="799747" name="Line 3"/>
          <p:cNvSpPr>
            <a:spLocks noChangeShapeType="1"/>
          </p:cNvSpPr>
          <p:nvPr/>
        </p:nvSpPr>
        <p:spPr bwMode="auto">
          <a:xfrm>
            <a:off x="152400" y="1371600"/>
            <a:ext cx="8763000" cy="0"/>
          </a:xfrm>
          <a:prstGeom prst="line">
            <a:avLst/>
          </a:prstGeom>
          <a:noFill/>
          <a:ln w="19050">
            <a:solidFill>
              <a:schemeClr val="hlink"/>
            </a:solidFill>
            <a:round/>
            <a:headEnd/>
            <a:tailEnd/>
          </a:ln>
          <a:effectLst/>
        </p:spPr>
        <p:txBody>
          <a:bodyPr/>
          <a:lstStyle/>
          <a:p>
            <a:endParaRPr lang="en-US"/>
          </a:p>
        </p:txBody>
      </p:sp>
      <p:sp>
        <p:nvSpPr>
          <p:cNvPr id="799748" name="Text Box 4"/>
          <p:cNvSpPr txBox="1">
            <a:spLocks noChangeArrowheads="1"/>
          </p:cNvSpPr>
          <p:nvPr/>
        </p:nvSpPr>
        <p:spPr bwMode="auto">
          <a:xfrm>
            <a:off x="304800" y="762000"/>
            <a:ext cx="4429125" cy="457200"/>
          </a:xfrm>
          <a:prstGeom prst="rect">
            <a:avLst/>
          </a:prstGeom>
          <a:noFill/>
          <a:ln w="9525">
            <a:noFill/>
            <a:miter lim="800000"/>
            <a:headEnd/>
            <a:tailEnd/>
          </a:ln>
          <a:effectLst/>
        </p:spPr>
        <p:txBody>
          <a:bodyPr wrap="none">
            <a:spAutoFit/>
          </a:bodyPr>
          <a:lstStyle/>
          <a:p>
            <a:r>
              <a:rPr lang="en-US" sz="2400">
                <a:solidFill>
                  <a:schemeClr val="folHlink"/>
                </a:solidFill>
                <a:latin typeface="Times New Roman" pitchFamily="18" charset="0"/>
              </a:rPr>
              <a:t>Figure 6.2  </a:t>
            </a:r>
            <a:r>
              <a:rPr lang="en-US" sz="2000" i="1">
                <a:latin typeface="Times New Roman" pitchFamily="18" charset="0"/>
              </a:rPr>
              <a:t>Categories of multiplexing</a:t>
            </a:r>
          </a:p>
        </p:txBody>
      </p:sp>
      <p:sp>
        <p:nvSpPr>
          <p:cNvPr id="799749" name="Line 5"/>
          <p:cNvSpPr>
            <a:spLocks noChangeShapeType="1"/>
          </p:cNvSpPr>
          <p:nvPr/>
        </p:nvSpPr>
        <p:spPr bwMode="auto">
          <a:xfrm>
            <a:off x="152400" y="6248400"/>
            <a:ext cx="8763000" cy="0"/>
          </a:xfrm>
          <a:prstGeom prst="line">
            <a:avLst/>
          </a:prstGeom>
          <a:noFill/>
          <a:ln w="76200">
            <a:solidFill>
              <a:schemeClr val="hlink"/>
            </a:solidFill>
            <a:round/>
            <a:headEnd/>
            <a:tailEnd/>
          </a:ln>
          <a:effectLst/>
        </p:spPr>
        <p:txBody>
          <a:bodyPr/>
          <a:lstStyle/>
          <a:p>
            <a:endParaRPr lang="en-US"/>
          </a:p>
        </p:txBody>
      </p:sp>
      <p:pic>
        <p:nvPicPr>
          <p:cNvPr id="799751" name="Picture 7"/>
          <p:cNvPicPr>
            <a:picLocks noChangeAspect="1" noChangeArrowheads="1"/>
          </p:cNvPicPr>
          <p:nvPr/>
        </p:nvPicPr>
        <p:blipFill>
          <a:blip r:embed="rId3" cstate="print"/>
          <a:srcRect/>
          <a:stretch>
            <a:fillRect/>
          </a:stretch>
        </p:blipFill>
        <p:spPr bwMode="auto">
          <a:xfrm>
            <a:off x="368300" y="2390775"/>
            <a:ext cx="8318500" cy="24098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
          <p:cNvSpPr>
            <a:spLocks noGrp="1"/>
          </p:cNvSpPr>
          <p:nvPr>
            <p:ph type="sldNum" sz="quarter" idx="10"/>
          </p:nvPr>
        </p:nvSpPr>
        <p:spPr/>
        <p:txBody>
          <a:bodyPr/>
          <a:lstStyle/>
          <a:p>
            <a:r>
              <a:rPr lang="en-US"/>
              <a:t>6.</a:t>
            </a:r>
            <a:fld id="{95C4BCD8-2CF8-437D-B038-4DCBB4893290}" type="slidenum">
              <a:rPr lang="en-US"/>
              <a:pPr/>
              <a:t>6</a:t>
            </a:fld>
            <a:endParaRPr lang="en-US"/>
          </a:p>
        </p:txBody>
      </p:sp>
      <p:sp>
        <p:nvSpPr>
          <p:cNvPr id="800770" name="Line 2"/>
          <p:cNvSpPr>
            <a:spLocks noChangeShapeType="1"/>
          </p:cNvSpPr>
          <p:nvPr/>
        </p:nvSpPr>
        <p:spPr bwMode="auto">
          <a:xfrm>
            <a:off x="152400" y="533400"/>
            <a:ext cx="8763000" cy="0"/>
          </a:xfrm>
          <a:prstGeom prst="line">
            <a:avLst/>
          </a:prstGeom>
          <a:noFill/>
          <a:ln w="76200">
            <a:solidFill>
              <a:schemeClr val="hlink"/>
            </a:solidFill>
            <a:round/>
            <a:headEnd/>
            <a:tailEnd/>
          </a:ln>
          <a:effectLst/>
        </p:spPr>
        <p:txBody>
          <a:bodyPr/>
          <a:lstStyle/>
          <a:p>
            <a:endParaRPr lang="en-US"/>
          </a:p>
        </p:txBody>
      </p:sp>
      <p:sp>
        <p:nvSpPr>
          <p:cNvPr id="800771" name="Line 3"/>
          <p:cNvSpPr>
            <a:spLocks noChangeShapeType="1"/>
          </p:cNvSpPr>
          <p:nvPr/>
        </p:nvSpPr>
        <p:spPr bwMode="auto">
          <a:xfrm>
            <a:off x="152400" y="1371600"/>
            <a:ext cx="8763000" cy="0"/>
          </a:xfrm>
          <a:prstGeom prst="line">
            <a:avLst/>
          </a:prstGeom>
          <a:noFill/>
          <a:ln w="19050">
            <a:solidFill>
              <a:schemeClr val="hlink"/>
            </a:solidFill>
            <a:round/>
            <a:headEnd/>
            <a:tailEnd/>
          </a:ln>
          <a:effectLst/>
        </p:spPr>
        <p:txBody>
          <a:bodyPr/>
          <a:lstStyle/>
          <a:p>
            <a:endParaRPr lang="en-US"/>
          </a:p>
        </p:txBody>
      </p:sp>
      <p:sp>
        <p:nvSpPr>
          <p:cNvPr id="800772" name="Text Box 4"/>
          <p:cNvSpPr txBox="1">
            <a:spLocks noChangeArrowheads="1"/>
          </p:cNvSpPr>
          <p:nvPr/>
        </p:nvSpPr>
        <p:spPr bwMode="auto">
          <a:xfrm>
            <a:off x="304800" y="762000"/>
            <a:ext cx="5070475" cy="457200"/>
          </a:xfrm>
          <a:prstGeom prst="rect">
            <a:avLst/>
          </a:prstGeom>
          <a:noFill/>
          <a:ln w="9525">
            <a:noFill/>
            <a:miter lim="800000"/>
            <a:headEnd/>
            <a:tailEnd/>
          </a:ln>
          <a:effectLst/>
        </p:spPr>
        <p:txBody>
          <a:bodyPr wrap="none">
            <a:spAutoFit/>
          </a:bodyPr>
          <a:lstStyle/>
          <a:p>
            <a:r>
              <a:rPr lang="en-US" sz="2400">
                <a:solidFill>
                  <a:schemeClr val="folHlink"/>
                </a:solidFill>
                <a:latin typeface="Times New Roman" pitchFamily="18" charset="0"/>
              </a:rPr>
              <a:t>Figure 6.3  </a:t>
            </a:r>
            <a:r>
              <a:rPr lang="en-US" sz="2000" i="1">
                <a:latin typeface="Times New Roman" pitchFamily="18" charset="0"/>
              </a:rPr>
              <a:t>Frequency-division multiplexing</a:t>
            </a:r>
          </a:p>
        </p:txBody>
      </p:sp>
      <p:sp>
        <p:nvSpPr>
          <p:cNvPr id="800773" name="Line 5"/>
          <p:cNvSpPr>
            <a:spLocks noChangeShapeType="1"/>
          </p:cNvSpPr>
          <p:nvPr/>
        </p:nvSpPr>
        <p:spPr bwMode="auto">
          <a:xfrm>
            <a:off x="152400" y="6248400"/>
            <a:ext cx="8763000" cy="0"/>
          </a:xfrm>
          <a:prstGeom prst="line">
            <a:avLst/>
          </a:prstGeom>
          <a:noFill/>
          <a:ln w="76200">
            <a:solidFill>
              <a:schemeClr val="hlink"/>
            </a:solidFill>
            <a:round/>
            <a:headEnd/>
            <a:tailEnd/>
          </a:ln>
          <a:effectLst/>
        </p:spPr>
        <p:txBody>
          <a:bodyPr/>
          <a:lstStyle/>
          <a:p>
            <a:endParaRPr lang="en-US"/>
          </a:p>
        </p:txBody>
      </p:sp>
      <p:pic>
        <p:nvPicPr>
          <p:cNvPr id="800774" name="Picture 6"/>
          <p:cNvPicPr>
            <a:picLocks noChangeAspect="1" noChangeArrowheads="1"/>
          </p:cNvPicPr>
          <p:nvPr/>
        </p:nvPicPr>
        <p:blipFill>
          <a:blip r:embed="rId3" cstate="print"/>
          <a:srcRect/>
          <a:stretch>
            <a:fillRect/>
          </a:stretch>
        </p:blipFill>
        <p:spPr bwMode="auto">
          <a:xfrm>
            <a:off x="152400" y="2617788"/>
            <a:ext cx="8793163" cy="225901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1"/>
          <p:cNvSpPr>
            <a:spLocks noGrp="1"/>
          </p:cNvSpPr>
          <p:nvPr>
            <p:ph type="sldNum" sz="quarter" idx="10"/>
          </p:nvPr>
        </p:nvSpPr>
        <p:spPr/>
        <p:txBody>
          <a:bodyPr/>
          <a:lstStyle/>
          <a:p>
            <a:r>
              <a:rPr lang="en-US"/>
              <a:t>6.</a:t>
            </a:r>
            <a:fld id="{9C700930-86E5-45A5-8DF8-2C9A57F7A255}" type="slidenum">
              <a:rPr lang="en-US"/>
              <a:pPr/>
              <a:t>7</a:t>
            </a:fld>
            <a:endParaRPr lang="en-US"/>
          </a:p>
        </p:txBody>
      </p:sp>
      <p:sp>
        <p:nvSpPr>
          <p:cNvPr id="833538" name="Rectangle 2"/>
          <p:cNvSpPr>
            <a:spLocks noChangeArrowheads="1"/>
          </p:cNvSpPr>
          <p:nvPr/>
        </p:nvSpPr>
        <p:spPr bwMode="ltGray">
          <a:xfrm>
            <a:off x="366713" y="1079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3539" name="Rectangle 3"/>
          <p:cNvSpPr>
            <a:spLocks noChangeArrowheads="1"/>
          </p:cNvSpPr>
          <p:nvPr/>
        </p:nvSpPr>
        <p:spPr bwMode="ltGray">
          <a:xfrm>
            <a:off x="749300" y="1079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3540" name="Rectangle 4"/>
          <p:cNvSpPr>
            <a:spLocks noChangeArrowheads="1"/>
          </p:cNvSpPr>
          <p:nvPr/>
        </p:nvSpPr>
        <p:spPr bwMode="ltGray">
          <a:xfrm>
            <a:off x="490538" y="5302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3541" name="Rectangle 5"/>
          <p:cNvSpPr>
            <a:spLocks noChangeArrowheads="1"/>
          </p:cNvSpPr>
          <p:nvPr/>
        </p:nvSpPr>
        <p:spPr bwMode="ltGray">
          <a:xfrm>
            <a:off x="860425" y="5302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3542" name="Rectangle 6"/>
          <p:cNvSpPr>
            <a:spLocks noChangeArrowheads="1"/>
          </p:cNvSpPr>
          <p:nvPr/>
        </p:nvSpPr>
        <p:spPr bwMode="ltGray">
          <a:xfrm>
            <a:off x="76200" y="4572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3543" name="Rectangle 7"/>
          <p:cNvSpPr>
            <a:spLocks noChangeArrowheads="1"/>
          </p:cNvSpPr>
          <p:nvPr/>
        </p:nvSpPr>
        <p:spPr bwMode="gray">
          <a:xfrm>
            <a:off x="711200" y="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3544" name="Rectangle 8"/>
          <p:cNvSpPr>
            <a:spLocks noChangeArrowheads="1"/>
          </p:cNvSpPr>
          <p:nvPr/>
        </p:nvSpPr>
        <p:spPr bwMode="gray">
          <a:xfrm>
            <a:off x="442913" y="5334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b="0">
              <a:latin typeface="Tahoma" pitchFamily="34" charset="0"/>
            </a:endParaRPr>
          </a:p>
        </p:txBody>
      </p:sp>
      <p:sp>
        <p:nvSpPr>
          <p:cNvPr id="833545" name="Line 9"/>
          <p:cNvSpPr>
            <a:spLocks noChangeShapeType="1"/>
          </p:cNvSpPr>
          <p:nvPr/>
        </p:nvSpPr>
        <p:spPr bwMode="auto">
          <a:xfrm>
            <a:off x="457200" y="2971800"/>
            <a:ext cx="8153400" cy="0"/>
          </a:xfrm>
          <a:prstGeom prst="line">
            <a:avLst/>
          </a:prstGeom>
          <a:noFill/>
          <a:ln w="76200">
            <a:solidFill>
              <a:srgbClr val="009900"/>
            </a:solidFill>
            <a:round/>
            <a:headEnd/>
            <a:tailEnd/>
          </a:ln>
          <a:effectLst/>
        </p:spPr>
        <p:txBody>
          <a:bodyPr/>
          <a:lstStyle/>
          <a:p>
            <a:endParaRPr lang="en-US"/>
          </a:p>
        </p:txBody>
      </p:sp>
      <p:sp>
        <p:nvSpPr>
          <p:cNvPr id="833546" name="Line 10"/>
          <p:cNvSpPr>
            <a:spLocks noChangeShapeType="1"/>
          </p:cNvSpPr>
          <p:nvPr/>
        </p:nvSpPr>
        <p:spPr bwMode="auto">
          <a:xfrm>
            <a:off x="458788" y="4191000"/>
            <a:ext cx="8153400" cy="0"/>
          </a:xfrm>
          <a:prstGeom prst="line">
            <a:avLst/>
          </a:prstGeom>
          <a:noFill/>
          <a:ln w="76200">
            <a:solidFill>
              <a:srgbClr val="009900"/>
            </a:solidFill>
            <a:round/>
            <a:headEnd/>
            <a:tailEnd/>
          </a:ln>
          <a:effectLst/>
        </p:spPr>
        <p:txBody>
          <a:bodyPr/>
          <a:lstStyle/>
          <a:p>
            <a:endParaRPr lang="en-US"/>
          </a:p>
        </p:txBody>
      </p:sp>
      <p:sp>
        <p:nvSpPr>
          <p:cNvPr id="833547" name="Rectangle 11"/>
          <p:cNvSpPr>
            <a:spLocks noChangeArrowheads="1"/>
          </p:cNvSpPr>
          <p:nvPr/>
        </p:nvSpPr>
        <p:spPr bwMode="auto">
          <a:xfrm>
            <a:off x="495300" y="3063875"/>
            <a:ext cx="8077200" cy="1066800"/>
          </a:xfrm>
          <a:prstGeom prst="rect">
            <a:avLst/>
          </a:prstGeom>
          <a:solidFill>
            <a:srgbClr val="99FF33"/>
          </a:solidFill>
          <a:ln w="76200" algn="ctr">
            <a:noFill/>
            <a:miter lim="800000"/>
            <a:headEnd/>
            <a:tailEnd/>
          </a:ln>
          <a:effectLst/>
        </p:spPr>
        <p:txBody>
          <a:bodyPr>
            <a:spAutoFit/>
          </a:bodyPr>
          <a:lstStyle/>
          <a:p>
            <a:pPr algn="ctr"/>
            <a:r>
              <a:rPr lang="en-US"/>
              <a:t>FDM is an analog multiplexing technique that combines analog signals.</a:t>
            </a:r>
          </a:p>
        </p:txBody>
      </p:sp>
      <p:grpSp>
        <p:nvGrpSpPr>
          <p:cNvPr id="833548" name="Group 12"/>
          <p:cNvGrpSpPr>
            <a:grpSpLocks/>
          </p:cNvGrpSpPr>
          <p:nvPr/>
        </p:nvGrpSpPr>
        <p:grpSpPr bwMode="auto">
          <a:xfrm>
            <a:off x="457200" y="2252663"/>
            <a:ext cx="1143000" cy="566737"/>
            <a:chOff x="1200" y="1248"/>
            <a:chExt cx="720" cy="357"/>
          </a:xfrm>
        </p:grpSpPr>
        <p:pic>
          <p:nvPicPr>
            <p:cNvPr id="833549" name="Picture 13"/>
            <p:cNvPicPr>
              <a:picLocks noChangeAspect="1" noChangeArrowheads="1"/>
            </p:cNvPicPr>
            <p:nvPr/>
          </p:nvPicPr>
          <p:blipFill>
            <a:blip r:embed="rId3" cstate="print"/>
            <a:srcRect/>
            <a:stretch>
              <a:fillRect/>
            </a:stretch>
          </p:blipFill>
          <p:spPr bwMode="auto">
            <a:xfrm>
              <a:off x="1200" y="1248"/>
              <a:ext cx="720" cy="357"/>
            </a:xfrm>
            <a:prstGeom prst="rect">
              <a:avLst/>
            </a:prstGeom>
            <a:noFill/>
            <a:ln w="9525">
              <a:noFill/>
              <a:miter lim="800000"/>
              <a:headEnd/>
              <a:tailEnd/>
            </a:ln>
            <a:effectLst/>
          </p:spPr>
        </p:pic>
        <p:sp>
          <p:nvSpPr>
            <p:cNvPr id="833550" name="Text Box 14"/>
            <p:cNvSpPr txBox="1">
              <a:spLocks noChangeArrowheads="1"/>
            </p:cNvSpPr>
            <p:nvPr/>
          </p:nvSpPr>
          <p:spPr bwMode="auto">
            <a:xfrm>
              <a:off x="1284" y="1248"/>
              <a:ext cx="551" cy="327"/>
            </a:xfrm>
            <a:prstGeom prst="rect">
              <a:avLst/>
            </a:prstGeom>
            <a:noFill/>
            <a:ln w="9525">
              <a:noFill/>
              <a:miter lim="800000"/>
              <a:headEnd/>
              <a:tailEnd/>
            </a:ln>
            <a:effectLst/>
          </p:spPr>
          <p:txBody>
            <a:bodyPr wrap="none">
              <a:spAutoFit/>
            </a:bodyPr>
            <a:lstStyle/>
            <a:p>
              <a:r>
                <a:rPr lang="en-US" sz="2800" i="1">
                  <a:solidFill>
                    <a:schemeClr val="hlink"/>
                  </a:solidFill>
                  <a:latin typeface="Times New Roman" pitchFamily="18" charset="0"/>
                </a:rPr>
                <a:t>Note</a:t>
              </a:r>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
          <p:cNvSpPr>
            <a:spLocks noGrp="1"/>
          </p:cNvSpPr>
          <p:nvPr>
            <p:ph type="sldNum" sz="quarter" idx="10"/>
          </p:nvPr>
        </p:nvSpPr>
        <p:spPr/>
        <p:txBody>
          <a:bodyPr/>
          <a:lstStyle/>
          <a:p>
            <a:r>
              <a:rPr lang="en-US"/>
              <a:t>6.</a:t>
            </a:r>
            <a:fld id="{E6463747-597B-433F-BF75-2C538577DC94}" type="slidenum">
              <a:rPr lang="en-US"/>
              <a:pPr/>
              <a:t>8</a:t>
            </a:fld>
            <a:endParaRPr lang="en-US"/>
          </a:p>
        </p:txBody>
      </p:sp>
      <p:sp>
        <p:nvSpPr>
          <p:cNvPr id="801794" name="Line 2"/>
          <p:cNvSpPr>
            <a:spLocks noChangeShapeType="1"/>
          </p:cNvSpPr>
          <p:nvPr/>
        </p:nvSpPr>
        <p:spPr bwMode="auto">
          <a:xfrm>
            <a:off x="152400" y="533400"/>
            <a:ext cx="8763000" cy="0"/>
          </a:xfrm>
          <a:prstGeom prst="line">
            <a:avLst/>
          </a:prstGeom>
          <a:noFill/>
          <a:ln w="76200">
            <a:solidFill>
              <a:schemeClr val="hlink"/>
            </a:solidFill>
            <a:round/>
            <a:headEnd/>
            <a:tailEnd/>
          </a:ln>
          <a:effectLst/>
        </p:spPr>
        <p:txBody>
          <a:bodyPr/>
          <a:lstStyle/>
          <a:p>
            <a:endParaRPr lang="en-US"/>
          </a:p>
        </p:txBody>
      </p:sp>
      <p:sp>
        <p:nvSpPr>
          <p:cNvPr id="801795" name="Line 3"/>
          <p:cNvSpPr>
            <a:spLocks noChangeShapeType="1"/>
          </p:cNvSpPr>
          <p:nvPr/>
        </p:nvSpPr>
        <p:spPr bwMode="auto">
          <a:xfrm>
            <a:off x="152400" y="1371600"/>
            <a:ext cx="8763000" cy="0"/>
          </a:xfrm>
          <a:prstGeom prst="line">
            <a:avLst/>
          </a:prstGeom>
          <a:noFill/>
          <a:ln w="19050">
            <a:solidFill>
              <a:schemeClr val="hlink"/>
            </a:solidFill>
            <a:round/>
            <a:headEnd/>
            <a:tailEnd/>
          </a:ln>
          <a:effectLst/>
        </p:spPr>
        <p:txBody>
          <a:bodyPr/>
          <a:lstStyle/>
          <a:p>
            <a:endParaRPr lang="en-US"/>
          </a:p>
        </p:txBody>
      </p:sp>
      <p:sp>
        <p:nvSpPr>
          <p:cNvPr id="801796" name="Text Box 4"/>
          <p:cNvSpPr txBox="1">
            <a:spLocks noChangeArrowheads="1"/>
          </p:cNvSpPr>
          <p:nvPr/>
        </p:nvSpPr>
        <p:spPr bwMode="auto">
          <a:xfrm>
            <a:off x="304800" y="762000"/>
            <a:ext cx="3073400" cy="457200"/>
          </a:xfrm>
          <a:prstGeom prst="rect">
            <a:avLst/>
          </a:prstGeom>
          <a:noFill/>
          <a:ln w="9525">
            <a:noFill/>
            <a:miter lim="800000"/>
            <a:headEnd/>
            <a:tailEnd/>
          </a:ln>
          <a:effectLst/>
        </p:spPr>
        <p:txBody>
          <a:bodyPr wrap="none">
            <a:spAutoFit/>
          </a:bodyPr>
          <a:lstStyle/>
          <a:p>
            <a:r>
              <a:rPr lang="en-US" sz="2400">
                <a:solidFill>
                  <a:schemeClr val="folHlink"/>
                </a:solidFill>
                <a:latin typeface="Times New Roman" pitchFamily="18" charset="0"/>
              </a:rPr>
              <a:t>Figure 6.4  </a:t>
            </a:r>
            <a:r>
              <a:rPr lang="en-US" sz="2000" i="1">
                <a:latin typeface="Times New Roman" pitchFamily="18" charset="0"/>
              </a:rPr>
              <a:t>FDM process</a:t>
            </a:r>
          </a:p>
        </p:txBody>
      </p:sp>
      <p:sp>
        <p:nvSpPr>
          <p:cNvPr id="801797" name="Line 5"/>
          <p:cNvSpPr>
            <a:spLocks noChangeShapeType="1"/>
          </p:cNvSpPr>
          <p:nvPr/>
        </p:nvSpPr>
        <p:spPr bwMode="auto">
          <a:xfrm>
            <a:off x="152400" y="6248400"/>
            <a:ext cx="8763000" cy="0"/>
          </a:xfrm>
          <a:prstGeom prst="line">
            <a:avLst/>
          </a:prstGeom>
          <a:noFill/>
          <a:ln w="76200">
            <a:solidFill>
              <a:schemeClr val="hlink"/>
            </a:solidFill>
            <a:round/>
            <a:headEnd/>
            <a:tailEnd/>
          </a:ln>
          <a:effectLst/>
        </p:spPr>
        <p:txBody>
          <a:bodyPr/>
          <a:lstStyle/>
          <a:p>
            <a:endParaRPr lang="en-US"/>
          </a:p>
        </p:txBody>
      </p:sp>
      <p:pic>
        <p:nvPicPr>
          <p:cNvPr id="801798" name="Picture 6"/>
          <p:cNvPicPr>
            <a:picLocks noChangeAspect="1" noChangeArrowheads="1"/>
          </p:cNvPicPr>
          <p:nvPr/>
        </p:nvPicPr>
        <p:blipFill>
          <a:blip r:embed="rId3" cstate="print"/>
          <a:srcRect/>
          <a:stretch>
            <a:fillRect/>
          </a:stretch>
        </p:blipFill>
        <p:spPr bwMode="auto">
          <a:xfrm>
            <a:off x="584200" y="1973263"/>
            <a:ext cx="8255000" cy="374173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
          <p:cNvSpPr>
            <a:spLocks noGrp="1"/>
          </p:cNvSpPr>
          <p:nvPr>
            <p:ph type="sldNum" sz="quarter" idx="10"/>
          </p:nvPr>
        </p:nvSpPr>
        <p:spPr/>
        <p:txBody>
          <a:bodyPr/>
          <a:lstStyle/>
          <a:p>
            <a:r>
              <a:rPr lang="en-US"/>
              <a:t>6.</a:t>
            </a:r>
            <a:fld id="{A06CD5F3-3637-42D1-8077-3C5475A83AEB}" type="slidenum">
              <a:rPr lang="en-US"/>
              <a:pPr/>
              <a:t>9</a:t>
            </a:fld>
            <a:endParaRPr lang="en-US"/>
          </a:p>
        </p:txBody>
      </p:sp>
      <p:sp>
        <p:nvSpPr>
          <p:cNvPr id="802818" name="Line 2"/>
          <p:cNvSpPr>
            <a:spLocks noChangeShapeType="1"/>
          </p:cNvSpPr>
          <p:nvPr/>
        </p:nvSpPr>
        <p:spPr bwMode="auto">
          <a:xfrm>
            <a:off x="152400" y="533400"/>
            <a:ext cx="8763000" cy="0"/>
          </a:xfrm>
          <a:prstGeom prst="line">
            <a:avLst/>
          </a:prstGeom>
          <a:noFill/>
          <a:ln w="76200">
            <a:solidFill>
              <a:schemeClr val="hlink"/>
            </a:solidFill>
            <a:round/>
            <a:headEnd/>
            <a:tailEnd/>
          </a:ln>
          <a:effectLst/>
        </p:spPr>
        <p:txBody>
          <a:bodyPr/>
          <a:lstStyle/>
          <a:p>
            <a:endParaRPr lang="en-US"/>
          </a:p>
        </p:txBody>
      </p:sp>
      <p:sp>
        <p:nvSpPr>
          <p:cNvPr id="802819" name="Line 3"/>
          <p:cNvSpPr>
            <a:spLocks noChangeShapeType="1"/>
          </p:cNvSpPr>
          <p:nvPr/>
        </p:nvSpPr>
        <p:spPr bwMode="auto">
          <a:xfrm>
            <a:off x="152400" y="1371600"/>
            <a:ext cx="8763000" cy="0"/>
          </a:xfrm>
          <a:prstGeom prst="line">
            <a:avLst/>
          </a:prstGeom>
          <a:noFill/>
          <a:ln w="19050">
            <a:solidFill>
              <a:schemeClr val="hlink"/>
            </a:solidFill>
            <a:round/>
            <a:headEnd/>
            <a:tailEnd/>
          </a:ln>
          <a:effectLst/>
        </p:spPr>
        <p:txBody>
          <a:bodyPr/>
          <a:lstStyle/>
          <a:p>
            <a:endParaRPr lang="en-US"/>
          </a:p>
        </p:txBody>
      </p:sp>
      <p:sp>
        <p:nvSpPr>
          <p:cNvPr id="802820" name="Text Box 4"/>
          <p:cNvSpPr txBox="1">
            <a:spLocks noChangeArrowheads="1"/>
          </p:cNvSpPr>
          <p:nvPr/>
        </p:nvSpPr>
        <p:spPr bwMode="auto">
          <a:xfrm>
            <a:off x="304800" y="762000"/>
            <a:ext cx="4797425" cy="457200"/>
          </a:xfrm>
          <a:prstGeom prst="rect">
            <a:avLst/>
          </a:prstGeom>
          <a:noFill/>
          <a:ln w="9525">
            <a:noFill/>
            <a:miter lim="800000"/>
            <a:headEnd/>
            <a:tailEnd/>
          </a:ln>
          <a:effectLst/>
        </p:spPr>
        <p:txBody>
          <a:bodyPr wrap="none">
            <a:spAutoFit/>
          </a:bodyPr>
          <a:lstStyle/>
          <a:p>
            <a:r>
              <a:rPr lang="en-US" sz="2400">
                <a:solidFill>
                  <a:schemeClr val="folHlink"/>
                </a:solidFill>
                <a:latin typeface="Times New Roman" pitchFamily="18" charset="0"/>
              </a:rPr>
              <a:t>Figure 6.5  </a:t>
            </a:r>
            <a:r>
              <a:rPr lang="en-US" sz="2000" i="1">
                <a:latin typeface="Times New Roman" pitchFamily="18" charset="0"/>
              </a:rPr>
              <a:t>FDM demultiplexing example</a:t>
            </a:r>
          </a:p>
        </p:txBody>
      </p:sp>
      <p:sp>
        <p:nvSpPr>
          <p:cNvPr id="802821" name="Line 5"/>
          <p:cNvSpPr>
            <a:spLocks noChangeShapeType="1"/>
          </p:cNvSpPr>
          <p:nvPr/>
        </p:nvSpPr>
        <p:spPr bwMode="auto">
          <a:xfrm>
            <a:off x="152400" y="6248400"/>
            <a:ext cx="8763000" cy="0"/>
          </a:xfrm>
          <a:prstGeom prst="line">
            <a:avLst/>
          </a:prstGeom>
          <a:noFill/>
          <a:ln w="76200">
            <a:solidFill>
              <a:schemeClr val="hlink"/>
            </a:solidFill>
            <a:round/>
            <a:headEnd/>
            <a:tailEnd/>
          </a:ln>
          <a:effectLst/>
        </p:spPr>
        <p:txBody>
          <a:bodyPr/>
          <a:lstStyle/>
          <a:p>
            <a:endParaRPr lang="en-US"/>
          </a:p>
        </p:txBody>
      </p:sp>
      <p:pic>
        <p:nvPicPr>
          <p:cNvPr id="802822" name="Picture 6"/>
          <p:cNvPicPr>
            <a:picLocks noChangeAspect="1" noChangeArrowheads="1"/>
          </p:cNvPicPr>
          <p:nvPr/>
        </p:nvPicPr>
        <p:blipFill>
          <a:blip r:embed="rId3" cstate="print"/>
          <a:srcRect/>
          <a:stretch>
            <a:fillRect/>
          </a:stretch>
        </p:blipFill>
        <p:spPr bwMode="auto">
          <a:xfrm>
            <a:off x="282575" y="1870075"/>
            <a:ext cx="8556625" cy="36925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1" i="0" u="none" strike="noStrike" cap="none" normalizeH="0" baseline="0" smtClean="0">
            <a:ln>
              <a:noFill/>
            </a:ln>
            <a:solidFill>
              <a:schemeClr val="tx1"/>
            </a:solidFill>
            <a:effectLst/>
            <a:latin typeface="Arial"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2660</TotalTime>
  <Words>1285</Words>
  <Application>Microsoft Office PowerPoint</Application>
  <PresentationFormat>On-screen Show (4:3)</PresentationFormat>
  <Paragraphs>115</Paragraphs>
  <Slides>33</Slides>
  <Notes>32</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Blends</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Interleaving in Synchronous TDM</vt:lpstr>
      <vt:lpstr>Slide 23</vt:lpstr>
      <vt:lpstr>Slide 24</vt:lpstr>
      <vt:lpstr>Slide 25</vt:lpstr>
      <vt:lpstr>Slide 26</vt:lpstr>
      <vt:lpstr>Slide 27</vt:lpstr>
      <vt:lpstr>Slide 28</vt:lpstr>
      <vt:lpstr>Slide 29</vt:lpstr>
      <vt:lpstr>Slide 30</vt:lpstr>
      <vt:lpstr>Slide 31</vt:lpstr>
      <vt:lpstr>Slide 32</vt:lpstr>
      <vt:lpstr>Slide 33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Valued Gateway Client</dc:creator>
  <cp:lastModifiedBy>Admin</cp:lastModifiedBy>
  <cp:revision>168</cp:revision>
  <dcterms:created xsi:type="dcterms:W3CDTF">2000-01-15T04:50:39Z</dcterms:created>
  <dcterms:modified xsi:type="dcterms:W3CDTF">2013-06-17T10:05:15Z</dcterms:modified>
</cp:coreProperties>
</file>