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340" r:id="rId3"/>
    <p:sldId id="257" r:id="rId4"/>
    <p:sldId id="258" r:id="rId5"/>
    <p:sldId id="266" r:id="rId6"/>
    <p:sldId id="259" r:id="rId7"/>
    <p:sldId id="263" r:id="rId8"/>
    <p:sldId id="262" r:id="rId9"/>
    <p:sldId id="260" r:id="rId10"/>
    <p:sldId id="261" r:id="rId11"/>
    <p:sldId id="264" r:id="rId12"/>
    <p:sldId id="265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1" r:id="rId57"/>
    <p:sldId id="310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8" r:id="rId73"/>
    <p:sldId id="326" r:id="rId74"/>
    <p:sldId id="327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07308-B519-4A14-A9E7-F913791498E8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3AFA4-ADB5-4FC4-85FC-822B33912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3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3AFA4-ADB5-4FC4-85FC-822B33912A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3AFA4-ADB5-4FC4-85FC-822B33912A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2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3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2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7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7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9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47D0-CF51-49BC-9F36-25F15038379C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CFBAC-1D61-4DC3-A834-C75DD8D5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Object-Oriented Design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6810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82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 relationships are required subcases</a:t>
            </a:r>
          </a:p>
          <a:p>
            <a:r>
              <a:rPr lang="en-US" dirty="0" smtClean="0"/>
              <a:t>extend relationships are optional subcases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2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Identify the classes</a:t>
            </a:r>
          </a:p>
          <a:p>
            <a:pPr lvl="1"/>
            <a:r>
              <a:rPr lang="en-US" dirty="0" smtClean="0"/>
              <a:t>Identify the responsibilities of these classes</a:t>
            </a:r>
          </a:p>
          <a:p>
            <a:pPr lvl="1"/>
            <a:r>
              <a:rPr lang="en-US" dirty="0" smtClean="0"/>
              <a:t>Identify the relationships among these classes</a:t>
            </a:r>
          </a:p>
          <a:p>
            <a:r>
              <a:rPr lang="en-US" dirty="0" smtClean="0"/>
              <a:t>This process is iterative rather than linear.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textual description of the classes and their most important responsibilities</a:t>
            </a:r>
          </a:p>
          <a:p>
            <a:r>
              <a:rPr lang="en-US" dirty="0" smtClean="0"/>
              <a:t>Diagrams of the relationships among the classes</a:t>
            </a:r>
          </a:p>
          <a:p>
            <a:r>
              <a:rPr lang="en-US" dirty="0" smtClean="0"/>
              <a:t>Diagrams of important usage scenarios</a:t>
            </a:r>
          </a:p>
          <a:p>
            <a:r>
              <a:rPr lang="en-US" dirty="0" smtClean="0"/>
              <a:t>State diagrams of objects whose behavior is highly state dependent</a:t>
            </a:r>
          </a:p>
          <a:p>
            <a:pPr marL="0" indent="0">
              <a:buNone/>
            </a:pPr>
            <a:r>
              <a:rPr lang="en-US" dirty="0" smtClean="0"/>
              <a:t>A good design cuts implementation time greatly.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1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 is coding, testing, and deployment</a:t>
            </a:r>
          </a:p>
          <a:p>
            <a:r>
              <a:rPr lang="en-US" dirty="0" smtClean="0"/>
              <a:t>individual classes are unit tested – to make sure all </a:t>
            </a:r>
            <a:r>
              <a:rPr lang="en-US" dirty="0" err="1" smtClean="0"/>
              <a:t>accessors</a:t>
            </a:r>
            <a:r>
              <a:rPr lang="en-US" dirty="0" smtClean="0"/>
              <a:t> (observers), </a:t>
            </a:r>
            <a:r>
              <a:rPr lang="en-US" dirty="0" err="1" smtClean="0"/>
              <a:t>mutators</a:t>
            </a:r>
            <a:r>
              <a:rPr lang="en-US" dirty="0" smtClean="0"/>
              <a:t>, and constructors work properly</a:t>
            </a:r>
          </a:p>
          <a:p>
            <a:r>
              <a:rPr lang="en-US" dirty="0" smtClean="0"/>
              <a:t>complex objects are integration tested – to make sure that they work correctly with their constituent objects.</a:t>
            </a:r>
          </a:p>
          <a:p>
            <a:r>
              <a:rPr lang="en-US" dirty="0" smtClean="0"/>
              <a:t>Beta testing is then done by non programmer users to make sure that the software performs "in the wild"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and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Objects are entities that have</a:t>
            </a:r>
          </a:p>
          <a:p>
            <a:pPr lvl="1"/>
            <a:r>
              <a:rPr lang="en-US" dirty="0" smtClean="0"/>
              <a:t>State – the current value of each attribute</a:t>
            </a:r>
          </a:p>
          <a:p>
            <a:pPr lvl="1"/>
            <a:r>
              <a:rPr lang="en-US" dirty="0" smtClean="0"/>
              <a:t>Behavior – the permitted operations on those attributes</a:t>
            </a:r>
          </a:p>
          <a:p>
            <a:pPr lvl="1"/>
            <a:r>
              <a:rPr lang="en-US" dirty="0" smtClean="0"/>
              <a:t>Identity – the uniqueness of the object</a:t>
            </a:r>
          </a:p>
          <a:p>
            <a:r>
              <a:rPr lang="en-US" dirty="0" smtClean="0"/>
              <a:t>Class describes a collection of similar (but unique) objects.</a:t>
            </a:r>
          </a:p>
          <a:p>
            <a:pPr lvl="1"/>
            <a:r>
              <a:rPr lang="en-US" dirty="0" smtClean="0"/>
              <a:t>Class must include the possible states and the operations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3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simple rule of thumb is to create classes from the nouns in the functional specification.</a:t>
            </a:r>
          </a:p>
          <a:p>
            <a:r>
              <a:rPr lang="en-US" dirty="0" smtClean="0"/>
              <a:t>Our sample exercise for this process in this chapter will be a voice mail system.</a:t>
            </a:r>
          </a:p>
          <a:p>
            <a:r>
              <a:rPr lang="en-US" dirty="0" smtClean="0"/>
              <a:t>During the semester you will use all of your knowledge to analyze, design and implement </a:t>
            </a:r>
            <a:r>
              <a:rPr lang="en-US" dirty="0" smtClean="0"/>
              <a:t>a card game (solitaire) with a GUI front end.  Learning </a:t>
            </a:r>
            <a:r>
              <a:rPr lang="en-US" dirty="0" smtClean="0"/>
              <a:t>all you need to </a:t>
            </a:r>
            <a:r>
              <a:rPr lang="en-US" dirty="0" smtClean="0"/>
              <a:t>know to implement it </a:t>
            </a:r>
            <a:r>
              <a:rPr lang="en-US" dirty="0" smtClean="0"/>
              <a:t>will take some </a:t>
            </a:r>
            <a:r>
              <a:rPr lang="en-US" dirty="0" smtClean="0"/>
              <a:t>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4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Voice Mail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Typical nouns associated with this system would be: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ailbox</a:t>
            </a:r>
          </a:p>
          <a:p>
            <a:pPr lvl="1"/>
            <a:r>
              <a:rPr lang="en-US" dirty="0" smtClean="0"/>
              <a:t>message</a:t>
            </a:r>
          </a:p>
          <a:p>
            <a:pPr lvl="1"/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passcode</a:t>
            </a:r>
          </a:p>
          <a:p>
            <a:pPr lvl="1"/>
            <a:r>
              <a:rPr lang="en-US" dirty="0" smtClean="0"/>
              <a:t>extension	</a:t>
            </a:r>
          </a:p>
          <a:p>
            <a:pPr lvl="1"/>
            <a:r>
              <a:rPr lang="en-US" dirty="0" smtClean="0"/>
              <a:t>menu</a:t>
            </a:r>
          </a:p>
          <a:p>
            <a:r>
              <a:rPr lang="en-US" dirty="0" smtClean="0"/>
              <a:t>Some of these will make reasonable classes</a:t>
            </a:r>
          </a:p>
          <a:p>
            <a:r>
              <a:rPr lang="en-US" dirty="0" smtClean="0"/>
              <a:t>Class names should be singular form nouns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4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Classes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concepts not implementation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MessageQueue</a:t>
            </a:r>
            <a:r>
              <a:rPr lang="en-US" dirty="0" smtClean="0"/>
              <a:t> stores messages</a:t>
            </a:r>
          </a:p>
          <a:p>
            <a:pPr lvl="2"/>
            <a:r>
              <a:rPr lang="en-US" dirty="0" smtClean="0"/>
              <a:t>queue is FIFO structure like a line at the checkout counter.  New customer comes into the queue from the rear.  Customers exit from the front.</a:t>
            </a:r>
          </a:p>
          <a:p>
            <a:pPr lvl="2"/>
            <a:r>
              <a:rPr lang="en-US" dirty="0" smtClean="0"/>
              <a:t>Don't worry about how to implement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9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angible things – Button </a:t>
            </a:r>
          </a:p>
          <a:p>
            <a:r>
              <a:rPr lang="en-US" dirty="0" smtClean="0"/>
              <a:t>agents – Scanner</a:t>
            </a:r>
          </a:p>
          <a:p>
            <a:r>
              <a:rPr lang="en-US" dirty="0" smtClean="0"/>
              <a:t>events and transactions – </a:t>
            </a:r>
            <a:r>
              <a:rPr lang="en-US" dirty="0" err="1" smtClean="0"/>
              <a:t>mouseClick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users and roles – stand in for humans such as Administrator</a:t>
            </a:r>
          </a:p>
          <a:p>
            <a:r>
              <a:rPr lang="en-US" dirty="0" smtClean="0"/>
              <a:t>systems – model a subsystem for initialization or shutdown for example</a:t>
            </a:r>
          </a:p>
          <a:p>
            <a:r>
              <a:rPr lang="en-US" dirty="0" smtClean="0"/>
              <a:t>system interfaces and devices – a window or a database for example</a:t>
            </a:r>
          </a:p>
          <a:p>
            <a:r>
              <a:rPr lang="en-US" dirty="0" smtClean="0"/>
              <a:t>foundational classes – those provided by the language such as String, Date, Stack, Queue and many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3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correspond to the verbs in the functional specification</a:t>
            </a:r>
          </a:p>
          <a:p>
            <a:r>
              <a:rPr lang="en-US" dirty="0" smtClean="0"/>
              <a:t>responsibilities must belong to a single class</a:t>
            </a:r>
          </a:p>
          <a:p>
            <a:r>
              <a:rPr lang="en-US" dirty="0" smtClean="0"/>
              <a:t>for our example:  </a:t>
            </a:r>
          </a:p>
          <a:p>
            <a:pPr lvl="1"/>
            <a:r>
              <a:rPr lang="en-US" dirty="0"/>
              <a:t>Behavior of </a:t>
            </a:r>
            <a:r>
              <a:rPr lang="en-US" dirty="0" err="1"/>
              <a:t>MessageQueue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Add </a:t>
            </a:r>
            <a:r>
              <a:rPr lang="en-US" dirty="0"/>
              <a:t>message to tail </a:t>
            </a:r>
          </a:p>
          <a:p>
            <a:pPr lvl="2"/>
            <a:r>
              <a:rPr lang="en-US" dirty="0" smtClean="0"/>
              <a:t>Remove </a:t>
            </a:r>
            <a:r>
              <a:rPr lang="en-US" dirty="0"/>
              <a:t>message from head </a:t>
            </a:r>
          </a:p>
          <a:p>
            <a:pPr lvl="2"/>
            <a:r>
              <a:rPr lang="en-US" dirty="0"/>
              <a:t>Test whether queue is empty </a:t>
            </a:r>
            <a:endParaRPr lang="en-US" dirty="0" smtClean="0"/>
          </a:p>
          <a:p>
            <a:pPr lvl="2"/>
            <a:r>
              <a:rPr lang="en-US" dirty="0" smtClean="0"/>
              <a:t>Test whether queue is full</a:t>
            </a:r>
          </a:p>
          <a:p>
            <a:pPr lvl="1"/>
            <a:r>
              <a:rPr lang="en-US" dirty="0" smtClean="0"/>
              <a:t>messages are: recorded, played, deleted</a:t>
            </a:r>
          </a:p>
          <a:p>
            <a:pPr lvl="1"/>
            <a:r>
              <a:rPr lang="en-US" dirty="0" smtClean="0"/>
              <a:t>users log in</a:t>
            </a:r>
          </a:p>
          <a:p>
            <a:pPr lvl="1"/>
            <a:r>
              <a:rPr lang="en-US" dirty="0" smtClean="0"/>
              <a:t>passcodes are checked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2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From Problem to Code </a:t>
            </a:r>
          </a:p>
          <a:p>
            <a:r>
              <a:rPr lang="en-US" dirty="0"/>
              <a:t>The Object and Class Concepts </a:t>
            </a:r>
          </a:p>
          <a:p>
            <a:r>
              <a:rPr lang="en-US" dirty="0"/>
              <a:t>Identifying Classes </a:t>
            </a:r>
          </a:p>
          <a:p>
            <a:r>
              <a:rPr lang="en-US" dirty="0"/>
              <a:t>Identifying Responsibilities </a:t>
            </a:r>
          </a:p>
          <a:p>
            <a:r>
              <a:rPr lang="en-US" dirty="0"/>
              <a:t>Relationships Between </a:t>
            </a:r>
            <a:r>
              <a:rPr lang="en-US" dirty="0" smtClean="0"/>
              <a:t>Classes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smtClean="0"/>
              <a:t>Cases</a:t>
            </a:r>
            <a:endParaRPr lang="en-US" dirty="0"/>
          </a:p>
          <a:p>
            <a:r>
              <a:rPr lang="en-US" dirty="0"/>
              <a:t>CRC Cards </a:t>
            </a:r>
          </a:p>
          <a:p>
            <a:r>
              <a:rPr lang="en-US" dirty="0"/>
              <a:t>UML Class Diagrams </a:t>
            </a:r>
          </a:p>
          <a:p>
            <a:r>
              <a:rPr lang="en-US" dirty="0"/>
              <a:t>Sequence Diagrams </a:t>
            </a:r>
          </a:p>
          <a:p>
            <a:r>
              <a:rPr lang="en-US" dirty="0"/>
              <a:t>State </a:t>
            </a:r>
            <a:r>
              <a:rPr lang="en-US" dirty="0" smtClean="0"/>
              <a:t>Diagrams</a:t>
            </a:r>
            <a:endParaRPr lang="en-US" dirty="0"/>
          </a:p>
          <a:p>
            <a:r>
              <a:rPr lang="en-US" dirty="0"/>
              <a:t>Using </a:t>
            </a:r>
            <a:r>
              <a:rPr lang="en-US" dirty="0" err="1"/>
              <a:t>javadoc</a:t>
            </a:r>
            <a:r>
              <a:rPr lang="en-US" dirty="0"/>
              <a:t> for Design </a:t>
            </a:r>
            <a:r>
              <a:rPr lang="en-US" dirty="0" smtClean="0"/>
              <a:t>Documentation</a:t>
            </a:r>
            <a:endParaRPr lang="en-US" dirty="0"/>
          </a:p>
          <a:p>
            <a:r>
              <a:rPr lang="en-US" dirty="0"/>
              <a:t>Case Study: A Voice Mail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48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  depends on D: Method of C manipulates objects of D </a:t>
            </a:r>
          </a:p>
          <a:p>
            <a:pPr lvl="1"/>
            <a:r>
              <a:rPr lang="en-US" dirty="0"/>
              <a:t>Example: Mailbox depends on Message </a:t>
            </a:r>
          </a:p>
          <a:p>
            <a:r>
              <a:rPr lang="en-US" dirty="0"/>
              <a:t>If C </a:t>
            </a:r>
            <a:r>
              <a:rPr lang="en-US" i="1" dirty="0"/>
              <a:t>doesn't use</a:t>
            </a:r>
            <a:r>
              <a:rPr lang="en-US" dirty="0"/>
              <a:t> D, then C can be developed without knowing about 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11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dependency: reduce </a:t>
            </a:r>
            <a:r>
              <a:rPr lang="en-US" i="1" dirty="0"/>
              <a:t>coupling</a:t>
            </a:r>
            <a:r>
              <a:rPr lang="en-US" dirty="0"/>
              <a:t> </a:t>
            </a:r>
          </a:p>
          <a:p>
            <a:r>
              <a:rPr lang="en-US" dirty="0"/>
              <a:t>Example: Replace</a:t>
            </a:r>
            <a:br>
              <a:rPr lang="en-US" dirty="0"/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void print() // prints to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System.out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getText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 // can print anywhere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Removes dependence on System, </a:t>
            </a:r>
            <a:r>
              <a:rPr lang="en-US" dirty="0" err="1"/>
              <a:t>PrintStream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42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of a class contains objects of another class </a:t>
            </a:r>
          </a:p>
          <a:p>
            <a:r>
              <a:rPr lang="en-US" dirty="0"/>
              <a:t>Example: </a:t>
            </a:r>
            <a:r>
              <a:rPr lang="en-US" dirty="0" err="1"/>
              <a:t>MessageQueue</a:t>
            </a:r>
            <a:r>
              <a:rPr lang="en-US" dirty="0"/>
              <a:t> aggregates Messages </a:t>
            </a:r>
          </a:p>
          <a:p>
            <a:r>
              <a:rPr lang="en-US" dirty="0"/>
              <a:t>Example: Mailbox aggregates </a:t>
            </a:r>
            <a:r>
              <a:rPr lang="en-US" dirty="0" err="1"/>
              <a:t>MessageQueue</a:t>
            </a:r>
            <a:r>
              <a:rPr lang="en-US" dirty="0"/>
              <a:t> </a:t>
            </a:r>
          </a:p>
          <a:p>
            <a:r>
              <a:rPr lang="en-US" dirty="0"/>
              <a:t>Implemented through instance fields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Multiplicities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 : 1 or 1 : 0...1 relationship:</a:t>
            </a:r>
            <a:br>
              <a:rPr lang="en-US" sz="2400" dirty="0"/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public class Mailbox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.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. .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private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Greeting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myGreeting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400" dirty="0" smtClean="0"/>
              <a:t>1 </a:t>
            </a:r>
            <a:r>
              <a:rPr lang="en-US" sz="2400" dirty="0"/>
              <a:t>: </a:t>
            </a:r>
            <a:r>
              <a:rPr lang="en-US" sz="2400" i="1" dirty="0"/>
              <a:t>n</a:t>
            </a:r>
            <a:r>
              <a:rPr lang="en-US" sz="2400" dirty="0"/>
              <a:t> relationship:</a:t>
            </a:r>
            <a:br>
              <a:rPr lang="en-US" sz="2400" dirty="0"/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MessageQueue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.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. .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private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&lt;Message&gt; elements;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53756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More general class = superclass </a:t>
            </a:r>
          </a:p>
          <a:p>
            <a:r>
              <a:rPr lang="en-US" dirty="0"/>
              <a:t>More specialized class = subclass </a:t>
            </a:r>
          </a:p>
          <a:p>
            <a:r>
              <a:rPr lang="en-US" dirty="0"/>
              <a:t>Subclass supports all method interfaces of superclass (but implementations may differ) </a:t>
            </a:r>
          </a:p>
          <a:p>
            <a:r>
              <a:rPr lang="en-US" dirty="0"/>
              <a:t>Subclass may have added methods, added state </a:t>
            </a:r>
          </a:p>
          <a:p>
            <a:r>
              <a:rPr lang="en-US" dirty="0"/>
              <a:t>Subclass inherits from superclass </a:t>
            </a:r>
          </a:p>
          <a:p>
            <a:r>
              <a:rPr lang="en-US" dirty="0"/>
              <a:t>Example: </a:t>
            </a:r>
            <a:r>
              <a:rPr lang="en-US" dirty="0" err="1"/>
              <a:t>ForwardedMessage</a:t>
            </a:r>
            <a:r>
              <a:rPr lang="en-US" dirty="0"/>
              <a:t> inherits from Message </a:t>
            </a:r>
          </a:p>
          <a:p>
            <a:r>
              <a:rPr lang="en-US" dirty="0"/>
              <a:t>Example: Greeting </a:t>
            </a:r>
            <a:r>
              <a:rPr lang="en-US" i="1" dirty="0"/>
              <a:t>does not</a:t>
            </a:r>
            <a:r>
              <a:rPr lang="en-US" dirty="0"/>
              <a:t> inherit from Message (Can't store greetings in mailbox)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6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Analysis technique </a:t>
            </a:r>
          </a:p>
          <a:p>
            <a:r>
              <a:rPr lang="en-US" dirty="0"/>
              <a:t>Each </a:t>
            </a:r>
            <a:r>
              <a:rPr lang="en-US" i="1" dirty="0"/>
              <a:t>use case</a:t>
            </a:r>
            <a:r>
              <a:rPr lang="en-US" dirty="0"/>
              <a:t> focuses on a specific scenario </a:t>
            </a:r>
          </a:p>
          <a:p>
            <a:r>
              <a:rPr lang="en-US" dirty="0"/>
              <a:t>Use case = sequence of </a:t>
            </a:r>
            <a:r>
              <a:rPr lang="en-US" i="1" dirty="0"/>
              <a:t>actions</a:t>
            </a:r>
            <a:r>
              <a:rPr lang="en-US" dirty="0"/>
              <a:t> </a:t>
            </a:r>
          </a:p>
          <a:p>
            <a:r>
              <a:rPr lang="en-US" dirty="0"/>
              <a:t>Action = interaction between </a:t>
            </a:r>
            <a:r>
              <a:rPr lang="en-US" i="1" dirty="0"/>
              <a:t>actor</a:t>
            </a:r>
            <a:r>
              <a:rPr lang="en-US" dirty="0"/>
              <a:t> and computer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/>
              <a:t>Each action yields a </a:t>
            </a:r>
            <a:r>
              <a:rPr lang="en-US" i="1" dirty="0"/>
              <a:t>result</a:t>
            </a:r>
            <a:r>
              <a:rPr lang="en-US" dirty="0"/>
              <a:t> </a:t>
            </a:r>
          </a:p>
          <a:p>
            <a:r>
              <a:rPr lang="en-US" dirty="0"/>
              <a:t>Each result has a </a:t>
            </a:r>
            <a:r>
              <a:rPr lang="en-US" i="1" dirty="0"/>
              <a:t>value</a:t>
            </a:r>
            <a:r>
              <a:rPr lang="en-US" dirty="0"/>
              <a:t> to one of the actors </a:t>
            </a:r>
          </a:p>
          <a:p>
            <a:r>
              <a:rPr lang="en-US" dirty="0"/>
              <a:t>Use </a:t>
            </a:r>
            <a:r>
              <a:rPr lang="en-US" i="1" dirty="0"/>
              <a:t>variations</a:t>
            </a:r>
            <a:r>
              <a:rPr lang="en-US" dirty="0"/>
              <a:t> for exceptional situations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53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Use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Caller dials main number of voice mail system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speaks prompt</a:t>
            </a:r>
            <a:br>
              <a:rPr lang="en-US" dirty="0"/>
            </a:br>
            <a:r>
              <a:rPr lang="en-US" dirty="0"/>
              <a:t>Enter mailbox number followed by </a:t>
            </a:r>
            <a:r>
              <a:rPr lang="en-US" dirty="0" smtClean="0"/>
              <a:t>#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types extension number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speaks</a:t>
            </a:r>
            <a:br>
              <a:rPr lang="en-US" dirty="0"/>
            </a:br>
            <a:r>
              <a:rPr lang="en-US" dirty="0"/>
              <a:t>You have reached mailbox </a:t>
            </a:r>
            <a:r>
              <a:rPr lang="en-US" dirty="0" err="1"/>
              <a:t>xxxx</a:t>
            </a:r>
            <a:r>
              <a:rPr lang="en-US" dirty="0"/>
              <a:t>. Please leave a message </a:t>
            </a:r>
            <a:r>
              <a:rPr lang="en-US" dirty="0" smtClean="0"/>
              <a:t>now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Caller speaks message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Caller hangs up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places message in mailbox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8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Use Case -- </a:t>
            </a:r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1.1	In </a:t>
            </a:r>
            <a:r>
              <a:rPr lang="en-US" dirty="0"/>
              <a:t>step 3, user enters invalid extension number</a:t>
            </a:r>
            <a:br>
              <a:rPr lang="en-US" dirty="0"/>
            </a:br>
            <a:r>
              <a:rPr lang="en-US" dirty="0"/>
              <a:t>1.2. </a:t>
            </a:r>
            <a:r>
              <a:rPr lang="en-US" dirty="0" smtClean="0"/>
              <a:t>	Voice </a:t>
            </a:r>
            <a:r>
              <a:rPr lang="en-US" dirty="0"/>
              <a:t>mail system speaks</a:t>
            </a:r>
            <a:br>
              <a:rPr lang="en-US" dirty="0"/>
            </a:br>
            <a:r>
              <a:rPr lang="en-US" dirty="0"/>
              <a:t>You have typed an invalid mailbox number.</a:t>
            </a:r>
            <a:br>
              <a:rPr lang="en-US" dirty="0"/>
            </a:br>
            <a:r>
              <a:rPr lang="en-US" dirty="0"/>
              <a:t>1.3. </a:t>
            </a:r>
            <a:r>
              <a:rPr lang="en-US" dirty="0" smtClean="0"/>
              <a:t>	Continue </a:t>
            </a:r>
            <a:r>
              <a:rPr lang="en-US" dirty="0"/>
              <a:t>with step 2.</a:t>
            </a:r>
          </a:p>
        </p:txBody>
      </p:sp>
    </p:spTree>
    <p:extLst>
      <p:ext uri="{BB962C8B-B14F-4D97-AF65-F5344CB8AC3E}">
        <p14:creationId xmlns:p14="http://schemas.microsoft.com/office/powerpoint/2010/main" val="3883094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Variation #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2.1. </a:t>
            </a:r>
            <a:r>
              <a:rPr lang="en-US" dirty="0" smtClean="0"/>
              <a:t>	After </a:t>
            </a:r>
            <a:r>
              <a:rPr lang="en-US" dirty="0"/>
              <a:t>step 4, caller hangs up instead of speaking message</a:t>
            </a:r>
            <a:br>
              <a:rPr lang="en-US" dirty="0"/>
            </a:br>
            <a:r>
              <a:rPr lang="en-US" dirty="0"/>
              <a:t>2.3. </a:t>
            </a:r>
            <a:r>
              <a:rPr lang="en-US" dirty="0" smtClean="0"/>
              <a:t>	Voice </a:t>
            </a:r>
            <a:r>
              <a:rPr lang="en-US" dirty="0"/>
              <a:t>mail system discards empty message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00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CRC </a:t>
            </a:r>
            <a:r>
              <a:rPr lang="en-US" dirty="0" smtClean="0"/>
              <a:t>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CRC = Classes, Responsibilities, </a:t>
            </a:r>
            <a:r>
              <a:rPr lang="en-US" dirty="0" smtClean="0"/>
              <a:t>Collaborators</a:t>
            </a:r>
            <a:endParaRPr lang="en-US" dirty="0"/>
          </a:p>
          <a:p>
            <a:r>
              <a:rPr lang="en-US" dirty="0"/>
              <a:t>Developed by Beck and Cunningham </a:t>
            </a:r>
          </a:p>
          <a:p>
            <a:r>
              <a:rPr lang="en-US" dirty="0"/>
              <a:t>Use an index card for each class </a:t>
            </a:r>
          </a:p>
          <a:p>
            <a:r>
              <a:rPr lang="en-US" dirty="0"/>
              <a:t>Class name on top of card </a:t>
            </a:r>
          </a:p>
          <a:p>
            <a:r>
              <a:rPr lang="en-US" dirty="0"/>
              <a:t>Responsibilities on left </a:t>
            </a:r>
          </a:p>
          <a:p>
            <a:r>
              <a:rPr lang="en-US" dirty="0"/>
              <a:t>Collaborators on right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Problem to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66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 Cards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98" y="2180017"/>
            <a:ext cx="5487603" cy="336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39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Responsibilities should be </a:t>
            </a:r>
            <a:r>
              <a:rPr lang="en-US" i="1" dirty="0"/>
              <a:t>high level</a:t>
            </a:r>
            <a:r>
              <a:rPr lang="en-US" dirty="0"/>
              <a:t> </a:t>
            </a:r>
          </a:p>
          <a:p>
            <a:r>
              <a:rPr lang="en-US" dirty="0"/>
              <a:t>1 - 3 responsibilities per card </a:t>
            </a:r>
          </a:p>
          <a:p>
            <a:r>
              <a:rPr lang="en-US" dirty="0"/>
              <a:t>Collaborators are for the class, not for each responsibility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94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Walkthroughs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case: "Leave a message" </a:t>
            </a:r>
          </a:p>
          <a:p>
            <a:r>
              <a:rPr lang="en-US" dirty="0"/>
              <a:t>Caller connects to voice mail system </a:t>
            </a:r>
          </a:p>
          <a:p>
            <a:r>
              <a:rPr lang="en-US" dirty="0"/>
              <a:t>Caller dials extension number </a:t>
            </a:r>
          </a:p>
          <a:p>
            <a:r>
              <a:rPr lang="en-US" dirty="0"/>
              <a:t>"Someone" must locate mailbox </a:t>
            </a:r>
          </a:p>
          <a:p>
            <a:r>
              <a:rPr lang="en-US" dirty="0"/>
              <a:t>Neither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</a:t>
            </a:r>
            <a:r>
              <a:rPr lang="en-US" dirty="0"/>
              <a:t> nor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US" dirty="0"/>
              <a:t> can do this </a:t>
            </a:r>
          </a:p>
          <a:p>
            <a:r>
              <a:rPr lang="en-US" dirty="0"/>
              <a:t>New class: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MailSystem</a:t>
            </a:r>
            <a:r>
              <a:rPr lang="en-US" dirty="0"/>
              <a:t> </a:t>
            </a:r>
          </a:p>
          <a:p>
            <a:r>
              <a:rPr lang="en-US" dirty="0"/>
              <a:t>Responsibility: manage mailboxes </a:t>
            </a:r>
          </a:p>
        </p:txBody>
      </p:sp>
    </p:spTree>
    <p:extLst>
      <p:ext uri="{BB962C8B-B14F-4D97-AF65-F5344CB8AC3E}">
        <p14:creationId xmlns:p14="http://schemas.microsoft.com/office/powerpoint/2010/main" val="912487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Walkthroughs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50" y="2199072"/>
            <a:ext cx="5474900" cy="332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843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UML </a:t>
            </a:r>
            <a:r>
              <a:rPr lang="en-US" b="1" dirty="0" smtClean="0"/>
              <a:t>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UML = Unified Modeling Language </a:t>
            </a:r>
          </a:p>
          <a:p>
            <a:r>
              <a:rPr lang="en-US" dirty="0"/>
              <a:t>Unifies notations developed by the "3 Amigos" </a:t>
            </a:r>
            <a:r>
              <a:rPr lang="en-US" dirty="0" err="1"/>
              <a:t>Booch</a:t>
            </a:r>
            <a:r>
              <a:rPr lang="en-US" dirty="0"/>
              <a:t>, </a:t>
            </a:r>
            <a:r>
              <a:rPr lang="en-US" dirty="0" err="1"/>
              <a:t>Rumbaugh</a:t>
            </a:r>
            <a:r>
              <a:rPr lang="en-US" dirty="0"/>
              <a:t>, </a:t>
            </a:r>
            <a:r>
              <a:rPr lang="en-US" dirty="0" smtClean="0"/>
              <a:t>Jacobson</a:t>
            </a:r>
            <a:endParaRPr lang="en-US" dirty="0"/>
          </a:p>
          <a:p>
            <a:r>
              <a:rPr lang="en-US" dirty="0"/>
              <a:t>Many diagram types </a:t>
            </a:r>
          </a:p>
          <a:p>
            <a:r>
              <a:rPr lang="en-US" dirty="0"/>
              <a:t>We'll use three types: </a:t>
            </a:r>
          </a:p>
          <a:p>
            <a:pPr lvl="1"/>
            <a:r>
              <a:rPr lang="en-US" dirty="0"/>
              <a:t>Class Diagrams </a:t>
            </a:r>
          </a:p>
          <a:p>
            <a:pPr lvl="1"/>
            <a:r>
              <a:rPr lang="en-US" dirty="0"/>
              <a:t>Sequence Diagrams </a:t>
            </a:r>
          </a:p>
          <a:p>
            <a:pPr lvl="1"/>
            <a:r>
              <a:rPr lang="en-US" dirty="0"/>
              <a:t>State Diagrams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82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 </a:t>
            </a:r>
            <a:r>
              <a:rPr lang="en-US" b="1" dirty="0" smtClean="0"/>
              <a:t>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Rectangle with class name </a:t>
            </a:r>
          </a:p>
          <a:p>
            <a:r>
              <a:rPr lang="en-US" dirty="0"/>
              <a:t>Optional compartments </a:t>
            </a:r>
          </a:p>
          <a:p>
            <a:pPr lvl="1"/>
            <a:r>
              <a:rPr lang="en-US" dirty="0"/>
              <a:t>Attributes </a:t>
            </a:r>
          </a:p>
          <a:p>
            <a:pPr lvl="1"/>
            <a:r>
              <a:rPr lang="en-US" dirty="0"/>
              <a:t>Methods </a:t>
            </a:r>
          </a:p>
          <a:p>
            <a:r>
              <a:rPr lang="en-US" dirty="0"/>
              <a:t>Include only key attributes and methods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97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144498" cy="20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1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Relationships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35" y="1600200"/>
            <a:ext cx="39765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855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Violet UML Tool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988123" cy="319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176587" cy="49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98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Multiplicities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number (0 or more): * </a:t>
            </a:r>
          </a:p>
          <a:p>
            <a:r>
              <a:rPr lang="en-US" dirty="0"/>
              <a:t>one or more: 1..* </a:t>
            </a:r>
          </a:p>
          <a:p>
            <a:r>
              <a:rPr lang="en-US" dirty="0"/>
              <a:t>zero or one: 0..1 </a:t>
            </a:r>
          </a:p>
          <a:p>
            <a:r>
              <a:rPr lang="en-US" dirty="0"/>
              <a:t>exactly one: 1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70289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5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result of the analysis phase is a Functional Specification which as the following characteristics</a:t>
            </a:r>
          </a:p>
          <a:p>
            <a:pPr lvl="1"/>
            <a:r>
              <a:rPr lang="en-US" dirty="0" smtClean="0"/>
              <a:t>It completely defines the tasks to be performed</a:t>
            </a:r>
          </a:p>
          <a:p>
            <a:pPr lvl="1"/>
            <a:r>
              <a:rPr lang="en-US" dirty="0" smtClean="0"/>
              <a:t>it is free from internal contradictions</a:t>
            </a:r>
          </a:p>
          <a:p>
            <a:pPr lvl="1"/>
            <a:r>
              <a:rPr lang="en-US" dirty="0" smtClean="0"/>
              <a:t>it is readable both by experts in the problem domain and by software developers</a:t>
            </a:r>
          </a:p>
          <a:p>
            <a:pPr lvl="1"/>
            <a:r>
              <a:rPr lang="en-US" dirty="0" smtClean="0"/>
              <a:t>it is reviewable by diverse interested parties</a:t>
            </a:r>
          </a:p>
          <a:p>
            <a:pPr lvl="1"/>
            <a:r>
              <a:rPr lang="en-US" dirty="0" smtClean="0"/>
              <a:t>it can be tested against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5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form of aggregation </a:t>
            </a:r>
          </a:p>
          <a:p>
            <a:r>
              <a:rPr lang="en-US" dirty="0"/>
              <a:t>Contained objects don't exist outside container </a:t>
            </a:r>
          </a:p>
          <a:p>
            <a:r>
              <a:rPr lang="en-US" dirty="0"/>
              <a:t>Example: message queues permanently contained in mail box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741366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884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designers don't like aggregation </a:t>
            </a:r>
          </a:p>
          <a:p>
            <a:r>
              <a:rPr lang="en-US" dirty="0"/>
              <a:t>More general association relationship </a:t>
            </a:r>
          </a:p>
          <a:p>
            <a:r>
              <a:rPr lang="en-US" dirty="0"/>
              <a:t>Association can have roles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3831287"/>
            <a:ext cx="7006427" cy="12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33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Some associations are </a:t>
            </a:r>
            <a:r>
              <a:rPr lang="en-US" dirty="0" smtClean="0"/>
              <a:t>bidirectional</a:t>
            </a:r>
          </a:p>
          <a:p>
            <a:r>
              <a:rPr lang="en-US" dirty="0" smtClean="0"/>
              <a:t>Can </a:t>
            </a:r>
            <a:r>
              <a:rPr lang="en-US" dirty="0"/>
              <a:t>navigate from either class to the other </a:t>
            </a:r>
            <a:endParaRPr lang="en-US" dirty="0" smtClean="0"/>
          </a:p>
          <a:p>
            <a:pPr lvl="1"/>
            <a:r>
              <a:rPr lang="en-US" dirty="0" smtClean="0"/>
              <a:t>Example</a:t>
            </a:r>
            <a:r>
              <a:rPr lang="en-US" dirty="0"/>
              <a:t>: Course has set of students, student has set of </a:t>
            </a:r>
            <a:r>
              <a:rPr lang="en-US" dirty="0" smtClean="0"/>
              <a:t>courses</a:t>
            </a:r>
          </a:p>
          <a:p>
            <a:r>
              <a:rPr lang="en-US" dirty="0" smtClean="0"/>
              <a:t>Some </a:t>
            </a:r>
            <a:r>
              <a:rPr lang="en-US" dirty="0"/>
              <a:t>associations are </a:t>
            </a:r>
            <a:r>
              <a:rPr lang="en-US" dirty="0" smtClean="0"/>
              <a:t>directed</a:t>
            </a:r>
          </a:p>
          <a:p>
            <a:r>
              <a:rPr lang="en-US" dirty="0" smtClean="0"/>
              <a:t>Navigation </a:t>
            </a:r>
            <a:r>
              <a:rPr lang="en-US" dirty="0"/>
              <a:t>is unidirectional </a:t>
            </a:r>
            <a:endParaRPr lang="en-US" dirty="0" smtClean="0"/>
          </a:p>
          <a:p>
            <a:pPr lvl="1"/>
            <a:r>
              <a:rPr lang="en-US" dirty="0" smtClean="0"/>
              <a:t>Example</a:t>
            </a:r>
            <a:r>
              <a:rPr lang="en-US" dirty="0"/>
              <a:t>: Message doesn't know about message queue containing it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724400"/>
            <a:ext cx="7178675" cy="149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702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Interface </a:t>
            </a:r>
            <a:r>
              <a:rPr lang="en-US" b="1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/>
              <a:t>Interface type describes a set of methods </a:t>
            </a:r>
          </a:p>
          <a:p>
            <a:r>
              <a:rPr lang="en-US" dirty="0"/>
              <a:t>No implementation, no state </a:t>
            </a:r>
          </a:p>
          <a:p>
            <a:r>
              <a:rPr lang="en-US" dirty="0"/>
              <a:t>Class implements interface if it implements its </a:t>
            </a:r>
            <a:r>
              <a:rPr lang="en-US" dirty="0" smtClean="0"/>
              <a:t>methods</a:t>
            </a:r>
            <a:endParaRPr lang="en-US" dirty="0"/>
          </a:p>
          <a:p>
            <a:r>
              <a:rPr lang="en-US" dirty="0"/>
              <a:t>In UML, use stereotype «interface» 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754878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332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UML to inform, not to </a:t>
            </a:r>
            <a:r>
              <a:rPr lang="en-US" dirty="0" smtClean="0"/>
              <a:t>impress</a:t>
            </a:r>
          </a:p>
          <a:p>
            <a:r>
              <a:rPr lang="en-US" dirty="0" smtClean="0"/>
              <a:t>Don't </a:t>
            </a:r>
            <a:r>
              <a:rPr lang="en-US" dirty="0"/>
              <a:t>draw a single monster diagram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diagram must have a specific </a:t>
            </a:r>
            <a:r>
              <a:rPr lang="en-US" dirty="0" smtClean="0"/>
              <a:t>purpose</a:t>
            </a:r>
          </a:p>
          <a:p>
            <a:r>
              <a:rPr lang="en-US" dirty="0" smtClean="0"/>
              <a:t>Omit </a:t>
            </a:r>
            <a:r>
              <a:rPr lang="en-US" dirty="0"/>
              <a:t>inessential details</a:t>
            </a:r>
          </a:p>
        </p:txBody>
      </p:sp>
    </p:spTree>
    <p:extLst>
      <p:ext uri="{BB962C8B-B14F-4D97-AF65-F5344CB8AC3E}">
        <p14:creationId xmlns:p14="http://schemas.microsoft.com/office/powerpoint/2010/main" val="2621937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Sequence </a:t>
            </a:r>
            <a:r>
              <a:rPr lang="en-US" b="1" dirty="0" smtClean="0"/>
              <a:t>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diagram shows dynamics of scenario </a:t>
            </a:r>
          </a:p>
          <a:p>
            <a:r>
              <a:rPr lang="en-US" dirty="0"/>
              <a:t>Object diagram: class name </a:t>
            </a:r>
            <a:r>
              <a:rPr lang="en-US" u="sng" dirty="0"/>
              <a:t>underlined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5901459" cy="349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79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Self </a:t>
            </a:r>
            <a:r>
              <a:rPr lang="en-US" b="1" dirty="0" smtClean="0"/>
              <a:t>call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835841" cy="282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42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 </a:t>
            </a:r>
            <a:r>
              <a:rPr lang="en-US" b="1" dirty="0" smtClean="0"/>
              <a:t>Construction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834314" cy="362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655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 </a:t>
            </a:r>
            <a:r>
              <a:rPr lang="en-US" b="1" dirty="0" smtClean="0"/>
              <a:t>Diagram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728912" cy="40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266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Design </a:t>
            </a:r>
            <a:r>
              <a:rPr lang="en-US" b="1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Recommendation: Use </a:t>
            </a:r>
            <a:r>
              <a:rPr lang="en-US" dirty="0" err="1"/>
              <a:t>Javadoc</a:t>
            </a:r>
            <a:r>
              <a:rPr lang="en-US" dirty="0"/>
              <a:t> comments Leave methods </a:t>
            </a:r>
            <a:r>
              <a:rPr lang="en-US" dirty="0" smtClean="0"/>
              <a:t>blank (stubs)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latin typeface="Courier New" pitchFamily="49" charset="0"/>
                <a:cs typeface="Courier New" pitchFamily="49" charset="0"/>
              </a:rPr>
              <a:t>/**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Adds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message to the end of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new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messages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.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@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aMessage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Message object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*/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public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addMessage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(Message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aMessage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{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Don't </a:t>
            </a:r>
            <a:r>
              <a:rPr lang="en-US" dirty="0"/>
              <a:t>compile file, just run </a:t>
            </a:r>
            <a:r>
              <a:rPr lang="en-US" dirty="0" err="1"/>
              <a:t>Javadoc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Makes </a:t>
            </a:r>
            <a:r>
              <a:rPr lang="en-US" dirty="0"/>
              <a:t>a good starting point for code later</a:t>
            </a:r>
          </a:p>
        </p:txBody>
      </p:sp>
    </p:spTree>
    <p:extLst>
      <p:ext uri="{BB962C8B-B14F-4D97-AF65-F5344CB8AC3E}">
        <p14:creationId xmlns:p14="http://schemas.microsoft.com/office/powerpoint/2010/main" val="315889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Phase Artifacts: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Specification – an organized and  detailed description of how the system works</a:t>
            </a:r>
          </a:p>
          <a:p>
            <a:pPr lvl="1"/>
            <a:r>
              <a:rPr lang="en-US" dirty="0" smtClean="0"/>
              <a:t>can be the </a:t>
            </a:r>
            <a:r>
              <a:rPr lang="en-US" dirty="0" err="1" smtClean="0"/>
              <a:t>JavaDoc</a:t>
            </a:r>
            <a:r>
              <a:rPr lang="en-US" dirty="0" smtClean="0"/>
              <a:t> if the descriptions are good.</a:t>
            </a:r>
          </a:p>
          <a:p>
            <a:r>
              <a:rPr lang="en-US" dirty="0" smtClean="0"/>
              <a:t>Use Case Diagrams – a visual table of contents for the functional specification.</a:t>
            </a:r>
          </a:p>
          <a:p>
            <a:pPr lvl="1"/>
            <a:r>
              <a:rPr lang="en-US" dirty="0" smtClean="0"/>
              <a:t>identifies actors, uses, dependencies, exceptions, and extensions.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939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Study: Voice Mail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text for voice, phone keys, </a:t>
            </a:r>
            <a:r>
              <a:rPr lang="en-US" dirty="0" err="1" smtClean="0"/>
              <a:t>hangup</a:t>
            </a:r>
            <a:endParaRPr lang="en-US" dirty="0"/>
          </a:p>
          <a:p>
            <a:r>
              <a:rPr lang="en-US" dirty="0"/>
              <a:t>1 2 ... 0 # on a single line means </a:t>
            </a:r>
            <a:r>
              <a:rPr lang="en-US" dirty="0" smtClean="0"/>
              <a:t>key</a:t>
            </a:r>
            <a:endParaRPr lang="en-US" dirty="0"/>
          </a:p>
          <a:p>
            <a:r>
              <a:rPr lang="en-US" dirty="0"/>
              <a:t>H on a single line means "hang up" </a:t>
            </a:r>
          </a:p>
          <a:p>
            <a:r>
              <a:rPr lang="en-US" dirty="0"/>
              <a:t>All other inputs mean voice </a:t>
            </a:r>
          </a:p>
          <a:p>
            <a:r>
              <a:rPr lang="en-US" dirty="0"/>
              <a:t>In GUI program, will use buttons for keys (see </a:t>
            </a:r>
            <a:r>
              <a:rPr lang="en-US" dirty="0" err="1"/>
              <a:t>ch.</a:t>
            </a:r>
            <a:r>
              <a:rPr lang="en-US" dirty="0"/>
              <a:t> 4)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21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Case: Reach an </a:t>
            </a:r>
            <a:r>
              <a:rPr lang="en-US" b="1" dirty="0" smtClean="0"/>
              <a:t>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User dials main number of system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 </a:t>
            </a:r>
            <a:r>
              <a:rPr lang="en-US" dirty="0"/>
              <a:t>speaks prompt</a:t>
            </a:r>
            <a:br>
              <a:rPr lang="en-US" dirty="0"/>
            </a:br>
            <a:r>
              <a:rPr lang="en-US" i="1" dirty="0"/>
              <a:t>Enter mailbox number followed by </a:t>
            </a:r>
            <a:r>
              <a:rPr lang="en-US" i="1" dirty="0" smtClean="0"/>
              <a:t>#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</a:t>
            </a:r>
            <a:r>
              <a:rPr lang="en-US" dirty="0"/>
              <a:t>types extension number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 </a:t>
            </a:r>
            <a:r>
              <a:rPr lang="en-US" dirty="0"/>
              <a:t>speaks</a:t>
            </a:r>
            <a:br>
              <a:rPr lang="en-US" dirty="0"/>
            </a:br>
            <a:r>
              <a:rPr lang="en-US" i="1" dirty="0"/>
              <a:t>You have reached mailbox </a:t>
            </a:r>
            <a:r>
              <a:rPr lang="en-US" i="1" dirty="0" err="1"/>
              <a:t>xxxx</a:t>
            </a:r>
            <a:r>
              <a:rPr lang="en-US" i="1" dirty="0"/>
              <a:t>. Please leave a message now</a:t>
            </a:r>
          </a:p>
        </p:txBody>
      </p:sp>
    </p:spTree>
    <p:extLst>
      <p:ext uri="{BB962C8B-B14F-4D97-AF65-F5344CB8AC3E}">
        <p14:creationId xmlns:p14="http://schemas.microsoft.com/office/powerpoint/2010/main" val="905579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Case: Leave a </a:t>
            </a:r>
            <a:r>
              <a:rPr lang="en-US" b="1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Caller carries out </a:t>
            </a:r>
            <a:r>
              <a:rPr lang="en-US" b="1" dirty="0"/>
              <a:t>Reach an Extension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Caller </a:t>
            </a:r>
            <a:r>
              <a:rPr lang="en-US" dirty="0"/>
              <a:t>speaks message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Caller </a:t>
            </a:r>
            <a:r>
              <a:rPr lang="en-US" dirty="0"/>
              <a:t>hangs up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 </a:t>
            </a:r>
            <a:r>
              <a:rPr lang="en-US" dirty="0"/>
              <a:t>places message in mailbox</a:t>
            </a:r>
          </a:p>
        </p:txBody>
      </p:sp>
    </p:spTree>
    <p:extLst>
      <p:ext uri="{BB962C8B-B14F-4D97-AF65-F5344CB8AC3E}">
        <p14:creationId xmlns:p14="http://schemas.microsoft.com/office/powerpoint/2010/main" val="1509621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Case: Log </a:t>
            </a:r>
            <a:r>
              <a:rPr lang="en-US" b="1" dirty="0" smtClean="0"/>
              <a:t>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carries out </a:t>
            </a:r>
            <a:r>
              <a:rPr lang="en-US" b="1" dirty="0"/>
              <a:t>Reach an Extension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Mailbox </a:t>
            </a:r>
            <a:r>
              <a:rPr lang="en-US" dirty="0"/>
              <a:t>owner types password and #</a:t>
            </a:r>
            <a:br>
              <a:rPr lang="en-US" dirty="0"/>
            </a:br>
            <a:r>
              <a:rPr lang="en-US" i="1" dirty="0"/>
              <a:t>(Default password = mailbox number. To change, see </a:t>
            </a:r>
            <a:r>
              <a:rPr lang="en-US" b="1" i="1" dirty="0"/>
              <a:t>Change the Passcode</a:t>
            </a:r>
            <a:r>
              <a:rPr lang="en-US" i="1" dirty="0"/>
              <a:t>) 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 </a:t>
            </a:r>
            <a:r>
              <a:rPr lang="en-US" dirty="0"/>
              <a:t>plays mailbox menu:</a:t>
            </a:r>
            <a:br>
              <a:rPr lang="en-US" dirty="0"/>
            </a:br>
            <a:r>
              <a:rPr lang="en-US" i="1" dirty="0"/>
              <a:t>Enter 1 to retrieve your messages.</a:t>
            </a:r>
            <a:br>
              <a:rPr lang="en-US" i="1" dirty="0"/>
            </a:br>
            <a:r>
              <a:rPr lang="en-US" i="1" dirty="0"/>
              <a:t>Enter 2 to change your passcode.</a:t>
            </a:r>
            <a:br>
              <a:rPr lang="en-US" i="1" dirty="0"/>
            </a:br>
            <a:r>
              <a:rPr lang="en-US" i="1" dirty="0"/>
              <a:t>Enter 3 to change your greeting.</a:t>
            </a:r>
          </a:p>
        </p:txBody>
      </p:sp>
    </p:spTree>
    <p:extLst>
      <p:ext uri="{BB962C8B-B14F-4D97-AF65-F5344CB8AC3E}">
        <p14:creationId xmlns:p14="http://schemas.microsoft.com/office/powerpoint/2010/main" val="3782769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Case: Retrieve </a:t>
            </a:r>
            <a:r>
              <a:rPr lang="en-US" b="1" dirty="0" smtClean="0"/>
              <a:t>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carries out </a:t>
            </a:r>
            <a:r>
              <a:rPr lang="en-US" b="1" dirty="0"/>
              <a:t>Log in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selects "retrieve messages" menu option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plays message menu:</a:t>
            </a:r>
            <a:br>
              <a:rPr lang="en-US" dirty="0"/>
            </a:br>
            <a:r>
              <a:rPr lang="en-US" i="1" dirty="0"/>
              <a:t>Press 1 to listen to the current message</a:t>
            </a:r>
            <a:br>
              <a:rPr lang="en-US" i="1" dirty="0"/>
            </a:br>
            <a:r>
              <a:rPr lang="en-US" i="1" dirty="0"/>
              <a:t>Press 2 to delete the current message</a:t>
            </a:r>
            <a:br>
              <a:rPr lang="en-US" i="1" dirty="0"/>
            </a:br>
            <a:r>
              <a:rPr lang="en-US" i="1" dirty="0"/>
              <a:t>Press 3 to save the current message</a:t>
            </a:r>
            <a:br>
              <a:rPr lang="en-US" i="1" dirty="0"/>
            </a:br>
            <a:r>
              <a:rPr lang="en-US" i="1" dirty="0"/>
              <a:t>Press 4 to return to the mailbox </a:t>
            </a:r>
            <a:r>
              <a:rPr lang="en-US" i="1" dirty="0" smtClean="0"/>
              <a:t>menu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selects "listen to current message</a:t>
            </a:r>
            <a:r>
              <a:rPr lang="en-US" dirty="0" smtClean="0"/>
              <a:t>"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plays current new message, or, if no more new messages, current old message.</a:t>
            </a:r>
            <a:br>
              <a:rPr lang="en-US" dirty="0"/>
            </a:br>
            <a:r>
              <a:rPr lang="en-US" dirty="0"/>
              <a:t>Note: Message is played, not removed from queue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plays message menu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selects "delete current message". </a:t>
            </a:r>
            <a:r>
              <a:rPr lang="en-US" dirty="0" smtClean="0"/>
              <a:t>Message </a:t>
            </a:r>
            <a:r>
              <a:rPr lang="en-US" dirty="0"/>
              <a:t>is removed.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Continue with step 3.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883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Case: Retrieve </a:t>
            </a:r>
            <a:r>
              <a:rPr lang="en-US" b="1" dirty="0" smtClean="0"/>
              <a:t>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Variation #1</a:t>
            </a:r>
          </a:p>
          <a:p>
            <a:pPr lvl="1"/>
            <a:r>
              <a:rPr lang="en-US" dirty="0"/>
              <a:t>1.1. Start at Step 6</a:t>
            </a:r>
            <a:br>
              <a:rPr lang="en-US" dirty="0"/>
            </a:br>
            <a:r>
              <a:rPr lang="en-US" dirty="0"/>
              <a:t>1.2. User selects "save current message".</a:t>
            </a:r>
            <a:br>
              <a:rPr lang="en-US" dirty="0"/>
            </a:br>
            <a:r>
              <a:rPr lang="en-US" dirty="0"/>
              <a:t>       Message is removed from new queue and appended to old queue</a:t>
            </a:r>
            <a:br>
              <a:rPr lang="en-US" dirty="0"/>
            </a:br>
            <a:r>
              <a:rPr lang="en-US" dirty="0"/>
              <a:t>1.3. Continue with step 3.</a:t>
            </a:r>
          </a:p>
        </p:txBody>
      </p:sp>
    </p:spTree>
    <p:extLst>
      <p:ext uri="{BB962C8B-B14F-4D97-AF65-F5344CB8AC3E}">
        <p14:creationId xmlns:p14="http://schemas.microsoft.com/office/powerpoint/2010/main" val="20357066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Case: Change the </a:t>
            </a:r>
            <a:r>
              <a:rPr lang="en-US" b="1" dirty="0" smtClean="0"/>
              <a:t>Greeting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carries out </a:t>
            </a:r>
            <a:r>
              <a:rPr lang="en-US" b="1" dirty="0"/>
              <a:t>Log in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selects "change greeting" menu option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speaks new greeting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presses #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sets new greeting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92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Case: Change the </a:t>
            </a:r>
            <a:r>
              <a:rPr lang="en-US" b="1" dirty="0" smtClean="0"/>
              <a:t>Greeting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carries out </a:t>
            </a:r>
            <a:r>
              <a:rPr lang="en-US" b="1" dirty="0"/>
              <a:t>Log in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selects "change greeting" menu option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speaks new greeting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presses #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sets new greeting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121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Case: Change the </a:t>
            </a:r>
            <a:r>
              <a:rPr lang="en-US" b="1" dirty="0" smtClean="0"/>
              <a:t>Greeting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Variation #1: Hang up before confirmation</a:t>
            </a:r>
          </a:p>
          <a:p>
            <a:pPr lvl="1"/>
            <a:r>
              <a:rPr lang="en-US" dirty="0"/>
              <a:t>1.1. Start at step 3.</a:t>
            </a:r>
            <a:br>
              <a:rPr lang="en-US" dirty="0"/>
            </a:br>
            <a:r>
              <a:rPr lang="en-US" dirty="0"/>
              <a:t>1.2. Mailbox owner hangs up.</a:t>
            </a:r>
            <a:br>
              <a:rPr lang="en-US" dirty="0"/>
            </a:br>
            <a:r>
              <a:rPr lang="en-US" dirty="0"/>
              <a:t>1.3. System keeps old greeting.</a:t>
            </a:r>
          </a:p>
        </p:txBody>
      </p:sp>
    </p:spTree>
    <p:extLst>
      <p:ext uri="{BB962C8B-B14F-4D97-AF65-F5344CB8AC3E}">
        <p14:creationId xmlns:p14="http://schemas.microsoft.com/office/powerpoint/2010/main" val="3158021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Case: Change the </a:t>
            </a:r>
            <a:r>
              <a:rPr lang="en-US" b="1" dirty="0" smtClean="0"/>
              <a:t>Passcode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carries out </a:t>
            </a:r>
            <a:r>
              <a:rPr lang="en-US" b="1" dirty="0"/>
              <a:t>Log in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selects "change passcode" menu option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dials new passcode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Mailbox owner presses #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sets new passcode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5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Capture the functional requirements of a system</a:t>
            </a:r>
          </a:p>
          <a:p>
            <a:r>
              <a:rPr lang="en-US" dirty="0" smtClean="0"/>
              <a:t>Describe the interactions between the actors and the system.</a:t>
            </a:r>
          </a:p>
          <a:p>
            <a:r>
              <a:rPr lang="en-US" dirty="0" smtClean="0"/>
              <a:t>Vocabulary:</a:t>
            </a:r>
          </a:p>
          <a:p>
            <a:pPr lvl="1"/>
            <a:r>
              <a:rPr lang="en-US" dirty="0" smtClean="0"/>
              <a:t>actor – has a goal in using the system – can be a person or another system or an organization</a:t>
            </a:r>
          </a:p>
          <a:p>
            <a:pPr lvl="1"/>
            <a:r>
              <a:rPr lang="en-US" dirty="0" smtClean="0"/>
              <a:t>goal – what the actor wants to achieve by interacting with the system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847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Case: Change the </a:t>
            </a:r>
            <a:r>
              <a:rPr lang="en-US" b="1" dirty="0" smtClean="0"/>
              <a:t>Passcode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Variation #1: Hang up before confirmation</a:t>
            </a:r>
          </a:p>
          <a:p>
            <a:pPr lvl="1"/>
            <a:r>
              <a:rPr lang="en-US" dirty="0"/>
              <a:t>1.1. Start at step 3.</a:t>
            </a:r>
            <a:br>
              <a:rPr lang="en-US" dirty="0"/>
            </a:br>
            <a:r>
              <a:rPr lang="en-US" dirty="0"/>
              <a:t>1.2. Mailbox owner hangs up.</a:t>
            </a:r>
            <a:br>
              <a:rPr lang="en-US" dirty="0"/>
            </a:br>
            <a:r>
              <a:rPr lang="en-US" dirty="0"/>
              <a:t>1.3. System keeps old passcode.</a:t>
            </a:r>
          </a:p>
        </p:txBody>
      </p:sp>
    </p:spTree>
    <p:extLst>
      <p:ext uri="{BB962C8B-B14F-4D97-AF65-F5344CB8AC3E}">
        <p14:creationId xmlns:p14="http://schemas.microsoft.com/office/powerpoint/2010/main" val="39281300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CRC Cards for Voice Mail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obvious </a:t>
            </a:r>
            <a:r>
              <a:rPr lang="en-US" dirty="0" smtClean="0"/>
              <a:t>classes:</a:t>
            </a:r>
          </a:p>
          <a:p>
            <a:r>
              <a:rPr lang="en-US" dirty="0" smtClean="0"/>
              <a:t>Mailbox </a:t>
            </a:r>
            <a:endParaRPr lang="en-US" dirty="0"/>
          </a:p>
          <a:p>
            <a:r>
              <a:rPr lang="en-US" dirty="0"/>
              <a:t>Message </a:t>
            </a:r>
          </a:p>
          <a:p>
            <a:r>
              <a:rPr lang="en-US" dirty="0" err="1"/>
              <a:t>MailSystem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071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Initial CRC Cards: </a:t>
            </a:r>
            <a:r>
              <a:rPr lang="en-US" b="1" dirty="0" smtClean="0"/>
              <a:t>Mailbox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24600" cy="39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4114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Initial CRC Cards: </a:t>
            </a:r>
            <a:r>
              <a:rPr lang="en-US" b="1" dirty="0" err="1" smtClean="0"/>
              <a:t>MessageQueue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254769" cy="378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844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Initial CRC Cards: </a:t>
            </a:r>
            <a:r>
              <a:rPr lang="en-US" b="1" dirty="0" err="1" smtClean="0"/>
              <a:t>MailSystem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545445" cy="404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19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Telephone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interacts with </a:t>
            </a:r>
            <a:r>
              <a:rPr lang="en-US" dirty="0" smtClean="0"/>
              <a:t>user?</a:t>
            </a:r>
            <a:endParaRPr lang="en-US" dirty="0"/>
          </a:p>
          <a:p>
            <a:r>
              <a:rPr lang="en-US" dirty="0"/>
              <a:t>Telephone takes button presses, voice input </a:t>
            </a:r>
          </a:p>
          <a:p>
            <a:r>
              <a:rPr lang="en-US" dirty="0"/>
              <a:t>Telephone speaks output to user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15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80597" cy="387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456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whom does Telephone communicate </a:t>
            </a:r>
          </a:p>
          <a:p>
            <a:r>
              <a:rPr lang="en-US" dirty="0"/>
              <a:t>With </a:t>
            </a:r>
            <a:r>
              <a:rPr lang="en-US" dirty="0" err="1"/>
              <a:t>MailSystem</a:t>
            </a:r>
            <a:r>
              <a:rPr lang="en-US" dirty="0"/>
              <a:t>? </a:t>
            </a:r>
          </a:p>
          <a:p>
            <a:r>
              <a:rPr lang="en-US" dirty="0"/>
              <a:t>What if there are multiple telephones? </a:t>
            </a:r>
          </a:p>
          <a:p>
            <a:r>
              <a:rPr lang="en-US" dirty="0"/>
              <a:t>Each connection can be in different state</a:t>
            </a:r>
            <a:br>
              <a:rPr lang="en-US" dirty="0"/>
            </a:br>
            <a:r>
              <a:rPr lang="en-US" dirty="0"/>
              <a:t>(dialing, recording, retrieving messages</a:t>
            </a:r>
            <a:r>
              <a:rPr lang="en-US" dirty="0" smtClean="0"/>
              <a:t>,...)</a:t>
            </a:r>
            <a:endParaRPr lang="en-US" dirty="0"/>
          </a:p>
          <a:p>
            <a:r>
              <a:rPr lang="en-US" dirty="0"/>
              <a:t>Should mail system keep track of all connection states? </a:t>
            </a:r>
          </a:p>
          <a:p>
            <a:r>
              <a:rPr lang="en-US" dirty="0"/>
              <a:t>Better to give this responsibility to a new class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194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Connection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58000" cy="42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8076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Analyze Use Case: Leave a </a:t>
            </a:r>
            <a:r>
              <a:rPr lang="en-US" b="1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User dials extension.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sends number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dirty="0"/>
              <a:t>(Add collaborator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 smtClean="0"/>
              <a:t> </a:t>
            </a:r>
            <a:r>
              <a:rPr lang="en-US" dirty="0"/>
              <a:t>asks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MailSystem</a:t>
            </a:r>
            <a:r>
              <a:rPr lang="en-US" dirty="0"/>
              <a:t> to find matching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 smtClean="0"/>
              <a:t> </a:t>
            </a:r>
            <a:r>
              <a:rPr lang="en-US" dirty="0"/>
              <a:t>asks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</a:t>
            </a:r>
            <a:r>
              <a:rPr lang="en-US" dirty="0"/>
              <a:t> for greeting</a:t>
            </a:r>
            <a:br>
              <a:rPr lang="en-US" dirty="0"/>
            </a:br>
            <a:r>
              <a:rPr lang="en-US" dirty="0"/>
              <a:t>(Add responsibility "manage greeting"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add collaborator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 </a:t>
            </a:r>
            <a:r>
              <a:rPr lang="en-US" dirty="0"/>
              <a:t>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 smtClean="0"/>
              <a:t> </a:t>
            </a:r>
            <a:r>
              <a:rPr lang="en-US" dirty="0"/>
              <a:t>asks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to play greeting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</a:t>
            </a:r>
            <a:r>
              <a:rPr lang="en-US" dirty="0"/>
              <a:t>speaks greeting.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asks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 </a:t>
            </a:r>
            <a:r>
              <a:rPr lang="en-US" dirty="0"/>
              <a:t>to record it.</a:t>
            </a:r>
            <a:br>
              <a:rPr lang="en-US" dirty="0"/>
            </a:br>
            <a:r>
              <a:rPr lang="en-US" dirty="0"/>
              <a:t>(Add responsibility "record voice input"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</a:t>
            </a:r>
            <a:r>
              <a:rPr lang="en-US" dirty="0"/>
              <a:t>hangs up.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notifies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 smtClean="0"/>
              <a:t> </a:t>
            </a:r>
            <a:r>
              <a:rPr lang="en-US" dirty="0"/>
              <a:t>constructs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(Add card for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US" dirty="0"/>
              <a:t> class</a:t>
            </a:r>
            <a:r>
              <a:rPr lang="en-US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add collaborator 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US" dirty="0"/>
              <a:t>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 smtClean="0"/>
              <a:t> </a:t>
            </a:r>
            <a:r>
              <a:rPr lang="en-US" dirty="0"/>
              <a:t>adds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US" dirty="0"/>
              <a:t>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</a:t>
            </a:r>
          </a:p>
        </p:txBody>
      </p:sp>
    </p:spTree>
    <p:extLst>
      <p:ext uri="{BB962C8B-B14F-4D97-AF65-F5344CB8AC3E}">
        <p14:creationId xmlns:p14="http://schemas.microsoft.com/office/powerpoint/2010/main" val="215306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 the steps involved in an interaction between an actor and the system beginning with the primary actor</a:t>
            </a:r>
          </a:p>
          <a:p>
            <a:r>
              <a:rPr lang="en-US" dirty="0" smtClean="0"/>
              <a:t>Start with the main success scenario (happy path) </a:t>
            </a:r>
          </a:p>
          <a:p>
            <a:r>
              <a:rPr lang="en-US" dirty="0" smtClean="0"/>
              <a:t>Look for alternative paths</a:t>
            </a:r>
          </a:p>
          <a:p>
            <a:pPr lvl="1"/>
            <a:r>
              <a:rPr lang="en-US" dirty="0" smtClean="0"/>
              <a:t>exceptions – what can go wrong?</a:t>
            </a:r>
          </a:p>
          <a:p>
            <a:pPr lvl="1"/>
            <a:r>
              <a:rPr lang="en-US" dirty="0" smtClean="0"/>
              <a:t>extensions – what other goals might come into play?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085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 of Use Case </a:t>
            </a:r>
            <a:r>
              <a:rPr lang="en-US" b="1" dirty="0" smtClean="0"/>
              <a:t>Analysis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571449" cy="401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846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 of Use Case </a:t>
            </a:r>
            <a:r>
              <a:rPr lang="en-US" b="1" dirty="0" smtClean="0"/>
              <a:t>Analysis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448636" cy="395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0436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 of Use Case </a:t>
            </a:r>
            <a:r>
              <a:rPr lang="en-US" b="1" dirty="0" smtClean="0"/>
              <a:t>Analysis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36946" cy="417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7452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 of Use Case </a:t>
            </a:r>
            <a:r>
              <a:rPr lang="en-US" b="1" dirty="0" smtClean="0"/>
              <a:t>Analysis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36946" cy="417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554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Analyze </a:t>
            </a:r>
            <a:r>
              <a:rPr lang="en-US" b="1" dirty="0"/>
              <a:t>Use Case: Retrieve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User types in passcode.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notifies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 asks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</a:t>
            </a:r>
            <a:r>
              <a:rPr lang="en-US" dirty="0"/>
              <a:t> to check passcode.</a:t>
            </a:r>
            <a:br>
              <a:rPr lang="en-US" dirty="0"/>
            </a:br>
            <a:r>
              <a:rPr lang="en-US" dirty="0"/>
              <a:t>(Add responsibility "manage passcode"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 sets current mailbox and asks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to speak menu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selects "retrieve messages".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passes key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 asks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to speak menu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selects "listen to current message".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passes key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 gets first message from current mailbox.</a:t>
            </a:r>
            <a:br>
              <a:rPr lang="en-US" dirty="0"/>
            </a:br>
            <a:r>
              <a:rPr lang="en-US" dirty="0"/>
              <a:t>(Add "retrieve messages" to responsibility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</a:t>
            </a:r>
            <a:r>
              <a:rPr lang="en-US" dirty="0"/>
              <a:t>).</a:t>
            </a:r>
            <a:br>
              <a:rPr lang="en-US" dirty="0"/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 asks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to speak message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 asks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to speak menu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selects "save current message".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passes key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Connection </a:t>
            </a:r>
            <a:r>
              <a:rPr lang="en-US" dirty="0"/>
              <a:t>tells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</a:t>
            </a:r>
            <a:r>
              <a:rPr lang="en-US" dirty="0"/>
              <a:t> to save message</a:t>
            </a:r>
            <a:br>
              <a:rPr lang="en-US" dirty="0"/>
            </a:br>
            <a:r>
              <a:rPr lang="en-US" dirty="0"/>
              <a:t>(Modify responsibility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Mailbox </a:t>
            </a:r>
            <a:r>
              <a:rPr lang="en-US" dirty="0"/>
              <a:t>to "</a:t>
            </a:r>
            <a:r>
              <a:rPr lang="en-US" dirty="0" err="1"/>
              <a:t>retrieve,save,delete</a:t>
            </a:r>
            <a:r>
              <a:rPr lang="en-US" dirty="0"/>
              <a:t> messages")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dirty="0"/>
              <a:t> asks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Telephone</a:t>
            </a:r>
            <a:r>
              <a:rPr lang="en-US" dirty="0"/>
              <a:t> to speak menu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718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 of Use Case </a:t>
            </a:r>
            <a:r>
              <a:rPr lang="en-US" b="1" dirty="0" smtClean="0"/>
              <a:t>Analysis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571449" cy="401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683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CRC </a:t>
            </a:r>
            <a:r>
              <a:rPr lang="en-US" b="1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card per class </a:t>
            </a:r>
          </a:p>
          <a:p>
            <a:r>
              <a:rPr lang="en-US" dirty="0"/>
              <a:t>Responsibilities at high level </a:t>
            </a:r>
          </a:p>
          <a:p>
            <a:r>
              <a:rPr lang="en-US" dirty="0"/>
              <a:t>Use scenario walkthroughs to fill in cards </a:t>
            </a:r>
          </a:p>
          <a:p>
            <a:r>
              <a:rPr lang="en-US" dirty="0"/>
              <a:t>Usually, the first design isn't perfect.</a:t>
            </a:r>
            <a:br>
              <a:rPr lang="en-US" dirty="0"/>
            </a:br>
            <a:r>
              <a:rPr lang="en-US" dirty="0"/>
              <a:t>(You just saw the author's third design of the mail system) </a:t>
            </a:r>
          </a:p>
        </p:txBody>
      </p:sp>
    </p:spTree>
    <p:extLst>
      <p:ext uri="{BB962C8B-B14F-4D97-AF65-F5344CB8AC3E}">
        <p14:creationId xmlns:p14="http://schemas.microsoft.com/office/powerpoint/2010/main" val="10381705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UML Class Diagram for Mail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CRC collaborators yield dependencies </a:t>
            </a:r>
            <a:endParaRPr lang="en-US" dirty="0" smtClean="0"/>
          </a:p>
          <a:p>
            <a:r>
              <a:rPr lang="en-US" dirty="0" smtClean="0"/>
              <a:t>Mailbox </a:t>
            </a:r>
            <a:r>
              <a:rPr lang="en-US" dirty="0"/>
              <a:t>depends on </a:t>
            </a:r>
            <a:r>
              <a:rPr lang="en-US" dirty="0" err="1"/>
              <a:t>MessageQueue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Message </a:t>
            </a:r>
            <a:r>
              <a:rPr lang="en-US" dirty="0"/>
              <a:t>doesn't depends on Mailbox </a:t>
            </a:r>
            <a:endParaRPr lang="en-US" dirty="0" smtClean="0"/>
          </a:p>
          <a:p>
            <a:r>
              <a:rPr lang="en-US" dirty="0" smtClean="0"/>
              <a:t>Connection </a:t>
            </a:r>
            <a:r>
              <a:rPr lang="en-US" dirty="0"/>
              <a:t>depends on Telephone</a:t>
            </a:r>
            <a:r>
              <a:rPr lang="en-US" dirty="0" smtClean="0"/>
              <a:t>, </a:t>
            </a:r>
            <a:r>
              <a:rPr lang="en-US" dirty="0" err="1" smtClean="0"/>
              <a:t>MailSystem</a:t>
            </a:r>
            <a:r>
              <a:rPr lang="en-US" dirty="0"/>
              <a:t>, Message, Mailbox </a:t>
            </a:r>
            <a:endParaRPr lang="en-US" dirty="0" smtClean="0"/>
          </a:p>
          <a:p>
            <a:r>
              <a:rPr lang="en-US" dirty="0" smtClean="0"/>
              <a:t>Telephone </a:t>
            </a:r>
            <a:r>
              <a:rPr lang="en-US" dirty="0"/>
              <a:t>depends on Connection</a:t>
            </a:r>
          </a:p>
        </p:txBody>
      </p:sp>
    </p:spTree>
    <p:extLst>
      <p:ext uri="{BB962C8B-B14F-4D97-AF65-F5344CB8AC3E}">
        <p14:creationId xmlns:p14="http://schemas.microsoft.com/office/powerpoint/2010/main" val="33128136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Dependency </a:t>
            </a:r>
            <a:r>
              <a:rPr lang="en-US" b="1" dirty="0" smtClean="0"/>
              <a:t>Relationships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032158" cy="424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121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Aggregation </a:t>
            </a:r>
            <a:r>
              <a:rPr lang="en-US" b="1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mail system has mailboxes </a:t>
            </a:r>
          </a:p>
          <a:p>
            <a:r>
              <a:rPr lang="en-US" dirty="0"/>
              <a:t>A mailbox has two message queues </a:t>
            </a:r>
          </a:p>
          <a:p>
            <a:r>
              <a:rPr lang="en-US" dirty="0"/>
              <a:t>A message queue has some number of messages </a:t>
            </a:r>
          </a:p>
          <a:p>
            <a:r>
              <a:rPr lang="en-US" dirty="0"/>
              <a:t>A connection has a current mailbox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 connection has references to a </a:t>
            </a:r>
            <a:r>
              <a:rPr lang="en-US" dirty="0" smtClean="0"/>
              <a:t>mail system </a:t>
            </a:r>
            <a:r>
              <a:rPr lang="en-US" dirty="0"/>
              <a:t>and a telephone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ATM System:</a:t>
            </a:r>
          </a:p>
          <a:p>
            <a:pPr lvl="1"/>
            <a:r>
              <a:rPr lang="en-US" dirty="0" smtClean="0"/>
              <a:t>User Initiates Transaction</a:t>
            </a:r>
          </a:p>
          <a:p>
            <a:pPr lvl="2"/>
            <a:r>
              <a:rPr lang="en-US" dirty="0" smtClean="0"/>
              <a:t>includes swipe card</a:t>
            </a:r>
          </a:p>
          <a:p>
            <a:pPr lvl="2"/>
            <a:r>
              <a:rPr lang="en-US" dirty="0" smtClean="0"/>
              <a:t>includes enter pin</a:t>
            </a:r>
          </a:p>
          <a:p>
            <a:pPr lvl="1"/>
            <a:r>
              <a:rPr lang="en-US" dirty="0" smtClean="0"/>
              <a:t>withdraw funds case (happy path):</a:t>
            </a:r>
          </a:p>
          <a:p>
            <a:pPr lvl="2"/>
            <a:r>
              <a:rPr lang="en-US" dirty="0" smtClean="0"/>
              <a:t>user specifies an amount</a:t>
            </a:r>
          </a:p>
          <a:p>
            <a:pPr lvl="2"/>
            <a:r>
              <a:rPr lang="en-US" dirty="0" smtClean="0"/>
              <a:t>ATM verifies user account balance</a:t>
            </a:r>
          </a:p>
          <a:p>
            <a:pPr lvl="3"/>
            <a:r>
              <a:rPr lang="en-US" dirty="0" smtClean="0"/>
              <a:t>Bank adjusts user balance (include case)</a:t>
            </a:r>
          </a:p>
          <a:p>
            <a:pPr lvl="2"/>
            <a:r>
              <a:rPr lang="en-US" dirty="0" smtClean="0"/>
              <a:t>ATM dispenses cash</a:t>
            </a:r>
          </a:p>
          <a:p>
            <a:pPr lvl="3"/>
            <a:r>
              <a:rPr lang="en-US" dirty="0" smtClean="0"/>
              <a:t>Bank adjusts available cash (include case)</a:t>
            </a:r>
          </a:p>
          <a:p>
            <a:pPr lvl="2"/>
            <a:r>
              <a:rPr lang="en-US" dirty="0" smtClean="0"/>
              <a:t>ATM offers to print receipt (extends case)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002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UML Class Diagram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Voice </a:t>
            </a:r>
            <a:r>
              <a:rPr lang="en-US" b="1" dirty="0"/>
              <a:t>Mail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1974"/>
            <a:ext cx="8083057" cy="42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407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Sequence Diagram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Use </a:t>
            </a:r>
            <a:r>
              <a:rPr lang="en-US" b="1" dirty="0"/>
              <a:t>Case: Leave  a message</a:t>
            </a:r>
            <a:br>
              <a:rPr lang="en-US" b="1" dirty="0"/>
            </a:b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8" y="1524000"/>
            <a:ext cx="7396951" cy="462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338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Interpreting a Sequence </a:t>
            </a:r>
            <a:r>
              <a:rPr lang="en-US" b="1" dirty="0" smtClean="0"/>
              <a:t>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Each key press results in separate call to dial, but only one is </a:t>
            </a:r>
            <a:r>
              <a:rPr lang="en-US" dirty="0" smtClean="0"/>
              <a:t>shown</a:t>
            </a:r>
          </a:p>
          <a:p>
            <a:r>
              <a:rPr lang="en-US" dirty="0" smtClean="0"/>
              <a:t>Connection </a:t>
            </a:r>
            <a:r>
              <a:rPr lang="en-US" dirty="0"/>
              <a:t>wants to get greeting to play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mailbox knows its </a:t>
            </a:r>
            <a:r>
              <a:rPr lang="en-US" dirty="0" smtClean="0"/>
              <a:t>greeting</a:t>
            </a:r>
          </a:p>
          <a:p>
            <a:r>
              <a:rPr lang="en-US" dirty="0" smtClean="0"/>
              <a:t>Connection </a:t>
            </a:r>
            <a:r>
              <a:rPr lang="en-US" dirty="0"/>
              <a:t>must find mailbox object:</a:t>
            </a:r>
            <a:br>
              <a:rPr lang="en-US" dirty="0"/>
            </a:br>
            <a:r>
              <a:rPr lang="en-US" dirty="0" smtClean="0"/>
              <a:t>      Call </a:t>
            </a:r>
            <a:r>
              <a:rPr lang="en-US" dirty="0" err="1"/>
              <a:t>findMailbox</a:t>
            </a:r>
            <a:r>
              <a:rPr lang="en-US" dirty="0"/>
              <a:t> on </a:t>
            </a:r>
            <a:r>
              <a:rPr lang="en-US" dirty="0" err="1"/>
              <a:t>MailSystem</a:t>
            </a:r>
            <a:r>
              <a:rPr lang="en-US" dirty="0"/>
              <a:t> object </a:t>
            </a:r>
            <a:endParaRPr lang="en-US" dirty="0" smtClean="0"/>
          </a:p>
          <a:p>
            <a:r>
              <a:rPr lang="en-US" dirty="0" smtClean="0"/>
              <a:t>Parameters </a:t>
            </a:r>
            <a:r>
              <a:rPr lang="en-US" dirty="0"/>
              <a:t>are not displayed (e.g. mailbox number) </a:t>
            </a:r>
            <a:endParaRPr lang="en-US" dirty="0" smtClean="0"/>
          </a:p>
          <a:p>
            <a:r>
              <a:rPr lang="en-US" dirty="0" smtClean="0"/>
              <a:t>Return </a:t>
            </a:r>
            <a:r>
              <a:rPr lang="en-US" dirty="0"/>
              <a:t>values are not displayed (e.g. found mailbox)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connection holds on to that mailbox over multiple calls</a:t>
            </a:r>
          </a:p>
        </p:txBody>
      </p:sp>
    </p:spTree>
    <p:extLst>
      <p:ext uri="{BB962C8B-B14F-4D97-AF65-F5344CB8AC3E}">
        <p14:creationId xmlns:p14="http://schemas.microsoft.com/office/powerpoint/2010/main" val="33667426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Sequence Diagram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Use </a:t>
            </a:r>
            <a:r>
              <a:rPr lang="en-US" b="1" dirty="0"/>
              <a:t>Case: Retrieve messages</a:t>
            </a:r>
            <a:br>
              <a:rPr lang="en-US" b="1" dirty="0"/>
            </a:b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37186"/>
            <a:ext cx="6096000" cy="519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6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Connection State </a:t>
            </a:r>
            <a:r>
              <a:rPr lang="en-US" b="1" dirty="0" smtClean="0"/>
              <a:t>Diagram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77739"/>
            <a:ext cx="6248400" cy="493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the code (handout)</a:t>
            </a:r>
          </a:p>
          <a:p>
            <a:r>
              <a:rPr lang="en-US" dirty="0" smtClean="0"/>
              <a:t>see how the Use Cases match up to the CRC cards</a:t>
            </a:r>
          </a:p>
          <a:p>
            <a:r>
              <a:rPr lang="en-US" dirty="0" smtClean="0"/>
              <a:t>see how the CRC cards match up to the code.</a:t>
            </a:r>
          </a:p>
          <a:p>
            <a:r>
              <a:rPr lang="en-US" dirty="0" smtClean="0"/>
              <a:t>get a good understanding for how this process works...</a:t>
            </a:r>
          </a:p>
          <a:p>
            <a:r>
              <a:rPr lang="en-US" dirty="0" smtClean="0"/>
              <a:t>use the connection state diagram to attempt a run of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9" y="1600200"/>
            <a:ext cx="65375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49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1966</Words>
  <Application>Microsoft Office PowerPoint</Application>
  <PresentationFormat>On-screen Show (4:3)</PresentationFormat>
  <Paragraphs>388</Paragraphs>
  <Slides>85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The Object-Oriented Design Process</vt:lpstr>
      <vt:lpstr>Chapter Topics</vt:lpstr>
      <vt:lpstr>From Problem to Code</vt:lpstr>
      <vt:lpstr>Analysis Phase</vt:lpstr>
      <vt:lpstr>Analysis Phase Artifacts:</vt:lpstr>
      <vt:lpstr>Use Case</vt:lpstr>
      <vt:lpstr>For each Use Case</vt:lpstr>
      <vt:lpstr>Use Case Example</vt:lpstr>
      <vt:lpstr>Use Case Diagram</vt:lpstr>
      <vt:lpstr>Use Case Diagram</vt:lpstr>
      <vt:lpstr>The Design Phase</vt:lpstr>
      <vt:lpstr>Design Process Artifacts</vt:lpstr>
      <vt:lpstr>Implementation Phase</vt:lpstr>
      <vt:lpstr>Objects and Classes</vt:lpstr>
      <vt:lpstr>Identifying Classes</vt:lpstr>
      <vt:lpstr>A Voice Mail System</vt:lpstr>
      <vt:lpstr>Identifying Classes II</vt:lpstr>
      <vt:lpstr>Beyond the Nouns</vt:lpstr>
      <vt:lpstr>Identifying Responsibilities</vt:lpstr>
      <vt:lpstr>Dependency Relationships</vt:lpstr>
      <vt:lpstr>Coupling </vt:lpstr>
      <vt:lpstr>Aggregation</vt:lpstr>
      <vt:lpstr>Multiplicities</vt:lpstr>
      <vt:lpstr>Inheritance</vt:lpstr>
      <vt:lpstr>Use Cases</vt:lpstr>
      <vt:lpstr>Sample Use Case</vt:lpstr>
      <vt:lpstr>Sample Use Case -- Variations</vt:lpstr>
      <vt:lpstr>Variation #2</vt:lpstr>
      <vt:lpstr>CRC Cards</vt:lpstr>
      <vt:lpstr>CRC Cards</vt:lpstr>
      <vt:lpstr>CRC Cards</vt:lpstr>
      <vt:lpstr>Walkthroughs</vt:lpstr>
      <vt:lpstr>Walkthroughs</vt:lpstr>
      <vt:lpstr>UML Diagrams</vt:lpstr>
      <vt:lpstr>Class Diagrams</vt:lpstr>
      <vt:lpstr>Class Diagrams</vt:lpstr>
      <vt:lpstr>Class Relationships</vt:lpstr>
      <vt:lpstr>Violet UML Tool</vt:lpstr>
      <vt:lpstr>Multiplicities</vt:lpstr>
      <vt:lpstr>Composition</vt:lpstr>
      <vt:lpstr>Association</vt:lpstr>
      <vt:lpstr>Association</vt:lpstr>
      <vt:lpstr>Interface Types</vt:lpstr>
      <vt:lpstr>Tips</vt:lpstr>
      <vt:lpstr>Sequence Diagrams</vt:lpstr>
      <vt:lpstr>Self call</vt:lpstr>
      <vt:lpstr>Object Construction</vt:lpstr>
      <vt:lpstr>State Diagram</vt:lpstr>
      <vt:lpstr>Design Documentation</vt:lpstr>
      <vt:lpstr>Case Study: Voice Mail System</vt:lpstr>
      <vt:lpstr>Use Case: Reach an Extension</vt:lpstr>
      <vt:lpstr>Use Case: Leave a Message</vt:lpstr>
      <vt:lpstr>Use Case: Log in</vt:lpstr>
      <vt:lpstr>Use Case: Retrieve Messages</vt:lpstr>
      <vt:lpstr>Use Case: Retrieve Messages</vt:lpstr>
      <vt:lpstr>Use Case: Change the Greeting</vt:lpstr>
      <vt:lpstr>Use Case: Change the Greeting</vt:lpstr>
      <vt:lpstr>Use Case: Change the Greeting</vt:lpstr>
      <vt:lpstr>Use Case: Change the Passcode</vt:lpstr>
      <vt:lpstr>Use Case: Change the Passcode</vt:lpstr>
      <vt:lpstr>CRC Cards for Voice Mail System</vt:lpstr>
      <vt:lpstr>Initial CRC Cards: Mailbox</vt:lpstr>
      <vt:lpstr>Initial CRC Cards: MessageQueue</vt:lpstr>
      <vt:lpstr>Initial CRC Cards: MailSystem</vt:lpstr>
      <vt:lpstr>Telephone</vt:lpstr>
      <vt:lpstr>Telephone</vt:lpstr>
      <vt:lpstr>Connection</vt:lpstr>
      <vt:lpstr>Connection</vt:lpstr>
      <vt:lpstr>Analyze Use Case: Leave a message</vt:lpstr>
      <vt:lpstr>Result of Use Case Analysis</vt:lpstr>
      <vt:lpstr>Result of Use Case Analysis</vt:lpstr>
      <vt:lpstr>Result of Use Case Analysis</vt:lpstr>
      <vt:lpstr>Result of Use Case Analysis</vt:lpstr>
      <vt:lpstr>Analyze Use Case: Retrieve messages</vt:lpstr>
      <vt:lpstr>Result of Use Case Analysis</vt:lpstr>
      <vt:lpstr>CRC Summary</vt:lpstr>
      <vt:lpstr>UML Class Diagram for Mail System</vt:lpstr>
      <vt:lpstr>Dependency Relationships</vt:lpstr>
      <vt:lpstr>Aggregation Relationships</vt:lpstr>
      <vt:lpstr>UML Class Diagram for  Voice Mail System</vt:lpstr>
      <vt:lpstr>Sequence Diagram for  Use Case: Leave  a message </vt:lpstr>
      <vt:lpstr>Interpreting a Sequence Diagram</vt:lpstr>
      <vt:lpstr>Sequence Diagram for  Use Case: Retrieve messages </vt:lpstr>
      <vt:lpstr>Connection State Diagram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Object-Oriented Design Process</dc:title>
  <dc:creator>Anne Applin</dc:creator>
  <cp:lastModifiedBy>Anne Applin</cp:lastModifiedBy>
  <cp:revision>40</cp:revision>
  <dcterms:created xsi:type="dcterms:W3CDTF">2013-06-18T15:34:47Z</dcterms:created>
  <dcterms:modified xsi:type="dcterms:W3CDTF">2013-07-05T02:28:14Z</dcterms:modified>
</cp:coreProperties>
</file>