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5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8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8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4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4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4880-638B-4028-8190-98C55643EBA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642C-52B5-4EC9-86D5-D074E68E6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CayTextSupplements/slides/Ch4/code/sort1/CountrySortTester.java.html" TargetMode="External"/><Relationship Id="rId2" Type="http://schemas.openxmlformats.org/officeDocument/2006/relationships/hyperlink" Target="../CayTextSupplements/slides/Ch4/code/sort1/Country.java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CayTextSupplements/slides/Ch4/code/sort2/ComparatorTester.java.html" TargetMode="External"/><Relationship Id="rId2" Type="http://schemas.openxmlformats.org/officeDocument/2006/relationships/hyperlink" Target="../CayTextSupplements/slides/Ch4/code/sort2/CountryComparatorByName.java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../CayTextSupplements/slides/Ch4/code/frame/FrameTester.java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../CayTextSupplements/slides/Ch4/code/action1/ActionTester.java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CayTextSupplements/slides/Ch4/code/timer/TimerTester.java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../CayTextSupplements/slides/Ch4/code/icon3/CarIcon.java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../CayTextSupplements/slides/Ch4/code/animation/ShapeIcon.java.html" TargetMode="External"/><Relationship Id="rId2" Type="http://schemas.openxmlformats.org/officeDocument/2006/relationships/hyperlink" Target="../CayTextSupplements/slides/Ch4/code/animation/MoveableShape.jav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CayTextSupplements/slides/Ch4/code/animation/CarShape.java.html" TargetMode="External"/><Relationship Id="rId4" Type="http://schemas.openxmlformats.org/officeDocument/2006/relationships/hyperlink" Target="../CayTextSupplements/slides/Ch4/code/animation/AnimationTester.java.html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E:\2013-2014\Fall\CSCI160\CayTextSupplements\slides\Ch4\code\icon2\IconTester.java.html" TargetMode="External"/><Relationship Id="rId2" Type="http://schemas.openxmlformats.org/officeDocument/2006/relationships/hyperlink" Target="file:///E:\2013-2014\Fall\CSCI160\CayTextSupplements\slides\Ch4\code\icon2\MarsIcon.jav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 types and </a:t>
            </a:r>
            <a:br>
              <a:rPr lang="en-US" dirty="0" smtClean="0"/>
            </a:br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showMessageDialog</a:t>
            </a:r>
            <a:r>
              <a:rPr lang="en-US" dirty="0" smtClean="0"/>
              <a:t> doesn't know </a:t>
            </a:r>
            <a:r>
              <a:rPr lang="en-US" i="1" dirty="0" smtClean="0"/>
              <a:t>which</a:t>
            </a:r>
            <a:r>
              <a:rPr lang="en-US" dirty="0" smtClean="0"/>
              <a:t> icon is passed</a:t>
            </a:r>
          </a:p>
          <a:p>
            <a:pPr lvl="1"/>
            <a:r>
              <a:rPr lang="en-US" dirty="0" err="1" smtClean="0"/>
              <a:t>ImageIcon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MarsIcon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. . .?</a:t>
            </a:r>
          </a:p>
          <a:p>
            <a:r>
              <a:rPr lang="en-US" dirty="0" smtClean="0"/>
              <a:t>The actual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anIcon</a:t>
            </a:r>
            <a:r>
              <a:rPr lang="en-US" dirty="0" smtClean="0"/>
              <a:t> is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Icon</a:t>
            </a:r>
          </a:p>
          <a:p>
            <a:r>
              <a:rPr lang="en-US" dirty="0" smtClean="0"/>
              <a:t>There are no objects of type Icon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anIcon</a:t>
            </a:r>
            <a:r>
              <a:rPr lang="en-US" dirty="0" smtClean="0"/>
              <a:t> belongs to a </a:t>
            </a:r>
            <a:r>
              <a:rPr lang="en-US" i="1" dirty="0" smtClean="0"/>
              <a:t>class</a:t>
            </a:r>
            <a:r>
              <a:rPr lang="en-US" dirty="0" smtClean="0"/>
              <a:t> that implements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Icon</a:t>
            </a:r>
          </a:p>
          <a:p>
            <a:r>
              <a:rPr lang="en-US" dirty="0" smtClean="0"/>
              <a:t>That class defines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getIconWidth</a:t>
            </a:r>
            <a:r>
              <a:rPr lang="en-US" dirty="0" smtClean="0"/>
              <a:t>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93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Variable of Interface 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7661191" cy="2039144"/>
          </a:xfrm>
        </p:spPr>
      </p:pic>
    </p:spTree>
    <p:extLst>
      <p:ext uri="{BB962C8B-B14F-4D97-AF65-F5344CB8AC3E}">
        <p14:creationId xmlns:p14="http://schemas.microsoft.com/office/powerpoint/2010/main" val="139308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Which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getIconWidth</a:t>
            </a:r>
            <a:r>
              <a:rPr lang="en-US" dirty="0" smtClean="0"/>
              <a:t> method is called?</a:t>
            </a:r>
          </a:p>
          <a:p>
            <a:r>
              <a:rPr lang="en-US" dirty="0" smtClean="0"/>
              <a:t>Could be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MarsIcon.getIconWidth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ImageIcon.getIconWidth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. . 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Depends on object to which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anIcon</a:t>
            </a:r>
            <a:r>
              <a:rPr lang="en-US" dirty="0" smtClean="0"/>
              <a:t> reference points, e.g.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(...,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MarsIcon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(50))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Polymorphism: Select different methods according to actual object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Benefits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 coupling </a:t>
            </a:r>
          </a:p>
          <a:p>
            <a:pPr lvl="1"/>
            <a:r>
              <a:rPr lang="en-US" dirty="0" err="1" smtClean="0"/>
              <a:t>showMessageDialog</a:t>
            </a:r>
            <a:r>
              <a:rPr lang="en-US" dirty="0" smtClean="0"/>
              <a:t> decoupled from </a:t>
            </a:r>
            <a:r>
              <a:rPr lang="en-US" dirty="0" err="1" smtClean="0"/>
              <a:t>ImageIcon</a:t>
            </a:r>
            <a:endParaRPr lang="en-US" dirty="0" smtClean="0"/>
          </a:p>
          <a:p>
            <a:pPr lvl="1"/>
            <a:r>
              <a:rPr lang="en-US" dirty="0" smtClean="0"/>
              <a:t>Doesn't need to know about image processing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Extensibility </a:t>
            </a:r>
          </a:p>
          <a:p>
            <a:pPr lvl="1"/>
            <a:r>
              <a:rPr lang="en-US" dirty="0" smtClean="0"/>
              <a:t>Client can supply new icon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7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b="1" dirty="0" smtClean="0"/>
              <a:t> Interface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Collections  has static sort method:</a:t>
            </a:r>
            <a:br>
              <a:rPr lang="en-US" dirty="0" smtClean="0"/>
            </a:br>
            <a:r>
              <a:rPr lang="en-US" dirty="0" err="1" smtClean="0"/>
              <a:t>ArrayList</a:t>
            </a:r>
            <a:r>
              <a:rPr lang="en-US" dirty="0" smtClean="0"/>
              <a:t>&lt;E&gt; a = . . .</a:t>
            </a:r>
            <a:br>
              <a:rPr lang="en-US" dirty="0" smtClean="0"/>
            </a:br>
            <a:r>
              <a:rPr lang="en-US" dirty="0" err="1" smtClean="0"/>
              <a:t>Collections.sort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Objects in list must implement the Comparable interface type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Comparable&lt;T&gt;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other);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Interface is parameterized (like </a:t>
            </a:r>
            <a:r>
              <a:rPr lang="en-US" dirty="0" err="1" smtClean="0"/>
              <a:t>ArrayList</a:t>
            </a:r>
            <a:r>
              <a:rPr lang="en-US" dirty="0" smtClean="0"/>
              <a:t>) Type parameter is type of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8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b="1" dirty="0" smtClean="0"/>
              <a:t> Interface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object1.compareTo(object2) returns </a:t>
            </a:r>
          </a:p>
          <a:p>
            <a:pPr lvl="1"/>
            <a:r>
              <a:rPr lang="en-US" dirty="0" smtClean="0"/>
              <a:t>Negative number if object1 less than object2</a:t>
            </a:r>
          </a:p>
          <a:p>
            <a:pPr lvl="1"/>
            <a:r>
              <a:rPr lang="en-US" dirty="0" smtClean="0"/>
              <a:t>0 if objects identical</a:t>
            </a:r>
          </a:p>
          <a:p>
            <a:pPr lvl="1"/>
            <a:r>
              <a:rPr lang="en-US" dirty="0" smtClean="0"/>
              <a:t>Positive number if object1 greater than object2</a:t>
            </a:r>
          </a:p>
          <a:p>
            <a:r>
              <a:rPr lang="en-US" dirty="0" smtClean="0"/>
              <a:t>sort method compares and rearranges elements</a:t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(object1.compareTo(object2) &gt; 0) </a:t>
            </a:r>
            <a:r>
              <a:rPr lang="en-US" dirty="0" smtClean="0"/>
              <a:t>. . .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class implements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Comparable&lt;String&gt;</a:t>
            </a:r>
            <a:r>
              <a:rPr lang="en-US" dirty="0" smtClean="0"/>
              <a:t> interface type: lexicographic (dictionary) order </a:t>
            </a:r>
          </a:p>
          <a:p>
            <a:r>
              <a:rPr lang="en-US" dirty="0" smtClean="0"/>
              <a:t>Country class: compare countries by area</a:t>
            </a:r>
            <a:br>
              <a:rPr lang="en-US" dirty="0" smtClean="0"/>
            </a:br>
            <a:r>
              <a:rPr lang="en-US" dirty="0" smtClean="0">
                <a:hlinkClick r:id="rId2" action="ppaction://hlinkfile"/>
              </a:rPr>
              <a:t>Ch4/sort1/Country.java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 action="ppaction://hlinkfile"/>
              </a:rPr>
              <a:t>Ch4/sort1/CountrySortTester.java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44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Comparator</a:t>
            </a:r>
            <a:r>
              <a:rPr lang="en-US" b="1" dirty="0" smtClean="0"/>
              <a:t> interface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we sort countries by name? </a:t>
            </a:r>
          </a:p>
          <a:p>
            <a:r>
              <a:rPr lang="en-US" dirty="0" smtClean="0"/>
              <a:t>Can't implement Comparable twice! </a:t>
            </a:r>
          </a:p>
          <a:p>
            <a:r>
              <a:rPr lang="en-US" dirty="0" smtClean="0"/>
              <a:t>Comparator interface type gives added flexibility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Comparator&lt;T&gt;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compare(T obj1, T obj2);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Pass comparator object to sort: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(list, comp);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2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Comparator interface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Ch4/sort2/CountryComparatorByName.java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 action="ppaction://hlinkfile"/>
              </a:rPr>
              <a:t>Ch4/sort2/ComparatorTester.java</a:t>
            </a:r>
            <a:endParaRPr lang="en-US" dirty="0" smtClean="0"/>
          </a:p>
          <a:p>
            <a:r>
              <a:rPr lang="en-US" dirty="0" smtClean="0"/>
              <a:t>Comparator object is a </a:t>
            </a:r>
            <a:r>
              <a:rPr lang="en-US" i="1" dirty="0" smtClean="0"/>
              <a:t>function object</a:t>
            </a:r>
            <a:endParaRPr lang="en-US" dirty="0" smtClean="0"/>
          </a:p>
          <a:p>
            <a:r>
              <a:rPr lang="en-US" dirty="0" smtClean="0"/>
              <a:t>This particular comparator object has no state</a:t>
            </a:r>
          </a:p>
          <a:p>
            <a:r>
              <a:rPr lang="en-US" dirty="0" smtClean="0"/>
              <a:t>State can be useful, e.g. flag to sort in ascending or descending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02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Anonymous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 need to name objects that are used only once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(countries,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CountryComparatorByName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need to name classes that are used only once</a:t>
            </a:r>
            <a:br>
              <a:rPr lang="en-US" dirty="0" smtClean="0"/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Comparator&lt;Country&gt; comp = new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Comparator&lt;Country&gt;()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compare(Country country1,    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                         Country country2)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     { 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       return 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      country1.getName().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(country2.getName());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     } </a:t>
            </a:r>
            <a:br>
              <a:rPr lang="en-US" sz="23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 };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43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Anonymous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</a:t>
            </a:r>
            <a:r>
              <a:rPr lang="en-US" b="1" dirty="0" smtClean="0"/>
              <a:t>new</a:t>
            </a:r>
            <a:r>
              <a:rPr lang="en-US" dirty="0" smtClean="0"/>
              <a:t> expression: </a:t>
            </a:r>
          </a:p>
          <a:p>
            <a:pPr lvl="1"/>
            <a:r>
              <a:rPr lang="en-US" dirty="0" smtClean="0"/>
              <a:t>defines anonymous class that implements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Comparator</a:t>
            </a:r>
          </a:p>
          <a:p>
            <a:pPr lvl="1"/>
            <a:r>
              <a:rPr lang="en-US" dirty="0" smtClean="0"/>
              <a:t>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 </a:t>
            </a:r>
            <a:r>
              <a:rPr lang="en-US" dirty="0" smtClean="0"/>
              <a:t>method of that class</a:t>
            </a:r>
          </a:p>
          <a:p>
            <a:pPr lvl="1"/>
            <a:r>
              <a:rPr lang="en-US" dirty="0" smtClean="0"/>
              <a:t>constructs one object of that class</a:t>
            </a:r>
          </a:p>
          <a:p>
            <a:r>
              <a:rPr lang="en-US" dirty="0" smtClean="0"/>
              <a:t>Cryptic syntax for very useful feature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2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Displaying an Image </a:t>
            </a:r>
          </a:p>
          <a:p>
            <a:r>
              <a:rPr lang="en-US" dirty="0" smtClean="0"/>
              <a:t>Polymorphism</a:t>
            </a:r>
          </a:p>
          <a:p>
            <a:r>
              <a:rPr lang="en-US" dirty="0" smtClean="0"/>
              <a:t>The Comparable Interface</a:t>
            </a:r>
          </a:p>
          <a:p>
            <a:r>
              <a:rPr lang="en-US" dirty="0" smtClean="0"/>
              <a:t>The Comparator Interface</a:t>
            </a:r>
          </a:p>
          <a:p>
            <a:r>
              <a:rPr lang="en-US" dirty="0" smtClean="0"/>
              <a:t>Anonymous Classes</a:t>
            </a:r>
          </a:p>
          <a:p>
            <a:r>
              <a:rPr lang="en-US" dirty="0" smtClean="0"/>
              <a:t>Frames and User Interface Components</a:t>
            </a:r>
          </a:p>
          <a:p>
            <a:r>
              <a:rPr lang="en-US" dirty="0" smtClean="0"/>
              <a:t>User Interface Actions </a:t>
            </a:r>
          </a:p>
          <a:p>
            <a:r>
              <a:rPr lang="en-US" dirty="0" smtClean="0"/>
              <a:t>Timers</a:t>
            </a:r>
          </a:p>
          <a:p>
            <a:r>
              <a:rPr lang="en-US" dirty="0" smtClean="0"/>
              <a:t>Drawing Shapes</a:t>
            </a:r>
          </a:p>
          <a:p>
            <a:r>
              <a:rPr lang="en-US" dirty="0" smtClean="0"/>
              <a:t>Designing an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56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Anonymous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Commonly used in factory methods:</a:t>
            </a:r>
            <a:br>
              <a:rPr lang="en-US" dirty="0" smtClean="0"/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public static Comparator&lt;Country&gt;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comparatorByName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   return new Comparator&lt;Country&gt;()</a:t>
            </a:r>
            <a:br>
              <a:rPr lang="en-US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   {</a:t>
            </a:r>
            <a:br>
              <a:rPr lang="en-US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      public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compare(Country country1,    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           Country country2) { . . . }</a:t>
            </a:r>
            <a:br>
              <a:rPr lang="en-US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   };</a:t>
            </a:r>
            <a:br>
              <a:rPr lang="en-US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Country.comparatorByName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 smtClean="0"/>
              <a:t>Neat arrangement if multiple comparators make sense</a:t>
            </a:r>
            <a:br>
              <a:rPr lang="en-US" dirty="0" smtClean="0"/>
            </a:br>
            <a:r>
              <a:rPr lang="en-US" dirty="0" smtClean="0"/>
              <a:t>(by name, by </a:t>
            </a:r>
            <a:r>
              <a:rPr lang="en-US" dirty="0" smtClean="0"/>
              <a:t>area code, </a:t>
            </a:r>
            <a:r>
              <a:rPr lang="en-US" dirty="0" smtClean="0"/>
              <a:t>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38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 window has </a:t>
            </a:r>
            <a:r>
              <a:rPr lang="en-US" i="1" dirty="0" smtClean="0"/>
              <a:t>decorations</a:t>
            </a:r>
            <a:r>
              <a:rPr lang="en-US" dirty="0" smtClean="0"/>
              <a:t> title bar</a:t>
            </a:r>
          </a:p>
          <a:p>
            <a:r>
              <a:rPr lang="en-US" dirty="0" smtClean="0"/>
              <a:t>close box</a:t>
            </a:r>
          </a:p>
          <a:p>
            <a:r>
              <a:rPr lang="en-US" dirty="0" smtClean="0"/>
              <a:t>provided by windowing system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frame.pack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frame.setDefaultCloseOperation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(true);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63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Construct components</a:t>
            </a:r>
            <a:br>
              <a:rPr lang="en-US" dirty="0" smtClean="0"/>
            </a:b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helloButton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("Say Hello");</a:t>
            </a:r>
            <a:br>
              <a:rPr lang="en-US" sz="2900" b="1" dirty="0" smtClean="0">
                <a:latin typeface="Courier New" pitchFamily="49" charset="0"/>
                <a:cs typeface="Courier New" pitchFamily="49" charset="0"/>
              </a:rPr>
            </a:b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Set frame layout</a:t>
            </a:r>
            <a:br>
              <a:rPr lang="en-US" dirty="0" smtClean="0"/>
            </a:b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frame.setLayout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Add components to frame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helloButton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Ch4/frame/FrameTester.java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724400"/>
            <a:ext cx="736418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25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User Interface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program's buttons don't have any effect</a:t>
            </a:r>
          </a:p>
          <a:p>
            <a:r>
              <a:rPr lang="en-US" dirty="0" smtClean="0"/>
              <a:t>Add </a:t>
            </a:r>
            <a:r>
              <a:rPr lang="en-US" i="1" dirty="0" smtClean="0"/>
              <a:t>listener object(s)</a:t>
            </a:r>
            <a:r>
              <a:rPr lang="en-US" dirty="0" smtClean="0"/>
              <a:t> to button</a:t>
            </a:r>
          </a:p>
          <a:p>
            <a:r>
              <a:rPr lang="en-US" dirty="0" smtClean="0"/>
              <a:t>Belong to class implementing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type public interface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event);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Listeners are notified when button is clicked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89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User Interface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 action code into  </a:t>
            </a:r>
            <a:r>
              <a:rPr lang="en-US" dirty="0" err="1" smtClean="0"/>
              <a:t>actionPerformed</a:t>
            </a:r>
            <a:r>
              <a:rPr lang="en-US" dirty="0" smtClean="0"/>
              <a:t>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Gloss over routine code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helloButton.addActionListener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event)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{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("Hello, World");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When button is clicked, text field is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08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Accessing Variables from </a:t>
            </a:r>
            <a:br>
              <a:rPr lang="en-US" b="1" dirty="0" smtClean="0"/>
            </a:br>
            <a:r>
              <a:rPr lang="en-US" b="1" dirty="0" smtClean="0"/>
              <a:t>Enclosing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Remarkable: Inner class can access variables from enclosing scope</a:t>
            </a:r>
            <a:br>
              <a:rPr lang="en-US" dirty="0" smtClean="0"/>
            </a:br>
            <a:r>
              <a:rPr lang="en-US" dirty="0" smtClean="0"/>
              <a:t>e.g. </a:t>
            </a:r>
            <a:r>
              <a:rPr lang="en-US" dirty="0" err="1" smtClean="0"/>
              <a:t>textField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access enclosing instance fields, local variables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Local variables must be marked final</a:t>
            </a:r>
            <a:br>
              <a:rPr lang="en-US" dirty="0" smtClean="0"/>
            </a:b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...;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58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User Interface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Constructor attaches listener:</a:t>
            </a:r>
            <a:br>
              <a:rPr lang="en-US" dirty="0" smtClean="0"/>
            </a:b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helloButton.addActionListener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(listener);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Button remembers all listeners</a:t>
            </a:r>
          </a:p>
          <a:p>
            <a:r>
              <a:rPr lang="en-US" dirty="0" smtClean="0"/>
              <a:t>When button clicked, button notifies listeners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listener.actionPerformed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(event);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Listener sets text of text field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("Hello, World!");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hlinkClick r:id="rId2" action="ppaction://hlinkfile"/>
              </a:rPr>
              <a:t>Ch4/action1/ActionTester.java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16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Constructing Related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Write helper method that constructs objects</a:t>
            </a:r>
          </a:p>
          <a:p>
            <a:r>
              <a:rPr lang="en-US" dirty="0" smtClean="0"/>
              <a:t>Pass variable information as parameters</a:t>
            </a:r>
          </a:p>
          <a:p>
            <a:r>
              <a:rPr lang="en-US" dirty="0" smtClean="0"/>
              <a:t>Declare parameters final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createGreetingButtonListener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 String message)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      event)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(message);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60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Supply delay, action listener</a:t>
            </a:r>
            <a:br>
              <a:rPr lang="en-US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listener = ...;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DELAY = 1000; // 1000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millisec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 sec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Timer t = new Timer(DELAY, listener);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dirty="0" smtClean="0"/>
              <a:t>Action listener called when delay elapsed </a:t>
            </a:r>
            <a:r>
              <a:rPr lang="en-US" dirty="0" smtClean="0">
                <a:hlinkClick r:id="rId2" action="ppaction://hlinkfile"/>
              </a:rPr>
              <a:t>Ch4/timer/TimerTester.java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724400"/>
            <a:ext cx="477678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3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Drawing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paintIcon</a:t>
            </a:r>
            <a:r>
              <a:rPr lang="en-US" dirty="0" smtClean="0"/>
              <a:t> method receives graphics context of type </a:t>
            </a:r>
          </a:p>
          <a:p>
            <a:r>
              <a:rPr lang="en-US" dirty="0" smtClean="0"/>
              <a:t>Graphics Actually a Graphics2D object in modern Java versions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paintIcon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(Component c,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Graphics g,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Graphics2D g2 = (Graphics2D)g;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. . .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Can draw any object that implements Shape interface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Shape s = . . .;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g2.draw(s);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4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Displaying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JOptionPane</a:t>
            </a:r>
            <a:r>
              <a:rPr lang="en-US" dirty="0" smtClean="0"/>
              <a:t> to display message:</a:t>
            </a:r>
            <a:br>
              <a:rPr lang="en-US" dirty="0" smtClean="0"/>
            </a:b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(null, "Hello, World!");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Note icon to the left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81400"/>
            <a:ext cx="498621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19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Drawing Rectangles and Ellipses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Rectangle2D.Double constructed with </a:t>
            </a:r>
          </a:p>
          <a:p>
            <a:pPr lvl="1"/>
            <a:r>
              <a:rPr lang="en-US" dirty="0" smtClean="0"/>
              <a:t>top left corner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r>
              <a:rPr lang="en-US" dirty="0" smtClean="0"/>
              <a:t>height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g2.draw(new Rectangle2D.Double(x, y, width,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    height));</a:t>
            </a:r>
          </a:p>
          <a:p>
            <a:r>
              <a:rPr lang="en-US" dirty="0" smtClean="0"/>
              <a:t>For Ellipse2D.Double, specify bounding box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87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Drawing Ellipses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77" y="1600200"/>
            <a:ext cx="5597245" cy="4525963"/>
          </a:xfrm>
        </p:spPr>
      </p:pic>
    </p:spTree>
    <p:extLst>
      <p:ext uri="{BB962C8B-B14F-4D97-AF65-F5344CB8AC3E}">
        <p14:creationId xmlns:p14="http://schemas.microsoft.com/office/powerpoint/2010/main" val="3753948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Drawing Line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Point2D.Double is a point in the plane Line2D.Double joins to points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Point2D.Double start = new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Point2D.Double(x1, y1);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Point2D.Double end = new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Point2D.Double(x2, y2);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Shape segment = new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Line2D.Double(start, end);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g2.draw(segment);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807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Relationship Between Shape Classes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99" y="1600200"/>
            <a:ext cx="4816002" cy="4525963"/>
          </a:xfrm>
        </p:spPr>
      </p:pic>
    </p:spTree>
    <p:extLst>
      <p:ext uri="{BB962C8B-B14F-4D97-AF65-F5344CB8AC3E}">
        <p14:creationId xmlns:p14="http://schemas.microsoft.com/office/powerpoint/2010/main" val="524245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Drawing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g2.drawString(text, x, y);</a:t>
            </a:r>
          </a:p>
          <a:p>
            <a:r>
              <a:rPr lang="en-US" dirty="0" smtClean="0"/>
              <a:t>x, y are base point coordinates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5" y="3075709"/>
            <a:ext cx="7848600" cy="192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09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Filling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Fill interior of shape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g2.fill(shape);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Set color for fills or strokes: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g2.setColor(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Program that draws car</a:t>
            </a:r>
            <a:br>
              <a:rPr lang="en-US" dirty="0" smtClean="0"/>
            </a:br>
            <a:r>
              <a:rPr lang="en-US" dirty="0" smtClean="0">
                <a:hlinkClick r:id="rId2" action="ppaction://hlinkfile"/>
              </a:rPr>
              <a:t>Ch4/icon3/CarIcon.java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71999"/>
            <a:ext cx="3505200" cy="172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59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a New Interface Type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 smtClean="0"/>
              <a:t>Use timer to move car shapes</a:t>
            </a:r>
          </a:p>
          <a:p>
            <a:r>
              <a:rPr lang="en-US" dirty="0" smtClean="0"/>
              <a:t>Draw car with </a:t>
            </a:r>
            <a:r>
              <a:rPr lang="en-US" dirty="0" err="1" smtClean="0"/>
              <a:t>CarShape</a:t>
            </a:r>
            <a:endParaRPr lang="en-US" dirty="0" smtClean="0"/>
          </a:p>
          <a:p>
            <a:r>
              <a:rPr lang="en-US" dirty="0" smtClean="0"/>
              <a:t>Two responsibilities: </a:t>
            </a:r>
          </a:p>
          <a:p>
            <a:pPr lvl="1"/>
            <a:r>
              <a:rPr lang="en-US" dirty="0" smtClean="0"/>
              <a:t>Draw shape</a:t>
            </a:r>
          </a:p>
          <a:p>
            <a:pPr lvl="1"/>
            <a:r>
              <a:rPr lang="en-US" dirty="0" smtClean="0"/>
              <a:t>Move shape</a:t>
            </a:r>
          </a:p>
          <a:p>
            <a:r>
              <a:rPr lang="en-US" dirty="0" smtClean="0"/>
              <a:t>Define new interface type </a:t>
            </a:r>
            <a:r>
              <a:rPr lang="en-US" dirty="0" err="1" smtClean="0"/>
              <a:t>MoveableShape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953000"/>
            <a:ext cx="39243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82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CRC Card for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MoveableShape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Interface 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2253456"/>
            <a:ext cx="5362575" cy="3219450"/>
          </a:xfrm>
        </p:spPr>
      </p:pic>
    </p:spTree>
    <p:extLst>
      <p:ext uri="{BB962C8B-B14F-4D97-AF65-F5344CB8AC3E}">
        <p14:creationId xmlns:p14="http://schemas.microsoft.com/office/powerpoint/2010/main" val="10702839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Defining a New Interface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Name the methods to conform to standard library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MoveableShape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 void draw(Graphics2D g2);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 void translate(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dx,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CarShape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cs typeface="Courier New" pitchFamily="49" charset="0"/>
              </a:rPr>
              <a:t>class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MoveableShape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CarShape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MoveableShape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 public void translate(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dx,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 { x += dx; y +=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 . . .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248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Implementing the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contains icon that draws shape</a:t>
            </a:r>
          </a:p>
          <a:p>
            <a:r>
              <a:rPr lang="en-US" dirty="0" smtClean="0"/>
              <a:t>Timer action moves shape, calls repaint on label</a:t>
            </a:r>
          </a:p>
          <a:p>
            <a:r>
              <a:rPr lang="en-US" dirty="0" smtClean="0"/>
              <a:t>Label needs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Icon</a:t>
            </a:r>
            <a:r>
              <a:rPr lang="en-US" dirty="0" smtClean="0"/>
              <a:t>, we have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MoveableShape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Supply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ShapeIcon</a:t>
            </a:r>
            <a:r>
              <a:rPr lang="en-US" dirty="0" smtClean="0"/>
              <a:t> adapter class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ShapeIcon.paintIcon</a:t>
            </a:r>
            <a:r>
              <a:rPr lang="en-US" dirty="0" smtClean="0"/>
              <a:t> calls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MoveableShape.draw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1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Displaying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specify arbitrary image file</a:t>
            </a:r>
            <a:br>
              <a:rPr lang="en-US" dirty="0" smtClean="0"/>
            </a:b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null,"Hello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World!",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"Message",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JOptionPane.INFORMATION_MESSAGE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("globe.gif"));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124200"/>
            <a:ext cx="3810000" cy="324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38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Implementing the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Ch4/animation/MoveableShape.java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Ch4/animation/ShapeIcon.java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Ch4/animation/AnimationTester.java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Ch4/animation/CarShape.java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74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Implementing the Animation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6026"/>
            <a:ext cx="8229600" cy="4174311"/>
          </a:xfrm>
        </p:spPr>
      </p:pic>
    </p:spTree>
    <p:extLst>
      <p:ext uri="{BB962C8B-B14F-4D97-AF65-F5344CB8AC3E}">
        <p14:creationId xmlns:p14="http://schemas.microsoft.com/office/powerpoint/2010/main" val="380211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Displaying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if we don't want to generate an image </a:t>
            </a:r>
            <a:r>
              <a:rPr lang="en-US" i="1" dirty="0" smtClean="0"/>
              <a:t>file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Fortunately, can use any class that implements Icon </a:t>
            </a:r>
            <a:r>
              <a:rPr lang="en-US" i="1" dirty="0" smtClean="0"/>
              <a:t>interface type</a:t>
            </a:r>
            <a:endParaRPr lang="en-US" dirty="0" smtClean="0"/>
          </a:p>
          <a:p>
            <a:r>
              <a:rPr lang="en-US" dirty="0" err="1" smtClean="0"/>
              <a:t>ImageIcon</a:t>
            </a:r>
            <a:r>
              <a:rPr lang="en-US" dirty="0" smtClean="0"/>
              <a:t> is one such class</a:t>
            </a:r>
          </a:p>
          <a:p>
            <a:r>
              <a:rPr lang="en-US" dirty="0" smtClean="0"/>
              <a:t>Easy to supply your own class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448759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2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Icon Interface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Icon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getIconWidth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getIconHeight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paintIcon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(Component c,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Graphics g,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4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implementation</a:t>
            </a:r>
          </a:p>
          <a:p>
            <a:r>
              <a:rPr lang="en-US" dirty="0" smtClean="0"/>
              <a:t>Implementing class must supply implementation of all methods</a:t>
            </a:r>
          </a:p>
          <a:p>
            <a:r>
              <a:rPr lang="en-US" dirty="0" smtClean="0">
                <a:hlinkClick r:id="rId2" action="ppaction://hlinkfile"/>
              </a:rPr>
              <a:t>Ch4/icon2/MarsIcon.java</a:t>
            </a:r>
            <a:endParaRPr lang="en-US" dirty="0" smtClean="0"/>
          </a:p>
          <a:p>
            <a:r>
              <a:rPr lang="en-US" dirty="0" err="1" smtClean="0"/>
              <a:t>showMessageDialog</a:t>
            </a:r>
            <a:r>
              <a:rPr lang="en-US" dirty="0" smtClean="0"/>
              <a:t> expects Icon object</a:t>
            </a:r>
          </a:p>
          <a:p>
            <a:r>
              <a:rPr lang="en-US" dirty="0" smtClean="0"/>
              <a:t>Ok to pass </a:t>
            </a:r>
            <a:r>
              <a:rPr lang="en-US" dirty="0" err="1" smtClean="0"/>
              <a:t>MarsIcon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Ch4/icon2/IconTester.java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5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Icon Interface Type and Implementing Classes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09" y="1981200"/>
            <a:ext cx="7050227" cy="3733800"/>
          </a:xfrm>
        </p:spPr>
      </p:pic>
    </p:spTree>
    <p:extLst>
      <p:ext uri="{BB962C8B-B14F-4D97-AF65-F5344CB8AC3E}">
        <p14:creationId xmlns:p14="http://schemas.microsoft.com/office/powerpoint/2010/main" val="352206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(...Icon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anIcon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dirty="0" err="1" smtClean="0"/>
              <a:t>showMessageDialog</a:t>
            </a:r>
            <a:r>
              <a:rPr lang="en-US" dirty="0" smtClean="0"/>
              <a:t> shows</a:t>
            </a:r>
          </a:p>
          <a:p>
            <a:pPr lvl="1"/>
            <a:r>
              <a:rPr lang="en-US" dirty="0" smtClean="0"/>
              <a:t>icon</a:t>
            </a:r>
          </a:p>
          <a:p>
            <a:pPr lvl="1"/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OK button</a:t>
            </a:r>
          </a:p>
          <a:p>
            <a:r>
              <a:rPr lang="en-US" dirty="0" err="1" smtClean="0"/>
              <a:t>showMessageDialog</a:t>
            </a:r>
            <a:r>
              <a:rPr lang="en-US" dirty="0" smtClean="0"/>
              <a:t> must compute size of dialog </a:t>
            </a:r>
          </a:p>
          <a:p>
            <a:r>
              <a:rPr lang="en-US" dirty="0" smtClean="0"/>
              <a:t>width = icon width + message size + blank size </a:t>
            </a:r>
          </a:p>
          <a:p>
            <a:r>
              <a:rPr lang="en-US" dirty="0" smtClean="0"/>
              <a:t>How do we know the icon width?</a:t>
            </a:r>
            <a:br>
              <a:rPr lang="en-US" dirty="0" smtClean="0"/>
            </a:b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 width =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anIcon.getIconWidth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1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605</Words>
  <Application>Microsoft Office PowerPoint</Application>
  <PresentationFormat>On-screen Show (4:3)</PresentationFormat>
  <Paragraphs>199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Interface types and  Polymorphism</vt:lpstr>
      <vt:lpstr>Chapter Topics</vt:lpstr>
      <vt:lpstr>Displaying an Image</vt:lpstr>
      <vt:lpstr>Displaying an Image</vt:lpstr>
      <vt:lpstr>Displaying an Image</vt:lpstr>
      <vt:lpstr>The Icon Interface Type</vt:lpstr>
      <vt:lpstr>Interface Types</vt:lpstr>
      <vt:lpstr>The Icon Interface Type and Implementing Classes</vt:lpstr>
      <vt:lpstr>Polymorphism</vt:lpstr>
      <vt:lpstr>Polymorphism</vt:lpstr>
      <vt:lpstr>A Variable of Interface Type</vt:lpstr>
      <vt:lpstr>Polymorphism</vt:lpstr>
      <vt:lpstr>Benefits of Polymorphism</vt:lpstr>
      <vt:lpstr>The Comparable Interface Type</vt:lpstr>
      <vt:lpstr>The Comparable Interface Type</vt:lpstr>
      <vt:lpstr>The Comparator interface type</vt:lpstr>
      <vt:lpstr>The Comparator interface type</vt:lpstr>
      <vt:lpstr>Anonymous Classes</vt:lpstr>
      <vt:lpstr>Anonymous Classes</vt:lpstr>
      <vt:lpstr>Anonymous Classes</vt:lpstr>
      <vt:lpstr>Frames</vt:lpstr>
      <vt:lpstr>Adding Components</vt:lpstr>
      <vt:lpstr>User Interface Actions</vt:lpstr>
      <vt:lpstr>User Interface Actions</vt:lpstr>
      <vt:lpstr>Accessing Variables from  Enclosing Scope</vt:lpstr>
      <vt:lpstr>User Interface Actions</vt:lpstr>
      <vt:lpstr>Constructing Related Actions</vt:lpstr>
      <vt:lpstr>Timers</vt:lpstr>
      <vt:lpstr>Drawing Shapes</vt:lpstr>
      <vt:lpstr>Drawing Rectangles and Ellipses</vt:lpstr>
      <vt:lpstr>Drawing Ellipses</vt:lpstr>
      <vt:lpstr>Drawing Line Segments</vt:lpstr>
      <vt:lpstr>Relationship Between Shape Classes</vt:lpstr>
      <vt:lpstr>Drawing Text</vt:lpstr>
      <vt:lpstr>Filling Shapes</vt:lpstr>
      <vt:lpstr>Defining a New Interface Type</vt:lpstr>
      <vt:lpstr>CRC Card for the MoveableShape Interface Type</vt:lpstr>
      <vt:lpstr>Defining a New Interface Type</vt:lpstr>
      <vt:lpstr>Implementing the Animation</vt:lpstr>
      <vt:lpstr>Implementing the Animation</vt:lpstr>
      <vt:lpstr>Implementing the Animation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 types and  Polymorphism</dc:title>
  <dc:creator>Anne Applin</dc:creator>
  <cp:lastModifiedBy>Anne Applin</cp:lastModifiedBy>
  <cp:revision>13</cp:revision>
  <dcterms:created xsi:type="dcterms:W3CDTF">2013-06-20T18:31:35Z</dcterms:created>
  <dcterms:modified xsi:type="dcterms:W3CDTF">2013-07-06T21:15:54Z</dcterms:modified>
</cp:coreProperties>
</file>