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0"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0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D7C7E1-3CB5-41C2-8AC9-63D3622D1359}"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200441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7C7E1-3CB5-41C2-8AC9-63D3622D1359}"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401233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7C7E1-3CB5-41C2-8AC9-63D3622D1359}"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2483345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7C7E1-3CB5-41C2-8AC9-63D3622D1359}"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254388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7C7E1-3CB5-41C2-8AC9-63D3622D1359}"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1773524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D7C7E1-3CB5-41C2-8AC9-63D3622D1359}"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185855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D7C7E1-3CB5-41C2-8AC9-63D3622D1359}" type="datetimeFigureOut">
              <a:rPr lang="en-US" smtClean="0"/>
              <a:t>7/6/2013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382667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D7C7E1-3CB5-41C2-8AC9-63D3622D1359}" type="datetimeFigureOut">
              <a:rPr lang="en-US" smtClean="0"/>
              <a:t>7/6/2013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98862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7C7E1-3CB5-41C2-8AC9-63D3622D1359}" type="datetimeFigureOut">
              <a:rPr lang="en-US" smtClean="0"/>
              <a:t>7/6/2013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317251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7C7E1-3CB5-41C2-8AC9-63D3622D1359}"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2544193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7C7E1-3CB5-41C2-8AC9-63D3622D1359}"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E0D20-8FB4-4727-9793-FACABD98368F}" type="slidenum">
              <a:rPr lang="en-US" smtClean="0"/>
              <a:t>‹#›</a:t>
            </a:fld>
            <a:endParaRPr lang="en-US"/>
          </a:p>
        </p:txBody>
      </p:sp>
    </p:spTree>
    <p:extLst>
      <p:ext uri="{BB962C8B-B14F-4D97-AF65-F5344CB8AC3E}">
        <p14:creationId xmlns:p14="http://schemas.microsoft.com/office/powerpoint/2010/main" val="3724168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7C7E1-3CB5-41C2-8AC9-63D3622D1359}" type="datetimeFigureOut">
              <a:rPr lang="en-US" smtClean="0"/>
              <a:t>7/6/2013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E0D20-8FB4-4727-9793-FACABD98368F}" type="slidenum">
              <a:rPr lang="en-US" smtClean="0"/>
              <a:t>‹#›</a:t>
            </a:fld>
            <a:endParaRPr lang="en-US"/>
          </a:p>
        </p:txBody>
      </p:sp>
    </p:spTree>
    <p:extLst>
      <p:ext uri="{BB962C8B-B14F-4D97-AF65-F5344CB8AC3E}">
        <p14:creationId xmlns:p14="http://schemas.microsoft.com/office/powerpoint/2010/main" val="2272767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file:///E:\2013-2014\Fall\CSCI160\CayTextSupplements\slides\Ch5\code\mailgui\Telephone.java.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file:///E:\2013-2014\Fall\CSCI160\CayTextSupplements\slides\Ch5\code\layout\FormLayoutTester.java.html" TargetMode="External"/><Relationship Id="rId2" Type="http://schemas.openxmlformats.org/officeDocument/2006/relationships/hyperlink" Target="file:///E:\2013-2014\Fall\CSCI160\CayTextSupplements\slides\Ch5\code\layout\FormLayout.java.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file:///E:\2013-2014\Fall\CSCI160\CayTextSupplements\slides\Ch5\code\invoice\Product.java.html" TargetMode="External"/><Relationship Id="rId2" Type="http://schemas.openxmlformats.org/officeDocument/2006/relationships/hyperlink" Target="file:///E:\2013-2014\Fall\CSCI160\CayTextSupplements\slides\Ch5\code\invoice\LineItem.java.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file:///E:\2013-2014\Fall\CSCI160\CayTextSupplements\slides\Ch5\code\invoice\Bundle.jav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file:///E:\2013-2014\Fall\CSCI160\CayTextSupplements\slides\Ch5\code\invoice\DiscountedItem.java.html"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file:///E:\2013-2014\Fall\CSCI160\CayTextSupplements\slides\Ch5\code\invoice\Invoice.java.html"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file:///E:\2013-2014\Fall\CSCI160\CayTextSupplements\slides\Ch5\code\invoice\SimpleFormatter.java.html" TargetMode="External"/><Relationship Id="rId2" Type="http://schemas.openxmlformats.org/officeDocument/2006/relationships/hyperlink" Target="file:///E:\2013-2014\Fall\CSCI160\CayTextSupplements\slides\Ch5\code\invoice\InvoiceFormatter.java.html" TargetMode="External"/><Relationship Id="rId1" Type="http://schemas.openxmlformats.org/officeDocument/2006/relationships/slideLayout" Target="../slideLayouts/slideLayout2.xml"/><Relationship Id="rId4" Type="http://schemas.openxmlformats.org/officeDocument/2006/relationships/hyperlink" Target="file:///E:\2013-2014\Fall\CSCI160\CayTextSupplements\slides\Ch5\code\invoice\InvoiceTester.java.html" TargetMode="External"/></Relationships>
</file>

<file path=ppt/slides/_rels/slide72.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Pattern and GUI Programming</a:t>
            </a:r>
            <a:endParaRPr lang="en-US" dirty="0"/>
          </a:p>
        </p:txBody>
      </p:sp>
      <p:sp>
        <p:nvSpPr>
          <p:cNvPr id="3" name="Subtitle 2"/>
          <p:cNvSpPr>
            <a:spLocks noGrp="1"/>
          </p:cNvSpPr>
          <p:nvPr>
            <p:ph type="subTitle" idx="1"/>
          </p:nvPr>
        </p:nvSpPr>
        <p:spPr/>
        <p:txBody>
          <a:bodyPr/>
          <a:lstStyle/>
          <a:p>
            <a:r>
              <a:rPr lang="en-US" dirty="0" smtClean="0"/>
              <a:t>Chapter 5</a:t>
            </a:r>
            <a:endParaRPr lang="en-US" dirty="0"/>
          </a:p>
        </p:txBody>
      </p:sp>
    </p:spTree>
    <p:extLst>
      <p:ext uri="{BB962C8B-B14F-4D97-AF65-F5344CB8AC3E}">
        <p14:creationId xmlns:p14="http://schemas.microsoft.com/office/powerpoint/2010/main" val="322849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Short Passages Pattern</a:t>
            </a:r>
            <a:endParaRPr lang="en-US" dirty="0"/>
          </a:p>
        </p:txBody>
      </p:sp>
      <p:sp>
        <p:nvSpPr>
          <p:cNvPr id="3" name="Content Placeholder 2"/>
          <p:cNvSpPr>
            <a:spLocks noGrp="1"/>
          </p:cNvSpPr>
          <p:nvPr>
            <p:ph idx="1"/>
          </p:nvPr>
        </p:nvSpPr>
        <p:spPr/>
        <p:txBody>
          <a:bodyPr/>
          <a:lstStyle/>
          <a:p>
            <a:r>
              <a:rPr lang="en-US" b="1" dirty="0" smtClean="0"/>
              <a:t>Solution</a:t>
            </a:r>
          </a:p>
          <a:p>
            <a:r>
              <a:rPr lang="en-US" dirty="0" smtClean="0"/>
              <a:t>Keep passages short. Make them as much like rooms as possible, with carpets or wood on the floor, furniture, bookshelves, beautiful windows. Make them generous in shape and always give them plenty of light; the best corridors and passages of all are those which have windows along an entire wall.</a:t>
            </a:r>
            <a:endParaRPr lang="en-US" dirty="0"/>
          </a:p>
        </p:txBody>
      </p:sp>
    </p:spTree>
    <p:extLst>
      <p:ext uri="{BB962C8B-B14F-4D97-AF65-F5344CB8AC3E}">
        <p14:creationId xmlns:p14="http://schemas.microsoft.com/office/powerpoint/2010/main" val="513727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Passages Pattern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868839"/>
            <a:ext cx="8229600" cy="1988685"/>
          </a:xfrm>
        </p:spPr>
      </p:pic>
    </p:spTree>
    <p:extLst>
      <p:ext uri="{BB962C8B-B14F-4D97-AF65-F5344CB8AC3E}">
        <p14:creationId xmlns:p14="http://schemas.microsoft.com/office/powerpoint/2010/main" val="3928621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Iterator Pattern</a:t>
            </a:r>
            <a:endParaRPr lang="en-US" dirty="0"/>
          </a:p>
        </p:txBody>
      </p:sp>
      <p:sp>
        <p:nvSpPr>
          <p:cNvPr id="3" name="Content Placeholder 2"/>
          <p:cNvSpPr>
            <a:spLocks noGrp="1"/>
          </p:cNvSpPr>
          <p:nvPr>
            <p:ph idx="1"/>
          </p:nvPr>
        </p:nvSpPr>
        <p:spPr/>
        <p:txBody>
          <a:bodyPr/>
          <a:lstStyle/>
          <a:p>
            <a:r>
              <a:rPr lang="en-US" b="1" dirty="0" smtClean="0"/>
              <a:t>Context</a:t>
            </a:r>
          </a:p>
          <a:p>
            <a:pPr lvl="1"/>
            <a:r>
              <a:rPr lang="en-US" dirty="0" smtClean="0"/>
              <a:t>An aggregate object contains element objects</a:t>
            </a:r>
          </a:p>
          <a:p>
            <a:pPr lvl="1"/>
            <a:r>
              <a:rPr lang="en-US" dirty="0" smtClean="0"/>
              <a:t>Clients need access to the element objects</a:t>
            </a:r>
          </a:p>
          <a:p>
            <a:pPr lvl="1"/>
            <a:r>
              <a:rPr lang="en-US" dirty="0" smtClean="0"/>
              <a:t>The aggregate object should not expose its internal structure</a:t>
            </a:r>
          </a:p>
          <a:p>
            <a:pPr lvl="1"/>
            <a:r>
              <a:rPr lang="en-US" dirty="0" smtClean="0"/>
              <a:t>Multiple clients may want independent access</a:t>
            </a:r>
          </a:p>
          <a:p>
            <a:endParaRPr lang="en-US" dirty="0"/>
          </a:p>
        </p:txBody>
      </p:sp>
    </p:spTree>
    <p:extLst>
      <p:ext uri="{BB962C8B-B14F-4D97-AF65-F5344CB8AC3E}">
        <p14:creationId xmlns:p14="http://schemas.microsoft.com/office/powerpoint/2010/main" val="962610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Iterator Pattern</a:t>
            </a:r>
            <a:endParaRPr lang="en-US" dirty="0"/>
          </a:p>
        </p:txBody>
      </p:sp>
      <p:sp>
        <p:nvSpPr>
          <p:cNvPr id="3" name="Content Placeholder 2"/>
          <p:cNvSpPr>
            <a:spLocks noGrp="1"/>
          </p:cNvSpPr>
          <p:nvPr>
            <p:ph idx="1"/>
          </p:nvPr>
        </p:nvSpPr>
        <p:spPr/>
        <p:txBody>
          <a:bodyPr>
            <a:normAutofit/>
          </a:bodyPr>
          <a:lstStyle/>
          <a:p>
            <a:r>
              <a:rPr lang="en-US" b="1" dirty="0" smtClean="0"/>
              <a:t>Solution</a:t>
            </a:r>
          </a:p>
          <a:p>
            <a:pPr lvl="1"/>
            <a:r>
              <a:rPr lang="en-US" dirty="0" smtClean="0"/>
              <a:t>Define an iterator that fetches one element at a time</a:t>
            </a:r>
          </a:p>
          <a:p>
            <a:pPr lvl="1"/>
            <a:r>
              <a:rPr lang="en-US" dirty="0" smtClean="0"/>
              <a:t>Each iterator object keeps track of the position of the next element</a:t>
            </a:r>
          </a:p>
          <a:p>
            <a:pPr lvl="1"/>
            <a:r>
              <a:rPr lang="en-US" dirty="0" smtClean="0"/>
              <a:t>If there are several aggregate/iterator variations, it is best if the aggregate and iterator classes realize common interface types.</a:t>
            </a:r>
          </a:p>
          <a:p>
            <a:endParaRPr lang="en-US" dirty="0"/>
          </a:p>
        </p:txBody>
      </p:sp>
    </p:spTree>
    <p:extLst>
      <p:ext uri="{BB962C8B-B14F-4D97-AF65-F5344CB8AC3E}">
        <p14:creationId xmlns:p14="http://schemas.microsoft.com/office/powerpoint/2010/main" val="1639380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Iterator Pattern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6350" y="1972469"/>
            <a:ext cx="6591300" cy="3781425"/>
          </a:xfrm>
        </p:spPr>
      </p:pic>
    </p:spTree>
    <p:extLst>
      <p:ext uri="{BB962C8B-B14F-4D97-AF65-F5344CB8AC3E}">
        <p14:creationId xmlns:p14="http://schemas.microsoft.com/office/powerpoint/2010/main" val="1064803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Iterator Pattern</a:t>
            </a:r>
            <a:endParaRPr lang="en-US" dirty="0"/>
          </a:p>
        </p:txBody>
      </p:sp>
      <p:sp>
        <p:nvSpPr>
          <p:cNvPr id="3" name="Content Placeholder 2"/>
          <p:cNvSpPr>
            <a:spLocks noGrp="1"/>
          </p:cNvSpPr>
          <p:nvPr>
            <p:ph idx="1"/>
          </p:nvPr>
        </p:nvSpPr>
        <p:spPr/>
        <p:txBody>
          <a:bodyPr/>
          <a:lstStyle/>
          <a:p>
            <a:r>
              <a:rPr lang="en-US" dirty="0" smtClean="0"/>
              <a:t>Names in pattern are </a:t>
            </a:r>
            <a:r>
              <a:rPr lang="en-US" i="1" dirty="0" smtClean="0"/>
              <a:t>examples</a:t>
            </a:r>
            <a:endParaRPr lang="en-US" dirty="0" smtClean="0"/>
          </a:p>
          <a:p>
            <a:r>
              <a:rPr lang="en-US" dirty="0" smtClean="0"/>
              <a:t>Names differ in each occurrence of pattern</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06323276"/>
              </p:ext>
            </p:extLst>
          </p:nvPr>
        </p:nvGraphicFramePr>
        <p:xfrm>
          <a:off x="990600" y="2971800"/>
          <a:ext cx="7391400" cy="3337560"/>
        </p:xfrm>
        <a:graphic>
          <a:graphicData uri="http://schemas.openxmlformats.org/drawingml/2006/table">
            <a:tbl>
              <a:tblPr firstRow="1" bandRow="1">
                <a:tableStyleId>{5C22544A-7EE6-4342-B048-85BDC9FD1C3A}</a:tableStyleId>
              </a:tblPr>
              <a:tblGrid>
                <a:gridCol w="3048000"/>
                <a:gridCol w="4343400"/>
              </a:tblGrid>
              <a:tr h="370840">
                <a:tc>
                  <a:txBody>
                    <a:bodyPr/>
                    <a:lstStyle/>
                    <a:p>
                      <a:r>
                        <a:rPr lang="en-US" dirty="0" smtClean="0"/>
                        <a:t>Name in Design Pattern</a:t>
                      </a:r>
                      <a:endParaRPr lang="en-US" dirty="0"/>
                    </a:p>
                  </a:txBody>
                  <a:tcPr/>
                </a:tc>
                <a:tc>
                  <a:txBody>
                    <a:bodyPr/>
                    <a:lstStyle/>
                    <a:p>
                      <a:r>
                        <a:rPr lang="en-US" dirty="0" smtClean="0"/>
                        <a:t>Actual Name (linked lists)</a:t>
                      </a:r>
                      <a:endParaRPr lang="en-US" dirty="0"/>
                    </a:p>
                  </a:txBody>
                  <a:tcPr/>
                </a:tc>
              </a:tr>
              <a:tr h="370840">
                <a:tc>
                  <a:txBody>
                    <a:bodyPr/>
                    <a:lstStyle/>
                    <a:p>
                      <a:r>
                        <a:rPr lang="en-US" dirty="0" smtClean="0"/>
                        <a:t>Aggregate</a:t>
                      </a:r>
                      <a:endParaRPr lang="en-US" dirty="0"/>
                    </a:p>
                  </a:txBody>
                  <a:tcPr/>
                </a:tc>
                <a:tc>
                  <a:txBody>
                    <a:bodyPr/>
                    <a:lstStyle/>
                    <a:p>
                      <a:r>
                        <a:rPr lang="en-US" dirty="0" smtClean="0"/>
                        <a:t>List</a:t>
                      </a:r>
                      <a:endParaRPr lang="en-US" dirty="0"/>
                    </a:p>
                  </a:txBody>
                  <a:tcPr/>
                </a:tc>
              </a:tr>
              <a:tr h="370840">
                <a:tc>
                  <a:txBody>
                    <a:bodyPr/>
                    <a:lstStyle/>
                    <a:p>
                      <a:r>
                        <a:rPr lang="en-US" dirty="0" err="1" smtClean="0"/>
                        <a:t>ConcreteAggregate</a:t>
                      </a:r>
                      <a:endParaRPr lang="en-US" dirty="0"/>
                    </a:p>
                  </a:txBody>
                  <a:tcPr/>
                </a:tc>
                <a:tc>
                  <a:txBody>
                    <a:bodyPr/>
                    <a:lstStyle/>
                    <a:p>
                      <a:r>
                        <a:rPr lang="en-US" dirty="0" err="1" smtClean="0"/>
                        <a:t>LinkedList</a:t>
                      </a:r>
                      <a:endParaRPr lang="en-US" dirty="0"/>
                    </a:p>
                  </a:txBody>
                  <a:tcPr/>
                </a:tc>
              </a:tr>
              <a:tr h="370840">
                <a:tc>
                  <a:txBody>
                    <a:bodyPr/>
                    <a:lstStyle/>
                    <a:p>
                      <a:r>
                        <a:rPr lang="en-US" dirty="0" smtClean="0"/>
                        <a:t>Iterator</a:t>
                      </a:r>
                      <a:endParaRPr lang="en-US" dirty="0"/>
                    </a:p>
                  </a:txBody>
                  <a:tcPr/>
                </a:tc>
                <a:tc>
                  <a:txBody>
                    <a:bodyPr/>
                    <a:lstStyle/>
                    <a:p>
                      <a:r>
                        <a:rPr lang="en-US" dirty="0" err="1" smtClean="0"/>
                        <a:t>ListIterator</a:t>
                      </a:r>
                      <a:endParaRPr lang="en-US" dirty="0"/>
                    </a:p>
                  </a:txBody>
                  <a:tcPr/>
                </a:tc>
              </a:tr>
              <a:tr h="370840">
                <a:tc>
                  <a:txBody>
                    <a:bodyPr/>
                    <a:lstStyle/>
                    <a:p>
                      <a:r>
                        <a:rPr lang="en-US" dirty="0" err="1" smtClean="0"/>
                        <a:t>ConcreteIterator</a:t>
                      </a:r>
                      <a:endParaRPr lang="en-US" dirty="0"/>
                    </a:p>
                  </a:txBody>
                  <a:tcPr/>
                </a:tc>
                <a:tc>
                  <a:txBody>
                    <a:bodyPr/>
                    <a:lstStyle/>
                    <a:p>
                      <a:r>
                        <a:rPr lang="en-US" dirty="0" smtClean="0"/>
                        <a:t>anonymous class implementing </a:t>
                      </a:r>
                      <a:r>
                        <a:rPr lang="en-US" dirty="0" err="1" smtClean="0"/>
                        <a:t>ListIterator</a:t>
                      </a:r>
                      <a:endParaRPr lang="en-US" dirty="0"/>
                    </a:p>
                  </a:txBody>
                  <a:tcPr/>
                </a:tc>
              </a:tr>
              <a:tr h="370840">
                <a:tc>
                  <a:txBody>
                    <a:bodyPr/>
                    <a:lstStyle/>
                    <a:p>
                      <a:r>
                        <a:rPr lang="en-US" dirty="0" err="1" smtClean="0"/>
                        <a:t>createIterator</a:t>
                      </a:r>
                      <a:r>
                        <a:rPr lang="en-US" dirty="0" smtClean="0"/>
                        <a:t>()</a:t>
                      </a:r>
                      <a:endParaRPr lang="en-US" dirty="0"/>
                    </a:p>
                  </a:txBody>
                  <a:tcPr/>
                </a:tc>
                <a:tc>
                  <a:txBody>
                    <a:bodyPr/>
                    <a:lstStyle/>
                    <a:p>
                      <a:r>
                        <a:rPr lang="en-US" dirty="0" err="1" smtClean="0"/>
                        <a:t>listIterator</a:t>
                      </a:r>
                      <a:r>
                        <a:rPr lang="en-US" dirty="0" smtClean="0"/>
                        <a:t>()</a:t>
                      </a:r>
                      <a:endParaRPr lang="en-US" dirty="0"/>
                    </a:p>
                  </a:txBody>
                  <a:tcPr/>
                </a:tc>
              </a:tr>
              <a:tr h="370840">
                <a:tc>
                  <a:txBody>
                    <a:bodyPr/>
                    <a:lstStyle/>
                    <a:p>
                      <a:r>
                        <a:rPr lang="en-US" dirty="0" smtClean="0"/>
                        <a:t>next()</a:t>
                      </a:r>
                      <a:endParaRPr lang="en-US" dirty="0"/>
                    </a:p>
                  </a:txBody>
                  <a:tcPr/>
                </a:tc>
                <a:tc>
                  <a:txBody>
                    <a:bodyPr/>
                    <a:lstStyle/>
                    <a:p>
                      <a:r>
                        <a:rPr lang="en-US" dirty="0" smtClean="0"/>
                        <a:t>next()</a:t>
                      </a:r>
                      <a:endParaRPr lang="en-US" dirty="0"/>
                    </a:p>
                  </a:txBody>
                  <a:tcPr/>
                </a:tc>
              </a:tr>
              <a:tr h="370840">
                <a:tc>
                  <a:txBody>
                    <a:bodyPr/>
                    <a:lstStyle/>
                    <a:p>
                      <a:r>
                        <a:rPr lang="en-US" dirty="0" err="1" smtClean="0"/>
                        <a:t>isDone</a:t>
                      </a:r>
                      <a:r>
                        <a:rPr lang="en-US" dirty="0" smtClean="0"/>
                        <a:t>()</a:t>
                      </a:r>
                      <a:endParaRPr lang="en-US" dirty="0"/>
                    </a:p>
                  </a:txBody>
                  <a:tcPr/>
                </a:tc>
                <a:tc>
                  <a:txBody>
                    <a:bodyPr/>
                    <a:lstStyle/>
                    <a:p>
                      <a:r>
                        <a:rPr lang="en-US" dirty="0" smtClean="0"/>
                        <a:t>opposite of </a:t>
                      </a:r>
                      <a:r>
                        <a:rPr lang="en-US" dirty="0" err="1" smtClean="0"/>
                        <a:t>hasNext</a:t>
                      </a:r>
                      <a:r>
                        <a:rPr lang="en-US" dirty="0" smtClean="0"/>
                        <a:t>()</a:t>
                      </a:r>
                      <a:endParaRPr lang="en-US" dirty="0"/>
                    </a:p>
                  </a:txBody>
                  <a:tcPr/>
                </a:tc>
              </a:tr>
              <a:tr h="370840">
                <a:tc>
                  <a:txBody>
                    <a:bodyPr/>
                    <a:lstStyle/>
                    <a:p>
                      <a:r>
                        <a:rPr lang="en-US" dirty="0" err="1" smtClean="0"/>
                        <a:t>currentItem</a:t>
                      </a:r>
                      <a:r>
                        <a:rPr lang="en-US" dirty="0" smtClean="0"/>
                        <a:t>()</a:t>
                      </a:r>
                      <a:endParaRPr lang="en-US" dirty="0"/>
                    </a:p>
                  </a:txBody>
                  <a:tcPr/>
                </a:tc>
                <a:tc>
                  <a:txBody>
                    <a:bodyPr/>
                    <a:lstStyle/>
                    <a:p>
                      <a:r>
                        <a:rPr lang="en-US" dirty="0" smtClean="0"/>
                        <a:t>return value of </a:t>
                      </a:r>
                      <a:r>
                        <a:rPr lang="en-US" dirty="0" err="1" smtClean="0"/>
                        <a:t>hasNext</a:t>
                      </a:r>
                      <a:r>
                        <a:rPr lang="en-US" dirty="0" smtClean="0"/>
                        <a:t>()</a:t>
                      </a:r>
                      <a:endParaRPr lang="en-US" dirty="0"/>
                    </a:p>
                  </a:txBody>
                  <a:tcPr/>
                </a:tc>
              </a:tr>
            </a:tbl>
          </a:graphicData>
        </a:graphic>
      </p:graphicFrame>
    </p:spTree>
    <p:extLst>
      <p:ext uri="{BB962C8B-B14F-4D97-AF65-F5344CB8AC3E}">
        <p14:creationId xmlns:p14="http://schemas.microsoft.com/office/powerpoint/2010/main" val="322096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Model/View/Controller</a:t>
            </a:r>
            <a:endParaRPr lang="en-US" dirty="0"/>
          </a:p>
        </p:txBody>
      </p:sp>
      <p:sp>
        <p:nvSpPr>
          <p:cNvPr id="3" name="Content Placeholder 2"/>
          <p:cNvSpPr>
            <a:spLocks noGrp="1"/>
          </p:cNvSpPr>
          <p:nvPr>
            <p:ph idx="1"/>
          </p:nvPr>
        </p:nvSpPr>
        <p:spPr/>
        <p:txBody>
          <a:bodyPr/>
          <a:lstStyle/>
          <a:p>
            <a:r>
              <a:rPr lang="en-US" dirty="0" smtClean="0"/>
              <a:t>Some programs have multiple editable views</a:t>
            </a:r>
          </a:p>
          <a:p>
            <a:r>
              <a:rPr lang="en-US" dirty="0" smtClean="0"/>
              <a:t>Example: HTML Editor </a:t>
            </a:r>
          </a:p>
          <a:p>
            <a:pPr lvl="1"/>
            <a:r>
              <a:rPr lang="en-US" dirty="0" smtClean="0"/>
              <a:t>WYSIWYG view</a:t>
            </a:r>
          </a:p>
          <a:p>
            <a:pPr lvl="1"/>
            <a:r>
              <a:rPr lang="en-US" dirty="0" smtClean="0"/>
              <a:t>structure view</a:t>
            </a:r>
          </a:p>
          <a:p>
            <a:pPr lvl="1"/>
            <a:r>
              <a:rPr lang="en-US" dirty="0" smtClean="0"/>
              <a:t>source view</a:t>
            </a:r>
          </a:p>
          <a:p>
            <a:r>
              <a:rPr lang="en-US" dirty="0" smtClean="0"/>
              <a:t>Editing one view updates the other</a:t>
            </a:r>
          </a:p>
          <a:p>
            <a:r>
              <a:rPr lang="en-US" dirty="0" smtClean="0"/>
              <a:t>Updates seem instantaneous</a:t>
            </a:r>
          </a:p>
          <a:p>
            <a:endParaRPr lang="en-US" dirty="0"/>
          </a:p>
        </p:txBody>
      </p:sp>
    </p:spTree>
    <p:extLst>
      <p:ext uri="{BB962C8B-B14F-4D97-AF65-F5344CB8AC3E}">
        <p14:creationId xmlns:p14="http://schemas.microsoft.com/office/powerpoint/2010/main" val="1952456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Model/View/Controller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072" y="1600200"/>
            <a:ext cx="5487856" cy="4525963"/>
          </a:xfrm>
        </p:spPr>
      </p:pic>
    </p:spTree>
    <p:extLst>
      <p:ext uri="{BB962C8B-B14F-4D97-AF65-F5344CB8AC3E}">
        <p14:creationId xmlns:p14="http://schemas.microsoft.com/office/powerpoint/2010/main" val="1270398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Model/View/Controller</a:t>
            </a:r>
            <a:endParaRPr lang="en-US" dirty="0"/>
          </a:p>
        </p:txBody>
      </p:sp>
      <p:sp>
        <p:nvSpPr>
          <p:cNvPr id="3" name="Content Placeholder 2"/>
          <p:cNvSpPr>
            <a:spLocks noGrp="1"/>
          </p:cNvSpPr>
          <p:nvPr>
            <p:ph idx="1"/>
          </p:nvPr>
        </p:nvSpPr>
        <p:spPr/>
        <p:txBody>
          <a:bodyPr/>
          <a:lstStyle/>
          <a:p>
            <a:r>
              <a:rPr lang="en-US" dirty="0" smtClean="0"/>
              <a:t>Model: data structure, no visual representation</a:t>
            </a:r>
          </a:p>
          <a:p>
            <a:r>
              <a:rPr lang="en-US" dirty="0" smtClean="0"/>
              <a:t>Views: visual representations</a:t>
            </a:r>
          </a:p>
          <a:p>
            <a:r>
              <a:rPr lang="en-US" dirty="0" smtClean="0"/>
              <a:t>Controllers: user interaction</a:t>
            </a:r>
          </a:p>
          <a:p>
            <a:endParaRPr lang="en-US" dirty="0"/>
          </a:p>
        </p:txBody>
      </p:sp>
    </p:spTree>
    <p:extLst>
      <p:ext uri="{BB962C8B-B14F-4D97-AF65-F5344CB8AC3E}">
        <p14:creationId xmlns:p14="http://schemas.microsoft.com/office/powerpoint/2010/main" val="2589831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Model/View/Controller</a:t>
            </a:r>
            <a:endParaRPr lang="en-US" dirty="0"/>
          </a:p>
        </p:txBody>
      </p:sp>
      <p:sp>
        <p:nvSpPr>
          <p:cNvPr id="3" name="Content Placeholder 2"/>
          <p:cNvSpPr>
            <a:spLocks noGrp="1"/>
          </p:cNvSpPr>
          <p:nvPr>
            <p:ph idx="1"/>
          </p:nvPr>
        </p:nvSpPr>
        <p:spPr/>
        <p:txBody>
          <a:bodyPr/>
          <a:lstStyle/>
          <a:p>
            <a:r>
              <a:rPr lang="en-US" dirty="0" smtClean="0"/>
              <a:t>Views/controllers update model</a:t>
            </a:r>
          </a:p>
          <a:p>
            <a:r>
              <a:rPr lang="en-US" dirty="0" smtClean="0"/>
              <a:t>Model tells views that data has changed</a:t>
            </a:r>
          </a:p>
          <a:p>
            <a:r>
              <a:rPr lang="en-US" dirty="0" smtClean="0"/>
              <a:t>Views redraw themselves</a:t>
            </a:r>
          </a:p>
          <a:p>
            <a:endParaRPr lang="en-US" dirty="0"/>
          </a:p>
        </p:txBody>
      </p:sp>
    </p:spTree>
    <p:extLst>
      <p:ext uri="{BB962C8B-B14F-4D97-AF65-F5344CB8AC3E}">
        <p14:creationId xmlns:p14="http://schemas.microsoft.com/office/powerpoint/2010/main" val="65540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Chapter Topics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Iterators </a:t>
            </a:r>
          </a:p>
          <a:p>
            <a:r>
              <a:rPr lang="en-US" dirty="0" smtClean="0"/>
              <a:t>The Pattern Concept </a:t>
            </a:r>
          </a:p>
          <a:p>
            <a:r>
              <a:rPr lang="en-US" dirty="0" smtClean="0"/>
              <a:t>The OBSERVER Pattern </a:t>
            </a:r>
          </a:p>
          <a:p>
            <a:r>
              <a:rPr lang="en-US" dirty="0" smtClean="0"/>
              <a:t>Layout Managers and the STRATEGY Pattern </a:t>
            </a:r>
          </a:p>
          <a:p>
            <a:r>
              <a:rPr lang="en-US" dirty="0" smtClean="0"/>
              <a:t>Components, Containers, and the COMPOSITE </a:t>
            </a:r>
            <a:r>
              <a:rPr lang="en-US" dirty="0"/>
              <a:t>Pattern</a:t>
            </a:r>
            <a:endParaRPr lang="en-US" dirty="0" smtClean="0"/>
          </a:p>
          <a:p>
            <a:r>
              <a:rPr lang="en-US" dirty="0" smtClean="0"/>
              <a:t>Scroll </a:t>
            </a:r>
            <a:r>
              <a:rPr lang="en-US" dirty="0" smtClean="0"/>
              <a:t>Bars and the DECORATOR Pattern</a:t>
            </a:r>
          </a:p>
          <a:p>
            <a:r>
              <a:rPr lang="en-US" dirty="0" smtClean="0"/>
              <a:t>How to Recognize Patterns </a:t>
            </a:r>
          </a:p>
          <a:p>
            <a:r>
              <a:rPr lang="en-US" dirty="0" smtClean="0"/>
              <a:t>Putting Patterns to Work</a:t>
            </a:r>
            <a:endParaRPr lang="en-US" dirty="0"/>
          </a:p>
        </p:txBody>
      </p:sp>
    </p:spTree>
    <p:extLst>
      <p:ext uri="{BB962C8B-B14F-4D97-AF65-F5344CB8AC3E}">
        <p14:creationId xmlns:p14="http://schemas.microsoft.com/office/powerpoint/2010/main" val="718485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Model/View/Controller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1087" y="1629569"/>
            <a:ext cx="6981825" cy="4467225"/>
          </a:xfrm>
        </p:spPr>
      </p:pic>
    </p:spTree>
    <p:extLst>
      <p:ext uri="{BB962C8B-B14F-4D97-AF65-F5344CB8AC3E}">
        <p14:creationId xmlns:p14="http://schemas.microsoft.com/office/powerpoint/2010/main" val="2960193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Observer Pattern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Model notifies views when something interesting happens</a:t>
            </a:r>
          </a:p>
          <a:p>
            <a:r>
              <a:rPr lang="en-US" dirty="0" smtClean="0"/>
              <a:t>Button notifies action listeners when something interesting happens</a:t>
            </a:r>
          </a:p>
          <a:p>
            <a:r>
              <a:rPr lang="en-US" dirty="0" smtClean="0"/>
              <a:t>Views attach themselves to model in order to be notified</a:t>
            </a:r>
          </a:p>
          <a:p>
            <a:r>
              <a:rPr lang="en-US" dirty="0" smtClean="0"/>
              <a:t>Action listeners attach themselves to button in order to be notified</a:t>
            </a:r>
          </a:p>
          <a:p>
            <a:r>
              <a:rPr lang="en-US" dirty="0" smtClean="0"/>
              <a:t>Generalize: </a:t>
            </a:r>
            <a:r>
              <a:rPr lang="en-US" i="1" dirty="0" smtClean="0"/>
              <a:t>Observers</a:t>
            </a:r>
            <a:r>
              <a:rPr lang="en-US" dirty="0" smtClean="0"/>
              <a:t> attach themselves to </a:t>
            </a:r>
            <a:r>
              <a:rPr lang="en-US" i="1" dirty="0" smtClean="0"/>
              <a:t>subject</a:t>
            </a:r>
            <a:endParaRPr lang="en-US" dirty="0" smtClean="0"/>
          </a:p>
          <a:p>
            <a:endParaRPr lang="en-US" dirty="0"/>
          </a:p>
        </p:txBody>
      </p:sp>
    </p:spTree>
    <p:extLst>
      <p:ext uri="{BB962C8B-B14F-4D97-AF65-F5344CB8AC3E}">
        <p14:creationId xmlns:p14="http://schemas.microsoft.com/office/powerpoint/2010/main" val="2027816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Observer Pattern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Context</a:t>
            </a:r>
            <a:br>
              <a:rPr lang="en-US" b="1" dirty="0" smtClean="0"/>
            </a:br>
            <a:endParaRPr lang="en-US" b="1" dirty="0" smtClean="0"/>
          </a:p>
          <a:p>
            <a:pPr lvl="1"/>
            <a:r>
              <a:rPr lang="en-US" dirty="0" smtClean="0"/>
              <a:t>An object, called the subject, is source of events</a:t>
            </a:r>
          </a:p>
          <a:p>
            <a:pPr lvl="1"/>
            <a:r>
              <a:rPr lang="en-US" dirty="0" smtClean="0"/>
              <a:t>One or more observer objects want to be notified when such an event occurs.</a:t>
            </a:r>
          </a:p>
          <a:p>
            <a:r>
              <a:rPr lang="en-US" b="1" dirty="0" smtClean="0"/>
              <a:t>Solution</a:t>
            </a:r>
          </a:p>
          <a:p>
            <a:pPr lvl="1"/>
            <a:r>
              <a:rPr lang="en-US" dirty="0" smtClean="0"/>
              <a:t>Define an observer interface type. All concrete observers implement it.</a:t>
            </a:r>
          </a:p>
          <a:p>
            <a:pPr lvl="1"/>
            <a:r>
              <a:rPr lang="en-US" dirty="0" smtClean="0"/>
              <a:t>The subject maintains a collection of observers.</a:t>
            </a:r>
          </a:p>
          <a:p>
            <a:pPr lvl="1"/>
            <a:r>
              <a:rPr lang="en-US" dirty="0" smtClean="0"/>
              <a:t>The subject supplies methods for attaching and detaching observers.</a:t>
            </a:r>
          </a:p>
          <a:p>
            <a:pPr lvl="1"/>
            <a:r>
              <a:rPr lang="en-US" dirty="0" smtClean="0"/>
              <a:t>Whenever an event occurs, the subject notifies all observers.</a:t>
            </a:r>
          </a:p>
          <a:p>
            <a:endParaRPr lang="en-US" dirty="0"/>
          </a:p>
        </p:txBody>
      </p:sp>
    </p:spTree>
    <p:extLst>
      <p:ext uri="{BB962C8B-B14F-4D97-AF65-F5344CB8AC3E}">
        <p14:creationId xmlns:p14="http://schemas.microsoft.com/office/powerpoint/2010/main" val="2397545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Observer Pattern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4562" y="2286794"/>
            <a:ext cx="4714875" cy="3152775"/>
          </a:xfrm>
        </p:spPr>
      </p:pic>
    </p:spTree>
    <p:extLst>
      <p:ext uri="{BB962C8B-B14F-4D97-AF65-F5344CB8AC3E}">
        <p14:creationId xmlns:p14="http://schemas.microsoft.com/office/powerpoint/2010/main" val="3683879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Names in Observer Pattern</a:t>
            </a:r>
            <a:endParaRPr lang="en-US" dirty="0"/>
          </a:p>
        </p:txBody>
      </p:sp>
      <p:graphicFrame>
        <p:nvGraphicFramePr>
          <p:cNvPr id="4" name="Content Placeholder 3"/>
          <p:cNvGraphicFramePr>
            <a:graphicFrameLocks noGrp="1"/>
          </p:cNvGraphicFramePr>
          <p:nvPr>
            <p:ph idx="1"/>
          </p:nvPr>
        </p:nvGraphicFramePr>
        <p:xfrm>
          <a:off x="457200" y="2102961"/>
          <a:ext cx="8229600" cy="3520440"/>
        </p:xfrm>
        <a:graphic>
          <a:graphicData uri="http://schemas.openxmlformats.org/drawingml/2006/table">
            <a:tbl>
              <a:tblPr/>
              <a:tblGrid>
                <a:gridCol w="4114800"/>
                <a:gridCol w="4114800"/>
              </a:tblGrid>
              <a:tr h="0">
                <a:tc>
                  <a:txBody>
                    <a:bodyPr/>
                    <a:lstStyle/>
                    <a:p>
                      <a:r>
                        <a:rPr lang="en-US" b="1"/>
                        <a:t>Name in Design Pattern</a:t>
                      </a:r>
                      <a:r>
                        <a:rPr lang="en-US"/>
                        <a:t/>
                      </a:r>
                      <a:br>
                        <a:rPr lang="en-US"/>
                      </a:br>
                      <a:endParaRPr lang="en-US"/>
                    </a:p>
                  </a:txBody>
                  <a:tcPr marL="19050" marR="19050" marT="19050" marB="19050">
                    <a:lnL>
                      <a:noFill/>
                    </a:lnL>
                    <a:lnR>
                      <a:noFill/>
                    </a:lnR>
                    <a:lnT>
                      <a:noFill/>
                    </a:lnT>
                    <a:lnB>
                      <a:noFill/>
                    </a:lnB>
                  </a:tcPr>
                </a:tc>
                <a:tc>
                  <a:txBody>
                    <a:bodyPr/>
                    <a:lstStyle/>
                    <a:p>
                      <a:r>
                        <a:rPr lang="en-US" b="1"/>
                        <a:t>Actual Name (Swing buttons)</a:t>
                      </a:r>
                      <a:r>
                        <a:rPr lang="en-US"/>
                        <a:t/>
                      </a:r>
                      <a:br>
                        <a:rPr lang="en-US"/>
                      </a:br>
                      <a:endParaRPr lang="en-US"/>
                    </a:p>
                  </a:txBody>
                  <a:tcPr marL="19050" marR="19050" marT="19050" marB="19050">
                    <a:lnL>
                      <a:noFill/>
                    </a:lnL>
                    <a:lnR>
                      <a:noFill/>
                    </a:lnR>
                    <a:lnT>
                      <a:noFill/>
                    </a:lnT>
                    <a:lnB>
                      <a:noFill/>
                    </a:lnB>
                  </a:tcPr>
                </a:tc>
              </a:tr>
              <a:tr h="0">
                <a:tc>
                  <a:txBody>
                    <a:bodyPr/>
                    <a:lstStyle/>
                    <a:p>
                      <a:r>
                        <a:rPr lang="en-US">
                          <a:effectLst/>
                          <a:latin typeface="Courier New"/>
                        </a:rPr>
                        <a:t>Subject</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r>
                        <a:rPr lang="en-US"/>
                        <a:t>JButton</a:t>
                      </a:r>
                      <a:br>
                        <a:rPr lang="en-US"/>
                      </a:br>
                      <a:endParaRPr lang="en-US"/>
                    </a:p>
                  </a:txBody>
                  <a:tcPr marL="19050" marR="19050" marT="19050" marB="19050">
                    <a:lnL>
                      <a:noFill/>
                    </a:lnL>
                    <a:lnR>
                      <a:noFill/>
                    </a:lnR>
                    <a:lnT>
                      <a:noFill/>
                    </a:lnT>
                    <a:lnB>
                      <a:noFill/>
                    </a:lnB>
                  </a:tcPr>
                </a:tc>
              </a:tr>
              <a:tr h="0">
                <a:tc>
                  <a:txBody>
                    <a:bodyPr/>
                    <a:lstStyle/>
                    <a:p>
                      <a:r>
                        <a:rPr lang="en-US">
                          <a:effectLst/>
                          <a:latin typeface="Courier New"/>
                        </a:rPr>
                        <a:t>Observer</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r>
                        <a:rPr lang="en-US"/>
                        <a:t>ActionListener</a:t>
                      </a:r>
                      <a:br>
                        <a:rPr lang="en-US"/>
                      </a:br>
                      <a:endParaRPr lang="en-US"/>
                    </a:p>
                  </a:txBody>
                  <a:tcPr marL="19050" marR="19050" marT="19050" marB="19050">
                    <a:lnL>
                      <a:noFill/>
                    </a:lnL>
                    <a:lnR>
                      <a:noFill/>
                    </a:lnR>
                    <a:lnT>
                      <a:noFill/>
                    </a:lnT>
                    <a:lnB>
                      <a:noFill/>
                    </a:lnB>
                  </a:tcPr>
                </a:tc>
              </a:tr>
              <a:tr h="0">
                <a:tc>
                  <a:txBody>
                    <a:bodyPr/>
                    <a:lstStyle/>
                    <a:p>
                      <a:r>
                        <a:rPr lang="en-US">
                          <a:effectLst/>
                          <a:latin typeface="Courier New"/>
                        </a:rPr>
                        <a:t>ConcreteObserver</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r>
                        <a:rPr lang="en-US"/>
                        <a:t>the class that implements the ActionListener interface type</a:t>
                      </a:r>
                      <a:br>
                        <a:rPr lang="en-US"/>
                      </a:br>
                      <a:endParaRPr lang="en-US"/>
                    </a:p>
                  </a:txBody>
                  <a:tcPr marL="19050" marR="19050" marT="19050" marB="19050">
                    <a:lnL>
                      <a:noFill/>
                    </a:lnL>
                    <a:lnR>
                      <a:noFill/>
                    </a:lnR>
                    <a:lnT>
                      <a:noFill/>
                    </a:lnT>
                    <a:lnB>
                      <a:noFill/>
                    </a:lnB>
                  </a:tcPr>
                </a:tc>
              </a:tr>
              <a:tr h="0">
                <a:tc>
                  <a:txBody>
                    <a:bodyPr/>
                    <a:lstStyle/>
                    <a:p>
                      <a:r>
                        <a:rPr lang="en-US">
                          <a:effectLst/>
                          <a:latin typeface="Courier New"/>
                        </a:rPr>
                        <a:t>attach()</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r>
                        <a:rPr lang="en-US"/>
                        <a:t>addActionListener()</a:t>
                      </a:r>
                      <a:br>
                        <a:rPr lang="en-US"/>
                      </a:br>
                      <a:endParaRPr lang="en-US"/>
                    </a:p>
                  </a:txBody>
                  <a:tcPr marL="19050" marR="19050" marT="19050" marB="19050">
                    <a:lnL>
                      <a:noFill/>
                    </a:lnL>
                    <a:lnR>
                      <a:noFill/>
                    </a:lnR>
                    <a:lnT>
                      <a:noFill/>
                    </a:lnT>
                    <a:lnB>
                      <a:noFill/>
                    </a:lnB>
                  </a:tcPr>
                </a:tc>
              </a:tr>
              <a:tr h="0">
                <a:tc>
                  <a:txBody>
                    <a:bodyPr/>
                    <a:lstStyle/>
                    <a:p>
                      <a:r>
                        <a:rPr lang="en-US">
                          <a:effectLst/>
                          <a:latin typeface="Courier New"/>
                        </a:rPr>
                        <a:t>notify()</a:t>
                      </a:r>
                    </a:p>
                  </a:txBody>
                  <a:tcPr marL="19050" marR="19050" marT="19050" marB="19050">
                    <a:lnL>
                      <a:noFill/>
                    </a:lnL>
                    <a:lnR>
                      <a:noFill/>
                    </a:lnR>
                    <a:lnT>
                      <a:noFill/>
                    </a:lnT>
                    <a:lnB>
                      <a:noFill/>
                    </a:lnB>
                  </a:tcPr>
                </a:tc>
                <a:tc>
                  <a:txBody>
                    <a:bodyPr/>
                    <a:lstStyle/>
                    <a:p>
                      <a:r>
                        <a:rPr lang="en-US" dirty="0" err="1"/>
                        <a:t>actionPerformed</a:t>
                      </a:r>
                      <a:r>
                        <a:rPr lang="en-US" dirty="0"/>
                        <a:t>()</a:t>
                      </a:r>
                    </a:p>
                  </a:txBody>
                  <a:tcPr marL="19050" marR="19050" marT="19050" marB="19050">
                    <a:lnL>
                      <a:noFill/>
                    </a:lnL>
                    <a:lnR>
                      <a:noFill/>
                    </a:lnR>
                    <a:lnT>
                      <a:noFill/>
                    </a:lnT>
                    <a:lnB>
                      <a:noFill/>
                    </a:lnB>
                  </a:tcPr>
                </a:tc>
              </a:tr>
            </a:tbl>
          </a:graphicData>
        </a:graphic>
      </p:graphicFrame>
    </p:spTree>
    <p:extLst>
      <p:ext uri="{BB962C8B-B14F-4D97-AF65-F5344CB8AC3E}">
        <p14:creationId xmlns:p14="http://schemas.microsoft.com/office/powerpoint/2010/main" val="2291681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Layout Managers</a:t>
            </a:r>
            <a:endParaRPr lang="en-US" dirty="0"/>
          </a:p>
        </p:txBody>
      </p:sp>
      <p:sp>
        <p:nvSpPr>
          <p:cNvPr id="3" name="Content Placeholder 2"/>
          <p:cNvSpPr>
            <a:spLocks noGrp="1"/>
          </p:cNvSpPr>
          <p:nvPr>
            <p:ph idx="1"/>
          </p:nvPr>
        </p:nvSpPr>
        <p:spPr/>
        <p:txBody>
          <a:bodyPr>
            <a:normAutofit fontScale="92500"/>
          </a:bodyPr>
          <a:lstStyle/>
          <a:p>
            <a:r>
              <a:rPr lang="en-US" dirty="0" smtClean="0"/>
              <a:t>User interfaces made up of </a:t>
            </a:r>
            <a:r>
              <a:rPr lang="en-US" i="1" dirty="0" smtClean="0"/>
              <a:t>components</a:t>
            </a:r>
            <a:endParaRPr lang="en-US" dirty="0" smtClean="0"/>
          </a:p>
          <a:p>
            <a:r>
              <a:rPr lang="en-US" dirty="0" smtClean="0"/>
              <a:t>Components placed in </a:t>
            </a:r>
            <a:r>
              <a:rPr lang="en-US" i="1" dirty="0" smtClean="0"/>
              <a:t>containers</a:t>
            </a:r>
            <a:endParaRPr lang="en-US" dirty="0" smtClean="0"/>
          </a:p>
          <a:p>
            <a:r>
              <a:rPr lang="en-US" dirty="0" smtClean="0"/>
              <a:t>Container needs to arrange components</a:t>
            </a:r>
          </a:p>
          <a:p>
            <a:r>
              <a:rPr lang="en-US" dirty="0" smtClean="0"/>
              <a:t>Swing doesn't use hard-coded pixel coordinates</a:t>
            </a:r>
          </a:p>
          <a:p>
            <a:r>
              <a:rPr lang="en-US" dirty="0" smtClean="0"/>
              <a:t>Advantages: </a:t>
            </a:r>
          </a:p>
          <a:p>
            <a:pPr lvl="1"/>
            <a:r>
              <a:rPr lang="en-US" dirty="0" smtClean="0"/>
              <a:t>Can switch "look and feel"</a:t>
            </a:r>
          </a:p>
          <a:p>
            <a:pPr lvl="1"/>
            <a:r>
              <a:rPr lang="en-US" dirty="0" smtClean="0"/>
              <a:t>Can internationalize strings</a:t>
            </a:r>
          </a:p>
          <a:p>
            <a:r>
              <a:rPr lang="en-US" dirty="0" smtClean="0"/>
              <a:t>Layout manager controls arrangement</a:t>
            </a:r>
          </a:p>
          <a:p>
            <a:endParaRPr lang="en-US" dirty="0"/>
          </a:p>
        </p:txBody>
      </p:sp>
    </p:spTree>
    <p:extLst>
      <p:ext uri="{BB962C8B-B14F-4D97-AF65-F5344CB8AC3E}">
        <p14:creationId xmlns:p14="http://schemas.microsoft.com/office/powerpoint/2010/main" val="1059257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Layout Managers</a:t>
            </a:r>
            <a:endParaRPr lang="en-US" b="1"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FlowLayout</a:t>
            </a:r>
            <a:r>
              <a:rPr lang="en-US" dirty="0" smtClean="0"/>
              <a:t>: left to right, start new row when full</a:t>
            </a:r>
          </a:p>
          <a:p>
            <a:r>
              <a:rPr lang="en-US" b="1" dirty="0" err="1" smtClean="0">
                <a:latin typeface="Courier New" pitchFamily="49" charset="0"/>
                <a:cs typeface="Courier New" pitchFamily="49" charset="0"/>
              </a:rPr>
              <a:t>BoxLayout</a:t>
            </a:r>
            <a:r>
              <a:rPr lang="en-US" dirty="0" smtClean="0"/>
              <a:t>: left to right or top to bottom</a:t>
            </a:r>
          </a:p>
          <a:p>
            <a:r>
              <a:rPr lang="en-US" b="1" dirty="0" err="1" smtClean="0">
                <a:latin typeface="Courier New" pitchFamily="49" charset="0"/>
                <a:cs typeface="Courier New" pitchFamily="49" charset="0"/>
              </a:rPr>
              <a:t>BorderLayout</a:t>
            </a:r>
            <a:r>
              <a:rPr lang="en-US" dirty="0" smtClean="0"/>
              <a:t>: 5 areas, Center, North, South, East, West</a:t>
            </a:r>
          </a:p>
          <a:p>
            <a:r>
              <a:rPr lang="en-US" b="1" dirty="0" err="1" smtClean="0">
                <a:latin typeface="Courier New" pitchFamily="49" charset="0"/>
                <a:cs typeface="Courier New" pitchFamily="49" charset="0"/>
              </a:rPr>
              <a:t>GridLayou</a:t>
            </a:r>
            <a:r>
              <a:rPr lang="en-US" dirty="0" err="1" smtClean="0"/>
              <a:t>t</a:t>
            </a:r>
            <a:r>
              <a:rPr lang="en-US" dirty="0" smtClean="0"/>
              <a:t>: grid, all components have same size</a:t>
            </a:r>
          </a:p>
          <a:p>
            <a:r>
              <a:rPr lang="en-US" b="1" dirty="0" err="1" smtClean="0">
                <a:latin typeface="Courier New" pitchFamily="49" charset="0"/>
                <a:cs typeface="Courier New" pitchFamily="49" charset="0"/>
              </a:rPr>
              <a:t>GridBagLayout</a:t>
            </a:r>
            <a:r>
              <a:rPr lang="en-US" dirty="0" smtClean="0"/>
              <a:t>: complex, like HTML table</a:t>
            </a:r>
          </a:p>
          <a:p>
            <a:endParaRPr lang="en-US" dirty="0"/>
          </a:p>
        </p:txBody>
      </p:sp>
    </p:spTree>
    <p:extLst>
      <p:ext uri="{BB962C8B-B14F-4D97-AF65-F5344CB8AC3E}">
        <p14:creationId xmlns:p14="http://schemas.microsoft.com/office/powerpoint/2010/main" val="4198415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Layout Managers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0400" y="1600200"/>
            <a:ext cx="6223199" cy="4525963"/>
          </a:xfrm>
        </p:spPr>
      </p:pic>
    </p:spTree>
    <p:extLst>
      <p:ext uri="{BB962C8B-B14F-4D97-AF65-F5344CB8AC3E}">
        <p14:creationId xmlns:p14="http://schemas.microsoft.com/office/powerpoint/2010/main" val="919717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Layout Managers</a:t>
            </a:r>
            <a:endParaRPr lang="en-US" dirty="0"/>
          </a:p>
        </p:txBody>
      </p:sp>
      <p:sp>
        <p:nvSpPr>
          <p:cNvPr id="3" name="Content Placeholder 2"/>
          <p:cNvSpPr>
            <a:spLocks noGrp="1"/>
          </p:cNvSpPr>
          <p:nvPr>
            <p:ph idx="1"/>
          </p:nvPr>
        </p:nvSpPr>
        <p:spPr/>
        <p:txBody>
          <a:bodyPr/>
          <a:lstStyle/>
          <a:p>
            <a:r>
              <a:rPr lang="en-US" dirty="0" smtClean="0"/>
              <a:t>Set layout manager</a:t>
            </a:r>
            <a:br>
              <a:rPr lang="en-US" dirty="0" smtClean="0"/>
            </a:br>
            <a:r>
              <a:rPr lang="en-US" sz="2400" b="1" dirty="0" err="1" smtClean="0">
                <a:latin typeface="Courier New" pitchFamily="49" charset="0"/>
                <a:cs typeface="Courier New" pitchFamily="49" charset="0"/>
              </a:rPr>
              <a:t>JPanel</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keyPanel</a:t>
            </a:r>
            <a:r>
              <a:rPr lang="en-US" sz="2400" b="1" dirty="0" smtClean="0">
                <a:latin typeface="Courier New" pitchFamily="49" charset="0"/>
                <a:cs typeface="Courier New" pitchFamily="49" charset="0"/>
              </a:rPr>
              <a:t> = new </a:t>
            </a:r>
            <a:r>
              <a:rPr lang="en-US" sz="2400" b="1" dirty="0" err="1" smtClean="0">
                <a:latin typeface="Courier New" pitchFamily="49" charset="0"/>
                <a:cs typeface="Courier New" pitchFamily="49" charset="0"/>
              </a:rPr>
              <a:t>JPanel</a:t>
            </a:r>
            <a:r>
              <a:rPr lang="en-US" sz="2400" b="1" dirty="0" smtClean="0">
                <a:latin typeface="Courier New" pitchFamily="49" charset="0"/>
                <a:cs typeface="Courier New" pitchFamily="49" charset="0"/>
              </a:rPr>
              <a:t>();</a:t>
            </a:r>
            <a:br>
              <a:rPr lang="en-US" sz="2400" b="1" dirty="0" smtClean="0">
                <a:latin typeface="Courier New" pitchFamily="49" charset="0"/>
                <a:cs typeface="Courier New" pitchFamily="49" charset="0"/>
              </a:rPr>
            </a:br>
            <a:r>
              <a:rPr lang="en-US" sz="2400" b="1" dirty="0" err="1" smtClean="0">
                <a:latin typeface="Courier New" pitchFamily="49" charset="0"/>
                <a:cs typeface="Courier New" pitchFamily="49" charset="0"/>
              </a:rPr>
              <a:t>keyPanel.setLayout</a:t>
            </a:r>
            <a:r>
              <a:rPr lang="en-US" sz="2400" b="1" dirty="0" smtClean="0">
                <a:latin typeface="Courier New" pitchFamily="49" charset="0"/>
                <a:cs typeface="Courier New" pitchFamily="49" charset="0"/>
              </a:rPr>
              <a:t>(new </a:t>
            </a:r>
            <a:r>
              <a:rPr lang="en-US" sz="2400" b="1" dirty="0" err="1" smtClean="0">
                <a:latin typeface="Courier New" pitchFamily="49" charset="0"/>
                <a:cs typeface="Courier New" pitchFamily="49" charset="0"/>
              </a:rPr>
              <a:t>GridLayout</a:t>
            </a:r>
            <a:r>
              <a:rPr lang="en-US" sz="2400" b="1" dirty="0" smtClean="0">
                <a:latin typeface="Courier New" pitchFamily="49" charset="0"/>
                <a:cs typeface="Courier New" pitchFamily="49" charset="0"/>
              </a:rPr>
              <a:t>(4, 3));</a:t>
            </a:r>
            <a:br>
              <a:rPr lang="en-US" sz="2400" b="1" dirty="0" smtClean="0">
                <a:latin typeface="Courier New" pitchFamily="49" charset="0"/>
                <a:cs typeface="Courier New" pitchFamily="49" charset="0"/>
              </a:rPr>
            </a:br>
            <a:endParaRPr lang="en-US" sz="2400" b="1" dirty="0" smtClean="0">
              <a:latin typeface="Courier New" pitchFamily="49" charset="0"/>
              <a:cs typeface="Courier New" pitchFamily="49" charset="0"/>
            </a:endParaRPr>
          </a:p>
          <a:p>
            <a:r>
              <a:rPr lang="en-US" dirty="0" smtClean="0"/>
              <a:t>Add components</a:t>
            </a:r>
            <a:br>
              <a:rPr lang="en-US" dirty="0" smtClean="0"/>
            </a:br>
            <a:r>
              <a:rPr lang="en-US" b="1" dirty="0" smtClean="0">
                <a:latin typeface="Courier New" pitchFamily="49" charset="0"/>
                <a:cs typeface="Courier New" pitchFamily="49" charset="0"/>
              </a:rPr>
              <a:t>for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0;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&lt; 12;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keyPanel.add</a:t>
            </a:r>
            <a:r>
              <a:rPr lang="en-US" b="1" dirty="0" smtClean="0">
                <a:latin typeface="Courier New" pitchFamily="49" charset="0"/>
                <a:cs typeface="Courier New" pitchFamily="49" charset="0"/>
              </a:rPr>
              <a:t>(button[</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p>
          <a:p>
            <a:endParaRPr lang="en-US" dirty="0"/>
          </a:p>
        </p:txBody>
      </p:sp>
    </p:spTree>
    <p:extLst>
      <p:ext uri="{BB962C8B-B14F-4D97-AF65-F5344CB8AC3E}">
        <p14:creationId xmlns:p14="http://schemas.microsoft.com/office/powerpoint/2010/main" val="357282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Layout Managers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2048669"/>
            <a:ext cx="5486400" cy="3629025"/>
          </a:xfrm>
        </p:spPr>
      </p:pic>
    </p:spTree>
    <p:extLst>
      <p:ext uri="{BB962C8B-B14F-4D97-AF65-F5344CB8AC3E}">
        <p14:creationId xmlns:p14="http://schemas.microsoft.com/office/powerpoint/2010/main" val="1045910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List Iterators</a:t>
            </a:r>
            <a:br>
              <a:rPr lang="en-US" b="1"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sz="2000" b="1" dirty="0" err="1" smtClean="0">
                <a:latin typeface="Courier New" pitchFamily="49" charset="0"/>
                <a:cs typeface="Courier New" pitchFamily="49" charset="0"/>
              </a:rPr>
              <a:t>LinkedList</a:t>
            </a:r>
            <a:r>
              <a:rPr lang="en-US" sz="2000" b="1" dirty="0" smtClean="0">
                <a:latin typeface="Courier New" pitchFamily="49" charset="0"/>
                <a:cs typeface="Courier New" pitchFamily="49" charset="0"/>
              </a:rPr>
              <a:t>&lt;String&gt; list = . . .;</a:t>
            </a:r>
            <a:br>
              <a:rPr lang="en-US" sz="2000" b="1" dirty="0" smtClean="0">
                <a:latin typeface="Courier New" pitchFamily="49" charset="0"/>
                <a:cs typeface="Courier New" pitchFamily="49" charset="0"/>
              </a:rPr>
            </a:br>
            <a:r>
              <a:rPr lang="en-US" sz="2000" b="1" dirty="0" err="1" smtClean="0">
                <a:latin typeface="Courier New" pitchFamily="49" charset="0"/>
                <a:cs typeface="Courier New" pitchFamily="49" charset="0"/>
              </a:rPr>
              <a:t>ListIterator</a:t>
            </a:r>
            <a:r>
              <a:rPr lang="en-US" sz="2000" b="1" dirty="0" smtClean="0">
                <a:latin typeface="Courier New" pitchFamily="49" charset="0"/>
                <a:cs typeface="Courier New" pitchFamily="49" charset="0"/>
              </a:rPr>
              <a:t>&lt;String&gt; iterator = </a:t>
            </a:r>
            <a:r>
              <a:rPr lang="en-US" sz="2000" b="1" dirty="0" err="1" smtClean="0">
                <a:latin typeface="Courier New" pitchFamily="49" charset="0"/>
                <a:cs typeface="Courier New" pitchFamily="49" charset="0"/>
              </a:rPr>
              <a:t>list.listIterator</a:t>
            </a:r>
            <a:r>
              <a:rPr lang="en-US" sz="2000" b="1" dirty="0" smtClean="0">
                <a:latin typeface="Courier New" pitchFamily="49" charset="0"/>
                <a:cs typeface="Courier New" pitchFamily="49" charset="0"/>
              </a:rPr>
              <a:t>();</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while (</a:t>
            </a:r>
            <a:r>
              <a:rPr lang="en-US" sz="2000" b="1" dirty="0" err="1" smtClean="0">
                <a:latin typeface="Courier New" pitchFamily="49" charset="0"/>
                <a:cs typeface="Courier New" pitchFamily="49" charset="0"/>
              </a:rPr>
              <a:t>iterator.hasNext</a:t>
            </a:r>
            <a:r>
              <a:rPr lang="en-US" sz="2000" b="1" dirty="0" smtClean="0">
                <a:latin typeface="Courier New" pitchFamily="49" charset="0"/>
                <a:cs typeface="Courier New" pitchFamily="49" charset="0"/>
              </a:rPr>
              <a:t>())</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String current = </a:t>
            </a:r>
            <a:r>
              <a:rPr lang="en-US" sz="2000" b="1" dirty="0" err="1" smtClean="0">
                <a:latin typeface="Courier New" pitchFamily="49" charset="0"/>
                <a:cs typeface="Courier New" pitchFamily="49" charset="0"/>
              </a:rPr>
              <a:t>iterator.next</a:t>
            </a:r>
            <a:r>
              <a:rPr lang="en-US" sz="2000" b="1" dirty="0" smtClean="0">
                <a:latin typeface="Courier New" pitchFamily="49" charset="0"/>
                <a:cs typeface="Courier New" pitchFamily="49" charset="0"/>
              </a:rPr>
              <a:t>();</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 .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a:t>
            </a:r>
            <a:br>
              <a:rPr lang="en-US" sz="2000" b="1" dirty="0" smtClean="0">
                <a:latin typeface="Courier New" pitchFamily="49" charset="0"/>
                <a:cs typeface="Courier New" pitchFamily="49" charset="0"/>
              </a:rPr>
            </a:br>
            <a:r>
              <a:rPr lang="en-US" dirty="0" smtClean="0"/>
              <a:t>Why iterators?</a:t>
            </a:r>
          </a:p>
          <a:p>
            <a:pPr marL="0" indent="0">
              <a:buNone/>
            </a:pPr>
            <a:endParaRPr lang="en-US" dirty="0"/>
          </a:p>
        </p:txBody>
      </p:sp>
    </p:spTree>
    <p:extLst>
      <p:ext uri="{BB962C8B-B14F-4D97-AF65-F5344CB8AC3E}">
        <p14:creationId xmlns:p14="http://schemas.microsoft.com/office/powerpoint/2010/main" val="1413597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Voice Mail System GUI</a:t>
            </a:r>
            <a:endParaRPr lang="en-US" dirty="0"/>
          </a:p>
        </p:txBody>
      </p:sp>
      <p:sp>
        <p:nvSpPr>
          <p:cNvPr id="3" name="Content Placeholder 2"/>
          <p:cNvSpPr>
            <a:spLocks noGrp="1"/>
          </p:cNvSpPr>
          <p:nvPr>
            <p:ph idx="1"/>
          </p:nvPr>
        </p:nvSpPr>
        <p:spPr/>
        <p:txBody>
          <a:bodyPr/>
          <a:lstStyle/>
          <a:p>
            <a:r>
              <a:rPr lang="en-US" dirty="0" smtClean="0"/>
              <a:t>Same backend as text-based system</a:t>
            </a:r>
            <a:br>
              <a:rPr lang="en-US" dirty="0" smtClean="0"/>
            </a:br>
            <a:endParaRPr lang="en-US" dirty="0" smtClean="0"/>
          </a:p>
          <a:p>
            <a:r>
              <a:rPr lang="en-US" dirty="0" smtClean="0"/>
              <a:t>Only Telephone class changes</a:t>
            </a:r>
          </a:p>
          <a:p>
            <a:r>
              <a:rPr lang="en-US" dirty="0" smtClean="0"/>
              <a:t>Buttons for keypad</a:t>
            </a:r>
          </a:p>
          <a:p>
            <a:r>
              <a:rPr lang="en-US" dirty="0" smtClean="0"/>
              <a:t>Text areas for microphone, speaker</a:t>
            </a:r>
          </a:p>
          <a:p>
            <a:endParaRPr lang="en-US" dirty="0"/>
          </a:p>
        </p:txBody>
      </p:sp>
    </p:spTree>
    <p:extLst>
      <p:ext uri="{BB962C8B-B14F-4D97-AF65-F5344CB8AC3E}">
        <p14:creationId xmlns:p14="http://schemas.microsoft.com/office/powerpoint/2010/main" val="4094516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Voice Mail System GUI</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447800"/>
            <a:ext cx="2388514" cy="4525963"/>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6091" y="1814945"/>
            <a:ext cx="2342921" cy="4229100"/>
          </a:xfrm>
          <a:prstGeom prst="rect">
            <a:avLst/>
          </a:prstGeom>
        </p:spPr>
      </p:pic>
    </p:spTree>
    <p:extLst>
      <p:ext uri="{BB962C8B-B14F-4D97-AF65-F5344CB8AC3E}">
        <p14:creationId xmlns:p14="http://schemas.microsoft.com/office/powerpoint/2010/main" val="2157223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Voice Mail System GUI</a:t>
            </a:r>
            <a:endParaRPr lang="en-US" dirty="0"/>
          </a:p>
        </p:txBody>
      </p:sp>
      <p:sp>
        <p:nvSpPr>
          <p:cNvPr id="3" name="Content Placeholder 2"/>
          <p:cNvSpPr>
            <a:spLocks noGrp="1"/>
          </p:cNvSpPr>
          <p:nvPr>
            <p:ph idx="1"/>
          </p:nvPr>
        </p:nvSpPr>
        <p:spPr/>
        <p:txBody>
          <a:bodyPr>
            <a:normAutofit/>
          </a:bodyPr>
          <a:lstStyle/>
          <a:p>
            <a:r>
              <a:rPr lang="en-US" dirty="0" smtClean="0"/>
              <a:t>Arrange keys in panel with </a:t>
            </a:r>
            <a:r>
              <a:rPr lang="en-US" dirty="0" err="1" smtClean="0"/>
              <a:t>GridLayout</a:t>
            </a:r>
            <a:r>
              <a:rPr lang="en-US" dirty="0" smtClean="0"/>
              <a:t>:</a:t>
            </a:r>
            <a:br>
              <a:rPr lang="en-US" dirty="0" smtClean="0"/>
            </a:br>
            <a:r>
              <a:rPr lang="en-US" sz="2000" b="1" dirty="0" err="1" smtClean="0">
                <a:latin typeface="Courier New" pitchFamily="49" charset="0"/>
                <a:cs typeface="Courier New" pitchFamily="49" charset="0"/>
              </a:rPr>
              <a:t>JPanel</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keyPanel</a:t>
            </a:r>
            <a:r>
              <a:rPr lang="en-US" sz="2000" b="1" dirty="0" smtClean="0">
                <a:latin typeface="Courier New" pitchFamily="49" charset="0"/>
                <a:cs typeface="Courier New" pitchFamily="49" charset="0"/>
              </a:rPr>
              <a:t> = new </a:t>
            </a:r>
            <a:r>
              <a:rPr lang="en-US" sz="2000" b="1" dirty="0" err="1" smtClean="0">
                <a:latin typeface="Courier New" pitchFamily="49" charset="0"/>
                <a:cs typeface="Courier New" pitchFamily="49" charset="0"/>
              </a:rPr>
              <a:t>JPanel</a:t>
            </a: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err="1" smtClean="0">
                <a:latin typeface="Courier New" pitchFamily="49" charset="0"/>
                <a:cs typeface="Courier New" pitchFamily="49" charset="0"/>
              </a:rPr>
              <a:t>keyPanel.setLayout</a:t>
            </a:r>
            <a:r>
              <a:rPr lang="en-US" sz="2000" b="1" dirty="0" smtClean="0">
                <a:latin typeface="Courier New" pitchFamily="49" charset="0"/>
                <a:cs typeface="Courier New" pitchFamily="49" charset="0"/>
              </a:rPr>
              <a:t>(new </a:t>
            </a:r>
            <a:r>
              <a:rPr lang="en-US" sz="2000" b="1" dirty="0" err="1" smtClean="0">
                <a:latin typeface="Courier New" pitchFamily="49" charset="0"/>
                <a:cs typeface="Courier New" pitchFamily="49" charset="0"/>
              </a:rPr>
              <a:t>GridLayout</a:t>
            </a:r>
            <a:r>
              <a:rPr lang="en-US" sz="2000" b="1" dirty="0" smtClean="0">
                <a:latin typeface="Courier New" pitchFamily="49" charset="0"/>
                <a:cs typeface="Courier New" pitchFamily="49" charset="0"/>
              </a:rPr>
              <a:t>(4, 3));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for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12;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JButton</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keyButton</a:t>
            </a:r>
            <a:r>
              <a:rPr lang="en-US" sz="2000" b="1" dirty="0" smtClean="0">
                <a:latin typeface="Courier New" pitchFamily="49" charset="0"/>
                <a:cs typeface="Courier New" pitchFamily="49" charset="0"/>
              </a:rPr>
              <a:t> = new </a:t>
            </a:r>
            <a:r>
              <a:rPr lang="en-US" sz="2000" b="1" dirty="0" err="1" smtClean="0">
                <a:latin typeface="Courier New" pitchFamily="49" charset="0"/>
                <a:cs typeface="Courier New" pitchFamily="49" charset="0"/>
              </a:rPr>
              <a:t>JButton</a:t>
            </a: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keyPanel.add</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keyButton</a:t>
            </a: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keyButton.addActionListener</a:t>
            </a:r>
            <a:r>
              <a:rPr lang="en-US" sz="2000" b="1" dirty="0" smtClean="0">
                <a:latin typeface="Courier New" pitchFamily="49" charset="0"/>
                <a:cs typeface="Courier New" pitchFamily="49" charset="0"/>
              </a:rPr>
              <a:t>(...);</a:t>
            </a:r>
            <a:br>
              <a:rPr lang="en-US" sz="2000" b="1" dirty="0" smtClean="0">
                <a:latin typeface="Courier New" pitchFamily="49" charset="0"/>
                <a:cs typeface="Courier New" pitchFamily="49" charset="0"/>
              </a:rPr>
            </a:b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p:txBody>
      </p:sp>
    </p:spTree>
    <p:extLst>
      <p:ext uri="{BB962C8B-B14F-4D97-AF65-F5344CB8AC3E}">
        <p14:creationId xmlns:p14="http://schemas.microsoft.com/office/powerpoint/2010/main" val="2888467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Voice Mail System GUI</a:t>
            </a:r>
            <a:endParaRPr lang="en-US" dirty="0"/>
          </a:p>
        </p:txBody>
      </p:sp>
      <p:sp>
        <p:nvSpPr>
          <p:cNvPr id="3" name="Content Placeholder 2"/>
          <p:cNvSpPr>
            <a:spLocks noGrp="1"/>
          </p:cNvSpPr>
          <p:nvPr>
            <p:ph idx="1"/>
          </p:nvPr>
        </p:nvSpPr>
        <p:spPr>
          <a:xfrm>
            <a:off x="457200" y="1600201"/>
            <a:ext cx="8458200" cy="2133600"/>
          </a:xfrm>
        </p:spPr>
        <p:txBody>
          <a:bodyPr>
            <a:normAutofit fontScale="92500" lnSpcReduction="20000"/>
          </a:bodyPr>
          <a:lstStyle/>
          <a:p>
            <a:r>
              <a:rPr lang="en-US" dirty="0" smtClean="0"/>
              <a:t>Panel with </a:t>
            </a:r>
            <a:r>
              <a:rPr lang="en-US" dirty="0" err="1" smtClean="0"/>
              <a:t>BorderLayout</a:t>
            </a:r>
            <a:r>
              <a:rPr lang="en-US" dirty="0" smtClean="0"/>
              <a:t> for speaker</a:t>
            </a:r>
            <a:br>
              <a:rPr lang="en-US" dirty="0" smtClean="0"/>
            </a:br>
            <a:r>
              <a:rPr lang="en-US" sz="2200" b="1" dirty="0" err="1" smtClean="0">
                <a:latin typeface="Courier New" pitchFamily="49" charset="0"/>
                <a:cs typeface="Courier New" pitchFamily="49" charset="0"/>
              </a:rPr>
              <a:t>JPanel</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speakerPanel</a:t>
            </a:r>
            <a:r>
              <a:rPr lang="en-US" sz="2200" b="1" dirty="0" smtClean="0">
                <a:latin typeface="Courier New" pitchFamily="49" charset="0"/>
                <a:cs typeface="Courier New" pitchFamily="49" charset="0"/>
              </a:rPr>
              <a:t> = new </a:t>
            </a:r>
            <a:r>
              <a:rPr lang="en-US" sz="2200" b="1" dirty="0" err="1" smtClean="0">
                <a:latin typeface="Courier New" pitchFamily="49" charset="0"/>
                <a:cs typeface="Courier New" pitchFamily="49" charset="0"/>
              </a:rPr>
              <a:t>JPanel</a:t>
            </a:r>
            <a:r>
              <a:rPr lang="en-US" sz="2200" b="1" dirty="0" smtClean="0">
                <a:latin typeface="Courier New" pitchFamily="49" charset="0"/>
                <a:cs typeface="Courier New" pitchFamily="49" charset="0"/>
              </a:rPr>
              <a:t>(); </a:t>
            </a:r>
            <a:br>
              <a:rPr lang="en-US" sz="2200" b="1" dirty="0" smtClean="0">
                <a:latin typeface="Courier New" pitchFamily="49" charset="0"/>
                <a:cs typeface="Courier New" pitchFamily="49" charset="0"/>
              </a:rPr>
            </a:br>
            <a:r>
              <a:rPr lang="en-US" sz="2200" b="1" dirty="0" err="1" smtClean="0">
                <a:latin typeface="Courier New" pitchFamily="49" charset="0"/>
                <a:cs typeface="Courier New" pitchFamily="49" charset="0"/>
              </a:rPr>
              <a:t>speakerPanel.setLayout</a:t>
            </a:r>
            <a:r>
              <a:rPr lang="en-US" sz="2200" b="1" dirty="0" smtClean="0">
                <a:latin typeface="Courier New" pitchFamily="49" charset="0"/>
                <a:cs typeface="Courier New" pitchFamily="49" charset="0"/>
              </a:rPr>
              <a:t>(new </a:t>
            </a:r>
            <a:r>
              <a:rPr lang="en-US" sz="2200" b="1" dirty="0" err="1" smtClean="0">
                <a:latin typeface="Courier New" pitchFamily="49" charset="0"/>
                <a:cs typeface="Courier New" pitchFamily="49" charset="0"/>
              </a:rPr>
              <a:t>BorderLayout</a:t>
            </a:r>
            <a:r>
              <a:rPr lang="en-US" sz="2200" b="1" dirty="0" smtClean="0">
                <a:latin typeface="Courier New" pitchFamily="49" charset="0"/>
                <a:cs typeface="Courier New" pitchFamily="49" charset="0"/>
              </a:rPr>
              <a:t>()); </a:t>
            </a:r>
            <a:br>
              <a:rPr lang="en-US" sz="2200" b="1" dirty="0" smtClean="0">
                <a:latin typeface="Courier New" pitchFamily="49" charset="0"/>
                <a:cs typeface="Courier New" pitchFamily="49" charset="0"/>
              </a:rPr>
            </a:br>
            <a:r>
              <a:rPr lang="en-US" sz="2200" b="1" dirty="0" err="1" smtClean="0">
                <a:latin typeface="Courier New" pitchFamily="49" charset="0"/>
                <a:cs typeface="Courier New" pitchFamily="49" charset="0"/>
              </a:rPr>
              <a:t>speakerPanel.add</a:t>
            </a:r>
            <a:r>
              <a:rPr lang="en-US" sz="2200" b="1" dirty="0" smtClean="0">
                <a:latin typeface="Courier New" pitchFamily="49" charset="0"/>
                <a:cs typeface="Courier New" pitchFamily="49" charset="0"/>
              </a:rPr>
              <a:t>(new </a:t>
            </a:r>
            <a:r>
              <a:rPr lang="en-US" sz="2200" b="1" dirty="0" err="1" smtClean="0">
                <a:latin typeface="Courier New" pitchFamily="49" charset="0"/>
                <a:cs typeface="Courier New" pitchFamily="49" charset="0"/>
              </a:rPr>
              <a:t>JLabel</a:t>
            </a:r>
            <a:r>
              <a:rPr lang="en-US" sz="2200" b="1" dirty="0" smtClean="0">
                <a:latin typeface="Courier New" pitchFamily="49" charset="0"/>
                <a:cs typeface="Courier New" pitchFamily="49" charset="0"/>
              </a:rPr>
              <a:t>("Speaker:"), </a:t>
            </a:r>
            <a:r>
              <a:rPr lang="en-US" sz="2200" b="1" dirty="0" err="1" smtClean="0">
                <a:latin typeface="Courier New" pitchFamily="49" charset="0"/>
                <a:cs typeface="Courier New" pitchFamily="49" charset="0"/>
              </a:rPr>
              <a:t>BorderLayout.NORTH</a:t>
            </a:r>
            <a:r>
              <a:rPr lang="en-US" sz="2200" b="1" dirty="0" smtClean="0">
                <a:latin typeface="Courier New" pitchFamily="49" charset="0"/>
                <a:cs typeface="Courier New" pitchFamily="49" charset="0"/>
              </a:rPr>
              <a:t>); </a:t>
            </a:r>
            <a:br>
              <a:rPr lang="en-US" sz="2200" b="1" dirty="0" smtClean="0">
                <a:latin typeface="Courier New" pitchFamily="49" charset="0"/>
                <a:cs typeface="Courier New" pitchFamily="49" charset="0"/>
              </a:rPr>
            </a:br>
            <a:r>
              <a:rPr lang="en-US" sz="2200" b="1" dirty="0" err="1" smtClean="0">
                <a:latin typeface="Courier New" pitchFamily="49" charset="0"/>
                <a:cs typeface="Courier New" pitchFamily="49" charset="0"/>
              </a:rPr>
              <a:t>speakerField</a:t>
            </a:r>
            <a:r>
              <a:rPr lang="en-US" sz="2200" b="1" dirty="0" smtClean="0">
                <a:latin typeface="Courier New" pitchFamily="49" charset="0"/>
                <a:cs typeface="Courier New" pitchFamily="49" charset="0"/>
              </a:rPr>
              <a:t> = new </a:t>
            </a:r>
            <a:r>
              <a:rPr lang="en-US" sz="2200" b="1" dirty="0" err="1" smtClean="0">
                <a:latin typeface="Courier New" pitchFamily="49" charset="0"/>
                <a:cs typeface="Courier New" pitchFamily="49" charset="0"/>
              </a:rPr>
              <a:t>JTextArea</a:t>
            </a:r>
            <a:r>
              <a:rPr lang="en-US" sz="2200" b="1" dirty="0" smtClean="0">
                <a:latin typeface="Courier New" pitchFamily="49" charset="0"/>
                <a:cs typeface="Courier New" pitchFamily="49" charset="0"/>
              </a:rPr>
              <a:t>(10, 25); </a:t>
            </a:r>
            <a:br>
              <a:rPr lang="en-US" sz="2200" b="1" dirty="0" smtClean="0">
                <a:latin typeface="Courier New" pitchFamily="49" charset="0"/>
                <a:cs typeface="Courier New" pitchFamily="49" charset="0"/>
              </a:rPr>
            </a:br>
            <a:r>
              <a:rPr lang="en-US" sz="2200" b="1" dirty="0" err="1" smtClean="0">
                <a:latin typeface="Courier New" pitchFamily="49" charset="0"/>
                <a:cs typeface="Courier New" pitchFamily="49" charset="0"/>
              </a:rPr>
              <a:t>speakerPanel.add</a:t>
            </a:r>
            <a:r>
              <a:rPr lang="en-US" sz="2200" b="1" dirty="0" smtClean="0">
                <a:latin typeface="Courier New" pitchFamily="49" charset="0"/>
                <a:cs typeface="Courier New" pitchFamily="49" charset="0"/>
              </a:rPr>
              <a:t>(</a:t>
            </a:r>
            <a:r>
              <a:rPr lang="en-US" sz="2200" b="1" dirty="0" err="1" smtClean="0">
                <a:latin typeface="Courier New" pitchFamily="49" charset="0"/>
                <a:cs typeface="Courier New" pitchFamily="49" charset="0"/>
              </a:rPr>
              <a:t>speakerField</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BorderLayout.CENTER</a:t>
            </a:r>
            <a:r>
              <a:rPr lang="en-US" sz="2200" b="1" dirty="0" smtClean="0">
                <a:latin typeface="Courier New" pitchFamily="49" charset="0"/>
                <a:cs typeface="Courier New" pitchFamily="49" charset="0"/>
              </a:rPr>
              <a:t>);</a:t>
            </a:r>
            <a:endParaRPr lang="en-US" sz="2200" b="1" dirty="0">
              <a:latin typeface="Courier New" pitchFamily="49" charset="0"/>
              <a:cs typeface="Courier New" pitchFamily="49"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886200"/>
            <a:ext cx="4514850" cy="2533650"/>
          </a:xfrm>
          <a:prstGeom prst="rect">
            <a:avLst/>
          </a:prstGeom>
        </p:spPr>
      </p:pic>
    </p:spTree>
    <p:extLst>
      <p:ext uri="{BB962C8B-B14F-4D97-AF65-F5344CB8AC3E}">
        <p14:creationId xmlns:p14="http://schemas.microsoft.com/office/powerpoint/2010/main" val="3224916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Voice Mail System GUI</a:t>
            </a:r>
            <a:endParaRPr lang="en-US" dirty="0"/>
          </a:p>
        </p:txBody>
      </p:sp>
      <p:sp>
        <p:nvSpPr>
          <p:cNvPr id="3" name="Content Placeholder 2"/>
          <p:cNvSpPr>
            <a:spLocks noGrp="1"/>
          </p:cNvSpPr>
          <p:nvPr>
            <p:ph idx="1"/>
          </p:nvPr>
        </p:nvSpPr>
        <p:spPr>
          <a:xfrm>
            <a:off x="457200" y="1600200"/>
            <a:ext cx="3505200" cy="4190999"/>
          </a:xfrm>
        </p:spPr>
        <p:txBody>
          <a:bodyPr>
            <a:normAutofit fontScale="92500" lnSpcReduction="10000"/>
          </a:bodyPr>
          <a:lstStyle/>
          <a:p>
            <a:r>
              <a:rPr lang="en-US" dirty="0" smtClean="0"/>
              <a:t>Add speaker, keypads, and microphone panel to frame</a:t>
            </a:r>
          </a:p>
          <a:p>
            <a:r>
              <a:rPr lang="en-US" dirty="0" smtClean="0"/>
              <a:t>Frame already has </a:t>
            </a:r>
            <a:r>
              <a:rPr lang="en-US" dirty="0" err="1" smtClean="0"/>
              <a:t>BorderLayout</a:t>
            </a:r>
            <a:r>
              <a:rPr lang="en-US" dirty="0" smtClean="0"/>
              <a:t/>
            </a:r>
            <a:br>
              <a:rPr lang="en-US" dirty="0" smtClean="0"/>
            </a:br>
            <a:endParaRPr lang="en-US" dirty="0" smtClean="0"/>
          </a:p>
          <a:p>
            <a:r>
              <a:rPr lang="en-US" dirty="0" smtClean="0">
                <a:hlinkClick r:id="rId2" action="ppaction://hlinkfile"/>
              </a:rPr>
              <a:t>Ch5/</a:t>
            </a:r>
            <a:r>
              <a:rPr lang="en-US" dirty="0" err="1" smtClean="0">
                <a:hlinkClick r:id="rId2" action="ppaction://hlinkfile"/>
              </a:rPr>
              <a:t>mailgui</a:t>
            </a:r>
            <a:r>
              <a:rPr lang="en-US" dirty="0" smtClean="0">
                <a:hlinkClick r:id="rId2" action="ppaction://hlinkfile"/>
              </a:rPr>
              <a:t>/Telephone.java</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6120" y="1219200"/>
            <a:ext cx="4087380" cy="5362575"/>
          </a:xfrm>
          <a:prstGeom prst="rect">
            <a:avLst/>
          </a:prstGeom>
        </p:spPr>
      </p:pic>
    </p:spTree>
    <p:extLst>
      <p:ext uri="{BB962C8B-B14F-4D97-AF65-F5344CB8AC3E}">
        <p14:creationId xmlns:p14="http://schemas.microsoft.com/office/powerpoint/2010/main" val="2844969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Custom Layout Manager</a:t>
            </a:r>
            <a:endParaRPr lang="en-US" b="1" dirty="0"/>
          </a:p>
        </p:txBody>
      </p:sp>
      <p:sp>
        <p:nvSpPr>
          <p:cNvPr id="3" name="Content Placeholder 2"/>
          <p:cNvSpPr>
            <a:spLocks noGrp="1"/>
          </p:cNvSpPr>
          <p:nvPr>
            <p:ph idx="1"/>
          </p:nvPr>
        </p:nvSpPr>
        <p:spPr>
          <a:xfrm>
            <a:off x="457200" y="1600201"/>
            <a:ext cx="8229600" cy="2438400"/>
          </a:xfrm>
        </p:spPr>
        <p:txBody>
          <a:bodyPr/>
          <a:lstStyle/>
          <a:p>
            <a:r>
              <a:rPr lang="en-US" dirty="0" smtClean="0"/>
              <a:t>Form layout </a:t>
            </a:r>
          </a:p>
          <a:p>
            <a:pPr lvl="1"/>
            <a:r>
              <a:rPr lang="en-US" dirty="0" smtClean="0"/>
              <a:t>Odd-numbered components right aligned </a:t>
            </a:r>
          </a:p>
          <a:p>
            <a:pPr lvl="1"/>
            <a:r>
              <a:rPr lang="en-US" dirty="0" smtClean="0"/>
              <a:t>Even-numbered components left aligned</a:t>
            </a:r>
          </a:p>
          <a:p>
            <a:pPr lvl="1"/>
            <a:r>
              <a:rPr lang="en-US" dirty="0" smtClean="0"/>
              <a:t> Implement </a:t>
            </a:r>
            <a:r>
              <a:rPr lang="en-US" dirty="0" err="1" smtClean="0"/>
              <a:t>LayoutManager</a:t>
            </a:r>
            <a:r>
              <a:rPr lang="en-US" dirty="0" smtClean="0"/>
              <a:t> interface type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4068906"/>
            <a:ext cx="4292185" cy="1971675"/>
          </a:xfrm>
          <a:prstGeom prst="rect">
            <a:avLst/>
          </a:prstGeom>
        </p:spPr>
      </p:pic>
    </p:spTree>
    <p:extLst>
      <p:ext uri="{BB962C8B-B14F-4D97-AF65-F5344CB8AC3E}">
        <p14:creationId xmlns:p14="http://schemas.microsoft.com/office/powerpoint/2010/main" val="391047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a:t>
            </a:r>
            <a:r>
              <a:rPr lang="en-US" b="1" dirty="0" err="1" smtClean="0"/>
              <a:t>LayoutManager</a:t>
            </a:r>
            <a:r>
              <a:rPr lang="en-US" b="1" dirty="0" smtClean="0"/>
              <a:t> Interface Type</a:t>
            </a:r>
            <a:endParaRPr lang="en-US" dirty="0"/>
          </a:p>
        </p:txBody>
      </p:sp>
      <p:sp>
        <p:nvSpPr>
          <p:cNvPr id="3" name="Content Placeholder 2"/>
          <p:cNvSpPr>
            <a:spLocks noGrp="1"/>
          </p:cNvSpPr>
          <p:nvPr>
            <p:ph idx="1"/>
          </p:nvPr>
        </p:nvSpPr>
        <p:spPr/>
        <p:txBody>
          <a:bodyPr>
            <a:normAutofit/>
          </a:bodyPr>
          <a:lstStyle/>
          <a:p>
            <a:pPr marL="0" indent="0">
              <a:buNone/>
            </a:pPr>
            <a:r>
              <a:rPr lang="en-US" sz="1800" b="1" dirty="0" smtClean="0">
                <a:latin typeface="Courier New" pitchFamily="49" charset="0"/>
                <a:cs typeface="Courier New" pitchFamily="49" charset="0"/>
              </a:rPr>
              <a:t>public interface </a:t>
            </a:r>
            <a:r>
              <a:rPr lang="en-US" sz="1800" b="1" dirty="0" err="1" smtClean="0">
                <a:latin typeface="Courier New" pitchFamily="49" charset="0"/>
                <a:cs typeface="Courier New" pitchFamily="49" charset="0"/>
              </a:rPr>
              <a:t>LayoutManager</a:t>
            </a:r>
            <a:r>
              <a:rPr lang="en-US" sz="1800" b="1" dirty="0" smtClean="0">
                <a:latin typeface="Courier New" pitchFamily="49" charset="0"/>
                <a:cs typeface="Courier New" pitchFamily="49" charset="0"/>
              </a:rPr>
              <a: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void </a:t>
            </a:r>
            <a:r>
              <a:rPr lang="en-US" sz="1800" b="1" dirty="0" err="1" smtClean="0">
                <a:latin typeface="Courier New" pitchFamily="49" charset="0"/>
                <a:cs typeface="Courier New" pitchFamily="49" charset="0"/>
              </a:rPr>
              <a:t>layoutContainer</a:t>
            </a:r>
            <a:r>
              <a:rPr lang="en-US" sz="1800" b="1" dirty="0" smtClean="0">
                <a:latin typeface="Courier New" pitchFamily="49" charset="0"/>
                <a:cs typeface="Courier New" pitchFamily="49" charset="0"/>
              </a:rPr>
              <a:t>(Container parent);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Dimension </a:t>
            </a:r>
            <a:r>
              <a:rPr lang="en-US" sz="1800" b="1" dirty="0" err="1" smtClean="0">
                <a:latin typeface="Courier New" pitchFamily="49" charset="0"/>
                <a:cs typeface="Courier New" pitchFamily="49" charset="0"/>
              </a:rPr>
              <a:t>minimumLayoutSize</a:t>
            </a:r>
            <a:r>
              <a:rPr lang="en-US" sz="1800" b="1" dirty="0" smtClean="0">
                <a:latin typeface="Courier New" pitchFamily="49" charset="0"/>
                <a:cs typeface="Courier New" pitchFamily="49" charset="0"/>
              </a:rPr>
              <a:t>(Container parent);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Dimension </a:t>
            </a:r>
            <a:r>
              <a:rPr lang="en-US" sz="1800" b="1" dirty="0" err="1" smtClean="0">
                <a:latin typeface="Courier New" pitchFamily="49" charset="0"/>
                <a:cs typeface="Courier New" pitchFamily="49" charset="0"/>
              </a:rPr>
              <a:t>preferredLayoutSize</a:t>
            </a:r>
            <a:r>
              <a:rPr lang="en-US" sz="1800" b="1" dirty="0" smtClean="0">
                <a:latin typeface="Courier New" pitchFamily="49" charset="0"/>
                <a:cs typeface="Courier New" pitchFamily="49" charset="0"/>
              </a:rPr>
              <a:t>(Container parent);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void </a:t>
            </a:r>
            <a:r>
              <a:rPr lang="en-US" sz="1800" b="1" dirty="0" err="1" smtClean="0">
                <a:latin typeface="Courier New" pitchFamily="49" charset="0"/>
                <a:cs typeface="Courier New" pitchFamily="49" charset="0"/>
              </a:rPr>
              <a:t>addLayoutComponent</a:t>
            </a:r>
            <a:r>
              <a:rPr lang="en-US" sz="1800" b="1" dirty="0" smtClean="0">
                <a:latin typeface="Courier New" pitchFamily="49" charset="0"/>
                <a:cs typeface="Courier New" pitchFamily="49" charset="0"/>
              </a:rPr>
              <a:t>(String name, Component comp);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void </a:t>
            </a:r>
            <a:r>
              <a:rPr lang="en-US" sz="1800" b="1" dirty="0" err="1" smtClean="0">
                <a:latin typeface="Courier New" pitchFamily="49" charset="0"/>
                <a:cs typeface="Courier New" pitchFamily="49" charset="0"/>
              </a:rPr>
              <a:t>removeLayoutComponent</a:t>
            </a:r>
            <a:r>
              <a:rPr lang="en-US" sz="1800" b="1" dirty="0" smtClean="0">
                <a:latin typeface="Courier New" pitchFamily="49" charset="0"/>
                <a:cs typeface="Courier New" pitchFamily="49" charset="0"/>
              </a:rPr>
              <a:t>(Component comp); </a:t>
            </a:r>
            <a:br>
              <a:rPr lang="en-US" sz="1800" b="1" dirty="0" smtClean="0">
                <a:latin typeface="Courier New" pitchFamily="49" charset="0"/>
                <a:cs typeface="Courier New" pitchFamily="49" charset="0"/>
              </a:rPr>
            </a:br>
            <a:r>
              <a:rPr lang="en-US" sz="1800" b="1" dirty="0" smtClean="0">
                <a:latin typeface="Courier New" pitchFamily="49" charset="0"/>
                <a:cs typeface="Courier New" pitchFamily="49" charset="0"/>
              </a:rPr>
              <a:t>} </a:t>
            </a:r>
            <a:endParaRPr lang="en-US" sz="1800" b="1" dirty="0">
              <a:latin typeface="Courier New" pitchFamily="49" charset="0"/>
              <a:cs typeface="Courier New" pitchFamily="49" charset="0"/>
            </a:endParaRPr>
          </a:p>
        </p:txBody>
      </p:sp>
    </p:spTree>
    <p:extLst>
      <p:ext uri="{BB962C8B-B14F-4D97-AF65-F5344CB8AC3E}">
        <p14:creationId xmlns:p14="http://schemas.microsoft.com/office/powerpoint/2010/main" val="613641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Form Layout</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Ch5/layout/FormLayout.java</a:t>
            </a:r>
            <a:r>
              <a:rPr lang="en-US" dirty="0" smtClean="0"/>
              <a:t> </a:t>
            </a:r>
            <a:r>
              <a:rPr lang="en-US" dirty="0" smtClean="0">
                <a:hlinkClick r:id="rId3" action="ppaction://hlinkfile"/>
              </a:rPr>
              <a:t>Ch5/layout/FormLayoutTester.java</a:t>
            </a:r>
            <a:r>
              <a:rPr lang="en-US" dirty="0" smtClean="0"/>
              <a:t> </a:t>
            </a:r>
          </a:p>
          <a:p>
            <a:r>
              <a:rPr lang="en-US" dirty="0" smtClean="0"/>
              <a:t>Note: Can use </a:t>
            </a:r>
            <a:r>
              <a:rPr lang="en-US" dirty="0" err="1" smtClean="0"/>
              <a:t>GridBagLayout</a:t>
            </a:r>
            <a:r>
              <a:rPr lang="en-US" dirty="0" smtClean="0"/>
              <a:t> to achieve the same effect</a:t>
            </a:r>
            <a:endParaRPr lang="en-US" dirty="0"/>
          </a:p>
        </p:txBody>
      </p:sp>
    </p:spTree>
    <p:extLst>
      <p:ext uri="{BB962C8B-B14F-4D97-AF65-F5344CB8AC3E}">
        <p14:creationId xmlns:p14="http://schemas.microsoft.com/office/powerpoint/2010/main" val="3088385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Strategy Pattern</a:t>
            </a:r>
            <a:endParaRPr lang="en-US" dirty="0"/>
          </a:p>
        </p:txBody>
      </p:sp>
      <p:sp>
        <p:nvSpPr>
          <p:cNvPr id="3" name="Content Placeholder 2"/>
          <p:cNvSpPr>
            <a:spLocks noGrp="1"/>
          </p:cNvSpPr>
          <p:nvPr>
            <p:ph idx="1"/>
          </p:nvPr>
        </p:nvSpPr>
        <p:spPr/>
        <p:txBody>
          <a:bodyPr>
            <a:normAutofit/>
          </a:bodyPr>
          <a:lstStyle/>
          <a:p>
            <a:r>
              <a:rPr lang="en-US" dirty="0" smtClean="0"/>
              <a:t>Pluggable strategy for layout management </a:t>
            </a:r>
          </a:p>
          <a:p>
            <a:r>
              <a:rPr lang="en-US" dirty="0" smtClean="0"/>
              <a:t>Layout manager object responsible for executing concrete strategy </a:t>
            </a:r>
          </a:p>
          <a:p>
            <a:r>
              <a:rPr lang="en-US" dirty="0" smtClean="0"/>
              <a:t>Generalizes to Strategy Design Pattern </a:t>
            </a:r>
          </a:p>
          <a:p>
            <a:r>
              <a:rPr lang="en-US" dirty="0" smtClean="0"/>
              <a:t>Other manifestation: Comparators</a:t>
            </a:r>
            <a:br>
              <a:rPr lang="en-US" dirty="0" smtClean="0"/>
            </a:br>
            <a:r>
              <a:rPr lang="en-US" sz="2400" b="1" dirty="0" smtClean="0">
                <a:latin typeface="Courier New" pitchFamily="49" charset="0"/>
                <a:cs typeface="Courier New" pitchFamily="49" charset="0"/>
              </a:rPr>
              <a:t>Comparator&lt;Country&gt; comp = new </a:t>
            </a:r>
            <a:r>
              <a:rPr lang="en-US" sz="2400" b="1" dirty="0" err="1" smtClean="0">
                <a:latin typeface="Courier New" pitchFamily="49" charset="0"/>
                <a:cs typeface="Courier New" pitchFamily="49" charset="0"/>
              </a:rPr>
              <a:t>CountryComparatorByName</a:t>
            </a:r>
            <a:r>
              <a:rPr lang="en-US" sz="2400" b="1" dirty="0" smtClean="0">
                <a:latin typeface="Courier New" pitchFamily="49" charset="0"/>
                <a:cs typeface="Courier New" pitchFamily="49" charset="0"/>
              </a:rPr>
              <a:t>();</a:t>
            </a:r>
            <a:br>
              <a:rPr lang="en-US" sz="2400" b="1" dirty="0" smtClean="0">
                <a:latin typeface="Courier New" pitchFamily="49" charset="0"/>
                <a:cs typeface="Courier New" pitchFamily="49" charset="0"/>
              </a:rPr>
            </a:br>
            <a:r>
              <a:rPr lang="en-US" sz="2400" b="1" dirty="0" err="1" smtClean="0">
                <a:latin typeface="Courier New" pitchFamily="49" charset="0"/>
                <a:cs typeface="Courier New" pitchFamily="49" charset="0"/>
              </a:rPr>
              <a:t>Collections.sort</a:t>
            </a:r>
            <a:r>
              <a:rPr lang="en-US" sz="2400" b="1" dirty="0" smtClean="0">
                <a:latin typeface="Courier New" pitchFamily="49" charset="0"/>
                <a:cs typeface="Courier New" pitchFamily="49" charset="0"/>
              </a:rPr>
              <a:t>(countries, comp);</a:t>
            </a:r>
            <a:endParaRPr lang="en-US" sz="2400" b="1" dirty="0">
              <a:latin typeface="Courier New" pitchFamily="49" charset="0"/>
              <a:cs typeface="Courier New" pitchFamily="49" charset="0"/>
            </a:endParaRPr>
          </a:p>
        </p:txBody>
      </p:sp>
    </p:spTree>
    <p:extLst>
      <p:ext uri="{BB962C8B-B14F-4D97-AF65-F5344CB8AC3E}">
        <p14:creationId xmlns:p14="http://schemas.microsoft.com/office/powerpoint/2010/main" val="3854953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Strategy Pattern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Context</a:t>
            </a:r>
          </a:p>
          <a:p>
            <a:pPr lvl="1"/>
            <a:r>
              <a:rPr lang="en-US" dirty="0" smtClean="0"/>
              <a:t>A class can benefit from different variants for an algorithm</a:t>
            </a:r>
          </a:p>
          <a:p>
            <a:pPr lvl="1"/>
            <a:r>
              <a:rPr lang="en-US" dirty="0" smtClean="0"/>
              <a:t>Clients sometimes want to replace standard algorithms with custom versions</a:t>
            </a:r>
          </a:p>
          <a:p>
            <a:r>
              <a:rPr lang="en-US" b="1" dirty="0" smtClean="0"/>
              <a:t>Solution</a:t>
            </a:r>
          </a:p>
          <a:p>
            <a:pPr lvl="1"/>
            <a:r>
              <a:rPr lang="en-US" dirty="0" smtClean="0"/>
              <a:t>Define an interface type that is an abstraction for the algorithm</a:t>
            </a:r>
          </a:p>
          <a:p>
            <a:pPr lvl="1"/>
            <a:r>
              <a:rPr lang="en-US" dirty="0" smtClean="0"/>
              <a:t>Actual strategy classes realize this interface type.</a:t>
            </a:r>
          </a:p>
          <a:p>
            <a:pPr lvl="1"/>
            <a:r>
              <a:rPr lang="en-US" dirty="0" smtClean="0"/>
              <a:t>Clients can supply strategy objects</a:t>
            </a:r>
          </a:p>
          <a:p>
            <a:pPr lvl="1"/>
            <a:r>
              <a:rPr lang="en-US" dirty="0" smtClean="0"/>
              <a:t>Whenever the algorithm needs to be executed, the context class calls the appropriate methods of the strategy object</a:t>
            </a:r>
          </a:p>
          <a:p>
            <a:endParaRPr lang="en-US" dirty="0"/>
          </a:p>
        </p:txBody>
      </p:sp>
    </p:spTree>
    <p:extLst>
      <p:ext uri="{BB962C8B-B14F-4D97-AF65-F5344CB8AC3E}">
        <p14:creationId xmlns:p14="http://schemas.microsoft.com/office/powerpoint/2010/main" val="378463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Classical List Data Structure</a:t>
            </a:r>
            <a:endParaRPr lang="en-US" dirty="0"/>
          </a:p>
        </p:txBody>
      </p:sp>
      <p:sp>
        <p:nvSpPr>
          <p:cNvPr id="3" name="Content Placeholder 2"/>
          <p:cNvSpPr>
            <a:spLocks noGrp="1"/>
          </p:cNvSpPr>
          <p:nvPr>
            <p:ph idx="1"/>
          </p:nvPr>
        </p:nvSpPr>
        <p:spPr/>
        <p:txBody>
          <a:bodyPr>
            <a:normAutofit/>
          </a:bodyPr>
          <a:lstStyle/>
          <a:p>
            <a:r>
              <a:rPr lang="en-US" dirty="0" smtClean="0"/>
              <a:t>Traverse links directly</a:t>
            </a:r>
            <a:br>
              <a:rPr lang="en-US" dirty="0" smtClean="0"/>
            </a:br>
            <a:r>
              <a:rPr lang="en-US" sz="2600" b="1" dirty="0" smtClean="0">
                <a:latin typeface="Courier New" pitchFamily="49" charset="0"/>
                <a:cs typeface="Courier New" pitchFamily="49" charset="0"/>
              </a:rPr>
              <a:t>Link </a:t>
            </a:r>
            <a:r>
              <a:rPr lang="en-US" sz="2600" b="1" dirty="0" err="1" smtClean="0">
                <a:latin typeface="Courier New" pitchFamily="49" charset="0"/>
                <a:cs typeface="Courier New" pitchFamily="49" charset="0"/>
              </a:rPr>
              <a:t>currentLink</a:t>
            </a:r>
            <a:r>
              <a:rPr lang="en-US" sz="2600" b="1" dirty="0" smtClean="0">
                <a:latin typeface="Courier New" pitchFamily="49" charset="0"/>
                <a:cs typeface="Courier New" pitchFamily="49" charset="0"/>
              </a:rPr>
              <a:t> = </a:t>
            </a:r>
            <a:r>
              <a:rPr lang="en-US" sz="2600" b="1" dirty="0" err="1" smtClean="0">
                <a:latin typeface="Courier New" pitchFamily="49" charset="0"/>
                <a:cs typeface="Courier New" pitchFamily="49" charset="0"/>
              </a:rPr>
              <a:t>list.head</a:t>
            </a:r>
            <a:r>
              <a:rPr lang="en-US" sz="2600" b="1" dirty="0" smtClean="0">
                <a:latin typeface="Courier New" pitchFamily="49" charset="0"/>
                <a:cs typeface="Courier New" pitchFamily="49" charset="0"/>
              </a:rPr>
              <a:t>;</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while (</a:t>
            </a:r>
            <a:r>
              <a:rPr lang="en-US" sz="2600" b="1" dirty="0" err="1" smtClean="0">
                <a:latin typeface="Courier New" pitchFamily="49" charset="0"/>
                <a:cs typeface="Courier New" pitchFamily="49" charset="0"/>
              </a:rPr>
              <a:t>currentLink</a:t>
            </a:r>
            <a:r>
              <a:rPr lang="en-US" sz="2600" b="1" dirty="0" smtClean="0">
                <a:latin typeface="Courier New" pitchFamily="49" charset="0"/>
                <a:cs typeface="Courier New" pitchFamily="49" charset="0"/>
              </a:rPr>
              <a:t> != null)</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   Object current = </a:t>
            </a:r>
            <a:r>
              <a:rPr lang="en-US" sz="2600" b="1" dirty="0" err="1" smtClean="0">
                <a:latin typeface="Courier New" pitchFamily="49" charset="0"/>
                <a:cs typeface="Courier New" pitchFamily="49" charset="0"/>
              </a:rPr>
              <a:t>currentLink.data</a:t>
            </a:r>
            <a:r>
              <a:rPr lang="en-US" sz="2600" b="1" dirty="0" smtClean="0">
                <a:latin typeface="Courier New" pitchFamily="49" charset="0"/>
                <a:cs typeface="Courier New" pitchFamily="49" charset="0"/>
              </a:rPr>
              <a:t>;</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   </a:t>
            </a:r>
            <a:r>
              <a:rPr lang="en-US" sz="2600" b="1" dirty="0" err="1" smtClean="0">
                <a:latin typeface="Courier New" pitchFamily="49" charset="0"/>
                <a:cs typeface="Courier New" pitchFamily="49" charset="0"/>
              </a:rPr>
              <a:t>currentLink</a:t>
            </a:r>
            <a:r>
              <a:rPr lang="en-US" sz="2600" b="1" dirty="0" smtClean="0">
                <a:latin typeface="Courier New" pitchFamily="49" charset="0"/>
                <a:cs typeface="Courier New" pitchFamily="49" charset="0"/>
              </a:rPr>
              <a:t> = </a:t>
            </a:r>
            <a:r>
              <a:rPr lang="en-US" sz="2600" b="1" dirty="0" err="1" smtClean="0">
                <a:latin typeface="Courier New" pitchFamily="49" charset="0"/>
                <a:cs typeface="Courier New" pitchFamily="49" charset="0"/>
              </a:rPr>
              <a:t>currentLink.next</a:t>
            </a:r>
            <a:r>
              <a:rPr lang="en-US" sz="2600" b="1" dirty="0" smtClean="0">
                <a:latin typeface="Courier New" pitchFamily="49" charset="0"/>
                <a:cs typeface="Courier New" pitchFamily="49" charset="0"/>
              </a:rPr>
              <a:t>;</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a:t>
            </a:r>
            <a:br>
              <a:rPr lang="en-US" sz="2600" b="1" dirty="0" smtClean="0">
                <a:latin typeface="Courier New" pitchFamily="49" charset="0"/>
                <a:cs typeface="Courier New" pitchFamily="49" charset="0"/>
              </a:rPr>
            </a:br>
            <a:endParaRPr lang="en-US" sz="2600" b="1" dirty="0" smtClean="0">
              <a:latin typeface="Courier New" pitchFamily="49" charset="0"/>
              <a:cs typeface="Courier New" pitchFamily="49" charset="0"/>
            </a:endParaRPr>
          </a:p>
          <a:p>
            <a:r>
              <a:rPr lang="en-US" dirty="0" smtClean="0"/>
              <a:t>Exposes implementation</a:t>
            </a:r>
          </a:p>
          <a:p>
            <a:r>
              <a:rPr lang="en-US" dirty="0" smtClean="0"/>
              <a:t>Error-prone</a:t>
            </a:r>
          </a:p>
          <a:p>
            <a:endParaRPr lang="en-US" dirty="0"/>
          </a:p>
        </p:txBody>
      </p:sp>
    </p:spTree>
    <p:extLst>
      <p:ext uri="{BB962C8B-B14F-4D97-AF65-F5344CB8AC3E}">
        <p14:creationId xmlns:p14="http://schemas.microsoft.com/office/powerpoint/2010/main" val="10972291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Strategy Pattern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2205831"/>
            <a:ext cx="5181600" cy="3314700"/>
          </a:xfrm>
        </p:spPr>
      </p:pic>
    </p:spTree>
    <p:extLst>
      <p:ext uri="{BB962C8B-B14F-4D97-AF65-F5344CB8AC3E}">
        <p14:creationId xmlns:p14="http://schemas.microsoft.com/office/powerpoint/2010/main" val="3264988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Strategy Pattern: </a:t>
            </a:r>
            <a:br>
              <a:rPr lang="en-US" b="1" dirty="0" smtClean="0"/>
            </a:br>
            <a:r>
              <a:rPr lang="en-US" b="1" dirty="0" smtClean="0"/>
              <a:t>Layout Management   </a:t>
            </a:r>
            <a:endParaRPr lang="en-US" dirty="0"/>
          </a:p>
        </p:txBody>
      </p:sp>
      <p:graphicFrame>
        <p:nvGraphicFramePr>
          <p:cNvPr id="4" name="Content Placeholder 3"/>
          <p:cNvGraphicFramePr>
            <a:graphicFrameLocks noGrp="1"/>
          </p:cNvGraphicFramePr>
          <p:nvPr>
            <p:ph idx="1"/>
          </p:nvPr>
        </p:nvGraphicFramePr>
        <p:xfrm>
          <a:off x="457200" y="2396331"/>
          <a:ext cx="8229600" cy="2933700"/>
        </p:xfrm>
        <a:graphic>
          <a:graphicData uri="http://schemas.openxmlformats.org/drawingml/2006/table">
            <a:tbl>
              <a:tblPr/>
              <a:tblGrid>
                <a:gridCol w="4114800"/>
                <a:gridCol w="4114800"/>
              </a:tblGrid>
              <a:tr h="0">
                <a:tc>
                  <a:txBody>
                    <a:bodyPr/>
                    <a:lstStyle/>
                    <a:p>
                      <a:pPr fontAlgn="t"/>
                      <a:r>
                        <a:rPr lang="en-US" b="1">
                          <a:effectLst/>
                        </a:rPr>
                        <a:t>Name in Design Pattern</a:t>
                      </a:r>
                      <a:br>
                        <a:rPr lang="en-US" b="1">
                          <a:effectLst/>
                        </a:rPr>
                      </a:br>
                      <a:endParaRPr lang="en-US" b="1">
                        <a:effectLst/>
                      </a:endParaRPr>
                    </a:p>
                  </a:txBody>
                  <a:tcPr marL="19050" marR="19050" marT="19050" marB="19050">
                    <a:lnL>
                      <a:noFill/>
                    </a:lnL>
                    <a:lnR>
                      <a:noFill/>
                    </a:lnR>
                    <a:lnT>
                      <a:noFill/>
                    </a:lnT>
                    <a:lnB>
                      <a:noFill/>
                    </a:lnB>
                  </a:tcPr>
                </a:tc>
                <a:tc>
                  <a:txBody>
                    <a:bodyPr/>
                    <a:lstStyle/>
                    <a:p>
                      <a:pPr fontAlgn="t"/>
                      <a:r>
                        <a:rPr lang="en-US" b="1">
                          <a:effectLst/>
                        </a:rPr>
                        <a:t>Actual Name (layout management)</a:t>
                      </a:r>
                      <a:br>
                        <a:rPr lang="en-US" b="1">
                          <a:effectLst/>
                        </a:rPr>
                      </a:br>
                      <a:endParaRPr lang="en-US" b="1">
                        <a:effectLst/>
                      </a:endParaRPr>
                    </a:p>
                  </a:txBody>
                  <a:tcPr marL="19050" marR="19050" marT="19050" marB="19050">
                    <a:lnL>
                      <a:noFill/>
                    </a:lnL>
                    <a:lnR>
                      <a:noFill/>
                    </a:lnR>
                    <a:lnT>
                      <a:noFill/>
                    </a:lnT>
                    <a:lnB>
                      <a:noFill/>
                    </a:lnB>
                  </a:tcPr>
                </a:tc>
              </a:tr>
              <a:tr h="0">
                <a:tc>
                  <a:txBody>
                    <a:bodyPr/>
                    <a:lstStyle/>
                    <a:p>
                      <a:pPr fontAlgn="t"/>
                      <a:r>
                        <a:rPr lang="en-US">
                          <a:effectLst/>
                          <a:latin typeface="Courier New"/>
                        </a:rPr>
                        <a:t>Context</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latin typeface="Courier New"/>
                        </a:rPr>
                        <a:t>Container</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r>
              <a:tr h="0">
                <a:tc>
                  <a:txBody>
                    <a:bodyPr/>
                    <a:lstStyle/>
                    <a:p>
                      <a:pPr fontAlgn="t"/>
                      <a:r>
                        <a:rPr lang="en-US">
                          <a:effectLst/>
                          <a:latin typeface="Courier New"/>
                        </a:rPr>
                        <a:t>Strategy</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latin typeface="Courier New"/>
                        </a:rPr>
                        <a:t>LayoutManager</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r>
              <a:tr h="0">
                <a:tc>
                  <a:txBody>
                    <a:bodyPr/>
                    <a:lstStyle/>
                    <a:p>
                      <a:pPr fontAlgn="t"/>
                      <a:r>
                        <a:rPr lang="en-US">
                          <a:effectLst/>
                          <a:latin typeface="Courier New"/>
                        </a:rPr>
                        <a:t>ConcreteStrategy</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rPr>
                        <a:t>a layout manager such as BorderLayout</a:t>
                      </a:r>
                      <a:br>
                        <a:rPr lang="en-US">
                          <a:effectLst/>
                        </a:rPr>
                      </a:br>
                      <a:endParaRPr lang="en-US">
                        <a:effectLst/>
                      </a:endParaRPr>
                    </a:p>
                  </a:txBody>
                  <a:tcPr marL="19050" marR="19050" marT="19050" marB="19050">
                    <a:lnL>
                      <a:noFill/>
                    </a:lnL>
                    <a:lnR>
                      <a:noFill/>
                    </a:lnR>
                    <a:lnT>
                      <a:noFill/>
                    </a:lnT>
                    <a:lnB>
                      <a:noFill/>
                    </a:lnB>
                  </a:tcPr>
                </a:tc>
              </a:tr>
              <a:tr h="0">
                <a:tc>
                  <a:txBody>
                    <a:bodyPr/>
                    <a:lstStyle/>
                    <a:p>
                      <a:pPr fontAlgn="t"/>
                      <a:r>
                        <a:rPr lang="en-US">
                          <a:effectLst/>
                          <a:latin typeface="Courier New"/>
                        </a:rPr>
                        <a:t>doWork()</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dirty="0">
                          <a:effectLst/>
                        </a:rPr>
                        <a:t>a method such as </a:t>
                      </a:r>
                      <a:r>
                        <a:rPr lang="en-US" dirty="0" err="1">
                          <a:effectLst/>
                        </a:rPr>
                        <a:t>layoutContainer</a:t>
                      </a:r>
                      <a:endParaRPr lang="en-US" dirty="0">
                        <a:effectLst/>
                      </a:endParaRPr>
                    </a:p>
                  </a:txBody>
                  <a:tcPr marL="19050" marR="19050" marT="19050" marB="19050">
                    <a:lnL>
                      <a:noFill/>
                    </a:lnL>
                    <a:lnR>
                      <a:noFill/>
                    </a:lnR>
                    <a:lnT>
                      <a:noFill/>
                    </a:lnT>
                    <a:lnB>
                      <a:noFill/>
                    </a:lnB>
                  </a:tcPr>
                </a:tc>
              </a:tr>
            </a:tbl>
          </a:graphicData>
        </a:graphic>
      </p:graphicFrame>
    </p:spTree>
    <p:extLst>
      <p:ext uri="{BB962C8B-B14F-4D97-AF65-F5344CB8AC3E}">
        <p14:creationId xmlns:p14="http://schemas.microsoft.com/office/powerpoint/2010/main" val="2942282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Strategy Pattern: Sorting</a:t>
            </a:r>
            <a:endParaRPr lang="en-US" dirty="0"/>
          </a:p>
        </p:txBody>
      </p:sp>
      <p:graphicFrame>
        <p:nvGraphicFramePr>
          <p:cNvPr id="4" name="Content Placeholder 3"/>
          <p:cNvGraphicFramePr>
            <a:graphicFrameLocks noGrp="1"/>
          </p:cNvGraphicFramePr>
          <p:nvPr>
            <p:ph idx="1"/>
          </p:nvPr>
        </p:nvGraphicFramePr>
        <p:xfrm>
          <a:off x="457200" y="2396331"/>
          <a:ext cx="8229600" cy="2933700"/>
        </p:xfrm>
        <a:graphic>
          <a:graphicData uri="http://schemas.openxmlformats.org/drawingml/2006/table">
            <a:tbl>
              <a:tblPr/>
              <a:tblGrid>
                <a:gridCol w="4114800"/>
                <a:gridCol w="4114800"/>
              </a:tblGrid>
              <a:tr h="0">
                <a:tc>
                  <a:txBody>
                    <a:bodyPr/>
                    <a:lstStyle/>
                    <a:p>
                      <a:pPr fontAlgn="t"/>
                      <a:r>
                        <a:rPr lang="en-US" b="1">
                          <a:effectLst/>
                        </a:rPr>
                        <a:t>Name in Design Pattern</a:t>
                      </a:r>
                      <a:br>
                        <a:rPr lang="en-US" b="1">
                          <a:effectLst/>
                        </a:rPr>
                      </a:br>
                      <a:endParaRPr lang="en-US" b="1">
                        <a:effectLst/>
                      </a:endParaRPr>
                    </a:p>
                  </a:txBody>
                  <a:tcPr marL="19050" marR="19050" marT="19050" marB="19050">
                    <a:lnL>
                      <a:noFill/>
                    </a:lnL>
                    <a:lnR>
                      <a:noFill/>
                    </a:lnR>
                    <a:lnT>
                      <a:noFill/>
                    </a:lnT>
                    <a:lnB>
                      <a:noFill/>
                    </a:lnB>
                  </a:tcPr>
                </a:tc>
                <a:tc>
                  <a:txBody>
                    <a:bodyPr/>
                    <a:lstStyle/>
                    <a:p>
                      <a:pPr fontAlgn="t"/>
                      <a:r>
                        <a:rPr lang="en-US" b="1">
                          <a:effectLst/>
                        </a:rPr>
                        <a:t>Actual Name (sorting)</a:t>
                      </a:r>
                      <a:br>
                        <a:rPr lang="en-US" b="1">
                          <a:effectLst/>
                        </a:rPr>
                      </a:br>
                      <a:endParaRPr lang="en-US" b="1">
                        <a:effectLst/>
                      </a:endParaRPr>
                    </a:p>
                  </a:txBody>
                  <a:tcPr marL="19050" marR="19050" marT="19050" marB="19050">
                    <a:lnL>
                      <a:noFill/>
                    </a:lnL>
                    <a:lnR>
                      <a:noFill/>
                    </a:lnR>
                    <a:lnT>
                      <a:noFill/>
                    </a:lnT>
                    <a:lnB>
                      <a:noFill/>
                    </a:lnB>
                  </a:tcPr>
                </a:tc>
              </a:tr>
              <a:tr h="0">
                <a:tc>
                  <a:txBody>
                    <a:bodyPr/>
                    <a:lstStyle/>
                    <a:p>
                      <a:pPr fontAlgn="t"/>
                      <a:r>
                        <a:rPr lang="en-US">
                          <a:effectLst/>
                          <a:latin typeface="Courier New"/>
                        </a:rPr>
                        <a:t>Context</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latin typeface="Courier New"/>
                        </a:rPr>
                        <a:t>Collections</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r>
              <a:tr h="0">
                <a:tc>
                  <a:txBody>
                    <a:bodyPr/>
                    <a:lstStyle/>
                    <a:p>
                      <a:pPr fontAlgn="t"/>
                      <a:r>
                        <a:rPr lang="en-US">
                          <a:effectLst/>
                          <a:latin typeface="Courier New"/>
                        </a:rPr>
                        <a:t>Strategy</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latin typeface="Courier New"/>
                        </a:rPr>
                        <a:t>Comparator</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r>
              <a:tr h="0">
                <a:tc>
                  <a:txBody>
                    <a:bodyPr/>
                    <a:lstStyle/>
                    <a:p>
                      <a:pPr fontAlgn="t"/>
                      <a:r>
                        <a:rPr lang="en-US">
                          <a:effectLst/>
                          <a:latin typeface="Courier New"/>
                        </a:rPr>
                        <a:t>ConcreteStrategy</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rPr>
                        <a:t>a class that implements Comparator</a:t>
                      </a:r>
                      <a:br>
                        <a:rPr lang="en-US">
                          <a:effectLst/>
                        </a:rPr>
                      </a:br>
                      <a:endParaRPr lang="en-US">
                        <a:effectLst/>
                      </a:endParaRPr>
                    </a:p>
                  </a:txBody>
                  <a:tcPr marL="19050" marR="19050" marT="19050" marB="19050">
                    <a:lnL>
                      <a:noFill/>
                    </a:lnL>
                    <a:lnR>
                      <a:noFill/>
                    </a:lnR>
                    <a:lnT>
                      <a:noFill/>
                    </a:lnT>
                    <a:lnB>
                      <a:noFill/>
                    </a:lnB>
                  </a:tcPr>
                </a:tc>
              </a:tr>
              <a:tr h="0">
                <a:tc>
                  <a:txBody>
                    <a:bodyPr/>
                    <a:lstStyle/>
                    <a:p>
                      <a:pPr fontAlgn="t"/>
                      <a:r>
                        <a:rPr lang="en-US">
                          <a:effectLst/>
                          <a:latin typeface="Courier New"/>
                        </a:rPr>
                        <a:t>doWork()</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dirty="0">
                          <a:effectLst/>
                        </a:rPr>
                        <a:t>compare</a:t>
                      </a:r>
                    </a:p>
                  </a:txBody>
                  <a:tcPr marL="19050" marR="19050" marT="19050" marB="19050">
                    <a:lnL>
                      <a:noFill/>
                    </a:lnL>
                    <a:lnR>
                      <a:noFill/>
                    </a:lnR>
                    <a:lnT>
                      <a:noFill/>
                    </a:lnT>
                    <a:lnB>
                      <a:noFill/>
                    </a:lnB>
                  </a:tcPr>
                </a:tc>
              </a:tr>
            </a:tbl>
          </a:graphicData>
        </a:graphic>
      </p:graphicFrame>
    </p:spTree>
    <p:extLst>
      <p:ext uri="{BB962C8B-B14F-4D97-AF65-F5344CB8AC3E}">
        <p14:creationId xmlns:p14="http://schemas.microsoft.com/office/powerpoint/2010/main" val="4072237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Containers and Components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Containers collect GUI components</a:t>
            </a:r>
          </a:p>
          <a:p>
            <a:r>
              <a:rPr lang="en-US" dirty="0" smtClean="0"/>
              <a:t>Sometimes, want to add a container to another container</a:t>
            </a:r>
          </a:p>
          <a:p>
            <a:r>
              <a:rPr lang="en-US" dirty="0" smtClean="0"/>
              <a:t>Container should </a:t>
            </a:r>
            <a:r>
              <a:rPr lang="en-US" i="1" dirty="0" smtClean="0"/>
              <a:t>be</a:t>
            </a:r>
            <a:r>
              <a:rPr lang="en-US" dirty="0" smtClean="0"/>
              <a:t> a component</a:t>
            </a:r>
          </a:p>
          <a:p>
            <a:r>
              <a:rPr lang="en-US" dirty="0" smtClean="0"/>
              <a:t>Composite design pattern</a:t>
            </a:r>
          </a:p>
          <a:p>
            <a:r>
              <a:rPr lang="en-US" dirty="0" smtClean="0"/>
              <a:t>Composite method typically invoke component methods</a:t>
            </a:r>
          </a:p>
          <a:p>
            <a:r>
              <a:rPr lang="en-US" dirty="0" smtClean="0"/>
              <a:t>E.g. </a:t>
            </a:r>
            <a:r>
              <a:rPr lang="en-US" sz="3000" b="1" dirty="0" err="1" smtClean="0">
                <a:latin typeface="Courier New" pitchFamily="49" charset="0"/>
                <a:cs typeface="Courier New" pitchFamily="49" charset="0"/>
              </a:rPr>
              <a:t>Container.getPreferredSize</a:t>
            </a:r>
            <a:r>
              <a:rPr lang="en-US" dirty="0" smtClean="0"/>
              <a:t> invokes </a:t>
            </a:r>
            <a:r>
              <a:rPr lang="en-US" sz="3000" b="1" dirty="0" err="1" smtClean="0">
                <a:latin typeface="Courier New" pitchFamily="49" charset="0"/>
                <a:cs typeface="Courier New" pitchFamily="49" charset="0"/>
              </a:rPr>
              <a:t>getPreferredSize</a:t>
            </a:r>
            <a:r>
              <a:rPr lang="en-US" dirty="0" smtClean="0"/>
              <a:t> of components</a:t>
            </a:r>
          </a:p>
          <a:p>
            <a:endParaRPr lang="en-US" dirty="0"/>
          </a:p>
        </p:txBody>
      </p:sp>
    </p:spTree>
    <p:extLst>
      <p:ext uri="{BB962C8B-B14F-4D97-AF65-F5344CB8AC3E}">
        <p14:creationId xmlns:p14="http://schemas.microsoft.com/office/powerpoint/2010/main" val="12878474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Composite Pattern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Context</a:t>
            </a:r>
          </a:p>
          <a:p>
            <a:pPr lvl="1"/>
            <a:r>
              <a:rPr lang="en-US" dirty="0" smtClean="0"/>
              <a:t>Primitive objects can be combined to composite objects</a:t>
            </a:r>
          </a:p>
          <a:p>
            <a:pPr lvl="1"/>
            <a:r>
              <a:rPr lang="en-US" dirty="0" smtClean="0"/>
              <a:t>Clients treat a composite object as a primitive object</a:t>
            </a:r>
            <a:br>
              <a:rPr lang="en-US" dirty="0" smtClean="0"/>
            </a:br>
            <a:endParaRPr lang="en-US" dirty="0" smtClean="0"/>
          </a:p>
          <a:p>
            <a:r>
              <a:rPr lang="en-US" b="1" dirty="0" smtClean="0"/>
              <a:t>Solution</a:t>
            </a:r>
          </a:p>
          <a:p>
            <a:pPr lvl="1"/>
            <a:r>
              <a:rPr lang="en-US" dirty="0" smtClean="0"/>
              <a:t>Define an interface type that is an abstraction for the primitive objects</a:t>
            </a:r>
          </a:p>
          <a:p>
            <a:pPr lvl="1"/>
            <a:r>
              <a:rPr lang="en-US" dirty="0" smtClean="0"/>
              <a:t>Composite object collects primitive objects</a:t>
            </a:r>
            <a:br>
              <a:rPr lang="en-US" dirty="0" smtClean="0"/>
            </a:br>
            <a:endParaRPr lang="en-US" dirty="0" smtClean="0"/>
          </a:p>
          <a:p>
            <a:pPr lvl="1"/>
            <a:r>
              <a:rPr lang="en-US" dirty="0" smtClean="0"/>
              <a:t>Composite and primitive classes implement same interface type.</a:t>
            </a:r>
          </a:p>
          <a:p>
            <a:pPr lvl="1"/>
            <a:r>
              <a:rPr lang="en-US" dirty="0" smtClean="0"/>
              <a:t>When implementing a method from the interface type, the composite class applies the method to its primitive objects and combines the results</a:t>
            </a:r>
          </a:p>
          <a:p>
            <a:endParaRPr lang="en-US" dirty="0"/>
          </a:p>
        </p:txBody>
      </p:sp>
    </p:spTree>
    <p:extLst>
      <p:ext uri="{BB962C8B-B14F-4D97-AF65-F5344CB8AC3E}">
        <p14:creationId xmlns:p14="http://schemas.microsoft.com/office/powerpoint/2010/main" val="3774555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Composite Pattern</a:t>
            </a:r>
            <a:endParaRPr lang="en-US"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3875" y="2186781"/>
            <a:ext cx="8096250" cy="3352800"/>
          </a:xfrm>
        </p:spPr>
      </p:pic>
    </p:spTree>
    <p:extLst>
      <p:ext uri="{BB962C8B-B14F-4D97-AF65-F5344CB8AC3E}">
        <p14:creationId xmlns:p14="http://schemas.microsoft.com/office/powerpoint/2010/main" val="5785458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Composite Pattern</a:t>
            </a:r>
            <a:endParaRPr lang="en-US" dirty="0"/>
          </a:p>
        </p:txBody>
      </p:sp>
      <p:graphicFrame>
        <p:nvGraphicFramePr>
          <p:cNvPr id="4" name="Content Placeholder 3"/>
          <p:cNvGraphicFramePr>
            <a:graphicFrameLocks noGrp="1"/>
          </p:cNvGraphicFramePr>
          <p:nvPr>
            <p:ph idx="1"/>
          </p:nvPr>
        </p:nvGraphicFramePr>
        <p:xfrm>
          <a:off x="457200" y="2259171"/>
          <a:ext cx="8229600" cy="3208020"/>
        </p:xfrm>
        <a:graphic>
          <a:graphicData uri="http://schemas.openxmlformats.org/drawingml/2006/table">
            <a:tbl>
              <a:tblPr/>
              <a:tblGrid>
                <a:gridCol w="4114800"/>
                <a:gridCol w="4114800"/>
              </a:tblGrid>
              <a:tr h="0">
                <a:tc>
                  <a:txBody>
                    <a:bodyPr/>
                    <a:lstStyle/>
                    <a:p>
                      <a:pPr fontAlgn="t"/>
                      <a:r>
                        <a:rPr lang="en-US" b="1" dirty="0">
                          <a:effectLst/>
                        </a:rPr>
                        <a:t>Name in Design Pattern</a:t>
                      </a:r>
                      <a:br>
                        <a:rPr lang="en-US" b="1" dirty="0">
                          <a:effectLst/>
                        </a:rPr>
                      </a:br>
                      <a:endParaRPr lang="en-US" b="1" dirty="0">
                        <a:effectLst/>
                      </a:endParaRPr>
                    </a:p>
                  </a:txBody>
                  <a:tcPr marL="19050" marR="19050" marT="19050" marB="19050">
                    <a:lnL>
                      <a:noFill/>
                    </a:lnL>
                    <a:lnR>
                      <a:noFill/>
                    </a:lnR>
                    <a:lnT>
                      <a:noFill/>
                    </a:lnT>
                    <a:lnB>
                      <a:noFill/>
                    </a:lnB>
                  </a:tcPr>
                </a:tc>
                <a:tc>
                  <a:txBody>
                    <a:bodyPr/>
                    <a:lstStyle/>
                    <a:p>
                      <a:pPr fontAlgn="t"/>
                      <a:r>
                        <a:rPr lang="en-US" b="1" dirty="0">
                          <a:effectLst/>
                        </a:rPr>
                        <a:t>Actual Name (AWT components)</a:t>
                      </a:r>
                      <a:br>
                        <a:rPr lang="en-US" b="1" dirty="0">
                          <a:effectLst/>
                        </a:rPr>
                      </a:br>
                      <a:endParaRPr lang="en-US" b="1" dirty="0">
                        <a:effectLst/>
                      </a:endParaRPr>
                    </a:p>
                  </a:txBody>
                  <a:tcPr marL="19050" marR="19050" marT="19050" marB="19050">
                    <a:lnL>
                      <a:noFill/>
                    </a:lnL>
                    <a:lnR>
                      <a:noFill/>
                    </a:lnR>
                    <a:lnT>
                      <a:noFill/>
                    </a:lnT>
                    <a:lnB>
                      <a:noFill/>
                    </a:lnB>
                  </a:tcPr>
                </a:tc>
              </a:tr>
              <a:tr h="0">
                <a:tc>
                  <a:txBody>
                    <a:bodyPr/>
                    <a:lstStyle/>
                    <a:p>
                      <a:pPr fontAlgn="t"/>
                      <a:r>
                        <a:rPr lang="en-US">
                          <a:effectLst/>
                          <a:latin typeface="Courier New"/>
                        </a:rPr>
                        <a:t>Primitive</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latin typeface="Courier New"/>
                        </a:rPr>
                        <a:t>Component</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r>
              <a:tr h="0">
                <a:tc>
                  <a:txBody>
                    <a:bodyPr/>
                    <a:lstStyle/>
                    <a:p>
                      <a:pPr fontAlgn="t"/>
                      <a:r>
                        <a:rPr lang="en-US">
                          <a:effectLst/>
                          <a:latin typeface="Courier New"/>
                        </a:rPr>
                        <a:t>Composite</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latin typeface="Courier New"/>
                        </a:rPr>
                        <a:t>Container</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r>
              <a:tr h="0">
                <a:tc>
                  <a:txBody>
                    <a:bodyPr/>
                    <a:lstStyle/>
                    <a:p>
                      <a:pPr fontAlgn="t"/>
                      <a:r>
                        <a:rPr lang="en-US">
                          <a:effectLst/>
                          <a:latin typeface="Courier New"/>
                        </a:rPr>
                        <a:t>Leaf</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a:effectLst/>
                        </a:rPr>
                        <a:t>a component without children (e.g. JButton)</a:t>
                      </a:r>
                      <a:br>
                        <a:rPr lang="en-US">
                          <a:effectLst/>
                        </a:rPr>
                      </a:br>
                      <a:endParaRPr lang="en-US">
                        <a:effectLst/>
                      </a:endParaRPr>
                    </a:p>
                  </a:txBody>
                  <a:tcPr marL="19050" marR="19050" marT="19050" marB="19050">
                    <a:lnL>
                      <a:noFill/>
                    </a:lnL>
                    <a:lnR>
                      <a:noFill/>
                    </a:lnR>
                    <a:lnT>
                      <a:noFill/>
                    </a:lnT>
                    <a:lnB>
                      <a:noFill/>
                    </a:lnB>
                  </a:tcPr>
                </a:tc>
              </a:tr>
              <a:tr h="0">
                <a:tc>
                  <a:txBody>
                    <a:bodyPr/>
                    <a:lstStyle/>
                    <a:p>
                      <a:pPr fontAlgn="t"/>
                      <a:r>
                        <a:rPr lang="en-US">
                          <a:effectLst/>
                          <a:latin typeface="Courier New"/>
                        </a:rPr>
                        <a:t>method()</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dirty="0">
                          <a:effectLst/>
                        </a:rPr>
                        <a:t>a method of Component (e.g. </a:t>
                      </a:r>
                      <a:r>
                        <a:rPr lang="en-US" dirty="0" err="1">
                          <a:effectLst/>
                        </a:rPr>
                        <a:t>getPreferredSize</a:t>
                      </a:r>
                      <a:r>
                        <a:rPr lang="en-US" dirty="0">
                          <a:effectLst/>
                        </a:rPr>
                        <a:t>)</a:t>
                      </a:r>
                    </a:p>
                  </a:txBody>
                  <a:tcPr marL="19050" marR="19050" marT="19050" marB="19050">
                    <a:lnL>
                      <a:noFill/>
                    </a:lnL>
                    <a:lnR>
                      <a:noFill/>
                    </a:lnR>
                    <a:lnT>
                      <a:noFill/>
                    </a:lnT>
                    <a:lnB>
                      <a:noFill/>
                    </a:lnB>
                  </a:tcPr>
                </a:tc>
              </a:tr>
            </a:tbl>
          </a:graphicData>
        </a:graphic>
      </p:graphicFrame>
    </p:spTree>
    <p:extLst>
      <p:ext uri="{BB962C8B-B14F-4D97-AF65-F5344CB8AC3E}">
        <p14:creationId xmlns:p14="http://schemas.microsoft.com/office/powerpoint/2010/main" val="1894133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Scroll Bars</a:t>
            </a:r>
            <a:endParaRPr lang="en-US" dirty="0"/>
          </a:p>
        </p:txBody>
      </p:sp>
      <p:sp>
        <p:nvSpPr>
          <p:cNvPr id="3" name="Content Placeholder 2"/>
          <p:cNvSpPr>
            <a:spLocks noGrp="1"/>
          </p:cNvSpPr>
          <p:nvPr>
            <p:ph idx="1"/>
          </p:nvPr>
        </p:nvSpPr>
        <p:spPr>
          <a:xfrm>
            <a:off x="457200" y="1600201"/>
            <a:ext cx="8229600" cy="2895600"/>
          </a:xfrm>
        </p:spPr>
        <p:txBody>
          <a:bodyPr>
            <a:normAutofit fontScale="85000" lnSpcReduction="20000"/>
          </a:bodyPr>
          <a:lstStyle/>
          <a:p>
            <a:r>
              <a:rPr lang="en-US" dirty="0" smtClean="0"/>
              <a:t>Scroll bars can be attached to components</a:t>
            </a:r>
          </a:p>
          <a:p>
            <a:r>
              <a:rPr lang="en-US" dirty="0" smtClean="0"/>
              <a:t>Approach #1: Component class can turn on scroll bars</a:t>
            </a:r>
          </a:p>
          <a:p>
            <a:r>
              <a:rPr lang="en-US" dirty="0" smtClean="0"/>
              <a:t>Approach #2: Scroll bars can surround component</a:t>
            </a:r>
            <a:br>
              <a:rPr lang="en-US" dirty="0" smtClean="0"/>
            </a:br>
            <a:r>
              <a:rPr lang="en-US" dirty="0" err="1" smtClean="0"/>
              <a:t>JScrollPane</a:t>
            </a:r>
            <a:r>
              <a:rPr lang="en-US" dirty="0" smtClean="0"/>
              <a:t> pane = new </a:t>
            </a:r>
            <a:r>
              <a:rPr lang="en-US" dirty="0" err="1" smtClean="0"/>
              <a:t>JScrollPane</a:t>
            </a:r>
            <a:r>
              <a:rPr lang="en-US" dirty="0" smtClean="0"/>
              <a:t>(component);</a:t>
            </a:r>
            <a:br>
              <a:rPr lang="en-US" dirty="0" smtClean="0"/>
            </a:br>
            <a:endParaRPr lang="en-US" dirty="0" smtClean="0"/>
          </a:p>
          <a:p>
            <a:r>
              <a:rPr lang="en-US" dirty="0" smtClean="0"/>
              <a:t>Swing uses approach #2</a:t>
            </a:r>
          </a:p>
          <a:p>
            <a:r>
              <a:rPr lang="en-US" dirty="0" err="1" smtClean="0"/>
              <a:t>JScrollPane</a:t>
            </a:r>
            <a:r>
              <a:rPr lang="en-US" dirty="0" smtClean="0"/>
              <a:t> is again a component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3276600"/>
            <a:ext cx="2667000" cy="2667000"/>
          </a:xfrm>
          <a:prstGeom prst="rect">
            <a:avLst/>
          </a:prstGeom>
        </p:spPr>
      </p:pic>
    </p:spTree>
    <p:extLst>
      <p:ext uri="{BB962C8B-B14F-4D97-AF65-F5344CB8AC3E}">
        <p14:creationId xmlns:p14="http://schemas.microsoft.com/office/powerpoint/2010/main" val="25462266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Scroll Bars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3062" y="2677319"/>
            <a:ext cx="5857875" cy="2371725"/>
          </a:xfrm>
        </p:spPr>
      </p:pic>
    </p:spTree>
    <p:extLst>
      <p:ext uri="{BB962C8B-B14F-4D97-AF65-F5344CB8AC3E}">
        <p14:creationId xmlns:p14="http://schemas.microsoft.com/office/powerpoint/2010/main" val="25658648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Decorator Pattern</a:t>
            </a:r>
            <a:endParaRPr lang="en-US" dirty="0"/>
          </a:p>
        </p:txBody>
      </p:sp>
      <p:sp>
        <p:nvSpPr>
          <p:cNvPr id="3" name="Content Placeholder 2"/>
          <p:cNvSpPr>
            <a:spLocks noGrp="1"/>
          </p:cNvSpPr>
          <p:nvPr>
            <p:ph idx="1"/>
          </p:nvPr>
        </p:nvSpPr>
        <p:spPr/>
        <p:txBody>
          <a:bodyPr>
            <a:normAutofit/>
          </a:bodyPr>
          <a:lstStyle/>
          <a:p>
            <a:r>
              <a:rPr lang="en-US" b="1" dirty="0" smtClean="0"/>
              <a:t>Context</a:t>
            </a:r>
          </a:p>
          <a:p>
            <a:pPr lvl="1"/>
            <a:r>
              <a:rPr lang="en-US" dirty="0" smtClean="0"/>
              <a:t>Component objects can be decorated (visually or behaviorally enhanced)</a:t>
            </a:r>
          </a:p>
          <a:p>
            <a:pPr lvl="1"/>
            <a:r>
              <a:rPr lang="en-US" dirty="0" smtClean="0"/>
              <a:t>The decorated object can be used in the same way as the undecorated object</a:t>
            </a:r>
          </a:p>
          <a:p>
            <a:pPr lvl="1"/>
            <a:r>
              <a:rPr lang="en-US" dirty="0" smtClean="0"/>
              <a:t>The component class does not want to take on the responsibility of the decoration</a:t>
            </a:r>
          </a:p>
          <a:p>
            <a:pPr lvl="1"/>
            <a:r>
              <a:rPr lang="en-US" dirty="0" smtClean="0"/>
              <a:t>There may be an open-ended set of possible decorations</a:t>
            </a:r>
          </a:p>
          <a:p>
            <a:endParaRPr lang="en-US" dirty="0"/>
          </a:p>
        </p:txBody>
      </p:sp>
    </p:spTree>
    <p:extLst>
      <p:ext uri="{BB962C8B-B14F-4D97-AF65-F5344CB8AC3E}">
        <p14:creationId xmlns:p14="http://schemas.microsoft.com/office/powerpoint/2010/main" val="410629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High-Level View of Data Structures</a:t>
            </a:r>
            <a:endParaRPr lang="en-US" dirty="0"/>
          </a:p>
        </p:txBody>
      </p:sp>
      <p:sp>
        <p:nvSpPr>
          <p:cNvPr id="3" name="Content Placeholder 2"/>
          <p:cNvSpPr>
            <a:spLocks noGrp="1"/>
          </p:cNvSpPr>
          <p:nvPr>
            <p:ph idx="1"/>
          </p:nvPr>
        </p:nvSpPr>
        <p:spPr>
          <a:xfrm>
            <a:off x="457200" y="1600201"/>
            <a:ext cx="8229600" cy="762000"/>
          </a:xfrm>
        </p:spPr>
        <p:txBody>
          <a:bodyPr/>
          <a:lstStyle/>
          <a:p>
            <a:r>
              <a:rPr lang="en-US" dirty="0" smtClean="0"/>
              <a:t>Queue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5450" y="2414587"/>
            <a:ext cx="5753100" cy="676275"/>
          </a:xfrm>
          <a:prstGeom prst="rect">
            <a:avLst/>
          </a:prstGeom>
        </p:spPr>
      </p:pic>
      <p:sp>
        <p:nvSpPr>
          <p:cNvPr id="5" name="TextBox 4"/>
          <p:cNvSpPr txBox="1"/>
          <p:nvPr/>
        </p:nvSpPr>
        <p:spPr>
          <a:xfrm>
            <a:off x="285750" y="3592884"/>
            <a:ext cx="7162800" cy="584775"/>
          </a:xfrm>
          <a:prstGeom prst="rect">
            <a:avLst/>
          </a:prstGeom>
          <a:noFill/>
        </p:spPr>
        <p:txBody>
          <a:bodyPr wrap="square" rtlCol="0">
            <a:spAutoFit/>
          </a:bodyPr>
          <a:lstStyle/>
          <a:p>
            <a:pPr marL="285750" indent="-285750">
              <a:buFont typeface="Arial" pitchFamily="34" charset="0"/>
              <a:buChar char="•"/>
            </a:pPr>
            <a:r>
              <a:rPr lang="en-US" sz="3200" dirty="0" smtClean="0"/>
              <a:t>Array with Random Access</a:t>
            </a:r>
            <a:endParaRPr lang="en-US" sz="3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4419600"/>
            <a:ext cx="2790825" cy="1333500"/>
          </a:xfrm>
          <a:prstGeom prst="rect">
            <a:avLst/>
          </a:prstGeom>
        </p:spPr>
      </p:pic>
    </p:spTree>
    <p:extLst>
      <p:ext uri="{BB962C8B-B14F-4D97-AF65-F5344CB8AC3E}">
        <p14:creationId xmlns:p14="http://schemas.microsoft.com/office/powerpoint/2010/main" val="4760726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Decorator Pattern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Solution</a:t>
            </a:r>
          </a:p>
          <a:p>
            <a:pPr lvl="1"/>
            <a:r>
              <a:rPr lang="en-US" dirty="0" smtClean="0"/>
              <a:t>Define an interface type that is an abstraction for the component</a:t>
            </a:r>
          </a:p>
          <a:p>
            <a:pPr lvl="1"/>
            <a:r>
              <a:rPr lang="en-US" dirty="0" smtClean="0"/>
              <a:t>Concrete component classes realize this interface type.</a:t>
            </a:r>
          </a:p>
          <a:p>
            <a:pPr lvl="1"/>
            <a:r>
              <a:rPr lang="en-US" dirty="0" smtClean="0"/>
              <a:t>Decorator classes also realize this interface type.</a:t>
            </a:r>
          </a:p>
          <a:p>
            <a:pPr lvl="1"/>
            <a:r>
              <a:rPr lang="en-US" dirty="0" smtClean="0"/>
              <a:t>A decorator object manages the component object that it decorates</a:t>
            </a:r>
          </a:p>
          <a:p>
            <a:pPr lvl="1"/>
            <a:r>
              <a:rPr lang="en-US" dirty="0" smtClean="0"/>
              <a:t>When implementing a method from the component interface type, the decorator class applies the method to the decorated component and combines the result with the effect of the decoration.</a:t>
            </a:r>
          </a:p>
          <a:p>
            <a:endParaRPr lang="en-US" dirty="0"/>
          </a:p>
        </p:txBody>
      </p:sp>
    </p:spTree>
    <p:extLst>
      <p:ext uri="{BB962C8B-B14F-4D97-AF65-F5344CB8AC3E}">
        <p14:creationId xmlns:p14="http://schemas.microsoft.com/office/powerpoint/2010/main" val="451447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Decorator Pattern</a:t>
            </a:r>
            <a:endParaRPr lang="en-US" dirty="0"/>
          </a:p>
        </p:txBody>
      </p:sp>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35965"/>
            <a:ext cx="8229600" cy="3254432"/>
          </a:xfrm>
        </p:spPr>
      </p:pic>
    </p:spTree>
    <p:extLst>
      <p:ext uri="{BB962C8B-B14F-4D97-AF65-F5344CB8AC3E}">
        <p14:creationId xmlns:p14="http://schemas.microsoft.com/office/powerpoint/2010/main" val="1527784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Decorator Pattern: Scroll Bars</a:t>
            </a:r>
            <a:endParaRPr lang="en-US" dirty="0"/>
          </a:p>
        </p:txBody>
      </p:sp>
      <p:graphicFrame>
        <p:nvGraphicFramePr>
          <p:cNvPr id="4" name="Content Placeholder 3"/>
          <p:cNvGraphicFramePr>
            <a:graphicFrameLocks noGrp="1"/>
          </p:cNvGraphicFramePr>
          <p:nvPr>
            <p:ph idx="1"/>
          </p:nvPr>
        </p:nvGraphicFramePr>
        <p:xfrm>
          <a:off x="457200" y="2670651"/>
          <a:ext cx="8229600" cy="2385060"/>
        </p:xfrm>
        <a:graphic>
          <a:graphicData uri="http://schemas.openxmlformats.org/drawingml/2006/table">
            <a:tbl>
              <a:tblPr/>
              <a:tblGrid>
                <a:gridCol w="4114800"/>
                <a:gridCol w="4114800"/>
              </a:tblGrid>
              <a:tr h="0">
                <a:tc>
                  <a:txBody>
                    <a:bodyPr/>
                    <a:lstStyle/>
                    <a:p>
                      <a:pPr fontAlgn="t"/>
                      <a:r>
                        <a:rPr lang="en-US" b="1">
                          <a:effectLst/>
                        </a:rPr>
                        <a:t>Name in Design Pattern</a:t>
                      </a:r>
                      <a:br>
                        <a:rPr lang="en-US" b="1">
                          <a:effectLst/>
                        </a:rPr>
                      </a:br>
                      <a:endParaRPr lang="en-US" b="1">
                        <a:effectLst/>
                      </a:endParaRPr>
                    </a:p>
                  </a:txBody>
                  <a:tcPr marL="19050" marR="19050" marT="19050" marB="19050">
                    <a:lnL>
                      <a:noFill/>
                    </a:lnL>
                    <a:lnR>
                      <a:noFill/>
                    </a:lnR>
                    <a:lnT>
                      <a:noFill/>
                    </a:lnT>
                    <a:lnB>
                      <a:noFill/>
                    </a:lnB>
                  </a:tcPr>
                </a:tc>
                <a:tc>
                  <a:txBody>
                    <a:bodyPr/>
                    <a:lstStyle/>
                    <a:p>
                      <a:pPr fontAlgn="t"/>
                      <a:r>
                        <a:rPr lang="en-US" b="1">
                          <a:effectLst/>
                        </a:rPr>
                        <a:t>Actual Name (scroll bars)</a:t>
                      </a:r>
                      <a:br>
                        <a:rPr lang="en-US" b="1">
                          <a:effectLst/>
                        </a:rPr>
                      </a:br>
                      <a:endParaRPr lang="en-US" b="1">
                        <a:effectLst/>
                      </a:endParaRPr>
                    </a:p>
                  </a:txBody>
                  <a:tcPr marL="19050" marR="19050" marT="19050" marB="19050">
                    <a:lnL>
                      <a:noFill/>
                    </a:lnL>
                    <a:lnR>
                      <a:noFill/>
                    </a:lnR>
                    <a:lnT>
                      <a:noFill/>
                    </a:lnT>
                    <a:lnB>
                      <a:noFill/>
                    </a:lnB>
                  </a:tcPr>
                </a:tc>
              </a:tr>
              <a:tr h="0">
                <a:tc>
                  <a:txBody>
                    <a:bodyPr/>
                    <a:lstStyle/>
                    <a:p>
                      <a:pPr fontAlgn="t"/>
                      <a:r>
                        <a:rPr lang="en-US">
                          <a:effectLst/>
                          <a:latin typeface="Courier New"/>
                        </a:rPr>
                        <a:t>Component</a:t>
                      </a:r>
                    </a:p>
                  </a:txBody>
                  <a:tcPr marL="19050" marR="19050" marT="19050" marB="19050">
                    <a:lnL>
                      <a:noFill/>
                    </a:lnL>
                    <a:lnR>
                      <a:noFill/>
                    </a:lnR>
                    <a:lnT>
                      <a:noFill/>
                    </a:lnT>
                    <a:lnB>
                      <a:noFill/>
                    </a:lnB>
                  </a:tcPr>
                </a:tc>
                <a:tc>
                  <a:txBody>
                    <a:bodyPr/>
                    <a:lstStyle/>
                    <a:p>
                      <a:pPr fontAlgn="t"/>
                      <a:r>
                        <a:rPr lang="en-US">
                          <a:effectLst/>
                          <a:latin typeface="Courier New"/>
                        </a:rPr>
                        <a:t>Component</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r>
              <a:tr h="0">
                <a:tc>
                  <a:txBody>
                    <a:bodyPr/>
                    <a:lstStyle/>
                    <a:p>
                      <a:pPr fontAlgn="t"/>
                      <a:r>
                        <a:rPr lang="en-US">
                          <a:effectLst/>
                          <a:latin typeface="Courier New"/>
                        </a:rPr>
                        <a:t>ConcreteComponent</a:t>
                      </a:r>
                    </a:p>
                  </a:txBody>
                  <a:tcPr marL="19050" marR="19050" marT="19050" marB="19050">
                    <a:lnL>
                      <a:noFill/>
                    </a:lnL>
                    <a:lnR>
                      <a:noFill/>
                    </a:lnR>
                    <a:lnT>
                      <a:noFill/>
                    </a:lnT>
                    <a:lnB>
                      <a:noFill/>
                    </a:lnB>
                  </a:tcPr>
                </a:tc>
                <a:tc>
                  <a:txBody>
                    <a:bodyPr/>
                    <a:lstStyle/>
                    <a:p>
                      <a:pPr fontAlgn="t"/>
                      <a:r>
                        <a:rPr lang="en-US">
                          <a:effectLst/>
                          <a:latin typeface="Courier New"/>
                        </a:rPr>
                        <a:t>JTextArea</a:t>
                      </a:r>
                    </a:p>
                  </a:txBody>
                  <a:tcPr marL="19050" marR="19050" marT="19050" marB="19050">
                    <a:lnL>
                      <a:noFill/>
                    </a:lnL>
                    <a:lnR>
                      <a:noFill/>
                    </a:lnR>
                    <a:lnT>
                      <a:noFill/>
                    </a:lnT>
                    <a:lnB>
                      <a:noFill/>
                    </a:lnB>
                  </a:tcPr>
                </a:tc>
              </a:tr>
              <a:tr h="0">
                <a:tc>
                  <a:txBody>
                    <a:bodyPr/>
                    <a:lstStyle/>
                    <a:p>
                      <a:pPr fontAlgn="t"/>
                      <a:r>
                        <a:rPr lang="en-US">
                          <a:effectLst/>
                          <a:latin typeface="Courier New"/>
                        </a:rPr>
                        <a:t>Decorator</a:t>
                      </a:r>
                    </a:p>
                  </a:txBody>
                  <a:tcPr marL="19050" marR="19050" marT="19050" marB="19050">
                    <a:lnL>
                      <a:noFill/>
                    </a:lnL>
                    <a:lnR>
                      <a:noFill/>
                    </a:lnR>
                    <a:lnT>
                      <a:noFill/>
                    </a:lnT>
                    <a:lnB>
                      <a:noFill/>
                    </a:lnB>
                  </a:tcPr>
                </a:tc>
                <a:tc>
                  <a:txBody>
                    <a:bodyPr/>
                    <a:lstStyle/>
                    <a:p>
                      <a:pPr fontAlgn="t"/>
                      <a:r>
                        <a:rPr lang="en-US">
                          <a:effectLst/>
                          <a:latin typeface="Courier New"/>
                        </a:rPr>
                        <a:t>JScrollPane</a:t>
                      </a:r>
                    </a:p>
                  </a:txBody>
                  <a:tcPr marL="19050" marR="19050" marT="19050" marB="19050">
                    <a:lnL>
                      <a:noFill/>
                    </a:lnL>
                    <a:lnR>
                      <a:noFill/>
                    </a:lnR>
                    <a:lnT>
                      <a:noFill/>
                    </a:lnT>
                    <a:lnB>
                      <a:noFill/>
                    </a:lnB>
                  </a:tcPr>
                </a:tc>
              </a:tr>
              <a:tr h="0">
                <a:tc>
                  <a:txBody>
                    <a:bodyPr/>
                    <a:lstStyle/>
                    <a:p>
                      <a:pPr fontAlgn="t"/>
                      <a:r>
                        <a:rPr lang="en-US">
                          <a:effectLst/>
                          <a:latin typeface="Courier New"/>
                        </a:rPr>
                        <a:t>method()</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dirty="0">
                          <a:effectLst/>
                        </a:rPr>
                        <a:t>a method of Component (e.g. paint)</a:t>
                      </a:r>
                    </a:p>
                  </a:txBody>
                  <a:tcPr marL="19050" marR="19050" marT="19050" marB="19050">
                    <a:lnL>
                      <a:noFill/>
                    </a:lnL>
                    <a:lnR>
                      <a:noFill/>
                    </a:lnR>
                    <a:lnT>
                      <a:noFill/>
                    </a:lnT>
                    <a:lnB>
                      <a:noFill/>
                    </a:lnB>
                  </a:tcPr>
                </a:tc>
              </a:tr>
            </a:tbl>
          </a:graphicData>
        </a:graphic>
      </p:graphicFrame>
    </p:spTree>
    <p:extLst>
      <p:ext uri="{BB962C8B-B14F-4D97-AF65-F5344CB8AC3E}">
        <p14:creationId xmlns:p14="http://schemas.microsoft.com/office/powerpoint/2010/main" val="3323957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Streams</a:t>
            </a:r>
            <a:endParaRPr lang="en-US" dirty="0"/>
          </a:p>
        </p:txBody>
      </p:sp>
      <p:sp>
        <p:nvSpPr>
          <p:cNvPr id="3" name="Content Placeholder 2"/>
          <p:cNvSpPr>
            <a:spLocks noGrp="1"/>
          </p:cNvSpPr>
          <p:nvPr>
            <p:ph idx="1"/>
          </p:nvPr>
        </p:nvSpPr>
        <p:spPr/>
        <p:txBody>
          <a:bodyPr>
            <a:normAutofit lnSpcReduction="10000"/>
          </a:bodyPr>
          <a:lstStyle/>
          <a:p>
            <a:r>
              <a:rPr lang="en-US" sz="2400" b="1" dirty="0" err="1" smtClean="0">
                <a:latin typeface="Courier New" pitchFamily="49" charset="0"/>
                <a:cs typeface="Courier New" pitchFamily="49" charset="0"/>
              </a:rPr>
              <a:t>InputStreamReader</a:t>
            </a:r>
            <a:r>
              <a:rPr lang="en-US" sz="2400" b="1" dirty="0" smtClean="0">
                <a:latin typeface="Courier New" pitchFamily="49" charset="0"/>
                <a:cs typeface="Courier New" pitchFamily="49" charset="0"/>
              </a:rPr>
              <a:t> reader = new </a:t>
            </a:r>
            <a:r>
              <a:rPr lang="en-US" sz="2400" b="1" dirty="0" err="1" smtClean="0">
                <a:latin typeface="Courier New" pitchFamily="49" charset="0"/>
                <a:cs typeface="Courier New" pitchFamily="49" charset="0"/>
              </a:rPr>
              <a:t>InputStreamReader</a:t>
            </a:r>
            <a:r>
              <a:rPr lang="en-US" sz="2400" b="1" dirty="0" smtClean="0">
                <a:latin typeface="Courier New" pitchFamily="49" charset="0"/>
                <a:cs typeface="Courier New" pitchFamily="49" charset="0"/>
              </a:rPr>
              <a:t>(System.in); </a:t>
            </a:r>
            <a:br>
              <a:rPr lang="en-US" sz="2400" b="1" dirty="0" smtClean="0">
                <a:latin typeface="Courier New" pitchFamily="49" charset="0"/>
                <a:cs typeface="Courier New" pitchFamily="49" charset="0"/>
              </a:rPr>
            </a:br>
            <a:r>
              <a:rPr lang="en-US" sz="2400" b="1" dirty="0" err="1" smtClean="0">
                <a:latin typeface="Courier New" pitchFamily="49" charset="0"/>
                <a:cs typeface="Courier New" pitchFamily="49" charset="0"/>
              </a:rPr>
              <a:t>BufferedReader</a:t>
            </a:r>
            <a:r>
              <a:rPr lang="en-US" sz="2400" b="1" dirty="0" smtClean="0">
                <a:latin typeface="Courier New" pitchFamily="49" charset="0"/>
                <a:cs typeface="Courier New" pitchFamily="49" charset="0"/>
              </a:rPr>
              <a:t> console = new </a:t>
            </a:r>
          </a:p>
          <a:p>
            <a:pPr marL="0" indent="0">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BufferedReader</a:t>
            </a:r>
            <a:r>
              <a:rPr lang="en-US" sz="2400" b="1" dirty="0" smtClean="0">
                <a:latin typeface="Courier New" pitchFamily="49" charset="0"/>
                <a:cs typeface="Courier New" pitchFamily="49" charset="0"/>
              </a:rPr>
              <a:t>(reader); </a:t>
            </a:r>
            <a:br>
              <a:rPr lang="en-US" sz="2400" b="1" dirty="0" smtClean="0">
                <a:latin typeface="Courier New" pitchFamily="49" charset="0"/>
                <a:cs typeface="Courier New" pitchFamily="49" charset="0"/>
              </a:rPr>
            </a:br>
            <a:endParaRPr lang="en-US" sz="2400" b="1" dirty="0" smtClean="0">
              <a:latin typeface="Courier New" pitchFamily="49" charset="0"/>
              <a:cs typeface="Courier New" pitchFamily="49" charset="0"/>
            </a:endParaRPr>
          </a:p>
          <a:p>
            <a:r>
              <a:rPr lang="en-US" dirty="0" err="1" smtClean="0"/>
              <a:t>BufferedReader</a:t>
            </a:r>
            <a:r>
              <a:rPr lang="en-US" dirty="0" smtClean="0"/>
              <a:t> takes a Reader and adds buffering</a:t>
            </a:r>
          </a:p>
          <a:p>
            <a:r>
              <a:rPr lang="en-US" dirty="0" smtClean="0"/>
              <a:t>Result is another Reader: Decorator pattern</a:t>
            </a:r>
          </a:p>
          <a:p>
            <a:r>
              <a:rPr lang="en-US" dirty="0" smtClean="0"/>
              <a:t>Many other decorators in stream library, e.g. </a:t>
            </a:r>
            <a:r>
              <a:rPr lang="en-US" dirty="0" err="1" smtClean="0"/>
              <a:t>PrintWriter</a:t>
            </a:r>
            <a:endParaRPr lang="en-US" dirty="0" smtClean="0"/>
          </a:p>
          <a:p>
            <a:endParaRPr lang="en-US" dirty="0"/>
          </a:p>
        </p:txBody>
      </p:sp>
    </p:spTree>
    <p:extLst>
      <p:ext uri="{BB962C8B-B14F-4D97-AF65-F5344CB8AC3E}">
        <p14:creationId xmlns:p14="http://schemas.microsoft.com/office/powerpoint/2010/main" val="29364131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Decorator Pattern: Input Streams</a:t>
            </a:r>
            <a:endParaRPr lang="en-US" dirty="0"/>
          </a:p>
        </p:txBody>
      </p:sp>
      <p:graphicFrame>
        <p:nvGraphicFramePr>
          <p:cNvPr id="4" name="Content Placeholder 3"/>
          <p:cNvGraphicFramePr>
            <a:graphicFrameLocks noGrp="1"/>
          </p:cNvGraphicFramePr>
          <p:nvPr>
            <p:ph idx="1"/>
          </p:nvPr>
        </p:nvGraphicFramePr>
        <p:xfrm>
          <a:off x="457200" y="2807811"/>
          <a:ext cx="8229600" cy="2110740"/>
        </p:xfrm>
        <a:graphic>
          <a:graphicData uri="http://schemas.openxmlformats.org/drawingml/2006/table">
            <a:tbl>
              <a:tblPr/>
              <a:tblGrid>
                <a:gridCol w="4114800"/>
                <a:gridCol w="4114800"/>
              </a:tblGrid>
              <a:tr h="0">
                <a:tc>
                  <a:txBody>
                    <a:bodyPr/>
                    <a:lstStyle/>
                    <a:p>
                      <a:pPr fontAlgn="t"/>
                      <a:r>
                        <a:rPr lang="en-US" b="1">
                          <a:effectLst/>
                        </a:rPr>
                        <a:t>Name in Design Pattern</a:t>
                      </a:r>
                      <a:br>
                        <a:rPr lang="en-US" b="1">
                          <a:effectLst/>
                        </a:rPr>
                      </a:br>
                      <a:endParaRPr lang="en-US" b="1">
                        <a:effectLst/>
                      </a:endParaRPr>
                    </a:p>
                  </a:txBody>
                  <a:tcPr marL="19050" marR="19050" marT="19050" marB="19050">
                    <a:lnL>
                      <a:noFill/>
                    </a:lnL>
                    <a:lnR>
                      <a:noFill/>
                    </a:lnR>
                    <a:lnT>
                      <a:noFill/>
                    </a:lnT>
                    <a:lnB>
                      <a:noFill/>
                    </a:lnB>
                  </a:tcPr>
                </a:tc>
                <a:tc>
                  <a:txBody>
                    <a:bodyPr/>
                    <a:lstStyle/>
                    <a:p>
                      <a:pPr fontAlgn="t"/>
                      <a:r>
                        <a:rPr lang="en-US" b="1">
                          <a:effectLst/>
                        </a:rPr>
                        <a:t>Actual Name (input streams)</a:t>
                      </a:r>
                      <a:br>
                        <a:rPr lang="en-US" b="1">
                          <a:effectLst/>
                        </a:rPr>
                      </a:br>
                      <a:endParaRPr lang="en-US" b="1">
                        <a:effectLst/>
                      </a:endParaRPr>
                    </a:p>
                  </a:txBody>
                  <a:tcPr marL="19050" marR="19050" marT="19050" marB="19050">
                    <a:lnL>
                      <a:noFill/>
                    </a:lnL>
                    <a:lnR>
                      <a:noFill/>
                    </a:lnR>
                    <a:lnT>
                      <a:noFill/>
                    </a:lnT>
                    <a:lnB>
                      <a:noFill/>
                    </a:lnB>
                  </a:tcPr>
                </a:tc>
              </a:tr>
              <a:tr h="0">
                <a:tc>
                  <a:txBody>
                    <a:bodyPr/>
                    <a:lstStyle/>
                    <a:p>
                      <a:pPr fontAlgn="t"/>
                      <a:r>
                        <a:rPr lang="en-US">
                          <a:effectLst/>
                          <a:latin typeface="Courier New"/>
                        </a:rPr>
                        <a:t>Component</a:t>
                      </a:r>
                    </a:p>
                  </a:txBody>
                  <a:tcPr marL="19050" marR="19050" marT="19050" marB="19050">
                    <a:lnL>
                      <a:noFill/>
                    </a:lnL>
                    <a:lnR>
                      <a:noFill/>
                    </a:lnR>
                    <a:lnT>
                      <a:noFill/>
                    </a:lnT>
                    <a:lnB>
                      <a:noFill/>
                    </a:lnB>
                  </a:tcPr>
                </a:tc>
                <a:tc>
                  <a:txBody>
                    <a:bodyPr/>
                    <a:lstStyle/>
                    <a:p>
                      <a:pPr fontAlgn="t"/>
                      <a:r>
                        <a:rPr lang="en-US">
                          <a:effectLst/>
                          <a:latin typeface="Courier New"/>
                        </a:rPr>
                        <a:t>Reader</a:t>
                      </a:r>
                    </a:p>
                  </a:txBody>
                  <a:tcPr marL="19050" marR="19050" marT="19050" marB="19050">
                    <a:lnL>
                      <a:noFill/>
                    </a:lnL>
                    <a:lnR>
                      <a:noFill/>
                    </a:lnR>
                    <a:lnT>
                      <a:noFill/>
                    </a:lnT>
                    <a:lnB>
                      <a:noFill/>
                    </a:lnB>
                  </a:tcPr>
                </a:tc>
              </a:tr>
              <a:tr h="0">
                <a:tc>
                  <a:txBody>
                    <a:bodyPr/>
                    <a:lstStyle/>
                    <a:p>
                      <a:pPr fontAlgn="t"/>
                      <a:r>
                        <a:rPr lang="en-US">
                          <a:effectLst/>
                          <a:latin typeface="Courier New"/>
                        </a:rPr>
                        <a:t>ConcreteComponent</a:t>
                      </a:r>
                    </a:p>
                  </a:txBody>
                  <a:tcPr marL="19050" marR="19050" marT="19050" marB="19050">
                    <a:lnL>
                      <a:noFill/>
                    </a:lnL>
                    <a:lnR>
                      <a:noFill/>
                    </a:lnR>
                    <a:lnT>
                      <a:noFill/>
                    </a:lnT>
                    <a:lnB>
                      <a:noFill/>
                    </a:lnB>
                  </a:tcPr>
                </a:tc>
                <a:tc>
                  <a:txBody>
                    <a:bodyPr/>
                    <a:lstStyle/>
                    <a:p>
                      <a:pPr fontAlgn="t"/>
                      <a:r>
                        <a:rPr lang="en-US">
                          <a:effectLst/>
                          <a:latin typeface="Courier New"/>
                        </a:rPr>
                        <a:t>InputStreamReader</a:t>
                      </a:r>
                    </a:p>
                  </a:txBody>
                  <a:tcPr marL="19050" marR="19050" marT="19050" marB="19050">
                    <a:lnL>
                      <a:noFill/>
                    </a:lnL>
                    <a:lnR>
                      <a:noFill/>
                    </a:lnR>
                    <a:lnT>
                      <a:noFill/>
                    </a:lnT>
                    <a:lnB>
                      <a:noFill/>
                    </a:lnB>
                  </a:tcPr>
                </a:tc>
              </a:tr>
              <a:tr h="0">
                <a:tc>
                  <a:txBody>
                    <a:bodyPr/>
                    <a:lstStyle/>
                    <a:p>
                      <a:pPr fontAlgn="t"/>
                      <a:r>
                        <a:rPr lang="en-US">
                          <a:effectLst/>
                          <a:latin typeface="Courier New"/>
                        </a:rPr>
                        <a:t>Decorator</a:t>
                      </a:r>
                    </a:p>
                  </a:txBody>
                  <a:tcPr marL="19050" marR="19050" marT="19050" marB="19050">
                    <a:lnL>
                      <a:noFill/>
                    </a:lnL>
                    <a:lnR>
                      <a:noFill/>
                    </a:lnR>
                    <a:lnT>
                      <a:noFill/>
                    </a:lnT>
                    <a:lnB>
                      <a:noFill/>
                    </a:lnB>
                  </a:tcPr>
                </a:tc>
                <a:tc>
                  <a:txBody>
                    <a:bodyPr/>
                    <a:lstStyle/>
                    <a:p>
                      <a:pPr fontAlgn="t"/>
                      <a:r>
                        <a:rPr lang="en-US">
                          <a:effectLst/>
                          <a:latin typeface="Courier New"/>
                        </a:rPr>
                        <a:t>BufferedReader</a:t>
                      </a:r>
                    </a:p>
                  </a:txBody>
                  <a:tcPr marL="19050" marR="19050" marT="19050" marB="19050">
                    <a:lnL>
                      <a:noFill/>
                    </a:lnL>
                    <a:lnR>
                      <a:noFill/>
                    </a:lnR>
                    <a:lnT>
                      <a:noFill/>
                    </a:lnT>
                    <a:lnB>
                      <a:noFill/>
                    </a:lnB>
                  </a:tcPr>
                </a:tc>
              </a:tr>
              <a:tr h="0">
                <a:tc>
                  <a:txBody>
                    <a:bodyPr/>
                    <a:lstStyle/>
                    <a:p>
                      <a:pPr fontAlgn="t"/>
                      <a:r>
                        <a:rPr lang="en-US">
                          <a:effectLst/>
                          <a:latin typeface="Courier New"/>
                        </a:rPr>
                        <a:t>method()</a:t>
                      </a:r>
                      <a:br>
                        <a:rPr lang="en-US">
                          <a:effectLst/>
                          <a:latin typeface="Courier New"/>
                        </a:rPr>
                      </a:br>
                      <a:endParaRPr lang="en-US">
                        <a:effectLst/>
                        <a:latin typeface="Courier New"/>
                      </a:endParaRPr>
                    </a:p>
                  </a:txBody>
                  <a:tcPr marL="19050" marR="19050" marT="19050" marB="19050">
                    <a:lnL>
                      <a:noFill/>
                    </a:lnL>
                    <a:lnR>
                      <a:noFill/>
                    </a:lnR>
                    <a:lnT>
                      <a:noFill/>
                    </a:lnT>
                    <a:lnB>
                      <a:noFill/>
                    </a:lnB>
                  </a:tcPr>
                </a:tc>
                <a:tc>
                  <a:txBody>
                    <a:bodyPr/>
                    <a:lstStyle/>
                    <a:p>
                      <a:pPr fontAlgn="t"/>
                      <a:r>
                        <a:rPr lang="en-US" dirty="0">
                          <a:effectLst/>
                          <a:latin typeface="Courier New"/>
                        </a:rPr>
                        <a:t>read</a:t>
                      </a:r>
                    </a:p>
                  </a:txBody>
                  <a:tcPr marL="19050" marR="19050" marT="19050" marB="19050">
                    <a:lnL>
                      <a:noFill/>
                    </a:lnL>
                    <a:lnR>
                      <a:noFill/>
                    </a:lnR>
                    <a:lnT>
                      <a:noFill/>
                    </a:lnT>
                    <a:lnB>
                      <a:noFill/>
                    </a:lnB>
                  </a:tcPr>
                </a:tc>
              </a:tr>
            </a:tbl>
          </a:graphicData>
        </a:graphic>
      </p:graphicFrame>
    </p:spTree>
    <p:extLst>
      <p:ext uri="{BB962C8B-B14F-4D97-AF65-F5344CB8AC3E}">
        <p14:creationId xmlns:p14="http://schemas.microsoft.com/office/powerpoint/2010/main" val="36672215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to Recognize Patterns</a:t>
            </a:r>
            <a:endParaRPr lang="en-US" dirty="0"/>
          </a:p>
        </p:txBody>
      </p:sp>
      <p:sp>
        <p:nvSpPr>
          <p:cNvPr id="3" name="Content Placeholder 2"/>
          <p:cNvSpPr>
            <a:spLocks noGrp="1"/>
          </p:cNvSpPr>
          <p:nvPr>
            <p:ph idx="1"/>
          </p:nvPr>
        </p:nvSpPr>
        <p:spPr/>
        <p:txBody>
          <a:bodyPr>
            <a:normAutofit/>
          </a:bodyPr>
          <a:lstStyle/>
          <a:p>
            <a:r>
              <a:rPr lang="en-US" dirty="0" smtClean="0"/>
              <a:t>Look at the </a:t>
            </a:r>
            <a:r>
              <a:rPr lang="en-US" i="1" dirty="0" smtClean="0"/>
              <a:t>intent</a:t>
            </a:r>
            <a:r>
              <a:rPr lang="en-US" dirty="0" smtClean="0"/>
              <a:t> of the pattern</a:t>
            </a:r>
          </a:p>
          <a:p>
            <a:r>
              <a:rPr lang="en-US" dirty="0" smtClean="0"/>
              <a:t>E.g. COMPOSITE has different intent than DECORATOR</a:t>
            </a:r>
          </a:p>
          <a:p>
            <a:r>
              <a:rPr lang="en-US" dirty="0" smtClean="0"/>
              <a:t> Remember common uses (e.g. STRATEGY for layout managers)</a:t>
            </a:r>
          </a:p>
          <a:p>
            <a:r>
              <a:rPr lang="en-US" dirty="0" smtClean="0"/>
              <a:t>Not everything that is strategic is an example of STRATEGY pattern</a:t>
            </a:r>
          </a:p>
          <a:p>
            <a:r>
              <a:rPr lang="en-US" dirty="0" smtClean="0"/>
              <a:t>Use context and solution as "litmus test"</a:t>
            </a:r>
          </a:p>
          <a:p>
            <a:endParaRPr lang="en-US" dirty="0"/>
          </a:p>
        </p:txBody>
      </p:sp>
    </p:spTree>
    <p:extLst>
      <p:ext uri="{BB962C8B-B14F-4D97-AF65-F5344CB8AC3E}">
        <p14:creationId xmlns:p14="http://schemas.microsoft.com/office/powerpoint/2010/main" val="38525826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Litmus Test</a:t>
            </a:r>
            <a:endParaRPr lang="en-US" dirty="0"/>
          </a:p>
        </p:txBody>
      </p:sp>
      <p:sp>
        <p:nvSpPr>
          <p:cNvPr id="3" name="Content Placeholder 2"/>
          <p:cNvSpPr>
            <a:spLocks noGrp="1"/>
          </p:cNvSpPr>
          <p:nvPr>
            <p:ph idx="1"/>
          </p:nvPr>
        </p:nvSpPr>
        <p:spPr>
          <a:xfrm>
            <a:off x="457200" y="1600201"/>
            <a:ext cx="8229600" cy="2819400"/>
          </a:xfrm>
        </p:spPr>
        <p:txBody>
          <a:bodyPr/>
          <a:lstStyle/>
          <a:p>
            <a:r>
              <a:rPr lang="en-US" dirty="0" smtClean="0"/>
              <a:t>Can add border to Swing component</a:t>
            </a:r>
            <a:br>
              <a:rPr lang="en-US" dirty="0" smtClean="0"/>
            </a:br>
            <a:r>
              <a:rPr lang="en-US" dirty="0" smtClean="0"/>
              <a:t>Border b = new </a:t>
            </a:r>
            <a:r>
              <a:rPr lang="en-US" dirty="0" err="1" smtClean="0"/>
              <a:t>EtchedBorder</a:t>
            </a:r>
            <a:r>
              <a:rPr lang="en-US" dirty="0" smtClean="0"/>
              <a:t>()</a:t>
            </a:r>
            <a:br>
              <a:rPr lang="en-US" dirty="0" smtClean="0"/>
            </a:br>
            <a:r>
              <a:rPr lang="en-US" dirty="0" err="1" smtClean="0"/>
              <a:t>component.setBorder</a:t>
            </a:r>
            <a:r>
              <a:rPr lang="en-US" dirty="0" smtClean="0"/>
              <a:t>(b);</a:t>
            </a:r>
          </a:p>
          <a:p>
            <a:r>
              <a:rPr lang="en-US" dirty="0" smtClean="0"/>
              <a:t>Undeniably decorative</a:t>
            </a:r>
          </a:p>
          <a:p>
            <a:r>
              <a:rPr lang="en-US" dirty="0" smtClean="0"/>
              <a:t>Is it an example of DECORATOR?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4343400"/>
            <a:ext cx="5003369" cy="1981200"/>
          </a:xfrm>
          <a:prstGeom prst="rect">
            <a:avLst/>
          </a:prstGeom>
        </p:spPr>
      </p:pic>
    </p:spTree>
    <p:extLst>
      <p:ext uri="{BB962C8B-B14F-4D97-AF65-F5344CB8AC3E}">
        <p14:creationId xmlns:p14="http://schemas.microsoft.com/office/powerpoint/2010/main" val="33197834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Litmus Test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Component objects can be decorated (visually or behaviorally enhanced)</a:t>
            </a:r>
            <a:br>
              <a:rPr lang="en-US" dirty="0" smtClean="0"/>
            </a:br>
            <a:r>
              <a:rPr lang="en-US" b="1" dirty="0" smtClean="0"/>
              <a:t>PASS</a:t>
            </a:r>
            <a:r>
              <a:rPr lang="en-US" dirty="0" smtClean="0"/>
              <a:t/>
            </a:r>
            <a:br>
              <a:rPr lang="en-US" dirty="0" smtClean="0"/>
            </a:br>
            <a:endParaRPr lang="en-US" dirty="0" smtClean="0"/>
          </a:p>
          <a:p>
            <a:r>
              <a:rPr lang="en-US" dirty="0" smtClean="0"/>
              <a:t>The decorated object can be used in the same way as the undecorated object</a:t>
            </a:r>
            <a:br>
              <a:rPr lang="en-US" dirty="0" smtClean="0"/>
            </a:br>
            <a:r>
              <a:rPr lang="en-US" b="1" dirty="0" smtClean="0"/>
              <a:t>PASS</a:t>
            </a:r>
            <a:r>
              <a:rPr lang="en-US" dirty="0" smtClean="0"/>
              <a:t/>
            </a:r>
            <a:br>
              <a:rPr lang="en-US" dirty="0" smtClean="0"/>
            </a:br>
            <a:endParaRPr lang="en-US" dirty="0" smtClean="0"/>
          </a:p>
          <a:p>
            <a:r>
              <a:rPr lang="en-US" dirty="0" smtClean="0"/>
              <a:t>The component class does not want to take on the responsibility of the decoration</a:t>
            </a:r>
            <a:br>
              <a:rPr lang="en-US" dirty="0" smtClean="0"/>
            </a:br>
            <a:r>
              <a:rPr lang="en-US" b="1" dirty="0" smtClean="0"/>
              <a:t>FAIL--the component class has </a:t>
            </a:r>
            <a:r>
              <a:rPr lang="en-US" b="1" dirty="0" err="1" smtClean="0"/>
              <a:t>setBorder</a:t>
            </a:r>
            <a:r>
              <a:rPr lang="en-US" b="1" dirty="0" smtClean="0"/>
              <a:t> method</a:t>
            </a:r>
            <a:r>
              <a:rPr lang="en-US" dirty="0" smtClean="0"/>
              <a:t/>
            </a:r>
            <a:br>
              <a:rPr lang="en-US" dirty="0" smtClean="0"/>
            </a:br>
            <a:endParaRPr lang="en-US" dirty="0" smtClean="0"/>
          </a:p>
          <a:p>
            <a:r>
              <a:rPr lang="en-US" dirty="0" smtClean="0"/>
              <a:t>There may be an open-ended set of possible decorations</a:t>
            </a:r>
          </a:p>
          <a:p>
            <a:endParaRPr lang="en-US" dirty="0"/>
          </a:p>
        </p:txBody>
      </p:sp>
    </p:spTree>
    <p:extLst>
      <p:ext uri="{BB962C8B-B14F-4D97-AF65-F5344CB8AC3E}">
        <p14:creationId xmlns:p14="http://schemas.microsoft.com/office/powerpoint/2010/main" val="20491927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Putting Patterns to Work</a:t>
            </a:r>
            <a:endParaRPr lang="en-US" dirty="0"/>
          </a:p>
        </p:txBody>
      </p:sp>
      <p:sp>
        <p:nvSpPr>
          <p:cNvPr id="3" name="Content Placeholder 2"/>
          <p:cNvSpPr>
            <a:spLocks noGrp="1"/>
          </p:cNvSpPr>
          <p:nvPr>
            <p:ph idx="1"/>
          </p:nvPr>
        </p:nvSpPr>
        <p:spPr/>
        <p:txBody>
          <a:bodyPr/>
          <a:lstStyle/>
          <a:p>
            <a:r>
              <a:rPr lang="en-US" dirty="0" smtClean="0"/>
              <a:t>Invoice contains </a:t>
            </a:r>
            <a:r>
              <a:rPr lang="en-US" i="1" dirty="0" smtClean="0"/>
              <a:t>line items</a:t>
            </a:r>
            <a:r>
              <a:rPr lang="en-US" dirty="0" smtClean="0"/>
              <a:t> Line item has description, price Interface type </a:t>
            </a:r>
            <a:r>
              <a:rPr lang="en-US" dirty="0" err="1" smtClean="0"/>
              <a:t>LineItem</a:t>
            </a:r>
            <a:r>
              <a:rPr lang="en-US" dirty="0" smtClean="0"/>
              <a:t>:</a:t>
            </a:r>
            <a:br>
              <a:rPr lang="en-US" dirty="0" smtClean="0"/>
            </a:br>
            <a:r>
              <a:rPr lang="en-US" dirty="0" smtClean="0">
                <a:hlinkClick r:id="rId2" action="ppaction://hlinkfile"/>
              </a:rPr>
              <a:t>Ch5/invoice/LineItem.java</a:t>
            </a:r>
            <a:r>
              <a:rPr lang="en-US" dirty="0" smtClean="0"/>
              <a:t/>
            </a:r>
            <a:br>
              <a:rPr lang="en-US" dirty="0" smtClean="0"/>
            </a:br>
            <a:r>
              <a:rPr lang="en-US" dirty="0" smtClean="0"/>
              <a:t>Product is a concrete class that implements this interface:</a:t>
            </a:r>
            <a:br>
              <a:rPr lang="en-US" dirty="0" smtClean="0"/>
            </a:br>
            <a:r>
              <a:rPr lang="en-US" dirty="0" smtClean="0">
                <a:hlinkClick r:id="rId3" action="ppaction://hlinkfile"/>
              </a:rPr>
              <a:t>Ch5/invoice/Product.java</a:t>
            </a:r>
            <a:endParaRPr lang="en-US" dirty="0"/>
          </a:p>
        </p:txBody>
      </p:sp>
    </p:spTree>
    <p:extLst>
      <p:ext uri="{BB962C8B-B14F-4D97-AF65-F5344CB8AC3E}">
        <p14:creationId xmlns:p14="http://schemas.microsoft.com/office/powerpoint/2010/main" val="41247595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Bundles</a:t>
            </a:r>
            <a:endParaRPr lang="en-US" dirty="0"/>
          </a:p>
        </p:txBody>
      </p:sp>
      <p:sp>
        <p:nvSpPr>
          <p:cNvPr id="3" name="Content Placeholder 2"/>
          <p:cNvSpPr>
            <a:spLocks noGrp="1"/>
          </p:cNvSpPr>
          <p:nvPr>
            <p:ph idx="1"/>
          </p:nvPr>
        </p:nvSpPr>
        <p:spPr/>
        <p:txBody>
          <a:bodyPr/>
          <a:lstStyle/>
          <a:p>
            <a:r>
              <a:rPr lang="en-US" dirty="0" smtClean="0"/>
              <a:t>Bundle = set of related items with </a:t>
            </a:r>
            <a:r>
              <a:rPr lang="en-US" dirty="0" err="1" smtClean="0"/>
              <a:t>description+price</a:t>
            </a:r>
            <a:r>
              <a:rPr lang="en-US" dirty="0" smtClean="0"/>
              <a:t> E.g. stereo system with tuner, amplifier, CD player + speakers </a:t>
            </a:r>
          </a:p>
          <a:p>
            <a:r>
              <a:rPr lang="en-US" dirty="0" smtClean="0"/>
              <a:t>A bundle has line items </a:t>
            </a:r>
          </a:p>
          <a:p>
            <a:r>
              <a:rPr lang="en-US" dirty="0" smtClean="0"/>
              <a:t>A bundle is a line item COMPOSITE pattern </a:t>
            </a:r>
          </a:p>
          <a:p>
            <a:r>
              <a:rPr lang="en-US" dirty="0" smtClean="0">
                <a:hlinkClick r:id="rId2" action="ppaction://hlinkfile"/>
              </a:rPr>
              <a:t>Ch5/invoice/Bundle.java</a:t>
            </a:r>
            <a:r>
              <a:rPr lang="en-US" dirty="0" smtClean="0"/>
              <a:t> (look at </a:t>
            </a:r>
            <a:r>
              <a:rPr lang="en-US" dirty="0" err="1" smtClean="0"/>
              <a:t>getPrice</a:t>
            </a:r>
            <a:r>
              <a:rPr lang="en-US" dirty="0" smtClean="0"/>
              <a:t>)</a:t>
            </a:r>
            <a:endParaRPr lang="en-US" dirty="0"/>
          </a:p>
        </p:txBody>
      </p:sp>
    </p:spTree>
    <p:extLst>
      <p:ext uri="{BB962C8B-B14F-4D97-AF65-F5344CB8AC3E}">
        <p14:creationId xmlns:p14="http://schemas.microsoft.com/office/powerpoint/2010/main" val="54168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List with Cursor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219200"/>
            <a:ext cx="4219575" cy="1876425"/>
          </a:xfrm>
        </p:spPr>
      </p:pic>
      <p:sp>
        <p:nvSpPr>
          <p:cNvPr id="5" name="TextBox 4"/>
          <p:cNvSpPr txBox="1"/>
          <p:nvPr/>
        </p:nvSpPr>
        <p:spPr>
          <a:xfrm>
            <a:off x="838200" y="3455535"/>
            <a:ext cx="6629400" cy="2462213"/>
          </a:xfrm>
          <a:prstGeom prst="rect">
            <a:avLst/>
          </a:prstGeom>
          <a:noFill/>
        </p:spPr>
        <p:txBody>
          <a:bodyPr wrap="square" rtlCol="0">
            <a:spAutoFit/>
          </a:bodyPr>
          <a:lstStyle/>
          <a:p>
            <a:r>
              <a:rPr lang="en-US" b="1" dirty="0" smtClean="0">
                <a:latin typeface="Courier New" pitchFamily="49" charset="0"/>
                <a:cs typeface="Courier New" pitchFamily="49" charset="0"/>
              </a:rPr>
              <a:t>for (</a:t>
            </a:r>
            <a:r>
              <a:rPr lang="en-US" b="1" dirty="0" err="1" smtClean="0">
                <a:latin typeface="Courier New" pitchFamily="49" charset="0"/>
                <a:cs typeface="Courier New" pitchFamily="49" charset="0"/>
              </a:rPr>
              <a:t>list.reset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list.hasNext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list.next</a:t>
            </a: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Object x = </a:t>
            </a:r>
            <a:r>
              <a:rPr lang="en-US" b="1" dirty="0" err="1" smtClean="0">
                <a:latin typeface="Courier New" pitchFamily="49" charset="0"/>
                <a:cs typeface="Courier New" pitchFamily="49" charset="0"/>
              </a:rPr>
              <a:t>list.get</a:t>
            </a: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 .</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a:t>
            </a:r>
            <a:r>
              <a:rPr lang="en-US" dirty="0" smtClean="0"/>
              <a:t/>
            </a:r>
            <a:br>
              <a:rPr lang="en-US" dirty="0" smtClean="0"/>
            </a:br>
            <a:r>
              <a:rPr lang="en-US" sz="3200" dirty="0" smtClean="0"/>
              <a:t>Disadvantage: Only one cursor per list</a:t>
            </a:r>
          </a:p>
          <a:p>
            <a:r>
              <a:rPr lang="en-US" sz="3200" dirty="0" smtClean="0"/>
              <a:t>Iterator is superior concept</a:t>
            </a:r>
            <a:endParaRPr lang="en-US" sz="3200" dirty="0"/>
          </a:p>
        </p:txBody>
      </p:sp>
    </p:spTree>
    <p:extLst>
      <p:ext uri="{BB962C8B-B14F-4D97-AF65-F5344CB8AC3E}">
        <p14:creationId xmlns:p14="http://schemas.microsoft.com/office/powerpoint/2010/main" val="641880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Bundles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9112" y="2224881"/>
            <a:ext cx="8105775" cy="3276600"/>
          </a:xfrm>
        </p:spPr>
      </p:pic>
    </p:spTree>
    <p:extLst>
      <p:ext uri="{BB962C8B-B14F-4D97-AF65-F5344CB8AC3E}">
        <p14:creationId xmlns:p14="http://schemas.microsoft.com/office/powerpoint/2010/main" val="3534991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Discounted Items</a:t>
            </a:r>
            <a:endParaRPr lang="en-US" dirty="0"/>
          </a:p>
        </p:txBody>
      </p:sp>
      <p:sp>
        <p:nvSpPr>
          <p:cNvPr id="3" name="Content Placeholder 2"/>
          <p:cNvSpPr>
            <a:spLocks noGrp="1"/>
          </p:cNvSpPr>
          <p:nvPr>
            <p:ph idx="1"/>
          </p:nvPr>
        </p:nvSpPr>
        <p:spPr/>
        <p:txBody>
          <a:bodyPr/>
          <a:lstStyle/>
          <a:p>
            <a:r>
              <a:rPr lang="en-US" dirty="0" smtClean="0"/>
              <a:t>Store may give discount for an item</a:t>
            </a:r>
          </a:p>
          <a:p>
            <a:r>
              <a:rPr lang="en-US" dirty="0" smtClean="0"/>
              <a:t>Discounted item is again an item</a:t>
            </a:r>
          </a:p>
          <a:p>
            <a:r>
              <a:rPr lang="en-US" dirty="0" smtClean="0"/>
              <a:t>DECORATOR pattern</a:t>
            </a:r>
          </a:p>
          <a:p>
            <a:r>
              <a:rPr lang="en-US" dirty="0" smtClean="0">
                <a:hlinkClick r:id="rId2" action="ppaction://hlinkfile"/>
              </a:rPr>
              <a:t>Ch5/invoice/DiscountedItem.java</a:t>
            </a:r>
            <a:r>
              <a:rPr lang="en-US" dirty="0" smtClean="0"/>
              <a:t> (look at </a:t>
            </a:r>
            <a:r>
              <a:rPr lang="en-US" dirty="0" err="1" smtClean="0"/>
              <a:t>getPrice</a:t>
            </a:r>
            <a:r>
              <a:rPr lang="en-US" dirty="0" smtClean="0"/>
              <a:t>)</a:t>
            </a:r>
          </a:p>
          <a:p>
            <a:r>
              <a:rPr lang="en-US" dirty="0" smtClean="0"/>
              <a:t>Alternative design: add discount to </a:t>
            </a:r>
            <a:r>
              <a:rPr lang="en-US" dirty="0" err="1" smtClean="0"/>
              <a:t>LineItem</a:t>
            </a:r>
            <a:endParaRPr lang="en-US" dirty="0" smtClean="0"/>
          </a:p>
          <a:p>
            <a:pPr marL="0" indent="0">
              <a:buNone/>
            </a:pPr>
            <a:endParaRPr lang="en-US" dirty="0"/>
          </a:p>
        </p:txBody>
      </p:sp>
    </p:spTree>
    <p:extLst>
      <p:ext uri="{BB962C8B-B14F-4D97-AF65-F5344CB8AC3E}">
        <p14:creationId xmlns:p14="http://schemas.microsoft.com/office/powerpoint/2010/main" val="26902721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Discounted Items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07910"/>
            <a:ext cx="8229600" cy="3310543"/>
          </a:xfrm>
        </p:spPr>
      </p:pic>
    </p:spTree>
    <p:extLst>
      <p:ext uri="{BB962C8B-B14F-4D97-AF65-F5344CB8AC3E}">
        <p14:creationId xmlns:p14="http://schemas.microsoft.com/office/powerpoint/2010/main" val="40884477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Model/View Separation</a:t>
            </a:r>
            <a:br>
              <a:rPr lang="en-US" b="1" dirty="0" smtClean="0"/>
            </a:br>
            <a:endParaRPr lang="en-US" dirty="0"/>
          </a:p>
        </p:txBody>
      </p:sp>
      <p:sp>
        <p:nvSpPr>
          <p:cNvPr id="3" name="Content Placeholder 2"/>
          <p:cNvSpPr>
            <a:spLocks noGrp="1"/>
          </p:cNvSpPr>
          <p:nvPr>
            <p:ph idx="1"/>
          </p:nvPr>
        </p:nvSpPr>
        <p:spPr/>
        <p:txBody>
          <a:bodyPr/>
          <a:lstStyle/>
          <a:p>
            <a:r>
              <a:rPr lang="en-US" dirty="0" smtClean="0"/>
              <a:t>GUI has commands to add items to invoice</a:t>
            </a:r>
          </a:p>
          <a:p>
            <a:r>
              <a:rPr lang="en-US" dirty="0" smtClean="0"/>
              <a:t>GUI displays invoice</a:t>
            </a:r>
          </a:p>
          <a:p>
            <a:r>
              <a:rPr lang="en-US" dirty="0" smtClean="0"/>
              <a:t>Decouple input from display</a:t>
            </a:r>
          </a:p>
          <a:p>
            <a:r>
              <a:rPr lang="en-US" dirty="0" smtClean="0"/>
              <a:t>Display wants to know </a:t>
            </a:r>
            <a:r>
              <a:rPr lang="en-US" i="1" dirty="0" smtClean="0"/>
              <a:t>when</a:t>
            </a:r>
            <a:r>
              <a:rPr lang="en-US" dirty="0" smtClean="0"/>
              <a:t> invoice is modified</a:t>
            </a:r>
          </a:p>
          <a:p>
            <a:r>
              <a:rPr lang="en-US" dirty="0" smtClean="0"/>
              <a:t>Display doesn't care which command modified invoice</a:t>
            </a:r>
          </a:p>
          <a:p>
            <a:r>
              <a:rPr lang="en-US" dirty="0" smtClean="0"/>
              <a:t>OBSERVER pattern</a:t>
            </a:r>
          </a:p>
        </p:txBody>
      </p:sp>
    </p:spTree>
    <p:extLst>
      <p:ext uri="{BB962C8B-B14F-4D97-AF65-F5344CB8AC3E}">
        <p14:creationId xmlns:p14="http://schemas.microsoft.com/office/powerpoint/2010/main" val="24086032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Change Listeners</a:t>
            </a:r>
            <a:endParaRPr lang="en-US" dirty="0"/>
          </a:p>
        </p:txBody>
      </p:sp>
      <p:sp>
        <p:nvSpPr>
          <p:cNvPr id="3" name="Content Placeholder 2"/>
          <p:cNvSpPr>
            <a:spLocks noGrp="1"/>
          </p:cNvSpPr>
          <p:nvPr>
            <p:ph idx="1"/>
          </p:nvPr>
        </p:nvSpPr>
        <p:spPr/>
        <p:txBody>
          <a:bodyPr>
            <a:normAutofit fontScale="92500"/>
          </a:bodyPr>
          <a:lstStyle/>
          <a:p>
            <a:r>
              <a:rPr lang="en-US" dirty="0" smtClean="0"/>
              <a:t>Use standard </a:t>
            </a:r>
            <a:r>
              <a:rPr lang="en-US" dirty="0" err="1" smtClean="0"/>
              <a:t>ChangeListener</a:t>
            </a:r>
            <a:r>
              <a:rPr lang="en-US" dirty="0" smtClean="0"/>
              <a:t> interface type</a:t>
            </a:r>
            <a:br>
              <a:rPr lang="en-US" dirty="0" smtClean="0"/>
            </a:br>
            <a:r>
              <a:rPr lang="en-US" sz="2600" b="1" dirty="0" smtClean="0">
                <a:latin typeface="Courier New" pitchFamily="49" charset="0"/>
                <a:cs typeface="Courier New" pitchFamily="49" charset="0"/>
              </a:rPr>
              <a:t>public interface </a:t>
            </a:r>
            <a:r>
              <a:rPr lang="en-US" sz="2600" b="1" dirty="0" err="1" smtClean="0">
                <a:latin typeface="Courier New" pitchFamily="49" charset="0"/>
                <a:cs typeface="Courier New" pitchFamily="49" charset="0"/>
              </a:rPr>
              <a:t>ChangeListener</a:t>
            </a:r>
            <a:r>
              <a:rPr lang="en-US" sz="2600" b="1" dirty="0" smtClean="0">
                <a:latin typeface="Courier New" pitchFamily="49" charset="0"/>
                <a:cs typeface="Courier New" pitchFamily="49" charset="0"/>
              </a:rPr>
              <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   void </a:t>
            </a:r>
            <a:r>
              <a:rPr lang="en-US" sz="2600" b="1" dirty="0" err="1" smtClean="0">
                <a:latin typeface="Courier New" pitchFamily="49" charset="0"/>
                <a:cs typeface="Courier New" pitchFamily="49" charset="0"/>
              </a:rPr>
              <a:t>stateChanged</a:t>
            </a:r>
            <a:r>
              <a:rPr lang="en-US" sz="2600" b="1" dirty="0" smtClean="0">
                <a:latin typeface="Courier New" pitchFamily="49" charset="0"/>
                <a:cs typeface="Courier New" pitchFamily="49" charset="0"/>
              </a:rPr>
              <a:t>(</a:t>
            </a:r>
            <a:r>
              <a:rPr lang="en-US" sz="2600" b="1" dirty="0" err="1" smtClean="0">
                <a:latin typeface="Courier New" pitchFamily="49" charset="0"/>
                <a:cs typeface="Courier New" pitchFamily="49" charset="0"/>
              </a:rPr>
              <a:t>ChangeEvent</a:t>
            </a:r>
            <a:r>
              <a:rPr lang="en-US" sz="2600" b="1" dirty="0" smtClean="0">
                <a:latin typeface="Courier New" pitchFamily="49" charset="0"/>
                <a:cs typeface="Courier New" pitchFamily="49" charset="0"/>
              </a:rPr>
              <a:t> event);</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a:t>
            </a:r>
            <a:r>
              <a:rPr lang="en-US" dirty="0" smtClean="0"/>
              <a:t/>
            </a:r>
            <a:br>
              <a:rPr lang="en-US" dirty="0" smtClean="0"/>
            </a:br>
            <a:r>
              <a:rPr lang="en-US" dirty="0" smtClean="0"/>
              <a:t>Invoice collects </a:t>
            </a:r>
            <a:r>
              <a:rPr lang="en-US" dirty="0" err="1" smtClean="0"/>
              <a:t>ArrayList</a:t>
            </a:r>
            <a:r>
              <a:rPr lang="en-US" dirty="0" smtClean="0"/>
              <a:t> of change listeners When the invoice changes, it notifies all listeners:</a:t>
            </a:r>
            <a:br>
              <a:rPr lang="en-US" dirty="0" smtClean="0"/>
            </a:br>
            <a:r>
              <a:rPr lang="en-US" sz="2600" b="1" dirty="0" err="1" smtClean="0">
                <a:latin typeface="Courier New" pitchFamily="49" charset="0"/>
                <a:cs typeface="Courier New" pitchFamily="49" charset="0"/>
              </a:rPr>
              <a:t>ChangeEvent</a:t>
            </a:r>
            <a:r>
              <a:rPr lang="en-US" sz="2600" b="1" dirty="0" smtClean="0">
                <a:latin typeface="Courier New" pitchFamily="49" charset="0"/>
                <a:cs typeface="Courier New" pitchFamily="49" charset="0"/>
              </a:rPr>
              <a:t> event = new </a:t>
            </a:r>
            <a:r>
              <a:rPr lang="en-US" sz="2600" b="1" dirty="0" err="1" smtClean="0">
                <a:latin typeface="Courier New" pitchFamily="49" charset="0"/>
                <a:cs typeface="Courier New" pitchFamily="49" charset="0"/>
              </a:rPr>
              <a:t>ChangeEvent</a:t>
            </a:r>
            <a:r>
              <a:rPr lang="en-US" sz="2600" b="1" dirty="0" smtClean="0">
                <a:latin typeface="Courier New" pitchFamily="49" charset="0"/>
                <a:cs typeface="Courier New" pitchFamily="49" charset="0"/>
              </a:rPr>
              <a:t>(this);</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for (</a:t>
            </a:r>
            <a:r>
              <a:rPr lang="en-US" sz="2600" b="1" dirty="0" err="1" smtClean="0">
                <a:latin typeface="Courier New" pitchFamily="49" charset="0"/>
                <a:cs typeface="Courier New" pitchFamily="49" charset="0"/>
              </a:rPr>
              <a:t>ChangeListener</a:t>
            </a:r>
            <a:r>
              <a:rPr lang="en-US" sz="2600" b="1" dirty="0" smtClean="0">
                <a:latin typeface="Courier New" pitchFamily="49" charset="0"/>
                <a:cs typeface="Courier New" pitchFamily="49" charset="0"/>
              </a:rPr>
              <a:t> listener : listeners)</a:t>
            </a:r>
            <a:br>
              <a:rPr lang="en-US" sz="2600" b="1" dirty="0" smtClean="0">
                <a:latin typeface="Courier New" pitchFamily="49" charset="0"/>
                <a:cs typeface="Courier New" pitchFamily="49" charset="0"/>
              </a:rPr>
            </a:br>
            <a:r>
              <a:rPr lang="en-US" sz="2600" b="1" dirty="0" smtClean="0">
                <a:latin typeface="Courier New" pitchFamily="49" charset="0"/>
                <a:cs typeface="Courier New" pitchFamily="49" charset="0"/>
              </a:rPr>
              <a:t>   </a:t>
            </a:r>
            <a:r>
              <a:rPr lang="en-US" sz="2600" b="1" dirty="0" err="1" smtClean="0">
                <a:latin typeface="Courier New" pitchFamily="49" charset="0"/>
                <a:cs typeface="Courier New" pitchFamily="49" charset="0"/>
              </a:rPr>
              <a:t>listener.stateChanged</a:t>
            </a:r>
            <a:r>
              <a:rPr lang="en-US" sz="2600" b="1" dirty="0" smtClean="0">
                <a:latin typeface="Courier New" pitchFamily="49" charset="0"/>
                <a:cs typeface="Courier New" pitchFamily="49" charset="0"/>
              </a:rPr>
              <a:t>(event);</a:t>
            </a:r>
            <a:endParaRPr lang="en-US" sz="2600" b="1" dirty="0">
              <a:latin typeface="Courier New" pitchFamily="49" charset="0"/>
              <a:cs typeface="Courier New" pitchFamily="49" charset="0"/>
            </a:endParaRPr>
          </a:p>
        </p:txBody>
      </p:sp>
    </p:spTree>
    <p:extLst>
      <p:ext uri="{BB962C8B-B14F-4D97-AF65-F5344CB8AC3E}">
        <p14:creationId xmlns:p14="http://schemas.microsoft.com/office/powerpoint/2010/main" val="718470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Change Listeners</a:t>
            </a:r>
            <a:endParaRPr lang="en-US" dirty="0"/>
          </a:p>
        </p:txBody>
      </p:sp>
      <p:sp>
        <p:nvSpPr>
          <p:cNvPr id="3" name="Content Placeholder 2"/>
          <p:cNvSpPr>
            <a:spLocks noGrp="1"/>
          </p:cNvSpPr>
          <p:nvPr>
            <p:ph idx="1"/>
          </p:nvPr>
        </p:nvSpPr>
        <p:spPr/>
        <p:txBody>
          <a:bodyPr>
            <a:normAutofit fontScale="92500"/>
          </a:bodyPr>
          <a:lstStyle/>
          <a:p>
            <a:r>
              <a:rPr lang="en-US" dirty="0" smtClean="0"/>
              <a:t>Display adds itself as a change listener to the invoice Display updates itself when invoice object changes state</a:t>
            </a:r>
            <a:br>
              <a:rPr lang="en-US" dirty="0" smtClean="0"/>
            </a:br>
            <a:r>
              <a:rPr lang="en-US" sz="2200" b="1" dirty="0" smtClean="0">
                <a:latin typeface="Courier New" pitchFamily="49" charset="0"/>
                <a:cs typeface="Courier New" pitchFamily="49" charset="0"/>
              </a:rPr>
              <a:t>final Invoice </a:t>
            </a:r>
            <a:r>
              <a:rPr lang="en-US" sz="2200" b="1" dirty="0" err="1" smtClean="0">
                <a:latin typeface="Courier New" pitchFamily="49" charset="0"/>
                <a:cs typeface="Courier New" pitchFamily="49" charset="0"/>
              </a:rPr>
              <a:t>invoice</a:t>
            </a:r>
            <a:r>
              <a:rPr lang="en-US" sz="2200" b="1" dirty="0" smtClean="0">
                <a:latin typeface="Courier New" pitchFamily="49" charset="0"/>
                <a:cs typeface="Courier New" pitchFamily="49" charset="0"/>
              </a:rPr>
              <a:t> = new Invoice();</a:t>
            </a:r>
            <a:br>
              <a:rPr lang="en-US" sz="2200" b="1" dirty="0" smtClean="0">
                <a:latin typeface="Courier New" pitchFamily="49" charset="0"/>
                <a:cs typeface="Courier New" pitchFamily="49" charset="0"/>
              </a:rPr>
            </a:br>
            <a:r>
              <a:rPr lang="en-US" sz="2200" b="1" dirty="0" smtClean="0">
                <a:latin typeface="Courier New" pitchFamily="49" charset="0"/>
                <a:cs typeface="Courier New" pitchFamily="49" charset="0"/>
              </a:rPr>
              <a:t>final </a:t>
            </a:r>
            <a:r>
              <a:rPr lang="en-US" sz="2200" b="1" dirty="0" err="1" smtClean="0">
                <a:latin typeface="Courier New" pitchFamily="49" charset="0"/>
                <a:cs typeface="Courier New" pitchFamily="49" charset="0"/>
              </a:rPr>
              <a:t>JTextArea</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textArea</a:t>
            </a:r>
            <a:r>
              <a:rPr lang="en-US" sz="2200" b="1" dirty="0" smtClean="0">
                <a:latin typeface="Courier New" pitchFamily="49" charset="0"/>
                <a:cs typeface="Courier New" pitchFamily="49" charset="0"/>
              </a:rPr>
              <a:t> = new </a:t>
            </a:r>
            <a:r>
              <a:rPr lang="en-US" sz="2200" b="1" dirty="0" err="1" smtClean="0">
                <a:latin typeface="Courier New" pitchFamily="49" charset="0"/>
                <a:cs typeface="Courier New" pitchFamily="49" charset="0"/>
              </a:rPr>
              <a:t>JTextArea</a:t>
            </a:r>
            <a:r>
              <a:rPr lang="en-US" sz="2200" b="1" dirty="0" smtClean="0">
                <a:latin typeface="Courier New" pitchFamily="49" charset="0"/>
                <a:cs typeface="Courier New" pitchFamily="49" charset="0"/>
              </a:rPr>
              <a:t>(20, 40);</a:t>
            </a:r>
            <a:br>
              <a:rPr lang="en-US" sz="2200" b="1" dirty="0" smtClean="0">
                <a:latin typeface="Courier New" pitchFamily="49" charset="0"/>
                <a:cs typeface="Courier New" pitchFamily="49" charset="0"/>
              </a:rPr>
            </a:br>
            <a:r>
              <a:rPr lang="en-US" sz="2200" b="1" dirty="0" err="1" smtClean="0">
                <a:latin typeface="Courier New" pitchFamily="49" charset="0"/>
                <a:cs typeface="Courier New" pitchFamily="49" charset="0"/>
              </a:rPr>
              <a:t>ChangeListener</a:t>
            </a:r>
            <a:r>
              <a:rPr lang="en-US" sz="2200" b="1" dirty="0" smtClean="0">
                <a:latin typeface="Courier New" pitchFamily="49" charset="0"/>
                <a:cs typeface="Courier New" pitchFamily="49" charset="0"/>
              </a:rPr>
              <a:t> listener = new </a:t>
            </a:r>
            <a:r>
              <a:rPr lang="en-US" sz="2200" b="1" dirty="0" err="1" smtClean="0">
                <a:latin typeface="Courier New" pitchFamily="49" charset="0"/>
                <a:cs typeface="Courier New" pitchFamily="49" charset="0"/>
              </a:rPr>
              <a:t>ChangeListener</a:t>
            </a:r>
            <a:r>
              <a:rPr lang="en-US" sz="2200" b="1" dirty="0" smtClean="0">
                <a:latin typeface="Courier New" pitchFamily="49" charset="0"/>
                <a:cs typeface="Courier New" pitchFamily="49" charset="0"/>
              </a:rPr>
              <a:t>()</a:t>
            </a:r>
            <a:br>
              <a:rPr lang="en-US" sz="2200" b="1" dirty="0" smtClean="0">
                <a:latin typeface="Courier New" pitchFamily="49" charset="0"/>
                <a:cs typeface="Courier New" pitchFamily="49" charset="0"/>
              </a:rPr>
            </a:br>
            <a:r>
              <a:rPr lang="en-US" sz="2200" b="1" dirty="0" smtClean="0">
                <a:latin typeface="Courier New" pitchFamily="49" charset="0"/>
                <a:cs typeface="Courier New" pitchFamily="49" charset="0"/>
              </a:rPr>
              <a:t>{</a:t>
            </a:r>
            <a:br>
              <a:rPr lang="en-US" sz="2200" b="1" dirty="0" smtClean="0">
                <a:latin typeface="Courier New" pitchFamily="49" charset="0"/>
                <a:cs typeface="Courier New" pitchFamily="49" charset="0"/>
              </a:rPr>
            </a:br>
            <a:r>
              <a:rPr lang="en-US" sz="2200" b="1" dirty="0" smtClean="0">
                <a:latin typeface="Courier New" pitchFamily="49" charset="0"/>
                <a:cs typeface="Courier New" pitchFamily="49" charset="0"/>
              </a:rPr>
              <a:t>  public void </a:t>
            </a:r>
            <a:r>
              <a:rPr lang="en-US" sz="2200" b="1" dirty="0" err="1" smtClean="0">
                <a:latin typeface="Courier New" pitchFamily="49" charset="0"/>
                <a:cs typeface="Courier New" pitchFamily="49" charset="0"/>
              </a:rPr>
              <a:t>stateChanged</a:t>
            </a:r>
            <a:r>
              <a:rPr lang="en-US" sz="2200" b="1" dirty="0" smtClean="0">
                <a:latin typeface="Courier New" pitchFamily="49" charset="0"/>
                <a:cs typeface="Courier New" pitchFamily="49" charset="0"/>
              </a:rPr>
              <a:t>(</a:t>
            </a:r>
            <a:r>
              <a:rPr lang="en-US" sz="2200" b="1" dirty="0" err="1" smtClean="0">
                <a:latin typeface="Courier New" pitchFamily="49" charset="0"/>
                <a:cs typeface="Courier New" pitchFamily="49" charset="0"/>
              </a:rPr>
              <a:t>ChangeEvent</a:t>
            </a:r>
            <a:r>
              <a:rPr lang="en-US" sz="2200" b="1" dirty="0" smtClean="0">
                <a:latin typeface="Courier New" pitchFamily="49" charset="0"/>
                <a:cs typeface="Courier New" pitchFamily="49" charset="0"/>
              </a:rPr>
              <a:t> event)</a:t>
            </a:r>
            <a:br>
              <a:rPr lang="en-US" sz="2200" b="1" dirty="0" smtClean="0">
                <a:latin typeface="Courier New" pitchFamily="49" charset="0"/>
                <a:cs typeface="Courier New" pitchFamily="49" charset="0"/>
              </a:rPr>
            </a:br>
            <a:r>
              <a:rPr lang="en-US" sz="2200" b="1" dirty="0" smtClean="0">
                <a:latin typeface="Courier New" pitchFamily="49" charset="0"/>
                <a:cs typeface="Courier New" pitchFamily="49" charset="0"/>
              </a:rPr>
              <a:t>  {</a:t>
            </a:r>
            <a:br>
              <a:rPr lang="en-US" sz="2200" b="1" dirty="0" smtClean="0">
                <a:latin typeface="Courier New" pitchFamily="49" charset="0"/>
                <a:cs typeface="Courier New" pitchFamily="49" charset="0"/>
              </a:rPr>
            </a:b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textArea.setText</a:t>
            </a:r>
            <a:r>
              <a:rPr lang="en-US" sz="2200" b="1" dirty="0" smtClean="0">
                <a:latin typeface="Courier New" pitchFamily="49" charset="0"/>
                <a:cs typeface="Courier New" pitchFamily="49" charset="0"/>
              </a:rPr>
              <a:t>(...);</a:t>
            </a:r>
            <a:br>
              <a:rPr lang="en-US" sz="2200" b="1" dirty="0" smtClean="0">
                <a:latin typeface="Courier New" pitchFamily="49" charset="0"/>
                <a:cs typeface="Courier New" pitchFamily="49" charset="0"/>
              </a:rPr>
            </a:br>
            <a:r>
              <a:rPr lang="en-US" sz="2200" b="1" dirty="0" smtClean="0">
                <a:latin typeface="Courier New" pitchFamily="49" charset="0"/>
                <a:cs typeface="Courier New" pitchFamily="49" charset="0"/>
              </a:rPr>
              <a:t>  }</a:t>
            </a:r>
            <a:br>
              <a:rPr lang="en-US" sz="2200" b="1" dirty="0" smtClean="0">
                <a:latin typeface="Courier New" pitchFamily="49" charset="0"/>
                <a:cs typeface="Courier New" pitchFamily="49" charset="0"/>
              </a:rPr>
            </a:br>
            <a:r>
              <a:rPr lang="en-US" sz="2200" b="1" dirty="0" smtClean="0">
                <a:latin typeface="Courier New" pitchFamily="49" charset="0"/>
                <a:cs typeface="Courier New" pitchFamily="49" charset="0"/>
              </a:rPr>
              <a:t>};</a:t>
            </a:r>
            <a:endParaRPr lang="en-US" sz="2200" b="1" dirty="0">
              <a:latin typeface="Courier New" pitchFamily="49" charset="0"/>
              <a:cs typeface="Courier New" pitchFamily="49" charset="0"/>
            </a:endParaRPr>
          </a:p>
        </p:txBody>
      </p:sp>
    </p:spTree>
    <p:extLst>
      <p:ext uri="{BB962C8B-B14F-4D97-AF65-F5344CB8AC3E}">
        <p14:creationId xmlns:p14="http://schemas.microsoft.com/office/powerpoint/2010/main" val="30830763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Observing the Invoice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2129631"/>
            <a:ext cx="5029200" cy="3467100"/>
          </a:xfrm>
        </p:spPr>
      </p:pic>
    </p:spTree>
    <p:extLst>
      <p:ext uri="{BB962C8B-B14F-4D97-AF65-F5344CB8AC3E}">
        <p14:creationId xmlns:p14="http://schemas.microsoft.com/office/powerpoint/2010/main" val="32135242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Iterating Through Invoice Items</a:t>
            </a:r>
            <a:endParaRPr lang="en-US" dirty="0"/>
          </a:p>
        </p:txBody>
      </p:sp>
      <p:sp>
        <p:nvSpPr>
          <p:cNvPr id="3" name="Content Placeholder 2"/>
          <p:cNvSpPr>
            <a:spLocks noGrp="1"/>
          </p:cNvSpPr>
          <p:nvPr>
            <p:ph idx="1"/>
          </p:nvPr>
        </p:nvSpPr>
        <p:spPr/>
        <p:txBody>
          <a:bodyPr/>
          <a:lstStyle/>
          <a:p>
            <a:r>
              <a:rPr lang="en-US" dirty="0" smtClean="0"/>
              <a:t>Invoice collect line items</a:t>
            </a:r>
          </a:p>
          <a:p>
            <a:r>
              <a:rPr lang="en-US" dirty="0" smtClean="0"/>
              <a:t>Clients need to iterate over line items</a:t>
            </a:r>
          </a:p>
          <a:p>
            <a:r>
              <a:rPr lang="en-US" dirty="0" smtClean="0"/>
              <a:t>Don't want to expose </a:t>
            </a:r>
            <a:r>
              <a:rPr lang="en-US" dirty="0" err="1" smtClean="0"/>
              <a:t>ArrayList</a:t>
            </a:r>
            <a:endParaRPr lang="en-US" dirty="0" smtClean="0"/>
          </a:p>
          <a:p>
            <a:r>
              <a:rPr lang="en-US" dirty="0" smtClean="0"/>
              <a:t>May change (e.g. if storing invoices in database)</a:t>
            </a:r>
          </a:p>
          <a:p>
            <a:r>
              <a:rPr lang="en-US" dirty="0" smtClean="0"/>
              <a:t>ITERATOR pattern</a:t>
            </a:r>
          </a:p>
          <a:p>
            <a:endParaRPr lang="en-US" dirty="0"/>
          </a:p>
        </p:txBody>
      </p:sp>
    </p:spTree>
    <p:extLst>
      <p:ext uri="{BB962C8B-B14F-4D97-AF65-F5344CB8AC3E}">
        <p14:creationId xmlns:p14="http://schemas.microsoft.com/office/powerpoint/2010/main" val="32718728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Iterators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Use standard Iterator interface type</a:t>
            </a:r>
            <a:br>
              <a:rPr lang="en-US" dirty="0" smtClean="0"/>
            </a:br>
            <a:r>
              <a:rPr lang="en-US" b="1" dirty="0" smtClean="0">
                <a:latin typeface="Courier New" pitchFamily="49" charset="0"/>
                <a:cs typeface="Courier New" pitchFamily="49" charset="0"/>
              </a:rPr>
              <a:t>public interface Iterator&lt;</a:t>
            </a:r>
            <a:r>
              <a:rPr lang="en-US" b="1" dirty="0" err="1" smtClean="0">
                <a:latin typeface="Courier New" pitchFamily="49" charset="0"/>
                <a:cs typeface="Courier New" pitchFamily="49" charset="0"/>
              </a:rPr>
              <a:t>LineItem</a:t>
            </a:r>
            <a:r>
              <a:rPr lang="en-US" b="1" dirty="0" smtClean="0">
                <a:latin typeface="Courier New" pitchFamily="49" charset="0"/>
                <a:cs typeface="Courier New" pitchFamily="49" charset="0"/>
              </a:rPr>
              <a:t>&gt;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boolean</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hasNext</a:t>
            </a: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LineItem</a:t>
            </a:r>
            <a:r>
              <a:rPr lang="en-US" b="1" dirty="0" smtClean="0">
                <a:latin typeface="Courier New" pitchFamily="49" charset="0"/>
                <a:cs typeface="Courier New" pitchFamily="49" charset="0"/>
              </a:rPr>
              <a:t> next();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void remove();</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a:t>
            </a:r>
          </a:p>
          <a:p>
            <a:r>
              <a:rPr lang="en-US" dirty="0" smtClean="0"/>
              <a:t>remove is "optional operation" (see </a:t>
            </a:r>
            <a:r>
              <a:rPr lang="en-US" dirty="0" err="1" smtClean="0"/>
              <a:t>ch.</a:t>
            </a:r>
            <a:r>
              <a:rPr lang="en-US" dirty="0" smtClean="0"/>
              <a:t> 8)</a:t>
            </a:r>
          </a:p>
          <a:p>
            <a:r>
              <a:rPr lang="en-US" dirty="0" smtClean="0"/>
              <a:t>implement to throw </a:t>
            </a:r>
            <a:r>
              <a:rPr lang="en-US" b="1" dirty="0" err="1" smtClean="0">
                <a:latin typeface="Courier New" pitchFamily="49" charset="0"/>
                <a:cs typeface="Courier New" pitchFamily="49" charset="0"/>
              </a:rPr>
              <a:t>UnsupportedException</a:t>
            </a:r>
            <a:endParaRPr lang="en-US" b="1" dirty="0" smtClean="0">
              <a:latin typeface="Courier New" pitchFamily="49" charset="0"/>
              <a:cs typeface="Courier New" pitchFamily="49" charset="0"/>
            </a:endParaRPr>
          </a:p>
          <a:p>
            <a:r>
              <a:rPr lang="en-US" dirty="0" smtClean="0"/>
              <a:t>implement </a:t>
            </a:r>
            <a:r>
              <a:rPr lang="en-US" dirty="0" err="1" smtClean="0"/>
              <a:t>hasNext</a:t>
            </a:r>
            <a:r>
              <a:rPr lang="en-US" dirty="0" smtClean="0"/>
              <a:t>/next manually to show inner workings</a:t>
            </a:r>
          </a:p>
          <a:p>
            <a:r>
              <a:rPr lang="en-US" dirty="0" smtClean="0">
                <a:hlinkClick r:id="rId2" action="ppaction://hlinkfile"/>
              </a:rPr>
              <a:t>Ch5/invoice/Invoice.java</a:t>
            </a:r>
            <a:endParaRPr lang="en-US" dirty="0" smtClean="0"/>
          </a:p>
          <a:p>
            <a:endParaRPr lang="en-US" dirty="0"/>
          </a:p>
        </p:txBody>
      </p:sp>
    </p:spTree>
    <p:extLst>
      <p:ext uri="{BB962C8B-B14F-4D97-AF65-F5344CB8AC3E}">
        <p14:creationId xmlns:p14="http://schemas.microsoft.com/office/powerpoint/2010/main" val="12105746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Iterators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5962" y="1896269"/>
            <a:ext cx="5172075" cy="3933825"/>
          </a:xfrm>
        </p:spPr>
      </p:pic>
    </p:spTree>
    <p:extLst>
      <p:ext uri="{BB962C8B-B14F-4D97-AF65-F5344CB8AC3E}">
        <p14:creationId xmlns:p14="http://schemas.microsoft.com/office/powerpoint/2010/main" val="1891179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Pattern Concept</a:t>
            </a:r>
            <a:endParaRPr lang="en-US" dirty="0"/>
          </a:p>
        </p:txBody>
      </p:sp>
      <p:sp>
        <p:nvSpPr>
          <p:cNvPr id="3" name="Content Placeholder 2"/>
          <p:cNvSpPr>
            <a:spLocks noGrp="1"/>
          </p:cNvSpPr>
          <p:nvPr>
            <p:ph idx="1"/>
          </p:nvPr>
        </p:nvSpPr>
        <p:spPr/>
        <p:txBody>
          <a:bodyPr/>
          <a:lstStyle/>
          <a:p>
            <a:r>
              <a:rPr lang="en-US" dirty="0" smtClean="0"/>
              <a:t>History: Architectural Patterns</a:t>
            </a:r>
          </a:p>
          <a:p>
            <a:r>
              <a:rPr lang="en-US" dirty="0" smtClean="0"/>
              <a:t>Christopher Alexander</a:t>
            </a:r>
          </a:p>
          <a:p>
            <a:r>
              <a:rPr lang="en-US" dirty="0" smtClean="0"/>
              <a:t>Each pattern has </a:t>
            </a:r>
          </a:p>
          <a:p>
            <a:pPr lvl="1"/>
            <a:r>
              <a:rPr lang="en-US" dirty="0" smtClean="0"/>
              <a:t>a short </a:t>
            </a:r>
            <a:r>
              <a:rPr lang="en-US" i="1" dirty="0" smtClean="0"/>
              <a:t>name</a:t>
            </a:r>
            <a:endParaRPr lang="en-US" dirty="0" smtClean="0"/>
          </a:p>
          <a:p>
            <a:pPr lvl="1"/>
            <a:r>
              <a:rPr lang="en-US" dirty="0" smtClean="0"/>
              <a:t>a brief description of the </a:t>
            </a:r>
            <a:r>
              <a:rPr lang="en-US" i="1" dirty="0" smtClean="0"/>
              <a:t>context</a:t>
            </a:r>
            <a:endParaRPr lang="en-US" dirty="0" smtClean="0"/>
          </a:p>
          <a:p>
            <a:pPr lvl="1"/>
            <a:r>
              <a:rPr lang="en-US" dirty="0" smtClean="0"/>
              <a:t>a lengthy description of the </a:t>
            </a:r>
            <a:r>
              <a:rPr lang="en-US" i="1" dirty="0" smtClean="0"/>
              <a:t>problem</a:t>
            </a:r>
            <a:endParaRPr lang="en-US" dirty="0" smtClean="0"/>
          </a:p>
          <a:p>
            <a:pPr lvl="1"/>
            <a:r>
              <a:rPr lang="en-US" dirty="0" smtClean="0"/>
              <a:t>a prescription for the </a:t>
            </a:r>
            <a:r>
              <a:rPr lang="en-US" i="1" dirty="0" smtClean="0"/>
              <a:t>solution</a:t>
            </a:r>
            <a:endParaRPr lang="en-US" dirty="0" smtClean="0"/>
          </a:p>
        </p:txBody>
      </p:sp>
    </p:spTree>
    <p:extLst>
      <p:ext uri="{BB962C8B-B14F-4D97-AF65-F5344CB8AC3E}">
        <p14:creationId xmlns:p14="http://schemas.microsoft.com/office/powerpoint/2010/main" val="16448618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Formatting Invoices</a:t>
            </a:r>
            <a:endParaRPr lang="en-US" dirty="0"/>
          </a:p>
        </p:txBody>
      </p:sp>
      <p:sp>
        <p:nvSpPr>
          <p:cNvPr id="3" name="Content Placeholder 2"/>
          <p:cNvSpPr>
            <a:spLocks noGrp="1"/>
          </p:cNvSpPr>
          <p:nvPr>
            <p:ph idx="1"/>
          </p:nvPr>
        </p:nvSpPr>
        <p:spPr/>
        <p:txBody>
          <a:bodyPr/>
          <a:lstStyle/>
          <a:p>
            <a:r>
              <a:rPr lang="en-US" dirty="0" smtClean="0"/>
              <a:t>Simple format: dump into text area</a:t>
            </a:r>
          </a:p>
          <a:p>
            <a:r>
              <a:rPr lang="en-US" dirty="0" smtClean="0"/>
              <a:t>May not be good enough,</a:t>
            </a:r>
          </a:p>
          <a:p>
            <a:r>
              <a:rPr lang="en-US" dirty="0" smtClean="0"/>
              <a:t>E.g. HTML tags for display in browser</a:t>
            </a:r>
          </a:p>
          <a:p>
            <a:r>
              <a:rPr lang="en-US" dirty="0" smtClean="0"/>
              <a:t>Want to allow for multiple formatting algorithms</a:t>
            </a:r>
          </a:p>
          <a:p>
            <a:r>
              <a:rPr lang="en-US" dirty="0" smtClean="0"/>
              <a:t>STRATEGY pattern</a:t>
            </a:r>
          </a:p>
          <a:p>
            <a:endParaRPr lang="en-US" dirty="0"/>
          </a:p>
        </p:txBody>
      </p:sp>
    </p:spTree>
    <p:extLst>
      <p:ext uri="{BB962C8B-B14F-4D97-AF65-F5344CB8AC3E}">
        <p14:creationId xmlns:p14="http://schemas.microsoft.com/office/powerpoint/2010/main" val="5791735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Formatting Invoices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ch5/invoice/InvoiceFormatter.java</a:t>
            </a:r>
            <a:r>
              <a:rPr lang="en-US" dirty="0" smtClean="0"/>
              <a:t> </a:t>
            </a:r>
          </a:p>
          <a:p>
            <a:r>
              <a:rPr lang="en-US" dirty="0" smtClean="0">
                <a:hlinkClick r:id="rId3" action="ppaction://hlinkfile"/>
              </a:rPr>
              <a:t>ch5/invoice/SimpleFormatter.java</a:t>
            </a:r>
            <a:r>
              <a:rPr lang="en-US" dirty="0" smtClean="0"/>
              <a:t> </a:t>
            </a:r>
          </a:p>
          <a:p>
            <a:r>
              <a:rPr lang="en-US" dirty="0" smtClean="0">
                <a:hlinkClick r:id="rId4" action="ppaction://hlinkfile"/>
              </a:rPr>
              <a:t>ch5/invoice/InvoiceTester.java</a:t>
            </a:r>
            <a:endParaRPr lang="en-US" dirty="0"/>
          </a:p>
        </p:txBody>
      </p:sp>
    </p:spTree>
    <p:extLst>
      <p:ext uri="{BB962C8B-B14F-4D97-AF65-F5344CB8AC3E}">
        <p14:creationId xmlns:p14="http://schemas.microsoft.com/office/powerpoint/2010/main" val="28362503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Formatting Invoices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9996" y="1600200"/>
            <a:ext cx="5444008" cy="4525963"/>
          </a:xfrm>
        </p:spPr>
      </p:pic>
    </p:spTree>
    <p:extLst>
      <p:ext uri="{BB962C8B-B14F-4D97-AF65-F5344CB8AC3E}">
        <p14:creationId xmlns:p14="http://schemas.microsoft.com/office/powerpoint/2010/main" val="3422892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Formatting Invoices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2048669"/>
            <a:ext cx="5334000" cy="3629025"/>
          </a:xfrm>
        </p:spPr>
      </p:pic>
    </p:spTree>
    <p:extLst>
      <p:ext uri="{BB962C8B-B14F-4D97-AF65-F5344CB8AC3E}">
        <p14:creationId xmlns:p14="http://schemas.microsoft.com/office/powerpoint/2010/main" val="2527789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Short Passages Pattern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3374" y="1600200"/>
            <a:ext cx="4237252" cy="4525963"/>
          </a:xfrm>
        </p:spPr>
      </p:pic>
    </p:spTree>
    <p:extLst>
      <p:ext uri="{BB962C8B-B14F-4D97-AF65-F5344CB8AC3E}">
        <p14:creationId xmlns:p14="http://schemas.microsoft.com/office/powerpoint/2010/main" val="156924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Short Passages Pattern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Context</a:t>
            </a:r>
          </a:p>
          <a:p>
            <a:pPr lvl="1"/>
            <a:r>
              <a:rPr lang="en-US" dirty="0" smtClean="0"/>
              <a:t>"...Long, sterile corridors set the scene for everything bad about modern architecture..."</a:t>
            </a:r>
          </a:p>
          <a:p>
            <a:r>
              <a:rPr lang="en-US" b="1" dirty="0" smtClean="0"/>
              <a:t>Problem</a:t>
            </a:r>
          </a:p>
          <a:p>
            <a:pPr lvl="1"/>
            <a:r>
              <a:rPr lang="en-US" dirty="0" smtClean="0"/>
              <a:t>a lengthy description of the problem, including</a:t>
            </a:r>
            <a:br>
              <a:rPr lang="en-US" dirty="0" smtClean="0"/>
            </a:br>
            <a:endParaRPr lang="en-US" dirty="0" smtClean="0"/>
          </a:p>
          <a:p>
            <a:pPr lvl="2"/>
            <a:r>
              <a:rPr lang="en-US" dirty="0" smtClean="0"/>
              <a:t>a depressing picture</a:t>
            </a:r>
          </a:p>
          <a:p>
            <a:pPr lvl="2"/>
            <a:r>
              <a:rPr lang="en-US" dirty="0" smtClean="0"/>
              <a:t>issues of light and furniture</a:t>
            </a:r>
          </a:p>
          <a:p>
            <a:pPr lvl="2"/>
            <a:r>
              <a:rPr lang="en-US" dirty="0" smtClean="0"/>
              <a:t>research about patient anxiety in hospitals</a:t>
            </a:r>
          </a:p>
          <a:p>
            <a:pPr lvl="2"/>
            <a:r>
              <a:rPr lang="en-US" dirty="0" smtClean="0"/>
              <a:t>research that suggests that corridors over 50 </a:t>
            </a:r>
            <a:r>
              <a:rPr lang="en-US" dirty="0" err="1" smtClean="0"/>
              <a:t>ft</a:t>
            </a:r>
            <a:r>
              <a:rPr lang="en-US" dirty="0" smtClean="0"/>
              <a:t> are considered uncomfortable</a:t>
            </a:r>
          </a:p>
          <a:p>
            <a:endParaRPr lang="en-US" dirty="0"/>
          </a:p>
        </p:txBody>
      </p:sp>
    </p:spTree>
    <p:extLst>
      <p:ext uri="{BB962C8B-B14F-4D97-AF65-F5344CB8AC3E}">
        <p14:creationId xmlns:p14="http://schemas.microsoft.com/office/powerpoint/2010/main" val="1314787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1413</Words>
  <Application>Microsoft Office PowerPoint</Application>
  <PresentationFormat>On-screen Show (4:3)</PresentationFormat>
  <Paragraphs>350</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Pattern and GUI Programming</vt:lpstr>
      <vt:lpstr>Chapter Topics</vt:lpstr>
      <vt:lpstr>List Iterators </vt:lpstr>
      <vt:lpstr>Classical List Data Structure</vt:lpstr>
      <vt:lpstr>High-Level View of Data Structures</vt:lpstr>
      <vt:lpstr>List with Cursor</vt:lpstr>
      <vt:lpstr>The Pattern Concept</vt:lpstr>
      <vt:lpstr>Short Passages Pattern</vt:lpstr>
      <vt:lpstr>Short Passages Pattern</vt:lpstr>
      <vt:lpstr>Short Passages Pattern</vt:lpstr>
      <vt:lpstr>Short Passages Pattern</vt:lpstr>
      <vt:lpstr>Iterator Pattern</vt:lpstr>
      <vt:lpstr>Iterator Pattern</vt:lpstr>
      <vt:lpstr>Iterator Pattern</vt:lpstr>
      <vt:lpstr>Iterator Pattern</vt:lpstr>
      <vt:lpstr>Model/View/Controller</vt:lpstr>
      <vt:lpstr>Model/View/Controller</vt:lpstr>
      <vt:lpstr>Model/View/Controller</vt:lpstr>
      <vt:lpstr>Model/View/Controller</vt:lpstr>
      <vt:lpstr>Model/View/Controller</vt:lpstr>
      <vt:lpstr>Observer Pattern</vt:lpstr>
      <vt:lpstr>Observer Pattern</vt:lpstr>
      <vt:lpstr>Observer Pattern</vt:lpstr>
      <vt:lpstr>Names in Observer Pattern</vt:lpstr>
      <vt:lpstr>Layout Managers</vt:lpstr>
      <vt:lpstr>Layout Managers</vt:lpstr>
      <vt:lpstr>Layout Managers</vt:lpstr>
      <vt:lpstr>Layout Managers</vt:lpstr>
      <vt:lpstr>Layout Managers</vt:lpstr>
      <vt:lpstr>Voice Mail System GUI</vt:lpstr>
      <vt:lpstr>Voice Mail System GUI</vt:lpstr>
      <vt:lpstr>Voice Mail System GUI</vt:lpstr>
      <vt:lpstr>Voice Mail System GUI</vt:lpstr>
      <vt:lpstr>Voice Mail System GUI</vt:lpstr>
      <vt:lpstr>Custom Layout Manager</vt:lpstr>
      <vt:lpstr>The LayoutManager Interface Type</vt:lpstr>
      <vt:lpstr>Form Layout</vt:lpstr>
      <vt:lpstr>Strategy Pattern</vt:lpstr>
      <vt:lpstr>Strategy Pattern</vt:lpstr>
      <vt:lpstr>Strategy Pattern</vt:lpstr>
      <vt:lpstr>Strategy Pattern:  Layout Management   </vt:lpstr>
      <vt:lpstr>Strategy Pattern: Sorting</vt:lpstr>
      <vt:lpstr>Containers and Components</vt:lpstr>
      <vt:lpstr>Composite Pattern</vt:lpstr>
      <vt:lpstr>Composite Pattern</vt:lpstr>
      <vt:lpstr>Composite Pattern</vt:lpstr>
      <vt:lpstr>Scroll Bars</vt:lpstr>
      <vt:lpstr>Scroll Bars</vt:lpstr>
      <vt:lpstr>Decorator Pattern</vt:lpstr>
      <vt:lpstr>Decorator Pattern</vt:lpstr>
      <vt:lpstr>Decorator Pattern</vt:lpstr>
      <vt:lpstr>Decorator Pattern: Scroll Bars</vt:lpstr>
      <vt:lpstr>Streams</vt:lpstr>
      <vt:lpstr>Decorator Pattern: Input Streams</vt:lpstr>
      <vt:lpstr>How to Recognize Patterns</vt:lpstr>
      <vt:lpstr>Litmus Test</vt:lpstr>
      <vt:lpstr>Litmus Test</vt:lpstr>
      <vt:lpstr>Putting Patterns to Work</vt:lpstr>
      <vt:lpstr>Bundles</vt:lpstr>
      <vt:lpstr>Bundles</vt:lpstr>
      <vt:lpstr>Discounted Items</vt:lpstr>
      <vt:lpstr>Discounted Items</vt:lpstr>
      <vt:lpstr>Model/View Separation </vt:lpstr>
      <vt:lpstr>Change Listeners</vt:lpstr>
      <vt:lpstr>Change Listeners</vt:lpstr>
      <vt:lpstr>Observing the Invoice</vt:lpstr>
      <vt:lpstr>Iterating Through Invoice Items</vt:lpstr>
      <vt:lpstr>Iterators</vt:lpstr>
      <vt:lpstr>Iterators</vt:lpstr>
      <vt:lpstr>Formatting Invoices</vt:lpstr>
      <vt:lpstr>Formatting Invoices</vt:lpstr>
      <vt:lpstr>Formatting Invoices</vt:lpstr>
      <vt:lpstr>Formatting Invoices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 and GUI Programming</dc:title>
  <dc:creator>Anne Applin</dc:creator>
  <cp:lastModifiedBy>Anne Applin</cp:lastModifiedBy>
  <cp:revision>12</cp:revision>
  <dcterms:created xsi:type="dcterms:W3CDTF">2013-06-25T17:03:47Z</dcterms:created>
  <dcterms:modified xsi:type="dcterms:W3CDTF">2013-07-06T22:25:55Z</dcterms:modified>
</cp:coreProperties>
</file>