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9"/>
  </p:notesMasterIdLst>
  <p:sldIdLst>
    <p:sldId id="256" r:id="rId3"/>
    <p:sldId id="285" r:id="rId4"/>
    <p:sldId id="286" r:id="rId5"/>
    <p:sldId id="287" r:id="rId6"/>
    <p:sldId id="288" r:id="rId7"/>
    <p:sldId id="300" r:id="rId8"/>
    <p:sldId id="289" r:id="rId9"/>
    <p:sldId id="290" r:id="rId10"/>
    <p:sldId id="263" r:id="rId11"/>
    <p:sldId id="298" r:id="rId12"/>
    <p:sldId id="299" r:id="rId13"/>
    <p:sldId id="261" r:id="rId14"/>
    <p:sldId id="262" r:id="rId15"/>
    <p:sldId id="274" r:id="rId16"/>
    <p:sldId id="275" r:id="rId17"/>
    <p:sldId id="276" r:id="rId18"/>
    <p:sldId id="277" r:id="rId19"/>
    <p:sldId id="278" r:id="rId20"/>
    <p:sldId id="273" r:id="rId21"/>
    <p:sldId id="279" r:id="rId22"/>
    <p:sldId id="291" r:id="rId23"/>
    <p:sldId id="280" r:id="rId24"/>
    <p:sldId id="293" r:id="rId25"/>
    <p:sldId id="294" r:id="rId26"/>
    <p:sldId id="295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5" autoAdjust="0"/>
  </p:normalViewPr>
  <p:slideViewPr>
    <p:cSldViewPr>
      <p:cViewPr varScale="1">
        <p:scale>
          <a:sx n="73" d="100"/>
          <a:sy n="73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964-2001-4DEC-9CFC-2F770AFED2C8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FB00E-E3F5-4E67-8027-CFDB3E18F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3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devnet/devices/articles/htchero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ashable.com/2009/10/05/iphone-flash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0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7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33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34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5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5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5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5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5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5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0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51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77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9D033-9361-4FB9-A367-DBEB7597D1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78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49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85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98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0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9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HTC Zero is the first </a:t>
            </a:r>
            <a:r>
              <a:rPr lang="en-US" baseline="0" dirty="0" smtClean="0"/>
              <a:t>Android device that supports Flash    </a:t>
            </a:r>
            <a:r>
              <a:rPr lang="en-US" dirty="0" smtClean="0">
                <a:hlinkClick r:id="rId3"/>
              </a:rPr>
              <a:t>http://www.adobe.com/devnet/devices/articles/htchero.html</a:t>
            </a:r>
            <a:endParaRPr lang="en-US" dirty="0" smtClean="0"/>
          </a:p>
          <a:p>
            <a:r>
              <a:rPr lang="en-US" dirty="0" err="1" smtClean="0"/>
              <a:t>iPhone</a:t>
            </a:r>
            <a:r>
              <a:rPr lang="en-US" dirty="0" smtClean="0"/>
              <a:t> does</a:t>
            </a:r>
            <a:r>
              <a:rPr lang="en-US" baseline="0" dirty="0" smtClean="0"/>
              <a:t> not support Flash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Adobe has software that allows developers to convert Flash into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apps</a:t>
            </a:r>
          </a:p>
          <a:p>
            <a:r>
              <a:rPr lang="en-US" dirty="0" smtClean="0">
                <a:hlinkClick r:id="rId4"/>
              </a:rPr>
              <a:t>http://mashable.com/2009/10/05/iphone-flash/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BREW: </a:t>
            </a:r>
            <a:r>
              <a:rPr lang="en-US" b="1" dirty="0"/>
              <a:t>Binary Runtime Environment Wireless</a:t>
            </a:r>
          </a:p>
          <a:p>
            <a:r>
              <a:rPr lang="en-US" dirty="0"/>
              <a:t>Proprietary mobile device platform developed by </a:t>
            </a:r>
            <a:r>
              <a:rPr lang="en-US" dirty="0" err="1"/>
              <a:t>Qualcomm.Development</a:t>
            </a:r>
            <a:endParaRPr lang="en-US" dirty="0"/>
          </a:p>
          <a:p>
            <a:r>
              <a:rPr lang="en-US" dirty="0"/>
              <a:t>language is C with C++ interfaces.</a:t>
            </a:r>
          </a:p>
          <a:p>
            <a:r>
              <a:rPr lang="en-US" dirty="0"/>
              <a:t>Certification and development process is expensive.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1A2F-9188-481A-90BA-D883B6D5CE6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7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1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1A2F-9188-481A-90BA-D883B6D5CE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6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B00E-E3F5-4E67-8027-CFDB3E18FD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5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1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0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2E7-7EBC-4140-B139-70A8A3F0ABDD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349-8FD1-4CD9-8E6B-B27610F0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4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2E7-7EBC-4140-B139-70A8A3F0ABDD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349-8FD1-4CD9-8E6B-B27610F0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83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2E7-7EBC-4140-B139-70A8A3F0ABDD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349-8FD1-4CD9-8E6B-B27610F0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7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2E7-7EBC-4140-B139-70A8A3F0ABDD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349-8FD1-4CD9-8E6B-B27610F0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5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2E7-7EBC-4140-B139-70A8A3F0ABDD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349-8FD1-4CD9-8E6B-B27610F0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3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2E7-7EBC-4140-B139-70A8A3F0ABDD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349-8FD1-4CD9-8E6B-B27610F0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8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2E7-7EBC-4140-B139-70A8A3F0ABDD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349-8FD1-4CD9-8E6B-B27610F0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2E7-7EBC-4140-B139-70A8A3F0ABDD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349-8FD1-4CD9-8E6B-B27610F0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0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CS499 –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2E7-7EBC-4140-B139-70A8A3F0ABDD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349-8FD1-4CD9-8E6B-B27610F0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2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2E7-7EBC-4140-B139-70A8A3F0ABDD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349-8FD1-4CD9-8E6B-B27610F0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69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22E7-7EBC-4140-B139-70A8A3F0ABDD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D7349-8FD1-4CD9-8E6B-B27610F0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7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1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8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9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5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1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B22E7-7EBC-4140-B139-70A8A3F0ABDD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D7349-8FD1-4CD9-8E6B-B27610F0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4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Mobile Application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 101 Fall 2013</a:t>
            </a:r>
          </a:p>
          <a:p>
            <a:r>
              <a:rPr lang="en-US" dirty="0" smtClean="0"/>
              <a:t>Prof. Elizabeth White</a:t>
            </a:r>
          </a:p>
        </p:txBody>
      </p:sp>
    </p:spTree>
    <p:extLst>
      <p:ext uri="{BB962C8B-B14F-4D97-AF65-F5344CB8AC3E}">
        <p14:creationId xmlns:p14="http://schemas.microsoft.com/office/powerpoint/2010/main" val="1079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780757"/>
              </p:ext>
            </p:extLst>
          </p:nvPr>
        </p:nvGraphicFramePr>
        <p:xfrm>
          <a:off x="457200" y="1600200"/>
          <a:ext cx="738258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358"/>
                <a:gridCol w="2159318"/>
                <a:gridCol w="1149668"/>
                <a:gridCol w="1971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Released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1.0, 1.1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9/2008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Cupcake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4/2009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Donut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9/2009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Eclair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2.0, 2.0.1, 2.1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5,6,7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10/2009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Froyo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2.2-2.2.3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5/2010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Gingerbread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2.3-2.3.2, 2.3.3-2.3.7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12/2010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Honeycomb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3.0, 3.1,3.2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11,12,13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Ice Cream Sandwich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4.0-4.0.2, 4.0.3-4.0.4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10/2011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Jellybean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4.1, 4.2, 4.3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16, 17, 18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6/2012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KitKat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0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50" y="1600200"/>
            <a:ext cx="644965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0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Architecture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32" y="1524000"/>
            <a:ext cx="67913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4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19800" y="11430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Linux Kernel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Abstraction Layer between HW &amp; SW</a:t>
            </a:r>
          </a:p>
          <a:p>
            <a:r>
              <a:rPr lang="en-US" dirty="0" smtClean="0"/>
              <a:t>Provides services such as 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Memory &amp; process management</a:t>
            </a:r>
            <a:endParaRPr lang="en-US" dirty="0"/>
          </a:p>
          <a:p>
            <a:pPr lvl="1"/>
            <a:r>
              <a:rPr lang="en-US" dirty="0" smtClean="0"/>
              <a:t>Network stack</a:t>
            </a:r>
            <a:endParaRPr lang="en-US" dirty="0"/>
          </a:p>
          <a:p>
            <a:pPr lvl="1"/>
            <a:r>
              <a:rPr lang="en-US" dirty="0" smtClean="0"/>
              <a:t>Device driver model</a:t>
            </a:r>
          </a:p>
          <a:p>
            <a:r>
              <a:rPr lang="en-US" dirty="0"/>
              <a:t>Android-specific components</a:t>
            </a:r>
          </a:p>
          <a:p>
            <a:pPr lvl="1"/>
            <a:r>
              <a:rPr lang="en-US" dirty="0"/>
              <a:t>Android shared memory</a:t>
            </a:r>
          </a:p>
          <a:p>
            <a:pPr lvl="1"/>
            <a:r>
              <a:rPr lang="en-US" dirty="0"/>
              <a:t>Power management</a:t>
            </a:r>
          </a:p>
          <a:p>
            <a:pPr lvl="1"/>
            <a:r>
              <a:rPr lang="en-US" dirty="0"/>
              <a:t>Alarm driver</a:t>
            </a:r>
          </a:p>
          <a:p>
            <a:pPr lvl="1"/>
            <a:r>
              <a:rPr lang="en-US" dirty="0"/>
              <a:t>Low memory killer</a:t>
            </a:r>
          </a:p>
          <a:p>
            <a:pPr lvl="1"/>
            <a:r>
              <a:rPr lang="en-US" dirty="0"/>
              <a:t>kernel debugger &amp; logger</a:t>
            </a:r>
          </a:p>
          <a:p>
            <a:pPr lvl="1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31834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3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19800" y="11430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Native Libraries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5334000" cy="5715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libc</a:t>
            </a:r>
            <a:r>
              <a:rPr lang="en-US" dirty="0" smtClean="0"/>
              <a:t> – C/C++ custom implementation – optimized for embedded use</a:t>
            </a:r>
          </a:p>
          <a:p>
            <a:r>
              <a:rPr lang="en-US" dirty="0" smtClean="0"/>
              <a:t>Media Framework – supports standard video, audio, …</a:t>
            </a:r>
          </a:p>
          <a:p>
            <a:r>
              <a:rPr lang="en-US" dirty="0" smtClean="0"/>
              <a:t>SQLite – lightweight transactional data store, backend for most platform data</a:t>
            </a:r>
          </a:p>
          <a:p>
            <a:r>
              <a:rPr lang="en-US" dirty="0" smtClean="0"/>
              <a:t>OpenGL/ES – graphics libraries</a:t>
            </a:r>
          </a:p>
          <a:p>
            <a:pPr lvl="1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31834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2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0" y="10668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Android Runtime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2638" y="533400"/>
            <a:ext cx="5046162" cy="5715000"/>
          </a:xfrm>
        </p:spPr>
        <p:txBody>
          <a:bodyPr>
            <a:normAutofit/>
          </a:bodyPr>
          <a:lstStyle/>
          <a:p>
            <a:r>
              <a:rPr lang="en-US" dirty="0"/>
              <a:t>Core Libraries</a:t>
            </a:r>
          </a:p>
          <a:p>
            <a:pPr lvl="1"/>
            <a:r>
              <a:rPr lang="en-US" dirty="0"/>
              <a:t>android.*, java.*, </a:t>
            </a:r>
            <a:r>
              <a:rPr lang="en-US" dirty="0" err="1"/>
              <a:t>javax</a:t>
            </a:r>
            <a:r>
              <a:rPr lang="en-US" dirty="0"/>
              <a:t>.*, …</a:t>
            </a:r>
          </a:p>
          <a:p>
            <a:pPr lvl="1"/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include all the standard Java SDK classes</a:t>
            </a:r>
          </a:p>
          <a:p>
            <a:r>
              <a:rPr lang="en-US" dirty="0" err="1"/>
              <a:t>Dalvik</a:t>
            </a:r>
            <a:r>
              <a:rPr lang="en-US" dirty="0"/>
              <a:t> Virtual Machine</a:t>
            </a:r>
          </a:p>
          <a:p>
            <a:pPr lvl="1"/>
            <a:r>
              <a:rPr lang="en-US" dirty="0"/>
              <a:t>Applications written in Java</a:t>
            </a:r>
          </a:p>
          <a:p>
            <a:pPr lvl="1"/>
            <a:r>
              <a:rPr lang="en-US" dirty="0"/>
              <a:t>Do not run on the JVM</a:t>
            </a:r>
          </a:p>
          <a:p>
            <a:pPr lvl="1"/>
            <a:r>
              <a:rPr lang="en-US" dirty="0"/>
              <a:t>VM designed to run on a handset:  Slow CPU, little RAM (~10mb at runtime), limited battery life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31834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6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0" y="10668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Framework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2638" y="533400"/>
            <a:ext cx="5046162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Window Manager</a:t>
            </a:r>
          </a:p>
          <a:p>
            <a:pPr lvl="1"/>
            <a:r>
              <a:rPr lang="en-US" dirty="0"/>
              <a:t>Manages top-level window’s look &amp; behavior</a:t>
            </a:r>
          </a:p>
          <a:p>
            <a:r>
              <a:rPr lang="en-US" dirty="0"/>
              <a:t>View System</a:t>
            </a:r>
          </a:p>
          <a:p>
            <a:pPr lvl="1"/>
            <a:r>
              <a:rPr lang="en-US" dirty="0"/>
              <a:t>lists, grid, text boxes, buttons, …</a:t>
            </a:r>
          </a:p>
          <a:p>
            <a:r>
              <a:rPr lang="en-US" dirty="0"/>
              <a:t>Content Providers</a:t>
            </a:r>
          </a:p>
          <a:p>
            <a:pPr lvl="1"/>
            <a:r>
              <a:rPr lang="en-US" dirty="0"/>
              <a:t>Inter-application data sharing</a:t>
            </a:r>
          </a:p>
          <a:p>
            <a:r>
              <a:rPr lang="en-US" dirty="0"/>
              <a:t>Activity Manager</a:t>
            </a:r>
          </a:p>
          <a:p>
            <a:pPr lvl="1"/>
            <a:r>
              <a:rPr lang="en-US" dirty="0"/>
              <a:t>Application lifecycle and common navigation stack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31834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0" y="10668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Framework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2638" y="533400"/>
            <a:ext cx="5046162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Package  Manager</a:t>
            </a:r>
          </a:p>
          <a:p>
            <a:pPr lvl="1"/>
            <a:r>
              <a:rPr lang="en-US" dirty="0"/>
              <a:t>Manages application packages</a:t>
            </a:r>
          </a:p>
          <a:p>
            <a:r>
              <a:rPr lang="en-US" dirty="0"/>
              <a:t>Telephony manager</a:t>
            </a:r>
          </a:p>
          <a:p>
            <a:pPr lvl="1"/>
            <a:r>
              <a:rPr lang="en-US" dirty="0"/>
              <a:t>State of telephony services</a:t>
            </a:r>
          </a:p>
          <a:p>
            <a:r>
              <a:rPr lang="en-US" dirty="0"/>
              <a:t>Resource Manager</a:t>
            </a:r>
          </a:p>
          <a:p>
            <a:pPr lvl="1"/>
            <a:r>
              <a:rPr lang="en-US" dirty="0"/>
              <a:t>deals with non-code resources: strings, graphics, layout files</a:t>
            </a:r>
          </a:p>
          <a:p>
            <a:r>
              <a:rPr lang="en-US" dirty="0"/>
              <a:t>Location Manager</a:t>
            </a:r>
          </a:p>
          <a:p>
            <a:pPr lvl="1"/>
            <a:r>
              <a:rPr lang="en-US" dirty="0"/>
              <a:t>System location services</a:t>
            </a:r>
          </a:p>
          <a:p>
            <a:r>
              <a:rPr lang="en-US" dirty="0"/>
              <a:t>Notification Manager</a:t>
            </a:r>
          </a:p>
          <a:p>
            <a:pPr lvl="1"/>
            <a:r>
              <a:rPr lang="en-US" dirty="0"/>
              <a:t>Notify users when events occur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31834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3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0" y="10668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2638" y="533400"/>
            <a:ext cx="5046162" cy="5715000"/>
          </a:xfrm>
        </p:spPr>
        <p:txBody>
          <a:bodyPr>
            <a:normAutofit/>
          </a:bodyPr>
          <a:lstStyle/>
          <a:p>
            <a:r>
              <a:rPr lang="en-US" dirty="0"/>
              <a:t>Standard apps including:</a:t>
            </a:r>
          </a:p>
          <a:p>
            <a:pPr lvl="1"/>
            <a:r>
              <a:rPr lang="en-US" dirty="0"/>
              <a:t>Home – main screen</a:t>
            </a:r>
          </a:p>
          <a:p>
            <a:pPr lvl="1"/>
            <a:r>
              <a:rPr lang="en-US" dirty="0"/>
              <a:t>Contacts</a:t>
            </a:r>
          </a:p>
          <a:p>
            <a:pPr lvl="1"/>
            <a:r>
              <a:rPr lang="en-US" dirty="0"/>
              <a:t>Phone</a:t>
            </a:r>
          </a:p>
          <a:p>
            <a:pPr lvl="1"/>
            <a:r>
              <a:rPr lang="en-US" dirty="0"/>
              <a:t>browser</a:t>
            </a:r>
          </a:p>
          <a:p>
            <a:pPr lvl="1"/>
            <a:r>
              <a:rPr lang="en-US" dirty="0"/>
              <a:t>email</a:t>
            </a:r>
          </a:p>
          <a:p>
            <a:r>
              <a:rPr lang="en-US" dirty="0" smtClean="0"/>
              <a:t>Written primarily in Java and XML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apk</a:t>
            </a:r>
            <a:r>
              <a:rPr lang="en-US" dirty="0" smtClean="0"/>
              <a:t> files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318343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15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Event based Programming</a:t>
            </a:r>
          </a:p>
          <a:p>
            <a:r>
              <a:rPr lang="en-US" dirty="0" smtClean="0"/>
              <a:t>User interface a key element!</a:t>
            </a:r>
          </a:p>
          <a:p>
            <a:pPr lvl="1"/>
            <a:r>
              <a:rPr lang="en-US" dirty="0" smtClean="0"/>
              <a:t>Elements of design – widgets, views, view groups…</a:t>
            </a:r>
          </a:p>
          <a:p>
            <a:pPr lvl="1"/>
            <a:r>
              <a:rPr lang="en-US" dirty="0" smtClean="0"/>
              <a:t>Wiring</a:t>
            </a:r>
          </a:p>
          <a:p>
            <a:pPr lvl="1"/>
            <a:r>
              <a:rPr lang="en-US" dirty="0" smtClean="0"/>
              <a:t>Differing screen size</a:t>
            </a:r>
          </a:p>
          <a:p>
            <a:r>
              <a:rPr lang="en-US" dirty="0"/>
              <a:t>Several key component classes:</a:t>
            </a:r>
          </a:p>
          <a:p>
            <a:pPr lvl="1"/>
            <a:r>
              <a:rPr lang="en-US" dirty="0"/>
              <a:t>Activities</a:t>
            </a:r>
          </a:p>
          <a:p>
            <a:pPr lvl="1"/>
            <a:r>
              <a:rPr lang="en-US" dirty="0"/>
              <a:t>Services</a:t>
            </a:r>
          </a:p>
          <a:p>
            <a:pPr lvl="1"/>
            <a:r>
              <a:rPr lang="en-US" dirty="0"/>
              <a:t>Broadcast receivers</a:t>
            </a:r>
          </a:p>
          <a:p>
            <a:pPr lvl="1"/>
            <a:r>
              <a:rPr lang="en-US" dirty="0"/>
              <a:t>Content providers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Devices – 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with the user</a:t>
            </a:r>
          </a:p>
          <a:p>
            <a:r>
              <a:rPr lang="en-US" dirty="0" smtClean="0"/>
              <a:t>Increasingly powerful</a:t>
            </a:r>
          </a:p>
          <a:p>
            <a:r>
              <a:rPr lang="en-US" dirty="0" smtClean="0"/>
              <a:t>Typically GPS capable</a:t>
            </a:r>
          </a:p>
          <a:p>
            <a:r>
              <a:rPr lang="en-US" dirty="0" smtClean="0"/>
              <a:t>Typically have accelerometer</a:t>
            </a:r>
          </a:p>
          <a:p>
            <a:r>
              <a:rPr lang="en-US" dirty="0" smtClean="0"/>
              <a:t>Several types of wireless communication</a:t>
            </a:r>
          </a:p>
          <a:p>
            <a:r>
              <a:rPr lang="en-US" dirty="0" smtClean="0"/>
              <a:t>Many apps are free or low-cost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97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– SQLite, files, shared preferences</a:t>
            </a:r>
          </a:p>
          <a:p>
            <a:r>
              <a:rPr lang="en-US" dirty="0" smtClean="0"/>
              <a:t>Networking – wireless, cellular, </a:t>
            </a:r>
            <a:r>
              <a:rPr lang="en-US" dirty="0" err="1" smtClean="0"/>
              <a:t>bluetooth</a:t>
            </a:r>
            <a:endParaRPr lang="en-US" dirty="0" smtClean="0"/>
          </a:p>
          <a:p>
            <a:r>
              <a:rPr lang="en-US" dirty="0" smtClean="0"/>
              <a:t>Client/server interactions</a:t>
            </a:r>
          </a:p>
          <a:p>
            <a:r>
              <a:rPr lang="en-US" dirty="0"/>
              <a:t>Concurrency </a:t>
            </a:r>
          </a:p>
          <a:p>
            <a:pPr lvl="1"/>
            <a:r>
              <a:rPr lang="en-US" dirty="0"/>
              <a:t>App Lifecycle </a:t>
            </a:r>
          </a:p>
          <a:p>
            <a:pPr lvl="1"/>
            <a:r>
              <a:rPr lang="en-US" dirty="0"/>
              <a:t>Saving/restoring state when apps are interrupted.</a:t>
            </a:r>
          </a:p>
          <a:p>
            <a:pPr lvl="1"/>
            <a:r>
              <a:rPr lang="en-US" dirty="0"/>
              <a:t>Background processing</a:t>
            </a:r>
          </a:p>
          <a:p>
            <a:pPr lvl="1"/>
            <a:r>
              <a:rPr lang="en-US" dirty="0"/>
              <a:t>Thread safety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</a:p>
          <a:p>
            <a:r>
              <a:rPr lang="en-US" dirty="0" smtClean="0"/>
              <a:t>Multimedia</a:t>
            </a:r>
          </a:p>
          <a:p>
            <a:r>
              <a:rPr lang="en-US" dirty="0" smtClean="0"/>
              <a:t>Graphics</a:t>
            </a:r>
          </a:p>
          <a:p>
            <a:r>
              <a:rPr lang="en-US" dirty="0" smtClean="0"/>
              <a:t>Location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Mobile devices are easily exploited by hackers because they</a:t>
            </a:r>
          </a:p>
          <a:p>
            <a:r>
              <a:rPr lang="en-US" dirty="0" smtClean="0"/>
              <a:t>have limited resources in terms of processing power, memory and energy consumption;</a:t>
            </a:r>
          </a:p>
          <a:p>
            <a:r>
              <a:rPr lang="en-US" dirty="0" smtClean="0"/>
              <a:t>have hardware parts that are tightly integrated, making it difficult to identify the source of abnormal behaviors</a:t>
            </a:r>
          </a:p>
          <a:p>
            <a:r>
              <a:rPr lang="en-US" dirty="0" smtClean="0"/>
              <a:t>lack built-in protection mechanisms to detect malware, due to resource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Uses  a permission based system for some system resources:</a:t>
            </a:r>
          </a:p>
          <a:p>
            <a:pPr lvl="1"/>
            <a:r>
              <a:rPr lang="en-US" dirty="0"/>
              <a:t>Camera functions</a:t>
            </a:r>
          </a:p>
          <a:p>
            <a:pPr lvl="1"/>
            <a:r>
              <a:rPr lang="en-US" dirty="0"/>
              <a:t>Location data (GPS)</a:t>
            </a:r>
          </a:p>
          <a:p>
            <a:pPr lvl="1"/>
            <a:r>
              <a:rPr lang="en-US" dirty="0"/>
              <a:t>Bluetooth functions</a:t>
            </a:r>
          </a:p>
          <a:p>
            <a:pPr lvl="1"/>
            <a:r>
              <a:rPr lang="en-US" dirty="0"/>
              <a:t>Telephony functions</a:t>
            </a:r>
          </a:p>
          <a:p>
            <a:pPr lvl="1"/>
            <a:r>
              <a:rPr lang="en-US" dirty="0"/>
              <a:t>SMS/MMS functions</a:t>
            </a:r>
          </a:p>
          <a:p>
            <a:pPr lvl="1"/>
            <a:r>
              <a:rPr lang="en-US" dirty="0"/>
              <a:t>Network/data connections</a:t>
            </a:r>
          </a:p>
          <a:p>
            <a:r>
              <a:rPr lang="en-US" dirty="0" smtClean="0"/>
              <a:t>Can’t use these resources unless permission has been requested.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missions at Application Install -- Google M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329184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560" y="533400"/>
            <a:ext cx="329184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7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spite of all of this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the number of devices continues to increase and as we  evolve toward a small number of OS, the target is very tempting to hackers.</a:t>
            </a:r>
          </a:p>
          <a:p>
            <a:r>
              <a:rPr lang="en-US" dirty="0" smtClean="0"/>
              <a:t>Malware is any kind of hostile, intrusive or annoying software or program code designed to use a device without the owner’s consent.</a:t>
            </a:r>
          </a:p>
        </p:txBody>
      </p:sp>
    </p:spTree>
    <p:extLst>
      <p:ext uri="{BB962C8B-B14F-4D97-AF65-F5344CB8AC3E}">
        <p14:creationId xmlns:p14="http://schemas.microsoft.com/office/powerpoint/2010/main" val="4033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Wireless – eavesdropping on wireless transmissions</a:t>
            </a:r>
          </a:p>
          <a:p>
            <a:r>
              <a:rPr lang="en-US" dirty="0" smtClean="0"/>
              <a:t>Break-in attacks – take over device by exploiting programming errors (buffer overflow, format string vulnerabilities)</a:t>
            </a:r>
          </a:p>
          <a:p>
            <a:r>
              <a:rPr lang="en-US" dirty="0" smtClean="0"/>
              <a:t>Infrastructure attacks – using phone, email, SMS in a variety of ways including DOS, use of premium services,…</a:t>
            </a:r>
          </a:p>
          <a:p>
            <a:r>
              <a:rPr lang="en-US" dirty="0" smtClean="0"/>
              <a:t>Trojan – additional functionality added to existing app – re-issued as an update</a:t>
            </a:r>
          </a:p>
          <a:p>
            <a:r>
              <a:rPr lang="en-US" dirty="0" smtClean="0"/>
              <a:t>Battery exhaustion – using resources (like GPS) that require a lot of power.</a:t>
            </a:r>
          </a:p>
          <a:p>
            <a:r>
              <a:rPr lang="en-US" dirty="0" smtClean="0"/>
              <a:t>Social Engineering based attacks – phishing, …</a:t>
            </a:r>
          </a:p>
          <a:p>
            <a:r>
              <a:rPr lang="en-US" dirty="0" smtClean="0"/>
              <a:t>Botnets – set of devices that are controlled by </a:t>
            </a:r>
            <a:r>
              <a:rPr lang="en-US" smtClean="0"/>
              <a:t>an attacker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Devices – The Not-So-Good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Limited screen size and colors</a:t>
            </a:r>
          </a:p>
          <a:p>
            <a:r>
              <a:rPr lang="en-US" dirty="0" smtClean="0"/>
              <a:t>Limited battery life</a:t>
            </a:r>
          </a:p>
          <a:p>
            <a:r>
              <a:rPr lang="en-US" dirty="0" smtClean="0"/>
              <a:t>Limited processor speed</a:t>
            </a:r>
          </a:p>
          <a:p>
            <a:r>
              <a:rPr lang="en-US" dirty="0" smtClean="0"/>
              <a:t>Limited and slow network access</a:t>
            </a:r>
          </a:p>
          <a:p>
            <a:r>
              <a:rPr lang="en-US" dirty="0" smtClean="0"/>
              <a:t>Limited or awkward input: soft keyboard, phone keypad, touch screen, or stylus</a:t>
            </a:r>
          </a:p>
          <a:p>
            <a:r>
              <a:rPr lang="en-US" dirty="0" smtClean="0"/>
              <a:t>Limited web browser functionality</a:t>
            </a:r>
          </a:p>
          <a:p>
            <a:r>
              <a:rPr lang="en-US" dirty="0" smtClean="0"/>
              <a:t>Often inconsistent platforms </a:t>
            </a:r>
            <a:r>
              <a:rPr lang="en-US" smtClean="0"/>
              <a:t>across devices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</a:p>
          <a:p>
            <a:pPr lvl="1"/>
            <a:r>
              <a:rPr lang="en-US" dirty="0" smtClean="0"/>
              <a:t>Any application that runs on a mobile device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Web apps: run in a web browser</a:t>
            </a:r>
          </a:p>
          <a:p>
            <a:pPr lvl="2"/>
            <a:r>
              <a:rPr lang="en-US" dirty="0" smtClean="0"/>
              <a:t>HTML, JavaScript, Flash, server-side components, etc.</a:t>
            </a:r>
          </a:p>
          <a:p>
            <a:pPr lvl="1"/>
            <a:r>
              <a:rPr lang="en-US" dirty="0" smtClean="0"/>
              <a:t>Native: compiled binaries for the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Native App Development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Java ME </a:t>
            </a:r>
          </a:p>
          <a:p>
            <a:r>
              <a:rPr lang="en-US" dirty="0" smtClean="0"/>
              <a:t>.NET Compact Framework (C++, C#, VB.NET) for Windows Mobile</a:t>
            </a:r>
          </a:p>
          <a:p>
            <a:r>
              <a:rPr lang="en-US" dirty="0" err="1" smtClean="0"/>
              <a:t>Symbian</a:t>
            </a:r>
            <a:r>
              <a:rPr lang="en-US" dirty="0" smtClean="0"/>
              <a:t> (C++)</a:t>
            </a:r>
          </a:p>
          <a:p>
            <a:r>
              <a:rPr lang="en-US" dirty="0" smtClean="0"/>
              <a:t>BlackBerry (Java)</a:t>
            </a:r>
          </a:p>
          <a:p>
            <a:r>
              <a:rPr lang="en-US" dirty="0" smtClean="0"/>
              <a:t>Android (Java)</a:t>
            </a:r>
          </a:p>
          <a:p>
            <a:r>
              <a:rPr lang="en-US" dirty="0" err="1" smtClean="0"/>
              <a:t>iPhone</a:t>
            </a:r>
            <a:r>
              <a:rPr lang="en-US" dirty="0" smtClean="0"/>
              <a:t> (Objective-C)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having so many choices a good thing?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5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logs-images.forbes.com/louiscolumbus/files/2013/01/Figure-1-market-shar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33400"/>
            <a:ext cx="776287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platforms have an SDK that you can download and build against</a:t>
            </a:r>
          </a:p>
          <a:p>
            <a:r>
              <a:rPr lang="en-US" dirty="0" smtClean="0"/>
              <a:t>Every platform has an emulator that you can use to test your apps</a:t>
            </a:r>
          </a:p>
          <a:p>
            <a:r>
              <a:rPr lang="en-US" dirty="0" smtClean="0"/>
              <a:t>Most emulators are configurable to match a variety of mobile devices</a:t>
            </a:r>
          </a:p>
          <a:p>
            <a:pPr lvl="1"/>
            <a:r>
              <a:rPr lang="en-US" dirty="0" smtClean="0"/>
              <a:t>Various screen sizes, memory limitations,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and Android Emulator</a:t>
            </a:r>
            <a:endParaRPr lang="en-US" dirty="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649149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352800"/>
            <a:ext cx="4572000" cy="324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82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Android?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software stack for mobile devices</a:t>
            </a:r>
            <a:endParaRPr lang="en-US" dirty="0"/>
          </a:p>
          <a:p>
            <a:pPr lvl="1"/>
            <a:r>
              <a:rPr lang="en-US" dirty="0" smtClean="0"/>
              <a:t>Operating system</a:t>
            </a:r>
            <a:r>
              <a:rPr lang="en-US" dirty="0"/>
              <a:t>,</a:t>
            </a:r>
          </a:p>
          <a:p>
            <a:pPr lvl="1"/>
            <a:r>
              <a:rPr lang="en-US" dirty="0" smtClean="0"/>
              <a:t>middleware</a:t>
            </a:r>
            <a:endParaRPr lang="en-US" dirty="0"/>
          </a:p>
          <a:p>
            <a:pPr lvl="1"/>
            <a:r>
              <a:rPr lang="en-US" dirty="0" smtClean="0"/>
              <a:t>key applications</a:t>
            </a:r>
            <a:endParaRPr lang="en-US" dirty="0"/>
          </a:p>
          <a:p>
            <a:r>
              <a:rPr lang="en-US" dirty="0" smtClean="0"/>
              <a:t>Use Android SDK (Java) to create applications</a:t>
            </a:r>
            <a:endParaRPr lang="en-US" dirty="0"/>
          </a:p>
          <a:p>
            <a:pPr lvl="1"/>
            <a:r>
              <a:rPr lang="en-US" dirty="0" smtClean="0"/>
              <a:t>Libraries &amp; development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956</Words>
  <Application>Microsoft Office PowerPoint</Application>
  <PresentationFormat>On-screen Show (4:3)</PresentationFormat>
  <Paragraphs>231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Custom Design</vt:lpstr>
      <vt:lpstr>Mobile Application Development</vt:lpstr>
      <vt:lpstr>Mobile Devices – The Good</vt:lpstr>
      <vt:lpstr>Mobile Devices – The Not-So-Good</vt:lpstr>
      <vt:lpstr>Mobile Applications</vt:lpstr>
      <vt:lpstr>Native App Development Environments</vt:lpstr>
      <vt:lpstr>PowerPoint Presentation</vt:lpstr>
      <vt:lpstr>Development Environments</vt:lpstr>
      <vt:lpstr>Eclipse and Android Emulator</vt:lpstr>
      <vt:lpstr>What is Android?</vt:lpstr>
      <vt:lpstr>Android APIs</vt:lpstr>
      <vt:lpstr>Android APIs</vt:lpstr>
      <vt:lpstr>Android Architecture</vt:lpstr>
      <vt:lpstr>Linux Kernel</vt:lpstr>
      <vt:lpstr>Native Libraries</vt:lpstr>
      <vt:lpstr>Android Runtime</vt:lpstr>
      <vt:lpstr>Application Framework</vt:lpstr>
      <vt:lpstr>Application Framework</vt:lpstr>
      <vt:lpstr>Applications</vt:lpstr>
      <vt:lpstr>Developing Apps</vt:lpstr>
      <vt:lpstr>Developing Apps</vt:lpstr>
      <vt:lpstr>Developing Apps</vt:lpstr>
      <vt:lpstr>PowerPoint Presentation</vt:lpstr>
      <vt:lpstr>Protected APIs</vt:lpstr>
      <vt:lpstr>PowerPoint Presentation</vt:lpstr>
      <vt:lpstr>In spite of all of this …</vt:lpstr>
      <vt:lpstr>Attack Methods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CS499 – Mobile Application Development</dc:title>
  <dc:creator>Elizabeth White</dc:creator>
  <cp:lastModifiedBy>Elizabeth White</cp:lastModifiedBy>
  <cp:revision>51</cp:revision>
  <dcterms:created xsi:type="dcterms:W3CDTF">2006-08-16T00:00:00Z</dcterms:created>
  <dcterms:modified xsi:type="dcterms:W3CDTF">2013-10-28T19:34:34Z</dcterms:modified>
</cp:coreProperties>
</file>