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2"/>
  </p:notesMasterIdLst>
  <p:sldIdLst>
    <p:sldId id="306" r:id="rId2"/>
    <p:sldId id="257" r:id="rId3"/>
    <p:sldId id="259" r:id="rId4"/>
    <p:sldId id="260" r:id="rId5"/>
    <p:sldId id="261" r:id="rId6"/>
    <p:sldId id="262" r:id="rId7"/>
    <p:sldId id="263" r:id="rId8"/>
    <p:sldId id="264" r:id="rId9"/>
    <p:sldId id="265" r:id="rId10"/>
    <p:sldId id="266" r:id="rId11"/>
    <p:sldId id="307"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6" autoAdjust="0"/>
  </p:normalViewPr>
  <p:slideViewPr>
    <p:cSldViewPr>
      <p:cViewPr>
        <p:scale>
          <a:sx n="75" d="100"/>
          <a:sy n="75" d="100"/>
        </p:scale>
        <p:origin x="-11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973163495"/>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Null_mode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Girvan%E2%80%93Newman_algorith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personal.umich.edu/~mejn/" TargetMode="External"/><Relationship Id="rId4" Type="http://schemas.openxmlformats.org/officeDocument/2006/relationships/hyperlink" Target="http://www.networks.umd.edu/networks/Home.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arxiv.org/abs/cond-mat/030950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lite-names.co.i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100" b="0" i="0" kern="1200" dirty="0" smtClean="0">
                <a:solidFill>
                  <a:schemeClr val="tx1"/>
                </a:solidFill>
                <a:effectLst/>
                <a:latin typeface="+mn-lt"/>
                <a:ea typeface="+mn-ea"/>
                <a:cs typeface="+mn-cs"/>
              </a:rPr>
              <a:t>Communicability centrality, also called </a:t>
            </a:r>
            <a:r>
              <a:rPr lang="en-US" sz="1100" b="0" i="0" kern="1200" dirty="0" err="1" smtClean="0">
                <a:solidFill>
                  <a:schemeClr val="tx1"/>
                </a:solidFill>
                <a:effectLst/>
                <a:latin typeface="+mn-lt"/>
                <a:ea typeface="+mn-ea"/>
                <a:cs typeface="+mn-cs"/>
              </a:rPr>
              <a:t>subgraph</a:t>
            </a:r>
            <a:r>
              <a:rPr lang="en-US" sz="1100" b="0" i="0" kern="1200" dirty="0" smtClean="0">
                <a:solidFill>
                  <a:schemeClr val="tx1"/>
                </a:solidFill>
                <a:effectLst/>
                <a:latin typeface="+mn-lt"/>
                <a:ea typeface="+mn-ea"/>
                <a:cs typeface="+mn-cs"/>
              </a:rPr>
              <a:t> centrality, of a node n is the sum of closed walks of all lengths starting and ending at node n.</a:t>
            </a:r>
          </a:p>
          <a:p>
            <a:pPr algn="l" rtl="0"/>
            <a:r>
              <a:rPr lang="en-US" sz="1100" b="0" i="0" kern="1200" smtClean="0">
                <a:solidFill>
                  <a:schemeClr val="tx1"/>
                </a:solidFill>
                <a:effectLst/>
                <a:latin typeface="+mn-lt"/>
                <a:ea typeface="+mn-ea"/>
                <a:cs typeface="+mn-cs"/>
              </a:rPr>
              <a:t>Authority </a:t>
            </a:r>
            <a:r>
              <a:rPr lang="en-US" sz="1100" b="0" i="0" kern="1200" dirty="0" smtClean="0">
                <a:solidFill>
                  <a:schemeClr val="tx1"/>
                </a:solidFill>
                <a:effectLst/>
                <a:latin typeface="+mn-lt"/>
                <a:ea typeface="+mn-ea"/>
                <a:cs typeface="+mn-cs"/>
              </a:rPr>
              <a:t>and hub centralities for the vertices in the graph</a:t>
            </a:r>
            <a:endParaRPr lang="he-IL" dirty="0"/>
          </a:p>
        </p:txBody>
      </p:sp>
    </p:spTree>
    <p:extLst>
      <p:ext uri="{BB962C8B-B14F-4D97-AF65-F5344CB8AC3E}">
        <p14:creationId xmlns:p14="http://schemas.microsoft.com/office/powerpoint/2010/main" val="106710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Taken from "Near Linear Time Algorithm to Detect Community Structure in Large-Scale Networks" - Raghavan, Albert, Kumara (2007)</a:t>
            </a:r>
          </a:p>
          <a:p>
            <a:pPr lvl="0" rtl="0">
              <a:buNone/>
            </a:pPr>
            <a:r>
              <a:rPr lang="en"/>
              <a:t>http://arxiv.org/abs/0709.2938</a:t>
            </a:r>
          </a:p>
          <a:p>
            <a:endParaRPr lang="e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Null model: </a:t>
            </a:r>
            <a:r>
              <a:rPr lang="en" u="sng">
                <a:solidFill>
                  <a:schemeClr val="hlink"/>
                </a:solidFill>
                <a:hlinkClick r:id="rId3"/>
              </a:rPr>
              <a:t>http://en.wikipedia.org/wiki/Null_model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An alternative benchmark is the "College Football" dataset:</a:t>
            </a:r>
          </a:p>
          <a:p>
            <a:pPr>
              <a:buNone/>
            </a:pPr>
            <a:r>
              <a:rPr lang="en"/>
              <a:t>"</a:t>
            </a:r>
            <a:r>
              <a:rPr lang="en" b="1"/>
              <a:t>College Football</a:t>
            </a:r>
            <a:r>
              <a:rPr lang="en"/>
              <a:t>. As a further test of our algorithm, we turn to the world of United States college football. (Football here means American football, not soccer.) The network we look at is a representation of the schedule of Division I games for the 2000 season: vertices in the graph represent teams (identified by their college names) and edges represent regular-season games between the two teams they connect. What makes this network interesting is that it incorporates a known community structure. The teams are divided into conferences containing around 8–12 teams each. Games are more frequent between members of the same conference than between members of different conferences, with teams playing an average of about seven intraconference games and four interconference games in the 2000 season. Interconference play is not uniformly distributed; teams that are geographically close to one another but belong to different conferences are more likely to play one another than teams separated by large geographic distances." (Girvan-Newman, 2002)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From Zachary's paper (pages 2-3):</a:t>
            </a:r>
          </a:p>
          <a:p>
            <a:endParaRPr lang="en"/>
          </a:p>
          <a:p>
            <a:pPr lvl="0" rtl="0">
              <a:buNone/>
            </a:pPr>
            <a:r>
              <a:rPr lang="en"/>
              <a:t>The  karate club was observed for a period of three years, from 1970 to 1972. In addition to direct observation, the history of the club prior to the period of the study was reconstructed through informants and club records in the university archives. During the period of observation, the club  maintained  between  50  and  100  members,  and  its  activities included  social  affairs (parties,  dances,  banquets,  etc.)  as  well  as regularly scheduled  karate lessons. The  political  organization  of  the club was informal, and while there was a constitution and four officers, most decisions were made by consensus at club meetings. For its classes, the club employed a part-time karate instructor, who will be referred to as Mr. Hi*.</a:t>
            </a:r>
          </a:p>
          <a:p>
            <a:endParaRPr lang="en"/>
          </a:p>
          <a:p>
            <a:pPr lvl="0" rtl="0">
              <a:buNone/>
            </a:pPr>
            <a:r>
              <a:rPr lang="en"/>
              <a:t>At  the  beginning  of  the study there  was  an incipient  conflict between  the  club  president, John  A.,  and  Mr.  Hi  over the  price  of karate lessons. Mr. Hi, who wished to raise prices, claimed the authority to set  his  own  lesson fees, since  he  was  the  instructor. John  A.,  who wished to stabilize  prices, claimed  the  authority to set the  lesson fees since he was the club's chief administrator. </a:t>
            </a:r>
          </a:p>
          <a:p>
            <a:endParaRPr lang="en"/>
          </a:p>
          <a:p>
            <a:pPr lvl="0" rtl="0">
              <a:buNone/>
            </a:pPr>
            <a:r>
              <a:rPr lang="en"/>
              <a:t>As time  passed the entire club  became divided over this issue, and the  conflict  became  translated  into ideological terms  by  most  club members. The supporters of Mr. Hi  saw him  as a fatherly figure who was their spiritual and  physical  mentor, and  who  was only  trying to meet  his  own  physical  needs  after seeing to  theirs. The supporters of John A. and the other officers saw Mr. Hi as a paid employee who was trying to  coerce  his  way into  a  higher  salary.  After  a  series  of increasingly sharp factional confrontations over the price of lessons, the officers, led by John A., fired Mr. Hi for attempting to raise lesson prices unilaterally.  The supporters of  Mr.  Hi  retaliated  by  resigning  and forming a  new organization headed  by  Mr. Hi,  thus completing the fission of the club. </a:t>
            </a:r>
          </a:p>
          <a:p>
            <a:endParaRPr lang="en"/>
          </a:p>
          <a:p>
            <a:pPr lvl="0" rtl="0">
              <a:buNone/>
            </a:pPr>
            <a:r>
              <a:rPr lang="en"/>
              <a:t>During the factional confrontations which preceded the fission, the club  meeting  remained the setting for decision making. If, at  a  given meeting,  one  faction  held  a  majority, it  would attempt to  pass resolutions and decisions favorable to its ideological position. The other faction  would  then  retaliate  at  a  future  meeting  when  it  held  the majority, by  repealing the unfavorable decisions and substituting ones favorable to itself. Thus, the outcome of any crisis was determined by which faction was able to "stack" the meetings most successfully. </a:t>
            </a:r>
          </a:p>
          <a:p>
            <a:endParaRPr lang="en"/>
          </a:p>
          <a:p>
            <a:pPr lvl="0" rtl="0">
              <a:buNone/>
            </a:pPr>
            <a:r>
              <a:rPr lang="en"/>
              <a:t>The  factions were merely ideological groupings, however, and were never organizationally crystallized. There was an overt sentiment in the club  that  there  was  no  political  division,  and  the  factions were  not named or even recognized to exist by club members. Rather, they were merely groups which emerged from the existing network of friendship among  club members at times of political crisis because of ideological differences. There  was  no attempt  by  anyone to  organize  or  direct political strategies of the groups, and, in general, there was no barrier to interaction  between  members of opposing factions. Only  at  times  of direct political conflict did  individuals selectively interact with  others who  shared  the  same ideological  position, to  the  exclusion  of  those holding other positions. This selective association during confrontations is what brought the factions together only at crisis moments. </a:t>
            </a:r>
          </a:p>
          <a:p>
            <a:endParaRPr lang="en"/>
          </a:p>
          <a:p>
            <a:pPr lvl="0" rtl="0">
              <a:buNone/>
            </a:pPr>
            <a:r>
              <a:rPr lang="en"/>
              <a:t>Political  crisis,  then,  also  had  the  effect  of strengthening the friendship bonds within  these ideological  groups, and  weakening the bonds between them, by the pattern of selective reinforcement. A series of political  crises, like that which preceded the fission had the effect of "pulling"  apart the  network  of friendship ties  which  held  the  club together, until the group completely and formally separated.</a:t>
            </a:r>
          </a:p>
          <a:p>
            <a:endParaRPr lang="en"/>
          </a:p>
          <a:p>
            <a:pPr lvl="0" rtl="0">
              <a:buNone/>
            </a:pPr>
            <a:r>
              <a:rPr lang="en"/>
              <a:t>* All  names  given  are  pseudonyms in  order to  protect the  informants' anonymity.  For similar reasons, the exact location of the study is not given. </a:t>
            </a:r>
          </a:p>
          <a:p>
            <a:pPr lvl="0" rtl="0">
              <a:buNone/>
            </a:pPr>
            <a:r>
              <a:rPr lang="en"/>
              <a:t> </a:t>
            </a:r>
          </a:p>
          <a:p>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solidFill>
                  <a:srgbClr val="525252"/>
                </a:solidFill>
              </a:rPr>
              <a:t>Taken from: Girvan, Michelle, and Mark EJ Newman. "Community structure in social and biological networks." </a:t>
            </a:r>
            <a:r>
              <a:rPr lang="en" i="1">
                <a:solidFill>
                  <a:srgbClr val="525252"/>
                </a:solidFill>
              </a:rPr>
              <a:t>Proceedings of the National Academy of Sciences</a:t>
            </a:r>
            <a:r>
              <a:rPr lang="en">
                <a:solidFill>
                  <a:srgbClr val="525252"/>
                </a:solidFill>
              </a:rPr>
              <a:t> 99.12 (2002): 7821-7826.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Read more in Wikipedia:</a:t>
            </a:r>
          </a:p>
          <a:p>
            <a:pPr lvl="0" rtl="0">
              <a:buNone/>
            </a:pPr>
            <a:r>
              <a:rPr lang="en" u="sng">
                <a:solidFill>
                  <a:schemeClr val="hlink"/>
                </a:solidFill>
                <a:hlinkClick r:id="rId3"/>
              </a:rPr>
              <a:t>http://en.wikipedia.org/wiki/Girvan%E2%80%93Newman_algorithm</a:t>
            </a:r>
          </a:p>
          <a:p>
            <a:pPr lvl="0" rtl="0">
              <a:buNone/>
            </a:pPr>
            <a:r>
              <a:rPr lang="en"/>
              <a:t>More on Girvan:</a:t>
            </a:r>
          </a:p>
          <a:p>
            <a:pPr lvl="0" rtl="0">
              <a:buNone/>
            </a:pPr>
            <a:r>
              <a:rPr lang="en" u="sng">
                <a:solidFill>
                  <a:schemeClr val="hlink"/>
                </a:solidFill>
                <a:hlinkClick r:id="rId4"/>
              </a:rPr>
              <a:t>http://www.networks.umd.edu/networks/Home.html</a:t>
            </a:r>
          </a:p>
          <a:p>
            <a:pPr lvl="0" rtl="0">
              <a:buNone/>
            </a:pPr>
            <a:r>
              <a:rPr lang="en"/>
              <a:t>More on Newman:</a:t>
            </a:r>
          </a:p>
          <a:p>
            <a:pPr lvl="0" rtl="0">
              <a:buNone/>
            </a:pPr>
            <a:r>
              <a:rPr lang="en" u="sng">
                <a:solidFill>
                  <a:schemeClr val="hlink"/>
                </a:solidFill>
                <a:hlinkClick r:id="rId5"/>
              </a:rPr>
              <a:t>http://www-personal.umich.edu/~mejn/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solidFill>
                  <a:srgbClr val="525252"/>
                </a:solidFill>
              </a:rPr>
              <a:t>Taken from: Girvan, Michelle, and Mark EJ Newman. "Community structure in social and biological networks." </a:t>
            </a:r>
            <a:r>
              <a:rPr lang="en" i="1">
                <a:solidFill>
                  <a:srgbClr val="525252"/>
                </a:solidFill>
              </a:rPr>
              <a:t>Proceedings of the National Academy of Sciences</a:t>
            </a:r>
            <a:r>
              <a:rPr lang="en">
                <a:solidFill>
                  <a:srgbClr val="525252"/>
                </a:solidFill>
              </a:rPr>
              <a:t> 99.12 (2002): 7821-7826.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600"/>
              </a:spcBef>
              <a:buClr>
                <a:srgbClr val="000000"/>
              </a:buClr>
              <a:buSzPct val="110000"/>
              <a:buFont typeface="Arial"/>
              <a:buNone/>
            </a:pPr>
            <a:r>
              <a:rPr lang="en" sz="1000" b="1">
                <a:solidFill>
                  <a:schemeClr val="dk1"/>
                </a:solidFill>
              </a:rPr>
              <a:t>(Wikipedia description)</a:t>
            </a:r>
          </a:p>
          <a:p>
            <a:pPr lvl="0" rtl="0">
              <a:spcBef>
                <a:spcPts val="600"/>
              </a:spcBef>
              <a:buClr>
                <a:srgbClr val="000000"/>
              </a:buClr>
              <a:buSzPct val="110000"/>
              <a:buFont typeface="Arial"/>
              <a:buNone/>
            </a:pPr>
            <a:r>
              <a:rPr lang="en" sz="1000">
                <a:solidFill>
                  <a:schemeClr val="dk1"/>
                </a:solidFill>
              </a:rPr>
              <a:t>The hierarchical clustering method is based on assigning a weight for every edge and placing these edges into an initially empty network, starting from edges with strong weights and progressing towards the weakest ones. The edges with the greatest weights within the community are the most central ones. Although traditional in community detection, the method presents some pathologies. One of them for instance, is the inability to classify in a community a node which is connected to the network with only one edge.</a:t>
            </a:r>
          </a:p>
          <a:p>
            <a:endParaRPr lang="en" sz="1000">
              <a:solidFill>
                <a:schemeClr val="dk1"/>
              </a:solidFill>
            </a:endParaRPr>
          </a:p>
          <a:p>
            <a:pPr lvl="0" rtl="0">
              <a:spcBef>
                <a:spcPts val="600"/>
              </a:spcBef>
              <a:buClr>
                <a:srgbClr val="000000"/>
              </a:buClr>
              <a:buSzPct val="110000"/>
              <a:buFont typeface="Arial"/>
              <a:buNone/>
            </a:pPr>
            <a:r>
              <a:rPr lang="en" sz="1000">
                <a:solidFill>
                  <a:schemeClr val="dk1"/>
                </a:solidFill>
              </a:rPr>
              <a:t>The Girvan–Newman algorithm works the opposite way. Instead of trying to construct a measure that tells us which edges are the most central to communities, it focuses on these edges that are least central, the edges that are most "between" communities. The communities are detected by progressively removing edges from the original graph, rather than by adding the strongest edges to an initially empty network.</a:t>
            </a:r>
          </a:p>
          <a:p>
            <a:endParaRPr lang="en" sz="1000">
              <a:solidFill>
                <a:schemeClr val="dk1"/>
              </a:solidFill>
            </a:endParaRPr>
          </a:p>
          <a:p>
            <a:pPr lvl="0" rtl="0">
              <a:spcBef>
                <a:spcPts val="600"/>
              </a:spcBef>
              <a:buClr>
                <a:srgbClr val="000000"/>
              </a:buClr>
              <a:buSzPct val="110000"/>
              <a:buFont typeface="Arial"/>
              <a:buNone/>
            </a:pPr>
            <a:r>
              <a:rPr lang="en" sz="1000">
                <a:solidFill>
                  <a:schemeClr val="dk1"/>
                </a:solidFill>
              </a:rPr>
              <a:t>Vertex betweenness has been studied in the past as a measure of the centrality and influence of nodes in networks. For any node, vertex betweenness is defined as the number of shortest paths between pairs of nodes that run through it. It is a measure of the influence of a node over the flow of information between other nodes, especially in cases where information flow over a network primarily follows the shortest available path. The Girvan–Newman algorithm extends this definition to the case of edges, defining the "edge betweenness" of an edge as the number of shortest paths between pairs of nodes that run along it. If there is more than one shortest path between a pair of nodes, each path is assigned equal weight such that the total weight of all of the paths is equal to unity. If a network contains communities or groups that are only loosely connected by a few intergroup edges, then all shortest paths between different communities must go along one of these few edges. Thus, the edges connecting communities will have high edge betweenness (at least one of them). By removing these edges, the groups are separated from one another and so the underlying community structure of the network is revealed.</a:t>
            </a:r>
          </a:p>
          <a:p>
            <a:endParaRPr lang="en" sz="1000">
              <a:solidFill>
                <a:schemeClr val="dk1"/>
              </a:solidFill>
            </a:endParaRPr>
          </a:p>
          <a:p>
            <a:pPr lvl="0" rtl="0">
              <a:spcBef>
                <a:spcPts val="600"/>
              </a:spcBef>
              <a:buClr>
                <a:srgbClr val="000000"/>
              </a:buClr>
              <a:buSzPct val="110000"/>
              <a:buFont typeface="Arial"/>
              <a:buNone/>
            </a:pPr>
            <a:r>
              <a:rPr lang="en" sz="1000">
                <a:solidFill>
                  <a:schemeClr val="dk1"/>
                </a:solidFill>
              </a:rPr>
              <a:t>The algorithm's steps for community detection are summarized below</a:t>
            </a:r>
          </a:p>
          <a:p>
            <a:pPr lvl="0" rtl="0">
              <a:spcBef>
                <a:spcPts val="600"/>
              </a:spcBef>
              <a:buClr>
                <a:srgbClr val="000000"/>
              </a:buClr>
              <a:buSzPct val="110000"/>
              <a:buFont typeface="Arial"/>
              <a:buNone/>
            </a:pPr>
            <a:r>
              <a:rPr lang="en" sz="1000">
                <a:solidFill>
                  <a:schemeClr val="dk1"/>
                </a:solidFill>
              </a:rPr>
              <a:t>	1. The betweenness of all existing edges in the network is calculated first.</a:t>
            </a:r>
          </a:p>
          <a:p>
            <a:pPr lvl="0" rtl="0">
              <a:spcBef>
                <a:spcPts val="600"/>
              </a:spcBef>
              <a:buClr>
                <a:srgbClr val="000000"/>
              </a:buClr>
              <a:buSzPct val="110000"/>
              <a:buFont typeface="Arial"/>
              <a:buNone/>
            </a:pPr>
            <a:r>
              <a:rPr lang="en" sz="1000">
                <a:solidFill>
                  <a:schemeClr val="dk1"/>
                </a:solidFill>
              </a:rPr>
              <a:t>//how? http://www.sciencedirect.com/science/article/pii/S0378873307000731</a:t>
            </a:r>
          </a:p>
          <a:p>
            <a:pPr lvl="0" rtl="0">
              <a:spcBef>
                <a:spcPts val="600"/>
              </a:spcBef>
              <a:buClr>
                <a:srgbClr val="000000"/>
              </a:buClr>
              <a:buSzPct val="110000"/>
              <a:buFont typeface="Arial"/>
              <a:buNone/>
            </a:pPr>
            <a:r>
              <a:rPr lang="en" sz="1000">
                <a:solidFill>
                  <a:schemeClr val="dk1"/>
                </a:solidFill>
              </a:rPr>
              <a:t>	2. The edge with the highest betweenness is removed.</a:t>
            </a:r>
          </a:p>
          <a:p>
            <a:pPr lvl="0" rtl="0">
              <a:spcBef>
                <a:spcPts val="600"/>
              </a:spcBef>
              <a:buClr>
                <a:srgbClr val="000000"/>
              </a:buClr>
              <a:buSzPct val="110000"/>
              <a:buFont typeface="Arial"/>
              <a:buNone/>
            </a:pPr>
            <a:r>
              <a:rPr lang="en" sz="1000">
                <a:solidFill>
                  <a:schemeClr val="dk1"/>
                </a:solidFill>
              </a:rPr>
              <a:t>	3. The betweenness of all edges affected by the removal is recalculated.</a:t>
            </a:r>
          </a:p>
          <a:p>
            <a:pPr lvl="0" rtl="0">
              <a:spcBef>
                <a:spcPts val="600"/>
              </a:spcBef>
              <a:buClr>
                <a:srgbClr val="000000"/>
              </a:buClr>
              <a:buSzPct val="110000"/>
              <a:buFont typeface="Arial"/>
              <a:buNone/>
            </a:pPr>
            <a:r>
              <a:rPr lang="en" sz="1000">
                <a:solidFill>
                  <a:schemeClr val="dk1"/>
                </a:solidFill>
              </a:rPr>
              <a:t>	Steps 2 and 3 are repeated until no edges remain.</a:t>
            </a:r>
          </a:p>
          <a:p>
            <a:endParaRPr lang="en" sz="1000">
              <a:solidFill>
                <a:schemeClr val="dk1"/>
              </a:solidFill>
            </a:endParaRPr>
          </a:p>
          <a:p>
            <a:pPr lvl="0" rtl="0">
              <a:spcBef>
                <a:spcPts val="600"/>
              </a:spcBef>
              <a:buClr>
                <a:srgbClr val="000000"/>
              </a:buClr>
              <a:buSzPct val="110000"/>
              <a:buFont typeface="Arial"/>
              <a:buNone/>
            </a:pPr>
            <a:r>
              <a:rPr lang="en" sz="1000">
                <a:solidFill>
                  <a:schemeClr val="dk1"/>
                </a:solidFill>
              </a:rPr>
              <a:t>The fact that the only betweennesses being recalculated are only the ones which are affected by the removal, may lessen the running time of the process' simulation in computers. However, the betweenness centrality must be recalculated with each step, or severe errors occur. The reason is that the network adapts itself to the new conditions set after the edge removal. For instance, if two communities are connected by more than one edge, then there is no guarantee that all of these edges will have high betweenness. According to the method, we know that at least one of them will have, but nothing more than that is known. By recalculating betweennesses after the removal of each edge, it is ensured that at least one of the remaining edges between two communities will always have a high value.</a:t>
            </a:r>
          </a:p>
          <a:p>
            <a:pPr lvl="0">
              <a:spcBef>
                <a:spcPts val="600"/>
              </a:spcBef>
              <a:buClr>
                <a:srgbClr val="000000"/>
              </a:buClr>
              <a:buSzPct val="110000"/>
              <a:buFont typeface="Arial"/>
              <a:buNone/>
            </a:pPr>
            <a:r>
              <a:rPr lang="en" sz="1000">
                <a:solidFill>
                  <a:schemeClr val="dk1"/>
                </a:solidFill>
              </a:rPr>
              <a:t>The end result of the Girvan–Newman algorithm is a dendrogram. As the Girvan–Newman algorithm runs, the dendrogram is produced from the top down (i.e. the network splits up into different communities with the successive removal of links). The leaves of the dendrogram are individual nodes.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Note that in Brandes' paper, if your Graph is undirected it should be transformed to a directed graph, with an undirected edge such as (u,v) resulting in two directed edges (u,v)  and (v,u).</a:t>
            </a:r>
          </a:p>
          <a:p>
            <a:pPr lvl="0" rtl="0">
              <a:buNone/>
            </a:pPr>
            <a:r>
              <a:rPr lang="en"/>
              <a:t>Visualization performed using matplotlib and pyplot (which networkx uses for plotting).</a:t>
            </a:r>
          </a:p>
          <a:p>
            <a:endParaRPr lang="e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"Fast algorithm for detecting community structure in networks" (M. E. J. Newman, 2003)</a:t>
            </a:r>
          </a:p>
          <a:p>
            <a:pPr lvl="0" rtl="0">
              <a:buNone/>
            </a:pPr>
            <a:r>
              <a:rPr lang="en" u="sng">
                <a:solidFill>
                  <a:schemeClr val="hlink"/>
                </a:solidFill>
                <a:hlinkClick r:id="rId3"/>
              </a:rPr>
              <a:t>http://arxiv.org/abs/cond-mat/0309508</a:t>
            </a:r>
          </a:p>
          <a:p>
            <a:endParaRPr lang="en" u="sng">
              <a:solidFill>
                <a:schemeClr val="hlink"/>
              </a:solidFill>
              <a:hlinkClick r:id="rId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sz="1400">
                <a:solidFill>
                  <a:schemeClr val="dk1"/>
                </a:solidFill>
              </a:rPr>
              <a:t>(yes, it's the same one - Girvan's associate...)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600"/>
              </a:spcBef>
              <a:buClr>
                <a:srgbClr val="000000"/>
              </a:buClr>
              <a:buSzPct val="100000"/>
              <a:buFont typeface="Arial"/>
              <a:buNone/>
            </a:pPr>
            <a:r>
              <a:rPr lang="en">
                <a:solidFill>
                  <a:schemeClr val="dk1"/>
                </a:solidFill>
              </a:rPr>
              <a:t>Agarwal and Kempe's two algorithms were dubbed "LP Relaxation" and "VP Relaxation". In their bases, they describe the modularity maximization problem as an attempt to maximize a solution to a linear function, or to maximize a solution to a quadratic function (aka to a 2</a:t>
            </a:r>
            <a:r>
              <a:rPr lang="en" baseline="30000">
                <a:solidFill>
                  <a:schemeClr val="dk1"/>
                </a:solidFill>
              </a:rPr>
              <a:t>nd</a:t>
            </a:r>
            <a:r>
              <a:rPr lang="en">
                <a:solidFill>
                  <a:schemeClr val="dk1"/>
                </a:solidFill>
              </a:rPr>
              <a:t> degree polynom). More can be read on Agarwal and Kempe (2007).</a:t>
            </a:r>
          </a:p>
          <a:p>
            <a:endParaRPr lang="en">
              <a:solidFill>
                <a:schemeClr val="dk1"/>
              </a:solidFill>
            </a:endParaRPr>
          </a:p>
          <a:p>
            <a:endParaRPr lang="en">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600"/>
              </a:spcBef>
              <a:buClr>
                <a:srgbClr val="000000"/>
              </a:buClr>
              <a:buSzPct val="100000"/>
              <a:buFont typeface="Arial"/>
              <a:buNone/>
            </a:pPr>
            <a:r>
              <a:rPr lang="en">
                <a:solidFill>
                  <a:schemeClr val="dk1"/>
                </a:solidFill>
              </a:rPr>
              <a:t>From http://en.wikipedia.org/wiki/Surprise_(networks) :</a:t>
            </a:r>
          </a:p>
          <a:p>
            <a:pPr lvl="0" rtl="0">
              <a:spcBef>
                <a:spcPts val="600"/>
              </a:spcBef>
              <a:buClr>
                <a:srgbClr val="000000"/>
              </a:buClr>
              <a:buSzPct val="100000"/>
              <a:buFont typeface="Arial"/>
              <a:buNone/>
            </a:pPr>
            <a:r>
              <a:rPr lang="en">
                <a:solidFill>
                  <a:schemeClr val="dk1"/>
                </a:solidFill>
              </a:rPr>
              <a:t>Given a partition into communities, Surprise compares the number of links within and between communities in that partition with the expected number of them in a random network with the same distribution of nodes per communities. In this manner, S evaluates, at the same time, both the number of nodes and links.</a:t>
            </a:r>
          </a:p>
          <a:p>
            <a:endParaRPr lang="en">
              <a:solidFill>
                <a:schemeClr val="dk1"/>
              </a:solidFill>
            </a:endParaRPr>
          </a:p>
          <a:p>
            <a:pPr lvl="0" rtl="0">
              <a:spcBef>
                <a:spcPts val="600"/>
              </a:spcBef>
              <a:buClr>
                <a:srgbClr val="000000"/>
              </a:buClr>
              <a:buSzPct val="100000"/>
              <a:buFont typeface="Arial"/>
              <a:buNone/>
            </a:pPr>
            <a:r>
              <a:rPr lang="en">
                <a:solidFill>
                  <a:schemeClr val="dk1"/>
                </a:solidFill>
              </a:rPr>
              <a:t>The analysis of community structure in networks is of great importance in many scientific fields and, therefore, how to optimally detect these communities has been object of research in recent years. In 2004, Newman and Girvan proposed the modularity Q as a benefit function to evaluate the quality of the partition into communities of a network. Q has been widely used and cited in hundreds of articles. However, a few years later, Fortunato and Barth?lemy demonstrated that Q suffers a resolution limit.[3] That is, the measure is unable to detect communities smaller than a certain threshold, which is determined by the size of the network. Although several attempts to avoid this limitation have been proposed, none of them solves it in a general manner.</a:t>
            </a:r>
          </a:p>
          <a:p>
            <a:endParaRPr lang="en">
              <a:solidFill>
                <a:schemeClr val="dk1"/>
              </a:solidFill>
            </a:endParaRPr>
          </a:p>
          <a:p>
            <a:pPr lvl="0" rtl="0">
              <a:spcBef>
                <a:spcPts val="600"/>
              </a:spcBef>
              <a:buClr>
                <a:srgbClr val="000000"/>
              </a:buClr>
              <a:buSzPct val="100000"/>
              <a:buFont typeface="Arial"/>
              <a:buNone/>
            </a:pPr>
            <a:r>
              <a:rPr lang="en">
                <a:solidFill>
                  <a:schemeClr val="dk1"/>
                </a:solidFill>
              </a:rPr>
              <a:t>In 2011, Aldecoa and Marin presented Surprise and showed how its maximization finds qualitatively better partitions than those obtained by maximizing Q. Besides its empirical superior performance, S has obvious theoretical advantages over Q and Q-based indexes. While these measures evaluate the quality of the partition based on the density of links, regardless of the number of nodes; S takes into account both the number of nodes and links. Moreover, Q computes the quality of the partition by summing the individual qualities of the different communities. On the contrary, S evaluates the quality of the whole partition at the same time.</a:t>
            </a:r>
          </a:p>
          <a:p>
            <a:endParaRPr lang="en">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Taken from: "Modularity and community structure in networks", M.E.J Newman, 2006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Constants matter: </a:t>
            </a:r>
            <a:r>
              <a:rPr lang="en">
                <a:solidFill>
                  <a:srgbClr val="222222"/>
                </a:solidFill>
              </a:rPr>
              <a:t>due to the huge size of networks algorithms' performance is measured not only by complexity. </a:t>
            </a:r>
          </a:p>
          <a:p>
            <a:pPr lvl="0" rtl="0">
              <a:buNone/>
            </a:pPr>
            <a:r>
              <a:rPr lang="en">
                <a:solidFill>
                  <a:srgbClr val="222222"/>
                </a:solidFill>
              </a:rPr>
              <a:t>If an (simple) algorithm outperforms another one by a factor of 2 this may save you a week of computations. </a:t>
            </a:r>
          </a:p>
          <a:p>
            <a:pPr lvl="0" rtl="0">
              <a:buNone/>
            </a:pPr>
            <a:r>
              <a:rPr lang="en">
                <a:solidFill>
                  <a:srgbClr val="222222"/>
                </a:solidFill>
              </a:rPr>
              <a:t>and a factor of 100 may turn an infeasible task into a feasible one.</a:t>
            </a:r>
          </a:p>
          <a:p>
            <a:endParaRPr lang="en">
              <a:solidFill>
                <a:srgbClr val="222222"/>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Photographs and details courtesy of Racheli Otmazgin (the woman who appears in them).</a:t>
            </a:r>
          </a:p>
          <a:p>
            <a:endParaRPr lang="e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Photographs and details courtesy of Racheli Otmazgin (the woman who appears in them).</a:t>
            </a:r>
          </a:p>
          <a:p>
            <a:pPr lvl="0" rtl="0">
              <a:buNone/>
            </a:pPr>
            <a:r>
              <a:rPr lang="en"/>
              <a:t>In this particular case - Racheli is the girlfriend of Grisha Klots, my former flatmate and a close friend.</a:t>
            </a:r>
          </a:p>
          <a:p>
            <a:endParaRPr lang="en"/>
          </a:p>
          <a:p>
            <a:endParaRPr lang="e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Taken from Elite's website for this campaign:</a:t>
            </a:r>
          </a:p>
          <a:p>
            <a:pPr lvl="0" rtl="0">
              <a:buNone/>
            </a:pPr>
            <a:r>
              <a:rPr lang="en" u="sng">
                <a:solidFill>
                  <a:schemeClr val="hlink"/>
                </a:solidFill>
                <a:hlinkClick r:id="rId3"/>
              </a:rPr>
              <a:t>http://www.elite-names.co.il</a:t>
            </a:r>
          </a:p>
          <a:p>
            <a:endParaRPr lang="en" u="sng">
              <a:solidFill>
                <a:schemeClr val="hlink"/>
              </a:solidFill>
              <a:hlinkClick r:id="rId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lcalist.co.il/internet/articles/0,7340,L-3589269,00.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1.ind.ku.dk/complexLearning/zachary197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direct.com/science/article/pii/S037887330700073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rxiv.org/abs/0710.253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arxiv.org/abs/cond-mat/0408187"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pnas.org/content/104/1/36.abstract" TargetMode="External"/><Relationship Id="rId3" Type="http://schemas.openxmlformats.org/officeDocument/2006/relationships/hyperlink" Target="http://www.ncbi.nlm.nih.gov/pmc/articles/PMC122977/" TargetMode="External"/><Relationship Id="rId7" Type="http://schemas.openxmlformats.org/officeDocument/2006/relationships/hyperlink" Target="http://arxiv.org/abs/cond-mat/040818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arxiv.org/abs/0710.2533" TargetMode="External"/><Relationship Id="rId5" Type="http://schemas.openxmlformats.org/officeDocument/2006/relationships/hyperlink" Target="http://arxiv.org/abs/cond-mat/0309508v1" TargetMode="External"/><Relationship Id="rId4" Type="http://schemas.openxmlformats.org/officeDocument/2006/relationships/hyperlink" Target="http://www.sciencedirect.com/science/article/pii/S0378873307000731" TargetMode="External"/><Relationship Id="rId9" Type="http://schemas.openxmlformats.org/officeDocument/2006/relationships/hyperlink" Target="http://arxiv.org/abs/0709.2938"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Community_structur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en.wikipedia.org/wiki/Modularity_(networks)" TargetMode="External"/><Relationship Id="rId5" Type="http://schemas.openxmlformats.org/officeDocument/2006/relationships/hyperlink" Target="http://en.wikipedia.org/wiki/Dendrogram" TargetMode="External"/><Relationship Id="rId4" Type="http://schemas.openxmlformats.org/officeDocument/2006/relationships/hyperlink" Target="http://en.wikipedia.org/wiki/Betweenness_centrality"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1800" y="359898"/>
            <a:ext cx="8407400" cy="1472184"/>
          </a:xfrm>
        </p:spPr>
        <p:txBody>
          <a:bodyPr>
            <a:normAutofit fontScale="90000"/>
          </a:bodyPr>
          <a:lstStyle/>
          <a:p>
            <a:pPr algn="ctr"/>
            <a:r>
              <a:rPr lang="en-US" dirty="0" smtClean="0"/>
              <a:t>Introduction to Complex Networks</a:t>
            </a:r>
            <a:endParaRPr lang="he-IL" dirty="0"/>
          </a:p>
        </p:txBody>
      </p:sp>
      <p:sp>
        <p:nvSpPr>
          <p:cNvPr id="5" name="Subtitle 4"/>
          <p:cNvSpPr>
            <a:spLocks noGrp="1"/>
          </p:cNvSpPr>
          <p:nvPr>
            <p:ph type="subTitle" idx="1"/>
          </p:nvPr>
        </p:nvSpPr>
        <p:spPr>
          <a:xfrm>
            <a:off x="660400" y="2124384"/>
            <a:ext cx="8178800" cy="1752600"/>
          </a:xfrm>
        </p:spPr>
        <p:txBody>
          <a:bodyPr/>
          <a:lstStyle/>
          <a:p>
            <a:pPr algn="l">
              <a:tabLst>
                <a:tab pos="1879600" algn="l"/>
              </a:tabLst>
            </a:pPr>
            <a:r>
              <a:rPr lang="en-US" dirty="0" smtClean="0"/>
              <a:t>Information Systems Engineering</a:t>
            </a:r>
          </a:p>
          <a:p>
            <a:pPr algn="l">
              <a:tabLst>
                <a:tab pos="1879600" algn="l"/>
              </a:tabLst>
            </a:pPr>
            <a:r>
              <a:rPr lang="en-US" dirty="0"/>
              <a:t>‎‎372-2-5503 (</a:t>
            </a:r>
            <a:r>
              <a:rPr lang="en-US" dirty="0" smtClean="0"/>
              <a:t>2013 </a:t>
            </a:r>
            <a:r>
              <a:rPr lang="en-US" dirty="0"/>
              <a:t>A)</a:t>
            </a:r>
          </a:p>
          <a:p>
            <a:pPr algn="l">
              <a:tabLst>
                <a:tab pos="1879600" algn="l"/>
              </a:tabLst>
            </a:pPr>
            <a:endParaRPr lang="en-US" dirty="0"/>
          </a:p>
          <a:p>
            <a:pPr algn="l">
              <a:tabLst>
                <a:tab pos="1879600" algn="l"/>
                <a:tab pos="4127500" algn="l"/>
              </a:tabLst>
            </a:pPr>
            <a:r>
              <a:rPr lang="en-US" dirty="0" smtClean="0"/>
              <a:t>Mr. Guy </a:t>
            </a:r>
            <a:r>
              <a:rPr lang="en-US" dirty="0" err="1" smtClean="0"/>
              <a:t>Rapaprot</a:t>
            </a:r>
            <a:endParaRPr lang="en-US" dirty="0" smtClean="0"/>
          </a:p>
          <a:p>
            <a:pPr algn="l">
              <a:tabLst>
                <a:tab pos="1879600" algn="l"/>
                <a:tab pos="4127500" algn="l"/>
              </a:tabLst>
            </a:pPr>
            <a:r>
              <a:rPr lang="en-US" dirty="0" smtClean="0"/>
              <a:t>Dr. Rami </a:t>
            </a:r>
            <a:r>
              <a:rPr lang="en-US" dirty="0" err="1" smtClean="0"/>
              <a:t>Puzis</a:t>
            </a:r>
            <a:endParaRPr lang="en-US" dirty="0" smtClean="0"/>
          </a:p>
          <a:p>
            <a:pPr algn="l">
              <a:tabLst>
                <a:tab pos="1879600" algn="l"/>
                <a:tab pos="4127500" algn="l"/>
              </a:tabLst>
            </a:pPr>
            <a:endParaRPr lang="he-IL" dirty="0"/>
          </a:p>
        </p:txBody>
      </p:sp>
      <p:sp>
        <p:nvSpPr>
          <p:cNvPr id="6" name="Shape 25"/>
          <p:cNvSpPr/>
          <p:nvPr/>
        </p:nvSpPr>
        <p:spPr>
          <a:xfrm>
            <a:off x="4571999" y="2628900"/>
            <a:ext cx="3705225" cy="3886200"/>
          </a:xfrm>
          <a:prstGeom prst="rect">
            <a:avLst/>
          </a:prstGeom>
          <a:blipFill>
            <a:blip r:embed="rId2"/>
            <a:stretch>
              <a:fillRect/>
            </a:stretch>
          </a:blipFill>
          <a:ln>
            <a:noFill/>
          </a:ln>
        </p:spPr>
      </p:sp>
    </p:spTree>
    <p:extLst>
      <p:ext uri="{BB962C8B-B14F-4D97-AF65-F5344CB8AC3E}">
        <p14:creationId xmlns:p14="http://schemas.microsoft.com/office/powerpoint/2010/main" val="1959555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Motivation</a:t>
            </a:r>
          </a:p>
        </p:txBody>
      </p:sp>
      <p:sp>
        <p:nvSpPr>
          <p:cNvPr id="88" name="Shape 8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400" dirty="0">
                <a:solidFill>
                  <a:srgbClr val="222222"/>
                </a:solidFill>
              </a:rPr>
              <a:t>The ability to detect community structure in a network could clearly have practical applications.</a:t>
            </a:r>
          </a:p>
          <a:p>
            <a:pPr marL="457200" lvl="0" indent="-381000" rtl="0">
              <a:buClr>
                <a:schemeClr val="dk1"/>
              </a:buClr>
              <a:buSzPct val="166666"/>
              <a:buFont typeface="Arial"/>
              <a:buChar char="•"/>
            </a:pPr>
            <a:r>
              <a:rPr lang="en" sz="2400" dirty="0">
                <a:solidFill>
                  <a:srgbClr val="222222"/>
                </a:solidFill>
              </a:rPr>
              <a:t>Communities in a social network might represent real social groupings, perhaps groups of interest;</a:t>
            </a:r>
          </a:p>
          <a:p>
            <a:pPr marL="457200" lvl="0" indent="-381000" rtl="0">
              <a:buClr>
                <a:schemeClr val="dk1"/>
              </a:buClr>
              <a:buSzPct val="166666"/>
              <a:buFont typeface="Arial"/>
              <a:buChar char="•"/>
            </a:pPr>
            <a:r>
              <a:rPr lang="en" sz="2400" dirty="0">
                <a:solidFill>
                  <a:srgbClr val="222222"/>
                </a:solidFill>
              </a:rPr>
              <a:t>Communities in a citation network might represent scientific domains;</a:t>
            </a:r>
          </a:p>
          <a:p>
            <a:pPr marL="457200" lvl="0" indent="-381000" rtl="0">
              <a:buClr>
                <a:schemeClr val="dk1"/>
              </a:buClr>
              <a:buSzPct val="166666"/>
              <a:buFont typeface="Arial"/>
              <a:buChar char="•"/>
            </a:pPr>
            <a:r>
              <a:rPr lang="en" sz="2400" dirty="0">
                <a:solidFill>
                  <a:srgbClr val="222222"/>
                </a:solidFill>
              </a:rPr>
              <a:t>Communities in a metabolic network might represent cycles and other functional groupings;</a:t>
            </a:r>
          </a:p>
          <a:p>
            <a:pPr marL="457200" lvl="0" indent="-381000" rtl="0">
              <a:buClr>
                <a:schemeClr val="dk1"/>
              </a:buClr>
              <a:buSzPct val="166666"/>
              <a:buFont typeface="Arial"/>
              <a:buChar char="•"/>
            </a:pPr>
            <a:r>
              <a:rPr lang="en" sz="2400" dirty="0">
                <a:solidFill>
                  <a:srgbClr val="222222"/>
                </a:solidFill>
              </a:rPr>
              <a:t>Communities on the web might represent pages on related topics.</a:t>
            </a:r>
          </a:p>
          <a:p>
            <a:pPr lvl="0" rtl="0">
              <a:buNone/>
            </a:pPr>
            <a:r>
              <a:rPr lang="en" sz="2400" dirty="0">
                <a:solidFill>
                  <a:srgbClr val="222222"/>
                </a:solidFill>
              </a:rPr>
              <a:t>Being able to identify these communities could help us to understand and exploit these networks more effectively.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mining</a:t>
            </a:r>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328" y="1556792"/>
            <a:ext cx="6048672" cy="52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916832"/>
            <a:ext cx="3024336" cy="3046988"/>
          </a:xfrm>
          <a:prstGeom prst="rect">
            <a:avLst/>
          </a:prstGeom>
          <a:noFill/>
        </p:spPr>
        <p:txBody>
          <a:bodyPr wrap="square" rtlCol="1">
            <a:spAutoFit/>
          </a:bodyPr>
          <a:lstStyle/>
          <a:p>
            <a:r>
              <a:rPr lang="en-US" sz="1600" dirty="0"/>
              <a:t>For each node in </a:t>
            </a:r>
            <a:r>
              <a:rPr lang="en-US" sz="1600" dirty="0" smtClean="0"/>
              <a:t>the organization </a:t>
            </a:r>
            <a:r>
              <a:rPr lang="en-US" sz="1600" dirty="0"/>
              <a:t>social network, we </a:t>
            </a:r>
            <a:r>
              <a:rPr lang="en-US" sz="1600" dirty="0" smtClean="0"/>
              <a:t>eight centrality measures were calculated:</a:t>
            </a:r>
            <a:endParaRPr lang="en-US" sz="1600" dirty="0"/>
          </a:p>
          <a:p>
            <a:pPr marL="285750" indent="-285750">
              <a:buFont typeface="Arial" panose="020B0604020202020204" pitchFamily="34" charset="0"/>
              <a:buChar char="•"/>
            </a:pPr>
            <a:r>
              <a:rPr lang="en-US" sz="1600" dirty="0" smtClean="0"/>
              <a:t>Degree</a:t>
            </a:r>
            <a:r>
              <a:rPr lang="en-US" sz="1600" dirty="0"/>
              <a:t>), </a:t>
            </a:r>
            <a:endParaRPr lang="en-US" sz="1600" dirty="0" smtClean="0"/>
          </a:p>
          <a:p>
            <a:pPr marL="285750" indent="-285750">
              <a:buFont typeface="Arial" panose="020B0604020202020204" pitchFamily="34" charset="0"/>
              <a:buChar char="•"/>
            </a:pPr>
            <a:r>
              <a:rPr lang="en-US" sz="1600" b="1" dirty="0" smtClean="0"/>
              <a:t>Closeness </a:t>
            </a:r>
          </a:p>
          <a:p>
            <a:pPr marL="285750" indent="-285750">
              <a:buFont typeface="Arial" panose="020B0604020202020204" pitchFamily="34" charset="0"/>
              <a:buChar char="•"/>
            </a:pPr>
            <a:r>
              <a:rPr lang="en-US" sz="1600" dirty="0" err="1" smtClean="0"/>
              <a:t>Betweenness</a:t>
            </a:r>
            <a:r>
              <a:rPr lang="en-US" sz="1600" dirty="0" smtClean="0"/>
              <a:t> </a:t>
            </a:r>
          </a:p>
          <a:p>
            <a:pPr marL="285750" indent="-285750">
              <a:buFont typeface="Arial" panose="020B0604020202020204" pitchFamily="34" charset="0"/>
              <a:buChar char="•"/>
            </a:pPr>
            <a:r>
              <a:rPr lang="en-US" sz="1600" dirty="0" err="1" smtClean="0"/>
              <a:t>Eigvector</a:t>
            </a:r>
            <a:endParaRPr lang="en-US" sz="1600" dirty="0" smtClean="0"/>
          </a:p>
          <a:p>
            <a:pPr marL="285750" indent="-285750">
              <a:buFont typeface="Arial" panose="020B0604020202020204" pitchFamily="34" charset="0"/>
              <a:buChar char="•"/>
            </a:pPr>
            <a:r>
              <a:rPr lang="en-US" sz="1600" dirty="0" smtClean="0"/>
              <a:t>HITS </a:t>
            </a:r>
          </a:p>
          <a:p>
            <a:pPr marL="285750" indent="-285750">
              <a:buFont typeface="Arial" panose="020B0604020202020204" pitchFamily="34" charset="0"/>
              <a:buChar char="•"/>
            </a:pPr>
            <a:r>
              <a:rPr lang="en-US" sz="1600" dirty="0" smtClean="0"/>
              <a:t>PageRank</a:t>
            </a:r>
          </a:p>
          <a:p>
            <a:pPr marL="285750" indent="-285750">
              <a:buFont typeface="Arial" panose="020B0604020202020204" pitchFamily="34" charset="0"/>
              <a:buChar char="•"/>
            </a:pPr>
            <a:r>
              <a:rPr lang="en-US" sz="1600" dirty="0" smtClean="0"/>
              <a:t>Communicability </a:t>
            </a:r>
          </a:p>
          <a:p>
            <a:pPr marL="285750" indent="-285750">
              <a:buFont typeface="Arial" panose="020B0604020202020204" pitchFamily="34" charset="0"/>
              <a:buChar char="•"/>
            </a:pPr>
            <a:r>
              <a:rPr lang="en-US" sz="1600" dirty="0" smtClean="0"/>
              <a:t>Load</a:t>
            </a:r>
            <a:endParaRPr lang="he-IL" sz="1600" dirty="0"/>
          </a:p>
        </p:txBody>
      </p:sp>
    </p:spTree>
    <p:extLst>
      <p:ext uri="{BB962C8B-B14F-4D97-AF65-F5344CB8AC3E}">
        <p14:creationId xmlns:p14="http://schemas.microsoft.com/office/powerpoint/2010/main" val="75794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Motivation</a:t>
            </a:r>
          </a:p>
        </p:txBody>
      </p:sp>
      <p:sp>
        <p:nvSpPr>
          <p:cNvPr id="94" name="Shape 94"/>
          <p:cNvSpPr txBox="1">
            <a:spLocks noGrp="1"/>
          </p:cNvSpPr>
          <p:nvPr>
            <p:ph type="body" idx="1"/>
          </p:nvPr>
        </p:nvSpPr>
        <p:spPr>
          <a:xfrm>
            <a:off x="4686803" y="1600200"/>
            <a:ext cx="4271700" cy="3801010"/>
          </a:xfrm>
          <a:prstGeom prst="rect">
            <a:avLst/>
          </a:prstGeom>
        </p:spPr>
        <p:txBody>
          <a:bodyPr lIns="91425" tIns="91425" rIns="91425" bIns="91425" anchor="t" anchorCtr="0">
            <a:spAutoFit/>
          </a:bodyPr>
          <a:lstStyle/>
          <a:p>
            <a:pPr lvl="0" rtl="1">
              <a:buNone/>
            </a:pPr>
            <a:r>
              <a:rPr lang="en" sz="2000" b="1" dirty="0"/>
              <a:t>לידע האנושי דרוש כלבויניק</a:t>
            </a:r>
          </a:p>
          <a:p>
            <a:pPr lvl="0" rtl="1">
              <a:buNone/>
            </a:pPr>
            <a:r>
              <a:rPr lang="en" sz="2000" dirty="0"/>
              <a:t>"מדען ביג דאטה, שמנתח את כמויות המידע האינסופיות שמיוצרות ומוציא מהן משהו בעל ערך, הוא כנראה המקצוע המבוקש של השנים הקרובות. [...]לתפקיד נדרשים כישורים של איש שיווק, אנתרופולוג ופסיכולוג, עדיין אין מסגרות שמכשירות עובדים לתפקיד".</a:t>
            </a:r>
          </a:p>
          <a:p>
            <a:pPr lvl="0" rtl="1">
              <a:buNone/>
            </a:pPr>
            <a:r>
              <a:rPr lang="en" sz="2000" dirty="0"/>
              <a:t>הראל עילם, כלכליסט,02.12.2012</a:t>
            </a:r>
          </a:p>
          <a:p>
            <a:pPr>
              <a:buNone/>
            </a:pPr>
            <a:r>
              <a:rPr lang="en" sz="2000" u="sng" dirty="0">
                <a:solidFill>
                  <a:schemeClr val="hlink"/>
                </a:solidFill>
                <a:hlinkClick r:id="rId3"/>
              </a:rPr>
              <a:t>http://www.calcalist.co.il/internet/articles/0,7340,L-3589269,00.html</a:t>
            </a:r>
          </a:p>
        </p:txBody>
      </p:sp>
      <p:sp>
        <p:nvSpPr>
          <p:cNvPr id="95" name="Shape 95"/>
          <p:cNvSpPr/>
          <p:nvPr/>
        </p:nvSpPr>
        <p:spPr>
          <a:xfrm>
            <a:off x="145050" y="1842425"/>
            <a:ext cx="4362450" cy="4743450"/>
          </a:xfrm>
          <a:prstGeom prst="rect">
            <a:avLst/>
          </a:prstGeom>
          <a:blipFill>
            <a:blip r:embed="rId4"/>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Class Activity: Detecting Communities (Top-Down)</a:t>
            </a:r>
          </a:p>
        </p:txBody>
      </p:sp>
      <p:sp>
        <p:nvSpPr>
          <p:cNvPr id="101" name="Shape 10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dirty="0"/>
              <a:t>Let's consider the following graph:</a:t>
            </a:r>
          </a:p>
          <a:p>
            <a:pPr marL="457200" lvl="0" indent="-419100" rtl="0">
              <a:buClr>
                <a:schemeClr val="dk1"/>
              </a:buClr>
              <a:buSzPct val="166666"/>
              <a:buFont typeface="Arial"/>
              <a:buChar char="•"/>
            </a:pPr>
            <a:r>
              <a:rPr lang="en" dirty="0"/>
              <a:t>Nodes - students in class.</a:t>
            </a:r>
          </a:p>
          <a:p>
            <a:pPr marL="457200" lvl="0" indent="-419100" rtl="0">
              <a:buClr>
                <a:schemeClr val="dk1"/>
              </a:buClr>
              <a:buSzPct val="166666"/>
              <a:buFont typeface="Arial"/>
              <a:buChar char="•"/>
            </a:pPr>
            <a:r>
              <a:rPr lang="en" dirty="0"/>
              <a:t>Edges - anything we can think of: acquaintance, same birthplace, hobbies, etc.</a:t>
            </a:r>
          </a:p>
          <a:p>
            <a:pPr marL="457200" lvl="0" indent="-419100" rtl="0">
              <a:buClr>
                <a:schemeClr val="dk1"/>
              </a:buClr>
              <a:buSzPct val="166666"/>
              <a:buFont typeface="Arial"/>
              <a:buChar char="•"/>
            </a:pPr>
            <a:r>
              <a:rPr lang="en" dirty="0"/>
              <a:t>Iteratively, we'll choose and remove an edge, notating the sequence of removals.</a:t>
            </a:r>
          </a:p>
          <a:p>
            <a:pPr marL="457200" lvl="0" indent="-419100" rtl="0">
              <a:buClr>
                <a:schemeClr val="dk1"/>
              </a:buClr>
              <a:buSzPct val="166666"/>
              <a:buFont typeface="Arial"/>
              <a:buChar char="•"/>
            </a:pPr>
            <a:r>
              <a:rPr lang="en" dirty="0"/>
              <a:t>Eventually, the graph will break down into singleton communities. If we keep track on our steps, we can stop elsewhere and define the components as </a:t>
            </a:r>
            <a:r>
              <a:rPr lang="en" b="1" u="sng" dirty="0"/>
              <a:t>communities</a:t>
            </a:r>
            <a:r>
              <a:rPr lang="en" dirty="0"/>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Class Activity: Detecting Communities (Bottom-Up)</a:t>
            </a:r>
          </a:p>
        </p:txBody>
      </p:sp>
      <p:sp>
        <p:nvSpPr>
          <p:cNvPr id="107" name="Shape 107"/>
          <p:cNvSpPr txBox="1">
            <a:spLocks noGrp="1"/>
          </p:cNvSpPr>
          <p:nvPr>
            <p:ph type="body" idx="1"/>
          </p:nvPr>
        </p:nvSpPr>
        <p:spPr>
          <a:xfrm>
            <a:off x="457200" y="1600200"/>
            <a:ext cx="8229600" cy="5232171"/>
          </a:xfrm>
          <a:prstGeom prst="rect">
            <a:avLst/>
          </a:prstGeom>
        </p:spPr>
        <p:txBody>
          <a:bodyPr lIns="91425" tIns="91425" rIns="91425" bIns="91425" anchor="t" anchorCtr="0">
            <a:spAutoFit/>
          </a:bodyPr>
          <a:lstStyle/>
          <a:p>
            <a:pPr lvl="0" rtl="0">
              <a:buClr>
                <a:srgbClr val="000000"/>
              </a:buClr>
              <a:buSzPct val="36666"/>
              <a:buFont typeface="Arial"/>
              <a:buNone/>
            </a:pPr>
            <a:r>
              <a:rPr lang="en" sz="2800" dirty="0"/>
              <a:t>Let's consider the following graph:</a:t>
            </a:r>
          </a:p>
          <a:p>
            <a:pPr marL="457200" lvl="0" indent="-419100" rtl="0">
              <a:buClr>
                <a:schemeClr val="dk1"/>
              </a:buClr>
              <a:buSzPct val="166666"/>
              <a:buFont typeface="Arial"/>
              <a:buChar char="•"/>
            </a:pPr>
            <a:r>
              <a:rPr lang="en" sz="2800" dirty="0"/>
              <a:t>Nodes - students in class.</a:t>
            </a:r>
          </a:p>
          <a:p>
            <a:pPr marL="457200" lvl="0" indent="-419100" rtl="0">
              <a:buClr>
                <a:schemeClr val="dk1"/>
              </a:buClr>
              <a:buSzPct val="166666"/>
              <a:buFont typeface="Arial"/>
              <a:buChar char="•"/>
            </a:pPr>
            <a:r>
              <a:rPr lang="en" sz="2800" dirty="0"/>
              <a:t>Edges - anything we can think of: acquaintance, same birthplace, hobbies, etc.</a:t>
            </a:r>
          </a:p>
          <a:p>
            <a:pPr marL="457200" lvl="0" indent="-419100" rtl="0">
              <a:buClr>
                <a:schemeClr val="dk1"/>
              </a:buClr>
              <a:buSzPct val="166666"/>
              <a:buFont typeface="Arial"/>
              <a:buChar char="•"/>
            </a:pPr>
            <a:r>
              <a:rPr lang="en" sz="2800" dirty="0"/>
              <a:t>Start with a graph of singletons; at each iteration, add an edge connecting two unconnected components.</a:t>
            </a:r>
          </a:p>
          <a:p>
            <a:pPr marL="457200" lvl="0" indent="-419100" rtl="0">
              <a:buClr>
                <a:schemeClr val="dk1"/>
              </a:buClr>
              <a:buSzPct val="166666"/>
              <a:buFont typeface="Arial"/>
              <a:buChar char="•"/>
            </a:pPr>
            <a:r>
              <a:rPr lang="en" sz="2800" dirty="0"/>
              <a:t>Eventually, a spanning-tree of the original graph will emerge. If we keep track on our steps, we can stop elsewhere and define the components as </a:t>
            </a:r>
            <a:r>
              <a:rPr lang="en" sz="2800" b="1" u="sng" dirty="0"/>
              <a:t>communities</a:t>
            </a:r>
            <a:r>
              <a:rPr lang="en" sz="2800" dirty="0"/>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740559"/>
            <a:ext cx="8229600" cy="677078"/>
          </a:xfrm>
          <a:prstGeom prst="rect">
            <a:avLst/>
          </a:prstGeom>
        </p:spPr>
        <p:txBody>
          <a:bodyPr lIns="91425" tIns="91425" rIns="91425" bIns="91425" anchor="b" anchorCtr="0">
            <a:spAutoFit/>
          </a:bodyPr>
          <a:lstStyle/>
          <a:p>
            <a:pPr>
              <a:buNone/>
            </a:pPr>
            <a:r>
              <a:rPr lang="en" sz="3200" dirty="0"/>
              <a:t>Class Activity: Detecting Communities</a:t>
            </a:r>
          </a:p>
        </p:txBody>
      </p:sp>
      <p:sp>
        <p:nvSpPr>
          <p:cNvPr id="113" name="Shape 11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dirty="0"/>
              <a:t>We can join separate nodes or decompose a graph into communities.</a:t>
            </a:r>
          </a:p>
          <a:p>
            <a:pPr lvl="0" rtl="0">
              <a:buNone/>
            </a:pPr>
            <a:r>
              <a:rPr lang="en" dirty="0"/>
              <a:t>Questions arising:</a:t>
            </a:r>
          </a:p>
          <a:p>
            <a:pPr marL="457200" lvl="0" indent="-419100" rtl="0">
              <a:buClr>
                <a:schemeClr val="dk1"/>
              </a:buClr>
              <a:buSzPct val="166666"/>
              <a:buFont typeface="Arial"/>
              <a:buChar char="•"/>
            </a:pPr>
            <a:r>
              <a:rPr lang="en" dirty="0"/>
              <a:t>Efficient</a:t>
            </a:r>
            <a:br>
              <a:rPr lang="en" dirty="0"/>
            </a:br>
            <a:r>
              <a:rPr lang="en" dirty="0"/>
              <a:t>algorithms?</a:t>
            </a:r>
          </a:p>
          <a:p>
            <a:pPr marL="457200" lvl="0" indent="-419100" rtl="0">
              <a:buClr>
                <a:schemeClr val="dk1"/>
              </a:buClr>
              <a:buSzPct val="166666"/>
              <a:buFont typeface="Arial"/>
              <a:buChar char="•"/>
            </a:pPr>
            <a:r>
              <a:rPr lang="en" dirty="0"/>
              <a:t>Qualitative</a:t>
            </a:r>
            <a:br>
              <a:rPr lang="en" dirty="0"/>
            </a:br>
            <a:r>
              <a:rPr lang="en" dirty="0"/>
              <a:t>evaluation of</a:t>
            </a:r>
            <a:br>
              <a:rPr lang="en" dirty="0"/>
            </a:br>
            <a:r>
              <a:rPr lang="en" dirty="0"/>
              <a:t>such partitions?</a:t>
            </a:r>
          </a:p>
          <a:p>
            <a:pPr marL="457200" lvl="0" indent="-419100" rtl="0">
              <a:buClr>
                <a:schemeClr val="dk1"/>
              </a:buClr>
              <a:buSzPct val="166666"/>
              <a:buFont typeface="Arial"/>
              <a:buChar char="•"/>
            </a:pPr>
            <a:r>
              <a:rPr lang="en" dirty="0"/>
              <a:t>Interpretation</a:t>
            </a:r>
            <a:br>
              <a:rPr lang="en" dirty="0"/>
            </a:br>
            <a:r>
              <a:rPr lang="en" dirty="0"/>
              <a:t>of results?</a:t>
            </a:r>
          </a:p>
        </p:txBody>
      </p:sp>
      <p:sp>
        <p:nvSpPr>
          <p:cNvPr id="114" name="Shape 114"/>
          <p:cNvSpPr/>
          <p:nvPr/>
        </p:nvSpPr>
        <p:spPr>
          <a:xfrm>
            <a:off x="4084550" y="2698162"/>
            <a:ext cx="4781550" cy="3076575"/>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Attempts at a Formal Definition</a:t>
            </a:r>
          </a:p>
        </p:txBody>
      </p:sp>
      <p:sp>
        <p:nvSpPr>
          <p:cNvPr id="120" name="Shape 12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000" dirty="0"/>
              <a:t> Here are some attempts:</a:t>
            </a:r>
          </a:p>
          <a:p>
            <a:pPr marL="457200" lvl="0" indent="-381000" rtl="0">
              <a:buClr>
                <a:schemeClr val="dk1"/>
              </a:buClr>
              <a:buSzPct val="166666"/>
              <a:buFont typeface="Arial"/>
              <a:buChar char="•"/>
            </a:pPr>
            <a:r>
              <a:rPr lang="en" sz="2000" dirty="0"/>
              <a:t>Chain of adjacent cliques: two k-cliques are adjacent if they share k-1 nodes.</a:t>
            </a:r>
          </a:p>
          <a:p>
            <a:pPr marL="457200" lvl="0" indent="-381000" rtl="0">
              <a:buClr>
                <a:schemeClr val="dk1"/>
              </a:buClr>
              <a:buSzPct val="166666"/>
              <a:buFont typeface="Arial"/>
              <a:buChar char="•"/>
            </a:pPr>
            <a:r>
              <a:rPr lang="en" sz="2000" dirty="0"/>
              <a:t>K-Clan: a group of nodes with diameter of k.</a:t>
            </a:r>
          </a:p>
          <a:p>
            <a:pPr marL="457200" lvl="0" indent="-381000" rtl="0">
              <a:buClr>
                <a:schemeClr val="dk1"/>
              </a:buClr>
              <a:buSzPct val="166666"/>
              <a:buFont typeface="Arial"/>
              <a:buChar char="•"/>
            </a:pPr>
            <a:r>
              <a:rPr lang="en" sz="2000" dirty="0"/>
              <a:t>K-Club: a group of nodes being the maximal subgraph with diameter of k.</a:t>
            </a:r>
          </a:p>
          <a:p>
            <a:pPr marL="457200" lvl="0" indent="-381000" rtl="0">
              <a:buClr>
                <a:schemeClr val="dk1"/>
              </a:buClr>
              <a:buSzPct val="166666"/>
              <a:buFont typeface="Arial"/>
              <a:buChar char="•"/>
            </a:pPr>
            <a:r>
              <a:rPr lang="en" sz="2000" dirty="0"/>
              <a:t>For each vertex i in a group, the in-group degree </a:t>
            </a:r>
            <a:r>
              <a:rPr lang="en" sz="2000" u="sng" dirty="0"/>
              <a:t>&gt;</a:t>
            </a:r>
            <a:r>
              <a:rPr lang="en" sz="2000" dirty="0"/>
              <a:t> the out-group degree...</a:t>
            </a:r>
          </a:p>
          <a:p>
            <a:pPr marL="457200" lvl="0" indent="-381000" rtl="0">
              <a:buClr>
                <a:schemeClr val="dk1"/>
              </a:buClr>
              <a:buSzPct val="166666"/>
              <a:buFont typeface="Arial"/>
              <a:buChar char="•"/>
            </a:pPr>
            <a:r>
              <a:rPr lang="en" sz="2000" dirty="0"/>
              <a:t>...and more.</a:t>
            </a:r>
          </a:p>
          <a:p>
            <a:endParaRPr lang="en" sz="2000" dirty="0"/>
          </a:p>
          <a:p>
            <a:pPr lvl="0" rtl="0">
              <a:buNone/>
            </a:pPr>
            <a:r>
              <a:rPr lang="en" sz="2000" dirty="0"/>
              <a:t>There is no commonly accepted formal definition.</a:t>
            </a:r>
          </a:p>
          <a:p>
            <a:pPr lvl="0" rtl="0">
              <a:buNone/>
            </a:pPr>
            <a:r>
              <a:rPr lang="en" sz="2000" dirty="0"/>
              <a:t>The quality of the detected community structure is evaluated based on common sense or a golden standard.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Methodology</a:t>
            </a:r>
          </a:p>
        </p:txBody>
      </p:sp>
      <p:sp>
        <p:nvSpPr>
          <p:cNvPr id="126" name="Shape 126"/>
          <p:cNvSpPr txBox="1">
            <a:spLocks noGrp="1"/>
          </p:cNvSpPr>
          <p:nvPr>
            <p:ph type="body" idx="1"/>
          </p:nvPr>
        </p:nvSpPr>
        <p:spPr>
          <a:xfrm>
            <a:off x="457200" y="1600200"/>
            <a:ext cx="8229600" cy="5032117"/>
          </a:xfrm>
          <a:prstGeom prst="rect">
            <a:avLst/>
          </a:prstGeom>
        </p:spPr>
        <p:txBody>
          <a:bodyPr lIns="91425" tIns="91425" rIns="91425" bIns="91425" anchor="t" anchorCtr="0">
            <a:spAutoFit/>
          </a:bodyPr>
          <a:lstStyle/>
          <a:p>
            <a:pPr lvl="0" rtl="0">
              <a:buNone/>
            </a:pPr>
            <a:r>
              <a:rPr lang="en" sz="2800" dirty="0"/>
              <a:t>The community-detection problem does not necessarily have a single, analytical solution. In such cases, we:</a:t>
            </a:r>
          </a:p>
          <a:p>
            <a:pPr marL="457200" lvl="0" indent="-419100" rtl="0">
              <a:buClr>
                <a:schemeClr val="dk1"/>
              </a:buClr>
              <a:buSzPct val="166666"/>
              <a:buFont typeface="Arial"/>
              <a:buChar char="•"/>
            </a:pPr>
            <a:r>
              <a:rPr lang="en" sz="2800" dirty="0"/>
              <a:t>Obtain sample, real-world network data where we can agreeably identify communities.</a:t>
            </a:r>
          </a:p>
          <a:p>
            <a:pPr marL="457200" lvl="0" indent="-419100" rtl="0">
              <a:buClr>
                <a:schemeClr val="dk1"/>
              </a:buClr>
              <a:buSzPct val="166666"/>
              <a:buFont typeface="Arial"/>
              <a:buChar char="•"/>
            </a:pPr>
            <a:r>
              <a:rPr lang="en" sz="2800" dirty="0"/>
              <a:t>Design a community-detection algorithm.</a:t>
            </a:r>
          </a:p>
          <a:p>
            <a:pPr marL="457200" lvl="0" indent="-419100" rtl="0">
              <a:buClr>
                <a:schemeClr val="dk1"/>
              </a:buClr>
              <a:buSzPct val="166666"/>
              <a:buFont typeface="Arial"/>
              <a:buChar char="•"/>
            </a:pPr>
            <a:r>
              <a:rPr lang="en" sz="2800" dirty="0"/>
              <a:t>Execute the algorithm with the data: measure the quality of the prediction.</a:t>
            </a:r>
          </a:p>
          <a:p>
            <a:pPr marL="457200" lvl="0" indent="-419100" rtl="0">
              <a:buClr>
                <a:schemeClr val="dk1"/>
              </a:buClr>
              <a:buSzPct val="166666"/>
              <a:buFont typeface="Arial"/>
              <a:buChar char="•"/>
            </a:pPr>
            <a:r>
              <a:rPr lang="en" sz="2800" dirty="0"/>
              <a:t>Improve as necessary.</a:t>
            </a:r>
          </a:p>
          <a:p>
            <a:pPr marL="457200" lvl="0" indent="-419100" rtl="0">
              <a:buClr>
                <a:schemeClr val="dk1"/>
              </a:buClr>
              <a:buSzPct val="166666"/>
              <a:buFont typeface="Arial"/>
              <a:buChar char="•"/>
            </a:pPr>
            <a:r>
              <a:rPr lang="en" sz="2800" dirty="0"/>
              <a:t>For QA: Null models, random graphs.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9977" y="740559"/>
            <a:ext cx="9095400" cy="677078"/>
          </a:xfrm>
          <a:prstGeom prst="rect">
            <a:avLst/>
          </a:prstGeom>
        </p:spPr>
        <p:txBody>
          <a:bodyPr lIns="91425" tIns="91425" rIns="91425" bIns="91425" anchor="b" anchorCtr="0">
            <a:spAutoFit/>
          </a:bodyPr>
          <a:lstStyle/>
          <a:p>
            <a:pPr>
              <a:buNone/>
            </a:pPr>
            <a:r>
              <a:rPr lang="en" sz="3200" dirty="0"/>
              <a:t>Benchmark Data: Zachary's Karate Club</a:t>
            </a:r>
          </a:p>
        </p:txBody>
      </p:sp>
      <p:sp>
        <p:nvSpPr>
          <p:cNvPr id="132" name="Shape 13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400"/>
              <a:t>The ‘‘karate club’’ network of Zachary shows the pattern of friendships between the members of a karate club at an American university in the 1970s. This observation was made by anthropologist Wayne W. Zachary.</a:t>
            </a:r>
          </a:p>
          <a:p>
            <a:pPr lvl="0" rtl="0">
              <a:buNone/>
            </a:pPr>
            <a:r>
              <a:rPr lang="en" sz="2400"/>
              <a:t>Shortly after the observation and construction of the network, the club in question split in two as a result of an internal dispute.</a:t>
            </a:r>
          </a:p>
          <a:p>
            <a:pPr lvl="0" rtl="0">
              <a:buNone/>
            </a:pPr>
            <a:r>
              <a:rPr lang="en" sz="2400"/>
              <a:t>We are interested in community detection algorithms that can predict the split in accordance with the real data.</a:t>
            </a:r>
          </a:p>
          <a:p>
            <a:pPr lvl="0" rtl="0">
              <a:buNone/>
            </a:pPr>
            <a:r>
              <a:rPr lang="en" sz="2400"/>
              <a:t>Original paper: </a:t>
            </a:r>
            <a:r>
              <a:rPr lang="en" sz="2400" u="sng">
                <a:solidFill>
                  <a:schemeClr val="hlink"/>
                </a:solidFill>
                <a:hlinkClick r:id="rId3"/>
              </a:rPr>
              <a:t>http://www1.ind.ku.dk/complexLearning/zachary1977.pdf</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0" y="203625"/>
            <a:ext cx="5570471" cy="6475771"/>
          </a:xfrm>
          <a:prstGeom prst="rect">
            <a:avLst/>
          </a:prstGeom>
          <a:blipFill>
            <a:blip r:embed="rId3"/>
            <a:stretch>
              <a:fillRect/>
            </a:stretch>
          </a:blipFill>
          <a:ln>
            <a:noFill/>
          </a:ln>
        </p:spPr>
      </p:sp>
      <p:sp>
        <p:nvSpPr>
          <p:cNvPr id="138" name="Shape 138"/>
          <p:cNvSpPr/>
          <p:nvPr/>
        </p:nvSpPr>
        <p:spPr>
          <a:xfrm>
            <a:off x="5563483" y="-24975"/>
            <a:ext cx="3585881" cy="6857999"/>
          </a:xfrm>
          <a:prstGeom prst="rect">
            <a:avLst/>
          </a:prstGeom>
          <a:blipFill>
            <a:blip r:embed="rId4"/>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Community Structure</a:t>
            </a:r>
          </a:p>
        </p:txBody>
      </p:sp>
      <p:sp>
        <p:nvSpPr>
          <p:cNvPr id="31" name="Shape 31"/>
          <p:cNvSpPr txBox="1">
            <a:spLocks noGrp="1"/>
          </p:cNvSpPr>
          <p:nvPr>
            <p:ph type="body" idx="1"/>
          </p:nvPr>
        </p:nvSpPr>
        <p:spPr>
          <a:xfrm>
            <a:off x="457200" y="1600200"/>
            <a:ext cx="8229600" cy="4693562"/>
          </a:xfrm>
          <a:prstGeom prst="rect">
            <a:avLst/>
          </a:prstGeom>
        </p:spPr>
        <p:txBody>
          <a:bodyPr lIns="91425" tIns="91425" rIns="91425" bIns="91425" anchor="t" anchorCtr="0">
            <a:spAutoFit/>
          </a:bodyPr>
          <a:lstStyle/>
          <a:p>
            <a:pPr marL="457200" lvl="0" indent="-419100" rtl="0">
              <a:spcBef>
                <a:spcPts val="0"/>
              </a:spcBef>
              <a:buClr>
                <a:srgbClr val="0B5394"/>
              </a:buClr>
              <a:buSzPct val="100000"/>
              <a:buFont typeface="Arial"/>
              <a:buAutoNum type="arabicPeriod"/>
            </a:pPr>
            <a:r>
              <a:rPr lang="en" sz="2400" dirty="0">
                <a:solidFill>
                  <a:srgbClr val="0B5394"/>
                </a:solidFill>
              </a:rPr>
              <a:t>What is Community Structure?</a:t>
            </a:r>
          </a:p>
          <a:p>
            <a:pPr marL="457200" lvl="0" indent="-419100" rtl="0">
              <a:spcBef>
                <a:spcPts val="0"/>
              </a:spcBef>
              <a:buClr>
                <a:srgbClr val="0B5394"/>
              </a:buClr>
              <a:buSzPct val="100000"/>
              <a:buFont typeface="Arial"/>
              <a:buAutoNum type="arabicPeriod"/>
            </a:pPr>
            <a:r>
              <a:rPr lang="en" sz="2400" dirty="0">
                <a:solidFill>
                  <a:srgbClr val="0B5394"/>
                </a:solidFill>
              </a:rPr>
              <a:t>Detecting Communities using Edge Removal (Girvan-Newman algorithm)</a:t>
            </a:r>
          </a:p>
          <a:p>
            <a:pPr marL="457200" lvl="0" indent="-419100" rtl="0">
              <a:spcBef>
                <a:spcPts val="0"/>
              </a:spcBef>
              <a:buClr>
                <a:srgbClr val="0B5394"/>
              </a:buClr>
              <a:buSzPct val="100000"/>
              <a:buFont typeface="Arial"/>
              <a:buAutoNum type="arabicPeriod"/>
            </a:pPr>
            <a:r>
              <a:rPr lang="en" sz="2400" dirty="0">
                <a:solidFill>
                  <a:srgbClr val="0B5394"/>
                </a:solidFill>
              </a:rPr>
              <a:t>Detecting Communities by </a:t>
            </a:r>
            <a:br>
              <a:rPr lang="en" sz="2400" dirty="0">
                <a:solidFill>
                  <a:srgbClr val="0B5394"/>
                </a:solidFill>
              </a:rPr>
            </a:br>
            <a:r>
              <a:rPr lang="en" sz="2400" dirty="0">
                <a:solidFill>
                  <a:srgbClr val="0B5394"/>
                </a:solidFill>
              </a:rPr>
              <a:t>Modularity Maximization</a:t>
            </a:r>
          </a:p>
          <a:p>
            <a:pPr marL="457200" lvl="0" indent="-419100" rtl="0">
              <a:spcBef>
                <a:spcPts val="0"/>
              </a:spcBef>
              <a:buClr>
                <a:srgbClr val="0B5394"/>
              </a:buClr>
              <a:buSzPct val="100000"/>
              <a:buFont typeface="Arial"/>
              <a:buAutoNum type="arabicPeriod"/>
            </a:pPr>
            <a:r>
              <a:rPr lang="en" sz="2400" dirty="0">
                <a:solidFill>
                  <a:srgbClr val="0B5394"/>
                </a:solidFill>
              </a:rPr>
              <a:t>Detecting Communities by Label Propagation</a:t>
            </a:r>
          </a:p>
          <a:p>
            <a:pPr marL="457200" lvl="0" indent="-419100" rtl="0">
              <a:spcBef>
                <a:spcPts val="0"/>
              </a:spcBef>
              <a:buClr>
                <a:srgbClr val="0B5394"/>
              </a:buClr>
              <a:buSzPct val="100000"/>
              <a:buFont typeface="Arial"/>
              <a:buAutoNum type="arabicPeriod"/>
            </a:pPr>
            <a:r>
              <a:rPr lang="en" sz="2400" dirty="0">
                <a:solidFill>
                  <a:srgbClr val="0B5394"/>
                </a:solidFill>
              </a:rPr>
              <a:t>Summary</a:t>
            </a:r>
          </a:p>
          <a:p>
            <a:pPr marL="457200" lvl="0" indent="-419100" rtl="0">
              <a:spcBef>
                <a:spcPts val="0"/>
              </a:spcBef>
              <a:buClr>
                <a:srgbClr val="0B5394"/>
              </a:buClr>
              <a:buSzPct val="100000"/>
              <a:buFont typeface="Arial"/>
              <a:buAutoNum type="arabicPeriod"/>
            </a:pPr>
            <a:r>
              <a:rPr lang="en" sz="2400" dirty="0">
                <a:solidFill>
                  <a:srgbClr val="0B5394"/>
                </a:solidFill>
              </a:rPr>
              <a:t>Bibliography</a:t>
            </a:r>
          </a:p>
          <a:p>
            <a:pPr marL="457200" lvl="0" indent="-419100" rtl="0">
              <a:spcBef>
                <a:spcPts val="0"/>
              </a:spcBef>
              <a:buClr>
                <a:srgbClr val="0B5394"/>
              </a:buClr>
              <a:buSzPct val="100000"/>
              <a:buFont typeface="Arial"/>
              <a:buAutoNum type="arabicPeriod"/>
            </a:pPr>
            <a:r>
              <a:rPr lang="en" sz="2400" dirty="0">
                <a:solidFill>
                  <a:srgbClr val="0B5394"/>
                </a:solidFill>
              </a:rPr>
              <a:t>Glossary</a:t>
            </a:r>
          </a:p>
          <a:p>
            <a:pPr marL="457200" lvl="0" indent="-419100" rtl="0">
              <a:spcBef>
                <a:spcPts val="0"/>
              </a:spcBef>
              <a:buClr>
                <a:srgbClr val="0B5394"/>
              </a:buClr>
              <a:buSzPct val="100000"/>
              <a:buFont typeface="Arial"/>
              <a:buAutoNum type="arabicPeriod"/>
            </a:pPr>
            <a:r>
              <a:rPr lang="en" sz="2400" dirty="0">
                <a:solidFill>
                  <a:srgbClr val="0B5394"/>
                </a:solidFill>
              </a:rPr>
              <a:t>List of Algorithms</a:t>
            </a:r>
          </a:p>
          <a:p>
            <a:pPr marL="457200" lvl="0" indent="-419100" rtl="0">
              <a:spcBef>
                <a:spcPts val="0"/>
              </a:spcBef>
              <a:buClr>
                <a:srgbClr val="0B5394"/>
              </a:buClr>
              <a:buSzPct val="100000"/>
              <a:buFont typeface="Arial"/>
              <a:buAutoNum type="arabicPeriod"/>
            </a:pPr>
            <a:r>
              <a:rPr lang="en" sz="2400" dirty="0">
                <a:solidFill>
                  <a:srgbClr val="0B5394"/>
                </a:solidFill>
              </a:rPr>
              <a:t>List of Definitions</a:t>
            </a:r>
          </a:p>
          <a:p>
            <a:endParaRPr lang="en" sz="2400" dirty="0">
              <a:solidFill>
                <a:srgbClr val="0B5394"/>
              </a:solidFil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dirty="0"/>
              <a:t>Simplifications</a:t>
            </a:r>
          </a:p>
        </p:txBody>
      </p:sp>
      <p:sp>
        <p:nvSpPr>
          <p:cNvPr id="144" name="Shape 144"/>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dirty="0"/>
              <a:t>During this lecture we will discuss algorithms which handle only the following networks:</a:t>
            </a:r>
          </a:p>
          <a:p>
            <a:pPr marL="457200" lvl="0" indent="-419100" rtl="0">
              <a:buClr>
                <a:schemeClr val="dk1"/>
              </a:buClr>
              <a:buSzPct val="166666"/>
              <a:buFont typeface="Arial"/>
              <a:buChar char="•"/>
            </a:pPr>
            <a:r>
              <a:rPr lang="en" dirty="0"/>
              <a:t>Connected (a few disconnected components surely do not belong to the same community).</a:t>
            </a:r>
          </a:p>
          <a:p>
            <a:pPr marL="457200" lvl="0" indent="-419100" rtl="0">
              <a:buClr>
                <a:schemeClr val="dk1"/>
              </a:buClr>
              <a:buSzPct val="166666"/>
              <a:buFont typeface="Arial"/>
              <a:buChar char="•"/>
            </a:pPr>
            <a:r>
              <a:rPr lang="en" dirty="0"/>
              <a:t>Undirected.</a:t>
            </a:r>
          </a:p>
          <a:p>
            <a:pPr marL="457200" lvl="0" indent="-419100" rtl="0">
              <a:buClr>
                <a:schemeClr val="dk1"/>
              </a:buClr>
              <a:buSzPct val="166666"/>
              <a:buFont typeface="Arial"/>
              <a:buChar char="•"/>
            </a:pPr>
            <a:r>
              <a:rPr lang="en" dirty="0"/>
              <a:t>Unweighted.</a:t>
            </a:r>
          </a:p>
          <a:p>
            <a:pPr lvl="0" rtl="0">
              <a:buNone/>
            </a:pPr>
            <a:r>
              <a:rPr lang="en" dirty="0"/>
              <a:t>For some algorithms, generalizations for direction and weight exist; however, they will not be included in the scope of this lecture.</a:t>
            </a:r>
          </a:p>
          <a:p>
            <a:endParaRPr lang="en"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99822"/>
            <a:ext cx="8229600" cy="1292631"/>
          </a:xfrm>
          <a:prstGeom prst="rect">
            <a:avLst/>
          </a:prstGeom>
        </p:spPr>
        <p:txBody>
          <a:bodyPr lIns="91425" tIns="91425" rIns="91425" bIns="91425" anchor="ctr" anchorCtr="0">
            <a:spAutoFit/>
          </a:bodyPr>
          <a:lstStyle/>
          <a:p>
            <a:pPr lvl="0" rtl="0">
              <a:buNone/>
            </a:pPr>
            <a:r>
              <a:rPr lang="en" dirty="0">
                <a:solidFill>
                  <a:srgbClr val="0B5394"/>
                </a:solidFill>
              </a:rPr>
              <a:t>Detecting Communities using</a:t>
            </a:r>
            <a:br>
              <a:rPr lang="en" dirty="0">
                <a:solidFill>
                  <a:srgbClr val="0B5394"/>
                </a:solidFill>
              </a:rPr>
            </a:br>
            <a:r>
              <a:rPr lang="en" dirty="0">
                <a:solidFill>
                  <a:srgbClr val="0B5394"/>
                </a:solidFill>
              </a:rPr>
              <a:t>Edge Removal</a:t>
            </a:r>
          </a:p>
        </p:txBody>
      </p:sp>
      <p:sp>
        <p:nvSpPr>
          <p:cNvPr id="150" name="Shape 15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3600" b="1">
                <a:solidFill>
                  <a:srgbClr val="999999"/>
                </a:solidFill>
              </a:rPr>
              <a:t>(Girvan-Newman algorithm)</a:t>
            </a:r>
          </a:p>
          <a:p>
            <a:endParaRPr lang="en" sz="3600" b="1">
              <a:solidFill>
                <a:srgbClr val="999999"/>
              </a:solidFill>
            </a:endParaRPr>
          </a:p>
          <a:p>
            <a:endParaRPr lang="en" sz="3600" b="1">
              <a:solidFill>
                <a:srgbClr val="999999"/>
              </a:solidFill>
            </a:endParaRPr>
          </a:p>
          <a:p>
            <a:pPr lvl="0" rtl="0">
              <a:buNone/>
            </a:pPr>
            <a:r>
              <a:rPr lang="en" sz="1800"/>
              <a:t>Girvan and Newman are Professors of </a:t>
            </a:r>
            <a:r>
              <a:rPr lang="en" sz="1800" b="1"/>
              <a:t>physics</a:t>
            </a:r>
            <a:r>
              <a:rPr lang="en" sz="1800"/>
              <a:t> from the Universities of Maryland and Michigan (respectively) </a:t>
            </a:r>
            <a:r>
              <a:rPr lang="en" sz="1800" b="1"/>
              <a:t>working on complex networks</a:t>
            </a:r>
            <a:r>
              <a:rPr lang="en" sz="1800"/>
              <a:t>. </a:t>
            </a:r>
          </a:p>
          <a:p>
            <a:endParaRPr lang="en" sz="18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000000"/>
                </a:solidFill>
              </a:rPr>
              <a:t>Girvan-Newman: Intuition</a:t>
            </a:r>
          </a:p>
        </p:txBody>
      </p:sp>
      <p:sp>
        <p:nvSpPr>
          <p:cNvPr id="156" name="Shape 15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"Instead of trying to construct a measure that tells us which edges are most central to communities, we focus instead on those edges that are least central, the edges that are most "between"" communities.</a:t>
            </a:r>
          </a:p>
          <a:p>
            <a:pPr lvl="0" rtl="0">
              <a:buNone/>
            </a:pPr>
            <a:r>
              <a:rPr lang="en"/>
              <a:t>Rather than constructing communities by adding the strongest edges to an initially empty vertex set, we construct them by progressively removing edges from the original graph.</a:t>
            </a:r>
          </a:p>
          <a:p>
            <a:endParaRPr lang="en"/>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Girvan-Newman: Edge Betweenness</a:t>
            </a:r>
          </a:p>
        </p:txBody>
      </p:sp>
      <p:sp>
        <p:nvSpPr>
          <p:cNvPr id="162" name="Shape 16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
</a:t>
            </a:r>
          </a:p>
          <a:p>
            <a:endParaRPr lang="en"/>
          </a:p>
          <a:p>
            <a:endParaRPr lang="en"/>
          </a:p>
          <a:p>
            <a:pPr lvl="0" rtl="0">
              <a:buNone/>
            </a:pPr>
            <a:r>
              <a:rPr lang="en"/>
              <a:t>A natural extension of betweenness to edges is obtained by replacing σ(s,t|v) in the deﬁnition of vertex betweenness by</a:t>
            </a:r>
          </a:p>
          <a:p>
            <a:pPr lvl="0" rtl="0">
              <a:buNone/>
            </a:pPr>
            <a:r>
              <a:rPr lang="en"/>
              <a:t>σ(s,t|e), the number of shortest (s,t)-paths containing the edge e.</a:t>
            </a:r>
          </a:p>
          <a:p>
            <a:endParaRPr lang="en"/>
          </a:p>
        </p:txBody>
      </p:sp>
      <p:sp>
        <p:nvSpPr>
          <p:cNvPr id="163" name="Shape 163"/>
          <p:cNvSpPr/>
          <p:nvPr/>
        </p:nvSpPr>
        <p:spPr>
          <a:xfrm>
            <a:off x="26937" y="1547812"/>
            <a:ext cx="9103806" cy="1885467"/>
          </a:xfrm>
          <a:prstGeom prst="rect">
            <a:avLst/>
          </a:prstGeom>
          <a:blipFill>
            <a:blip r:embed="rId3"/>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solidFill>
                  <a:srgbClr val="000000"/>
                </a:solidFill>
              </a:rPr>
              <a:t>Girvan-Newman: The Algorithm</a:t>
            </a:r>
          </a:p>
        </p:txBody>
      </p:sp>
      <p:sp>
        <p:nvSpPr>
          <p:cNvPr id="169" name="Shape 16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00000"/>
              <a:buFont typeface="Arial"/>
              <a:buAutoNum type="arabicPeriod"/>
            </a:pPr>
            <a:r>
              <a:rPr lang="en"/>
              <a:t>The betweenness of all existing edges in the network is calculated first. (</a:t>
            </a:r>
            <a:r>
              <a:rPr lang="en" u="sng">
                <a:solidFill>
                  <a:schemeClr val="hlink"/>
                </a:solidFill>
                <a:hlinkClick r:id="rId3"/>
              </a:rPr>
              <a:t>how?</a:t>
            </a:r>
            <a:r>
              <a:rPr lang="en"/>
              <a:t>)</a:t>
            </a:r>
          </a:p>
          <a:p>
            <a:pPr marL="457200" lvl="0" indent="-419100" rtl="0">
              <a:buClr>
                <a:schemeClr val="dk1"/>
              </a:buClr>
              <a:buSzPct val="100000"/>
              <a:buFont typeface="Arial"/>
              <a:buAutoNum type="arabicPeriod"/>
            </a:pPr>
            <a:r>
              <a:rPr lang="en"/>
              <a:t>The edge with the highest betweenness is removed.</a:t>
            </a:r>
          </a:p>
          <a:p>
            <a:pPr marL="457200" lvl="0" indent="-419100" rtl="0">
              <a:buClr>
                <a:schemeClr val="dk1"/>
              </a:buClr>
              <a:buSzPct val="100000"/>
              <a:buFont typeface="Arial"/>
              <a:buAutoNum type="arabicPeriod"/>
            </a:pPr>
            <a:r>
              <a:rPr lang="en"/>
              <a:t>The betweenness of all edges affected by the removal is recalculated.</a:t>
            </a:r>
          </a:p>
          <a:p>
            <a:pPr lvl="0" rtl="0">
              <a:buClr>
                <a:srgbClr val="000000"/>
              </a:buClr>
              <a:buSzPct val="36666"/>
              <a:buFont typeface="Arial"/>
              <a:buNone/>
            </a:pPr>
            <a:r>
              <a:rPr lang="en"/>
              <a:t>Steps 2 and 3 are repeated until no edges remain.</a:t>
            </a:r>
          </a:p>
          <a:p>
            <a:endParaRPr lang="en"/>
          </a:p>
          <a:p>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3102751" y="152400"/>
            <a:ext cx="5888848" cy="6581348"/>
          </a:xfrm>
          <a:prstGeom prst="rect">
            <a:avLst/>
          </a:prstGeom>
          <a:blipFill>
            <a:blip r:embed="rId3"/>
            <a:stretch>
              <a:fillRect/>
            </a:stretch>
          </a:blipFill>
          <a:ln>
            <a:noFill/>
          </a:ln>
        </p:spPr>
      </p:sp>
      <p:sp>
        <p:nvSpPr>
          <p:cNvPr id="175" name="Shape 175"/>
          <p:cNvSpPr txBox="1">
            <a:spLocks noGrp="1"/>
          </p:cNvSpPr>
          <p:nvPr>
            <p:ph type="title"/>
          </p:nvPr>
        </p:nvSpPr>
        <p:spPr>
          <a:xfrm>
            <a:off x="85511" y="274637"/>
            <a:ext cx="3002700" cy="6505800"/>
          </a:xfrm>
          <a:prstGeom prst="rect">
            <a:avLst/>
          </a:prstGeom>
        </p:spPr>
        <p:txBody>
          <a:bodyPr lIns="91425" tIns="91425" rIns="91425" bIns="91425" anchor="t" anchorCtr="0">
            <a:spAutoFit/>
          </a:bodyPr>
          <a:lstStyle/>
          <a:p>
            <a:pPr lvl="0" rtl="0">
              <a:buNone/>
            </a:pPr>
            <a:r>
              <a:rPr lang="en" sz="1800" b="0"/>
              <a:t>(a) The friendship network from </a:t>
            </a:r>
            <a:r>
              <a:rPr lang="en" sz="1800"/>
              <a:t>Zachary’s karate club</a:t>
            </a:r>
            <a:r>
              <a:rPr lang="en" sz="1800" b="0"/>
              <a:t> study as described in the text. Nodes associated with the club administrator’s faction are drawn as circles, those associated with the instructor’s faction are drawn as squares.</a:t>
            </a:r>
          </a:p>
          <a:p>
            <a:pPr lvl="0" rtl="0">
              <a:buNone/>
            </a:pPr>
            <a:r>
              <a:rPr lang="en" sz="1800" b="0"/>
              <a:t>(b) Hierarchical tree showing the complete community structure for the network calculated by using the algorithm presented in this article. The initial split of the network into two groups is in agreement with the actual factions observed by Zachary, with the exception that node 3 is misclassified.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Implementation</a:t>
            </a:r>
          </a:p>
        </p:txBody>
      </p:sp>
      <p:sp>
        <p:nvSpPr>
          <p:cNvPr id="181" name="Shape 18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"On variants of shortest-path betweenness centrality and their generic computation" - Brandes (2007).</a:t>
            </a:r>
          </a:p>
          <a:p>
            <a:pPr lvl="0" rtl="0">
              <a:buNone/>
            </a:pPr>
            <a:r>
              <a:rPr lang="en"/>
              <a:t>~40 lines of Python code congruent  to the pseudo-code in the article</a:t>
            </a:r>
          </a:p>
          <a:p>
            <a:pPr lvl="0" rtl="0">
              <a:buNone/>
            </a:pPr>
            <a:r>
              <a:rPr lang="en"/>
              <a:t>Results identical to Girvan-Newman!</a:t>
            </a:r>
          </a:p>
          <a:p>
            <a:endParaRPr lang="en"/>
          </a:p>
          <a:p>
            <a:endParaRPr lang="en"/>
          </a:p>
        </p:txBody>
      </p:sp>
      <p:sp>
        <p:nvSpPr>
          <p:cNvPr id="182" name="Shape 182"/>
          <p:cNvSpPr/>
          <p:nvPr/>
        </p:nvSpPr>
        <p:spPr>
          <a:xfrm>
            <a:off x="2191582" y="4691475"/>
            <a:ext cx="4361617" cy="2150508"/>
          </a:xfrm>
          <a:prstGeom prst="rect">
            <a:avLst/>
          </a:prstGeom>
          <a:blipFill>
            <a:blip r:embed="rId3"/>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Girvan-Newman Algorithm: Summary</a:t>
            </a:r>
          </a:p>
        </p:txBody>
      </p:sp>
      <p:sp>
        <p:nvSpPr>
          <p:cNvPr id="188" name="Shape 18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In its simplest and fastest form - worst-case time O(m</a:t>
            </a:r>
            <a:r>
              <a:rPr lang="en" baseline="30000"/>
              <a:t>2</a:t>
            </a:r>
            <a:r>
              <a:rPr lang="en"/>
              <a:t>n) on a network with m edges and n vertices, or O(n</a:t>
            </a:r>
            <a:r>
              <a:rPr lang="en" baseline="30000"/>
              <a:t>3</a:t>
            </a:r>
            <a:r>
              <a:rPr lang="en"/>
              <a:t>) on a sparse graph*.</a:t>
            </a:r>
          </a:p>
          <a:p>
            <a:endParaRPr lang="en"/>
          </a:p>
          <a:p>
            <a:pPr lvl="0" rtl="0">
              <a:buNone/>
            </a:pPr>
            <a:r>
              <a:rPr lang="en"/>
              <a:t>Does not scale well for networks with millions of vertices.</a:t>
            </a:r>
          </a:p>
          <a:p>
            <a:endParaRPr lang="en"/>
          </a:p>
          <a:p>
            <a:pPr>
              <a:buNone/>
            </a:pPr>
            <a:r>
              <a:rPr lang="en" sz="2400"/>
              <a:t>*one for which m scales with n in the limit of large n, which covers essentially all networks of current scientific interest, with the possible exception of food webs.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0B5394"/>
                </a:solidFill>
              </a:rPr>
              <a:t>Detecting Communities by</a:t>
            </a:r>
          </a:p>
          <a:p>
            <a:pPr lvl="0" rtl="0">
              <a:buNone/>
            </a:pPr>
            <a:r>
              <a:rPr lang="en">
                <a:solidFill>
                  <a:srgbClr val="0B5394"/>
                </a:solidFill>
              </a:rPr>
              <a:t>Modularity Maximization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Modularity: Intuition </a:t>
            </a:r>
          </a:p>
        </p:txBody>
      </p:sp>
      <p:sp>
        <p:nvSpPr>
          <p:cNvPr id="199" name="Shape 19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1800"/>
              <a:t>"</a:t>
            </a:r>
            <a:r>
              <a:rPr lang="en" sz="1800" b="1"/>
              <a:t>A good division of a network into communities is not merely one in which there are few edges between communities; it is one in which there are fewer than expected edges between communities.</a:t>
            </a:r>
            <a:r>
              <a:rPr lang="en" sz="1800"/>
              <a:t> If the number of edges between two groups is only what one would expect on the basis of random chance, then few thoughtful observers would claim this constitutes evidence of meaningful community structure. On the other hand, </a:t>
            </a:r>
            <a:r>
              <a:rPr lang="en" sz="1800" b="1"/>
              <a:t>if the number of edges between groups is significantly less than we expect by chance, or equivalent if the number within groups is significantly more, then it is reasonable to conclude that something interesting is going on</a:t>
            </a:r>
            <a:r>
              <a:rPr lang="en" sz="1800"/>
              <a:t>.</a:t>
            </a:r>
          </a:p>
          <a:p>
            <a:endParaRPr lang="en" sz="1800"/>
          </a:p>
          <a:p>
            <a:pPr lvl="0" rtl="0">
              <a:buNone/>
            </a:pPr>
            <a:r>
              <a:rPr lang="en" sz="1800"/>
              <a:t>"This idea, that true community structure in a network corresponds to a statistically surprising arrangement of edges, can be quantified by using the measure known as modularity. The modularity is, up to a multiplicative constant, the number of edges falling within groups minus the expected number in an equivalent network with edges placed at random."</a:t>
            </a:r>
          </a:p>
          <a:p>
            <a:endParaRPr lang="en" sz="1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n-US" dirty="0"/>
              <a:t>What is Community Structure?</a:t>
            </a:r>
            <a:endParaRPr lang="en" dirty="0"/>
          </a:p>
        </p:txBody>
      </p:sp>
      <p:sp>
        <p:nvSpPr>
          <p:cNvPr id="42" name="Shape 42"/>
          <p:cNvSpPr txBox="1">
            <a:spLocks noGrp="1"/>
          </p:cNvSpPr>
          <p:nvPr>
            <p:ph type="body" idx="1"/>
          </p:nvPr>
        </p:nvSpPr>
        <p:spPr>
          <a:xfrm>
            <a:off x="457199" y="1600200"/>
            <a:ext cx="8229600" cy="4329360"/>
          </a:xfrm>
          <a:prstGeom prst="rect">
            <a:avLst/>
          </a:prstGeom>
        </p:spPr>
        <p:txBody>
          <a:bodyPr lIns="91425" tIns="91425" rIns="91425" bIns="91425" anchor="t" anchorCtr="0">
            <a:spAutoFit/>
          </a:bodyPr>
          <a:lstStyle/>
          <a:p>
            <a:pPr lvl="0" rtl="0">
              <a:buNone/>
            </a:pPr>
            <a:r>
              <a:rPr lang="en" sz="2400" b="1" dirty="0" smtClean="0"/>
              <a:t>Let's </a:t>
            </a:r>
            <a:r>
              <a:rPr lang="en" sz="2400" b="1" dirty="0"/>
              <a:t>make it </a:t>
            </a:r>
            <a:r>
              <a:rPr lang="en" sz="2400" b="1" dirty="0" smtClean="0"/>
              <a:t>clear: It's </a:t>
            </a:r>
            <a:r>
              <a:rPr lang="en" sz="2400" b="1" dirty="0"/>
              <a:t>not clustering coefficient!</a:t>
            </a:r>
          </a:p>
          <a:p>
            <a:endParaRPr lang="en" b="1" dirty="0"/>
          </a:p>
          <a:p>
            <a:pPr lvl="0" rtl="0">
              <a:buNone/>
            </a:pPr>
            <a:endParaRPr lang="en" sz="2400" dirty="0" smtClean="0">
              <a:solidFill>
                <a:srgbClr val="222222"/>
              </a:solidFill>
            </a:endParaRPr>
          </a:p>
          <a:p>
            <a:pPr lvl="0" rtl="0">
              <a:buNone/>
            </a:pPr>
            <a:r>
              <a:rPr lang="en" sz="2400" dirty="0" smtClean="0">
                <a:solidFill>
                  <a:srgbClr val="222222"/>
                </a:solidFill>
              </a:rPr>
              <a:t>Clustering</a:t>
            </a:r>
          </a:p>
          <a:p>
            <a:pPr lvl="1"/>
            <a:r>
              <a:rPr lang="en" sz="1800" dirty="0" smtClean="0">
                <a:solidFill>
                  <a:srgbClr val="222222"/>
                </a:solidFill>
              </a:rPr>
              <a:t>The extent to which vertices tend to cluster together. </a:t>
            </a:r>
          </a:p>
          <a:p>
            <a:pPr lvl="1"/>
            <a:r>
              <a:rPr lang="en-US" sz="1800" dirty="0" smtClean="0">
                <a:solidFill>
                  <a:srgbClr val="222222"/>
                </a:solidFill>
              </a:rPr>
              <a:t>The extent to which neighbors of a vertex tend to connect between themselves</a:t>
            </a:r>
          </a:p>
          <a:p>
            <a:pPr marL="0" indent="0">
              <a:buNone/>
            </a:pPr>
            <a:endParaRPr lang="en" sz="2000" dirty="0" smtClean="0">
              <a:solidFill>
                <a:srgbClr val="222222"/>
              </a:solidFill>
            </a:endParaRPr>
          </a:p>
          <a:p>
            <a:pPr marL="0" indent="0">
              <a:buNone/>
            </a:pPr>
            <a:r>
              <a:rPr lang="en" sz="2000" dirty="0" smtClean="0">
                <a:solidFill>
                  <a:srgbClr val="222222"/>
                </a:solidFill>
              </a:rPr>
              <a:t>“Two </a:t>
            </a:r>
            <a:r>
              <a:rPr lang="en" sz="2000" dirty="0">
                <a:solidFill>
                  <a:srgbClr val="222222"/>
                </a:solidFill>
              </a:rPr>
              <a:t>of your friends will have a greater probability of knowing one another than will two people chosen at random from the population, on account of their common acquaintance with you</a:t>
            </a:r>
            <a:r>
              <a:rPr lang="en" sz="2000" dirty="0" smtClean="0">
                <a:solidFill>
                  <a:srgbClr val="222222"/>
                </a:solidFill>
              </a:rPr>
              <a:t>.</a:t>
            </a:r>
            <a:endParaRPr lang="en" sz="2000" dirty="0">
              <a:solidFill>
                <a:srgbClr val="222222"/>
              </a:solidFill>
            </a:endParaRPr>
          </a:p>
        </p:txBody>
      </p:sp>
      <p:sp>
        <p:nvSpPr>
          <p:cNvPr id="43" name="Shape 43"/>
          <p:cNvSpPr/>
          <p:nvPr/>
        </p:nvSpPr>
        <p:spPr>
          <a:xfrm>
            <a:off x="1052512" y="2204864"/>
            <a:ext cx="7038975" cy="44767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Modularity: Definition</a:t>
            </a:r>
          </a:p>
        </p:txBody>
      </p:sp>
      <p:sp>
        <p:nvSpPr>
          <p:cNvPr id="205" name="Shape 20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dirty="0"/>
              <a:t>To test whether a particular division is meaningful we define a quality function or "modularity" Q as follows.</a:t>
            </a:r>
          </a:p>
          <a:p>
            <a:pPr lvl="0" rtl="0">
              <a:buNone/>
            </a:pPr>
            <a:r>
              <a:rPr lang="en" dirty="0"/>
              <a:t>Let e</a:t>
            </a:r>
            <a:r>
              <a:rPr lang="en" baseline="-25000" dirty="0"/>
              <a:t>ij</a:t>
            </a:r>
            <a:r>
              <a:rPr lang="en" dirty="0"/>
              <a:t> be the fraction of edges in the network that connect vertices in group i to those in group j and let a</a:t>
            </a:r>
            <a:r>
              <a:rPr lang="en" baseline="-25000" dirty="0"/>
              <a:t>i</a:t>
            </a:r>
            <a:r>
              <a:rPr lang="en" dirty="0"/>
              <a:t>=</a:t>
            </a:r>
            <a:r>
              <a:rPr lang="en" dirty="0">
                <a:solidFill>
                  <a:srgbClr val="000000"/>
                </a:solidFill>
              </a:rPr>
              <a:t>Σ</a:t>
            </a:r>
            <a:r>
              <a:rPr lang="en" baseline="-25000" dirty="0">
                <a:solidFill>
                  <a:srgbClr val="000000"/>
                </a:solidFill>
              </a:rPr>
              <a:t>j</a:t>
            </a:r>
            <a:r>
              <a:rPr lang="en" dirty="0"/>
              <a:t>e</a:t>
            </a:r>
            <a:r>
              <a:rPr lang="en" baseline="-25000" dirty="0"/>
              <a:t>ij</a:t>
            </a:r>
            <a:r>
              <a:rPr lang="en" dirty="0"/>
              <a:t> . Then, Q=</a:t>
            </a:r>
            <a:r>
              <a:rPr lang="en" dirty="0">
                <a:solidFill>
                  <a:srgbClr val="000000"/>
                </a:solidFill>
              </a:rPr>
              <a:t>Σ</a:t>
            </a:r>
            <a:r>
              <a:rPr lang="en" baseline="-25000" dirty="0">
                <a:solidFill>
                  <a:srgbClr val="000000"/>
                </a:solidFill>
              </a:rPr>
              <a:t>i</a:t>
            </a:r>
            <a:r>
              <a:rPr lang="en" dirty="0"/>
              <a:t>(e</a:t>
            </a:r>
            <a:r>
              <a:rPr lang="en" baseline="-25000" dirty="0"/>
              <a:t>ii</a:t>
            </a:r>
            <a:r>
              <a:rPr lang="en" dirty="0"/>
              <a:t>-a</a:t>
            </a:r>
            <a:r>
              <a:rPr lang="en" baseline="-25000" dirty="0"/>
              <a:t>i</a:t>
            </a:r>
            <a:r>
              <a:rPr lang="en" baseline="30000" dirty="0"/>
              <a:t>2</a:t>
            </a:r>
            <a:r>
              <a:rPr lang="en" dirty="0"/>
              <a:t>) is the fraction of edges that fall within communities, minus the expected value of the same quantity if edges fall at random without regard to community structure.</a:t>
            </a:r>
          </a:p>
          <a:p>
            <a:endParaRPr lang="en"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Modularity: Definition</a:t>
            </a:r>
          </a:p>
        </p:txBody>
      </p:sp>
      <p:sp>
        <p:nvSpPr>
          <p:cNvPr id="211" name="Shape 21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i="1"/>
              <a:t>"Let e</a:t>
            </a:r>
            <a:r>
              <a:rPr lang="en" i="1" baseline="-25000"/>
              <a:t>ij</a:t>
            </a:r>
            <a:r>
              <a:rPr lang="en" i="1"/>
              <a:t> be the fraction of edges in the network that connect vertices in group i to those in group j and let a</a:t>
            </a:r>
            <a:r>
              <a:rPr lang="en" i="1" baseline="-25000"/>
              <a:t>i</a:t>
            </a:r>
            <a:r>
              <a:rPr lang="en" i="1"/>
              <a:t>=</a:t>
            </a:r>
            <a:r>
              <a:rPr lang="en" i="1">
                <a:solidFill>
                  <a:srgbClr val="000000"/>
                </a:solidFill>
              </a:rPr>
              <a:t>Σ</a:t>
            </a:r>
            <a:r>
              <a:rPr lang="en" i="1" baseline="-25000">
                <a:solidFill>
                  <a:srgbClr val="000000"/>
                </a:solidFill>
              </a:rPr>
              <a:t>j</a:t>
            </a:r>
            <a:r>
              <a:rPr lang="en" i="1"/>
              <a:t>e</a:t>
            </a:r>
            <a:r>
              <a:rPr lang="en" i="1" baseline="-25000"/>
              <a:t>ij</a:t>
            </a:r>
            <a:r>
              <a:rPr lang="en" i="1"/>
              <a:t> . Then, Q=</a:t>
            </a:r>
            <a:r>
              <a:rPr lang="en" i="1">
                <a:solidFill>
                  <a:srgbClr val="000000"/>
                </a:solidFill>
              </a:rPr>
              <a:t>Σ</a:t>
            </a:r>
            <a:r>
              <a:rPr lang="en" i="1" baseline="-25000">
                <a:solidFill>
                  <a:srgbClr val="000000"/>
                </a:solidFill>
              </a:rPr>
              <a:t>i</a:t>
            </a:r>
            <a:r>
              <a:rPr lang="en" i="1"/>
              <a:t>(e</a:t>
            </a:r>
            <a:r>
              <a:rPr lang="en" i="1" baseline="-25000"/>
              <a:t>ii</a:t>
            </a:r>
            <a:r>
              <a:rPr lang="en" i="1"/>
              <a:t>-a</a:t>
            </a:r>
            <a:r>
              <a:rPr lang="en" i="1" baseline="-25000"/>
              <a:t>i</a:t>
            </a:r>
            <a:r>
              <a:rPr lang="en" i="1" baseline="30000"/>
              <a:t>2</a:t>
            </a:r>
            <a:r>
              <a:rPr lang="en" i="1"/>
              <a:t>)"</a:t>
            </a:r>
          </a:p>
          <a:p>
            <a:pPr lvl="0" rtl="0">
              <a:buNone/>
            </a:pPr>
            <a:r>
              <a:rPr lang="en" b="1"/>
              <a:t>Calculating e</a:t>
            </a:r>
            <a:r>
              <a:rPr lang="en" b="1" baseline="-25000"/>
              <a:t>ii</a:t>
            </a:r>
            <a:r>
              <a:rPr lang="en"/>
              <a:t>: count how many edges are connecting only nodes within group i.</a:t>
            </a:r>
          </a:p>
          <a:p>
            <a:pPr lvl="0" rtl="0">
              <a:buNone/>
            </a:pPr>
            <a:r>
              <a:rPr lang="en" b="1"/>
              <a:t>Calculating a</a:t>
            </a:r>
            <a:r>
              <a:rPr lang="en" b="1" baseline="-25000"/>
              <a:t>i</a:t>
            </a:r>
            <a:r>
              <a:rPr lang="en" b="1" baseline="30000"/>
              <a:t>2</a:t>
            </a:r>
            <a:r>
              <a:rPr lang="en"/>
              <a:t>: summarize the degrees of all vertices in group i, and bring to the 2</a:t>
            </a:r>
            <a:r>
              <a:rPr lang="en" baseline="30000"/>
              <a:t>nd</a:t>
            </a:r>
            <a:r>
              <a:rPr lang="en"/>
              <a:t> power.</a:t>
            </a:r>
          </a:p>
          <a:p>
            <a:pPr>
              <a:buNone/>
            </a:pPr>
            <a:r>
              <a:rPr lang="en"/>
              <a:t>Actual implementation is different for the sake of space-time complexity.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Modularity: Motivation</a:t>
            </a:r>
          </a:p>
        </p:txBody>
      </p:sp>
      <p:sp>
        <p:nvSpPr>
          <p:cNvPr id="217" name="Shape 217"/>
          <p:cNvSpPr txBox="1">
            <a:spLocks noGrp="1"/>
          </p:cNvSpPr>
          <p:nvPr>
            <p:ph type="body" idx="1"/>
          </p:nvPr>
        </p:nvSpPr>
        <p:spPr>
          <a:xfrm>
            <a:off x="457200" y="1600200"/>
            <a:ext cx="8229600" cy="4724340"/>
          </a:xfrm>
          <a:prstGeom prst="rect">
            <a:avLst/>
          </a:prstGeom>
        </p:spPr>
        <p:txBody>
          <a:bodyPr lIns="91425" tIns="91425" rIns="91425" bIns="91425" anchor="t" anchorCtr="0">
            <a:spAutoFit/>
          </a:bodyPr>
          <a:lstStyle/>
          <a:p>
            <a:pPr lvl="0" rtl="0">
              <a:buNone/>
            </a:pPr>
            <a:r>
              <a:rPr lang="en" sz="2800" dirty="0"/>
              <a:t>If a high value of Q represents a good community division, why not simply optimize Q over all possible divisions to find the best one?</a:t>
            </a:r>
          </a:p>
          <a:p>
            <a:pPr lvl="0" rtl="0">
              <a:buNone/>
            </a:pPr>
            <a:r>
              <a:rPr lang="en" sz="2800" dirty="0"/>
              <a:t>By doing this, we can avoid the iterative removal of edges and cut straight to the chase.</a:t>
            </a:r>
          </a:p>
          <a:p>
            <a:pPr lvl="0" rtl="0">
              <a:buNone/>
            </a:pPr>
            <a:r>
              <a:rPr lang="en" sz="2800" dirty="0"/>
              <a:t>The problem is that true optimization of Q is very costly.</a:t>
            </a:r>
          </a:p>
          <a:p>
            <a:pPr lvl="0" rtl="0">
              <a:buNone/>
            </a:pPr>
            <a:r>
              <a:rPr lang="en" sz="2800" dirty="0"/>
              <a:t>Various approximate optimization methods are available: simulated annealing, genetic algorithms, greedy algorithms, etc</a:t>
            </a:r>
            <a:r>
              <a:rPr lang="en" sz="2800" dirty="0" smtClean="0"/>
              <a:t>.</a:t>
            </a:r>
            <a:endParaRPr lang="en" sz="2800" dirty="0"/>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Modularity Maximization Greedy Algorithm (Newman)</a:t>
            </a:r>
          </a:p>
        </p:txBody>
      </p:sp>
      <p:sp>
        <p:nvSpPr>
          <p:cNvPr id="223" name="Shape 223"/>
          <p:cNvSpPr txBox="1">
            <a:spLocks noGrp="1"/>
          </p:cNvSpPr>
          <p:nvPr>
            <p:ph type="body" idx="1"/>
          </p:nvPr>
        </p:nvSpPr>
        <p:spPr>
          <a:xfrm>
            <a:off x="457200" y="1600200"/>
            <a:ext cx="8476500" cy="4967700"/>
          </a:xfrm>
          <a:prstGeom prst="rect">
            <a:avLst/>
          </a:prstGeom>
        </p:spPr>
        <p:txBody>
          <a:bodyPr lIns="91425" tIns="91425" rIns="91425" bIns="91425" anchor="t" anchorCtr="0">
            <a:spAutoFit/>
          </a:bodyPr>
          <a:lstStyle/>
          <a:p>
            <a:pPr lvl="0" rtl="0">
              <a:buNone/>
            </a:pPr>
            <a:r>
              <a:rPr lang="en" sz="2400" dirty="0"/>
              <a:t>For a graph with n vertices and m edges:</a:t>
            </a:r>
          </a:p>
          <a:p>
            <a:pPr marL="457200" lvl="0" indent="-381000" rtl="0">
              <a:buClr>
                <a:schemeClr val="dk1"/>
              </a:buClr>
              <a:buSzPct val="100000"/>
              <a:buFont typeface="Arial"/>
              <a:buAutoNum type="arabicPeriod"/>
            </a:pPr>
            <a:r>
              <a:rPr lang="en" sz="2400" dirty="0"/>
              <a:t>Define n singleton communities.</a:t>
            </a:r>
          </a:p>
          <a:p>
            <a:pPr marL="457200" lvl="0" indent="-381000" rtl="0">
              <a:buClr>
                <a:schemeClr val="dk1"/>
              </a:buClr>
              <a:buSzPct val="100000"/>
              <a:buFont typeface="Arial"/>
              <a:buAutoNum type="arabicPeriod"/>
            </a:pPr>
            <a:r>
              <a:rPr lang="en" sz="2400" dirty="0"/>
              <a:t>While not all nodes belong to a single community:</a:t>
            </a:r>
          </a:p>
          <a:p>
            <a:pPr marL="914400" lvl="1" indent="-381000" rtl="0">
              <a:buClr>
                <a:schemeClr val="dk1"/>
              </a:buClr>
              <a:buSzPct val="80000"/>
              <a:buFont typeface="Arial"/>
              <a:buAutoNum type="alphaLcPeriod"/>
            </a:pPr>
            <a:r>
              <a:rPr lang="en" dirty="0"/>
              <a:t>For each edge m, if adding m will connect disconnected components, calculate the ∆Q of m's addition.</a:t>
            </a:r>
          </a:p>
          <a:p>
            <a:pPr marL="914400" lvl="1" indent="-381000" rtl="0">
              <a:buClr>
                <a:schemeClr val="dk1"/>
              </a:buClr>
              <a:buSzPct val="80000"/>
              <a:buFont typeface="Arial"/>
              <a:buAutoNum type="alphaLcPeriod"/>
            </a:pPr>
            <a:r>
              <a:rPr lang="en" dirty="0"/>
              <a:t>For the highest ∆Q calculated, join the two communities.</a:t>
            </a:r>
          </a:p>
          <a:p>
            <a:pPr lvl="0" rtl="0">
              <a:buNone/>
            </a:pPr>
            <a:r>
              <a:rPr lang="en" sz="2400" dirty="0"/>
              <a:t>The result is a dendrogram, a tree that shows the order of the joins. Cuts through this dendrogram at different levels give divisions of the network into larger or smaller numbers of communities and, as with the GN algorithm, we can select the best cut by looking for the maximal value of Q.</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0" y="-51179"/>
            <a:ext cx="9144000" cy="6960358"/>
          </a:xfrm>
          <a:prstGeom prst="rect">
            <a:avLst/>
          </a:prstGeom>
          <a:blipFill>
            <a:blip r:embed="rId3"/>
            <a:stretch>
              <a:fillRect/>
            </a:stretch>
          </a:blipFill>
          <a:ln>
            <a:noFill/>
          </a:ln>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Space-Time Complexity</a:t>
            </a:r>
          </a:p>
        </p:txBody>
      </p:sp>
      <p:sp>
        <p:nvSpPr>
          <p:cNvPr id="234" name="Shape 234"/>
          <p:cNvSpPr txBox="1">
            <a:spLocks noGrp="1"/>
          </p:cNvSpPr>
          <p:nvPr>
            <p:ph type="body" idx="1"/>
          </p:nvPr>
        </p:nvSpPr>
        <p:spPr>
          <a:xfrm>
            <a:off x="145473" y="1385470"/>
            <a:ext cx="8969700" cy="5182499"/>
          </a:xfrm>
          <a:prstGeom prst="rect">
            <a:avLst/>
          </a:prstGeom>
        </p:spPr>
        <p:txBody>
          <a:bodyPr lIns="91425" tIns="91425" rIns="91425" bIns="91425" anchor="t" anchorCtr="0">
            <a:spAutoFit/>
          </a:bodyPr>
          <a:lstStyle/>
          <a:p>
            <a:pPr lvl="0" rtl="0">
              <a:buNone/>
            </a:pPr>
            <a:r>
              <a:rPr lang="en"/>
              <a:t>Each step: worst-case time O(m+n).</a:t>
            </a:r>
          </a:p>
          <a:p>
            <a:pPr lvl="0" rtl="0">
              <a:buNone/>
            </a:pPr>
            <a:r>
              <a:rPr lang="en"/>
              <a:t>A maximum of (n-1) steps to join n communities.</a:t>
            </a:r>
          </a:p>
          <a:p>
            <a:pPr lvl="0" rtl="0">
              <a:buNone/>
            </a:pPr>
            <a:r>
              <a:rPr lang="en"/>
              <a:t>Thus: O((m+n)n) or O(n</a:t>
            </a:r>
            <a:r>
              <a:rPr lang="en" baseline="30000"/>
              <a:t>2</a:t>
            </a:r>
            <a:r>
              <a:rPr lang="en"/>
              <a:t>) for sparse graphs.</a:t>
            </a:r>
          </a:p>
          <a:p>
            <a:pPr lvl="0" rtl="0">
              <a:buNone/>
            </a:pPr>
            <a:r>
              <a:rPr lang="en" sz="1800"/>
              <a:t>Since the joining of a pair of communities between which there are no edges at all can never result in an increase in Q, we need only consider those pairs between which there are edges, of which there will at any time be at most m, where m is again the number of edges in the graph. The change in Q upon joining two communities is given by ∆Q = e</a:t>
            </a:r>
            <a:r>
              <a:rPr lang="en" sz="1800" baseline="-25000"/>
              <a:t>ij</a:t>
            </a:r>
            <a:r>
              <a:rPr lang="en" sz="1800"/>
              <a:t> + e</a:t>
            </a:r>
            <a:r>
              <a:rPr lang="en" sz="1800" baseline="-25000"/>
              <a:t>ji</a:t>
            </a:r>
            <a:r>
              <a:rPr lang="en" sz="1800"/>
              <a:t> − 2a</a:t>
            </a:r>
            <a:r>
              <a:rPr lang="en" sz="1800" baseline="-25000"/>
              <a:t>i</a:t>
            </a:r>
            <a:r>
              <a:rPr lang="en" sz="1800"/>
              <a:t>a</a:t>
            </a:r>
            <a:r>
              <a:rPr lang="en" sz="1800" baseline="-25000"/>
              <a:t>j</a:t>
            </a:r>
            <a:r>
              <a:rPr lang="en" sz="1800"/>
              <a:t> = 2(e</a:t>
            </a:r>
            <a:r>
              <a:rPr lang="en" sz="1800" baseline="-25000"/>
              <a:t>ij</a:t>
            </a:r>
            <a:r>
              <a:rPr lang="en" sz="1800"/>
              <a:t> − a</a:t>
            </a:r>
            <a:r>
              <a:rPr lang="en" sz="1800" baseline="-25000"/>
              <a:t>i</a:t>
            </a:r>
            <a:r>
              <a:rPr lang="en" sz="1800"/>
              <a:t>a</a:t>
            </a:r>
            <a:r>
              <a:rPr lang="en" sz="1800" baseline="-25000"/>
              <a:t>j</a:t>
            </a:r>
            <a:r>
              <a:rPr lang="en" sz="1800"/>
              <a:t> ), which can clearly be calculated in constant time. Following a join, some of the matrix elements e</a:t>
            </a:r>
            <a:r>
              <a:rPr lang="en" sz="1800" baseline="-25000"/>
              <a:t>ij </a:t>
            </a:r>
            <a:r>
              <a:rPr lang="en" sz="1800"/>
              <a:t>must be updated by adding together the rows and columns corresponding to the joined communities, which takes worst-case time O(n). Thus each step of the algorithm takes worst-case time O(m + n). There are a maximum of n − 1 join operations necessary to construct the complete dendrogram and hence the entire algorithm runs in time O((m + n)n), or O(n</a:t>
            </a:r>
            <a:r>
              <a:rPr lang="en" sz="1800" baseline="30000"/>
              <a:t>2</a:t>
            </a:r>
            <a:r>
              <a:rPr lang="en" sz="1800"/>
              <a:t>) on a sparse graph. The algorithm has the added advantage of calculating the value of Q as it goes along, making it especially simple to find the optimal community structure.</a:t>
            </a:r>
          </a:p>
          <a:p>
            <a:endParaRPr lang="en" sz="1800"/>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Implementation</a:t>
            </a:r>
          </a:p>
        </p:txBody>
      </p:sp>
      <p:sp>
        <p:nvSpPr>
          <p:cNvPr id="240" name="Shape 24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Efficient implementations rely on mathematical programming or on wise use of data structures:</a:t>
            </a:r>
          </a:p>
          <a:p>
            <a:pPr lvl="0" rtl="0">
              <a:buClr>
                <a:srgbClr val="000000"/>
              </a:buClr>
              <a:buSzPct val="36666"/>
              <a:buFont typeface="Arial"/>
              <a:buNone/>
            </a:pPr>
            <a:r>
              <a:rPr lang="en"/>
              <a:t>"Modularity-Maximizing Graph Communities via Mathematical Programming" - Agarwal, Kempe (2007)</a:t>
            </a:r>
          </a:p>
          <a:p>
            <a:pPr lvl="0" rtl="0">
              <a:buClr>
                <a:srgbClr val="000000"/>
              </a:buClr>
              <a:buSzPct val="36666"/>
              <a:buFont typeface="Arial"/>
              <a:buNone/>
            </a:pPr>
            <a:r>
              <a:rPr lang="en" u="sng">
                <a:solidFill>
                  <a:schemeClr val="hlink"/>
                </a:solidFill>
                <a:hlinkClick r:id="rId3"/>
              </a:rPr>
              <a:t>http://arxiv.org/abs/0710.2533</a:t>
            </a:r>
          </a:p>
          <a:p>
            <a:pPr lvl="0" rtl="0">
              <a:buClr>
                <a:srgbClr val="000000"/>
              </a:buClr>
              <a:buSzPct val="36666"/>
              <a:buFont typeface="Arial"/>
              <a:buNone/>
            </a:pPr>
            <a:r>
              <a:rPr lang="en"/>
              <a:t>"Finding community structure in very large networks" - Clauset, Newman, Moore 2004</a:t>
            </a:r>
          </a:p>
          <a:p>
            <a:pPr lvl="0">
              <a:buClr>
                <a:srgbClr val="000000"/>
              </a:buClr>
              <a:buSzPct val="36666"/>
              <a:buFont typeface="Arial"/>
              <a:buNone/>
            </a:pPr>
            <a:r>
              <a:rPr lang="en" u="sng">
                <a:solidFill>
                  <a:schemeClr val="hlink"/>
                </a:solidFill>
                <a:hlinkClick r:id="rId4"/>
              </a:rPr>
              <a:t>http://arxiv.org/abs/cond-mat/0408187</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Limits of Modularity Maximization based algorithms</a:t>
            </a:r>
          </a:p>
        </p:txBody>
      </p:sp>
      <p:sp>
        <p:nvSpPr>
          <p:cNvPr id="246" name="Shape 246"/>
          <p:cNvSpPr txBox="1">
            <a:spLocks noGrp="1"/>
          </p:cNvSpPr>
          <p:nvPr>
            <p:ph type="body" idx="1"/>
          </p:nvPr>
        </p:nvSpPr>
        <p:spPr>
          <a:xfrm>
            <a:off x="457200" y="1600200"/>
            <a:ext cx="8229600" cy="6017002"/>
          </a:xfrm>
          <a:prstGeom prst="rect">
            <a:avLst/>
          </a:prstGeom>
        </p:spPr>
        <p:txBody>
          <a:bodyPr lIns="91425" tIns="91425" rIns="91425" bIns="91425" anchor="t" anchorCtr="0">
            <a:spAutoFit/>
          </a:bodyPr>
          <a:lstStyle/>
          <a:p>
            <a:pPr lvl="0" rtl="0">
              <a:buNone/>
            </a:pPr>
            <a:r>
              <a:rPr lang="en" sz="2800" dirty="0"/>
              <a:t>Fortunato and Barthélemy: "...modularity maximization is characterized by two concurrent biases: the tendency to merge small clusters and to split large ones. We have seen that it is usually very difficult, and often impossible, to tune the resolution such to avoid both biases simultaneously."</a:t>
            </a:r>
          </a:p>
          <a:p>
            <a:pPr lvl="0" rtl="0">
              <a:buNone/>
            </a:pPr>
            <a:r>
              <a:rPr lang="en" sz="2800" dirty="0"/>
              <a:t>Agarwal and Kempe: designed two mathematical-programming based algorithms that "[provide] a useful upper bound on the best possible modularity." (LP and VP Relaxation)</a:t>
            </a:r>
          </a:p>
          <a:p>
            <a:endParaRPr lang="en" sz="2800" dirty="0"/>
          </a:p>
          <a:p>
            <a:endParaRPr lang="en" sz="2800" dirty="0"/>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An alternative to Modularity?</a:t>
            </a:r>
          </a:p>
        </p:txBody>
      </p:sp>
      <p:sp>
        <p:nvSpPr>
          <p:cNvPr id="252" name="Shape 25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Introducing Surprise(S):</a:t>
            </a:r>
          </a:p>
          <a:p>
            <a:pPr lvl="0" rtl="0">
              <a:buNone/>
            </a:pPr>
            <a:r>
              <a:rPr lang="en"/>
              <a:t>Given a partition into communities, Surprise compares the number of links within and between communities in that partition with the expected number of them in a random network with the same distribution of nodes per communities. In this manner, S evaluates, at the same time, both the </a:t>
            </a:r>
            <a:r>
              <a:rPr lang="en" b="1"/>
              <a:t>number </a:t>
            </a:r>
            <a:r>
              <a:rPr lang="en"/>
              <a:t>of </a:t>
            </a:r>
            <a:r>
              <a:rPr lang="en" b="1"/>
              <a:t>nodes </a:t>
            </a:r>
            <a:r>
              <a:rPr lang="en" b="1" u="sng"/>
              <a:t>and </a:t>
            </a:r>
            <a:r>
              <a:rPr lang="en" b="1"/>
              <a:t>links</a:t>
            </a:r>
            <a:r>
              <a:rPr lang="en"/>
              <a:t>.</a:t>
            </a:r>
          </a:p>
          <a:p>
            <a:endParaRPr lang="en"/>
          </a:p>
          <a:p>
            <a:endParaRPr lang="en"/>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0B5394"/>
                </a:solidFill>
              </a:rPr>
              <a:t>Detecting Communities by</a:t>
            </a:r>
            <a:br>
              <a:rPr lang="en">
                <a:solidFill>
                  <a:srgbClr val="0B5394"/>
                </a:solidFill>
              </a:rPr>
            </a:br>
            <a:r>
              <a:rPr lang="en">
                <a:solidFill>
                  <a:srgbClr val="0B5394"/>
                </a:solidFill>
              </a:rPr>
              <a:t>Label Propagation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r>
              <a:rPr lang="en-US" dirty="0"/>
              <a:t>What is Community Structure?</a:t>
            </a:r>
            <a:endParaRPr lang="en" dirty="0"/>
          </a:p>
        </p:txBody>
      </p:sp>
      <p:sp>
        <p:nvSpPr>
          <p:cNvPr id="49" name="Shape 49"/>
          <p:cNvSpPr txBox="1">
            <a:spLocks noGrp="1"/>
          </p:cNvSpPr>
          <p:nvPr>
            <p:ph type="body" idx="1"/>
          </p:nvPr>
        </p:nvSpPr>
        <p:spPr>
          <a:xfrm>
            <a:off x="457200" y="1600200"/>
            <a:ext cx="8229600" cy="4488378"/>
          </a:xfrm>
          <a:prstGeom prst="rect">
            <a:avLst/>
          </a:prstGeom>
        </p:spPr>
        <p:txBody>
          <a:bodyPr lIns="91425" tIns="91425" rIns="91425" bIns="91425" anchor="t" anchorCtr="0">
            <a:spAutoFit/>
          </a:bodyPr>
          <a:lstStyle/>
          <a:p>
            <a:pPr lvl="0" rtl="0">
              <a:buNone/>
            </a:pPr>
            <a:r>
              <a:rPr lang="en" b="1" dirty="0" smtClean="0">
                <a:solidFill>
                  <a:srgbClr val="222222"/>
                </a:solidFill>
              </a:rPr>
              <a:t>Community:</a:t>
            </a:r>
          </a:p>
          <a:p>
            <a:pPr lvl="1"/>
            <a:r>
              <a:rPr lang="en-US" dirty="0" smtClean="0"/>
              <a:t>fellowship </a:t>
            </a:r>
            <a:r>
              <a:rPr lang="en-US" dirty="0"/>
              <a:t>or organized society </a:t>
            </a:r>
            <a:endParaRPr lang="en-US" dirty="0" smtClean="0"/>
          </a:p>
          <a:p>
            <a:pPr lvl="1"/>
            <a:r>
              <a:rPr lang="en-US" dirty="0" smtClean="0">
                <a:solidFill>
                  <a:srgbClr val="222222"/>
                </a:solidFill>
              </a:rPr>
              <a:t>small</a:t>
            </a:r>
            <a:r>
              <a:rPr lang="en-US" dirty="0">
                <a:solidFill>
                  <a:srgbClr val="222222"/>
                </a:solidFill>
              </a:rPr>
              <a:t>, social unit of any size that </a:t>
            </a:r>
            <a:r>
              <a:rPr lang="en-US" dirty="0" smtClean="0">
                <a:solidFill>
                  <a:srgbClr val="222222"/>
                </a:solidFill>
              </a:rPr>
              <a:t>shares common values</a:t>
            </a:r>
          </a:p>
          <a:p>
            <a:pPr lvl="1"/>
            <a:r>
              <a:rPr lang="en-US" dirty="0" smtClean="0">
                <a:solidFill>
                  <a:srgbClr val="222222"/>
                </a:solidFill>
              </a:rPr>
              <a:t>in small communities people are well acquainted with each other</a:t>
            </a:r>
          </a:p>
          <a:p>
            <a:pPr lvl="1"/>
            <a:endParaRPr lang="en" dirty="0" smtClean="0">
              <a:solidFill>
                <a:srgbClr val="222222"/>
              </a:solidFill>
            </a:endParaRPr>
          </a:p>
          <a:p>
            <a:pPr lvl="0" rtl="0">
              <a:buNone/>
            </a:pPr>
            <a:r>
              <a:rPr lang="en" sz="2800" dirty="0" smtClean="0">
                <a:solidFill>
                  <a:srgbClr val="222222"/>
                </a:solidFill>
              </a:rPr>
              <a:t>A subset </a:t>
            </a:r>
            <a:r>
              <a:rPr lang="en" sz="2800" dirty="0">
                <a:solidFill>
                  <a:srgbClr val="222222"/>
                </a:solidFill>
              </a:rPr>
              <a:t>of vertices </a:t>
            </a:r>
            <a:r>
              <a:rPr lang="en" sz="2800" dirty="0" smtClean="0">
                <a:solidFill>
                  <a:srgbClr val="222222"/>
                </a:solidFill>
              </a:rPr>
              <a:t>such that the vertex–vertex </a:t>
            </a:r>
            <a:r>
              <a:rPr lang="en" sz="2800" dirty="0">
                <a:solidFill>
                  <a:srgbClr val="222222"/>
                </a:solidFill>
              </a:rPr>
              <a:t>connections </a:t>
            </a:r>
            <a:r>
              <a:rPr lang="en" sz="2800" dirty="0" smtClean="0">
                <a:solidFill>
                  <a:srgbClr val="222222"/>
                </a:solidFill>
              </a:rPr>
              <a:t>within the subset are </a:t>
            </a:r>
            <a:r>
              <a:rPr lang="en" sz="2800" dirty="0">
                <a:solidFill>
                  <a:srgbClr val="222222"/>
                </a:solidFill>
              </a:rPr>
              <a:t>dense, but </a:t>
            </a:r>
            <a:r>
              <a:rPr lang="en" sz="2800" dirty="0" smtClean="0">
                <a:solidFill>
                  <a:srgbClr val="222222"/>
                </a:solidFill>
              </a:rPr>
              <a:t>connections from the subset outside are </a:t>
            </a:r>
            <a:r>
              <a:rPr lang="en" sz="2800" dirty="0">
                <a:solidFill>
                  <a:srgbClr val="222222"/>
                </a:solidFill>
              </a:rPr>
              <a:t>loose.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Label Propagation: Intuition</a:t>
            </a:r>
          </a:p>
        </p:txBody>
      </p:sp>
      <p:sp>
        <p:nvSpPr>
          <p:cNvPr id="263" name="Shape 26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"As we will show, the advantage of this algorithm over the other methods is its simplicity and time efficiency. The algorithm uses the network structure to guide its progress and does not optimize any specific chosen measure of community strengths."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Label Propagation (Raghavan, Albert, Kumara)</a:t>
            </a:r>
          </a:p>
        </p:txBody>
      </p:sp>
      <p:sp>
        <p:nvSpPr>
          <p:cNvPr id="269" name="Shape 269"/>
          <p:cNvSpPr txBox="1">
            <a:spLocks noGrp="1"/>
          </p:cNvSpPr>
          <p:nvPr>
            <p:ph type="body" idx="1"/>
          </p:nvPr>
        </p:nvSpPr>
        <p:spPr>
          <a:xfrm>
            <a:off x="457200" y="1600200"/>
            <a:ext cx="8229600" cy="4570452"/>
          </a:xfrm>
          <a:prstGeom prst="rect">
            <a:avLst/>
          </a:prstGeom>
        </p:spPr>
        <p:txBody>
          <a:bodyPr lIns="91425" tIns="91425" rIns="91425" bIns="91425" anchor="t" anchorCtr="0">
            <a:spAutoFit/>
          </a:bodyPr>
          <a:lstStyle/>
          <a:p>
            <a:pPr marL="457200" lvl="0" indent="-381000" rtl="0">
              <a:buClr>
                <a:schemeClr val="dk1"/>
              </a:buClr>
              <a:buSzPct val="100000"/>
              <a:buFont typeface="Arial"/>
              <a:buAutoNum type="arabicPeriod"/>
            </a:pPr>
            <a:r>
              <a:rPr lang="en" sz="2000"/>
              <a:t>Initialize the labels at all nodes in the network. For a given node x, C</a:t>
            </a:r>
            <a:r>
              <a:rPr lang="en" sz="2000" baseline="-25000"/>
              <a:t>x</a:t>
            </a:r>
            <a:r>
              <a:rPr lang="en" sz="2000"/>
              <a:t>(0) = x.</a:t>
            </a:r>
          </a:p>
          <a:p>
            <a:pPr marL="457200" lvl="0" indent="-381000" rtl="0">
              <a:buClr>
                <a:schemeClr val="dk1"/>
              </a:buClr>
              <a:buSzPct val="100000"/>
              <a:buFont typeface="Arial"/>
              <a:buAutoNum type="arabicPeriod"/>
            </a:pPr>
            <a:r>
              <a:rPr lang="en" sz="2000"/>
              <a:t>Initialize t = 1.</a:t>
            </a:r>
          </a:p>
          <a:p>
            <a:pPr marL="457200" lvl="0" indent="-381000" rtl="0">
              <a:buClr>
                <a:schemeClr val="dk1"/>
              </a:buClr>
              <a:buSzPct val="100000"/>
              <a:buFont typeface="Arial"/>
              <a:buAutoNum type="arabicPeriod"/>
            </a:pPr>
            <a:r>
              <a:rPr lang="en" sz="2000"/>
              <a:t>Arrange the nodes in the network in a </a:t>
            </a:r>
            <a:r>
              <a:rPr lang="en" sz="2000">
                <a:solidFill>
                  <a:srgbClr val="FF0000"/>
                </a:solidFill>
              </a:rPr>
              <a:t>random</a:t>
            </a:r>
            <a:r>
              <a:rPr lang="en" sz="2000"/>
              <a:t> order and set it to X.</a:t>
            </a:r>
          </a:p>
          <a:p>
            <a:pPr marL="457200" lvl="0" indent="-381000" rtl="0">
              <a:buClr>
                <a:schemeClr val="dk1"/>
              </a:buClr>
              <a:buSzPct val="100000"/>
              <a:buFont typeface="Arial"/>
              <a:buAutoNum type="arabicPeriod"/>
            </a:pPr>
            <a:r>
              <a:rPr lang="en" sz="2000"/>
              <a:t>For each x in X chosen in that specific order, let</a:t>
            </a:r>
            <a:br>
              <a:rPr lang="en" sz="2000"/>
            </a:br>
            <a:r>
              <a:rPr lang="en" sz="2000"/>
              <a:t/>
            </a:r>
            <a:br>
              <a:rPr lang="en" sz="2000"/>
            </a:br>
            <a:r>
              <a:rPr lang="en" sz="2000"/>
              <a:t/>
            </a:r>
            <a:br>
              <a:rPr lang="en" sz="2000"/>
            </a:br>
            <a:r>
              <a:rPr lang="en" sz="2000"/>
              <a:t>f here returns the label occurring with the highest frequency among neighbors and ties are broken </a:t>
            </a:r>
            <a:r>
              <a:rPr lang="en" sz="2000">
                <a:solidFill>
                  <a:srgbClr val="FF0000"/>
                </a:solidFill>
              </a:rPr>
              <a:t>uniformly randomly</a:t>
            </a:r>
            <a:r>
              <a:rPr lang="en" sz="2000"/>
              <a:t>.</a:t>
            </a:r>
          </a:p>
          <a:p>
            <a:pPr marL="457200" lvl="0" indent="-381000" rtl="0">
              <a:buClr>
                <a:schemeClr val="dk1"/>
              </a:buClr>
              <a:buSzPct val="100000"/>
              <a:buFont typeface="Arial"/>
              <a:buAutoNum type="arabicPeriod"/>
            </a:pPr>
            <a:r>
              <a:rPr lang="en" sz="2000"/>
              <a:t>If every node has a label that the maximum number of their neighbors have, then stop the algorithm. Else, increment t and goto 3.</a:t>
            </a:r>
          </a:p>
          <a:p>
            <a:endParaRPr lang="en" sz="2000"/>
          </a:p>
        </p:txBody>
      </p:sp>
      <p:sp>
        <p:nvSpPr>
          <p:cNvPr id="270" name="Shape 270"/>
          <p:cNvSpPr/>
          <p:nvPr/>
        </p:nvSpPr>
        <p:spPr>
          <a:xfrm>
            <a:off x="176227" y="3528174"/>
            <a:ext cx="8791545" cy="548898"/>
          </a:xfrm>
          <a:prstGeom prst="rect">
            <a:avLst/>
          </a:prstGeom>
          <a:blipFill>
            <a:blip r:embed="rId3"/>
            <a:stretch>
              <a:fillRect/>
            </a:stretch>
          </a:blipFill>
          <a:ln>
            <a:noFill/>
          </a:ln>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p:spPr>
        <p:txBody>
          <a:bodyPr lIns="91425" tIns="91425" rIns="91425" bIns="91425" anchor="t" anchorCtr="0">
            <a:spAutoFit/>
          </a:bodyPr>
          <a:lstStyle/>
          <a:p>
            <a:pPr lvl="0" rtl="0">
              <a:buNone/>
            </a:pPr>
            <a:r>
              <a:rPr lang="en"/>
              <a:t>Results on Zachary's</a:t>
            </a:r>
            <a:br>
              <a:rPr lang="en"/>
            </a:br>
            <a:r>
              <a:rPr lang="en"/>
              <a:t>Karate Club network</a:t>
            </a:r>
          </a:p>
        </p:txBody>
      </p:sp>
      <p:sp>
        <p:nvSpPr>
          <p:cNvPr id="276" name="Shape 276"/>
          <p:cNvSpPr/>
          <p:nvPr/>
        </p:nvSpPr>
        <p:spPr>
          <a:xfrm>
            <a:off x="5697685" y="0"/>
            <a:ext cx="3539829" cy="6858000"/>
          </a:xfrm>
          <a:prstGeom prst="rect">
            <a:avLst/>
          </a:prstGeom>
          <a:blipFill>
            <a:blip r:embed="rId3"/>
            <a:stretch>
              <a:fillRect/>
            </a:stretch>
          </a:blipFill>
          <a:ln>
            <a:noFill/>
          </a:ln>
        </p:spPr>
      </p:sp>
      <p:sp>
        <p:nvSpPr>
          <p:cNvPr id="277" name="Shape 277"/>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Note that these are</a:t>
            </a:r>
          </a:p>
          <a:p>
            <a:pPr lvl="0" rtl="0">
              <a:buNone/>
            </a:pPr>
            <a:r>
              <a:rPr lang="en"/>
              <a:t>3 different solutions</a:t>
            </a:r>
          </a:p>
          <a:p>
            <a:pPr lvl="0" rtl="0">
              <a:buNone/>
            </a:pPr>
            <a:r>
              <a:rPr lang="en"/>
              <a:t>which have to be resolved</a:t>
            </a:r>
          </a:p>
          <a:p>
            <a:pPr>
              <a:buNone/>
            </a:pPr>
            <a:r>
              <a:rPr lang="en"/>
              <a:t>into a single solution.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Label Propagation:</a:t>
            </a:r>
            <a:br>
              <a:rPr lang="en"/>
            </a:br>
            <a:r>
              <a:rPr lang="en"/>
              <a:t>Aggregating Solutions</a:t>
            </a:r>
          </a:p>
        </p:txBody>
      </p:sp>
      <p:sp>
        <p:nvSpPr>
          <p:cNvPr id="283" name="Shape 28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Different solutions to the same network can be resolved by aggregating the labels as follows:</a:t>
            </a:r>
          </a:p>
          <a:p>
            <a:endParaRPr lang="en"/>
          </a:p>
        </p:txBody>
      </p:sp>
      <p:sp>
        <p:nvSpPr>
          <p:cNvPr id="284" name="Shape 284"/>
          <p:cNvSpPr/>
          <p:nvPr/>
        </p:nvSpPr>
        <p:spPr>
          <a:xfrm>
            <a:off x="0" y="2786298"/>
            <a:ext cx="9144000" cy="2657002"/>
          </a:xfrm>
          <a:prstGeom prst="rect">
            <a:avLst/>
          </a:prstGeom>
          <a:blipFill>
            <a:blip r:embed="rId3"/>
            <a:stretch>
              <a:fillRect/>
            </a:stretch>
          </a:blipFill>
          <a:ln>
            <a:noFill/>
          </a:ln>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Label Propagation:</a:t>
            </a:r>
            <a:br>
              <a:rPr lang="en"/>
            </a:br>
            <a:r>
              <a:rPr lang="en"/>
              <a:t>Time Complexity</a:t>
            </a:r>
          </a:p>
        </p:txBody>
      </p:sp>
      <p:sp>
        <p:nvSpPr>
          <p:cNvPr id="290" name="Shape 29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400"/>
              <a:t>It takes a near-linear time for the algorithm to run to its completion.</a:t>
            </a:r>
          </a:p>
          <a:p>
            <a:pPr lvl="0" rtl="0">
              <a:buNone/>
            </a:pPr>
            <a:r>
              <a:rPr lang="en" sz="2400"/>
              <a:t>Initializing every node with unique labels requires O(n) time.</a:t>
            </a:r>
          </a:p>
          <a:p>
            <a:pPr lvl="0" rtl="0">
              <a:buNone/>
            </a:pPr>
            <a:r>
              <a:rPr lang="en" sz="2400"/>
              <a:t>Each iteration of the label propagation algorithm takes linear time in the number of edges O(m).</a:t>
            </a:r>
          </a:p>
          <a:p>
            <a:pPr lvl="0" rtl="0">
              <a:buNone/>
            </a:pPr>
            <a:r>
              <a:rPr lang="en" sz="2400"/>
              <a:t>At each node x, we first group the neighbors according to their labels O(d</a:t>
            </a:r>
            <a:r>
              <a:rPr lang="en" sz="2400" baseline="-25000"/>
              <a:t>x</a:t>
            </a:r>
            <a:r>
              <a:rPr lang="en"/>
              <a:t>)</a:t>
            </a:r>
            <a:r>
              <a:rPr lang="en" sz="2400"/>
              <a:t>. We then pick the group of maximum size and assign its label to x, requiring a worst-case time of O(d</a:t>
            </a:r>
            <a:r>
              <a:rPr lang="en" sz="2400" baseline="-25000"/>
              <a:t>x</a:t>
            </a:r>
            <a:r>
              <a:rPr lang="en"/>
              <a:t>)</a:t>
            </a:r>
            <a:r>
              <a:rPr lang="en" sz="2400"/>
              <a:t>. This process is repeated at all nodes and hence an overall time is O(m) for each iteration.</a:t>
            </a:r>
          </a:p>
          <a:p>
            <a:endParaRPr lang="en" sz="2400"/>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0B5394"/>
                </a:solidFill>
              </a:rPr>
              <a:t>Summary</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Summary</a:t>
            </a:r>
          </a:p>
        </p:txBody>
      </p:sp>
      <p:sp>
        <p:nvSpPr>
          <p:cNvPr id="301" name="Shape 301"/>
          <p:cNvSpPr txBox="1">
            <a:spLocks noGrp="1"/>
          </p:cNvSpPr>
          <p:nvPr>
            <p:ph type="body" idx="1"/>
          </p:nvPr>
        </p:nvSpPr>
        <p:spPr>
          <a:xfrm>
            <a:off x="457200" y="1600200"/>
            <a:ext cx="8229600" cy="4301147"/>
          </a:xfrm>
          <a:prstGeom prst="rect">
            <a:avLst/>
          </a:prstGeom>
        </p:spPr>
        <p:txBody>
          <a:bodyPr lIns="91425" tIns="91425" rIns="91425" bIns="91425" anchor="t" anchorCtr="0">
            <a:spAutoFit/>
          </a:bodyPr>
          <a:lstStyle/>
          <a:p>
            <a:pPr marL="457200" lvl="0" indent="-381000" rtl="0">
              <a:buClr>
                <a:schemeClr val="dk1"/>
              </a:buClr>
              <a:buSzPct val="166666"/>
              <a:buFont typeface="Arial"/>
              <a:buChar char="•"/>
            </a:pPr>
            <a:r>
              <a:rPr lang="en" sz="2000" dirty="0"/>
              <a:t>Communities are groups of vertices which are </a:t>
            </a:r>
            <a:r>
              <a:rPr lang="en" sz="2000" dirty="0">
                <a:solidFill>
                  <a:srgbClr val="FF0000"/>
                </a:solidFill>
              </a:rPr>
              <a:t>densely-connected between themselves</a:t>
            </a:r>
            <a:r>
              <a:rPr lang="en" sz="2000" dirty="0"/>
              <a:t> and loosely connected to others. </a:t>
            </a:r>
          </a:p>
          <a:p>
            <a:pPr marL="457200" lvl="0" indent="-381000" rtl="0">
              <a:buClr>
                <a:schemeClr val="dk1"/>
              </a:buClr>
              <a:buSzPct val="166666"/>
              <a:buFont typeface="Arial"/>
              <a:buChar char="•"/>
            </a:pPr>
            <a:r>
              <a:rPr lang="en" sz="2000" dirty="0"/>
              <a:t>There are </a:t>
            </a:r>
            <a:r>
              <a:rPr lang="en" sz="2000" dirty="0">
                <a:solidFill>
                  <a:srgbClr val="FF0000"/>
                </a:solidFill>
              </a:rPr>
              <a:t>different approaches</a:t>
            </a:r>
            <a:r>
              <a:rPr lang="en" sz="2000" dirty="0"/>
              <a:t> for community detection relying on the network structure:</a:t>
            </a:r>
          </a:p>
          <a:p>
            <a:pPr marL="914400" lvl="1" indent="-381000" rtl="0">
              <a:buClr>
                <a:schemeClr val="dk1"/>
              </a:buClr>
              <a:buSzPct val="80000"/>
              <a:buFont typeface="Courier New"/>
              <a:buChar char="o"/>
            </a:pPr>
            <a:r>
              <a:rPr lang="en" sz="2000" dirty="0"/>
              <a:t>Removal of bridging edges (betweenness);</a:t>
            </a:r>
          </a:p>
          <a:p>
            <a:pPr marL="914400" lvl="1" indent="-381000" rtl="0">
              <a:buClr>
                <a:schemeClr val="dk1"/>
              </a:buClr>
              <a:buSzPct val="80000"/>
              <a:buFont typeface="Courier New"/>
              <a:buChar char="o"/>
            </a:pPr>
            <a:r>
              <a:rPr lang="en" sz="2000" dirty="0"/>
              <a:t>Maximizing a quality measure (such as Modularity);</a:t>
            </a:r>
          </a:p>
          <a:p>
            <a:pPr marL="914400" lvl="1" indent="-381000" rtl="0">
              <a:buClr>
                <a:schemeClr val="dk1"/>
              </a:buClr>
              <a:buSzPct val="80000"/>
              <a:buFont typeface="Courier New"/>
              <a:buChar char="o"/>
            </a:pPr>
            <a:r>
              <a:rPr lang="en" sz="2000" dirty="0"/>
              <a:t>Competitive diffusion methods (label propagation).</a:t>
            </a:r>
          </a:p>
          <a:p>
            <a:pPr marL="457200" lvl="0" indent="-381000" rtl="0">
              <a:buClr>
                <a:schemeClr val="dk1"/>
              </a:buClr>
              <a:buSzPct val="166666"/>
              <a:buFont typeface="Arial"/>
              <a:buChar char="•"/>
            </a:pPr>
            <a:r>
              <a:rPr lang="en" sz="2000" dirty="0"/>
              <a:t>A good algorithm is measured not only by the quality of its solutions, but also by its </a:t>
            </a:r>
            <a:r>
              <a:rPr lang="en" sz="2000" dirty="0">
                <a:solidFill>
                  <a:srgbClr val="FF0000"/>
                </a:solidFill>
              </a:rPr>
              <a:t>space-time performance</a:t>
            </a:r>
            <a:r>
              <a:rPr lang="en" sz="2000" dirty="0"/>
              <a:t>, as network data is unusually big (constants matter).</a:t>
            </a:r>
          </a:p>
          <a:p>
            <a:pPr marL="457200" lvl="0" indent="-381000">
              <a:buClr>
                <a:schemeClr val="dk1"/>
              </a:buClr>
              <a:buSzPct val="166666"/>
              <a:buFont typeface="Arial"/>
              <a:buChar char="•"/>
            </a:pPr>
            <a:r>
              <a:rPr lang="en" sz="2000" dirty="0"/>
              <a:t>There are </a:t>
            </a:r>
            <a:r>
              <a:rPr lang="en" sz="2000" dirty="0">
                <a:solidFill>
                  <a:srgbClr val="FF0000"/>
                </a:solidFill>
              </a:rPr>
              <a:t>benchmark datasets</a:t>
            </a:r>
            <a:r>
              <a:rPr lang="en" sz="2000" dirty="0"/>
              <a:t> to test an algorithm's quality in the complex networks research community.</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solidFill>
                  <a:srgbClr val="0B5394"/>
                </a:solidFill>
              </a:rPr>
              <a:t>Bibliography</a:t>
            </a:r>
          </a:p>
        </p:txBody>
      </p:sp>
      <p:sp>
        <p:nvSpPr>
          <p:cNvPr id="307" name="Shape 307"/>
          <p:cNvSpPr txBox="1">
            <a:spLocks noGrp="1"/>
          </p:cNvSpPr>
          <p:nvPr>
            <p:ph type="body" idx="1"/>
          </p:nvPr>
        </p:nvSpPr>
        <p:spPr>
          <a:xfrm>
            <a:off x="457200" y="1361495"/>
            <a:ext cx="8320200" cy="5206499"/>
          </a:xfrm>
          <a:prstGeom prst="rect">
            <a:avLst/>
          </a:prstGeom>
        </p:spPr>
        <p:txBody>
          <a:bodyPr lIns="91425" tIns="91425" rIns="91425" bIns="91425" anchor="t" anchorCtr="0">
            <a:spAutoFit/>
          </a:bodyPr>
          <a:lstStyle/>
          <a:p>
            <a:pPr lvl="0" rtl="0">
              <a:buNone/>
            </a:pPr>
            <a:r>
              <a:rPr lang="en" sz="1400" b="1"/>
              <a:t>Introduction, Edge Removal (Girvan-Newman)</a:t>
            </a:r>
          </a:p>
          <a:p>
            <a:pPr lvl="0" rtl="0">
              <a:buNone/>
            </a:pPr>
            <a:r>
              <a:rPr lang="en" sz="1400">
                <a:solidFill>
                  <a:srgbClr val="000000"/>
                </a:solidFill>
              </a:rPr>
              <a:t>"Community structure in social and biological networks" - Girvan, Newman (2002)</a:t>
            </a:r>
          </a:p>
          <a:p>
            <a:pPr lvl="0" rtl="0">
              <a:buNone/>
            </a:pPr>
            <a:r>
              <a:rPr lang="en" sz="1400" u="sng">
                <a:solidFill>
                  <a:schemeClr val="hlink"/>
                </a:solidFill>
                <a:hlinkClick r:id="rId3"/>
              </a:rPr>
              <a:t>http://www.ncbi.nlm.nih.gov/pmc/articles/PMC122977/</a:t>
            </a:r>
          </a:p>
          <a:p>
            <a:pPr lvl="0" rtl="0">
              <a:buNone/>
            </a:pPr>
            <a:r>
              <a:rPr lang="en" sz="1400"/>
              <a:t>"On variants of shortest-path betweenness centrality and their generic computation" - Brandes (2007)</a:t>
            </a:r>
          </a:p>
          <a:p>
            <a:pPr lvl="0" rtl="0">
              <a:buNone/>
            </a:pPr>
            <a:r>
              <a:rPr lang="en" sz="1400" u="sng">
                <a:solidFill>
                  <a:schemeClr val="hlink"/>
                </a:solidFill>
                <a:hlinkClick r:id="rId4"/>
              </a:rPr>
              <a:t>http://www.sciencedirect.com/science/article/pii/S0378873307000731</a:t>
            </a:r>
          </a:p>
          <a:p>
            <a:pPr lvl="0" rtl="0">
              <a:buNone/>
            </a:pPr>
            <a:r>
              <a:rPr lang="en" sz="1400" b="1"/>
              <a:t>Modularity Maximization</a:t>
            </a:r>
          </a:p>
          <a:p>
            <a:pPr lvl="0" rtl="0">
              <a:buNone/>
            </a:pPr>
            <a:r>
              <a:rPr lang="en" sz="1400"/>
              <a:t>"Fast algorithm for detecting community structure in networks" - Newman (2003)</a:t>
            </a:r>
          </a:p>
          <a:p>
            <a:pPr lvl="0" rtl="0">
              <a:buNone/>
            </a:pPr>
            <a:r>
              <a:rPr lang="en" sz="1400" u="sng">
                <a:solidFill>
                  <a:schemeClr val="hlink"/>
                </a:solidFill>
                <a:hlinkClick r:id="rId5"/>
              </a:rPr>
              <a:t>http://arxiv.org/abs/cond-mat/0309508v1</a:t>
            </a:r>
          </a:p>
          <a:p>
            <a:pPr lvl="0" rtl="0">
              <a:buNone/>
            </a:pPr>
            <a:r>
              <a:rPr lang="en" sz="1400"/>
              <a:t>"Modularity-Maximizing Graph Communities via Mathematical Programming" - Agarwal, Kempe (2007)</a:t>
            </a:r>
          </a:p>
          <a:p>
            <a:pPr lvl="0" rtl="0">
              <a:buNone/>
            </a:pPr>
            <a:r>
              <a:rPr lang="en" sz="1400" u="sng">
                <a:solidFill>
                  <a:schemeClr val="hlink"/>
                </a:solidFill>
                <a:hlinkClick r:id="rId6"/>
              </a:rPr>
              <a:t>http://arxiv.org/abs/0710.2533</a:t>
            </a:r>
          </a:p>
          <a:p>
            <a:pPr lvl="0" rtl="0">
              <a:buNone/>
            </a:pPr>
            <a:r>
              <a:rPr lang="en" sz="1400"/>
              <a:t>"Finding community structure in very large networks" - Clauset, Newman, Moore 2004</a:t>
            </a:r>
          </a:p>
          <a:p>
            <a:pPr lvl="0" rtl="0">
              <a:buNone/>
            </a:pPr>
            <a:r>
              <a:rPr lang="en" sz="1400" u="sng">
                <a:solidFill>
                  <a:schemeClr val="hlink"/>
                </a:solidFill>
                <a:hlinkClick r:id="rId7"/>
              </a:rPr>
              <a:t>http://arxiv.org/abs/cond-mat/0408187</a:t>
            </a:r>
          </a:p>
          <a:p>
            <a:pPr lvl="0" rtl="0">
              <a:buNone/>
            </a:pPr>
            <a:r>
              <a:rPr lang="en" sz="1400"/>
              <a:t>"Resolution limit in community detection" - Santo Fortunato and Marc Barthélemy (2007)</a:t>
            </a:r>
          </a:p>
          <a:p>
            <a:pPr lvl="0" rtl="0">
              <a:buNone/>
            </a:pPr>
            <a:r>
              <a:rPr lang="en" sz="1400" u="sng">
                <a:solidFill>
                  <a:schemeClr val="hlink"/>
                </a:solidFill>
                <a:hlinkClick r:id="rId8"/>
              </a:rPr>
              <a:t>http://www.pnas.org/content/104/1/36.abstract</a:t>
            </a:r>
          </a:p>
          <a:p>
            <a:pPr lvl="0" rtl="0">
              <a:buNone/>
            </a:pPr>
            <a:r>
              <a:rPr lang="en" sz="1400" b="1"/>
              <a:t>Label Propagation</a:t>
            </a:r>
          </a:p>
          <a:p>
            <a:pPr lvl="0" rtl="0">
              <a:buNone/>
            </a:pPr>
            <a:r>
              <a:rPr lang="en" sz="1400"/>
              <a:t>"Near linear time algorithm to detect community structures in large-scale networks" - Raghavan, Albert, Kumara (2007)</a:t>
            </a:r>
          </a:p>
          <a:p>
            <a:pPr lvl="0" rtl="0">
              <a:buNone/>
            </a:pPr>
            <a:r>
              <a:rPr lang="en" sz="1400" u="sng">
                <a:solidFill>
                  <a:schemeClr val="hlink"/>
                </a:solidFill>
                <a:hlinkClick r:id="rId9"/>
              </a:rPr>
              <a:t>http://arxiv.org/abs/0709.2938</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solidFill>
                  <a:srgbClr val="0B5394"/>
                </a:solidFill>
              </a:rPr>
              <a:t>Glossary</a:t>
            </a:r>
          </a:p>
        </p:txBody>
      </p:sp>
      <p:sp>
        <p:nvSpPr>
          <p:cNvPr id="313" name="Shape 313"/>
          <p:cNvSpPr txBox="1">
            <a:spLocks noGrp="1"/>
          </p:cNvSpPr>
          <p:nvPr>
            <p:ph type="body" idx="1"/>
          </p:nvPr>
        </p:nvSpPr>
        <p:spPr>
          <a:xfrm>
            <a:off x="457200" y="1600200"/>
            <a:ext cx="8600699" cy="4967700"/>
          </a:xfrm>
          <a:prstGeom prst="rect">
            <a:avLst/>
          </a:prstGeom>
        </p:spPr>
        <p:txBody>
          <a:bodyPr lIns="91425" tIns="91425" rIns="91425" bIns="91425" anchor="t" anchorCtr="0">
            <a:spAutoFit/>
          </a:bodyPr>
          <a:lstStyle/>
          <a:p>
            <a:pPr lvl="0" rtl="0">
              <a:buNone/>
            </a:pPr>
            <a:r>
              <a:rPr lang="en" u="sng">
                <a:solidFill>
                  <a:schemeClr val="hlink"/>
                </a:solidFill>
                <a:hlinkClick r:id="rId3"/>
              </a:rPr>
              <a:t>http://en.wikipedia.org/wiki/Community_structure</a:t>
            </a:r>
          </a:p>
          <a:p>
            <a:pPr lvl="0" rtl="0">
              <a:buNone/>
            </a:pPr>
            <a:r>
              <a:rPr lang="en" u="sng">
                <a:solidFill>
                  <a:schemeClr val="hlink"/>
                </a:solidFill>
                <a:hlinkClick r:id="rId4"/>
              </a:rPr>
              <a:t>http://en.wikipedia.org/wiki/Betweenness_centrality</a:t>
            </a:r>
          </a:p>
          <a:p>
            <a:pPr lvl="0" rtl="0">
              <a:buNone/>
            </a:pPr>
            <a:r>
              <a:rPr lang="en" u="sng">
                <a:solidFill>
                  <a:schemeClr val="hlink"/>
                </a:solidFill>
                <a:hlinkClick r:id="rId5"/>
              </a:rPr>
              <a:t>http://en.wikipedia.org/wiki/Dendrogram</a:t>
            </a:r>
          </a:p>
          <a:p>
            <a:pPr>
              <a:buNone/>
            </a:pPr>
            <a:r>
              <a:rPr lang="en" u="sng">
                <a:solidFill>
                  <a:schemeClr val="hlink"/>
                </a:solidFill>
                <a:hlinkClick r:id="rId6"/>
              </a:rPr>
              <a:t>http://en.wikipedia.org/wiki/Modularity_(networks)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solidFill>
                  <a:srgbClr val="0B5394"/>
                </a:solidFill>
              </a:rPr>
              <a:t>List of Algorithms</a:t>
            </a:r>
          </a:p>
        </p:txBody>
      </p:sp>
      <p:sp>
        <p:nvSpPr>
          <p:cNvPr id="319" name="Shape 31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Girvan-Newman's Edge Removal Algorithm (based on Edge Betweenness)</a:t>
            </a:r>
          </a:p>
          <a:p>
            <a:pPr marL="457200" lvl="0" indent="-419100" rtl="0">
              <a:buClr>
                <a:schemeClr val="dk1"/>
              </a:buClr>
              <a:buSzPct val="166666"/>
              <a:buFont typeface="Arial"/>
              <a:buChar char="•"/>
            </a:pPr>
            <a:r>
              <a:rPr lang="en"/>
              <a:t>Newman's Greedy Algorithm (based on Modularity Maximization)</a:t>
            </a:r>
          </a:p>
          <a:p>
            <a:pPr marL="457200" lvl="0" indent="-419100" rtl="0">
              <a:buClr>
                <a:schemeClr val="dk1"/>
              </a:buClr>
              <a:buSzPct val="166666"/>
              <a:buFont typeface="Arial"/>
              <a:buChar char="•"/>
            </a:pPr>
            <a:r>
              <a:rPr lang="en"/>
              <a:t>Raghavan, Albert, Kumara's</a:t>
            </a:r>
            <a:br>
              <a:rPr lang="en"/>
            </a:br>
            <a:r>
              <a:rPr lang="en"/>
              <a:t>Label Propagation Algorithm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What is Community Structure in Complex Networks?</a:t>
            </a:r>
          </a:p>
        </p:txBody>
      </p:sp>
      <p:sp>
        <p:nvSpPr>
          <p:cNvPr id="55" name="Shape 55"/>
          <p:cNvSpPr txBox="1">
            <a:spLocks noGrp="1"/>
          </p:cNvSpPr>
          <p:nvPr>
            <p:ph type="body" idx="1"/>
          </p:nvPr>
        </p:nvSpPr>
        <p:spPr>
          <a:xfrm>
            <a:off x="457200" y="1600200"/>
            <a:ext cx="8229600" cy="4585840"/>
          </a:xfrm>
          <a:prstGeom prst="rect">
            <a:avLst/>
          </a:prstGeom>
        </p:spPr>
        <p:txBody>
          <a:bodyPr lIns="91425" tIns="91425" rIns="91425" bIns="91425" anchor="t" anchorCtr="0">
            <a:spAutoFit/>
          </a:bodyPr>
          <a:lstStyle/>
          <a:p>
            <a:pPr lvl="0" rtl="0">
              <a:buNone/>
            </a:pPr>
            <a:r>
              <a:rPr lang="en" sz="2800" dirty="0"/>
              <a:t>It's not </a:t>
            </a:r>
            <a:r>
              <a:rPr lang="en" sz="2800" b="1" dirty="0"/>
              <a:t>graph partitioning</a:t>
            </a:r>
            <a:r>
              <a:rPr lang="en" sz="2800" dirty="0"/>
              <a:t> either...</a:t>
            </a:r>
          </a:p>
          <a:p>
            <a:pPr lvl="0" rtl="0">
              <a:buNone/>
            </a:pPr>
            <a:r>
              <a:rPr lang="en" sz="1400" dirty="0"/>
              <a:t>A typical problem in </a:t>
            </a:r>
            <a:r>
              <a:rPr lang="en" sz="1400" b="1" u="sng" dirty="0"/>
              <a:t>graph partitioning</a:t>
            </a:r>
            <a:r>
              <a:rPr lang="en" sz="1400" dirty="0"/>
              <a:t> is the division of a set of tasks between the processors of a parallel computer so as to minimize the necessary amount of interprocessor communication. In such an application the number of processors is usually known in advance and at least an approximate figure for the number of tasks that each processor can handle. Thus we </a:t>
            </a:r>
            <a:r>
              <a:rPr lang="en" sz="1400" b="1" dirty="0"/>
              <a:t>know the number and size of the groups into which the network is to be split</a:t>
            </a:r>
            <a:r>
              <a:rPr lang="en" sz="1400" dirty="0"/>
              <a:t>. Also, the goal is usually to find the best division of the network regardless of whether a good division even exists; </a:t>
            </a:r>
            <a:r>
              <a:rPr lang="en" sz="1400" b="1" dirty="0"/>
              <a:t>there is little point in an algorithm or method that fails to divide the network in some cases</a:t>
            </a:r>
            <a:r>
              <a:rPr lang="en" sz="1400" dirty="0"/>
              <a:t>.</a:t>
            </a:r>
          </a:p>
          <a:p>
            <a:endParaRPr lang="en" sz="1400" dirty="0"/>
          </a:p>
          <a:p>
            <a:pPr lvl="0" rtl="0">
              <a:buNone/>
            </a:pPr>
            <a:r>
              <a:rPr lang="en" sz="1400" b="1" u="sng" dirty="0"/>
              <a:t>Community structure detection</a:t>
            </a:r>
            <a:r>
              <a:rPr lang="en" sz="1400" dirty="0"/>
              <a:t>, by contrast, is perhaps best thought of as a data analysis technique used to shed light on the structure of large-scale network data sets, such as social networks, internet and web data, or biochemical networks. Community detection methods normally assume that the network of interest divides naturally into subgroups and the experimenter’s job is to find those groups. </a:t>
            </a:r>
            <a:r>
              <a:rPr lang="en" sz="1400" b="1" dirty="0"/>
              <a:t>The number and size of the groups is thus determined by the network itself and not by the experimenter</a:t>
            </a:r>
            <a:r>
              <a:rPr lang="en" sz="1400" dirty="0"/>
              <a:t>. Moreover, community structure methods </a:t>
            </a:r>
            <a:r>
              <a:rPr lang="en" sz="1400" b="1" dirty="0"/>
              <a:t>may explicitly admit the possibility that no good division of the network exists, an outcome that is itself considered to be of interest</a:t>
            </a:r>
            <a:r>
              <a:rPr lang="en" sz="1400" dirty="0"/>
              <a:t> for the light it sheds on the topology of the network.</a:t>
            </a:r>
          </a:p>
          <a:p>
            <a:endParaRPr lang="en" sz="1400" dirty="0"/>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solidFill>
                  <a:srgbClr val="0B5394"/>
                </a:solidFill>
              </a:rPr>
              <a:t>List of Definitions (and Formulas)</a:t>
            </a:r>
          </a:p>
        </p:txBody>
      </p:sp>
      <p:sp>
        <p:nvSpPr>
          <p:cNvPr id="325" name="Shape 32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u="sng" dirty="0"/>
              <a:t>Edge Betweenness:</a:t>
            </a:r>
            <a:r>
              <a:rPr lang="en" dirty="0"/>
              <a:t> σ(s,t|e), the number of shortest (s,t)-paths containing the edge e.</a:t>
            </a:r>
          </a:p>
          <a:p>
            <a:pPr lvl="0" rtl="0">
              <a:buNone/>
            </a:pPr>
            <a:r>
              <a:rPr lang="en" u="sng" dirty="0"/>
              <a:t>Modularity:</a:t>
            </a:r>
            <a:r>
              <a:rPr lang="en" dirty="0"/>
              <a:t> Let e</a:t>
            </a:r>
            <a:r>
              <a:rPr lang="en" baseline="-25000" dirty="0"/>
              <a:t>ij</a:t>
            </a:r>
            <a:r>
              <a:rPr lang="en" dirty="0"/>
              <a:t> be the fraction of edges in the network that connect vertices in group i to those in group j and let a</a:t>
            </a:r>
            <a:r>
              <a:rPr lang="en" baseline="-25000" dirty="0"/>
              <a:t>i</a:t>
            </a:r>
            <a:r>
              <a:rPr lang="en" dirty="0"/>
              <a:t>=</a:t>
            </a:r>
            <a:r>
              <a:rPr lang="en" dirty="0">
                <a:solidFill>
                  <a:srgbClr val="000000"/>
                </a:solidFill>
              </a:rPr>
              <a:t>Σ</a:t>
            </a:r>
            <a:r>
              <a:rPr lang="en" baseline="-25000" dirty="0">
                <a:solidFill>
                  <a:srgbClr val="000000"/>
                </a:solidFill>
              </a:rPr>
              <a:t>j</a:t>
            </a:r>
            <a:r>
              <a:rPr lang="en" dirty="0"/>
              <a:t>e</a:t>
            </a:r>
            <a:r>
              <a:rPr lang="en" baseline="-25000" dirty="0"/>
              <a:t>ij</a:t>
            </a:r>
            <a:r>
              <a:rPr lang="en" dirty="0"/>
              <a:t> .</a:t>
            </a:r>
            <a:br>
              <a:rPr lang="en" dirty="0"/>
            </a:br>
            <a:r>
              <a:rPr lang="en" dirty="0"/>
              <a:t>Then, Q=</a:t>
            </a:r>
            <a:r>
              <a:rPr lang="en" dirty="0">
                <a:solidFill>
                  <a:srgbClr val="000000"/>
                </a:solidFill>
              </a:rPr>
              <a:t>Σ</a:t>
            </a:r>
            <a:r>
              <a:rPr lang="en" baseline="-25000" dirty="0">
                <a:solidFill>
                  <a:srgbClr val="000000"/>
                </a:solidFill>
              </a:rPr>
              <a:t>i</a:t>
            </a:r>
            <a:r>
              <a:rPr lang="en" dirty="0"/>
              <a:t>(e</a:t>
            </a:r>
            <a:r>
              <a:rPr lang="en" baseline="-25000" dirty="0"/>
              <a:t>ii</a:t>
            </a:r>
            <a:r>
              <a:rPr lang="en" dirty="0"/>
              <a:t>-a</a:t>
            </a:r>
            <a:r>
              <a:rPr lang="en" baseline="-25000" dirty="0"/>
              <a:t>i</a:t>
            </a:r>
            <a:r>
              <a:rPr lang="en" baseline="30000" dirty="0"/>
              <a:t>2</a:t>
            </a:r>
            <a:r>
              <a:rPr lang="en" dirty="0"/>
              <a:t>) .</a:t>
            </a:r>
          </a:p>
          <a:p>
            <a:endParaRPr lang="en" dirty="0"/>
          </a:p>
        </p:txBody>
      </p:sp>
      <p:sp>
        <p:nvSpPr>
          <p:cNvPr id="326" name="Shape 326"/>
          <p:cNvSpPr/>
          <p:nvPr/>
        </p:nvSpPr>
        <p:spPr>
          <a:xfrm>
            <a:off x="5230989" y="5242533"/>
            <a:ext cx="2166377" cy="822608"/>
          </a:xfrm>
          <a:prstGeom prst="rect">
            <a:avLst/>
          </a:prstGeom>
          <a:blipFill>
            <a:blip r:embed="rId3"/>
            <a:stretch>
              <a:fillRect/>
            </a:stretch>
          </a:blipFill>
          <a:ln>
            <a:noFill/>
          </a:ln>
        </p:spPr>
      </p:sp>
      <p:sp>
        <p:nvSpPr>
          <p:cNvPr id="327" name="Shape 327"/>
          <p:cNvSpPr/>
          <p:nvPr/>
        </p:nvSpPr>
        <p:spPr>
          <a:xfrm>
            <a:off x="2077751" y="5293416"/>
            <a:ext cx="1723485" cy="568441"/>
          </a:xfrm>
          <a:prstGeom prst="rect">
            <a:avLst/>
          </a:prstGeom>
          <a:blipFill>
            <a:blip r:embed="rId4"/>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Motivation for Detecting Communities in Complex Networks</a:t>
            </a:r>
          </a:p>
        </p:txBody>
      </p:sp>
      <p:sp>
        <p:nvSpPr>
          <p:cNvPr id="61" name="Shape 6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Example: Elite Instant Coffee - 2012 Campaign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Motivation</a:t>
            </a:r>
          </a:p>
        </p:txBody>
      </p:sp>
      <p:sp>
        <p:nvSpPr>
          <p:cNvPr id="67" name="Shape 67"/>
          <p:cNvSpPr txBox="1">
            <a:spLocks noGrp="1"/>
          </p:cNvSpPr>
          <p:nvPr>
            <p:ph type="body" idx="1"/>
          </p:nvPr>
        </p:nvSpPr>
        <p:spPr>
          <a:xfrm>
            <a:off x="221225" y="1600200"/>
            <a:ext cx="2813099" cy="5062199"/>
          </a:xfrm>
          <a:prstGeom prst="rect">
            <a:avLst/>
          </a:prstGeom>
        </p:spPr>
        <p:txBody>
          <a:bodyPr lIns="91425" tIns="91425" rIns="91425" bIns="91425" anchor="t" anchorCtr="0">
            <a:spAutoFit/>
          </a:bodyPr>
          <a:lstStyle/>
          <a:p>
            <a:pPr lvl="0" rtl="0">
              <a:buNone/>
            </a:pPr>
            <a:r>
              <a:rPr lang="en" sz="2800" dirty="0"/>
              <a:t>You can advertise by paying a </a:t>
            </a:r>
            <a:r>
              <a:rPr lang="en" sz="2800" u="sng" dirty="0"/>
              <a:t>handful </a:t>
            </a:r>
            <a:r>
              <a:rPr lang="en" sz="2800" dirty="0"/>
              <a:t>of celebrities... Or by taking photos of </a:t>
            </a:r>
            <a:r>
              <a:rPr lang="en" sz="2800" b="1" u="sng" dirty="0"/>
              <a:t>985 </a:t>
            </a:r>
            <a:r>
              <a:rPr lang="en" sz="2800" dirty="0"/>
              <a:t>"anonymous" people.</a:t>
            </a:r>
          </a:p>
          <a:p>
            <a:pPr lvl="0" rtl="0">
              <a:buNone/>
            </a:pPr>
            <a:r>
              <a:rPr lang="en" sz="2800" dirty="0"/>
              <a:t>What is more effective?</a:t>
            </a:r>
          </a:p>
        </p:txBody>
      </p:sp>
      <p:sp>
        <p:nvSpPr>
          <p:cNvPr id="68" name="Shape 68"/>
          <p:cNvSpPr/>
          <p:nvPr/>
        </p:nvSpPr>
        <p:spPr>
          <a:xfrm>
            <a:off x="3113403" y="0"/>
            <a:ext cx="6727194" cy="6858000"/>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Motivation</a:t>
            </a:r>
          </a:p>
        </p:txBody>
      </p:sp>
      <p:sp>
        <p:nvSpPr>
          <p:cNvPr id="74" name="Shape 74"/>
          <p:cNvSpPr txBox="1">
            <a:spLocks noGrp="1"/>
          </p:cNvSpPr>
          <p:nvPr>
            <p:ph type="body" idx="1"/>
          </p:nvPr>
        </p:nvSpPr>
        <p:spPr>
          <a:xfrm>
            <a:off x="457200" y="1600200"/>
            <a:ext cx="3522000" cy="4967700"/>
          </a:xfrm>
          <a:prstGeom prst="rect">
            <a:avLst/>
          </a:prstGeom>
        </p:spPr>
        <p:txBody>
          <a:bodyPr lIns="91425" tIns="91425" rIns="91425" bIns="91425" anchor="t" anchorCtr="0">
            <a:spAutoFit/>
          </a:bodyPr>
          <a:lstStyle/>
          <a:p>
            <a:pPr lvl="0" rtl="0">
              <a:buNone/>
            </a:pPr>
            <a:r>
              <a:rPr lang="en"/>
              <a:t>The assumption in this campaign is that a lot of people </a:t>
            </a:r>
            <a:r>
              <a:rPr lang="en" u="sng"/>
              <a:t>personally</a:t>
            </a:r>
            <a:r>
              <a:rPr lang="en"/>
              <a:t> know a person who was photographed for this campaign.</a:t>
            </a:r>
          </a:p>
        </p:txBody>
      </p:sp>
      <p:sp>
        <p:nvSpPr>
          <p:cNvPr id="75" name="Shape 75"/>
          <p:cNvSpPr/>
          <p:nvPr/>
        </p:nvSpPr>
        <p:spPr>
          <a:xfrm>
            <a:off x="4057650" y="0"/>
            <a:ext cx="5143500" cy="6858000"/>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Motivation</a:t>
            </a:r>
          </a:p>
        </p:txBody>
      </p:sp>
      <p:sp>
        <p:nvSpPr>
          <p:cNvPr id="81" name="Shape 81"/>
          <p:cNvSpPr txBox="1">
            <a:spLocks noGrp="1"/>
          </p:cNvSpPr>
          <p:nvPr>
            <p:ph type="body" idx="1"/>
          </p:nvPr>
        </p:nvSpPr>
        <p:spPr>
          <a:xfrm>
            <a:off x="457200" y="1600200"/>
            <a:ext cx="3522000" cy="4967700"/>
          </a:xfrm>
          <a:prstGeom prst="rect">
            <a:avLst/>
          </a:prstGeom>
        </p:spPr>
        <p:txBody>
          <a:bodyPr lIns="91425" tIns="91425" rIns="91425" bIns="91425" anchor="t" anchorCtr="0">
            <a:spAutoFit/>
          </a:bodyPr>
          <a:lstStyle/>
          <a:p>
            <a:pPr lvl="0" rtl="0">
              <a:buNone/>
            </a:pPr>
            <a:r>
              <a:rPr lang="en" dirty="0"/>
              <a:t>While we can relate this campaign to Small-World and Epidemics Propagation, we can also consider it as a case of correctly picking individuals from multiple communities.</a:t>
            </a:r>
          </a:p>
        </p:txBody>
      </p:sp>
      <p:sp>
        <p:nvSpPr>
          <p:cNvPr id="82" name="Shape 82"/>
          <p:cNvSpPr/>
          <p:nvPr/>
        </p:nvSpPr>
        <p:spPr>
          <a:xfrm>
            <a:off x="3979200" y="1804987"/>
            <a:ext cx="4848225" cy="3248025"/>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5221</Words>
  <Application>Microsoft Office PowerPoint</Application>
  <PresentationFormat>On-screen Show (4:3)</PresentationFormat>
  <Paragraphs>316</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
      <vt:lpstr>Introduction to Complex Networks</vt:lpstr>
      <vt:lpstr>Community Structure</vt:lpstr>
      <vt:lpstr>What is Community Structure?</vt:lpstr>
      <vt:lpstr>What is Community Structure?</vt:lpstr>
      <vt:lpstr>What is Community Structure in Complex Networks?</vt:lpstr>
      <vt:lpstr>Motivation for Detecting Communities in Complex Networks</vt:lpstr>
      <vt:lpstr>Motivation</vt:lpstr>
      <vt:lpstr>Motivation</vt:lpstr>
      <vt:lpstr>Motivation</vt:lpstr>
      <vt:lpstr>Motivation</vt:lpstr>
      <vt:lpstr>Organization mining</vt:lpstr>
      <vt:lpstr>Motivation</vt:lpstr>
      <vt:lpstr>Class Activity: Detecting Communities (Top-Down)</vt:lpstr>
      <vt:lpstr>Class Activity: Detecting Communities (Bottom-Up)</vt:lpstr>
      <vt:lpstr>Class Activity: Detecting Communities</vt:lpstr>
      <vt:lpstr>Attempts at a Formal Definition</vt:lpstr>
      <vt:lpstr>Methodology</vt:lpstr>
      <vt:lpstr>Benchmark Data: Zachary's Karate Club</vt:lpstr>
      <vt:lpstr>PowerPoint Presentation</vt:lpstr>
      <vt:lpstr>Simplifications</vt:lpstr>
      <vt:lpstr>Detecting Communities using Edge Removal</vt:lpstr>
      <vt:lpstr>Girvan-Newman: Intuition</vt:lpstr>
      <vt:lpstr>Girvan-Newman: Edge Betweenness</vt:lpstr>
      <vt:lpstr>Girvan-Newman: The Algorithm</vt:lpstr>
      <vt:lpstr>(a) The friendship network from Zachary’s karate club study as described in the text. Nodes associated with the club administrator’s faction are drawn as circles, those associated with the instructor’s faction are drawn as squares. (b) Hierarchical tree showing the complete community structure for the network calculated by using the algorithm presented in this article. The initial split of the network into two groups is in agreement with the actual factions observed by Zachary, with the exception that node 3 is misclassified.</vt:lpstr>
      <vt:lpstr>Implementation</vt:lpstr>
      <vt:lpstr>Girvan-Newman Algorithm: Summary</vt:lpstr>
      <vt:lpstr>Detecting Communities by Modularity Maximization</vt:lpstr>
      <vt:lpstr>Modularity: Intuition </vt:lpstr>
      <vt:lpstr>Modularity: Definition</vt:lpstr>
      <vt:lpstr>Modularity: Definition</vt:lpstr>
      <vt:lpstr>Modularity: Motivation</vt:lpstr>
      <vt:lpstr>Modularity Maximization Greedy Algorithm (Newman)</vt:lpstr>
      <vt:lpstr>PowerPoint Presentation</vt:lpstr>
      <vt:lpstr>Space-Time Complexity</vt:lpstr>
      <vt:lpstr>Implementation</vt:lpstr>
      <vt:lpstr>Limits of Modularity Maximization based algorithms</vt:lpstr>
      <vt:lpstr>An alternative to Modularity?</vt:lpstr>
      <vt:lpstr>Detecting Communities by Label Propagation</vt:lpstr>
      <vt:lpstr>Label Propagation: Intuition</vt:lpstr>
      <vt:lpstr>Label Propagation (Raghavan, Albert, Kumara)</vt:lpstr>
      <vt:lpstr>Results on Zachary's Karate Club network</vt:lpstr>
      <vt:lpstr>Label Propagation: Aggregating Solutions</vt:lpstr>
      <vt:lpstr>Label Propagation: Time Complexity</vt:lpstr>
      <vt:lpstr>Summary</vt:lpstr>
      <vt:lpstr>Summary</vt:lpstr>
      <vt:lpstr>Bibliography</vt:lpstr>
      <vt:lpstr>Glossary</vt:lpstr>
      <vt:lpstr>List of Algorithms</vt:lpstr>
      <vt:lpstr>List of Definitions (and Formulas)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Structure</dc:title>
  <cp:lastModifiedBy>Rami</cp:lastModifiedBy>
  <cp:revision>15</cp:revision>
  <dcterms:modified xsi:type="dcterms:W3CDTF">2013-12-15T09:22:10Z</dcterms:modified>
</cp:coreProperties>
</file>