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handoutMasterIdLst>
    <p:handoutMasterId r:id="rId29"/>
  </p:handoutMasterIdLst>
  <p:sldIdLst>
    <p:sldId id="280" r:id="rId2"/>
    <p:sldId id="281" r:id="rId3"/>
    <p:sldId id="256" r:id="rId4"/>
    <p:sldId id="259" r:id="rId5"/>
    <p:sldId id="258" r:id="rId6"/>
    <p:sldId id="257" r:id="rId7"/>
    <p:sldId id="271" r:id="rId8"/>
    <p:sldId id="260" r:id="rId9"/>
    <p:sldId id="272" r:id="rId10"/>
    <p:sldId id="261" r:id="rId11"/>
    <p:sldId id="273" r:id="rId12"/>
    <p:sldId id="262" r:id="rId13"/>
    <p:sldId id="279" r:id="rId14"/>
    <p:sldId id="263" r:id="rId15"/>
    <p:sldId id="275" r:id="rId16"/>
    <p:sldId id="264" r:id="rId17"/>
    <p:sldId id="274" r:id="rId18"/>
    <p:sldId id="265" r:id="rId19"/>
    <p:sldId id="276" r:id="rId20"/>
    <p:sldId id="266" r:id="rId21"/>
    <p:sldId id="277" r:id="rId22"/>
    <p:sldId id="267" r:id="rId23"/>
    <p:sldId id="278" r:id="rId24"/>
    <p:sldId id="268" r:id="rId25"/>
    <p:sldId id="269" r:id="rId26"/>
    <p:sldId id="270" r:id="rId27"/>
  </p:sldIdLst>
  <p:sldSz cx="9144000" cy="6858000" type="screen4x3"/>
  <p:notesSz cx="6858000" cy="91995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clrMode="bw"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47" d="100"/>
          <a:sy n="47" d="100"/>
        </p:scale>
        <p:origin x="-150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diagrams/_rels/drawing1.xml.rels><?xml version="1.0" encoding="UTF-8" standalone="yes"?>
<Relationships xmlns="http://schemas.openxmlformats.org/package/2006/relationships"><Relationship Id="rId1" Type="http://schemas.openxmlformats.org/officeDocument/2006/relationships/image" Target="../media/image2.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B3895B-95E6-ED45-81A6-7C4A58704AB2}" type="doc">
      <dgm:prSet loTypeId="urn:microsoft.com/office/officeart/2005/8/layout/cycle2" loCatId="" qsTypeId="urn:microsoft.com/office/officeart/2005/8/quickstyle/simple4" qsCatId="simple" csTypeId="urn:microsoft.com/office/officeart/2005/8/colors/accent1_2" csCatId="accent1" phldr="1"/>
      <dgm:spPr/>
      <dgm:t>
        <a:bodyPr/>
        <a:lstStyle/>
        <a:p>
          <a:endParaRPr lang="en-US"/>
        </a:p>
      </dgm:t>
    </dgm:pt>
    <dgm:pt modelId="{10380F2B-7243-394A-BAC9-5C25B3EB9CC9}">
      <dgm:prSet phldrT="[Text]"/>
      <dgm:spPr/>
      <dgm:t>
        <a:bodyPr/>
        <a:lstStyle/>
        <a:p>
          <a:r>
            <a:rPr lang="en-US" b="1" dirty="0" smtClean="0">
              <a:solidFill>
                <a:srgbClr val="FF0000"/>
              </a:solidFill>
            </a:rPr>
            <a:t>Steady State</a:t>
          </a:r>
          <a:endParaRPr lang="en-US" b="1" dirty="0">
            <a:solidFill>
              <a:srgbClr val="FF0000"/>
            </a:solidFill>
          </a:endParaRPr>
        </a:p>
      </dgm:t>
    </dgm:pt>
    <dgm:pt modelId="{EC55EAFB-E403-D641-B862-0FA6F4412174}" type="parTrans" cxnId="{CCD41BB5-B9B4-A64E-BEA6-8662FD4B488B}">
      <dgm:prSet/>
      <dgm:spPr/>
      <dgm:t>
        <a:bodyPr/>
        <a:lstStyle/>
        <a:p>
          <a:endParaRPr lang="en-US"/>
        </a:p>
      </dgm:t>
    </dgm:pt>
    <dgm:pt modelId="{CCCAC456-F3D4-EF4F-A967-E718DA88D9DC}" type="sibTrans" cxnId="{CCD41BB5-B9B4-A64E-BEA6-8662FD4B488B}">
      <dgm:prSet/>
      <dgm:spPr/>
      <dgm:t>
        <a:bodyPr/>
        <a:lstStyle/>
        <a:p>
          <a:endParaRPr lang="en-US"/>
        </a:p>
      </dgm:t>
    </dgm:pt>
    <dgm:pt modelId="{FBFA61DA-8541-9842-807E-9B43681CF58A}">
      <dgm:prSet phldrT="[Text]"/>
      <dgm:spPr/>
      <dgm:t>
        <a:bodyPr/>
        <a:lstStyle/>
        <a:p>
          <a:r>
            <a:rPr lang="en-US" b="1" dirty="0" smtClean="0">
              <a:solidFill>
                <a:srgbClr val="FF0000"/>
              </a:solidFill>
            </a:rPr>
            <a:t>First Encounter</a:t>
          </a:r>
          <a:endParaRPr lang="en-US" b="1" dirty="0">
            <a:solidFill>
              <a:srgbClr val="FF0000"/>
            </a:solidFill>
          </a:endParaRPr>
        </a:p>
      </dgm:t>
    </dgm:pt>
    <dgm:pt modelId="{52620D30-7F53-BA42-91AA-C59204B0C408}" type="parTrans" cxnId="{81CE822F-8E65-B74F-ACF5-5DAA7FD9C531}">
      <dgm:prSet/>
      <dgm:spPr/>
      <dgm:t>
        <a:bodyPr/>
        <a:lstStyle/>
        <a:p>
          <a:endParaRPr lang="en-US"/>
        </a:p>
      </dgm:t>
    </dgm:pt>
    <dgm:pt modelId="{F2DEA13B-585A-9744-AAAA-F23936846710}" type="sibTrans" cxnId="{81CE822F-8E65-B74F-ACF5-5DAA7FD9C531}">
      <dgm:prSet/>
      <dgm:spPr/>
      <dgm:t>
        <a:bodyPr/>
        <a:lstStyle/>
        <a:p>
          <a:endParaRPr lang="en-US"/>
        </a:p>
      </dgm:t>
    </dgm:pt>
    <dgm:pt modelId="{FFAE5C2B-0212-EF46-8A3F-B09F5C14596C}">
      <dgm:prSet phldrT="[Text]" custT="1"/>
      <dgm:spPr/>
      <dgm:t>
        <a:bodyPr/>
        <a:lstStyle/>
        <a:p>
          <a:r>
            <a:rPr lang="en-US" sz="1400" b="1" dirty="0" smtClean="0">
              <a:solidFill>
                <a:srgbClr val="FF0000"/>
              </a:solidFill>
            </a:rPr>
            <a:t>Colonial Relations</a:t>
          </a:r>
          <a:endParaRPr lang="en-US" sz="1400" b="1" dirty="0">
            <a:solidFill>
              <a:srgbClr val="FF0000"/>
            </a:solidFill>
          </a:endParaRPr>
        </a:p>
      </dgm:t>
    </dgm:pt>
    <dgm:pt modelId="{117581B2-C27E-B14E-90B9-C2258E18C2CE}" type="parTrans" cxnId="{CA00653D-31AB-3543-BCDB-4B535C300426}">
      <dgm:prSet/>
      <dgm:spPr/>
      <dgm:t>
        <a:bodyPr/>
        <a:lstStyle/>
        <a:p>
          <a:endParaRPr lang="en-US"/>
        </a:p>
      </dgm:t>
    </dgm:pt>
    <dgm:pt modelId="{75381583-EDB7-E845-94C9-57AA205694C1}" type="sibTrans" cxnId="{CA00653D-31AB-3543-BCDB-4B535C300426}">
      <dgm:prSet/>
      <dgm:spPr/>
      <dgm:t>
        <a:bodyPr/>
        <a:lstStyle/>
        <a:p>
          <a:endParaRPr lang="en-US"/>
        </a:p>
      </dgm:t>
    </dgm:pt>
    <dgm:pt modelId="{6C637358-5D6F-E148-AD38-BAE74DC099AE}">
      <dgm:prSet phldrT="[Text]" custT="1"/>
      <dgm:spPr/>
      <dgm:t>
        <a:bodyPr/>
        <a:lstStyle/>
        <a:p>
          <a:r>
            <a:rPr lang="en-US" sz="1200" b="1" dirty="0" smtClean="0">
              <a:solidFill>
                <a:srgbClr val="FF0000"/>
              </a:solidFill>
            </a:rPr>
            <a:t>Internalized Colonialism</a:t>
          </a:r>
          <a:endParaRPr lang="en-US" sz="1200" b="1" dirty="0">
            <a:solidFill>
              <a:srgbClr val="FF0000"/>
            </a:solidFill>
          </a:endParaRPr>
        </a:p>
      </dgm:t>
    </dgm:pt>
    <dgm:pt modelId="{649136BF-A94A-004B-B495-B7BD1F8AAD78}" type="parTrans" cxnId="{64F3517B-16CC-504D-8757-DAA109A0186B}">
      <dgm:prSet/>
      <dgm:spPr/>
      <dgm:t>
        <a:bodyPr/>
        <a:lstStyle/>
        <a:p>
          <a:endParaRPr lang="en-US"/>
        </a:p>
      </dgm:t>
    </dgm:pt>
    <dgm:pt modelId="{611DC394-C0E5-9648-ADEF-9326F7C98BE1}" type="sibTrans" cxnId="{64F3517B-16CC-504D-8757-DAA109A0186B}">
      <dgm:prSet/>
      <dgm:spPr/>
      <dgm:t>
        <a:bodyPr/>
        <a:lstStyle/>
        <a:p>
          <a:endParaRPr lang="en-US"/>
        </a:p>
      </dgm:t>
    </dgm:pt>
    <dgm:pt modelId="{E9C06465-8B93-8847-8927-ADA45B7BA37C}">
      <dgm:prSet phldrT="[Text]" custT="1"/>
      <dgm:spPr/>
      <dgm:t>
        <a:bodyPr/>
        <a:lstStyle/>
        <a:p>
          <a:r>
            <a:rPr lang="en-US" sz="1400" b="1" dirty="0" err="1" smtClean="0">
              <a:solidFill>
                <a:srgbClr val="FF0000"/>
              </a:solidFill>
            </a:rPr>
            <a:t>Decolon-ization</a:t>
          </a:r>
          <a:endParaRPr lang="en-US" sz="1400" b="1" dirty="0">
            <a:solidFill>
              <a:srgbClr val="FF0000"/>
            </a:solidFill>
          </a:endParaRPr>
        </a:p>
      </dgm:t>
    </dgm:pt>
    <dgm:pt modelId="{83EE500E-344E-F54B-9E79-D33154B0283C}" type="parTrans" cxnId="{58D23568-B75B-B440-8F52-C86C732586BB}">
      <dgm:prSet/>
      <dgm:spPr/>
      <dgm:t>
        <a:bodyPr/>
        <a:lstStyle/>
        <a:p>
          <a:endParaRPr lang="en-US"/>
        </a:p>
      </dgm:t>
    </dgm:pt>
    <dgm:pt modelId="{F3744A7D-66DA-3045-BE22-C24CB28E6D50}" type="sibTrans" cxnId="{58D23568-B75B-B440-8F52-C86C732586BB}">
      <dgm:prSet/>
      <dgm:spPr/>
      <dgm:t>
        <a:bodyPr/>
        <a:lstStyle/>
        <a:p>
          <a:endParaRPr lang="en-US"/>
        </a:p>
      </dgm:t>
    </dgm:pt>
    <dgm:pt modelId="{4A79B34E-97D0-2A4F-8772-A3A002813412}" type="pres">
      <dgm:prSet presAssocID="{C5B3895B-95E6-ED45-81A6-7C4A58704AB2}" presName="cycle" presStyleCnt="0">
        <dgm:presLayoutVars>
          <dgm:dir/>
          <dgm:resizeHandles val="exact"/>
        </dgm:presLayoutVars>
      </dgm:prSet>
      <dgm:spPr/>
      <dgm:t>
        <a:bodyPr/>
        <a:lstStyle/>
        <a:p>
          <a:endParaRPr lang="en-CA"/>
        </a:p>
      </dgm:t>
    </dgm:pt>
    <dgm:pt modelId="{3D5B11FB-8DA3-BF47-B17C-14F19A751E62}" type="pres">
      <dgm:prSet presAssocID="{10380F2B-7243-394A-BAC9-5C25B3EB9CC9}" presName="node" presStyleLbl="node1" presStyleIdx="0" presStyleCnt="5">
        <dgm:presLayoutVars>
          <dgm:bulletEnabled val="1"/>
        </dgm:presLayoutVars>
      </dgm:prSet>
      <dgm:spPr/>
      <dgm:t>
        <a:bodyPr/>
        <a:lstStyle/>
        <a:p>
          <a:endParaRPr lang="en-CA"/>
        </a:p>
      </dgm:t>
    </dgm:pt>
    <dgm:pt modelId="{B66FF02A-67AE-B242-94CC-09120996B55A}" type="pres">
      <dgm:prSet presAssocID="{CCCAC456-F3D4-EF4F-A967-E718DA88D9DC}" presName="sibTrans" presStyleLbl="sibTrans2D1" presStyleIdx="0" presStyleCnt="5"/>
      <dgm:spPr/>
      <dgm:t>
        <a:bodyPr/>
        <a:lstStyle/>
        <a:p>
          <a:endParaRPr lang="en-CA"/>
        </a:p>
      </dgm:t>
    </dgm:pt>
    <dgm:pt modelId="{AE844E1C-186C-FA4F-9C0B-C05AD400B3FA}" type="pres">
      <dgm:prSet presAssocID="{CCCAC456-F3D4-EF4F-A967-E718DA88D9DC}" presName="connectorText" presStyleLbl="sibTrans2D1" presStyleIdx="0" presStyleCnt="5"/>
      <dgm:spPr/>
      <dgm:t>
        <a:bodyPr/>
        <a:lstStyle/>
        <a:p>
          <a:endParaRPr lang="en-CA"/>
        </a:p>
      </dgm:t>
    </dgm:pt>
    <dgm:pt modelId="{46328E46-9E8A-B14D-B454-02FCE2617B52}" type="pres">
      <dgm:prSet presAssocID="{FBFA61DA-8541-9842-807E-9B43681CF58A}" presName="node" presStyleLbl="node1" presStyleIdx="1" presStyleCnt="5">
        <dgm:presLayoutVars>
          <dgm:bulletEnabled val="1"/>
        </dgm:presLayoutVars>
      </dgm:prSet>
      <dgm:spPr/>
      <dgm:t>
        <a:bodyPr/>
        <a:lstStyle/>
        <a:p>
          <a:endParaRPr lang="en-CA"/>
        </a:p>
      </dgm:t>
    </dgm:pt>
    <dgm:pt modelId="{986067A9-B3AB-2749-BAB7-E6751E1961A8}" type="pres">
      <dgm:prSet presAssocID="{F2DEA13B-585A-9744-AAAA-F23936846710}" presName="sibTrans" presStyleLbl="sibTrans2D1" presStyleIdx="1" presStyleCnt="5"/>
      <dgm:spPr/>
      <dgm:t>
        <a:bodyPr/>
        <a:lstStyle/>
        <a:p>
          <a:endParaRPr lang="en-CA"/>
        </a:p>
      </dgm:t>
    </dgm:pt>
    <dgm:pt modelId="{B2A70EF7-E2F2-8143-9743-A5EB01A10C59}" type="pres">
      <dgm:prSet presAssocID="{F2DEA13B-585A-9744-AAAA-F23936846710}" presName="connectorText" presStyleLbl="sibTrans2D1" presStyleIdx="1" presStyleCnt="5"/>
      <dgm:spPr/>
      <dgm:t>
        <a:bodyPr/>
        <a:lstStyle/>
        <a:p>
          <a:endParaRPr lang="en-CA"/>
        </a:p>
      </dgm:t>
    </dgm:pt>
    <dgm:pt modelId="{05761AD6-5D5B-4F44-B137-BDA94FF13DA0}" type="pres">
      <dgm:prSet presAssocID="{FFAE5C2B-0212-EF46-8A3F-B09F5C14596C}" presName="node" presStyleLbl="node1" presStyleIdx="2" presStyleCnt="5">
        <dgm:presLayoutVars>
          <dgm:bulletEnabled val="1"/>
        </dgm:presLayoutVars>
      </dgm:prSet>
      <dgm:spPr/>
      <dgm:t>
        <a:bodyPr/>
        <a:lstStyle/>
        <a:p>
          <a:endParaRPr lang="en-US"/>
        </a:p>
      </dgm:t>
    </dgm:pt>
    <dgm:pt modelId="{990847D2-D3EC-6949-90C7-9E4F983F1330}" type="pres">
      <dgm:prSet presAssocID="{75381583-EDB7-E845-94C9-57AA205694C1}" presName="sibTrans" presStyleLbl="sibTrans2D1" presStyleIdx="2" presStyleCnt="5"/>
      <dgm:spPr/>
      <dgm:t>
        <a:bodyPr/>
        <a:lstStyle/>
        <a:p>
          <a:endParaRPr lang="en-CA"/>
        </a:p>
      </dgm:t>
    </dgm:pt>
    <dgm:pt modelId="{513CD453-BC7D-0047-8326-96708FE6A909}" type="pres">
      <dgm:prSet presAssocID="{75381583-EDB7-E845-94C9-57AA205694C1}" presName="connectorText" presStyleLbl="sibTrans2D1" presStyleIdx="2" presStyleCnt="5"/>
      <dgm:spPr/>
      <dgm:t>
        <a:bodyPr/>
        <a:lstStyle/>
        <a:p>
          <a:endParaRPr lang="en-CA"/>
        </a:p>
      </dgm:t>
    </dgm:pt>
    <dgm:pt modelId="{23258569-BCD4-4C40-B175-760A9BA87131}" type="pres">
      <dgm:prSet presAssocID="{6C637358-5D6F-E148-AD38-BAE74DC099AE}" presName="node" presStyleLbl="node1" presStyleIdx="3" presStyleCnt="5">
        <dgm:presLayoutVars>
          <dgm:bulletEnabled val="1"/>
        </dgm:presLayoutVars>
      </dgm:prSet>
      <dgm:spPr/>
      <dgm:t>
        <a:bodyPr/>
        <a:lstStyle/>
        <a:p>
          <a:endParaRPr lang="en-CA"/>
        </a:p>
      </dgm:t>
    </dgm:pt>
    <dgm:pt modelId="{94AB8DD4-1D88-C34F-A5AA-18352FA04B8C}" type="pres">
      <dgm:prSet presAssocID="{611DC394-C0E5-9648-ADEF-9326F7C98BE1}" presName="sibTrans" presStyleLbl="sibTrans2D1" presStyleIdx="3" presStyleCnt="5"/>
      <dgm:spPr/>
      <dgm:t>
        <a:bodyPr/>
        <a:lstStyle/>
        <a:p>
          <a:endParaRPr lang="en-CA"/>
        </a:p>
      </dgm:t>
    </dgm:pt>
    <dgm:pt modelId="{72C8040D-474D-0244-94E6-C74A7C425B5E}" type="pres">
      <dgm:prSet presAssocID="{611DC394-C0E5-9648-ADEF-9326F7C98BE1}" presName="connectorText" presStyleLbl="sibTrans2D1" presStyleIdx="3" presStyleCnt="5"/>
      <dgm:spPr/>
      <dgm:t>
        <a:bodyPr/>
        <a:lstStyle/>
        <a:p>
          <a:endParaRPr lang="en-CA"/>
        </a:p>
      </dgm:t>
    </dgm:pt>
    <dgm:pt modelId="{8EB1E21A-BCF1-894E-93D8-7425F280D40F}" type="pres">
      <dgm:prSet presAssocID="{E9C06465-8B93-8847-8927-ADA45B7BA37C}" presName="node" presStyleLbl="node1" presStyleIdx="4" presStyleCnt="5">
        <dgm:presLayoutVars>
          <dgm:bulletEnabled val="1"/>
        </dgm:presLayoutVars>
      </dgm:prSet>
      <dgm:spPr/>
      <dgm:t>
        <a:bodyPr/>
        <a:lstStyle/>
        <a:p>
          <a:endParaRPr lang="en-CA"/>
        </a:p>
      </dgm:t>
    </dgm:pt>
    <dgm:pt modelId="{79CD4BDF-C758-2F47-9A54-F996CE64B8DC}" type="pres">
      <dgm:prSet presAssocID="{F3744A7D-66DA-3045-BE22-C24CB28E6D50}" presName="sibTrans" presStyleLbl="sibTrans2D1" presStyleIdx="4" presStyleCnt="5"/>
      <dgm:spPr/>
      <dgm:t>
        <a:bodyPr/>
        <a:lstStyle/>
        <a:p>
          <a:endParaRPr lang="en-CA"/>
        </a:p>
      </dgm:t>
    </dgm:pt>
    <dgm:pt modelId="{BB93C49E-BF1A-7C45-B20D-CC1E7AF98554}" type="pres">
      <dgm:prSet presAssocID="{F3744A7D-66DA-3045-BE22-C24CB28E6D50}" presName="connectorText" presStyleLbl="sibTrans2D1" presStyleIdx="4" presStyleCnt="5"/>
      <dgm:spPr/>
      <dgm:t>
        <a:bodyPr/>
        <a:lstStyle/>
        <a:p>
          <a:endParaRPr lang="en-CA"/>
        </a:p>
      </dgm:t>
    </dgm:pt>
  </dgm:ptLst>
  <dgm:cxnLst>
    <dgm:cxn modelId="{31B3EFA1-35D4-0A4C-9304-F8518187A8D9}" type="presOf" srcId="{611DC394-C0E5-9648-ADEF-9326F7C98BE1}" destId="{72C8040D-474D-0244-94E6-C74A7C425B5E}" srcOrd="1" destOrd="0" presId="urn:microsoft.com/office/officeart/2005/8/layout/cycle2"/>
    <dgm:cxn modelId="{C6E4C1C9-7B29-9449-8E97-B34F606BDF06}" type="presOf" srcId="{6C637358-5D6F-E148-AD38-BAE74DC099AE}" destId="{23258569-BCD4-4C40-B175-760A9BA87131}" srcOrd="0" destOrd="0" presId="urn:microsoft.com/office/officeart/2005/8/layout/cycle2"/>
    <dgm:cxn modelId="{DA845547-214B-5441-8A6D-DC888143AFDF}" type="presOf" srcId="{FFAE5C2B-0212-EF46-8A3F-B09F5C14596C}" destId="{05761AD6-5D5B-4F44-B137-BDA94FF13DA0}" srcOrd="0" destOrd="0" presId="urn:microsoft.com/office/officeart/2005/8/layout/cycle2"/>
    <dgm:cxn modelId="{580E6514-D716-B94D-8005-23BFE4844FC5}" type="presOf" srcId="{F3744A7D-66DA-3045-BE22-C24CB28E6D50}" destId="{79CD4BDF-C758-2F47-9A54-F996CE64B8DC}" srcOrd="0" destOrd="0" presId="urn:microsoft.com/office/officeart/2005/8/layout/cycle2"/>
    <dgm:cxn modelId="{A2C4A03C-E7D0-C145-BF16-5E765052785E}" type="presOf" srcId="{75381583-EDB7-E845-94C9-57AA205694C1}" destId="{513CD453-BC7D-0047-8326-96708FE6A909}" srcOrd="1" destOrd="0" presId="urn:microsoft.com/office/officeart/2005/8/layout/cycle2"/>
    <dgm:cxn modelId="{81CE822F-8E65-B74F-ACF5-5DAA7FD9C531}" srcId="{C5B3895B-95E6-ED45-81A6-7C4A58704AB2}" destId="{FBFA61DA-8541-9842-807E-9B43681CF58A}" srcOrd="1" destOrd="0" parTransId="{52620D30-7F53-BA42-91AA-C59204B0C408}" sibTransId="{F2DEA13B-585A-9744-AAAA-F23936846710}"/>
    <dgm:cxn modelId="{1975AF38-F01C-C648-88C7-7B30B33FA000}" type="presOf" srcId="{75381583-EDB7-E845-94C9-57AA205694C1}" destId="{990847D2-D3EC-6949-90C7-9E4F983F1330}" srcOrd="0" destOrd="0" presId="urn:microsoft.com/office/officeart/2005/8/layout/cycle2"/>
    <dgm:cxn modelId="{B22F6A96-710B-874D-994D-EF29D8C19FE2}" type="presOf" srcId="{CCCAC456-F3D4-EF4F-A967-E718DA88D9DC}" destId="{AE844E1C-186C-FA4F-9C0B-C05AD400B3FA}" srcOrd="1" destOrd="0" presId="urn:microsoft.com/office/officeart/2005/8/layout/cycle2"/>
    <dgm:cxn modelId="{EEF99314-3B96-9A4E-98E3-B0781934DF28}" type="presOf" srcId="{611DC394-C0E5-9648-ADEF-9326F7C98BE1}" destId="{94AB8DD4-1D88-C34F-A5AA-18352FA04B8C}" srcOrd="0" destOrd="0" presId="urn:microsoft.com/office/officeart/2005/8/layout/cycle2"/>
    <dgm:cxn modelId="{CD3DCE62-36CE-8C47-A534-9F1177B82875}" type="presOf" srcId="{F2DEA13B-585A-9744-AAAA-F23936846710}" destId="{B2A70EF7-E2F2-8143-9743-A5EB01A10C59}" srcOrd="1" destOrd="0" presId="urn:microsoft.com/office/officeart/2005/8/layout/cycle2"/>
    <dgm:cxn modelId="{64F3517B-16CC-504D-8757-DAA109A0186B}" srcId="{C5B3895B-95E6-ED45-81A6-7C4A58704AB2}" destId="{6C637358-5D6F-E148-AD38-BAE74DC099AE}" srcOrd="3" destOrd="0" parTransId="{649136BF-A94A-004B-B495-B7BD1F8AAD78}" sibTransId="{611DC394-C0E5-9648-ADEF-9326F7C98BE1}"/>
    <dgm:cxn modelId="{58D23568-B75B-B440-8F52-C86C732586BB}" srcId="{C5B3895B-95E6-ED45-81A6-7C4A58704AB2}" destId="{E9C06465-8B93-8847-8927-ADA45B7BA37C}" srcOrd="4" destOrd="0" parTransId="{83EE500E-344E-F54B-9E79-D33154B0283C}" sibTransId="{F3744A7D-66DA-3045-BE22-C24CB28E6D50}"/>
    <dgm:cxn modelId="{555D3EA2-54C4-0B47-B2CF-CF1C1E200E0B}" type="presOf" srcId="{C5B3895B-95E6-ED45-81A6-7C4A58704AB2}" destId="{4A79B34E-97D0-2A4F-8772-A3A002813412}" srcOrd="0" destOrd="0" presId="urn:microsoft.com/office/officeart/2005/8/layout/cycle2"/>
    <dgm:cxn modelId="{CA00653D-31AB-3543-BCDB-4B535C300426}" srcId="{C5B3895B-95E6-ED45-81A6-7C4A58704AB2}" destId="{FFAE5C2B-0212-EF46-8A3F-B09F5C14596C}" srcOrd="2" destOrd="0" parTransId="{117581B2-C27E-B14E-90B9-C2258E18C2CE}" sibTransId="{75381583-EDB7-E845-94C9-57AA205694C1}"/>
    <dgm:cxn modelId="{31237F5B-26C2-B649-ADF4-1518A3E566F1}" type="presOf" srcId="{10380F2B-7243-394A-BAC9-5C25B3EB9CC9}" destId="{3D5B11FB-8DA3-BF47-B17C-14F19A751E62}" srcOrd="0" destOrd="0" presId="urn:microsoft.com/office/officeart/2005/8/layout/cycle2"/>
    <dgm:cxn modelId="{6F16A9BA-B21C-984E-B75B-32AD6FC4FDEC}" type="presOf" srcId="{F3744A7D-66DA-3045-BE22-C24CB28E6D50}" destId="{BB93C49E-BF1A-7C45-B20D-CC1E7AF98554}" srcOrd="1" destOrd="0" presId="urn:microsoft.com/office/officeart/2005/8/layout/cycle2"/>
    <dgm:cxn modelId="{8721ADF3-0967-EE48-B0CC-539973865B48}" type="presOf" srcId="{CCCAC456-F3D4-EF4F-A967-E718DA88D9DC}" destId="{B66FF02A-67AE-B242-94CC-09120996B55A}" srcOrd="0" destOrd="0" presId="urn:microsoft.com/office/officeart/2005/8/layout/cycle2"/>
    <dgm:cxn modelId="{4087F687-76FB-974C-80C7-DD997E6CF565}" type="presOf" srcId="{E9C06465-8B93-8847-8927-ADA45B7BA37C}" destId="{8EB1E21A-BCF1-894E-93D8-7425F280D40F}" srcOrd="0" destOrd="0" presId="urn:microsoft.com/office/officeart/2005/8/layout/cycle2"/>
    <dgm:cxn modelId="{7B3FE366-B2CC-4843-B0D9-0FF1EDC591DC}" type="presOf" srcId="{F2DEA13B-585A-9744-AAAA-F23936846710}" destId="{986067A9-B3AB-2749-BAB7-E6751E1961A8}" srcOrd="0" destOrd="0" presId="urn:microsoft.com/office/officeart/2005/8/layout/cycle2"/>
    <dgm:cxn modelId="{CCD41BB5-B9B4-A64E-BEA6-8662FD4B488B}" srcId="{C5B3895B-95E6-ED45-81A6-7C4A58704AB2}" destId="{10380F2B-7243-394A-BAC9-5C25B3EB9CC9}" srcOrd="0" destOrd="0" parTransId="{EC55EAFB-E403-D641-B862-0FA6F4412174}" sibTransId="{CCCAC456-F3D4-EF4F-A967-E718DA88D9DC}"/>
    <dgm:cxn modelId="{A1147455-653C-6F40-9634-98EF0B0704AE}" type="presOf" srcId="{FBFA61DA-8541-9842-807E-9B43681CF58A}" destId="{46328E46-9E8A-B14D-B454-02FCE2617B52}" srcOrd="0" destOrd="0" presId="urn:microsoft.com/office/officeart/2005/8/layout/cycle2"/>
    <dgm:cxn modelId="{5EFB5797-7024-1646-B244-5E655735E91B}" type="presParOf" srcId="{4A79B34E-97D0-2A4F-8772-A3A002813412}" destId="{3D5B11FB-8DA3-BF47-B17C-14F19A751E62}" srcOrd="0" destOrd="0" presId="urn:microsoft.com/office/officeart/2005/8/layout/cycle2"/>
    <dgm:cxn modelId="{6031F620-227B-1344-BD7A-8CDF5AFB3B7A}" type="presParOf" srcId="{4A79B34E-97D0-2A4F-8772-A3A002813412}" destId="{B66FF02A-67AE-B242-94CC-09120996B55A}" srcOrd="1" destOrd="0" presId="urn:microsoft.com/office/officeart/2005/8/layout/cycle2"/>
    <dgm:cxn modelId="{6DC71583-AFCE-804C-9D9D-C2B92BEC375E}" type="presParOf" srcId="{B66FF02A-67AE-B242-94CC-09120996B55A}" destId="{AE844E1C-186C-FA4F-9C0B-C05AD400B3FA}" srcOrd="0" destOrd="0" presId="urn:microsoft.com/office/officeart/2005/8/layout/cycle2"/>
    <dgm:cxn modelId="{F9F60671-2B32-3840-A98D-719309D923A5}" type="presParOf" srcId="{4A79B34E-97D0-2A4F-8772-A3A002813412}" destId="{46328E46-9E8A-B14D-B454-02FCE2617B52}" srcOrd="2" destOrd="0" presId="urn:microsoft.com/office/officeart/2005/8/layout/cycle2"/>
    <dgm:cxn modelId="{98679E77-6D41-3C46-ABF1-48A499EF2771}" type="presParOf" srcId="{4A79B34E-97D0-2A4F-8772-A3A002813412}" destId="{986067A9-B3AB-2749-BAB7-E6751E1961A8}" srcOrd="3" destOrd="0" presId="urn:microsoft.com/office/officeart/2005/8/layout/cycle2"/>
    <dgm:cxn modelId="{979F0B91-AF4C-7A47-83B7-6E2EBAA912AB}" type="presParOf" srcId="{986067A9-B3AB-2749-BAB7-E6751E1961A8}" destId="{B2A70EF7-E2F2-8143-9743-A5EB01A10C59}" srcOrd="0" destOrd="0" presId="urn:microsoft.com/office/officeart/2005/8/layout/cycle2"/>
    <dgm:cxn modelId="{CD964832-1953-9149-A4E2-96C66B59138B}" type="presParOf" srcId="{4A79B34E-97D0-2A4F-8772-A3A002813412}" destId="{05761AD6-5D5B-4F44-B137-BDA94FF13DA0}" srcOrd="4" destOrd="0" presId="urn:microsoft.com/office/officeart/2005/8/layout/cycle2"/>
    <dgm:cxn modelId="{F1D31B1A-3BFB-B14C-A58A-A071DD202331}" type="presParOf" srcId="{4A79B34E-97D0-2A4F-8772-A3A002813412}" destId="{990847D2-D3EC-6949-90C7-9E4F983F1330}" srcOrd="5" destOrd="0" presId="urn:microsoft.com/office/officeart/2005/8/layout/cycle2"/>
    <dgm:cxn modelId="{484D2C60-FB6E-2146-86EA-CAF9711E5B80}" type="presParOf" srcId="{990847D2-D3EC-6949-90C7-9E4F983F1330}" destId="{513CD453-BC7D-0047-8326-96708FE6A909}" srcOrd="0" destOrd="0" presId="urn:microsoft.com/office/officeart/2005/8/layout/cycle2"/>
    <dgm:cxn modelId="{29371C95-59D6-4546-A764-CD94C9B23E66}" type="presParOf" srcId="{4A79B34E-97D0-2A4F-8772-A3A002813412}" destId="{23258569-BCD4-4C40-B175-760A9BA87131}" srcOrd="6" destOrd="0" presId="urn:microsoft.com/office/officeart/2005/8/layout/cycle2"/>
    <dgm:cxn modelId="{7F48781B-32D5-4448-A3A6-08DE40CF98FA}" type="presParOf" srcId="{4A79B34E-97D0-2A4F-8772-A3A002813412}" destId="{94AB8DD4-1D88-C34F-A5AA-18352FA04B8C}" srcOrd="7" destOrd="0" presId="urn:microsoft.com/office/officeart/2005/8/layout/cycle2"/>
    <dgm:cxn modelId="{5473756F-0A5C-8D43-9406-FC6AA4876D54}" type="presParOf" srcId="{94AB8DD4-1D88-C34F-A5AA-18352FA04B8C}" destId="{72C8040D-474D-0244-94E6-C74A7C425B5E}" srcOrd="0" destOrd="0" presId="urn:microsoft.com/office/officeart/2005/8/layout/cycle2"/>
    <dgm:cxn modelId="{CF2256E3-15DA-5C49-91E2-1AA54186FC4D}" type="presParOf" srcId="{4A79B34E-97D0-2A4F-8772-A3A002813412}" destId="{8EB1E21A-BCF1-894E-93D8-7425F280D40F}" srcOrd="8" destOrd="0" presId="urn:microsoft.com/office/officeart/2005/8/layout/cycle2"/>
    <dgm:cxn modelId="{14678F0D-7C45-BF44-B591-9E38ECFD60C4}" type="presParOf" srcId="{4A79B34E-97D0-2A4F-8772-A3A002813412}" destId="{79CD4BDF-C758-2F47-9A54-F996CE64B8DC}" srcOrd="9" destOrd="0" presId="urn:microsoft.com/office/officeart/2005/8/layout/cycle2"/>
    <dgm:cxn modelId="{C37883F4-BFDD-F749-86AB-5E73A4AD37A8}" type="presParOf" srcId="{79CD4BDF-C758-2F47-9A54-F996CE64B8DC}" destId="{BB93C49E-BF1A-7C45-B20D-CC1E7AF98554}"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5B11FB-8DA3-BF47-B17C-14F19A751E62}">
      <dsp:nvSpPr>
        <dsp:cNvPr id="0" name=""/>
        <dsp:cNvSpPr/>
      </dsp:nvSpPr>
      <dsp:spPr>
        <a:xfrm>
          <a:off x="3175100" y="1854"/>
          <a:ext cx="1261863" cy="1261863"/>
        </a:xfrm>
        <a:prstGeom prst="ellipse">
          <a:avLst/>
        </a:prstGeom>
        <a:blipFill rotWithShape="0">
          <a:blip xmlns:r="http://schemas.openxmlformats.org/officeDocument/2006/relationships" r:embed="rId1">
            <a:duotone>
              <a:schemeClr val="accent1">
                <a:hueOff val="0"/>
                <a:satOff val="0"/>
                <a:lumOff val="0"/>
                <a:alphaOff val="0"/>
                <a:shade val="40000"/>
                <a:satMod val="130000"/>
              </a:schemeClr>
              <a:schemeClr val="accent1">
                <a:hueOff val="0"/>
                <a:satOff val="0"/>
                <a:lumOff val="0"/>
                <a:alphaOff val="0"/>
                <a:satMod val="275000"/>
              </a:schemeClr>
            </a:duotone>
          </a:blip>
          <a:stretch/>
        </a:blipFill>
        <a:ln>
          <a:noFill/>
        </a:ln>
        <a:effectLst>
          <a:outerShdw blurRad="88900" dir="4200000" sx="105000" sy="105000" algn="t"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solidFill>
                <a:srgbClr val="FF0000"/>
              </a:solidFill>
            </a:rPr>
            <a:t>Steady State</a:t>
          </a:r>
          <a:endParaRPr lang="en-US" sz="1400" b="1" kern="1200" dirty="0">
            <a:solidFill>
              <a:srgbClr val="FF0000"/>
            </a:solidFill>
          </a:endParaRPr>
        </a:p>
      </dsp:txBody>
      <dsp:txXfrm>
        <a:off x="3359896" y="186650"/>
        <a:ext cx="892271" cy="892271"/>
      </dsp:txXfrm>
    </dsp:sp>
    <dsp:sp modelId="{B66FF02A-67AE-B242-94CC-09120996B55A}">
      <dsp:nvSpPr>
        <dsp:cNvPr id="0" name=""/>
        <dsp:cNvSpPr/>
      </dsp:nvSpPr>
      <dsp:spPr>
        <a:xfrm rot="2160000">
          <a:off x="4397140" y="971256"/>
          <a:ext cx="335686" cy="425878"/>
        </a:xfrm>
        <a:prstGeom prst="rightArrow">
          <a:avLst>
            <a:gd name="adj1" fmla="val 60000"/>
            <a:gd name="adj2" fmla="val 50000"/>
          </a:avLst>
        </a:prstGeom>
        <a:blipFill rotWithShape="0">
          <a:blip xmlns:r="http://schemas.openxmlformats.org/officeDocument/2006/relationships" r:embed="rId1">
            <a:duotone>
              <a:schemeClr val="accent1">
                <a:tint val="60000"/>
                <a:hueOff val="0"/>
                <a:satOff val="0"/>
                <a:lumOff val="0"/>
                <a:alphaOff val="0"/>
                <a:shade val="40000"/>
                <a:satMod val="130000"/>
              </a:schemeClr>
              <a:schemeClr val="accent1">
                <a:tint val="60000"/>
                <a:hueOff val="0"/>
                <a:satOff val="0"/>
                <a:lumOff val="0"/>
                <a:alphaOff val="0"/>
                <a:satMod val="275000"/>
              </a:schemeClr>
            </a:duotone>
          </a:blip>
          <a:stretch/>
        </a:blipFill>
        <a:ln>
          <a:noFill/>
        </a:ln>
        <a:effectLst>
          <a:outerShdw blurRad="88900" dir="4200000" sx="105000" sy="105000" algn="t"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a:off x="4406757" y="1026835"/>
        <a:ext cx="234980" cy="255526"/>
      </dsp:txXfrm>
    </dsp:sp>
    <dsp:sp modelId="{46328E46-9E8A-B14D-B454-02FCE2617B52}">
      <dsp:nvSpPr>
        <dsp:cNvPr id="0" name=""/>
        <dsp:cNvSpPr/>
      </dsp:nvSpPr>
      <dsp:spPr>
        <a:xfrm>
          <a:off x="4708376" y="1115844"/>
          <a:ext cx="1261863" cy="1261863"/>
        </a:xfrm>
        <a:prstGeom prst="ellipse">
          <a:avLst/>
        </a:prstGeom>
        <a:blipFill rotWithShape="0">
          <a:blip xmlns:r="http://schemas.openxmlformats.org/officeDocument/2006/relationships" r:embed="rId1">
            <a:duotone>
              <a:schemeClr val="accent1">
                <a:hueOff val="0"/>
                <a:satOff val="0"/>
                <a:lumOff val="0"/>
                <a:alphaOff val="0"/>
                <a:shade val="40000"/>
                <a:satMod val="130000"/>
              </a:schemeClr>
              <a:schemeClr val="accent1">
                <a:hueOff val="0"/>
                <a:satOff val="0"/>
                <a:lumOff val="0"/>
                <a:alphaOff val="0"/>
                <a:satMod val="275000"/>
              </a:schemeClr>
            </a:duotone>
          </a:blip>
          <a:stretch/>
        </a:blipFill>
        <a:ln>
          <a:noFill/>
        </a:ln>
        <a:effectLst>
          <a:outerShdw blurRad="88900" dir="4200000" sx="105000" sy="105000" algn="t"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solidFill>
                <a:srgbClr val="FF0000"/>
              </a:solidFill>
            </a:rPr>
            <a:t>First Encounter</a:t>
          </a:r>
          <a:endParaRPr lang="en-US" sz="1400" b="1" kern="1200" dirty="0">
            <a:solidFill>
              <a:srgbClr val="FF0000"/>
            </a:solidFill>
          </a:endParaRPr>
        </a:p>
      </dsp:txBody>
      <dsp:txXfrm>
        <a:off x="4893172" y="1300640"/>
        <a:ext cx="892271" cy="892271"/>
      </dsp:txXfrm>
    </dsp:sp>
    <dsp:sp modelId="{986067A9-B3AB-2749-BAB7-E6751E1961A8}">
      <dsp:nvSpPr>
        <dsp:cNvPr id="0" name=""/>
        <dsp:cNvSpPr/>
      </dsp:nvSpPr>
      <dsp:spPr>
        <a:xfrm rot="6480000">
          <a:off x="4881570" y="2426037"/>
          <a:ext cx="335686" cy="425878"/>
        </a:xfrm>
        <a:prstGeom prst="rightArrow">
          <a:avLst>
            <a:gd name="adj1" fmla="val 60000"/>
            <a:gd name="adj2" fmla="val 50000"/>
          </a:avLst>
        </a:prstGeom>
        <a:blipFill rotWithShape="0">
          <a:blip xmlns:r="http://schemas.openxmlformats.org/officeDocument/2006/relationships" r:embed="rId1">
            <a:duotone>
              <a:schemeClr val="accent1">
                <a:tint val="60000"/>
                <a:hueOff val="0"/>
                <a:satOff val="0"/>
                <a:lumOff val="0"/>
                <a:alphaOff val="0"/>
                <a:shade val="40000"/>
                <a:satMod val="130000"/>
              </a:schemeClr>
              <a:schemeClr val="accent1">
                <a:tint val="60000"/>
                <a:hueOff val="0"/>
                <a:satOff val="0"/>
                <a:lumOff val="0"/>
                <a:alphaOff val="0"/>
                <a:satMod val="275000"/>
              </a:schemeClr>
            </a:duotone>
          </a:blip>
          <a:stretch/>
        </a:blipFill>
        <a:ln>
          <a:noFill/>
        </a:ln>
        <a:effectLst>
          <a:outerShdw blurRad="88900" dir="4200000" sx="105000" sy="105000" algn="t"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rot="10800000">
        <a:off x="4947483" y="2463324"/>
        <a:ext cx="234980" cy="255526"/>
      </dsp:txXfrm>
    </dsp:sp>
    <dsp:sp modelId="{05761AD6-5D5B-4F44-B137-BDA94FF13DA0}">
      <dsp:nvSpPr>
        <dsp:cNvPr id="0" name=""/>
        <dsp:cNvSpPr/>
      </dsp:nvSpPr>
      <dsp:spPr>
        <a:xfrm>
          <a:off x="4122716" y="2918317"/>
          <a:ext cx="1261863" cy="1261863"/>
        </a:xfrm>
        <a:prstGeom prst="ellipse">
          <a:avLst/>
        </a:prstGeom>
        <a:blipFill rotWithShape="0">
          <a:blip xmlns:r="http://schemas.openxmlformats.org/officeDocument/2006/relationships" r:embed="rId1">
            <a:duotone>
              <a:schemeClr val="accent1">
                <a:hueOff val="0"/>
                <a:satOff val="0"/>
                <a:lumOff val="0"/>
                <a:alphaOff val="0"/>
                <a:shade val="40000"/>
                <a:satMod val="130000"/>
              </a:schemeClr>
              <a:schemeClr val="accent1">
                <a:hueOff val="0"/>
                <a:satOff val="0"/>
                <a:lumOff val="0"/>
                <a:alphaOff val="0"/>
                <a:satMod val="275000"/>
              </a:schemeClr>
            </a:duotone>
          </a:blip>
          <a:stretch/>
        </a:blipFill>
        <a:ln>
          <a:noFill/>
        </a:ln>
        <a:effectLst>
          <a:outerShdw blurRad="88900" dir="4200000" sx="105000" sy="105000" algn="t"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solidFill>
                <a:srgbClr val="FF0000"/>
              </a:solidFill>
            </a:rPr>
            <a:t>Colonial Relations</a:t>
          </a:r>
          <a:endParaRPr lang="en-US" sz="1400" b="1" kern="1200" dirty="0">
            <a:solidFill>
              <a:srgbClr val="FF0000"/>
            </a:solidFill>
          </a:endParaRPr>
        </a:p>
      </dsp:txBody>
      <dsp:txXfrm>
        <a:off x="4307512" y="3103113"/>
        <a:ext cx="892271" cy="892271"/>
      </dsp:txXfrm>
    </dsp:sp>
    <dsp:sp modelId="{990847D2-D3EC-6949-90C7-9E4F983F1330}">
      <dsp:nvSpPr>
        <dsp:cNvPr id="0" name=""/>
        <dsp:cNvSpPr/>
      </dsp:nvSpPr>
      <dsp:spPr>
        <a:xfrm rot="10800000">
          <a:off x="3647689" y="3336309"/>
          <a:ext cx="335686" cy="425878"/>
        </a:xfrm>
        <a:prstGeom prst="rightArrow">
          <a:avLst>
            <a:gd name="adj1" fmla="val 60000"/>
            <a:gd name="adj2" fmla="val 50000"/>
          </a:avLst>
        </a:prstGeom>
        <a:blipFill rotWithShape="0">
          <a:blip xmlns:r="http://schemas.openxmlformats.org/officeDocument/2006/relationships" r:embed="rId1">
            <a:duotone>
              <a:schemeClr val="accent1">
                <a:tint val="60000"/>
                <a:hueOff val="0"/>
                <a:satOff val="0"/>
                <a:lumOff val="0"/>
                <a:alphaOff val="0"/>
                <a:shade val="40000"/>
                <a:satMod val="130000"/>
              </a:schemeClr>
              <a:schemeClr val="accent1">
                <a:tint val="60000"/>
                <a:hueOff val="0"/>
                <a:satOff val="0"/>
                <a:lumOff val="0"/>
                <a:alphaOff val="0"/>
                <a:satMod val="275000"/>
              </a:schemeClr>
            </a:duotone>
          </a:blip>
          <a:stretch/>
        </a:blipFill>
        <a:ln>
          <a:noFill/>
        </a:ln>
        <a:effectLst>
          <a:outerShdw blurRad="88900" dir="4200000" sx="105000" sy="105000" algn="t"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rot="10800000">
        <a:off x="3748395" y="3421485"/>
        <a:ext cx="234980" cy="255526"/>
      </dsp:txXfrm>
    </dsp:sp>
    <dsp:sp modelId="{23258569-BCD4-4C40-B175-760A9BA87131}">
      <dsp:nvSpPr>
        <dsp:cNvPr id="0" name=""/>
        <dsp:cNvSpPr/>
      </dsp:nvSpPr>
      <dsp:spPr>
        <a:xfrm>
          <a:off x="2227483" y="2918317"/>
          <a:ext cx="1261863" cy="1261863"/>
        </a:xfrm>
        <a:prstGeom prst="ellipse">
          <a:avLst/>
        </a:prstGeom>
        <a:blipFill rotWithShape="0">
          <a:blip xmlns:r="http://schemas.openxmlformats.org/officeDocument/2006/relationships" r:embed="rId1">
            <a:duotone>
              <a:schemeClr val="accent1">
                <a:hueOff val="0"/>
                <a:satOff val="0"/>
                <a:lumOff val="0"/>
                <a:alphaOff val="0"/>
                <a:shade val="40000"/>
                <a:satMod val="130000"/>
              </a:schemeClr>
              <a:schemeClr val="accent1">
                <a:hueOff val="0"/>
                <a:satOff val="0"/>
                <a:lumOff val="0"/>
                <a:alphaOff val="0"/>
                <a:satMod val="275000"/>
              </a:schemeClr>
            </a:duotone>
          </a:blip>
          <a:stretch/>
        </a:blipFill>
        <a:ln>
          <a:noFill/>
        </a:ln>
        <a:effectLst>
          <a:outerShdw blurRad="88900" dir="4200000" sx="105000" sy="105000" algn="t"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b="1" kern="1200" dirty="0" smtClean="0">
              <a:solidFill>
                <a:srgbClr val="FF0000"/>
              </a:solidFill>
            </a:rPr>
            <a:t>Internalized Colonialism</a:t>
          </a:r>
          <a:endParaRPr lang="en-US" sz="1200" b="1" kern="1200" dirty="0">
            <a:solidFill>
              <a:srgbClr val="FF0000"/>
            </a:solidFill>
          </a:endParaRPr>
        </a:p>
      </dsp:txBody>
      <dsp:txXfrm>
        <a:off x="2412279" y="3103113"/>
        <a:ext cx="892271" cy="892271"/>
      </dsp:txXfrm>
    </dsp:sp>
    <dsp:sp modelId="{94AB8DD4-1D88-C34F-A5AA-18352FA04B8C}">
      <dsp:nvSpPr>
        <dsp:cNvPr id="0" name=""/>
        <dsp:cNvSpPr/>
      </dsp:nvSpPr>
      <dsp:spPr>
        <a:xfrm rot="15120000">
          <a:off x="2400678" y="2444108"/>
          <a:ext cx="335686" cy="425878"/>
        </a:xfrm>
        <a:prstGeom prst="rightArrow">
          <a:avLst>
            <a:gd name="adj1" fmla="val 60000"/>
            <a:gd name="adj2" fmla="val 50000"/>
          </a:avLst>
        </a:prstGeom>
        <a:blipFill rotWithShape="0">
          <a:blip xmlns:r="http://schemas.openxmlformats.org/officeDocument/2006/relationships" r:embed="rId1">
            <a:duotone>
              <a:schemeClr val="accent1">
                <a:tint val="60000"/>
                <a:hueOff val="0"/>
                <a:satOff val="0"/>
                <a:lumOff val="0"/>
                <a:alphaOff val="0"/>
                <a:shade val="40000"/>
                <a:satMod val="130000"/>
              </a:schemeClr>
              <a:schemeClr val="accent1">
                <a:tint val="60000"/>
                <a:hueOff val="0"/>
                <a:satOff val="0"/>
                <a:lumOff val="0"/>
                <a:alphaOff val="0"/>
                <a:satMod val="275000"/>
              </a:schemeClr>
            </a:duotone>
          </a:blip>
          <a:stretch/>
        </a:blipFill>
        <a:ln>
          <a:noFill/>
        </a:ln>
        <a:effectLst>
          <a:outerShdw blurRad="88900" dir="4200000" sx="105000" sy="105000" algn="t"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rot="10800000">
        <a:off x="2466591" y="2577173"/>
        <a:ext cx="234980" cy="255526"/>
      </dsp:txXfrm>
    </dsp:sp>
    <dsp:sp modelId="{8EB1E21A-BCF1-894E-93D8-7425F280D40F}">
      <dsp:nvSpPr>
        <dsp:cNvPr id="0" name=""/>
        <dsp:cNvSpPr/>
      </dsp:nvSpPr>
      <dsp:spPr>
        <a:xfrm>
          <a:off x="1641824" y="1115844"/>
          <a:ext cx="1261863" cy="1261863"/>
        </a:xfrm>
        <a:prstGeom prst="ellipse">
          <a:avLst/>
        </a:prstGeom>
        <a:blipFill rotWithShape="0">
          <a:blip xmlns:r="http://schemas.openxmlformats.org/officeDocument/2006/relationships" r:embed="rId1">
            <a:duotone>
              <a:schemeClr val="accent1">
                <a:hueOff val="0"/>
                <a:satOff val="0"/>
                <a:lumOff val="0"/>
                <a:alphaOff val="0"/>
                <a:shade val="40000"/>
                <a:satMod val="130000"/>
              </a:schemeClr>
              <a:schemeClr val="accent1">
                <a:hueOff val="0"/>
                <a:satOff val="0"/>
                <a:lumOff val="0"/>
                <a:alphaOff val="0"/>
                <a:satMod val="275000"/>
              </a:schemeClr>
            </a:duotone>
          </a:blip>
          <a:stretch/>
        </a:blipFill>
        <a:ln>
          <a:noFill/>
        </a:ln>
        <a:effectLst>
          <a:outerShdw blurRad="88900" dir="4200000" sx="105000" sy="105000" algn="t"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err="1" smtClean="0">
              <a:solidFill>
                <a:srgbClr val="FF0000"/>
              </a:solidFill>
            </a:rPr>
            <a:t>Decolon-ization</a:t>
          </a:r>
          <a:endParaRPr lang="en-US" sz="1400" b="1" kern="1200" dirty="0">
            <a:solidFill>
              <a:srgbClr val="FF0000"/>
            </a:solidFill>
          </a:endParaRPr>
        </a:p>
      </dsp:txBody>
      <dsp:txXfrm>
        <a:off x="1826620" y="1300640"/>
        <a:ext cx="892271" cy="892271"/>
      </dsp:txXfrm>
    </dsp:sp>
    <dsp:sp modelId="{79CD4BDF-C758-2F47-9A54-F996CE64B8DC}">
      <dsp:nvSpPr>
        <dsp:cNvPr id="0" name=""/>
        <dsp:cNvSpPr/>
      </dsp:nvSpPr>
      <dsp:spPr>
        <a:xfrm rot="19440000">
          <a:off x="2863865" y="982425"/>
          <a:ext cx="335686" cy="425878"/>
        </a:xfrm>
        <a:prstGeom prst="rightArrow">
          <a:avLst>
            <a:gd name="adj1" fmla="val 60000"/>
            <a:gd name="adj2" fmla="val 50000"/>
          </a:avLst>
        </a:prstGeom>
        <a:blipFill rotWithShape="0">
          <a:blip xmlns:r="http://schemas.openxmlformats.org/officeDocument/2006/relationships" r:embed="rId1">
            <a:duotone>
              <a:schemeClr val="accent1">
                <a:tint val="60000"/>
                <a:hueOff val="0"/>
                <a:satOff val="0"/>
                <a:lumOff val="0"/>
                <a:alphaOff val="0"/>
                <a:shade val="40000"/>
                <a:satMod val="130000"/>
              </a:schemeClr>
              <a:schemeClr val="accent1">
                <a:tint val="60000"/>
                <a:hueOff val="0"/>
                <a:satOff val="0"/>
                <a:lumOff val="0"/>
                <a:alphaOff val="0"/>
                <a:satMod val="275000"/>
              </a:schemeClr>
            </a:duotone>
          </a:blip>
          <a:stretch/>
        </a:blipFill>
        <a:ln>
          <a:noFill/>
        </a:ln>
        <a:effectLst>
          <a:outerShdw blurRad="88900" dir="4200000" sx="105000" sy="105000" algn="t"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a:off x="2873482" y="1097198"/>
        <a:ext cx="234980" cy="255526"/>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03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0375"/>
          </a:xfrm>
          <a:prstGeom prst="rect">
            <a:avLst/>
          </a:prstGeom>
        </p:spPr>
        <p:txBody>
          <a:bodyPr vert="horz" lIns="91440" tIns="45720" rIns="91440" bIns="45720" rtlCol="0"/>
          <a:lstStyle>
            <a:lvl1pPr algn="r">
              <a:defRPr sz="1200"/>
            </a:lvl1pPr>
          </a:lstStyle>
          <a:p>
            <a:fld id="{32411178-EF74-9147-8B54-A3B3A11ECD2B}" type="datetimeFigureOut">
              <a:rPr lang="en-US" smtClean="0"/>
              <a:t>13-11-18</a:t>
            </a:fld>
            <a:endParaRPr lang="en-US"/>
          </a:p>
        </p:txBody>
      </p:sp>
      <p:sp>
        <p:nvSpPr>
          <p:cNvPr id="4" name="Footer Placeholder 3"/>
          <p:cNvSpPr>
            <a:spLocks noGrp="1"/>
          </p:cNvSpPr>
          <p:nvPr>
            <p:ph type="ftr" sz="quarter" idx="2"/>
          </p:nvPr>
        </p:nvSpPr>
        <p:spPr>
          <a:xfrm>
            <a:off x="0" y="8737600"/>
            <a:ext cx="2971800" cy="4603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737600"/>
            <a:ext cx="2971800" cy="460375"/>
          </a:xfrm>
          <a:prstGeom prst="rect">
            <a:avLst/>
          </a:prstGeom>
        </p:spPr>
        <p:txBody>
          <a:bodyPr vert="horz" lIns="91440" tIns="45720" rIns="91440" bIns="45720" rtlCol="0" anchor="b"/>
          <a:lstStyle>
            <a:lvl1pPr algn="r">
              <a:defRPr sz="1200"/>
            </a:lvl1pPr>
          </a:lstStyle>
          <a:p>
            <a:fld id="{7A768B3F-D9AD-5043-916A-4DCD9D789D51}" type="slidenum">
              <a:rPr lang="en-US" smtClean="0"/>
              <a:t>‹#›</a:t>
            </a:fld>
            <a:endParaRPr lang="en-US"/>
          </a:p>
        </p:txBody>
      </p:sp>
    </p:spTree>
    <p:extLst>
      <p:ext uri="{BB962C8B-B14F-4D97-AF65-F5344CB8AC3E}">
        <p14:creationId xmlns:p14="http://schemas.microsoft.com/office/powerpoint/2010/main" val="40361984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997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9978"/>
          </a:xfrm>
          <a:prstGeom prst="rect">
            <a:avLst/>
          </a:prstGeom>
        </p:spPr>
        <p:txBody>
          <a:bodyPr vert="horz" lIns="91440" tIns="45720" rIns="91440" bIns="45720" rtlCol="0"/>
          <a:lstStyle>
            <a:lvl1pPr algn="r">
              <a:defRPr sz="1200"/>
            </a:lvl1pPr>
          </a:lstStyle>
          <a:p>
            <a:fld id="{EE4CE413-C740-404D-A8F6-DF945BAF12FD}" type="datetimeFigureOut">
              <a:rPr lang="en-US" smtClean="0"/>
              <a:t>13-11-18</a:t>
            </a:fld>
            <a:endParaRPr lang="en-US"/>
          </a:p>
        </p:txBody>
      </p:sp>
      <p:sp>
        <p:nvSpPr>
          <p:cNvPr id="4" name="Slide Image Placeholder 3"/>
          <p:cNvSpPr>
            <a:spLocks noGrp="1" noRot="1" noChangeAspect="1"/>
          </p:cNvSpPr>
          <p:nvPr>
            <p:ph type="sldImg" idx="2"/>
          </p:nvPr>
        </p:nvSpPr>
        <p:spPr>
          <a:xfrm>
            <a:off x="1130300" y="690563"/>
            <a:ext cx="4597400" cy="344963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69793"/>
            <a:ext cx="5486400" cy="4139803"/>
          </a:xfrm>
          <a:prstGeom prst="rect">
            <a:avLst/>
          </a:prstGeom>
        </p:spPr>
        <p:txBody>
          <a:bodyPr vert="horz" lIns="91440" tIns="45720" rIns="91440" bIns="45720" rtlCol="0"/>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8737988"/>
            <a:ext cx="2971800" cy="45997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737988"/>
            <a:ext cx="2971800" cy="459978"/>
          </a:xfrm>
          <a:prstGeom prst="rect">
            <a:avLst/>
          </a:prstGeom>
        </p:spPr>
        <p:txBody>
          <a:bodyPr vert="horz" lIns="91440" tIns="45720" rIns="91440" bIns="45720" rtlCol="0" anchor="b"/>
          <a:lstStyle>
            <a:lvl1pPr algn="r">
              <a:defRPr sz="1200"/>
            </a:lvl1pPr>
          </a:lstStyle>
          <a:p>
            <a:fld id="{66F7379E-5D55-464D-8D65-BEC6845A9580}" type="slidenum">
              <a:rPr lang="en-US" smtClean="0"/>
              <a:t>‹#›</a:t>
            </a:fld>
            <a:endParaRPr lang="en-US"/>
          </a:p>
        </p:txBody>
      </p:sp>
    </p:spTree>
    <p:extLst>
      <p:ext uri="{BB962C8B-B14F-4D97-AF65-F5344CB8AC3E}">
        <p14:creationId xmlns:p14="http://schemas.microsoft.com/office/powerpoint/2010/main" val="116720441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F7379E-5D55-464D-8D65-BEC6845A9580}" type="slidenum">
              <a:rPr lang="en-US" smtClean="0"/>
              <a:t>3</a:t>
            </a:fld>
            <a:endParaRPr lang="en-US"/>
          </a:p>
        </p:txBody>
      </p:sp>
    </p:spTree>
    <p:extLst>
      <p:ext uri="{BB962C8B-B14F-4D97-AF65-F5344CB8AC3E}">
        <p14:creationId xmlns:p14="http://schemas.microsoft.com/office/powerpoint/2010/main" val="13749920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6F7379E-5D55-464D-8D65-BEC6845A9580}" type="slidenum">
              <a:rPr lang="en-US" smtClean="0"/>
              <a:t>18</a:t>
            </a:fld>
            <a:endParaRPr lang="en-US"/>
          </a:p>
        </p:txBody>
      </p:sp>
    </p:spTree>
    <p:extLst>
      <p:ext uri="{BB962C8B-B14F-4D97-AF65-F5344CB8AC3E}">
        <p14:creationId xmlns:p14="http://schemas.microsoft.com/office/powerpoint/2010/main" val="30948995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6F7379E-5D55-464D-8D65-BEC6845A9580}" type="slidenum">
              <a:rPr lang="en-US" smtClean="0"/>
              <a:t>20</a:t>
            </a:fld>
            <a:endParaRPr lang="en-US"/>
          </a:p>
        </p:txBody>
      </p:sp>
    </p:spTree>
    <p:extLst>
      <p:ext uri="{BB962C8B-B14F-4D97-AF65-F5344CB8AC3E}">
        <p14:creationId xmlns:p14="http://schemas.microsoft.com/office/powerpoint/2010/main" val="37414920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6F7379E-5D55-464D-8D65-BEC6845A9580}" type="slidenum">
              <a:rPr lang="en-US" smtClean="0"/>
              <a:t>22</a:t>
            </a:fld>
            <a:endParaRPr lang="en-US"/>
          </a:p>
        </p:txBody>
      </p:sp>
    </p:spTree>
    <p:extLst>
      <p:ext uri="{BB962C8B-B14F-4D97-AF65-F5344CB8AC3E}">
        <p14:creationId xmlns:p14="http://schemas.microsoft.com/office/powerpoint/2010/main" val="4684332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6F7379E-5D55-464D-8D65-BEC6845A9580}" type="slidenum">
              <a:rPr lang="en-US" smtClean="0"/>
              <a:t>24</a:t>
            </a:fld>
            <a:endParaRPr lang="en-US"/>
          </a:p>
        </p:txBody>
      </p:sp>
    </p:spTree>
    <p:extLst>
      <p:ext uri="{BB962C8B-B14F-4D97-AF65-F5344CB8AC3E}">
        <p14:creationId xmlns:p14="http://schemas.microsoft.com/office/powerpoint/2010/main" val="17388439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6F7379E-5D55-464D-8D65-BEC6845A9580}" type="slidenum">
              <a:rPr lang="en-US" smtClean="0"/>
              <a:t>25</a:t>
            </a:fld>
            <a:endParaRPr lang="en-US"/>
          </a:p>
        </p:txBody>
      </p:sp>
    </p:spTree>
    <p:extLst>
      <p:ext uri="{BB962C8B-B14F-4D97-AF65-F5344CB8AC3E}">
        <p14:creationId xmlns:p14="http://schemas.microsoft.com/office/powerpoint/2010/main" val="39019494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6F7379E-5D55-464D-8D65-BEC6845A9580}" type="slidenum">
              <a:rPr lang="en-US" smtClean="0"/>
              <a:t>26</a:t>
            </a:fld>
            <a:endParaRPr lang="en-US"/>
          </a:p>
        </p:txBody>
      </p:sp>
    </p:spTree>
    <p:extLst>
      <p:ext uri="{BB962C8B-B14F-4D97-AF65-F5344CB8AC3E}">
        <p14:creationId xmlns:p14="http://schemas.microsoft.com/office/powerpoint/2010/main" val="2880935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6F7379E-5D55-464D-8D65-BEC6845A9580}" type="slidenum">
              <a:rPr lang="en-US" smtClean="0"/>
              <a:t>4</a:t>
            </a:fld>
            <a:endParaRPr lang="en-US"/>
          </a:p>
        </p:txBody>
      </p:sp>
    </p:spTree>
    <p:extLst>
      <p:ext uri="{BB962C8B-B14F-4D97-AF65-F5344CB8AC3E}">
        <p14:creationId xmlns:p14="http://schemas.microsoft.com/office/powerpoint/2010/main" val="26191238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6F7379E-5D55-464D-8D65-BEC6845A9580}" type="slidenum">
              <a:rPr lang="en-US" smtClean="0"/>
              <a:t>5</a:t>
            </a:fld>
            <a:endParaRPr lang="en-US"/>
          </a:p>
        </p:txBody>
      </p:sp>
    </p:spTree>
    <p:extLst>
      <p:ext uri="{BB962C8B-B14F-4D97-AF65-F5344CB8AC3E}">
        <p14:creationId xmlns:p14="http://schemas.microsoft.com/office/powerpoint/2010/main" val="16012745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6F7379E-5D55-464D-8D65-BEC6845A9580}" type="slidenum">
              <a:rPr lang="en-US" smtClean="0"/>
              <a:t>6</a:t>
            </a:fld>
            <a:endParaRPr lang="en-US"/>
          </a:p>
        </p:txBody>
      </p:sp>
    </p:spTree>
    <p:extLst>
      <p:ext uri="{BB962C8B-B14F-4D97-AF65-F5344CB8AC3E}">
        <p14:creationId xmlns:p14="http://schemas.microsoft.com/office/powerpoint/2010/main" val="39884451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6F7379E-5D55-464D-8D65-BEC6845A9580}" type="slidenum">
              <a:rPr lang="en-US" smtClean="0"/>
              <a:t>8</a:t>
            </a:fld>
            <a:endParaRPr lang="en-US"/>
          </a:p>
        </p:txBody>
      </p:sp>
    </p:spTree>
    <p:extLst>
      <p:ext uri="{BB962C8B-B14F-4D97-AF65-F5344CB8AC3E}">
        <p14:creationId xmlns:p14="http://schemas.microsoft.com/office/powerpoint/2010/main" val="22922071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6F7379E-5D55-464D-8D65-BEC6845A9580}" type="slidenum">
              <a:rPr lang="en-US" smtClean="0"/>
              <a:t>10</a:t>
            </a:fld>
            <a:endParaRPr lang="en-US"/>
          </a:p>
        </p:txBody>
      </p:sp>
    </p:spTree>
    <p:extLst>
      <p:ext uri="{BB962C8B-B14F-4D97-AF65-F5344CB8AC3E}">
        <p14:creationId xmlns:p14="http://schemas.microsoft.com/office/powerpoint/2010/main" val="28784486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6F7379E-5D55-464D-8D65-BEC6845A9580}" type="slidenum">
              <a:rPr lang="en-US" smtClean="0"/>
              <a:t>12</a:t>
            </a:fld>
            <a:endParaRPr lang="en-US"/>
          </a:p>
        </p:txBody>
      </p:sp>
    </p:spTree>
    <p:extLst>
      <p:ext uri="{BB962C8B-B14F-4D97-AF65-F5344CB8AC3E}">
        <p14:creationId xmlns:p14="http://schemas.microsoft.com/office/powerpoint/2010/main" val="38407667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6F7379E-5D55-464D-8D65-BEC6845A9580}" type="slidenum">
              <a:rPr lang="en-US" smtClean="0"/>
              <a:t>14</a:t>
            </a:fld>
            <a:endParaRPr lang="en-US"/>
          </a:p>
        </p:txBody>
      </p:sp>
    </p:spTree>
    <p:extLst>
      <p:ext uri="{BB962C8B-B14F-4D97-AF65-F5344CB8AC3E}">
        <p14:creationId xmlns:p14="http://schemas.microsoft.com/office/powerpoint/2010/main" val="17139488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6F7379E-5D55-464D-8D65-BEC6845A9580}" type="slidenum">
              <a:rPr lang="en-US" smtClean="0"/>
              <a:t>16</a:t>
            </a:fld>
            <a:endParaRPr lang="en-US"/>
          </a:p>
        </p:txBody>
      </p:sp>
    </p:spTree>
    <p:extLst>
      <p:ext uri="{BB962C8B-B14F-4D97-AF65-F5344CB8AC3E}">
        <p14:creationId xmlns:p14="http://schemas.microsoft.com/office/powerpoint/2010/main" val="21472989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e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93776" y="3776472"/>
            <a:ext cx="7196328" cy="1470025"/>
          </a:xfrm>
        </p:spPr>
        <p:txBody>
          <a:bodyPr vert="horz" lIns="91440" tIns="45720" rIns="91440" bIns="45720" rtlCol="0" anchor="b" anchorCtr="0">
            <a:noAutofit/>
          </a:bodyPr>
          <a:lstStyle>
            <a:lvl1pPr algn="l" defTabSz="914400" rtl="0" eaLnBrk="1" latinLnBrk="0" hangingPunct="1">
              <a:spcBef>
                <a:spcPct val="0"/>
              </a:spcBef>
              <a:buNone/>
              <a:defRPr sz="4800" kern="1200">
                <a:solidFill>
                  <a:schemeClr val="tx2"/>
                </a:solidFill>
                <a:effectLst>
                  <a:outerShdw blurRad="50800" dist="25400" dir="2700000" algn="tl" rotWithShape="0">
                    <a:schemeClr val="bg1">
                      <a:alpha val="40000"/>
                    </a:schemeClr>
                  </a:outerShdw>
                </a:effectLst>
                <a:latin typeface="+mj-lt"/>
                <a:ea typeface="+mj-ea"/>
                <a:cs typeface="+mj-cs"/>
              </a:defRPr>
            </a:lvl1pPr>
          </a:lstStyle>
          <a:p>
            <a:r>
              <a:rPr lang="en-CA" smtClean="0"/>
              <a:t>Click to edit Master title style</a:t>
            </a:r>
            <a:endParaRPr/>
          </a:p>
        </p:txBody>
      </p:sp>
      <p:sp>
        <p:nvSpPr>
          <p:cNvPr id="3" name="Subtitle 2"/>
          <p:cNvSpPr>
            <a:spLocks noGrp="1"/>
          </p:cNvSpPr>
          <p:nvPr>
            <p:ph type="subTitle" idx="1"/>
          </p:nvPr>
        </p:nvSpPr>
        <p:spPr>
          <a:xfrm>
            <a:off x="493776" y="5257800"/>
            <a:ext cx="7196328" cy="987552"/>
          </a:xfrm>
        </p:spPr>
        <p:txBody>
          <a:bodyPr vert="horz" lIns="91440" tIns="45720" rIns="91440" bIns="45720" rtlCol="0" anchor="t" anchorCtr="0">
            <a:noAutofit/>
          </a:bodyPr>
          <a:lstStyle>
            <a:lvl1pPr marL="0" indent="0" algn="l" defTabSz="914400" rtl="0" eaLnBrk="1" latinLnBrk="0" hangingPunct="1">
              <a:spcBef>
                <a:spcPct val="0"/>
              </a:spcBef>
              <a:buFont typeface="Wingdings 2" pitchFamily="18" charset="2"/>
              <a:buNone/>
              <a:defRPr sz="180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03CEC41E-48BD-4881-B6FF-D82EEBBCD904}" type="datetimeFigureOut">
              <a:rPr lang="en-US" smtClean="0"/>
              <a:t>13-11-18</a:t>
            </a:fld>
            <a:endParaRPr lang="en-US"/>
          </a:p>
        </p:txBody>
      </p:sp>
      <p:sp>
        <p:nvSpPr>
          <p:cNvPr id="5" name="Footer Placeholder 4"/>
          <p:cNvSpPr>
            <a:spLocks noGrp="1"/>
          </p:cNvSpPr>
          <p:nvPr>
            <p:ph type="ftr" sz="quarter" idx="11"/>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65175" y="4267200"/>
            <a:ext cx="7612063" cy="1100138"/>
          </a:xfrm>
        </p:spPr>
        <p:txBody>
          <a:bodyPr anchor="b"/>
          <a:lstStyle>
            <a:lvl1pPr algn="ctr">
              <a:defRPr sz="4400" b="0">
                <a:solidFill>
                  <a:schemeClr val="bg1"/>
                </a:solidFill>
                <a:effectLst>
                  <a:outerShdw blurRad="63500" dist="50800" dir="2700000" algn="tl" rotWithShape="0">
                    <a:prstClr val="black">
                      <a:alpha val="50000"/>
                    </a:prstClr>
                  </a:outerShdw>
                </a:effectLst>
              </a:defRPr>
            </a:lvl1pPr>
          </a:lstStyle>
          <a:p>
            <a:r>
              <a:rPr lang="en-CA" smtClean="0"/>
              <a:t>Click to edit Master title style</a:t>
            </a:r>
            <a:endParaRPr/>
          </a:p>
        </p:txBody>
      </p:sp>
      <p:sp>
        <p:nvSpPr>
          <p:cNvPr id="3" name="Picture Placeholder 2"/>
          <p:cNvSpPr>
            <a:spLocks noGrp="1"/>
          </p:cNvSpPr>
          <p:nvPr>
            <p:ph type="pic" idx="1"/>
          </p:nvPr>
        </p:nvSpPr>
        <p:spPr>
          <a:xfrm rot="21414040">
            <a:off x="1779080" y="450465"/>
            <a:ext cx="5486400" cy="3626214"/>
          </a:xfrm>
          <a:solidFill>
            <a:srgbClr val="FFFFFF">
              <a:shade val="85000"/>
            </a:srgbClr>
          </a:solidFill>
          <a:ln w="38100" cap="sq">
            <a:solidFill>
              <a:srgbClr val="FDFDFD"/>
            </a:solidFill>
            <a:miter lim="800000"/>
          </a:ln>
          <a:effectLst>
            <a:outerShdw blurRad="88900" dist="25400" dir="5400000" sx="101000" sy="101000" algn="t" rotWithShape="0">
              <a:prstClr val="black">
                <a:alpha val="50000"/>
              </a:prstClr>
            </a:outerShdw>
          </a:effectLst>
          <a:scene3d>
            <a:camera prst="orthographicFront"/>
            <a:lightRig rig="twoPt" dir="t">
              <a:rot lat="0" lon="0" rev="7200000"/>
            </a:lightRig>
          </a:scene3d>
          <a:sp3d prstMaterial="matte">
            <a:bevelT w="22860" h="12700"/>
            <a:contourClr>
              <a:srgbClr val="FFFFFF"/>
            </a:contourClr>
          </a:sp3d>
        </p:spPr>
        <p:txBody>
          <a:bodyPr vert="horz" lIns="91440" tIns="45720" rIns="91440" bIns="45720" rtlCol="0">
            <a:normAutofit/>
          </a:bodyPr>
          <a:lstStyle>
            <a:lvl1pPr marL="342900" indent="-342900" algn="l" defTabSz="914400" rtl="0" eaLnBrk="1" latinLnBrk="0" hangingPunct="1">
              <a:spcBef>
                <a:spcPts val="2000"/>
              </a:spcBef>
              <a:buFont typeface="Wingdings 2" pitchFamily="18" charset="2"/>
              <a:buNone/>
              <a:defRPr sz="1800" kern="1200">
                <a:solidFill>
                  <a:schemeClr val="bg1"/>
                </a:solidFill>
                <a:effectLst>
                  <a:outerShdw blurRad="63500" dist="50800" dir="2700000" algn="tl" rotWithShape="0">
                    <a:prstClr val="black">
                      <a:alpha val="5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
        <p:nvSpPr>
          <p:cNvPr id="4" name="Text Placeholder 3"/>
          <p:cNvSpPr>
            <a:spLocks noGrp="1"/>
          </p:cNvSpPr>
          <p:nvPr>
            <p:ph type="body" sz="half" idx="2"/>
          </p:nvPr>
        </p:nvSpPr>
        <p:spPr>
          <a:xfrm>
            <a:off x="765175" y="5443538"/>
            <a:ext cx="7612063" cy="804862"/>
          </a:xfrm>
        </p:spPr>
        <p:txBody>
          <a:bodyPr>
            <a:normAutofit/>
          </a:bodyPr>
          <a:lstStyle>
            <a:lvl1pPr marL="0" indent="0" algn="ctr">
              <a:spcBef>
                <a:spcPts val="300"/>
              </a:spcBef>
              <a:buNone/>
              <a:defRPr sz="1800">
                <a:effectLst>
                  <a:outerShdw blurRad="63500" dist="50800" dir="2700000" algn="tl" rotWithShape="0">
                    <a:prstClr val="black">
                      <a:alpha val="50000"/>
                    </a:prstClr>
                  </a:outerShdw>
                </a:effectLs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03CEC41E-48BD-4881-B6FF-D82EEBBCD904}" type="datetimeFigureOut">
              <a:rPr lang="en-US" smtClean="0"/>
              <a:t>13-11-18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2 Pictures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8946" y="381000"/>
            <a:ext cx="3250360" cy="1631950"/>
          </a:xfrm>
        </p:spPr>
        <p:txBody>
          <a:bodyPr anchor="b"/>
          <a:lstStyle>
            <a:lvl1pPr algn="ctr">
              <a:defRPr sz="3600" b="0"/>
            </a:lvl1pPr>
          </a:lstStyle>
          <a:p>
            <a:r>
              <a:rPr lang="en-CA" smtClean="0"/>
              <a:t>Click to edit Master title style</a:t>
            </a:r>
            <a:endParaRPr/>
          </a:p>
        </p:txBody>
      </p:sp>
      <p:sp>
        <p:nvSpPr>
          <p:cNvPr id="4" name="Text Placeholder 3"/>
          <p:cNvSpPr>
            <a:spLocks noGrp="1"/>
          </p:cNvSpPr>
          <p:nvPr>
            <p:ph type="body" sz="half" idx="2"/>
          </p:nvPr>
        </p:nvSpPr>
        <p:spPr>
          <a:xfrm>
            <a:off x="608946" y="2084389"/>
            <a:ext cx="3250360" cy="3935412"/>
          </a:xfrm>
        </p:spPr>
        <p:txBody>
          <a:bodyPr vert="horz" lIns="91440" tIns="45720" rIns="91440" bIns="45720" rtlCol="0" anchor="t" anchorCtr="0">
            <a:noAutofit/>
          </a:bodyPr>
          <a:lstStyle>
            <a:lvl1pPr marL="0" indent="0" algn="ctr" defTabSz="914400" rtl="0" eaLnBrk="1" latinLnBrk="0" hangingPunct="1">
              <a:spcBef>
                <a:spcPts val="600"/>
              </a:spcBef>
              <a:buNone/>
              <a:defRPr sz="1800" b="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a:xfrm>
            <a:off x="4495800" y="6356350"/>
            <a:ext cx="1143000" cy="365125"/>
          </a:xfrm>
        </p:spPr>
        <p:txBody>
          <a:bodyPr/>
          <a:lstStyle>
            <a:lvl1pPr algn="l">
              <a:defRPr/>
            </a:lvl1pPr>
          </a:lstStyle>
          <a:p>
            <a:fld id="{03CEC41E-48BD-4881-B6FF-D82EEBBCD904}" type="datetimeFigureOut">
              <a:rPr lang="en-US" smtClean="0"/>
              <a:t>13-11-18</a:t>
            </a:fld>
            <a:endParaRPr lang="en-US"/>
          </a:p>
        </p:txBody>
      </p:sp>
      <p:sp>
        <p:nvSpPr>
          <p:cNvPr id="6" name="Footer Placeholder 5"/>
          <p:cNvSpPr>
            <a:spLocks noGrp="1"/>
          </p:cNvSpPr>
          <p:nvPr>
            <p:ph type="ftr" sz="quarter" idx="11"/>
          </p:nvPr>
        </p:nvSpPr>
        <p:spPr>
          <a:xfrm>
            <a:off x="5791200" y="6356350"/>
            <a:ext cx="2895600" cy="365125"/>
          </a:xfrm>
        </p:spPr>
        <p:txBody>
          <a:bodyPr/>
          <a:lstStyle>
            <a:lvl1pPr algn="r">
              <a:defRPr/>
            </a:lvl1pPr>
          </a:lstStyle>
          <a:p>
            <a:endParaRPr lang="en-US"/>
          </a:p>
        </p:txBody>
      </p:sp>
      <p:sp>
        <p:nvSpPr>
          <p:cNvPr id="7" name="Slide Number Placeholder 6"/>
          <p:cNvSpPr>
            <a:spLocks noGrp="1"/>
          </p:cNvSpPr>
          <p:nvPr>
            <p:ph type="sldNum" sz="quarter" idx="12"/>
          </p:nvPr>
        </p:nvSpPr>
        <p:spPr>
          <a:xfrm>
            <a:off x="1967426" y="6356350"/>
            <a:ext cx="533400" cy="365125"/>
          </a:xfrm>
        </p:spPr>
        <p:txBody>
          <a:bodyPr/>
          <a:lstStyle>
            <a:lvl1pPr>
              <a:defRPr>
                <a:solidFill>
                  <a:schemeClr val="tx2"/>
                </a:solidFill>
              </a:defRPr>
            </a:lvl1pPr>
          </a:lstStyle>
          <a:p>
            <a:fld id="{459A5F39-4CE7-434C-A5CB-50A363451602}" type="slidenum">
              <a:rPr lang="en-US" smtClean="0"/>
              <a:t>‹#›</a:t>
            </a:fld>
            <a:endParaRPr lang="en-US"/>
          </a:p>
        </p:txBody>
      </p:sp>
      <p:sp>
        <p:nvSpPr>
          <p:cNvPr id="9" name="Picture Placeholder 7"/>
          <p:cNvSpPr>
            <a:spLocks noGrp="1"/>
          </p:cNvSpPr>
          <p:nvPr>
            <p:ph type="pic" sz="quarter" idx="14"/>
          </p:nvPr>
        </p:nvSpPr>
        <p:spPr>
          <a:xfrm rot="307655">
            <a:off x="4082874" y="3187732"/>
            <a:ext cx="4141140" cy="2881378"/>
          </a:xfrm>
          <a:solidFill>
            <a:srgbClr val="FFFFFF">
              <a:shade val="85000"/>
            </a:srgbClr>
          </a:solidFill>
          <a:ln w="38100" cap="sq">
            <a:solidFill>
              <a:srgbClr val="FDFDFD"/>
            </a:solidFill>
            <a:miter lim="800000"/>
          </a:ln>
          <a:effectLst>
            <a:outerShdw blurRad="88900" dist="25400" dir="7200000" sx="101000" sy="101000" algn="t" rotWithShape="0">
              <a:prstClr val="black">
                <a:alpha val="50000"/>
              </a:prstClr>
            </a:outerShdw>
          </a:effectLst>
          <a:scene3d>
            <a:camera prst="orthographicFront"/>
            <a:lightRig rig="twoPt" dir="t">
              <a:rot lat="0" lon="0" rev="7200000"/>
            </a:lightRig>
          </a:scene3d>
          <a:sp3d prstMaterial="matte">
            <a:bevelT w="22860" h="12700"/>
            <a:contourClr>
              <a:srgbClr val="FFFFFF"/>
            </a:contourClr>
          </a:sp3d>
        </p:spPr>
        <p:txBody>
          <a:bodyPr>
            <a:normAutofit/>
          </a:bodyPr>
          <a:lstStyle>
            <a:lvl1pPr>
              <a:buNone/>
              <a:defRPr sz="1800"/>
            </a:lvl1pPr>
          </a:lstStyle>
          <a:p>
            <a:r>
              <a:rPr lang="en-CA" smtClean="0"/>
              <a:t>Drag picture to placeholder or click icon to add</a:t>
            </a:r>
            <a:endParaRPr/>
          </a:p>
        </p:txBody>
      </p:sp>
      <p:sp>
        <p:nvSpPr>
          <p:cNvPr id="8" name="Picture Placeholder 7"/>
          <p:cNvSpPr>
            <a:spLocks noGrp="1"/>
          </p:cNvSpPr>
          <p:nvPr>
            <p:ph type="pic" sz="quarter" idx="13"/>
          </p:nvPr>
        </p:nvSpPr>
        <p:spPr>
          <a:xfrm rot="21414752">
            <a:off x="4623469" y="338031"/>
            <a:ext cx="4141140" cy="2881378"/>
          </a:xfrm>
          <a:solidFill>
            <a:srgbClr val="FFFFFF">
              <a:shade val="85000"/>
            </a:srgbClr>
          </a:solidFill>
          <a:ln w="38100" cap="sq">
            <a:solidFill>
              <a:srgbClr val="FDFDFD"/>
            </a:solidFill>
            <a:miter lim="800000"/>
          </a:ln>
          <a:effectLst>
            <a:outerShdw blurRad="88900" dist="25400" dir="5400000" sx="101000" sy="101000" algn="t" rotWithShape="0">
              <a:prstClr val="black">
                <a:alpha val="50000"/>
              </a:prstClr>
            </a:outerShdw>
          </a:effectLst>
          <a:scene3d>
            <a:camera prst="orthographicFront"/>
            <a:lightRig rig="twoPt" dir="t">
              <a:rot lat="0" lon="0" rev="7200000"/>
            </a:lightRig>
          </a:scene3d>
          <a:sp3d prstMaterial="matte">
            <a:bevelT w="22860" h="12700"/>
            <a:contourClr>
              <a:srgbClr val="FFFFFF"/>
            </a:contourClr>
          </a:sp3d>
        </p:spPr>
        <p:txBody>
          <a:bodyPr>
            <a:normAutofit/>
          </a:bodyPr>
          <a:lstStyle>
            <a:lvl1pPr>
              <a:buNone/>
              <a:defRPr sz="1800"/>
            </a:lvl1pPr>
          </a:lstStyle>
          <a:p>
            <a:r>
              <a:rPr lang="en-CA"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03CEC41E-48BD-4881-B6FF-D82EEBBCD904}" type="datetimeFigureOut">
              <a:rPr lang="en-US" smtClean="0"/>
              <a:t>13-11-18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0" y="457200"/>
            <a:ext cx="1497106" cy="5810250"/>
          </a:xfrm>
        </p:spPr>
        <p:txBody>
          <a:bodyPr vert="eaVert"/>
          <a:lstStyle/>
          <a:p>
            <a:r>
              <a:rPr lang="en-CA" smtClean="0"/>
              <a:t>Click to edit Master title style</a:t>
            </a:r>
            <a:endParaRPr/>
          </a:p>
        </p:txBody>
      </p:sp>
      <p:sp>
        <p:nvSpPr>
          <p:cNvPr id="3" name="Vertical Text Placeholder 2"/>
          <p:cNvSpPr>
            <a:spLocks noGrp="1"/>
          </p:cNvSpPr>
          <p:nvPr>
            <p:ph type="body" orient="vert" idx="1"/>
          </p:nvPr>
        </p:nvSpPr>
        <p:spPr>
          <a:xfrm>
            <a:off x="496888" y="457200"/>
            <a:ext cx="6513511" cy="5810250"/>
          </a:xfrm>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03CEC41E-48BD-4881-B6FF-D82EEBBCD904}" type="datetimeFigureOut">
              <a:rPr lang="en-US" smtClean="0"/>
              <a:t>13-11-18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03CEC41E-48BD-4881-B6FF-D82EEBBCD904}" type="datetimeFigureOut">
              <a:rPr lang="en-US" smtClean="0"/>
              <a:t>13-11-18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96889" y="3774328"/>
            <a:ext cx="7199311" cy="1470025"/>
          </a:xfrm>
        </p:spPr>
        <p:txBody>
          <a:bodyPr anchor="b" anchorCtr="0"/>
          <a:lstStyle>
            <a:lvl1pPr algn="l">
              <a:defRPr sz="4800"/>
            </a:lvl1pPr>
          </a:lstStyle>
          <a:p>
            <a:r>
              <a:rPr lang="en-CA" smtClean="0"/>
              <a:t>Click to edit Master title style</a:t>
            </a:r>
            <a:endParaRPr/>
          </a:p>
        </p:txBody>
      </p:sp>
      <p:sp>
        <p:nvSpPr>
          <p:cNvPr id="3" name="Subtitle 2"/>
          <p:cNvSpPr>
            <a:spLocks noGrp="1"/>
          </p:cNvSpPr>
          <p:nvPr>
            <p:ph type="subTitle" idx="1"/>
          </p:nvPr>
        </p:nvSpPr>
        <p:spPr>
          <a:xfrm>
            <a:off x="496888" y="5257800"/>
            <a:ext cx="7199312" cy="990600"/>
          </a:xfrm>
        </p:spPr>
        <p:txBody>
          <a:bodyPr vert="horz" lIns="91440" tIns="45720" rIns="91440" bIns="45720" rtlCol="0" anchor="t" anchorCtr="0">
            <a:noAutofit/>
          </a:bodyPr>
          <a:lstStyle>
            <a:lvl1pPr marL="0" indent="0" algn="l" defTabSz="914400" rtl="0" eaLnBrk="1" latinLnBrk="0" hangingPunct="1">
              <a:spcBef>
                <a:spcPct val="0"/>
              </a:spcBef>
              <a:buNone/>
              <a:defRPr sz="180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03CEC41E-48BD-4881-B6FF-D82EEBBCD904}" type="datetimeFigureOut">
              <a:rPr lang="en-US" smtClean="0"/>
              <a:t>13-11-18</a:t>
            </a:fld>
            <a:endParaRPr lang="en-US"/>
          </a:p>
        </p:txBody>
      </p:sp>
      <p:sp>
        <p:nvSpPr>
          <p:cNvPr id="5" name="Footer Placeholder 4"/>
          <p:cNvSpPr>
            <a:spLocks noGrp="1"/>
          </p:cNvSpPr>
          <p:nvPr>
            <p:ph type="ftr" sz="quarter" idx="11"/>
          </p:nvPr>
        </p:nvSpPr>
        <p:spPr/>
        <p:txBody>
          <a:bodyPr/>
          <a:lstStyle/>
          <a:p>
            <a:endParaRPr lang="en-US"/>
          </a:p>
        </p:txBody>
      </p:sp>
      <p:sp>
        <p:nvSpPr>
          <p:cNvPr id="8" name="Picture Placeholder 7"/>
          <p:cNvSpPr>
            <a:spLocks noGrp="1"/>
          </p:cNvSpPr>
          <p:nvPr>
            <p:ph type="pic" sz="quarter" idx="12"/>
          </p:nvPr>
        </p:nvSpPr>
        <p:spPr>
          <a:xfrm rot="504148">
            <a:off x="4493544" y="555043"/>
            <a:ext cx="4142460" cy="3085398"/>
          </a:xfrm>
          <a:solidFill>
            <a:srgbClr val="FFFFFF">
              <a:shade val="85000"/>
            </a:srgbClr>
          </a:solidFill>
          <a:ln w="38100" cap="sq">
            <a:solidFill>
              <a:srgbClr val="FDFDFD"/>
            </a:solidFill>
            <a:miter lim="800000"/>
          </a:ln>
          <a:effectLst>
            <a:outerShdw blurRad="57150" dist="37500" dir="7560000" sy="98000" kx="110000" ky="200000" algn="tl" rotWithShape="0">
              <a:srgbClr val="000000">
                <a:alpha val="20000"/>
              </a:srgbClr>
            </a:outerShdw>
          </a:effectLst>
          <a:scene3d>
            <a:camera prst="orthographicFront"/>
            <a:lightRig rig="twoPt" dir="t">
              <a:rot lat="0" lon="0" rev="7200000"/>
            </a:lightRig>
          </a:scene3d>
          <a:sp3d prstMaterial="matte">
            <a:bevelT w="22860" h="12700"/>
            <a:contourClr>
              <a:srgbClr val="FFFFFF"/>
            </a:contourClr>
          </a:sp3d>
        </p:spPr>
        <p:txBody>
          <a:bodyPr>
            <a:normAutofit/>
          </a:bodyPr>
          <a:lstStyle>
            <a:lvl1pPr>
              <a:buNone/>
              <a:defRPr sz="1800"/>
            </a:lvl1pPr>
          </a:lstStyle>
          <a:p>
            <a:r>
              <a:rPr lang="en-CA" smtClean="0"/>
              <a:t>Drag picture to placeholder or click icon to add</a:t>
            </a:r>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65175" y="2236694"/>
            <a:ext cx="7612063" cy="1362075"/>
          </a:xfrm>
        </p:spPr>
        <p:txBody>
          <a:bodyPr vert="horz" lIns="91440" tIns="45720" rIns="91440" bIns="45720" rtlCol="0" anchor="b" anchorCtr="0">
            <a:noAutofit/>
          </a:bodyPr>
          <a:lstStyle>
            <a:lvl1pPr algn="ctr" defTabSz="914400" rtl="0" eaLnBrk="1" latinLnBrk="0" hangingPunct="1">
              <a:spcBef>
                <a:spcPct val="0"/>
              </a:spcBef>
              <a:buNone/>
              <a:defRPr sz="4800" kern="1200">
                <a:solidFill>
                  <a:schemeClr val="tx2"/>
                </a:solidFill>
                <a:effectLst>
                  <a:outerShdw blurRad="50800" dist="25400" dir="2700000" algn="tl" rotWithShape="0">
                    <a:schemeClr val="bg1">
                      <a:alpha val="40000"/>
                    </a:schemeClr>
                  </a:outerShdw>
                </a:effectLst>
                <a:latin typeface="+mj-lt"/>
                <a:ea typeface="+mj-ea"/>
                <a:cs typeface="+mj-cs"/>
              </a:defRPr>
            </a:lvl1pPr>
          </a:lstStyle>
          <a:p>
            <a:r>
              <a:rPr lang="en-CA" smtClean="0"/>
              <a:t>Click to edit Master title style</a:t>
            </a:r>
            <a:endParaRPr/>
          </a:p>
        </p:txBody>
      </p:sp>
      <p:sp>
        <p:nvSpPr>
          <p:cNvPr id="3" name="Text Placeholder 2"/>
          <p:cNvSpPr>
            <a:spLocks noGrp="1"/>
          </p:cNvSpPr>
          <p:nvPr>
            <p:ph type="body" idx="1"/>
          </p:nvPr>
        </p:nvSpPr>
        <p:spPr>
          <a:xfrm>
            <a:off x="765175" y="3617259"/>
            <a:ext cx="7612063" cy="1500187"/>
          </a:xfrm>
        </p:spPr>
        <p:txBody>
          <a:bodyPr vert="horz" lIns="91440" tIns="45720" rIns="91440" bIns="45720" rtlCol="0" anchor="t" anchorCtr="0">
            <a:noAutofit/>
          </a:bodyPr>
          <a:lstStyle>
            <a:lvl1pPr marL="0" indent="0" algn="ctr" defTabSz="914400" rtl="0" eaLnBrk="1" latinLnBrk="0" hangingPunct="1">
              <a:spcBef>
                <a:spcPct val="0"/>
              </a:spcBef>
              <a:buNone/>
              <a:defRPr sz="180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03CEC41E-48BD-4881-B6FF-D82EEBBCD904}" type="datetimeFigureOut">
              <a:rPr lang="en-US" smtClean="0"/>
              <a:t>13-11-18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5174" y="79468"/>
            <a:ext cx="7612063" cy="1417638"/>
          </a:xfrm>
        </p:spPr>
        <p:txBody>
          <a:bodyPr/>
          <a:lstStyle/>
          <a:p>
            <a:r>
              <a:rPr lang="en-CA" smtClean="0"/>
              <a:t>Click to edit Master title style</a:t>
            </a:r>
            <a:endParaRPr/>
          </a:p>
        </p:txBody>
      </p:sp>
      <p:sp>
        <p:nvSpPr>
          <p:cNvPr id="3" name="Content Placeholder 2"/>
          <p:cNvSpPr>
            <a:spLocks noGrp="1"/>
          </p:cNvSpPr>
          <p:nvPr>
            <p:ph sz="half" idx="1"/>
          </p:nvPr>
        </p:nvSpPr>
        <p:spPr>
          <a:xfrm>
            <a:off x="765175" y="2084388"/>
            <a:ext cx="3657600" cy="4183062"/>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Content Placeholder 3"/>
          <p:cNvSpPr>
            <a:spLocks noGrp="1"/>
          </p:cNvSpPr>
          <p:nvPr>
            <p:ph sz="half" idx="2"/>
          </p:nvPr>
        </p:nvSpPr>
        <p:spPr>
          <a:xfrm>
            <a:off x="4719637" y="2084388"/>
            <a:ext cx="3657600" cy="4183062"/>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03CEC41E-48BD-4881-B6FF-D82EEBBCD904}" type="datetimeFigureOut">
              <a:rPr lang="en-US" smtClean="0"/>
              <a:t>13-11-18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65174" y="79468"/>
            <a:ext cx="7612063" cy="1417638"/>
          </a:xfrm>
        </p:spPr>
        <p:txBody>
          <a:bodyPr/>
          <a:lstStyle>
            <a:lvl1pPr>
              <a:defRPr/>
            </a:lvl1pPr>
          </a:lstStyle>
          <a:p>
            <a:r>
              <a:rPr lang="en-CA" smtClean="0"/>
              <a:t>Click to edit Master title style</a:t>
            </a:r>
            <a:endParaRPr/>
          </a:p>
        </p:txBody>
      </p:sp>
      <p:sp>
        <p:nvSpPr>
          <p:cNvPr id="3" name="Text Placeholder 2"/>
          <p:cNvSpPr>
            <a:spLocks noGrp="1"/>
          </p:cNvSpPr>
          <p:nvPr>
            <p:ph type="body" idx="1"/>
          </p:nvPr>
        </p:nvSpPr>
        <p:spPr>
          <a:xfrm>
            <a:off x="765174" y="1687512"/>
            <a:ext cx="3657600" cy="903288"/>
          </a:xfrm>
        </p:spPr>
        <p:txBody>
          <a:bodyPr anchor="ctr"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765174" y="2649071"/>
            <a:ext cx="3657600" cy="3608293"/>
          </a:xfrm>
        </p:spPr>
        <p:txBody>
          <a:bodyPr>
            <a:normAutofit/>
          </a:bodyPr>
          <a:lstStyle>
            <a:lvl1pPr>
              <a:defRPr sz="20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Text Placeholder 4"/>
          <p:cNvSpPr>
            <a:spLocks noGrp="1"/>
          </p:cNvSpPr>
          <p:nvPr>
            <p:ph type="body" sz="quarter" idx="3"/>
          </p:nvPr>
        </p:nvSpPr>
        <p:spPr>
          <a:xfrm>
            <a:off x="4719637" y="1687512"/>
            <a:ext cx="3657600" cy="903288"/>
          </a:xfrm>
        </p:spPr>
        <p:txBody>
          <a:bodyPr anchor="ctr"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719637" y="2649071"/>
            <a:ext cx="3657600" cy="3608293"/>
          </a:xfrm>
        </p:spPr>
        <p:txBody>
          <a:bodyPr>
            <a:normAutofit/>
          </a:bodyPr>
          <a:lstStyle>
            <a:lvl1pPr>
              <a:defRPr sz="20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7" name="Date Placeholder 6"/>
          <p:cNvSpPr>
            <a:spLocks noGrp="1"/>
          </p:cNvSpPr>
          <p:nvPr>
            <p:ph type="dt" sz="half" idx="10"/>
          </p:nvPr>
        </p:nvSpPr>
        <p:spPr/>
        <p:txBody>
          <a:bodyPr/>
          <a:lstStyle/>
          <a:p>
            <a:fld id="{03CEC41E-48BD-4881-B6FF-D82EEBBCD904}" type="datetimeFigureOut">
              <a:rPr lang="en-US" smtClean="0"/>
              <a:t>13-11-18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Date Placeholder 2"/>
          <p:cNvSpPr>
            <a:spLocks noGrp="1"/>
          </p:cNvSpPr>
          <p:nvPr>
            <p:ph type="dt" sz="half" idx="10"/>
          </p:nvPr>
        </p:nvSpPr>
        <p:spPr/>
        <p:txBody>
          <a:bodyPr/>
          <a:lstStyle/>
          <a:p>
            <a:fld id="{03CEC41E-48BD-4881-B6FF-D82EEBBCD904}" type="datetimeFigureOut">
              <a:rPr lang="en-US" smtClean="0"/>
              <a:t>13-11-18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CEC41E-48BD-4881-B6FF-D82EEBBCD904}" type="datetimeFigureOut">
              <a:rPr lang="en-US" smtClean="0"/>
              <a:t>13-11-18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9A5F39-4CE7-434C-A5CB-50A36345160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8946" y="381000"/>
            <a:ext cx="3250360" cy="1631950"/>
          </a:xfrm>
        </p:spPr>
        <p:txBody>
          <a:bodyPr anchor="b"/>
          <a:lstStyle>
            <a:lvl1pPr algn="ctr">
              <a:defRPr sz="3600" b="0"/>
            </a:lvl1pPr>
          </a:lstStyle>
          <a:p>
            <a:r>
              <a:rPr lang="en-CA" smtClean="0"/>
              <a:t>Click to edit Master title style</a:t>
            </a:r>
            <a:endParaRPr/>
          </a:p>
        </p:txBody>
      </p:sp>
      <p:sp>
        <p:nvSpPr>
          <p:cNvPr id="3" name="Content Placeholder 2"/>
          <p:cNvSpPr>
            <a:spLocks noGrp="1"/>
          </p:cNvSpPr>
          <p:nvPr>
            <p:ph idx="1"/>
          </p:nvPr>
        </p:nvSpPr>
        <p:spPr>
          <a:xfrm>
            <a:off x="4495800" y="381000"/>
            <a:ext cx="4149725" cy="5886450"/>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Text Placeholder 3"/>
          <p:cNvSpPr>
            <a:spLocks noGrp="1"/>
          </p:cNvSpPr>
          <p:nvPr>
            <p:ph type="body" sz="half" idx="2"/>
          </p:nvPr>
        </p:nvSpPr>
        <p:spPr>
          <a:xfrm>
            <a:off x="608946" y="2084389"/>
            <a:ext cx="3250360" cy="3935412"/>
          </a:xfrm>
        </p:spPr>
        <p:txBody>
          <a:bodyPr vert="horz" lIns="91440" tIns="45720" rIns="91440" bIns="45720" rtlCol="0" anchor="t" anchorCtr="0">
            <a:noAutofit/>
          </a:bodyPr>
          <a:lstStyle>
            <a:lvl1pPr marL="0" indent="0" algn="ctr" defTabSz="914400" rtl="0" eaLnBrk="1" latinLnBrk="0" hangingPunct="1">
              <a:spcBef>
                <a:spcPts val="600"/>
              </a:spcBef>
              <a:buNone/>
              <a:defRPr sz="1800" b="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a:xfrm>
            <a:off x="4495800" y="6356350"/>
            <a:ext cx="1143000" cy="365125"/>
          </a:xfrm>
        </p:spPr>
        <p:txBody>
          <a:bodyPr/>
          <a:lstStyle>
            <a:lvl1pPr algn="l">
              <a:defRPr/>
            </a:lvl1pPr>
          </a:lstStyle>
          <a:p>
            <a:fld id="{03CEC41E-48BD-4881-B6FF-D82EEBBCD904}" type="datetimeFigureOut">
              <a:rPr lang="en-US" smtClean="0"/>
              <a:t>13-11-18</a:t>
            </a:fld>
            <a:endParaRPr lang="en-US"/>
          </a:p>
        </p:txBody>
      </p:sp>
      <p:sp>
        <p:nvSpPr>
          <p:cNvPr id="6" name="Footer Placeholder 5"/>
          <p:cNvSpPr>
            <a:spLocks noGrp="1"/>
          </p:cNvSpPr>
          <p:nvPr>
            <p:ph type="ftr" sz="quarter" idx="11"/>
          </p:nvPr>
        </p:nvSpPr>
        <p:spPr>
          <a:xfrm>
            <a:off x="5791200" y="6356350"/>
            <a:ext cx="2895600" cy="365125"/>
          </a:xfrm>
        </p:spPr>
        <p:txBody>
          <a:bodyPr/>
          <a:lstStyle>
            <a:lvl1pPr algn="r">
              <a:defRPr/>
            </a:lvl1pPr>
          </a:lstStyle>
          <a:p>
            <a:endParaRPr lang="en-US"/>
          </a:p>
        </p:txBody>
      </p:sp>
      <p:sp>
        <p:nvSpPr>
          <p:cNvPr id="7" name="Slide Number Placeholder 6"/>
          <p:cNvSpPr>
            <a:spLocks noGrp="1"/>
          </p:cNvSpPr>
          <p:nvPr>
            <p:ph type="sldNum" sz="quarter" idx="12"/>
          </p:nvPr>
        </p:nvSpPr>
        <p:spPr>
          <a:xfrm>
            <a:off x="1967426" y="6356350"/>
            <a:ext cx="533400" cy="365125"/>
          </a:xfrm>
        </p:spPr>
        <p:txBody>
          <a:bodyPr/>
          <a:lstStyle>
            <a:lvl1pPr>
              <a:defRPr>
                <a:solidFill>
                  <a:schemeClr val="tx2"/>
                </a:solidFill>
              </a:defRPr>
            </a:lvl1pPr>
          </a:lstStyle>
          <a:p>
            <a:fld id="{459A5F39-4CE7-434C-A5CB-50A36345160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5174" y="79468"/>
            <a:ext cx="7612063" cy="1417638"/>
          </a:xfrm>
          <a:prstGeom prst="rect">
            <a:avLst/>
          </a:prstGeom>
        </p:spPr>
        <p:txBody>
          <a:bodyPr vert="horz" lIns="91440" tIns="45720" rIns="91440" bIns="45720" rtlCol="0" anchor="ctr" anchorCtr="0">
            <a:noAutofit/>
          </a:bodyPr>
          <a:lstStyle/>
          <a:p>
            <a:r>
              <a:rPr lang="en-CA" smtClean="0"/>
              <a:t>Click to edit Master title style</a:t>
            </a:r>
            <a:endParaRPr/>
          </a:p>
        </p:txBody>
      </p:sp>
      <p:sp>
        <p:nvSpPr>
          <p:cNvPr id="3" name="Text Placeholder 2"/>
          <p:cNvSpPr>
            <a:spLocks noGrp="1"/>
          </p:cNvSpPr>
          <p:nvPr>
            <p:ph type="body" idx="1"/>
          </p:nvPr>
        </p:nvSpPr>
        <p:spPr>
          <a:xfrm>
            <a:off x="765175" y="2070846"/>
            <a:ext cx="7612064" cy="4182035"/>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a:defRPr sz="1200">
                <a:solidFill>
                  <a:schemeClr val="bg1"/>
                </a:solidFill>
              </a:defRPr>
            </a:lvl1pPr>
          </a:lstStyle>
          <a:p>
            <a:fld id="{03CEC41E-48BD-4881-B6FF-D82EEBBCD904}" type="datetimeFigureOut">
              <a:rPr lang="en-US" smtClean="0"/>
              <a:t>13-11-18</a:t>
            </a:fld>
            <a:endParaRPr lang="en-US"/>
          </a:p>
        </p:txBody>
      </p:sp>
      <p:sp>
        <p:nvSpPr>
          <p:cNvPr id="5" name="Footer Placeholder 4"/>
          <p:cNvSpPr>
            <a:spLocks noGrp="1"/>
          </p:cNvSpPr>
          <p:nvPr>
            <p:ph type="ftr" sz="quarter" idx="3"/>
          </p:nvPr>
        </p:nvSpPr>
        <p:spPr>
          <a:xfrm>
            <a:off x="443753" y="6356350"/>
            <a:ext cx="2895600"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4305300" y="6356350"/>
            <a:ext cx="533400" cy="365125"/>
          </a:xfrm>
          <a:prstGeom prst="rect">
            <a:avLst/>
          </a:prstGeom>
        </p:spPr>
        <p:txBody>
          <a:bodyPr vert="horz" lIns="91440" tIns="45720" rIns="91440" bIns="45720" rtlCol="0" anchor="ctr"/>
          <a:lstStyle>
            <a:lvl1pPr algn="ctr">
              <a:defRPr sz="1200">
                <a:solidFill>
                  <a:schemeClr val="bg1"/>
                </a:solidFill>
              </a:defRPr>
            </a:lvl1pPr>
          </a:lstStyle>
          <a:p>
            <a:fld id="{459A5F39-4CE7-434C-A5CB-50A36345160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defTabSz="914400" rtl="0" eaLnBrk="1" latinLnBrk="0" hangingPunct="1">
        <a:spcBef>
          <a:spcPct val="0"/>
        </a:spcBef>
        <a:buNone/>
        <a:defRPr sz="4800" kern="1200">
          <a:solidFill>
            <a:schemeClr val="tx2"/>
          </a:solidFill>
          <a:effectLst>
            <a:outerShdw blurRad="50800" dist="25400" dir="2700000" algn="tl" rotWithShape="0">
              <a:schemeClr val="bg1">
                <a:alpha val="40000"/>
              </a:schemeClr>
            </a:outerShdw>
          </a:effectLst>
          <a:latin typeface="+mj-lt"/>
          <a:ea typeface="+mj-ea"/>
          <a:cs typeface="+mj-cs"/>
        </a:defRPr>
      </a:lvl1pPr>
    </p:titleStyle>
    <p:bodyStyle>
      <a:lvl1pPr marL="342900" indent="-342900" algn="l" defTabSz="914400" rtl="0" eaLnBrk="1" latinLnBrk="0" hangingPunct="1">
        <a:spcBef>
          <a:spcPts val="2000"/>
        </a:spcBef>
        <a:buFont typeface="Wingdings 2" pitchFamily="18" charset="2"/>
        <a:buChar char=""/>
        <a:defRPr sz="2400" kern="1200">
          <a:solidFill>
            <a:schemeClr val="bg1"/>
          </a:solidFill>
          <a:effectLst>
            <a:outerShdw blurRad="63500" dist="50800" dir="2700000" algn="tl" rotWithShape="0">
              <a:prstClr val="black">
                <a:alpha val="50000"/>
              </a:prstClr>
            </a:outerShdw>
          </a:effectLst>
          <a:latin typeface="+mn-lt"/>
          <a:ea typeface="+mn-ea"/>
          <a:cs typeface="+mn-cs"/>
        </a:defRPr>
      </a:lvl1pPr>
      <a:lvl2pPr marL="685800" indent="-336550" algn="l" defTabSz="914400" rtl="0" eaLnBrk="1" latinLnBrk="0" hangingPunct="1">
        <a:spcBef>
          <a:spcPts val="600"/>
        </a:spcBef>
        <a:buFont typeface="Wingdings 2" pitchFamily="18" charset="2"/>
        <a:buChar char=""/>
        <a:defRPr sz="2200" kern="1200">
          <a:solidFill>
            <a:schemeClr val="bg1"/>
          </a:solidFill>
          <a:effectLst>
            <a:outerShdw blurRad="63500" dist="50800" dir="2700000" algn="tl" rotWithShape="0">
              <a:prstClr val="black">
                <a:alpha val="50000"/>
              </a:prstClr>
            </a:outerShdw>
          </a:effectLst>
          <a:latin typeface="+mn-lt"/>
          <a:ea typeface="+mn-ea"/>
          <a:cs typeface="+mn-cs"/>
        </a:defRPr>
      </a:lvl2pPr>
      <a:lvl3pPr marL="1035050" indent="-349250" algn="l" defTabSz="914400" rtl="0" eaLnBrk="1" latinLnBrk="0" hangingPunct="1">
        <a:spcBef>
          <a:spcPts val="600"/>
        </a:spcBef>
        <a:buFont typeface="Wingdings 2" pitchFamily="18" charset="2"/>
        <a:buChar char=""/>
        <a:defRPr sz="2000" kern="1200">
          <a:solidFill>
            <a:schemeClr val="bg1"/>
          </a:solidFill>
          <a:effectLst>
            <a:outerShdw blurRad="63500" dist="50800" dir="2700000" algn="tl" rotWithShape="0">
              <a:prstClr val="black">
                <a:alpha val="50000"/>
              </a:prstClr>
            </a:outerShdw>
          </a:effectLst>
          <a:latin typeface="+mn-lt"/>
          <a:ea typeface="+mn-ea"/>
          <a:cs typeface="+mn-cs"/>
        </a:defRPr>
      </a:lvl3pPr>
      <a:lvl4pPr marL="1371600" indent="-336550" algn="l" defTabSz="914400" rtl="0" eaLnBrk="1" latinLnBrk="0" hangingPunct="1">
        <a:spcBef>
          <a:spcPts val="600"/>
        </a:spcBef>
        <a:buFont typeface="Wingdings 2" pitchFamily="18" charset="2"/>
        <a:buChar char=""/>
        <a:defRPr sz="1800" kern="1200">
          <a:solidFill>
            <a:schemeClr val="bg1"/>
          </a:solidFill>
          <a:effectLst>
            <a:outerShdw blurRad="63500" dist="50800" dir="2700000" algn="tl" rotWithShape="0">
              <a:prstClr val="black">
                <a:alpha val="50000"/>
              </a:prstClr>
            </a:outerShdw>
          </a:effectLst>
          <a:latin typeface="+mn-lt"/>
          <a:ea typeface="+mn-ea"/>
          <a:cs typeface="+mn-cs"/>
        </a:defRPr>
      </a:lvl4pPr>
      <a:lvl5pPr marL="1720850" indent="-349250" algn="l" defTabSz="914400" rtl="0" eaLnBrk="1" latinLnBrk="0" hangingPunct="1">
        <a:spcBef>
          <a:spcPts val="600"/>
        </a:spcBef>
        <a:buFont typeface="Wingdings 2" pitchFamily="18" charset="2"/>
        <a:buChar char=""/>
        <a:defRPr sz="1800" kern="1200">
          <a:solidFill>
            <a:schemeClr val="bg1"/>
          </a:solidFill>
          <a:effectLst>
            <a:outerShdw blurRad="63500" dist="50800" dir="2700000" algn="tl" rotWithShape="0">
              <a:prstClr val="black">
                <a:alpha val="50000"/>
              </a:prstClr>
            </a:outerShdw>
          </a:effectLst>
          <a:latin typeface="+mn-lt"/>
          <a:ea typeface="+mn-ea"/>
          <a:cs typeface="+mn-cs"/>
        </a:defRPr>
      </a:lvl5pPr>
      <a:lvl6pPr marL="2055813" indent="-344488" algn="l" defTabSz="914400" rtl="0" eaLnBrk="1" latinLnBrk="0" hangingPunct="1">
        <a:spcBef>
          <a:spcPct val="20000"/>
        </a:spcBef>
        <a:buFont typeface="Wingdings 2" pitchFamily="18" charset="2"/>
        <a:buChar char=""/>
        <a:defRPr lang="en-US" sz="1800" kern="1200" dirty="0" smtClean="0">
          <a:solidFill>
            <a:schemeClr val="bg1"/>
          </a:solidFill>
          <a:effectLst>
            <a:outerShdw blurRad="63500" dist="50800" dir="2700000" algn="tl" rotWithShape="0">
              <a:prstClr val="black">
                <a:alpha val="50000"/>
              </a:prstClr>
            </a:outerShdw>
          </a:effectLst>
          <a:latin typeface="+mn-lt"/>
          <a:ea typeface="+mn-ea"/>
          <a:cs typeface="+mn-cs"/>
        </a:defRPr>
      </a:lvl6pPr>
      <a:lvl7pPr marL="2398713" indent="-344488" algn="l" defTabSz="914400" rtl="0" eaLnBrk="1" latinLnBrk="0" hangingPunct="1">
        <a:spcBef>
          <a:spcPct val="20000"/>
        </a:spcBef>
        <a:buFont typeface="Wingdings 2" pitchFamily="18" charset="2"/>
        <a:buChar char=""/>
        <a:defRPr lang="en-US" sz="1800" kern="1200" dirty="0" smtClean="0">
          <a:solidFill>
            <a:schemeClr val="bg1"/>
          </a:solidFill>
          <a:effectLst>
            <a:outerShdw blurRad="63500" dist="50800" dir="2700000" algn="tl" rotWithShape="0">
              <a:prstClr val="black">
                <a:alpha val="50000"/>
              </a:prstClr>
            </a:outerShdw>
          </a:effectLst>
          <a:latin typeface="+mn-lt"/>
          <a:ea typeface="+mn-ea"/>
          <a:cs typeface="+mn-cs"/>
        </a:defRPr>
      </a:lvl7pPr>
      <a:lvl8pPr marL="2743200" indent="-344488" algn="l" defTabSz="914400" rtl="0" eaLnBrk="1" latinLnBrk="0" hangingPunct="1">
        <a:spcBef>
          <a:spcPct val="20000"/>
        </a:spcBef>
        <a:buFont typeface="Wingdings 2" pitchFamily="18" charset="2"/>
        <a:buChar char=""/>
        <a:defRPr lang="en-US" sz="1800" kern="1200" dirty="0" smtClean="0">
          <a:solidFill>
            <a:schemeClr val="bg1"/>
          </a:solidFill>
          <a:effectLst>
            <a:outerShdw blurRad="63500" dist="50800" dir="2700000" algn="tl" rotWithShape="0">
              <a:prstClr val="black">
                <a:alpha val="50000"/>
              </a:prstClr>
            </a:outerShdw>
          </a:effectLst>
          <a:latin typeface="+mn-lt"/>
          <a:ea typeface="+mn-ea"/>
          <a:cs typeface="+mn-cs"/>
        </a:defRPr>
      </a:lvl8pPr>
      <a:lvl9pPr marL="3087688" indent="-344488" algn="l" defTabSz="914400" rtl="0" eaLnBrk="1" latinLnBrk="0" hangingPunct="1">
        <a:spcBef>
          <a:spcPct val="20000"/>
        </a:spcBef>
        <a:buFont typeface="Wingdings 2" pitchFamily="18" charset="2"/>
        <a:buChar char=""/>
        <a:defRPr lang="en-US" sz="1800" kern="1200" dirty="0">
          <a:solidFill>
            <a:schemeClr val="bg1"/>
          </a:solidFill>
          <a:effectLst>
            <a:outerShdw blurRad="63500" dist="50800" dir="2700000" algn="tl" rotWithShape="0">
              <a:prstClr val="black">
                <a:alpha val="50000"/>
              </a:prstClr>
            </a:out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6.xml.rels><?xml version="1.0" encoding="UTF-8" standalone="yes"?>
<Relationships xmlns="http://schemas.openxmlformats.org/package/2006/relationships"><Relationship Id="rId3" Type="http://schemas.openxmlformats.org/officeDocument/2006/relationships/hyperlink" Target="mailto:tereigh.ewert-bauer@usask.ca" TargetMode="External"/><Relationship Id="rId4" Type="http://schemas.openxmlformats.org/officeDocument/2006/relationships/hyperlink" Target="mailto:colleen.charles@usask.ca" TargetMode="External"/><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Two-Minute Memo Feedback</a:t>
            </a:r>
            <a:endParaRPr lang="en-US" dirty="0"/>
          </a:p>
        </p:txBody>
      </p:sp>
      <p:sp>
        <p:nvSpPr>
          <p:cNvPr id="5" name="Content Placeholder 4"/>
          <p:cNvSpPr>
            <a:spLocks noGrp="1"/>
          </p:cNvSpPr>
          <p:nvPr>
            <p:ph idx="1"/>
          </p:nvPr>
        </p:nvSpPr>
        <p:spPr/>
        <p:txBody>
          <a:bodyPr>
            <a:normAutofit fontScale="92500" lnSpcReduction="20000"/>
          </a:bodyPr>
          <a:lstStyle/>
          <a:p>
            <a:r>
              <a:rPr lang="en-US" sz="2400" dirty="0" smtClean="0"/>
              <a:t>“Looking at my past and how it affects my values in terms of teaching… I did not realize how much my past does influence my teaching.”</a:t>
            </a:r>
          </a:p>
          <a:p>
            <a:r>
              <a:rPr lang="en-US" sz="2400" dirty="0" smtClean="0"/>
              <a:t>“How it is necessary to know yourself before developing your teaching philosophy and the importance of incorporating your past experience (family, culture, education) into your philosophy.”</a:t>
            </a:r>
          </a:p>
          <a:p>
            <a:r>
              <a:rPr lang="en-US" sz="2400" dirty="0" smtClean="0"/>
              <a:t>“The most impactful thing that I learned today is that although we are all from different places and have unique life experiences we </a:t>
            </a:r>
            <a:r>
              <a:rPr lang="en-US" sz="2400" u="sng" dirty="0" smtClean="0"/>
              <a:t>all</a:t>
            </a:r>
            <a:r>
              <a:rPr lang="en-US" sz="2400" dirty="0" smtClean="0"/>
              <a:t> value our families and where we come from.  An interesting and uniting discovery.”</a:t>
            </a:r>
            <a:endParaRPr lang="en-US" sz="2400" dirty="0"/>
          </a:p>
        </p:txBody>
      </p:sp>
    </p:spTree>
    <p:extLst>
      <p:ext uri="{BB962C8B-B14F-4D97-AF65-F5344CB8AC3E}">
        <p14:creationId xmlns:p14="http://schemas.microsoft.com/office/powerpoint/2010/main" val="19562264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Encounter: Phase 2</a:t>
            </a:r>
            <a:endParaRPr lang="en-US" dirty="0"/>
          </a:p>
        </p:txBody>
      </p:sp>
      <p:sp>
        <p:nvSpPr>
          <p:cNvPr id="3" name="Content Placeholder 2"/>
          <p:cNvSpPr>
            <a:spLocks noGrp="1"/>
          </p:cNvSpPr>
          <p:nvPr>
            <p:ph idx="1"/>
          </p:nvPr>
        </p:nvSpPr>
        <p:spPr/>
        <p:txBody>
          <a:bodyPr>
            <a:normAutofit/>
          </a:bodyPr>
          <a:lstStyle/>
          <a:p>
            <a:pPr marL="0" indent="0">
              <a:buNone/>
            </a:pPr>
            <a:endParaRPr lang="en-US" sz="2000" dirty="0" smtClean="0"/>
          </a:p>
          <a:p>
            <a:pPr marL="0" indent="0">
              <a:buNone/>
            </a:pPr>
            <a:r>
              <a:rPr lang="en-US" dirty="0" smtClean="0"/>
              <a:t>~ Aboriginal peoples start adopting some of the ideas, values and socio-cultural practices of colonial agents:  </a:t>
            </a:r>
          </a:p>
          <a:p>
            <a:pPr marL="0" indent="0">
              <a:buNone/>
            </a:pPr>
            <a:r>
              <a:rPr lang="en-US" dirty="0" smtClean="0"/>
              <a:t>~ hierarchical power structures and patriarchal family structures</a:t>
            </a:r>
          </a:p>
          <a:p>
            <a:pPr marL="0" indent="0">
              <a:buNone/>
            </a:pPr>
            <a:r>
              <a:rPr lang="en-US" dirty="0" smtClean="0"/>
              <a:t>~ material accumulation, individualism, and alcohol.</a:t>
            </a:r>
          </a:p>
        </p:txBody>
      </p:sp>
    </p:spTree>
    <p:extLst>
      <p:ext uri="{BB962C8B-B14F-4D97-AF65-F5344CB8AC3E}">
        <p14:creationId xmlns:p14="http://schemas.microsoft.com/office/powerpoint/2010/main" val="2490661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Encounter: Phase 2</a:t>
            </a:r>
            <a:endParaRPr lang="en-US" dirty="0"/>
          </a:p>
        </p:txBody>
      </p:sp>
      <p:sp>
        <p:nvSpPr>
          <p:cNvPr id="3" name="Content Placeholder 2"/>
          <p:cNvSpPr>
            <a:spLocks noGrp="1"/>
          </p:cNvSpPr>
          <p:nvPr>
            <p:ph idx="1"/>
          </p:nvPr>
        </p:nvSpPr>
        <p:spPr/>
        <p:txBody>
          <a:bodyPr/>
          <a:lstStyle/>
          <a:p>
            <a:pPr marL="0" indent="0">
              <a:buNone/>
            </a:pPr>
            <a:r>
              <a:rPr lang="en-US" dirty="0" smtClean="0"/>
              <a:t>~ </a:t>
            </a:r>
            <a:r>
              <a:rPr lang="en-US" dirty="0"/>
              <a:t>Introduction of foreign disease epidemics: </a:t>
            </a:r>
          </a:p>
          <a:p>
            <a:pPr marL="0" indent="0">
              <a:buNone/>
            </a:pPr>
            <a:r>
              <a:rPr lang="en-US" dirty="0" smtClean="0"/>
              <a:t>~ dramatic </a:t>
            </a:r>
            <a:r>
              <a:rPr lang="en-US" dirty="0"/>
              <a:t>population decline (between 30% to 90%)</a:t>
            </a:r>
          </a:p>
          <a:p>
            <a:pPr marL="0" indent="0">
              <a:buNone/>
            </a:pPr>
            <a:r>
              <a:rPr lang="en-US" dirty="0" smtClean="0"/>
              <a:t>~ target </a:t>
            </a:r>
            <a:r>
              <a:rPr lang="en-US" dirty="0"/>
              <a:t>groups: children (future) and old people </a:t>
            </a:r>
            <a:r>
              <a:rPr lang="en-US" dirty="0" smtClean="0"/>
              <a:t>	(</a:t>
            </a:r>
            <a:r>
              <a:rPr lang="en-US" dirty="0"/>
              <a:t>elders + </a:t>
            </a:r>
            <a:r>
              <a:rPr lang="en-US" dirty="0" smtClean="0"/>
              <a:t>knowledge</a:t>
            </a:r>
            <a:r>
              <a:rPr lang="en-US" dirty="0"/>
              <a:t>)</a:t>
            </a:r>
          </a:p>
          <a:p>
            <a:pPr marL="0" indent="0">
              <a:buNone/>
            </a:pPr>
            <a:r>
              <a:rPr lang="en-US" dirty="0" smtClean="0"/>
              <a:t>~ demoralization</a:t>
            </a:r>
            <a:r>
              <a:rPr lang="en-US" dirty="0"/>
              <a:t>: lose faith in traditional </a:t>
            </a:r>
            <a:r>
              <a:rPr lang="en-US" dirty="0" smtClean="0"/>
              <a:t>medicine 	and healers</a:t>
            </a:r>
            <a:r>
              <a:rPr lang="en-US" dirty="0"/>
              <a:t>, guilt, self-hate</a:t>
            </a:r>
          </a:p>
          <a:p>
            <a:pPr marL="0" indent="0">
              <a:buNone/>
            </a:pPr>
            <a:endParaRPr lang="en-US" dirty="0"/>
          </a:p>
        </p:txBody>
      </p:sp>
    </p:spTree>
    <p:extLst>
      <p:ext uri="{BB962C8B-B14F-4D97-AF65-F5344CB8AC3E}">
        <p14:creationId xmlns:p14="http://schemas.microsoft.com/office/powerpoint/2010/main" val="25160007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Colonial Relations: Phase 3</a:t>
            </a:r>
            <a:endParaRPr lang="en-US" dirty="0"/>
          </a:p>
        </p:txBody>
      </p:sp>
      <p:sp>
        <p:nvSpPr>
          <p:cNvPr id="3" name="Content Placeholder 2"/>
          <p:cNvSpPr>
            <a:spLocks noGrp="1"/>
          </p:cNvSpPr>
          <p:nvPr>
            <p:ph idx="1"/>
          </p:nvPr>
        </p:nvSpPr>
        <p:spPr/>
        <p:txBody>
          <a:bodyPr>
            <a:normAutofit/>
          </a:bodyPr>
          <a:lstStyle/>
          <a:p>
            <a:pPr marL="0" indent="0" algn="ctr">
              <a:buNone/>
            </a:pPr>
            <a:r>
              <a:rPr lang="en-US" dirty="0" smtClean="0"/>
              <a:t>The Imposition of Colonial Relations </a:t>
            </a:r>
          </a:p>
          <a:p>
            <a:pPr marL="0" indent="0">
              <a:buNone/>
            </a:pPr>
            <a:r>
              <a:rPr lang="en-US" dirty="0" smtClean="0"/>
              <a:t>~ Colonial presence increases (settlement)</a:t>
            </a:r>
          </a:p>
          <a:p>
            <a:pPr marL="0" indent="0">
              <a:buNone/>
            </a:pPr>
            <a:r>
              <a:rPr lang="en-US" dirty="0" smtClean="0"/>
              <a:t>~ Demand for Aboriginal land increases (displacement)</a:t>
            </a:r>
          </a:p>
          <a:p>
            <a:pPr marL="0" indent="0">
              <a:buNone/>
            </a:pPr>
            <a:r>
              <a:rPr lang="en-US" dirty="0" smtClean="0"/>
              <a:t>~ Aboriginal </a:t>
            </a:r>
            <a:r>
              <a:rPr lang="en-US" dirty="0" err="1" smtClean="0"/>
              <a:t>labour</a:t>
            </a:r>
            <a:r>
              <a:rPr lang="en-US" dirty="0" smtClean="0"/>
              <a:t> and skills not needed anymore:  colonial economy shifts from trade to agricultural; relationship shifts from interdependence to dominant/subordinate.</a:t>
            </a:r>
          </a:p>
        </p:txBody>
      </p:sp>
    </p:spTree>
    <p:extLst>
      <p:ext uri="{BB962C8B-B14F-4D97-AF65-F5344CB8AC3E}">
        <p14:creationId xmlns:p14="http://schemas.microsoft.com/office/powerpoint/2010/main" val="16265903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Colonial Relations: Phase 3</a:t>
            </a:r>
            <a:endParaRPr lang="en-US" dirty="0"/>
          </a:p>
        </p:txBody>
      </p:sp>
      <p:sp>
        <p:nvSpPr>
          <p:cNvPr id="3" name="Content Placeholder 2"/>
          <p:cNvSpPr>
            <a:spLocks noGrp="1"/>
          </p:cNvSpPr>
          <p:nvPr>
            <p:ph idx="1"/>
          </p:nvPr>
        </p:nvSpPr>
        <p:spPr/>
        <p:txBody>
          <a:bodyPr/>
          <a:lstStyle/>
          <a:p>
            <a:pPr marL="0" indent="0">
              <a:buNone/>
            </a:pPr>
            <a:r>
              <a:rPr lang="en-US" dirty="0" smtClean="0"/>
              <a:t>~ </a:t>
            </a:r>
            <a:r>
              <a:rPr lang="en-US" dirty="0"/>
              <a:t>Aboriginal peoples become </a:t>
            </a:r>
            <a:r>
              <a:rPr lang="en-US" i="1" dirty="0"/>
              <a:t>obstacles to progress </a:t>
            </a:r>
            <a:r>
              <a:rPr lang="en-US" dirty="0"/>
              <a:t>and </a:t>
            </a:r>
            <a:r>
              <a:rPr lang="en-US" dirty="0" smtClean="0"/>
              <a:t>settlement</a:t>
            </a:r>
          </a:p>
          <a:p>
            <a:pPr marL="0" indent="0">
              <a:buNone/>
            </a:pPr>
            <a:r>
              <a:rPr lang="en-US" i="1" dirty="0" smtClean="0"/>
              <a:t>~ </a:t>
            </a:r>
            <a:r>
              <a:rPr lang="en-US" i="1" dirty="0"/>
              <a:t>Racialization </a:t>
            </a:r>
            <a:r>
              <a:rPr lang="en-US" dirty="0"/>
              <a:t>theories popularized to justify colonial </a:t>
            </a:r>
            <a:r>
              <a:rPr lang="en-US" dirty="0" smtClean="0"/>
              <a:t>theft</a:t>
            </a:r>
          </a:p>
          <a:p>
            <a:pPr marL="0" indent="0">
              <a:buNone/>
            </a:pPr>
            <a:r>
              <a:rPr lang="en-US" i="1" dirty="0" smtClean="0"/>
              <a:t>~ </a:t>
            </a:r>
            <a:r>
              <a:rPr lang="en-US" i="1" dirty="0"/>
              <a:t>Creation of the Indian Problem: </a:t>
            </a:r>
            <a:r>
              <a:rPr lang="en-US" dirty="0"/>
              <a:t>solution: extinction or assimilation</a:t>
            </a:r>
          </a:p>
          <a:p>
            <a:pPr marL="0" indent="0">
              <a:buNone/>
            </a:pPr>
            <a:endParaRPr lang="en-US" dirty="0"/>
          </a:p>
        </p:txBody>
      </p:sp>
    </p:spTree>
    <p:extLst>
      <p:ext uri="{BB962C8B-B14F-4D97-AF65-F5344CB8AC3E}">
        <p14:creationId xmlns:p14="http://schemas.microsoft.com/office/powerpoint/2010/main" val="24249934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Colonial Relations: Phase 3</a:t>
            </a:r>
            <a:endParaRPr lang="en-US" dirty="0"/>
          </a:p>
        </p:txBody>
      </p:sp>
      <p:sp>
        <p:nvSpPr>
          <p:cNvPr id="3" name="Content Placeholder 2"/>
          <p:cNvSpPr>
            <a:spLocks noGrp="1"/>
          </p:cNvSpPr>
          <p:nvPr>
            <p:ph idx="1"/>
          </p:nvPr>
        </p:nvSpPr>
        <p:spPr/>
        <p:txBody>
          <a:bodyPr>
            <a:normAutofit/>
          </a:bodyPr>
          <a:lstStyle/>
          <a:p>
            <a:pPr marL="0" indent="0">
              <a:buNone/>
            </a:pPr>
            <a:r>
              <a:rPr lang="en-US" i="1" dirty="0" smtClean="0"/>
              <a:t>~ </a:t>
            </a:r>
            <a:r>
              <a:rPr lang="en-US" dirty="0"/>
              <a:t>Missionaries impose Euro-Canadian ideals, values and </a:t>
            </a:r>
            <a:r>
              <a:rPr lang="en-US" dirty="0" smtClean="0"/>
              <a:t>practices</a:t>
            </a:r>
            <a:r>
              <a:rPr lang="en-US" dirty="0"/>
              <a:t>…</a:t>
            </a:r>
            <a:endParaRPr lang="en-US" i="1" dirty="0"/>
          </a:p>
          <a:p>
            <a:pPr marL="0" indent="0">
              <a:buNone/>
            </a:pPr>
            <a:r>
              <a:rPr lang="en-US" dirty="0" smtClean="0"/>
              <a:t>~ family structures (patriarchal), hierarchy (deference to authority), material accumulation, private property and individualism</a:t>
            </a:r>
          </a:p>
          <a:p>
            <a:pPr marL="0" indent="0">
              <a:buNone/>
            </a:pPr>
            <a:r>
              <a:rPr lang="en-US" dirty="0" smtClean="0"/>
              <a:t>~ Christianity:  religious justification for political, social and economic domination</a:t>
            </a:r>
          </a:p>
        </p:txBody>
      </p:sp>
    </p:spTree>
    <p:extLst>
      <p:ext uri="{BB962C8B-B14F-4D97-AF65-F5344CB8AC3E}">
        <p14:creationId xmlns:p14="http://schemas.microsoft.com/office/powerpoint/2010/main" val="7877962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Colonial Relations: Phase 3</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 </a:t>
            </a:r>
            <a:r>
              <a:rPr lang="en-US" dirty="0"/>
              <a:t>Colonial administration, later federal government of Canada, </a:t>
            </a:r>
            <a:r>
              <a:rPr lang="en-US" dirty="0" smtClean="0"/>
              <a:t>uses </a:t>
            </a:r>
            <a:r>
              <a:rPr lang="en-US" dirty="0"/>
              <a:t>its laws to impose European ideals values and </a:t>
            </a:r>
            <a:r>
              <a:rPr lang="en-US" dirty="0" smtClean="0"/>
              <a:t>practices </a:t>
            </a:r>
            <a:r>
              <a:rPr lang="en-US" dirty="0"/>
              <a:t>(</a:t>
            </a:r>
            <a:r>
              <a:rPr lang="en-US" i="1" dirty="0"/>
              <a:t>The Indian Act</a:t>
            </a:r>
            <a:r>
              <a:rPr lang="en-US" dirty="0"/>
              <a:t>).</a:t>
            </a:r>
          </a:p>
          <a:p>
            <a:pPr marL="0" indent="0">
              <a:buNone/>
            </a:pPr>
            <a:r>
              <a:rPr lang="en-US" dirty="0" smtClean="0"/>
              <a:t>~ </a:t>
            </a:r>
            <a:r>
              <a:rPr lang="en-US" dirty="0"/>
              <a:t>confinement and external political and social </a:t>
            </a:r>
            <a:r>
              <a:rPr lang="en-US" dirty="0" smtClean="0"/>
              <a:t>control</a:t>
            </a:r>
            <a:endParaRPr lang="en-US" dirty="0"/>
          </a:p>
          <a:p>
            <a:pPr marL="0" indent="0">
              <a:buNone/>
            </a:pPr>
            <a:r>
              <a:rPr lang="en-US" dirty="0" smtClean="0"/>
              <a:t>~ </a:t>
            </a:r>
            <a:r>
              <a:rPr lang="en-US" dirty="0"/>
              <a:t>disempowered local authority</a:t>
            </a:r>
          </a:p>
          <a:p>
            <a:pPr marL="0" indent="0">
              <a:buNone/>
            </a:pPr>
            <a:r>
              <a:rPr lang="en-US" dirty="0" smtClean="0"/>
              <a:t>~ </a:t>
            </a:r>
            <a:r>
              <a:rPr lang="en-US" dirty="0"/>
              <a:t>residential schools: psychological and </a:t>
            </a:r>
            <a:r>
              <a:rPr lang="en-US" dirty="0" smtClean="0"/>
              <a:t>	physical </a:t>
            </a:r>
            <a:r>
              <a:rPr lang="en-US" dirty="0"/>
              <a:t>violence</a:t>
            </a:r>
          </a:p>
          <a:p>
            <a:pPr marL="0" indent="0">
              <a:buNone/>
            </a:pPr>
            <a:endParaRPr lang="en-US" sz="2000" dirty="0"/>
          </a:p>
        </p:txBody>
      </p:sp>
    </p:spTree>
    <p:extLst>
      <p:ext uri="{BB962C8B-B14F-4D97-AF65-F5344CB8AC3E}">
        <p14:creationId xmlns:p14="http://schemas.microsoft.com/office/powerpoint/2010/main" val="23069367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Colonial Relations: Phase 3</a:t>
            </a:r>
            <a:endParaRPr lang="en-US" dirty="0"/>
          </a:p>
        </p:txBody>
      </p:sp>
      <p:sp>
        <p:nvSpPr>
          <p:cNvPr id="3" name="Content Placeholder 2"/>
          <p:cNvSpPr>
            <a:spLocks noGrp="1"/>
          </p:cNvSpPr>
          <p:nvPr>
            <p:ph idx="1"/>
          </p:nvPr>
        </p:nvSpPr>
        <p:spPr/>
        <p:txBody>
          <a:bodyPr/>
          <a:lstStyle/>
          <a:p>
            <a:pPr marL="0" indent="0">
              <a:buNone/>
            </a:pPr>
            <a:r>
              <a:rPr lang="en-US" dirty="0" smtClean="0"/>
              <a:t>	</a:t>
            </a:r>
          </a:p>
          <a:p>
            <a:pPr marL="0" indent="0">
              <a:buNone/>
            </a:pPr>
            <a:r>
              <a:rPr lang="en-US" dirty="0" smtClean="0"/>
              <a:t>~ economic sanctions</a:t>
            </a:r>
          </a:p>
          <a:p>
            <a:pPr marL="0" indent="0">
              <a:buNone/>
            </a:pPr>
            <a:r>
              <a:rPr lang="en-US" dirty="0" smtClean="0"/>
              <a:t>~ prohibition of traditional and spiritual practices</a:t>
            </a:r>
          </a:p>
          <a:p>
            <a:pPr marL="0" indent="0">
              <a:buNone/>
            </a:pPr>
            <a:r>
              <a:rPr lang="en-US" dirty="0" smtClean="0"/>
              <a:t>~ low-quality services and educational opportunities</a:t>
            </a:r>
          </a:p>
          <a:p>
            <a:pPr marL="0" indent="0">
              <a:buNone/>
            </a:pPr>
            <a:r>
              <a:rPr lang="en-US" dirty="0" smtClean="0"/>
              <a:t>~ exclusion</a:t>
            </a:r>
          </a:p>
        </p:txBody>
      </p:sp>
    </p:spTree>
    <p:extLst>
      <p:ext uri="{BB962C8B-B14F-4D97-AF65-F5344CB8AC3E}">
        <p14:creationId xmlns:p14="http://schemas.microsoft.com/office/powerpoint/2010/main" val="17482727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Colonial Relations: Phase 3</a:t>
            </a:r>
            <a:endParaRPr lang="en-US" dirty="0"/>
          </a:p>
        </p:txBody>
      </p:sp>
      <p:sp>
        <p:nvSpPr>
          <p:cNvPr id="3" name="Content Placeholder 2"/>
          <p:cNvSpPr>
            <a:spLocks noGrp="1"/>
          </p:cNvSpPr>
          <p:nvPr>
            <p:ph idx="1"/>
          </p:nvPr>
        </p:nvSpPr>
        <p:spPr/>
        <p:txBody>
          <a:bodyPr/>
          <a:lstStyle/>
          <a:p>
            <a:pPr marL="0" indent="0">
              <a:buNone/>
            </a:pPr>
            <a:r>
              <a:rPr lang="en-US" dirty="0" smtClean="0"/>
              <a:t>~ </a:t>
            </a:r>
            <a:r>
              <a:rPr lang="en-US" i="1" dirty="0"/>
              <a:t>Racialization </a:t>
            </a:r>
            <a:r>
              <a:rPr lang="en-US" dirty="0"/>
              <a:t>structurally entrenched denying </a:t>
            </a:r>
            <a:r>
              <a:rPr lang="en-US" dirty="0" smtClean="0"/>
              <a:t>	Aboriginal peoples </a:t>
            </a:r>
            <a:r>
              <a:rPr lang="en-US" dirty="0"/>
              <a:t>equal access and </a:t>
            </a:r>
            <a:r>
              <a:rPr lang="en-US" dirty="0" smtClean="0"/>
              <a:t>	opportunity</a:t>
            </a:r>
            <a:r>
              <a:rPr lang="en-US" dirty="0"/>
              <a:t>.</a:t>
            </a:r>
          </a:p>
          <a:p>
            <a:pPr marL="0" indent="0">
              <a:buNone/>
            </a:pPr>
            <a:r>
              <a:rPr lang="en-US" i="1" dirty="0" smtClean="0"/>
              <a:t>~ </a:t>
            </a:r>
            <a:r>
              <a:rPr lang="en-US" dirty="0"/>
              <a:t>kept in a state of dependence, subordination and </a:t>
            </a:r>
            <a:r>
              <a:rPr lang="en-US" dirty="0" smtClean="0"/>
              <a:t>	demoralization</a:t>
            </a:r>
            <a:endParaRPr lang="en-US" dirty="0"/>
          </a:p>
          <a:p>
            <a:pPr marL="0" indent="0">
              <a:buNone/>
            </a:pPr>
            <a:r>
              <a:rPr lang="en-US" i="1" dirty="0" smtClean="0"/>
              <a:t>~ </a:t>
            </a:r>
            <a:r>
              <a:rPr lang="en-US" dirty="0"/>
              <a:t>creation of a huge and dehumanizing social service </a:t>
            </a:r>
            <a:r>
              <a:rPr lang="en-US" dirty="0" smtClean="0"/>
              <a:t>	industry</a:t>
            </a:r>
            <a:endParaRPr lang="en-US" i="1" dirty="0"/>
          </a:p>
          <a:p>
            <a:pPr marL="0" indent="0">
              <a:buNone/>
            </a:pPr>
            <a:endParaRPr lang="en-US" dirty="0"/>
          </a:p>
        </p:txBody>
      </p:sp>
    </p:spTree>
    <p:extLst>
      <p:ext uri="{BB962C8B-B14F-4D97-AF65-F5344CB8AC3E}">
        <p14:creationId xmlns:p14="http://schemas.microsoft.com/office/powerpoint/2010/main" val="2707700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Internalized Colonialism: Phase 4</a:t>
            </a:r>
            <a:endParaRPr lang="en-US" dirty="0"/>
          </a:p>
        </p:txBody>
      </p:sp>
      <p:sp>
        <p:nvSpPr>
          <p:cNvPr id="3" name="Content Placeholder 2"/>
          <p:cNvSpPr>
            <a:spLocks noGrp="1"/>
          </p:cNvSpPr>
          <p:nvPr>
            <p:ph idx="1"/>
          </p:nvPr>
        </p:nvSpPr>
        <p:spPr/>
        <p:txBody>
          <a:bodyPr>
            <a:normAutofit/>
          </a:bodyPr>
          <a:lstStyle/>
          <a:p>
            <a:pPr marL="0" indent="0" algn="ctr">
              <a:buNone/>
            </a:pPr>
            <a:r>
              <a:rPr lang="en-US" dirty="0" smtClean="0"/>
              <a:t>Manifestations of Internalized Colonialism</a:t>
            </a:r>
          </a:p>
          <a:p>
            <a:pPr marL="0" indent="0">
              <a:buNone/>
            </a:pPr>
            <a:r>
              <a:rPr lang="en-US" dirty="0" smtClean="0"/>
              <a:t>~ economic marginalization (high unemployment)</a:t>
            </a:r>
          </a:p>
          <a:p>
            <a:pPr marL="0" indent="0">
              <a:buNone/>
            </a:pPr>
            <a:r>
              <a:rPr lang="en-US" dirty="0" smtClean="0"/>
              <a:t>~ environmental exploitation and destruction</a:t>
            </a:r>
          </a:p>
          <a:p>
            <a:pPr marL="0" indent="0">
              <a:buNone/>
            </a:pPr>
            <a:r>
              <a:rPr lang="en-US" dirty="0" smtClean="0"/>
              <a:t>~ dramatic socio-cultural </a:t>
            </a:r>
            <a:r>
              <a:rPr lang="en-US" dirty="0" err="1" smtClean="0"/>
              <a:t>disequalibrium</a:t>
            </a:r>
            <a:r>
              <a:rPr lang="en-US" dirty="0" smtClean="0"/>
              <a:t> (chaos):</a:t>
            </a:r>
          </a:p>
          <a:p>
            <a:pPr marL="0" indent="0">
              <a:buNone/>
            </a:pPr>
            <a:r>
              <a:rPr lang="en-US" dirty="0" smtClean="0"/>
              <a:t>	~ violent crimes, high suicide rates, penal 	incarceration, social assistance dependency, 	chemical dependence, low </a:t>
            </a:r>
            <a:r>
              <a:rPr lang="en-US" i="1" dirty="0" smtClean="0"/>
              <a:t>education</a:t>
            </a:r>
            <a:r>
              <a:rPr lang="en-US" dirty="0" smtClean="0"/>
              <a:t> levels</a:t>
            </a:r>
          </a:p>
        </p:txBody>
      </p:sp>
    </p:spTree>
    <p:extLst>
      <p:ext uri="{BB962C8B-B14F-4D97-AF65-F5344CB8AC3E}">
        <p14:creationId xmlns:p14="http://schemas.microsoft.com/office/powerpoint/2010/main" val="32672308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Internalized Colonialism: Phase 4</a:t>
            </a:r>
            <a:endParaRPr lang="en-US" dirty="0"/>
          </a:p>
        </p:txBody>
      </p:sp>
      <p:sp>
        <p:nvSpPr>
          <p:cNvPr id="3" name="Content Placeholder 2"/>
          <p:cNvSpPr>
            <a:spLocks noGrp="1"/>
          </p:cNvSpPr>
          <p:nvPr>
            <p:ph idx="1"/>
          </p:nvPr>
        </p:nvSpPr>
        <p:spPr/>
        <p:txBody>
          <a:bodyPr>
            <a:normAutofit/>
          </a:bodyPr>
          <a:lstStyle/>
          <a:p>
            <a:pPr marL="0" indent="0">
              <a:buNone/>
            </a:pPr>
            <a:endParaRPr lang="en-US" sz="2000" dirty="0" smtClean="0"/>
          </a:p>
          <a:p>
            <a:pPr marL="0" indent="0">
              <a:buNone/>
            </a:pPr>
            <a:r>
              <a:rPr lang="en-US" dirty="0" smtClean="0"/>
              <a:t>~ </a:t>
            </a:r>
            <a:r>
              <a:rPr lang="en-US" dirty="0"/>
              <a:t>family dysfunction and estrangement:</a:t>
            </a:r>
          </a:p>
          <a:p>
            <a:pPr marL="0" indent="0">
              <a:buNone/>
            </a:pPr>
            <a:r>
              <a:rPr lang="en-US" dirty="0"/>
              <a:t>	~ family violence, wife battery, child abuse, </a:t>
            </a:r>
            <a:endParaRPr lang="en-US" dirty="0" smtClean="0"/>
          </a:p>
          <a:p>
            <a:pPr marL="0" indent="0">
              <a:buNone/>
            </a:pPr>
            <a:r>
              <a:rPr lang="en-US" dirty="0"/>
              <a:t>	</a:t>
            </a:r>
            <a:r>
              <a:rPr lang="en-US" dirty="0" smtClean="0"/>
              <a:t>child </a:t>
            </a:r>
            <a:r>
              <a:rPr lang="en-US" dirty="0"/>
              <a:t>abandonment, </a:t>
            </a:r>
            <a:r>
              <a:rPr lang="en-US" dirty="0" smtClean="0"/>
              <a:t>children </a:t>
            </a:r>
            <a:r>
              <a:rPr lang="en-US" dirty="0"/>
              <a:t>in social service care, </a:t>
            </a:r>
            <a:endParaRPr lang="en-US" dirty="0" smtClean="0"/>
          </a:p>
          <a:p>
            <a:pPr marL="0" indent="0">
              <a:buNone/>
            </a:pPr>
            <a:r>
              <a:rPr lang="en-US" dirty="0"/>
              <a:t>	</a:t>
            </a:r>
            <a:r>
              <a:rPr lang="en-US" dirty="0" smtClean="0"/>
              <a:t>sexual </a:t>
            </a:r>
            <a:r>
              <a:rPr lang="en-US" dirty="0"/>
              <a:t>assault and incest</a:t>
            </a:r>
            <a:r>
              <a:rPr lang="en-US" sz="2000" dirty="0"/>
              <a:t>	</a:t>
            </a:r>
          </a:p>
          <a:p>
            <a:pPr marL="0" indent="0">
              <a:buNone/>
            </a:pPr>
            <a:endParaRPr lang="en-US" sz="2000" dirty="0"/>
          </a:p>
        </p:txBody>
      </p:sp>
    </p:spTree>
    <p:extLst>
      <p:ext uri="{BB962C8B-B14F-4D97-AF65-F5344CB8AC3E}">
        <p14:creationId xmlns:p14="http://schemas.microsoft.com/office/powerpoint/2010/main" val="4071801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Minute Memo Themes</a:t>
            </a:r>
            <a:endParaRPr lang="en-US" dirty="0"/>
          </a:p>
        </p:txBody>
      </p:sp>
      <p:sp>
        <p:nvSpPr>
          <p:cNvPr id="3" name="Content Placeholder 2"/>
          <p:cNvSpPr>
            <a:spLocks noGrp="1"/>
          </p:cNvSpPr>
          <p:nvPr>
            <p:ph idx="1"/>
          </p:nvPr>
        </p:nvSpPr>
        <p:spPr/>
        <p:txBody>
          <a:bodyPr/>
          <a:lstStyle/>
          <a:p>
            <a:r>
              <a:rPr lang="en-US" dirty="0" smtClean="0"/>
              <a:t>“</a:t>
            </a:r>
            <a:r>
              <a:rPr lang="en-US" dirty="0" err="1" smtClean="0"/>
              <a:t>Mamotowisowin</a:t>
            </a:r>
            <a:r>
              <a:rPr lang="en-US" dirty="0" smtClean="0"/>
              <a:t>”</a:t>
            </a:r>
          </a:p>
          <a:p>
            <a:r>
              <a:rPr lang="en-US" dirty="0"/>
              <a:t>Brief Overview of the Five Stages </a:t>
            </a:r>
            <a:r>
              <a:rPr lang="en-US"/>
              <a:t>of </a:t>
            </a:r>
            <a:r>
              <a:rPr lang="en-US" smtClean="0"/>
              <a:t>Colonialism’</a:t>
            </a:r>
          </a:p>
          <a:p>
            <a:r>
              <a:rPr lang="en-US" smtClean="0"/>
              <a:t>Strategies </a:t>
            </a:r>
            <a:r>
              <a:rPr lang="en-US" dirty="0" smtClean="0"/>
              <a:t>for Indigenizing Education and for honoring cultural diversity</a:t>
            </a:r>
            <a:endParaRPr lang="en-US" dirty="0"/>
          </a:p>
        </p:txBody>
      </p:sp>
    </p:spTree>
    <p:extLst>
      <p:ext uri="{BB962C8B-B14F-4D97-AF65-F5344CB8AC3E}">
        <p14:creationId xmlns:p14="http://schemas.microsoft.com/office/powerpoint/2010/main" val="13892157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Internalized Colonialism: Phase 4</a:t>
            </a:r>
            <a:endParaRPr lang="en-US" dirty="0"/>
          </a:p>
        </p:txBody>
      </p:sp>
      <p:sp>
        <p:nvSpPr>
          <p:cNvPr id="3" name="Content Placeholder 2"/>
          <p:cNvSpPr>
            <a:spLocks noGrp="1"/>
          </p:cNvSpPr>
          <p:nvPr>
            <p:ph idx="1"/>
          </p:nvPr>
        </p:nvSpPr>
        <p:spPr>
          <a:xfrm>
            <a:off x="669119" y="2070846"/>
            <a:ext cx="7612064" cy="4278907"/>
          </a:xfrm>
        </p:spPr>
        <p:txBody>
          <a:bodyPr>
            <a:noAutofit/>
          </a:bodyPr>
          <a:lstStyle/>
          <a:p>
            <a:pPr marL="0" indent="0">
              <a:buNone/>
            </a:pPr>
            <a:r>
              <a:rPr lang="en-US" dirty="0" smtClean="0"/>
              <a:t>~ dehumanization and alienation:</a:t>
            </a:r>
          </a:p>
          <a:p>
            <a:pPr marL="0" indent="0">
              <a:buNone/>
            </a:pPr>
            <a:r>
              <a:rPr lang="en-US" dirty="0" smtClean="0"/>
              <a:t>~ cultural schizophrenia, low self-esteem and confidence, self-hate, feelings of inferiority, apathy and lethargy, feelings of hopelessness, increase in health problems, increase in psychological and mental disorders</a:t>
            </a:r>
          </a:p>
          <a:p>
            <a:pPr marL="0" indent="0">
              <a:buNone/>
            </a:pPr>
            <a:r>
              <a:rPr lang="en-US" dirty="0" smtClean="0"/>
              <a:t>~ targeted social service industry:</a:t>
            </a:r>
          </a:p>
          <a:p>
            <a:pPr marL="0" indent="0">
              <a:buNone/>
            </a:pPr>
            <a:r>
              <a:rPr lang="en-US" dirty="0" smtClean="0"/>
              <a:t>~ institutionalization (dependency), false generosity of paternalism</a:t>
            </a:r>
          </a:p>
          <a:p>
            <a:pPr marL="0" indent="0" algn="ctr">
              <a:buNone/>
            </a:pPr>
            <a:endParaRPr lang="en-US" sz="1600" dirty="0" smtClean="0"/>
          </a:p>
          <a:p>
            <a:pPr marL="0" indent="0" algn="ctr">
              <a:buNone/>
            </a:pPr>
            <a:endParaRPr lang="en-US" sz="1600" dirty="0"/>
          </a:p>
        </p:txBody>
      </p:sp>
    </p:spTree>
    <p:extLst>
      <p:ext uri="{BB962C8B-B14F-4D97-AF65-F5344CB8AC3E}">
        <p14:creationId xmlns:p14="http://schemas.microsoft.com/office/powerpoint/2010/main" val="31733715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Internalized Colonialism: Phase 4</a:t>
            </a:r>
            <a:endParaRPr lang="en-US" dirty="0"/>
          </a:p>
        </p:txBody>
      </p:sp>
      <p:sp>
        <p:nvSpPr>
          <p:cNvPr id="3" name="Content Placeholder 2"/>
          <p:cNvSpPr>
            <a:spLocks noGrp="1"/>
          </p:cNvSpPr>
          <p:nvPr>
            <p:ph idx="1"/>
          </p:nvPr>
        </p:nvSpPr>
        <p:spPr/>
        <p:txBody>
          <a:bodyPr/>
          <a:lstStyle/>
          <a:p>
            <a:pPr marL="0" indent="0" algn="ctr">
              <a:buNone/>
            </a:pPr>
            <a:endParaRPr lang="en-US" dirty="0" smtClean="0"/>
          </a:p>
          <a:p>
            <a:pPr marL="0" indent="0" algn="ctr">
              <a:buNone/>
            </a:pPr>
            <a:endParaRPr lang="en-US" dirty="0"/>
          </a:p>
          <a:p>
            <a:pPr marL="0" indent="0" algn="ctr">
              <a:buNone/>
            </a:pPr>
            <a:r>
              <a:rPr lang="en-US" sz="3600" dirty="0" smtClean="0"/>
              <a:t>Generational </a:t>
            </a:r>
            <a:r>
              <a:rPr lang="en-US" sz="3600" dirty="0"/>
              <a:t>cycles of the above</a:t>
            </a:r>
            <a:r>
              <a:rPr lang="en-US" sz="3600" dirty="0" smtClean="0"/>
              <a:t>!</a:t>
            </a:r>
          </a:p>
          <a:p>
            <a:pPr marL="0" indent="0" algn="ctr">
              <a:buNone/>
            </a:pPr>
            <a:r>
              <a:rPr lang="en-US" sz="3600" dirty="0" smtClean="0"/>
              <a:t>(Five generations)</a:t>
            </a:r>
            <a:endParaRPr lang="en-US" sz="3600" dirty="0"/>
          </a:p>
        </p:txBody>
      </p:sp>
    </p:spTree>
    <p:extLst>
      <p:ext uri="{BB962C8B-B14F-4D97-AF65-F5344CB8AC3E}">
        <p14:creationId xmlns:p14="http://schemas.microsoft.com/office/powerpoint/2010/main" val="10128080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Decolonization: Phase 5</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 Individual, Rejection of the colonizer and his victimization</a:t>
            </a:r>
          </a:p>
          <a:p>
            <a:pPr marL="0" indent="0">
              <a:buNone/>
            </a:pPr>
            <a:r>
              <a:rPr lang="en-US" dirty="0" smtClean="0"/>
              <a:t>~ </a:t>
            </a:r>
            <a:r>
              <a:rPr lang="en-US" i="1" dirty="0" smtClean="0"/>
              <a:t>appropriate  tools (such as schooling, life skills, etc.) of the oppressor to challenge oppression</a:t>
            </a:r>
          </a:p>
          <a:p>
            <a:pPr marL="0" indent="0">
              <a:buNone/>
            </a:pPr>
            <a:r>
              <a:rPr lang="en-US" dirty="0" smtClean="0"/>
              <a:t>~ resist in direct and indirect ways</a:t>
            </a:r>
          </a:p>
          <a:p>
            <a:pPr marL="0" indent="0">
              <a:buNone/>
            </a:pPr>
            <a:r>
              <a:rPr lang="en-US" dirty="0" smtClean="0"/>
              <a:t>~ reclaim languages, culture, spirituality, ceremonies, communities</a:t>
            </a:r>
          </a:p>
        </p:txBody>
      </p:sp>
    </p:spTree>
    <p:extLst>
      <p:ext uri="{BB962C8B-B14F-4D97-AF65-F5344CB8AC3E}">
        <p14:creationId xmlns:p14="http://schemas.microsoft.com/office/powerpoint/2010/main" val="3236940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Decolonization: Phase 5</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 </a:t>
            </a:r>
            <a:r>
              <a:rPr lang="en-US" dirty="0"/>
              <a:t>The individual needs to recover:</a:t>
            </a:r>
          </a:p>
          <a:p>
            <a:pPr marL="0" indent="0">
              <a:buNone/>
            </a:pPr>
            <a:r>
              <a:rPr lang="en-US" dirty="0"/>
              <a:t>	~ Sense of safety, sense of Identity, sense of </a:t>
            </a:r>
            <a:r>
              <a:rPr lang="en-US" dirty="0" smtClean="0"/>
              <a:t>	Power</a:t>
            </a:r>
            <a:r>
              <a:rPr lang="en-US" dirty="0"/>
              <a:t>, sense </a:t>
            </a:r>
            <a:r>
              <a:rPr lang="en-US" dirty="0" smtClean="0"/>
              <a:t>	of </a:t>
            </a:r>
            <a:r>
              <a:rPr lang="en-US" dirty="0"/>
              <a:t>Integrity, sense </a:t>
            </a:r>
            <a:r>
              <a:rPr lang="en-US" dirty="0" smtClean="0"/>
              <a:t>of Possibility</a:t>
            </a:r>
            <a:r>
              <a:rPr lang="en-US" dirty="0"/>
              <a:t>, </a:t>
            </a:r>
            <a:r>
              <a:rPr lang="en-US" dirty="0" smtClean="0"/>
              <a:t>	sense </a:t>
            </a:r>
            <a:r>
              <a:rPr lang="en-US" dirty="0"/>
              <a:t>of Abundance, </a:t>
            </a:r>
            <a:r>
              <a:rPr lang="en-US" dirty="0" smtClean="0"/>
              <a:t>sense </a:t>
            </a:r>
            <a:r>
              <a:rPr lang="en-US" dirty="0"/>
              <a:t>of Connection, sense </a:t>
            </a:r>
            <a:r>
              <a:rPr lang="en-US" dirty="0" smtClean="0"/>
              <a:t>	of </a:t>
            </a:r>
            <a:r>
              <a:rPr lang="en-US" dirty="0"/>
              <a:t>Strength, sense </a:t>
            </a:r>
            <a:r>
              <a:rPr lang="en-US" dirty="0" smtClean="0"/>
              <a:t>of Compassion</a:t>
            </a:r>
            <a:r>
              <a:rPr lang="en-US" dirty="0"/>
              <a:t>, sense of Self</a:t>
            </a:r>
            <a:r>
              <a:rPr lang="en-US" dirty="0" smtClean="0"/>
              <a:t>-	Protection</a:t>
            </a:r>
            <a:r>
              <a:rPr lang="en-US" dirty="0"/>
              <a:t>, sense of </a:t>
            </a:r>
            <a:r>
              <a:rPr lang="en-US" dirty="0" smtClean="0"/>
              <a:t>Autonomy</a:t>
            </a:r>
            <a:r>
              <a:rPr lang="en-US" dirty="0"/>
              <a:t>, </a:t>
            </a:r>
            <a:r>
              <a:rPr lang="en-US" dirty="0" smtClean="0"/>
              <a:t>sense </a:t>
            </a:r>
            <a:r>
              <a:rPr lang="en-US" dirty="0"/>
              <a:t>of Faith</a:t>
            </a:r>
          </a:p>
          <a:p>
            <a:pPr marL="0" indent="0">
              <a:buNone/>
            </a:pPr>
            <a:endParaRPr lang="en-US" sz="2000" dirty="0"/>
          </a:p>
        </p:txBody>
      </p:sp>
    </p:spTree>
    <p:extLst>
      <p:ext uri="{BB962C8B-B14F-4D97-AF65-F5344CB8AC3E}">
        <p14:creationId xmlns:p14="http://schemas.microsoft.com/office/powerpoint/2010/main" val="23438959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a:t>
            </a:r>
            <a:endParaRPr lang="en-US" dirty="0"/>
          </a:p>
        </p:txBody>
      </p:sp>
      <p:sp>
        <p:nvSpPr>
          <p:cNvPr id="3" name="Content Placeholder 2"/>
          <p:cNvSpPr>
            <a:spLocks noGrp="1"/>
          </p:cNvSpPr>
          <p:nvPr>
            <p:ph idx="1"/>
          </p:nvPr>
        </p:nvSpPr>
        <p:spPr/>
        <p:txBody>
          <a:bodyPr/>
          <a:lstStyle/>
          <a:p>
            <a:pPr marL="0" indent="0" algn="ctr">
              <a:buNone/>
            </a:pPr>
            <a:r>
              <a:rPr lang="en-US" dirty="0" smtClean="0"/>
              <a:t>Originally prepared by:</a:t>
            </a:r>
          </a:p>
          <a:p>
            <a:pPr marL="0" indent="0" algn="ctr">
              <a:buNone/>
            </a:pPr>
            <a:endParaRPr lang="en-US" dirty="0" smtClean="0"/>
          </a:p>
          <a:p>
            <a:pPr marL="0" indent="0" algn="ctr">
              <a:buNone/>
            </a:pPr>
            <a:r>
              <a:rPr lang="en-US" dirty="0" smtClean="0"/>
              <a:t>Professor Winona Stevenson (Wheeler)</a:t>
            </a:r>
          </a:p>
          <a:p>
            <a:pPr marL="0" indent="0" algn="ctr">
              <a:buNone/>
            </a:pPr>
            <a:r>
              <a:rPr lang="en-US" dirty="0"/>
              <a:t>a</a:t>
            </a:r>
            <a:r>
              <a:rPr lang="en-US" dirty="0" smtClean="0"/>
              <a:t>dapted and expanded by Rodolfo </a:t>
            </a:r>
            <a:r>
              <a:rPr lang="en-US" dirty="0" err="1" smtClean="0"/>
              <a:t>Pino</a:t>
            </a:r>
            <a:endParaRPr lang="en-US" dirty="0" smtClean="0"/>
          </a:p>
          <a:p>
            <a:pPr marL="0" indent="0" algn="ctr">
              <a:buNone/>
            </a:pPr>
            <a:r>
              <a:rPr lang="en-US" dirty="0" smtClean="0"/>
              <a:t>NATST 110.6 (11), Summer 1997</a:t>
            </a:r>
            <a:endParaRPr lang="en-US" dirty="0"/>
          </a:p>
        </p:txBody>
      </p:sp>
    </p:spTree>
    <p:extLst>
      <p:ext uri="{BB962C8B-B14F-4D97-AF65-F5344CB8AC3E}">
        <p14:creationId xmlns:p14="http://schemas.microsoft.com/office/powerpoint/2010/main" val="25454615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ormAutofit/>
          </a:bodyPr>
          <a:lstStyle/>
          <a:p>
            <a:pPr marL="0" indent="0" algn="ctr">
              <a:buNone/>
            </a:pPr>
            <a:r>
              <a:rPr lang="en-US" sz="4400" dirty="0" smtClean="0"/>
              <a:t>????</a:t>
            </a:r>
          </a:p>
          <a:p>
            <a:pPr marL="0" indent="0" algn="ctr">
              <a:buNone/>
            </a:pPr>
            <a:endParaRPr lang="en-US" dirty="0" smtClean="0"/>
          </a:p>
          <a:p>
            <a:pPr marL="0" indent="0" algn="ctr">
              <a:buNone/>
            </a:pPr>
            <a:r>
              <a:rPr lang="en-US" dirty="0" smtClean="0"/>
              <a:t>Remember, there is no such thing as a</a:t>
            </a:r>
          </a:p>
          <a:p>
            <a:pPr marL="0" indent="0" algn="ctr">
              <a:buNone/>
            </a:pPr>
            <a:r>
              <a:rPr lang="en-US" dirty="0"/>
              <a:t>s</a:t>
            </a:r>
            <a:r>
              <a:rPr lang="en-US" dirty="0" smtClean="0"/>
              <a:t>illy question.</a:t>
            </a:r>
            <a:endParaRPr lang="en-US" dirty="0"/>
          </a:p>
        </p:txBody>
      </p:sp>
    </p:spTree>
    <p:extLst>
      <p:ext uri="{BB962C8B-B14F-4D97-AF65-F5344CB8AC3E}">
        <p14:creationId xmlns:p14="http://schemas.microsoft.com/office/powerpoint/2010/main" val="3115564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p>
        </p:txBody>
      </p:sp>
      <p:sp>
        <p:nvSpPr>
          <p:cNvPr id="3" name="Content Placeholder 2"/>
          <p:cNvSpPr>
            <a:spLocks noGrp="1"/>
          </p:cNvSpPr>
          <p:nvPr>
            <p:ph idx="1"/>
          </p:nvPr>
        </p:nvSpPr>
        <p:spPr>
          <a:xfrm>
            <a:off x="765175" y="2070846"/>
            <a:ext cx="7612064" cy="4342938"/>
          </a:xfrm>
        </p:spPr>
        <p:txBody>
          <a:bodyPr>
            <a:noAutofit/>
          </a:bodyPr>
          <a:lstStyle/>
          <a:p>
            <a:pPr marL="0" indent="0">
              <a:buNone/>
            </a:pPr>
            <a:r>
              <a:rPr lang="en-US" sz="2000" dirty="0" err="1" smtClean="0"/>
              <a:t>Tereigh</a:t>
            </a:r>
            <a:r>
              <a:rPr lang="en-US" sz="2000" dirty="0" smtClean="0"/>
              <a:t> </a:t>
            </a:r>
            <a:r>
              <a:rPr lang="en-US" sz="2000" dirty="0" err="1" smtClean="0"/>
              <a:t>Ewert</a:t>
            </a:r>
            <a:r>
              <a:rPr lang="en-US" sz="2000" dirty="0" smtClean="0"/>
              <a:t>-Bauer, Educational Development Specialist </a:t>
            </a:r>
          </a:p>
          <a:p>
            <a:pPr marL="0" indent="0">
              <a:buNone/>
            </a:pPr>
            <a:r>
              <a:rPr lang="en-US" sz="2000" dirty="0" smtClean="0"/>
              <a:t>P: 306.966.6321</a:t>
            </a:r>
          </a:p>
          <a:p>
            <a:pPr marL="0" indent="0">
              <a:buNone/>
            </a:pPr>
            <a:r>
              <a:rPr lang="en-US" sz="2000" dirty="0" smtClean="0"/>
              <a:t>E: </a:t>
            </a:r>
            <a:r>
              <a:rPr lang="en-US" sz="2000" dirty="0" smtClean="0">
                <a:hlinkClick r:id="rId3"/>
              </a:rPr>
              <a:t>tereigh.ewert-bauer@usask.ca</a:t>
            </a:r>
            <a:endParaRPr lang="en-US" sz="2000" dirty="0" smtClean="0"/>
          </a:p>
          <a:p>
            <a:pPr marL="0" indent="0">
              <a:buNone/>
            </a:pPr>
            <a:r>
              <a:rPr lang="en-US" sz="2000" dirty="0" smtClean="0"/>
              <a:t>Colleen Charles, Indigenous Voices Program Coordinator</a:t>
            </a:r>
          </a:p>
          <a:p>
            <a:pPr marL="0" indent="0">
              <a:buNone/>
            </a:pPr>
            <a:r>
              <a:rPr lang="en-US" sz="2000" dirty="0" smtClean="0"/>
              <a:t>P: 306.966.5432</a:t>
            </a:r>
          </a:p>
          <a:p>
            <a:pPr marL="0" indent="0">
              <a:buNone/>
            </a:pPr>
            <a:r>
              <a:rPr lang="en-US" sz="2000" dirty="0" smtClean="0"/>
              <a:t>E: </a:t>
            </a:r>
            <a:r>
              <a:rPr lang="en-US" sz="2000" dirty="0" smtClean="0">
                <a:hlinkClick r:id="rId4"/>
              </a:rPr>
              <a:t>colleen.charles@usask.ca</a:t>
            </a:r>
            <a:endParaRPr lang="en-US" sz="2000" dirty="0" smtClean="0"/>
          </a:p>
          <a:p>
            <a:pPr marL="0" indent="0">
              <a:buNone/>
            </a:pPr>
            <a:r>
              <a:rPr lang="en-US" sz="2000" dirty="0" smtClean="0"/>
              <a:t>The </a:t>
            </a:r>
            <a:r>
              <a:rPr lang="en-US" sz="2000" dirty="0" err="1" smtClean="0"/>
              <a:t>Gwenna</a:t>
            </a:r>
            <a:r>
              <a:rPr lang="en-US" sz="2000" dirty="0" smtClean="0"/>
              <a:t> Moss Centre for Teaching Effectiveness</a:t>
            </a:r>
          </a:p>
          <a:p>
            <a:pPr marL="0" indent="0">
              <a:buNone/>
            </a:pPr>
            <a:r>
              <a:rPr lang="en-US" sz="2000" dirty="0" smtClean="0"/>
              <a:t>University of Saskatchewan:  </a:t>
            </a:r>
            <a:r>
              <a:rPr lang="en-US" sz="2000" dirty="0" err="1" smtClean="0"/>
              <a:t>www.usask.ca</a:t>
            </a:r>
            <a:r>
              <a:rPr lang="en-US" sz="2000" dirty="0" smtClean="0"/>
              <a:t>/</a:t>
            </a:r>
            <a:r>
              <a:rPr lang="en-US" sz="2000" dirty="0" err="1" smtClean="0"/>
              <a:t>indigenousvoices</a:t>
            </a:r>
            <a:endParaRPr lang="en-US" sz="2000" dirty="0"/>
          </a:p>
        </p:txBody>
      </p:sp>
    </p:spTree>
    <p:extLst>
      <p:ext uri="{BB962C8B-B14F-4D97-AF65-F5344CB8AC3E}">
        <p14:creationId xmlns:p14="http://schemas.microsoft.com/office/powerpoint/2010/main" val="3795811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5 Stages of Colonialism</a:t>
            </a:r>
            <a:endParaRPr lang="en-US" dirty="0"/>
          </a:p>
        </p:txBody>
      </p:sp>
      <p:sp>
        <p:nvSpPr>
          <p:cNvPr id="3" name="Subtitle 2"/>
          <p:cNvSpPr>
            <a:spLocks noGrp="1"/>
          </p:cNvSpPr>
          <p:nvPr>
            <p:ph type="subTitle" idx="1"/>
          </p:nvPr>
        </p:nvSpPr>
        <p:spPr/>
        <p:txBody>
          <a:bodyPr/>
          <a:lstStyle/>
          <a:p>
            <a:r>
              <a:rPr lang="en-US" dirty="0" smtClean="0"/>
              <a:t>Indigenous Voices Program, University of Saskatchewan</a:t>
            </a:r>
            <a:endParaRPr lang="en-US" dirty="0"/>
          </a:p>
        </p:txBody>
      </p:sp>
    </p:spTree>
    <p:extLst>
      <p:ext uri="{BB962C8B-B14F-4D97-AF65-F5344CB8AC3E}">
        <p14:creationId xmlns:p14="http://schemas.microsoft.com/office/powerpoint/2010/main" val="3159545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Stages of the Colonial Encounter</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0327775"/>
              </p:ext>
            </p:extLst>
          </p:nvPr>
        </p:nvGraphicFramePr>
        <p:xfrm>
          <a:off x="765175" y="2070846"/>
          <a:ext cx="7612064" cy="41820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01676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Fanon</a:t>
            </a:r>
            <a:endParaRPr lang="en-US" dirty="0"/>
          </a:p>
        </p:txBody>
      </p:sp>
      <p:sp>
        <p:nvSpPr>
          <p:cNvPr id="3" name="Content Placeholder 2"/>
          <p:cNvSpPr>
            <a:spLocks noGrp="1"/>
          </p:cNvSpPr>
          <p:nvPr>
            <p:ph idx="1"/>
          </p:nvPr>
        </p:nvSpPr>
        <p:spPr/>
        <p:txBody>
          <a:bodyPr/>
          <a:lstStyle/>
          <a:p>
            <a:pPr marL="0" indent="0">
              <a:buNone/>
            </a:pPr>
            <a:r>
              <a:rPr lang="en-US" dirty="0" smtClean="0"/>
              <a:t>Colonialism is not satisfied merely with holding a people in its grip and emptying the native’s brain of all form and content.  By a kind perverted logic, it turns to the past of the oppressed people, and distorts, disfigures, and destroys it.</a:t>
            </a:r>
          </a:p>
          <a:p>
            <a:pPr marL="0" indent="0">
              <a:buNone/>
            </a:pPr>
            <a:endParaRPr lang="en-US" dirty="0"/>
          </a:p>
          <a:p>
            <a:pPr marL="0" indent="0">
              <a:buNone/>
            </a:pPr>
            <a:r>
              <a:rPr lang="en-US" dirty="0" smtClean="0"/>
              <a:t>	Frantz Fanon, </a:t>
            </a:r>
            <a:r>
              <a:rPr lang="en-US" i="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The Wretched of the Earth </a:t>
            </a:r>
            <a:r>
              <a:rPr lang="en-US" dirty="0" smtClean="0"/>
              <a:t>(1968)</a:t>
            </a:r>
            <a:endParaRPr lang="en-US" dirty="0"/>
          </a:p>
        </p:txBody>
      </p:sp>
    </p:spTree>
    <p:extLst>
      <p:ext uri="{BB962C8B-B14F-4D97-AF65-F5344CB8AC3E}">
        <p14:creationId xmlns:p14="http://schemas.microsoft.com/office/powerpoint/2010/main" val="4205626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Steady State: Phase 1</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 Traditional worldviews, philosophies, and spirituality intact</a:t>
            </a:r>
          </a:p>
          <a:p>
            <a:pPr marL="0" indent="0">
              <a:buNone/>
            </a:pPr>
            <a:r>
              <a:rPr lang="en-US" dirty="0" smtClean="0"/>
              <a:t>~ Aboriginal laws and customs function to maintain social 	cohesion in families and communities.  </a:t>
            </a:r>
          </a:p>
          <a:p>
            <a:pPr marL="0" indent="0">
              <a:buNone/>
            </a:pPr>
            <a:r>
              <a:rPr lang="en-US" dirty="0" smtClean="0"/>
              <a:t>~ Aboriginal family structures are healthy and balanced.</a:t>
            </a:r>
          </a:p>
          <a:p>
            <a:pPr marL="0" indent="0">
              <a:buNone/>
            </a:pPr>
            <a:r>
              <a:rPr lang="en-US" dirty="0" smtClean="0"/>
              <a:t>~ Aboriginal communities are autonomous and self-sufficient. </a:t>
            </a:r>
          </a:p>
          <a:p>
            <a:pPr marL="0" indent="0">
              <a:buNone/>
            </a:pPr>
            <a:endParaRPr lang="en-US" sz="2000" dirty="0"/>
          </a:p>
          <a:p>
            <a:pPr marL="0" indent="0">
              <a:buNone/>
            </a:pPr>
            <a:endParaRPr lang="en-US" sz="2000" dirty="0" smtClean="0"/>
          </a:p>
          <a:p>
            <a:pPr marL="0" indent="0">
              <a:buNone/>
            </a:pPr>
            <a:endParaRPr lang="en-US" sz="2000" dirty="0" smtClean="0"/>
          </a:p>
        </p:txBody>
      </p:sp>
    </p:spTree>
    <p:extLst>
      <p:ext uri="{BB962C8B-B14F-4D97-AF65-F5344CB8AC3E}">
        <p14:creationId xmlns:p14="http://schemas.microsoft.com/office/powerpoint/2010/main" val="2425175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Steady State: Phase 1</a:t>
            </a:r>
            <a:endParaRPr lang="en-US" dirty="0"/>
          </a:p>
        </p:txBody>
      </p:sp>
      <p:sp>
        <p:nvSpPr>
          <p:cNvPr id="3" name="Content Placeholder 2"/>
          <p:cNvSpPr>
            <a:spLocks noGrp="1"/>
          </p:cNvSpPr>
          <p:nvPr>
            <p:ph idx="1"/>
          </p:nvPr>
        </p:nvSpPr>
        <p:spPr/>
        <p:txBody>
          <a:bodyPr>
            <a:normAutofit/>
          </a:bodyPr>
          <a:lstStyle/>
          <a:p>
            <a:pPr marL="0" indent="0">
              <a:buNone/>
            </a:pPr>
            <a:endParaRPr lang="en-US" sz="2000" dirty="0" smtClean="0"/>
          </a:p>
          <a:p>
            <a:pPr marL="0" indent="0">
              <a:buNone/>
            </a:pPr>
            <a:r>
              <a:rPr lang="en-US" dirty="0" smtClean="0"/>
              <a:t>~ </a:t>
            </a:r>
            <a:r>
              <a:rPr lang="en-US" dirty="0"/>
              <a:t>Land and resources are held in common.  </a:t>
            </a:r>
          </a:p>
          <a:p>
            <a:pPr marL="0" indent="0">
              <a:buNone/>
            </a:pPr>
            <a:r>
              <a:rPr lang="en-US" dirty="0"/>
              <a:t>~ Equal access to resources (human, spiritual, and </a:t>
            </a:r>
            <a:r>
              <a:rPr lang="en-US" dirty="0" smtClean="0"/>
              <a:t>	environment</a:t>
            </a:r>
            <a:r>
              <a:rPr lang="en-US" dirty="0"/>
              <a:t>).</a:t>
            </a:r>
          </a:p>
          <a:p>
            <a:pPr marL="0" indent="0">
              <a:buNone/>
            </a:pPr>
            <a:r>
              <a:rPr lang="en-US" dirty="0"/>
              <a:t>~ Negotiated territories and international relations. </a:t>
            </a:r>
          </a:p>
          <a:p>
            <a:pPr marL="0" indent="0">
              <a:buNone/>
            </a:pPr>
            <a:endParaRPr lang="en-US" sz="1800" dirty="0"/>
          </a:p>
        </p:txBody>
      </p:sp>
    </p:spTree>
    <p:extLst>
      <p:ext uri="{BB962C8B-B14F-4D97-AF65-F5344CB8AC3E}">
        <p14:creationId xmlns:p14="http://schemas.microsoft.com/office/powerpoint/2010/main" val="1241189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Encounter: Phase 2</a:t>
            </a:r>
            <a:endParaRPr lang="en-US" dirty="0"/>
          </a:p>
        </p:txBody>
      </p:sp>
      <p:sp>
        <p:nvSpPr>
          <p:cNvPr id="3" name="Content Placeholder 2"/>
          <p:cNvSpPr>
            <a:spLocks noGrp="1"/>
          </p:cNvSpPr>
          <p:nvPr>
            <p:ph idx="1"/>
          </p:nvPr>
        </p:nvSpPr>
        <p:spPr>
          <a:xfrm>
            <a:off x="765175" y="2070846"/>
            <a:ext cx="7612062" cy="4310923"/>
          </a:xfrm>
        </p:spPr>
        <p:txBody>
          <a:bodyPr>
            <a:noAutofit/>
          </a:bodyPr>
          <a:lstStyle/>
          <a:p>
            <a:pPr marL="0" indent="0">
              <a:buNone/>
            </a:pPr>
            <a:r>
              <a:rPr lang="en-US" dirty="0" smtClean="0"/>
              <a:t>~ Colonial agents (merchants) arrive seeking economic profits.</a:t>
            </a:r>
          </a:p>
          <a:p>
            <a:pPr marL="0" indent="0">
              <a:buNone/>
            </a:pPr>
            <a:r>
              <a:rPr lang="en-US" dirty="0" smtClean="0"/>
              <a:t>~ Aboriginal peoples enter the global market system, created by the Europeans, as producers of resources.  Aboriginal peoples become Increasingly dependent on foreign commodities which draw them further into the colonial economy.</a:t>
            </a:r>
          </a:p>
          <a:p>
            <a:pPr marL="0" indent="0">
              <a:buNone/>
            </a:pPr>
            <a:r>
              <a:rPr lang="en-US" dirty="0" smtClean="0"/>
              <a:t>~ Aboriginal people start increasing their production for trade (hunting, trapping, supplying) which places undue strain on local resources.</a:t>
            </a:r>
          </a:p>
        </p:txBody>
      </p:sp>
    </p:spTree>
    <p:extLst>
      <p:ext uri="{BB962C8B-B14F-4D97-AF65-F5344CB8AC3E}">
        <p14:creationId xmlns:p14="http://schemas.microsoft.com/office/powerpoint/2010/main" val="1238817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Encounter: Phase 2</a:t>
            </a:r>
            <a:endParaRPr lang="en-US" dirty="0"/>
          </a:p>
        </p:txBody>
      </p:sp>
      <p:sp>
        <p:nvSpPr>
          <p:cNvPr id="3" name="Content Placeholder 2"/>
          <p:cNvSpPr>
            <a:spLocks noGrp="1"/>
          </p:cNvSpPr>
          <p:nvPr>
            <p:ph idx="1"/>
          </p:nvPr>
        </p:nvSpPr>
        <p:spPr>
          <a:xfrm>
            <a:off x="765175" y="2070846"/>
            <a:ext cx="7612064" cy="4364282"/>
          </a:xfrm>
        </p:spPr>
        <p:txBody>
          <a:bodyPr>
            <a:noAutofit/>
          </a:bodyPr>
          <a:lstStyle/>
          <a:p>
            <a:pPr marL="0" indent="0">
              <a:buNone/>
            </a:pPr>
            <a:r>
              <a:rPr lang="en-US" dirty="0"/>
              <a:t>~ Aboriginal peoples adjust their philosophical and </a:t>
            </a:r>
            <a:r>
              <a:rPr lang="en-US" dirty="0" smtClean="0"/>
              <a:t>spiritual relationship </a:t>
            </a:r>
            <a:r>
              <a:rPr lang="en-US" dirty="0"/>
              <a:t>with the animals peoples </a:t>
            </a:r>
            <a:r>
              <a:rPr lang="en-US" dirty="0" smtClean="0"/>
              <a:t>in </a:t>
            </a:r>
            <a:r>
              <a:rPr lang="en-US" dirty="0"/>
              <a:t>order to </a:t>
            </a:r>
            <a:r>
              <a:rPr lang="en-US" dirty="0" smtClean="0"/>
              <a:t>exploit </a:t>
            </a:r>
            <a:r>
              <a:rPr lang="en-US" dirty="0"/>
              <a:t>them for profit.</a:t>
            </a:r>
          </a:p>
          <a:p>
            <a:pPr marL="0" indent="0">
              <a:buNone/>
            </a:pPr>
            <a:r>
              <a:rPr lang="en-US" dirty="0"/>
              <a:t>~ Pre-contact international relations destroyed over </a:t>
            </a:r>
            <a:r>
              <a:rPr lang="en-US" dirty="0" smtClean="0"/>
              <a:t>competition </a:t>
            </a:r>
            <a:r>
              <a:rPr lang="en-US" dirty="0"/>
              <a:t>for resources and access to </a:t>
            </a:r>
            <a:r>
              <a:rPr lang="en-US" dirty="0" smtClean="0"/>
              <a:t>European commodities</a:t>
            </a:r>
            <a:r>
              <a:rPr lang="en-US" dirty="0"/>
              <a:t>.  Intertribal </a:t>
            </a:r>
            <a:r>
              <a:rPr lang="en-US" dirty="0" smtClean="0"/>
              <a:t>confrontations </a:t>
            </a:r>
            <a:r>
              <a:rPr lang="en-US" dirty="0"/>
              <a:t>increase </a:t>
            </a:r>
            <a:r>
              <a:rPr lang="en-US" dirty="0" smtClean="0"/>
              <a:t>dramatically</a:t>
            </a:r>
            <a:r>
              <a:rPr lang="en-US" dirty="0"/>
              <a:t>.</a:t>
            </a:r>
          </a:p>
          <a:p>
            <a:pPr marL="0" indent="0">
              <a:buNone/>
            </a:pPr>
            <a:r>
              <a:rPr lang="en-US" dirty="0"/>
              <a:t>~ Aboriginal peoples enter into social relations with </a:t>
            </a:r>
            <a:r>
              <a:rPr lang="en-US" dirty="0" smtClean="0"/>
              <a:t>colonial agents </a:t>
            </a:r>
            <a:r>
              <a:rPr lang="en-US" dirty="0"/>
              <a:t>through trade, intermarriage, </a:t>
            </a:r>
            <a:r>
              <a:rPr lang="en-US" dirty="0" smtClean="0"/>
              <a:t>and </a:t>
            </a:r>
            <a:r>
              <a:rPr lang="en-US" dirty="0"/>
              <a:t>prolonged </a:t>
            </a:r>
            <a:r>
              <a:rPr lang="en-US" dirty="0" smtClean="0"/>
              <a:t>contact</a:t>
            </a:r>
            <a:r>
              <a:rPr lang="en-US" dirty="0"/>
              <a:t>.</a:t>
            </a:r>
          </a:p>
          <a:p>
            <a:pPr marL="0" indent="0">
              <a:buNone/>
            </a:pPr>
            <a:endParaRPr lang="en-US" dirty="0"/>
          </a:p>
        </p:txBody>
      </p:sp>
    </p:spTree>
    <p:extLst>
      <p:ext uri="{BB962C8B-B14F-4D97-AF65-F5344CB8AC3E}">
        <p14:creationId xmlns:p14="http://schemas.microsoft.com/office/powerpoint/2010/main" val="1511831899"/>
      </p:ext>
    </p:extLst>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Habitat">
  <a:themeElements>
    <a:clrScheme name="Habitat">
      <a:dk1>
        <a:sysClr val="windowText" lastClr="000000"/>
      </a:dk1>
      <a:lt1>
        <a:sysClr val="window" lastClr="FFFFFF"/>
      </a:lt1>
      <a:dk2>
        <a:srgbClr val="194431"/>
      </a:dk2>
      <a:lt2>
        <a:srgbClr val="F0E6C3"/>
      </a:lt2>
      <a:accent1>
        <a:srgbClr val="F8C000"/>
      </a:accent1>
      <a:accent2>
        <a:srgbClr val="F88600"/>
      </a:accent2>
      <a:accent3>
        <a:srgbClr val="F83500"/>
      </a:accent3>
      <a:accent4>
        <a:srgbClr val="8B723D"/>
      </a:accent4>
      <a:accent5>
        <a:srgbClr val="818B3D"/>
      </a:accent5>
      <a:accent6>
        <a:srgbClr val="586215"/>
      </a:accent6>
      <a:hlink>
        <a:srgbClr val="FF621D"/>
      </a:hlink>
      <a:folHlink>
        <a:srgbClr val="F3D260"/>
      </a:folHlink>
    </a:clrScheme>
    <a:fontScheme name="Habitat">
      <a:majorFont>
        <a:latin typeface="Book Antiqua"/>
        <a:ea typeface=""/>
        <a:cs typeface=""/>
        <a:font script="Jpan" typeface="ＭＳ 明朝"/>
      </a:majorFont>
      <a:minorFont>
        <a:latin typeface="Book Antiqua"/>
        <a:ea typeface=""/>
        <a:cs typeface=""/>
        <a:font script="Jpan" typeface="ＭＳ 明朝"/>
      </a:minorFont>
    </a:fontScheme>
    <a:fmtScheme name="Habitat">
      <a:fillStyleLst>
        <a:solidFill>
          <a:schemeClr val="phClr"/>
        </a:solidFill>
        <a:blipFill rotWithShape="1">
          <a:blip xmlns:r="http://schemas.openxmlformats.org/officeDocument/2006/relationships" r:embed="rId1">
            <a:duotone>
              <a:schemeClr val="phClr">
                <a:shade val="10000"/>
                <a:satMod val="130000"/>
              </a:schemeClr>
              <a:schemeClr val="phClr">
                <a:satMod val="275000"/>
              </a:schemeClr>
            </a:duotone>
          </a:blip>
          <a:tile tx="0" ty="0" sx="40000" sy="40000" flip="none" algn="tl"/>
        </a:blipFill>
        <a:blipFill rotWithShape="1">
          <a:blip xmlns:r="http://schemas.openxmlformats.org/officeDocument/2006/relationships" r:embed="rId2">
            <a:duotone>
              <a:schemeClr val="phClr">
                <a:shade val="40000"/>
                <a:satMod val="130000"/>
              </a:schemeClr>
              <a:schemeClr val="phClr">
                <a:satMod val="275000"/>
              </a:schemeClr>
            </a:duotone>
          </a:blip>
          <a:stretch/>
        </a:blipFill>
      </a:fillStyleLst>
      <a:lnStyleLst>
        <a:ln w="12700" cap="flat" cmpd="sng" algn="ctr">
          <a:solidFill>
            <a:schemeClr val="phClr">
              <a:shade val="90000"/>
              <a:satMod val="105000"/>
            </a:schemeClr>
          </a:solidFill>
          <a:prstDash val="solid"/>
        </a:ln>
        <a:ln w="25400" cap="flat" cmpd="sng" algn="ctr">
          <a:solidFill>
            <a:schemeClr val="phClr">
              <a:shade val="80000"/>
            </a:schemeClr>
          </a:solidFill>
          <a:prstDash val="solid"/>
        </a:ln>
        <a:ln w="25400" cap="flat" cmpd="sng" algn="ctr">
          <a:solidFill>
            <a:schemeClr val="phClr">
              <a:shade val="70000"/>
            </a:schemeClr>
          </a:solidFill>
          <a:prstDash val="solid"/>
        </a:ln>
      </a:lnStyleLst>
      <a:effectStyleLst>
        <a:effectStyle>
          <a:effectLst/>
        </a:effectStyle>
        <a:effectStyle>
          <a:effectLst>
            <a:outerShdw blurRad="88900" dir="4200000" sx="105000" sy="105000" algn="t" rotWithShape="0">
              <a:srgbClr val="000000">
                <a:alpha val="40000"/>
              </a:srgbClr>
            </a:outerShdw>
          </a:effectLst>
        </a:effectStyle>
        <a:effectStyle>
          <a:effectLst>
            <a:innerShdw blurRad="76200" dist="25400" dir="13200000">
              <a:srgbClr val="000000">
                <a:alpha val="80000"/>
              </a:srgbClr>
            </a:innerShdw>
          </a:effectLst>
          <a:scene3d>
            <a:camera prst="orthographicFront">
              <a:rot lat="0" lon="0" rev="0"/>
            </a:camera>
            <a:lightRig rig="balanced" dir="t">
              <a:rot lat="0" lon="0" rev="19800000"/>
            </a:lightRig>
          </a:scene3d>
          <a:sp3d prstMaterial="softEdge">
            <a:bevelT w="0" h="0"/>
          </a:sp3d>
        </a:effectStyle>
      </a:effectStyleLst>
      <a:bgFillStyleLst>
        <a:blipFill rotWithShape="1">
          <a:blip xmlns:r="http://schemas.openxmlformats.org/officeDocument/2006/relationships" r:embed="rId3"/>
          <a:stretch/>
        </a:blipFill>
        <a:blipFill rotWithShape="1">
          <a:blip xmlns:r="http://schemas.openxmlformats.org/officeDocument/2006/relationships" r:embed="rId4"/>
          <a:stretch/>
        </a:blipFill>
        <a:blipFill rotWithShape="1">
          <a:blip xmlns:r="http://schemas.openxmlformats.org/officeDocument/2006/relationships" r:embed="rId5"/>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Habitat.thmx</Template>
  <TotalTime>189</TotalTime>
  <Words>969</Words>
  <Application>Microsoft Macintosh PowerPoint</Application>
  <PresentationFormat>On-screen Show (4:3)</PresentationFormat>
  <Paragraphs>142</Paragraphs>
  <Slides>26</Slides>
  <Notes>15</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Habitat</vt:lpstr>
      <vt:lpstr>Two-Minute Memo Feedback</vt:lpstr>
      <vt:lpstr>Two Minute Memo Themes</vt:lpstr>
      <vt:lpstr>5 Stages of Colonialism</vt:lpstr>
      <vt:lpstr>5 Stages of the Colonial Encounter</vt:lpstr>
      <vt:lpstr>Fanon</vt:lpstr>
      <vt:lpstr>Steady State: Phase 1</vt:lpstr>
      <vt:lpstr>Steady State: Phase 1</vt:lpstr>
      <vt:lpstr>First Encounter: Phase 2</vt:lpstr>
      <vt:lpstr>First Encounter: Phase 2</vt:lpstr>
      <vt:lpstr>First Encounter: Phase 2</vt:lpstr>
      <vt:lpstr>First Encounter: Phase 2</vt:lpstr>
      <vt:lpstr>Colonial Relations: Phase 3</vt:lpstr>
      <vt:lpstr>Colonial Relations: Phase 3</vt:lpstr>
      <vt:lpstr>Colonial Relations: Phase 3</vt:lpstr>
      <vt:lpstr>Colonial Relations: Phase 3</vt:lpstr>
      <vt:lpstr>Colonial Relations: Phase 3</vt:lpstr>
      <vt:lpstr>Colonial Relations: Phase 3</vt:lpstr>
      <vt:lpstr>Internalized Colonialism: Phase 4</vt:lpstr>
      <vt:lpstr>Internalized Colonialism: Phase 4</vt:lpstr>
      <vt:lpstr>Internalized Colonialism: Phase 4</vt:lpstr>
      <vt:lpstr>Internalized Colonialism: Phase 4</vt:lpstr>
      <vt:lpstr>Decolonization: Phase 5</vt:lpstr>
      <vt:lpstr>Decolonization: Phase 5</vt:lpstr>
      <vt:lpstr>Source</vt:lpstr>
      <vt:lpstr>Questions</vt:lpstr>
      <vt:lpstr>Contact Information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Stages of Colonialism</dc:title>
  <dc:creator>Colleen Charles</dc:creator>
  <cp:lastModifiedBy>Kim West</cp:lastModifiedBy>
  <cp:revision>25</cp:revision>
  <cp:lastPrinted>2013-11-18T21:30:54Z</cp:lastPrinted>
  <dcterms:created xsi:type="dcterms:W3CDTF">2013-09-30T22:23:55Z</dcterms:created>
  <dcterms:modified xsi:type="dcterms:W3CDTF">2013-11-19T00:36:49Z</dcterms:modified>
</cp:coreProperties>
</file>