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1" r:id="rId3"/>
    <p:sldId id="262" r:id="rId4"/>
    <p:sldId id="265" r:id="rId5"/>
    <p:sldId id="266" r:id="rId6"/>
    <p:sldId id="267" r:id="rId7"/>
    <p:sldId id="276" r:id="rId8"/>
    <p:sldId id="285" r:id="rId9"/>
    <p:sldId id="277" r:id="rId10"/>
    <p:sldId id="278" r:id="rId11"/>
    <p:sldId id="280" r:id="rId12"/>
    <p:sldId id="281" r:id="rId13"/>
    <p:sldId id="279" r:id="rId14"/>
    <p:sldId id="282" r:id="rId15"/>
    <p:sldId id="286" r:id="rId16"/>
    <p:sldId id="288" r:id="rId17"/>
    <p:sldId id="268" r:id="rId18"/>
    <p:sldId id="287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C00"/>
    <a:srgbClr val="D5C139"/>
    <a:srgbClr val="ECD63F"/>
    <a:srgbClr val="CCCC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8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C553-A72E-E34D-BE30-CEDA06F32854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D6E21-385B-0348-92B0-C2A551C8A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9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B0273-FE6F-B146-8BA6-BB8E69FA3773}" type="datetimeFigureOut">
              <a:rPr lang="en-US" smtClean="0"/>
              <a:t>9/11/13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15FDA-6EE0-4E4A-9AD1-8E5B874E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8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15FDA-6EE0-4E4A-9AD1-8E5B874E7E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>
            <a:cxnSpLocks noChangeShapeType="1"/>
          </p:cNvCxnSpPr>
          <p:nvPr userDrawn="1"/>
        </p:nvCxnSpPr>
        <p:spPr bwMode="auto">
          <a:xfrm>
            <a:off x="762000" y="3733800"/>
            <a:ext cx="77724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3325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3138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Trebuchet MS"/>
                <a:cs typeface="Trebuchet MS"/>
              </a:defRPr>
            </a:lvl1pPr>
            <a:lvl2pPr>
              <a:buClr>
                <a:schemeClr val="bg1"/>
              </a:buClr>
              <a:defRPr lang="en-US" sz="2400" b="0" i="0" dirty="0" smtClean="0">
                <a:solidFill>
                  <a:schemeClr val="bg1"/>
                </a:solidFill>
                <a:latin typeface="Trebuchet MS"/>
                <a:ea typeface="ＭＳ Ｐゴシック" pitchFamily="122" charset="-128"/>
                <a:cs typeface="Trebuchet MS"/>
              </a:defRPr>
            </a:lvl2pPr>
            <a:lvl3pPr>
              <a:buClrTx/>
              <a:defRPr b="0" i="0">
                <a:latin typeface="Trebuchet MS"/>
                <a:cs typeface="Trebuchet MS"/>
              </a:defRPr>
            </a:lvl3pPr>
            <a:lvl4pPr>
              <a:buClrTx/>
              <a:defRPr b="0" i="0">
                <a:latin typeface="Trebuchet MS"/>
                <a:cs typeface="Trebuchet MS"/>
              </a:defRPr>
            </a:lvl4pPr>
            <a:lvl5pPr>
              <a:defRPr b="0" i="1"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5376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1"/>
            <a:ext cx="4040188" cy="31242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18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6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600" b="0" i="1"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15376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1"/>
            <a:ext cx="4041775" cy="3124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buClrTx/>
              <a:buFont typeface="Arial"/>
              <a:buChar char="•"/>
              <a:defRPr sz="2000"/>
            </a:lvl2pPr>
            <a:lvl3pPr>
              <a:buClrTx/>
              <a:buFont typeface="Arial"/>
              <a:buChar char="•"/>
              <a:defRPr sz="1800"/>
            </a:lvl3pPr>
            <a:lvl4pPr>
              <a:buClrTx/>
              <a:buFont typeface="Arial"/>
              <a:buChar char="•"/>
              <a:defRPr sz="1600"/>
            </a:lvl4pPr>
            <a:lvl5pPr>
              <a:buClr>
                <a:srgbClr val="ECD63F"/>
              </a:buClr>
              <a:buFontTx/>
              <a:buNone/>
              <a:defRPr sz="1600" i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295400"/>
          </a:xfrm>
          <a:prstGeom prst="rect">
            <a:avLst/>
          </a:prstGeom>
          <a:solidFill>
            <a:srgbClr val="E59C00"/>
          </a:solidFill>
        </p:spPr>
        <p:txBody>
          <a:bodyPr anchor="b"/>
          <a:lstStyle>
            <a:lvl1pPr algn="l">
              <a:defRPr sz="2000" b="0" i="0"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1"/>
            <a:ext cx="5111750" cy="495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buClrTx/>
              <a:buFont typeface="Arial"/>
              <a:buChar char="•"/>
              <a:defRPr sz="2800" b="0" i="0"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400" b="0" i="0"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2000" b="0" i="0"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50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143000"/>
            <a:ext cx="5334000" cy="3429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1387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ue_seal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7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2775"/>
            <a:ext cx="7772400" cy="1470025"/>
          </a:xfrm>
        </p:spPr>
        <p:txBody>
          <a:bodyPr/>
          <a:lstStyle/>
          <a:p>
            <a:r>
              <a:rPr lang="en-US" dirty="0" smtClean="0"/>
              <a:t>How Android </a:t>
            </a:r>
            <a:r>
              <a:rPr lang="en-US" smtClean="0"/>
              <a:t>Starts an App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 err="1" smtClean="0"/>
              <a:t>Karthik</a:t>
            </a:r>
            <a:r>
              <a:rPr lang="en-US" dirty="0" smtClean="0"/>
              <a:t> </a:t>
            </a:r>
            <a:r>
              <a:rPr lang="en-US" dirty="0" err="1" smtClean="0"/>
              <a:t>Dantu</a:t>
            </a:r>
            <a:r>
              <a:rPr lang="en-US" dirty="0"/>
              <a:t> </a:t>
            </a:r>
            <a:r>
              <a:rPr lang="en-US" dirty="0" smtClean="0"/>
              <a:t>and Steve Ko</a:t>
            </a:r>
          </a:p>
        </p:txBody>
      </p:sp>
    </p:spTree>
    <p:extLst>
      <p:ext uri="{BB962C8B-B14F-4D97-AF65-F5344CB8AC3E}">
        <p14:creationId xmlns:p14="http://schemas.microsoft.com/office/powerpoint/2010/main" val="143991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main IPC mechanism on Android</a:t>
            </a:r>
          </a:p>
          <a:p>
            <a:pPr>
              <a:buFont typeface="Arial"/>
              <a:buChar char="•"/>
            </a:pPr>
            <a:r>
              <a:rPr lang="en-US" dirty="0" smtClean="0"/>
              <a:t>Binder enables method calls across process boundaries.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Caller side: A proxy and </a:t>
            </a:r>
            <a:r>
              <a:rPr lang="en-US" dirty="0" err="1" smtClean="0"/>
              <a:t>marshalling</a:t>
            </a:r>
            <a:r>
              <a:rPr lang="en-US" dirty="0" smtClean="0"/>
              <a:t> code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Callee</a:t>
            </a:r>
            <a:r>
              <a:rPr lang="en-US" dirty="0" smtClean="0"/>
              <a:t> side: A stub and </a:t>
            </a:r>
            <a:r>
              <a:rPr lang="en-US" dirty="0" err="1" smtClean="0"/>
              <a:t>unmarshalling</a:t>
            </a:r>
            <a:r>
              <a:rPr lang="en-US" dirty="0" smtClean="0"/>
              <a:t> code</a:t>
            </a:r>
          </a:p>
          <a:p>
            <a:pPr>
              <a:buFont typeface="Arial"/>
              <a:buChar char="•"/>
            </a:pPr>
            <a:r>
              <a:rPr lang="en-US" dirty="0" smtClean="0"/>
              <a:t>Two ways to use it.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Automatic proxy &amp; stub generation (.</a:t>
            </a:r>
            <a:r>
              <a:rPr lang="en-US" dirty="0" err="1" smtClean="0"/>
              <a:t>aidl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Manual proxy &amp; stub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7964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with .</a:t>
            </a:r>
            <a:r>
              <a:rPr lang="en-US" dirty="0" err="1" smtClean="0"/>
              <a:t>aidl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.</a:t>
            </a:r>
            <a:r>
              <a:rPr lang="en-US" dirty="0" err="1" smtClean="0"/>
              <a:t>aidl</a:t>
            </a:r>
            <a:r>
              <a:rPr lang="en-US" dirty="0"/>
              <a:t> </a:t>
            </a:r>
            <a:r>
              <a:rPr lang="en-US" dirty="0" smtClean="0"/>
              <a:t>defines the interface.</a:t>
            </a:r>
          </a:p>
          <a:p>
            <a:pPr lvl="1">
              <a:buFont typeface="Arial"/>
              <a:buChar char="•"/>
            </a:pPr>
            <a:r>
              <a:rPr lang="en-US" dirty="0"/>
              <a:t>Naming convention: I*.</a:t>
            </a:r>
            <a:r>
              <a:rPr lang="en-US" dirty="0" err="1" smtClean="0"/>
              <a:t>aidl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err="1" smtClean="0"/>
              <a:t>IPackageManager.aidl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The stub </a:t>
            </a:r>
            <a:r>
              <a:rPr lang="en-US" dirty="0"/>
              <a:t>compiler generates I*</a:t>
            </a:r>
            <a:r>
              <a:rPr lang="en-US" dirty="0" smtClean="0"/>
              <a:t>.java</a:t>
            </a:r>
          </a:p>
          <a:p>
            <a:pPr lvl="1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.g., </a:t>
            </a:r>
            <a:r>
              <a:rPr lang="en-US" dirty="0" err="1" smtClean="0"/>
              <a:t>IPackageManager.java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This is part of the build process, i.e., you will not find I*.java file in the source (unless you’ve compiled already, then it’s under out/).</a:t>
            </a:r>
          </a:p>
          <a:p>
            <a:pPr>
              <a:buFont typeface="Arial"/>
              <a:buChar char="•"/>
            </a:pPr>
            <a:r>
              <a:rPr lang="en-US" dirty="0" smtClean="0"/>
              <a:t>It contains I*.Stub </a:t>
            </a:r>
            <a:r>
              <a:rPr lang="en-US" dirty="0"/>
              <a:t>abstract </a:t>
            </a:r>
            <a:r>
              <a:rPr lang="en-US" dirty="0" smtClean="0"/>
              <a:t>class</a:t>
            </a:r>
          </a:p>
          <a:p>
            <a:pPr lvl="1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/>
              <a:t>., </a:t>
            </a:r>
            <a:r>
              <a:rPr lang="en-US" dirty="0" smtClean="0"/>
              <a:t>abstract class </a:t>
            </a:r>
            <a:r>
              <a:rPr lang="en-US" dirty="0" err="1" smtClean="0"/>
              <a:t>IPackageManager.Stub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717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with .</a:t>
            </a:r>
            <a:r>
              <a:rPr lang="en-US" dirty="0" err="1" smtClean="0"/>
              <a:t>aidl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 Stub class should be extended.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</a:t>
            </a:r>
            <a:r>
              <a:rPr lang="en-US" dirty="0"/>
              <a:t>is the actual implementation for IPC calls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E.g</a:t>
            </a:r>
            <a:r>
              <a:rPr lang="en-US" dirty="0"/>
              <a:t>., class </a:t>
            </a:r>
            <a:r>
              <a:rPr lang="en-US" dirty="0" err="1"/>
              <a:t>PackageManagerService</a:t>
            </a:r>
            <a:r>
              <a:rPr lang="en-US" dirty="0"/>
              <a:t> extends </a:t>
            </a:r>
            <a:r>
              <a:rPr lang="en-US" dirty="0" err="1" smtClean="0"/>
              <a:t>IPackageManager.Stub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Callers </a:t>
            </a:r>
            <a:r>
              <a:rPr lang="en-US" dirty="0"/>
              <a:t>can </a:t>
            </a:r>
            <a:r>
              <a:rPr lang="en-US" dirty="0" smtClean="0"/>
              <a:t>use the interface </a:t>
            </a:r>
            <a:r>
              <a:rPr lang="en-US" dirty="0"/>
              <a:t>to make IPC calls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/>
              <a:t>Callers can import </a:t>
            </a:r>
            <a:r>
              <a:rPr lang="en-US" dirty="0" smtClean="0"/>
              <a:t>classes in I*.java and use </a:t>
            </a:r>
            <a:r>
              <a:rPr lang="en-US" dirty="0" err="1" smtClean="0"/>
              <a:t>Stub.asInterface</a:t>
            </a:r>
            <a:r>
              <a:rPr lang="en-US" dirty="0" smtClean="0"/>
              <a:t>() when making IPC calls.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E.g., </a:t>
            </a:r>
            <a:r>
              <a:rPr lang="en-US" dirty="0" err="1" smtClean="0"/>
              <a:t>IPackageManager.Stub.asInterface</a:t>
            </a:r>
            <a:r>
              <a:rPr lang="en-US" dirty="0" smtClean="0"/>
              <a:t>() returns an object for making IPC calls.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4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with .</a:t>
            </a:r>
            <a:r>
              <a:rPr lang="en-US" dirty="0" err="1" smtClean="0"/>
              <a:t>aidl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 reasonable strategy for code navigation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If you encounter a call using an object returned from .</a:t>
            </a:r>
            <a:r>
              <a:rPr lang="en-US" dirty="0" err="1" smtClean="0"/>
              <a:t>asInterface</a:t>
            </a:r>
            <a:r>
              <a:rPr lang="en-US" dirty="0" smtClean="0"/>
              <a:t>() call, it’s a Binder call.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Don’t worry about </a:t>
            </a:r>
            <a:r>
              <a:rPr lang="en-US" dirty="0" err="1" smtClean="0"/>
              <a:t>marshalling</a:t>
            </a:r>
            <a:r>
              <a:rPr lang="en-US" dirty="0" smtClean="0"/>
              <a:t>/</a:t>
            </a:r>
            <a:r>
              <a:rPr lang="en-US" dirty="0" err="1" smtClean="0"/>
              <a:t>unmarshalling</a:t>
            </a:r>
            <a:r>
              <a:rPr lang="en-US" dirty="0" smtClean="0"/>
              <a:t> code, e.g., </a:t>
            </a:r>
            <a:r>
              <a:rPr lang="en-US" dirty="0" err="1" smtClean="0"/>
              <a:t>onTransact</a:t>
            </a:r>
            <a:r>
              <a:rPr lang="en-US" dirty="0" smtClean="0"/>
              <a:t>().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Find the class that extends the Stub class. (Use </a:t>
            </a:r>
            <a:r>
              <a:rPr lang="en-US" dirty="0" err="1" smtClean="0"/>
              <a:t>croot;jgrep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72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without .</a:t>
            </a:r>
            <a:r>
              <a:rPr lang="en-US" dirty="0" err="1" smtClean="0"/>
              <a:t>aidl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Manual implementation of the interface, </a:t>
            </a:r>
            <a:r>
              <a:rPr lang="en-US" dirty="0" err="1" smtClean="0"/>
              <a:t>marshalling</a:t>
            </a:r>
            <a:r>
              <a:rPr lang="en-US" dirty="0" smtClean="0"/>
              <a:t>/</a:t>
            </a:r>
            <a:r>
              <a:rPr lang="en-US" dirty="0" err="1" smtClean="0"/>
              <a:t>unmarshalling</a:t>
            </a:r>
            <a:r>
              <a:rPr lang="en-US" dirty="0" smtClean="0"/>
              <a:t>, and methods.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E.g., </a:t>
            </a:r>
            <a:r>
              <a:rPr lang="en-US" dirty="0" err="1" smtClean="0"/>
              <a:t>IActivityManager.java</a:t>
            </a:r>
            <a:r>
              <a:rPr lang="en-US" dirty="0" smtClean="0"/>
              <a:t> defines </a:t>
            </a:r>
            <a:r>
              <a:rPr lang="en-US" dirty="0"/>
              <a:t>the interface for accessing </a:t>
            </a:r>
            <a:r>
              <a:rPr lang="en-US" dirty="0" err="1"/>
              <a:t>ActivityManager</a:t>
            </a:r>
            <a:r>
              <a:rPr lang="en-US" dirty="0"/>
              <a:t>.</a:t>
            </a:r>
          </a:p>
          <a:p>
            <a:pPr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bstract class </a:t>
            </a:r>
            <a:r>
              <a:rPr lang="en-US" dirty="0" err="1" smtClean="0"/>
              <a:t>ActivityManagerNative</a:t>
            </a:r>
            <a:r>
              <a:rPr lang="en-US" dirty="0" smtClean="0"/>
              <a:t> implements </a:t>
            </a:r>
            <a:r>
              <a:rPr lang="en-US" dirty="0" err="1" smtClean="0"/>
              <a:t>IActivityManager</a:t>
            </a:r>
            <a:r>
              <a:rPr lang="en-US" dirty="0"/>
              <a:t> </a:t>
            </a:r>
            <a:r>
              <a:rPr lang="en-US" dirty="0" smtClean="0"/>
              <a:t>and has the </a:t>
            </a:r>
            <a:r>
              <a:rPr lang="en-US" dirty="0" err="1" smtClean="0"/>
              <a:t>marshalling</a:t>
            </a:r>
            <a:r>
              <a:rPr lang="en-US" dirty="0" smtClean="0"/>
              <a:t>/</a:t>
            </a:r>
            <a:r>
              <a:rPr lang="en-US" dirty="0" err="1" smtClean="0"/>
              <a:t>unmarshalling</a:t>
            </a:r>
            <a:r>
              <a:rPr lang="en-US" dirty="0" smtClean="0"/>
              <a:t> code.</a:t>
            </a:r>
          </a:p>
          <a:p>
            <a:pPr>
              <a:buFont typeface="Arial"/>
              <a:buChar char="•"/>
            </a:pPr>
            <a:r>
              <a:rPr lang="en-US" dirty="0" smtClean="0"/>
              <a:t>There’s a class that extends </a:t>
            </a:r>
            <a:r>
              <a:rPr lang="en-US" dirty="0" err="1" smtClean="0"/>
              <a:t>ActivityManagerNative</a:t>
            </a:r>
            <a:r>
              <a:rPr lang="en-US" dirty="0" smtClean="0"/>
              <a:t> and provide the actual </a:t>
            </a:r>
            <a:r>
              <a:rPr lang="en-US" dirty="0" err="1" smtClean="0"/>
              <a:t>callee</a:t>
            </a:r>
            <a:r>
              <a:rPr lang="en-US" dirty="0" smtClean="0"/>
              <a:t>-side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381172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without .</a:t>
            </a:r>
            <a:r>
              <a:rPr lang="en-US" dirty="0" err="1" smtClean="0"/>
              <a:t>aidl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 reasonable strategy for code navigation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Manual implementation typically follows the </a:t>
            </a:r>
            <a:r>
              <a:rPr lang="en-US" dirty="0" err="1" smtClean="0"/>
              <a:t>ActivityManager</a:t>
            </a:r>
            <a:r>
              <a:rPr lang="en-US" dirty="0" smtClean="0"/>
              <a:t> example.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Interface file </a:t>
            </a:r>
            <a:r>
              <a:rPr lang="en-US" dirty="0" smtClean="0">
                <a:sym typeface="Wingdings"/>
              </a:rPr>
              <a:t> abstract class  extended class</a:t>
            </a:r>
          </a:p>
          <a:p>
            <a:pPr>
              <a:buFont typeface="Arial"/>
              <a:buChar char="•"/>
            </a:pPr>
            <a:r>
              <a:rPr lang="en-US" dirty="0" smtClean="0">
                <a:sym typeface="Wingdings"/>
              </a:rPr>
              <a:t>E.g., </a:t>
            </a:r>
            <a:r>
              <a:rPr lang="en-US" dirty="0" err="1" smtClean="0">
                <a:sym typeface="Wingdings"/>
              </a:rPr>
              <a:t>startActivity</a:t>
            </a:r>
            <a:r>
              <a:rPr lang="en-US" dirty="0" smtClean="0">
                <a:sym typeface="Wingdings"/>
              </a:rPr>
              <a:t>() goes through this flow of classes.</a:t>
            </a:r>
          </a:p>
        </p:txBody>
      </p:sp>
    </p:spTree>
    <p:extLst>
      <p:ext uri="{BB962C8B-B14F-4D97-AF65-F5344CB8AC3E}">
        <p14:creationId xmlns:p14="http://schemas.microsoft.com/office/powerpoint/2010/main" val="141662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Looper</a:t>
            </a:r>
            <a:r>
              <a:rPr lang="en-US" dirty="0" smtClean="0"/>
              <a:t>-Handler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 smtClean="0"/>
              <a:t>Looper</a:t>
            </a:r>
            <a:r>
              <a:rPr lang="en-US" dirty="0" smtClean="0"/>
              <a:t> is a per-thread message loop.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Looper.prepare</a:t>
            </a:r>
            <a:r>
              <a:rPr lang="en-US" dirty="0" smtClean="0"/>
              <a:t>()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Looper.loop</a:t>
            </a:r>
            <a:r>
              <a:rPr lang="en-US" dirty="0" smtClean="0"/>
              <a:t>()</a:t>
            </a:r>
          </a:p>
          <a:p>
            <a:pPr>
              <a:buFont typeface="Arial"/>
              <a:buChar char="•"/>
            </a:pPr>
            <a:r>
              <a:rPr lang="en-US" dirty="0" smtClean="0"/>
              <a:t>A Handler is shared by two threads to send/receive messages.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Looper-Hanlder</a:t>
            </a:r>
            <a:r>
              <a:rPr lang="en-US" dirty="0" smtClean="0"/>
              <a:t> is used in the app control process to handle various messages.</a:t>
            </a:r>
          </a:p>
        </p:txBody>
      </p:sp>
    </p:spTree>
    <p:extLst>
      <p:ext uri="{BB962C8B-B14F-4D97-AF65-F5344CB8AC3E}">
        <p14:creationId xmlns:p14="http://schemas.microsoft.com/office/powerpoint/2010/main" val="40264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Zygote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C++ (e.g., </a:t>
            </a:r>
            <a:r>
              <a:rPr lang="en-US" dirty="0" err="1" smtClean="0"/>
              <a:t>app_main.cpp</a:t>
            </a:r>
            <a:r>
              <a:rPr lang="en-US" dirty="0" smtClean="0"/>
              <a:t>) and Java (</a:t>
            </a:r>
            <a:r>
              <a:rPr lang="en-US" dirty="0" err="1" smtClean="0"/>
              <a:t>e,g</a:t>
            </a:r>
            <a:r>
              <a:rPr lang="en-US" dirty="0" smtClean="0"/>
              <a:t>., </a:t>
            </a:r>
            <a:r>
              <a:rPr lang="en-US" dirty="0" err="1" smtClean="0"/>
              <a:t>ZygoteInit.java</a:t>
            </a:r>
            <a:r>
              <a:rPr lang="en-US" dirty="0" smtClean="0"/>
              <a:t>)</a:t>
            </a:r>
          </a:p>
          <a:p>
            <a:pPr>
              <a:buFont typeface="Arial"/>
              <a:buChar char="•"/>
            </a:pPr>
            <a:r>
              <a:rPr lang="en-US" dirty="0" smtClean="0"/>
              <a:t>Starts at boot.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ZygoteInit.java</a:t>
            </a:r>
            <a:r>
              <a:rPr lang="en-US" dirty="0" smtClean="0"/>
              <a:t> manages a domain socket and listens to incoming VM creation requests.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uses </a:t>
            </a:r>
            <a:r>
              <a:rPr lang="en-US" dirty="0" err="1" smtClean="0"/>
              <a:t>ZygoteConnection.java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Main flow</a:t>
            </a:r>
          </a:p>
          <a:p>
            <a:pPr lvl="1">
              <a:buFont typeface="Arial"/>
              <a:buChar char="•"/>
            </a:pPr>
            <a:r>
              <a:rPr lang="en-US" dirty="0"/>
              <a:t>F</a:t>
            </a:r>
            <a:r>
              <a:rPr lang="en-US" dirty="0" smtClean="0"/>
              <a:t>orks a new VM instance.</a:t>
            </a:r>
          </a:p>
          <a:p>
            <a:pPr lvl="1">
              <a:buFont typeface="Arial"/>
              <a:buChar char="•"/>
            </a:pPr>
            <a:r>
              <a:rPr lang="en-US" dirty="0"/>
              <a:t>L</a:t>
            </a:r>
            <a:r>
              <a:rPr lang="en-US" dirty="0" smtClean="0"/>
              <a:t>oads the class that has the process’s main().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Calls the main().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3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Flow for App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Launcher sends an intent to start an activity.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startActivity</a:t>
            </a:r>
            <a:r>
              <a:rPr lang="en-US" dirty="0" smtClean="0"/>
              <a:t>() is a Binder call to </a:t>
            </a:r>
            <a:r>
              <a:rPr lang="en-US" dirty="0" err="1" smtClean="0"/>
              <a:t>ActivityManager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ActivityManager</a:t>
            </a:r>
            <a:r>
              <a:rPr lang="en-US" dirty="0" smtClean="0"/>
              <a:t> sends a process fork request.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request uses a socket to Zygote.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forks a new VM instance that loads </a:t>
            </a:r>
            <a:r>
              <a:rPr lang="en-US" dirty="0" err="1" smtClean="0"/>
              <a:t>ActivityThread</a:t>
            </a:r>
            <a:r>
              <a:rPr lang="en-US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ActivityThread</a:t>
            </a:r>
            <a:r>
              <a:rPr lang="en-US" dirty="0" smtClean="0"/>
              <a:t> has the real main() for an app.</a:t>
            </a:r>
          </a:p>
        </p:txBody>
      </p:sp>
    </p:spTree>
    <p:extLst>
      <p:ext uri="{BB962C8B-B14F-4D97-AF65-F5344CB8AC3E}">
        <p14:creationId xmlns:p14="http://schemas.microsoft.com/office/powerpoint/2010/main" val="146093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Flow for App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calls the </a:t>
            </a:r>
            <a:r>
              <a:rPr lang="en-US" dirty="0" smtClean="0"/>
              <a:t>app’s </a:t>
            </a:r>
            <a:r>
              <a:rPr lang="en-US" dirty="0" err="1"/>
              <a:t>onCreate</a:t>
            </a:r>
            <a:r>
              <a:rPr lang="en-US" dirty="0"/>
              <a:t>()</a:t>
            </a:r>
          </a:p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notifies </a:t>
            </a:r>
            <a:r>
              <a:rPr lang="en-US" dirty="0" err="1"/>
              <a:t>ActivityManager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ActivityManager</a:t>
            </a:r>
            <a:r>
              <a:rPr lang="en-US" dirty="0" smtClean="0"/>
              <a:t> makes a Binder call to </a:t>
            </a:r>
            <a:r>
              <a:rPr lang="en-US" dirty="0" err="1" smtClean="0"/>
              <a:t>ActivityThread</a:t>
            </a:r>
            <a:r>
              <a:rPr lang="en-US" dirty="0" smtClean="0"/>
              <a:t> to start the app (i.e., call </a:t>
            </a:r>
            <a:r>
              <a:rPr lang="en-US" dirty="0" err="1" smtClean="0"/>
              <a:t>onStart</a:t>
            </a:r>
            <a:r>
              <a:rPr lang="en-US" dirty="0" smtClean="0"/>
              <a:t>()).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2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Show us your </a:t>
            </a:r>
            <a:r>
              <a:rPr lang="en-US" dirty="0" smtClean="0"/>
              <a:t>build!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Which file did you modify to change the build id?</a:t>
            </a:r>
          </a:p>
          <a:p>
            <a:pPr>
              <a:buFont typeface="Arial"/>
              <a:buChar char="•"/>
            </a:pPr>
            <a:r>
              <a:rPr lang="en-US" dirty="0" smtClean="0"/>
              <a:t>Assignment3 is due next week.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2498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Let’s see the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7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How Android Starts an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Why?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 good example to start with in order to understand the source (I think)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Getting deeper with the source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quite straightforward to understand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Goal: giving you enough pointers so you can navigate the source yourself.</a:t>
            </a:r>
          </a:p>
        </p:txBody>
      </p:sp>
    </p:spTree>
    <p:extLst>
      <p:ext uri="{BB962C8B-B14F-4D97-AF65-F5344CB8AC3E}">
        <p14:creationId xmlns:p14="http://schemas.microsoft.com/office/powerpoint/2010/main" val="181720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Android Programming Model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Launcher is implemented with this model.</a:t>
            </a:r>
          </a:p>
          <a:p>
            <a:pPr>
              <a:buFont typeface="Arial"/>
              <a:buChar char="•"/>
            </a:pPr>
            <a:r>
              <a:rPr lang="en-US" dirty="0" smtClean="0"/>
              <a:t>Android IPC mechanisms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ActivityManager</a:t>
            </a:r>
            <a:r>
              <a:rPr lang="en-US" dirty="0" smtClean="0"/>
              <a:t> uses IPC mechanisms.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</a:t>
            </a:r>
          </a:p>
        </p:txBody>
      </p:sp>
    </p:spTree>
    <p:extLst>
      <p:ext uri="{BB962C8B-B14F-4D97-AF65-F5344CB8AC3E}">
        <p14:creationId xmlns:p14="http://schemas.microsoft.com/office/powerpoint/2010/main" val="1427018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No main()</a:t>
            </a:r>
          </a:p>
          <a:p>
            <a:pPr>
              <a:buFont typeface="Arial"/>
              <a:buChar char="•"/>
            </a:pPr>
            <a:r>
              <a:rPr lang="en-US" dirty="0" smtClean="0"/>
              <a:t>Four main components: Activity, Service, </a:t>
            </a:r>
            <a:r>
              <a:rPr lang="en-US" dirty="0" err="1" smtClean="0"/>
              <a:t>ContentProvider</a:t>
            </a:r>
            <a:r>
              <a:rPr lang="en-US" dirty="0" smtClean="0"/>
              <a:t>, </a:t>
            </a:r>
            <a:r>
              <a:rPr lang="en-US" dirty="0" err="1" smtClean="0"/>
              <a:t>BroadcastReceiver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You need to implement at least one of them to write an Android app.</a:t>
            </a:r>
          </a:p>
          <a:p>
            <a:pPr>
              <a:buFont typeface="Arial"/>
              <a:buChar char="•"/>
            </a:pPr>
            <a:r>
              <a:rPr lang="en-US" dirty="0" smtClean="0"/>
              <a:t>Event-driven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5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362200"/>
            <a:ext cx="6007517" cy="42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5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498" b="4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965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IPC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Android relies heavily on IPC mechanisms.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goes with the event-driven programming model.</a:t>
            </a:r>
          </a:p>
          <a:p>
            <a:pPr>
              <a:buFont typeface="Arial"/>
              <a:buChar char="•"/>
            </a:pPr>
            <a:r>
              <a:rPr lang="en-US" dirty="0" smtClean="0"/>
              <a:t>Three main mechanisms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Intent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Binder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Looper</a:t>
            </a:r>
            <a:r>
              <a:rPr lang="en-US" dirty="0" smtClean="0"/>
              <a:t>-Handler</a:t>
            </a:r>
          </a:p>
        </p:txBody>
      </p:sp>
    </p:spTree>
    <p:extLst>
      <p:ext uri="{BB962C8B-B14F-4D97-AF65-F5344CB8AC3E}">
        <p14:creationId xmlns:p14="http://schemas.microsoft.com/office/powerpoint/2010/main" val="140072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You can think of it as a message or a command.</a:t>
            </a:r>
          </a:p>
          <a:p>
            <a:pPr>
              <a:buFont typeface="Arial"/>
              <a:buChar char="•"/>
            </a:pPr>
            <a:r>
              <a:rPr lang="en-US" dirty="0" smtClean="0"/>
              <a:t>Main fields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Action (e.g., ACTION_VIEW) and Data</a:t>
            </a:r>
          </a:p>
          <a:p>
            <a:pPr>
              <a:buFont typeface="Arial"/>
              <a:buChar char="•"/>
            </a:pPr>
            <a:r>
              <a:rPr lang="en-US" dirty="0" smtClean="0"/>
              <a:t>Many system events are communicated as intents.</a:t>
            </a:r>
          </a:p>
          <a:p>
            <a:pPr lvl="1">
              <a:buFont typeface="Arial"/>
              <a:buChar char="•"/>
            </a:pPr>
            <a:r>
              <a:rPr lang="en-US" dirty="0"/>
              <a:t>E.g., </a:t>
            </a:r>
            <a:r>
              <a:rPr lang="en-US" dirty="0" smtClean="0"/>
              <a:t>ACTION_BATTERY_CHANGED,</a:t>
            </a:r>
            <a:r>
              <a:rPr lang="en-US" dirty="0"/>
              <a:t> </a:t>
            </a:r>
            <a:r>
              <a:rPr lang="en-US" dirty="0" smtClean="0"/>
              <a:t>ACTION_POWER_CONNECTED, etc.</a:t>
            </a:r>
          </a:p>
          <a:p>
            <a:pPr>
              <a:buFont typeface="Arial"/>
              <a:buChar char="•"/>
            </a:pPr>
            <a:r>
              <a:rPr lang="en-US" dirty="0"/>
              <a:t>A reasonable strategy for code navigation</a:t>
            </a:r>
          </a:p>
          <a:p>
            <a:pPr lvl="1">
              <a:buFont typeface="Arial"/>
              <a:buChar char="•"/>
            </a:pPr>
            <a:r>
              <a:rPr lang="en-US" dirty="0"/>
              <a:t>Locate where the switch-case code is for different </a:t>
            </a:r>
            <a:r>
              <a:rPr lang="en-US" dirty="0" smtClean="0"/>
              <a:t>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8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13132</TotalTime>
  <Words>812</Words>
  <Application>Microsoft Macintosh PowerPoint</Application>
  <PresentationFormat>On-screen Show (4:3)</PresentationFormat>
  <Paragraphs>108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How Android Starts an App </vt:lpstr>
      <vt:lpstr>Administrivia</vt:lpstr>
      <vt:lpstr>Today: How Android Starts an App</vt:lpstr>
      <vt:lpstr>Things You Need to Know</vt:lpstr>
      <vt:lpstr>Android Programming Model</vt:lpstr>
      <vt:lpstr>Example - Activity</vt:lpstr>
      <vt:lpstr>Example - Activity</vt:lpstr>
      <vt:lpstr>Android IPC Mechanisms</vt:lpstr>
      <vt:lpstr>Intent</vt:lpstr>
      <vt:lpstr>Binder</vt:lpstr>
      <vt:lpstr>Binder with .aidl</vt:lpstr>
      <vt:lpstr>Binder with .aidl</vt:lpstr>
      <vt:lpstr>Binder with .aidl</vt:lpstr>
      <vt:lpstr>Binder without .aidl</vt:lpstr>
      <vt:lpstr>Binder without .aidl</vt:lpstr>
      <vt:lpstr>Looper-Handler</vt:lpstr>
      <vt:lpstr>Zygote</vt:lpstr>
      <vt:lpstr>Code Flow for App Start</vt:lpstr>
      <vt:lpstr>Code Flow for App Start</vt:lpstr>
      <vt:lpstr>Code Navigation</vt:lpstr>
    </vt:vector>
  </TitlesOfParts>
  <Company>SUNY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Creative/News Services</dc:creator>
  <cp:lastModifiedBy>Steve Ko</cp:lastModifiedBy>
  <cp:revision>401</cp:revision>
  <dcterms:created xsi:type="dcterms:W3CDTF">2011-06-07T20:01:06Z</dcterms:created>
  <dcterms:modified xsi:type="dcterms:W3CDTF">2013-09-16T03:49:00Z</dcterms:modified>
</cp:coreProperties>
</file>