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61" r:id="rId3"/>
    <p:sldId id="262" r:id="rId4"/>
    <p:sldId id="281" r:id="rId5"/>
    <p:sldId id="273" r:id="rId6"/>
    <p:sldId id="274" r:id="rId7"/>
    <p:sldId id="295" r:id="rId8"/>
    <p:sldId id="293" r:id="rId9"/>
    <p:sldId id="294" r:id="rId10"/>
    <p:sldId id="275" r:id="rId11"/>
    <p:sldId id="296" r:id="rId12"/>
    <p:sldId id="297" r:id="rId13"/>
    <p:sldId id="277" r:id="rId14"/>
    <p:sldId id="282" r:id="rId15"/>
    <p:sldId id="285" r:id="rId16"/>
    <p:sldId id="289" r:id="rId17"/>
    <p:sldId id="299" r:id="rId18"/>
    <p:sldId id="287" r:id="rId19"/>
    <p:sldId id="288" r:id="rId20"/>
    <p:sldId id="272" r:id="rId21"/>
    <p:sldId id="279" r:id="rId22"/>
    <p:sldId id="283" r:id="rId23"/>
    <p:sldId id="291" r:id="rId24"/>
    <p:sldId id="284" r:id="rId25"/>
    <p:sldId id="292" r:id="rId26"/>
    <p:sldId id="29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9C00"/>
    <a:srgbClr val="D5C139"/>
    <a:srgbClr val="ECD63F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96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5C553-A72E-E34D-BE30-CEDA06F32854}" type="datetimeFigureOut">
              <a:rPr lang="en-US" smtClean="0"/>
              <a:t>9/29/13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D6E21-385B-0348-92B0-C2A551C8A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9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B0273-FE6F-B146-8BA6-BB8E69FA3773}" type="datetimeFigureOut">
              <a:rPr lang="en-US" smtClean="0"/>
              <a:t>9/29/13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15FDA-6EE0-4E4A-9AD1-8E5B874E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8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15FDA-6EE0-4E4A-9AD1-8E5B874E7E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6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Tx/>
              <a:defRPr b="0" i="0">
                <a:latin typeface="Trebuchet MS"/>
                <a:cs typeface="Trebuchet MS"/>
              </a:defRPr>
            </a:lvl3pPr>
            <a:lvl4pPr>
              <a:buClrTx/>
              <a:defRPr b="0" i="0">
                <a:latin typeface="Trebuchet MS"/>
                <a:cs typeface="Trebuchet MS"/>
              </a:defRPr>
            </a:lvl4pPr>
            <a:lvl5pPr>
              <a:defRPr b="0" i="1"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6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ClrTx/>
              <a:buFont typeface="Arial"/>
              <a:buChar char="•"/>
              <a:defRPr sz="2000"/>
            </a:lvl2pPr>
            <a:lvl3pPr>
              <a:buClrTx/>
              <a:buFont typeface="Arial"/>
              <a:buChar char="•"/>
              <a:defRPr sz="1800"/>
            </a:lvl3pPr>
            <a:lvl4pPr>
              <a:buClrTx/>
              <a:buFont typeface="Arial"/>
              <a:buChar char="•"/>
              <a:defRPr sz="1600"/>
            </a:lvl4pPr>
            <a:lvl5pPr>
              <a:buClr>
                <a:srgbClr val="ECD63F"/>
              </a:buClr>
              <a:buFontTx/>
              <a:buNone/>
              <a:defRPr sz="1600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0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ue_seal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7" r:id="rId3"/>
    <p:sldLayoutId id="2147483832" r:id="rId4"/>
    <p:sldLayoutId id="2147483833" r:id="rId5"/>
    <p:sldLayoutId id="2147483834" r:id="rId6"/>
    <p:sldLayoutId id="2147483835" r:id="rId7"/>
    <p:sldLayoutId id="2147483836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2775"/>
            <a:ext cx="7772400" cy="1470025"/>
          </a:xfrm>
        </p:spPr>
        <p:txBody>
          <a:bodyPr/>
          <a:lstStyle/>
          <a:p>
            <a:r>
              <a:rPr lang="en-US" dirty="0" smtClean="0"/>
              <a:t>More on </a:t>
            </a:r>
            <a:r>
              <a:rPr lang="en-US" smtClean="0"/>
              <a:t>IPC Mechanisms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77200" cy="1752600"/>
          </a:xfrm>
        </p:spPr>
        <p:txBody>
          <a:bodyPr/>
          <a:lstStyle/>
          <a:p>
            <a:r>
              <a:rPr lang="en-US" dirty="0" err="1" smtClean="0"/>
              <a:t>Karthik</a:t>
            </a:r>
            <a:r>
              <a:rPr lang="en-US" dirty="0" smtClean="0"/>
              <a:t> </a:t>
            </a:r>
            <a:r>
              <a:rPr lang="en-US" dirty="0" err="1" smtClean="0"/>
              <a:t>Dantu</a:t>
            </a:r>
            <a:r>
              <a:rPr lang="en-US" dirty="0"/>
              <a:t> </a:t>
            </a:r>
            <a:r>
              <a:rPr lang="en-US" dirty="0" smtClean="0"/>
              <a:t>and Steve Ko</a:t>
            </a:r>
          </a:p>
        </p:txBody>
      </p:sp>
    </p:spTree>
    <p:extLst>
      <p:ext uri="{BB962C8B-B14F-4D97-AF65-F5344CB8AC3E}">
        <p14:creationId xmlns:p14="http://schemas.microsoft.com/office/powerpoint/2010/main" val="143991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3283"/>
            <a:ext cx="9144000" cy="3569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005" y="1866834"/>
            <a:ext cx="4254795" cy="95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1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Handler.sendMessage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2667000"/>
            <a:ext cx="7861846" cy="364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3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Handler.dispatchMessage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2971800"/>
            <a:ext cx="5804303" cy="28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9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From </a:t>
            </a:r>
            <a:r>
              <a:rPr lang="en-US" dirty="0" err="1" smtClean="0"/>
              <a:t>OpenBinder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Enables two things for IPC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Directory of available IPC calls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Communication mechanism</a:t>
            </a:r>
          </a:p>
        </p:txBody>
      </p:sp>
    </p:spTree>
    <p:extLst>
      <p:ext uri="{BB962C8B-B14F-4D97-AF65-F5344CB8AC3E}">
        <p14:creationId xmlns:p14="http://schemas.microsoft.com/office/powerpoint/2010/main" val="252435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14400" y="2057400"/>
            <a:ext cx="7315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22" charset="0"/>
              </a:rPr>
              <a:t>Context Manager (</a:t>
            </a:r>
            <a:r>
              <a:rPr lang="en-US" dirty="0" err="1" smtClean="0">
                <a:latin typeface="Times" pitchFamily="122" charset="0"/>
              </a:rPr>
              <a:t>servicemanager.c</a:t>
            </a:r>
            <a:r>
              <a:rPr lang="en-US" dirty="0" smtClean="0">
                <a:latin typeface="Times" pitchFamily="122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2743200"/>
            <a:ext cx="3505200" cy="304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Process 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724400" y="2743200"/>
            <a:ext cx="3505200" cy="304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Process B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14400" y="6096000"/>
            <a:ext cx="73152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22" charset="0"/>
              </a:rPr>
              <a:t>Binder Driver (/</a:t>
            </a:r>
            <a:r>
              <a:rPr lang="en-US" dirty="0" err="1" smtClean="0">
                <a:latin typeface="Times" pitchFamily="122" charset="0"/>
              </a:rPr>
              <a:t>dev</a:t>
            </a:r>
            <a:r>
              <a:rPr lang="en-US" dirty="0" smtClean="0">
                <a:latin typeface="Times" pitchFamily="122" charset="0"/>
              </a:rPr>
              <a:t>/binder)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752600" y="3276600"/>
            <a:ext cx="1752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Client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3657600"/>
            <a:ext cx="3200400" cy="1981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AIDL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95400" y="3962400"/>
            <a:ext cx="27432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Proxy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485900" y="4267200"/>
            <a:ext cx="23622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IBinder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3352800"/>
            <a:ext cx="3200400" cy="2286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IBinder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105400" y="3657600"/>
            <a:ext cx="2743200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Binder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95900" y="3962400"/>
            <a:ext cx="2362200" cy="1371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AIDL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486400" y="4267200"/>
            <a:ext cx="19812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Stub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638800" y="4572000"/>
            <a:ext cx="16764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Binder Service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676400" y="4648200"/>
            <a:ext cx="19812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Binder Token</a:t>
            </a:r>
          </a:p>
        </p:txBody>
      </p:sp>
      <p:cxnSp>
        <p:nvCxnSpPr>
          <p:cNvPr id="24" name="Straight Arrow Connector 23"/>
          <p:cNvCxnSpPr>
            <a:stCxn id="7" idx="0"/>
            <a:endCxn id="4" idx="2"/>
          </p:cNvCxnSpPr>
          <p:nvPr/>
        </p:nvCxnSpPr>
        <p:spPr bwMode="auto">
          <a:xfrm flipV="1">
            <a:off x="4572000" y="2514600"/>
            <a:ext cx="0" cy="3581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Curved Connector 25"/>
          <p:cNvCxnSpPr>
            <a:stCxn id="8" idx="3"/>
            <a:endCxn id="22" idx="3"/>
          </p:cNvCxnSpPr>
          <p:nvPr/>
        </p:nvCxnSpPr>
        <p:spPr bwMode="auto">
          <a:xfrm>
            <a:off x="3505200" y="3429000"/>
            <a:ext cx="152400" cy="1485900"/>
          </a:xfrm>
          <a:prstGeom prst="curvedConnector3">
            <a:avLst>
              <a:gd name="adj1" fmla="val 2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stCxn id="7" idx="0"/>
            <a:endCxn id="22" idx="2"/>
          </p:cNvCxnSpPr>
          <p:nvPr/>
        </p:nvCxnSpPr>
        <p:spPr bwMode="auto">
          <a:xfrm flipH="1" flipV="1">
            <a:off x="2667000" y="5181600"/>
            <a:ext cx="190500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2" name="Straight Arrow Connector 41"/>
          <p:cNvCxnSpPr>
            <a:stCxn id="7" idx="0"/>
            <a:endCxn id="19" idx="2"/>
          </p:cNvCxnSpPr>
          <p:nvPr/>
        </p:nvCxnSpPr>
        <p:spPr bwMode="auto">
          <a:xfrm flipV="1">
            <a:off x="4572000" y="5181600"/>
            <a:ext cx="190500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8618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 special Binder object (handle #0)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directory of all Binder-ready processes</a:t>
            </a:r>
          </a:p>
          <a:p>
            <a:pPr>
              <a:buFont typeface="Arial"/>
              <a:buChar char="•"/>
            </a:pPr>
            <a:r>
              <a:rPr lang="en-US" dirty="0" smtClean="0"/>
              <a:t>On Android, </a:t>
            </a:r>
            <a:r>
              <a:rPr lang="en-US" dirty="0" err="1" smtClean="0"/>
              <a:t>ServiceManager</a:t>
            </a:r>
            <a:r>
              <a:rPr lang="en-US" dirty="0" smtClean="0"/>
              <a:t> becomes this context manager for Binder.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servicemanager.c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err="1" smtClean="0"/>
              <a:t>binder_become_context_manager</a:t>
            </a:r>
            <a:r>
              <a:rPr lang="en-US" dirty="0"/>
              <a:t>(): Registers itself with the kernel Binder module as the </a:t>
            </a:r>
            <a:r>
              <a:rPr lang="en-US" dirty="0" smtClean="0"/>
              <a:t>context manager</a:t>
            </a:r>
            <a:r>
              <a:rPr lang="en-US" dirty="0"/>
              <a:t>.</a:t>
            </a:r>
          </a:p>
          <a:p>
            <a:pPr lvl="1">
              <a:buFont typeface="Arial"/>
              <a:buChar char="•"/>
            </a:pPr>
            <a:r>
              <a:rPr lang="en-US" dirty="0" err="1"/>
              <a:t>binder_loop</a:t>
            </a:r>
            <a:r>
              <a:rPr lang="en-US" dirty="0"/>
              <a:t>() starts a message loop that listens to </a:t>
            </a:r>
            <a:r>
              <a:rPr lang="en-US" dirty="0" smtClean="0"/>
              <a:t>the commands from </a:t>
            </a:r>
            <a:r>
              <a:rPr lang="en-US" dirty="0"/>
              <a:t>kernel Binder module.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243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ServiceManager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6998186" cy="1104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3352800"/>
            <a:ext cx="8293676" cy="52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8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Registering with Service Manager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28600" y="5562600"/>
            <a:ext cx="87630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22" charset="0"/>
              </a:rPr>
              <a:t>Binder Driver (/</a:t>
            </a:r>
            <a:r>
              <a:rPr lang="en-US" dirty="0" err="1" smtClean="0">
                <a:latin typeface="Times" pitchFamily="122" charset="0"/>
              </a:rPr>
              <a:t>dev</a:t>
            </a:r>
            <a:r>
              <a:rPr lang="en-US" dirty="0" smtClean="0">
                <a:latin typeface="Times" pitchFamily="122" charset="0"/>
              </a:rPr>
              <a:t>/binder)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28600" y="2819400"/>
            <a:ext cx="2819400" cy="251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System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Server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Times" pitchFamily="122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Runs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 many services, e.g., Activity Manager, Power Manager, etc.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Calls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ServiceManager’s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addService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()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200400" y="2819400"/>
            <a:ext cx="2819400" cy="251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Service Manager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Times" pitchFamily="122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Maintains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 directories for registered remote objects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latin typeface="Times" pitchFamily="122" charset="0"/>
              </a:rPr>
              <a:t>Returns a handle for remote object upon lookup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72200" y="2819400"/>
            <a:ext cx="2819400" cy="251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App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Times" pitchFamily="12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Times" pitchFamily="122" charset="0"/>
              </a:rPr>
              <a:t>Can use </a:t>
            </a:r>
            <a:r>
              <a:rPr lang="en-US" sz="1800" dirty="0" smtClean="0">
                <a:latin typeface="Times" pitchFamily="122" charset="0"/>
              </a:rPr>
              <a:t>Context’s </a:t>
            </a:r>
            <a:r>
              <a:rPr lang="en-US" sz="1800" dirty="0" err="1" smtClean="0">
                <a:latin typeface="Times" pitchFamily="122" charset="0"/>
              </a:rPr>
              <a:t>getSystemService</a:t>
            </a:r>
            <a:r>
              <a:rPr lang="en-US" sz="1800" dirty="0">
                <a:latin typeface="Times" pitchFamily="122" charset="0"/>
              </a:rPr>
              <a:t>() or </a:t>
            </a:r>
            <a:r>
              <a:rPr lang="en-US" sz="1800" dirty="0" err="1" smtClean="0">
                <a:latin typeface="Times" pitchFamily="122" charset="0"/>
              </a:rPr>
              <a:t>ServiceManager’s</a:t>
            </a:r>
            <a:r>
              <a:rPr lang="en-US" sz="1800" dirty="0" smtClean="0">
                <a:latin typeface="Times" pitchFamily="122" charset="0"/>
              </a:rPr>
              <a:t> </a:t>
            </a:r>
            <a:r>
              <a:rPr lang="en-US" sz="1800" dirty="0" err="1" smtClean="0">
                <a:latin typeface="Times" pitchFamily="122" charset="0"/>
              </a:rPr>
              <a:t>getService</a:t>
            </a:r>
            <a:r>
              <a:rPr lang="en-US" sz="1800" dirty="0">
                <a:latin typeface="Times" pitchFamily="122" charset="0"/>
              </a:rPr>
              <a:t>() to </a:t>
            </a:r>
            <a:r>
              <a:rPr lang="en-US" sz="1800" dirty="0" smtClean="0">
                <a:latin typeface="Times" pitchFamily="122" charset="0"/>
              </a:rPr>
              <a:t>lookup and get </a:t>
            </a:r>
            <a:r>
              <a:rPr lang="en-US" sz="1800" smtClean="0">
                <a:latin typeface="Times" pitchFamily="122" charset="0"/>
              </a:rPr>
              <a:t>the handle</a:t>
            </a:r>
            <a:endParaRPr lang="en-US" sz="1800" dirty="0">
              <a:latin typeface="Times" pitchFamily="12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1447800" y="5029200"/>
            <a:ext cx="1371600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324600" y="5029200"/>
            <a:ext cx="1524000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495800" y="4953000"/>
            <a:ext cx="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619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Registering with </a:t>
            </a:r>
            <a:r>
              <a:rPr lang="en-US" dirty="0" smtClean="0"/>
              <a:t>Service </a:t>
            </a:r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Binder-ready processes </a:t>
            </a:r>
            <a:r>
              <a:rPr lang="en-US" dirty="0"/>
              <a:t>can add themselves </a:t>
            </a:r>
            <a:r>
              <a:rPr lang="en-US" dirty="0" smtClean="0"/>
              <a:t>to the directory with </a:t>
            </a:r>
            <a:r>
              <a:rPr lang="en-US" dirty="0" err="1" smtClean="0"/>
              <a:t>ServiceManager.addService</a:t>
            </a:r>
            <a:r>
              <a:rPr lang="en-US" dirty="0"/>
              <a:t>()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r>
              <a:rPr lang="en-US" dirty="0" smtClean="0"/>
              <a:t>For example, </a:t>
            </a:r>
            <a:r>
              <a:rPr lang="en-US" dirty="0" err="1" smtClean="0"/>
              <a:t>SystemServer</a:t>
            </a:r>
            <a:r>
              <a:rPr lang="en-US" dirty="0" smtClean="0"/>
              <a:t> (</a:t>
            </a:r>
            <a:r>
              <a:rPr lang="en-US" dirty="0" err="1" smtClean="0"/>
              <a:t>SystemServer.java</a:t>
            </a:r>
            <a:r>
              <a:rPr lang="en-US" dirty="0" smtClean="0"/>
              <a:t>) adds </a:t>
            </a:r>
            <a:r>
              <a:rPr lang="en-US" dirty="0" smtClean="0"/>
              <a:t>(and runs) most of the default </a:t>
            </a:r>
            <a:r>
              <a:rPr lang="en-US" dirty="0" smtClean="0"/>
              <a:t>system services at boot using </a:t>
            </a:r>
            <a:r>
              <a:rPr lang="en-US" dirty="0" err="1" smtClean="0"/>
              <a:t>ServiceManager.addService</a:t>
            </a:r>
            <a:r>
              <a:rPr lang="en-US" dirty="0" smtClean="0"/>
              <a:t>().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SystemServer</a:t>
            </a:r>
            <a:r>
              <a:rPr lang="en-US" dirty="0" smtClean="0"/>
              <a:t> starts from </a:t>
            </a:r>
            <a:r>
              <a:rPr lang="en-US" dirty="0" err="1" smtClean="0"/>
              <a:t>ZygoteInit.java</a:t>
            </a:r>
            <a:r>
              <a:rPr lang="en-US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There are other services that start from other servers, e.g., </a:t>
            </a:r>
            <a:r>
              <a:rPr lang="en-US" dirty="0" err="1" smtClean="0"/>
              <a:t>MediaServer</a:t>
            </a:r>
            <a:r>
              <a:rPr lang="en-US" dirty="0"/>
              <a:t> (frameworks/</a:t>
            </a:r>
            <a:r>
              <a:rPr lang="en-US" dirty="0" err="1"/>
              <a:t>av</a:t>
            </a:r>
            <a:r>
              <a:rPr lang="en-US" dirty="0"/>
              <a:t>/media/</a:t>
            </a:r>
            <a:r>
              <a:rPr lang="en-US" dirty="0" err="1" smtClean="0"/>
              <a:t>mediaserver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347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SystemServer.java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5812"/>
            <a:ext cx="9144000" cy="40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2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Have you done your assignment? Show us!</a:t>
            </a:r>
          </a:p>
          <a:p>
            <a:pPr>
              <a:buFont typeface="Arial"/>
              <a:buChar char="•"/>
            </a:pPr>
            <a:r>
              <a:rPr lang="en-US" dirty="0" smtClean="0"/>
              <a:t>Assignment 4 (the last assignment) will be </a:t>
            </a:r>
            <a:r>
              <a:rPr lang="en-US" smtClean="0"/>
              <a:t>out soon and </a:t>
            </a:r>
            <a:r>
              <a:rPr lang="en-US" dirty="0" smtClean="0"/>
              <a:t>due in two weeks.</a:t>
            </a:r>
          </a:p>
        </p:txBody>
      </p:sp>
    </p:spTree>
    <p:extLst>
      <p:ext uri="{BB962C8B-B14F-4D97-AF65-F5344CB8AC3E}">
        <p14:creationId xmlns:p14="http://schemas.microsoft.com/office/powerpoint/2010/main" val="176249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Service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429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Context.getSystemService</a:t>
            </a:r>
            <a:r>
              <a:rPr lang="en-US" dirty="0"/>
              <a:t>(String name)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Apps calls this first to get the handle for a service manager (handle #0).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E.g., </a:t>
            </a:r>
            <a:r>
              <a:rPr lang="en-US" dirty="0" err="1" smtClean="0"/>
              <a:t>getSystemService</a:t>
            </a:r>
            <a:r>
              <a:rPr lang="en-US" dirty="0" smtClean="0"/>
              <a:t>(</a:t>
            </a:r>
            <a:r>
              <a:rPr lang="en-US" dirty="0" err="1" smtClean="0"/>
              <a:t>Context.ACTIVITY_SERVICE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smtClean="0"/>
              <a:t>This call goes to </a:t>
            </a:r>
            <a:r>
              <a:rPr lang="en-US" dirty="0" err="1" smtClean="0"/>
              <a:t>servicemanager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servicemanager.c</a:t>
            </a:r>
            <a:r>
              <a:rPr lang="en-US" dirty="0" smtClean="0"/>
              <a:t>) which looks up its directory of services and returns an appropriate handle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r>
              <a:rPr lang="en-US" dirty="0" smtClean="0"/>
              <a:t>You could also use </a:t>
            </a:r>
            <a:r>
              <a:rPr lang="en-US" dirty="0" err="1" smtClean="0"/>
              <a:t>ServiceManager.getService</a:t>
            </a:r>
            <a:r>
              <a:rPr lang="en-US" dirty="0" smtClean="0"/>
              <a:t>() and call </a:t>
            </a:r>
            <a:r>
              <a:rPr lang="en-US" dirty="0" err="1" smtClean="0"/>
              <a:t>asInterface</a:t>
            </a:r>
            <a:r>
              <a:rPr lang="en-US" dirty="0" smtClean="0"/>
              <a:t>().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This is essentially </a:t>
            </a:r>
            <a:r>
              <a:rPr lang="en-US" dirty="0" err="1" smtClean="0"/>
              <a:t>Context.getSystemService</a:t>
            </a:r>
            <a:r>
              <a:rPr lang="en-US" dirty="0" smtClean="0"/>
              <a:t>().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484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HW Access Flow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124200" y="2286000"/>
            <a:ext cx="17526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App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43000" y="2895600"/>
            <a:ext cx="5791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" pitchFamily="122" charset="0"/>
              </a:rPr>
              <a:t>a</a:t>
            </a:r>
            <a:r>
              <a:rPr lang="en-US" dirty="0" smtClean="0">
                <a:latin typeface="Times" pitchFamily="122" charset="0"/>
              </a:rPr>
              <a:t>ndroid.* (/frameworks/base/core/*)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2590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0" y="3200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Binder</a:t>
            </a:r>
            <a:endParaRPr lang="en-US" dirty="0"/>
          </a:p>
        </p:txBody>
      </p:sp>
      <p:cxnSp>
        <p:nvCxnSpPr>
          <p:cNvPr id="15" name="Straight Connector 14"/>
          <p:cNvCxnSpPr>
            <a:endCxn id="10" idx="1"/>
          </p:cNvCxnSpPr>
          <p:nvPr/>
        </p:nvCxnSpPr>
        <p:spPr bwMode="auto">
          <a:xfrm>
            <a:off x="304800" y="3429000"/>
            <a:ext cx="7696200" cy="22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381000" y="3505200"/>
            <a:ext cx="7315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22" charset="0"/>
              </a:rPr>
              <a:t>System Service (/frameworks/base/services/java/*)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81000" y="4114800"/>
            <a:ext cx="7315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22" charset="0"/>
              </a:rPr>
              <a:t>System Service Native (/frameworks/base/services/</a:t>
            </a:r>
            <a:r>
              <a:rPr lang="en-US" dirty="0" err="1" smtClean="0">
                <a:latin typeface="Times" pitchFamily="122" charset="0"/>
              </a:rPr>
              <a:t>jni</a:t>
            </a:r>
            <a:r>
              <a:rPr lang="en-US" dirty="0" smtClean="0">
                <a:latin typeface="Times" pitchFamily="122" charset="0"/>
              </a:rPr>
              <a:t>/*)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304800" y="2819400"/>
            <a:ext cx="7696200" cy="22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304800" y="4036367"/>
            <a:ext cx="7696200" cy="22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01000" y="3810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JNI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304800" y="4645967"/>
            <a:ext cx="7696200" cy="22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 bwMode="auto">
          <a:xfrm>
            <a:off x="381000" y="4724400"/>
            <a:ext cx="7315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22" charset="0"/>
              </a:rPr>
              <a:t> Hardware Interface (/hardware/</a:t>
            </a:r>
            <a:r>
              <a:rPr lang="en-US" dirty="0" err="1" smtClean="0">
                <a:latin typeface="Times" pitchFamily="122" charset="0"/>
              </a:rPr>
              <a:t>libhardware</a:t>
            </a:r>
            <a:r>
              <a:rPr lang="en-US" dirty="0" smtClean="0">
                <a:latin typeface="Times" pitchFamily="122" charset="0"/>
              </a:rPr>
              <a:t>/*)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81000" y="5334000"/>
            <a:ext cx="7315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22" charset="0"/>
              </a:rPr>
              <a:t>Vender-Provided </a:t>
            </a:r>
            <a:r>
              <a:rPr lang="en-US" dirty="0">
                <a:latin typeface="Times" pitchFamily="122" charset="0"/>
              </a:rPr>
              <a:t>L</a:t>
            </a:r>
            <a:r>
              <a:rPr lang="en-US" dirty="0" smtClean="0">
                <a:latin typeface="Times" pitchFamily="122" charset="0"/>
              </a:rPr>
              <a:t>ibraries (/device/&lt;vendor&gt;/&lt;device&gt;/*)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04800" y="5255567"/>
            <a:ext cx="7696200" cy="22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 bwMode="auto">
          <a:xfrm>
            <a:off x="381000" y="5943600"/>
            <a:ext cx="7315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22" charset="0"/>
              </a:rPr>
              <a:t>Kernel Modules (/</a:t>
            </a:r>
            <a:r>
              <a:rPr lang="en-US" dirty="0" err="1" smtClean="0">
                <a:latin typeface="Times" pitchFamily="122" charset="0"/>
              </a:rPr>
              <a:t>dev</a:t>
            </a:r>
            <a:r>
              <a:rPr lang="en-US" dirty="0" smtClean="0">
                <a:latin typeface="Times" pitchFamily="122" charset="0"/>
              </a:rPr>
              <a:t>/*)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304800" y="5865167"/>
            <a:ext cx="7696200" cy="22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70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 Communication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From last lecture: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Proxy &amp; Stub implement </a:t>
            </a:r>
            <a:r>
              <a:rPr lang="en-US" dirty="0" err="1" smtClean="0"/>
              <a:t>marshalling</a:t>
            </a:r>
            <a:r>
              <a:rPr lang="en-US" dirty="0" smtClean="0"/>
              <a:t> &amp; </a:t>
            </a:r>
            <a:r>
              <a:rPr lang="en-US" dirty="0" err="1" smtClean="0"/>
              <a:t>unmarshalling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r>
              <a:rPr lang="en-US" dirty="0" smtClean="0"/>
              <a:t>Parcel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Marshalling</a:t>
            </a:r>
            <a:r>
              <a:rPr lang="en-US" dirty="0" smtClean="0"/>
              <a:t>/</a:t>
            </a:r>
            <a:r>
              <a:rPr lang="en-US" dirty="0" err="1" smtClean="0"/>
              <a:t>unmarshalling</a:t>
            </a:r>
            <a:r>
              <a:rPr lang="en-US" dirty="0" smtClean="0"/>
              <a:t> data structure</a:t>
            </a:r>
          </a:p>
          <a:p>
            <a:pPr lvl="1">
              <a:buFont typeface="Arial"/>
              <a:buChar char="•"/>
            </a:pPr>
            <a:r>
              <a:rPr lang="en-US" dirty="0" err="1"/>
              <a:t>a</a:t>
            </a:r>
            <a:r>
              <a:rPr lang="en-US" dirty="0" err="1" smtClean="0"/>
              <a:t>ndroid.os.Parcel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ransact() &amp; </a:t>
            </a:r>
            <a:r>
              <a:rPr lang="en-US" dirty="0" err="1" smtClean="0"/>
              <a:t>onTransact</a:t>
            </a:r>
            <a:r>
              <a:rPr lang="en-US" dirty="0" smtClean="0"/>
              <a:t>()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Marshalling</a:t>
            </a:r>
            <a:r>
              <a:rPr lang="en-US" dirty="0" smtClean="0"/>
              <a:t> &amp; </a:t>
            </a:r>
            <a:r>
              <a:rPr lang="en-US" dirty="0" err="1" smtClean="0"/>
              <a:t>unmarshalling</a:t>
            </a:r>
            <a:r>
              <a:rPr lang="en-US" dirty="0" smtClean="0"/>
              <a:t> implementation</a:t>
            </a:r>
          </a:p>
          <a:p>
            <a:pPr lvl="1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962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 Communication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libbinder</a:t>
            </a:r>
            <a:r>
              <a:rPr lang="en-US" dirty="0"/>
              <a:t> (/frameworks/native/libs/</a:t>
            </a:r>
            <a:r>
              <a:rPr lang="en-US" dirty="0" smtClean="0"/>
              <a:t>binder)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Provides JNI interface to Java Binder classes.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Communicates with /</a:t>
            </a:r>
            <a:r>
              <a:rPr lang="en-US" dirty="0" err="1" smtClean="0"/>
              <a:t>dev</a:t>
            </a:r>
            <a:r>
              <a:rPr lang="en-US" dirty="0" smtClean="0"/>
              <a:t>/binder through </a:t>
            </a:r>
            <a:r>
              <a:rPr lang="en-US" dirty="0" err="1" smtClean="0"/>
              <a:t>ioctl</a:t>
            </a:r>
            <a:r>
              <a:rPr lang="en-US" dirty="0" smtClean="0"/>
              <a:t>()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ioctl</a:t>
            </a:r>
            <a:r>
              <a:rPr lang="en-US" dirty="0"/>
              <a:t>(</a:t>
            </a:r>
            <a:r>
              <a:rPr lang="en-US" dirty="0" err="1"/>
              <a:t>binderFD</a:t>
            </a:r>
            <a:r>
              <a:rPr lang="en-US" dirty="0"/>
              <a:t>, BINDER_WRITE_READ, &amp;</a:t>
            </a:r>
            <a:r>
              <a:rPr lang="en-US" dirty="0" err="1"/>
              <a:t>bwd</a:t>
            </a:r>
            <a:r>
              <a:rPr lang="en-US" dirty="0"/>
              <a:t>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129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 for </a:t>
            </a:r>
            <a:r>
              <a:rPr lang="en-US" dirty="0" err="1" smtClean="0"/>
              <a:t>ioctl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binder_write_read</a:t>
            </a:r>
            <a:r>
              <a:rPr lang="en-US" dirty="0"/>
              <a:t> {</a:t>
            </a:r>
          </a:p>
          <a:p>
            <a:pPr marL="0" indent="0"/>
            <a:r>
              <a:rPr lang="en-US" dirty="0" smtClean="0"/>
              <a:t>	signed </a:t>
            </a:r>
            <a:r>
              <a:rPr lang="en-US" dirty="0"/>
              <a:t>long </a:t>
            </a:r>
            <a:r>
              <a:rPr lang="en-US" dirty="0" err="1"/>
              <a:t>write_size</a:t>
            </a:r>
            <a:r>
              <a:rPr lang="en-US" dirty="0"/>
              <a:t>;</a:t>
            </a:r>
          </a:p>
          <a:p>
            <a:pPr marL="0" indent="0"/>
            <a:r>
              <a:rPr lang="en-US" dirty="0" smtClean="0"/>
              <a:t>	signed </a:t>
            </a:r>
            <a:r>
              <a:rPr lang="en-US" dirty="0"/>
              <a:t>long </a:t>
            </a:r>
            <a:r>
              <a:rPr lang="en-US" dirty="0" err="1"/>
              <a:t>write_consumed</a:t>
            </a:r>
            <a:r>
              <a:rPr lang="en-US" dirty="0"/>
              <a:t>;</a:t>
            </a:r>
          </a:p>
          <a:p>
            <a:pPr marL="0" indent="0"/>
            <a:r>
              <a:rPr lang="en-US" dirty="0" smtClean="0"/>
              <a:t>	unsigned </a:t>
            </a:r>
            <a:r>
              <a:rPr lang="en-US" dirty="0"/>
              <a:t>long </a:t>
            </a:r>
            <a:r>
              <a:rPr lang="en-US" dirty="0" err="1"/>
              <a:t>write_buffer</a:t>
            </a:r>
            <a:r>
              <a:rPr lang="en-US" dirty="0"/>
              <a:t>;</a:t>
            </a:r>
          </a:p>
          <a:p>
            <a:pPr marL="0" indent="0"/>
            <a:r>
              <a:rPr lang="en-US" dirty="0" smtClean="0"/>
              <a:t>	signed </a:t>
            </a:r>
            <a:r>
              <a:rPr lang="en-US" dirty="0"/>
              <a:t>long </a:t>
            </a:r>
            <a:r>
              <a:rPr lang="en-US" dirty="0" err="1"/>
              <a:t>read_size</a:t>
            </a:r>
            <a:r>
              <a:rPr lang="en-US" dirty="0"/>
              <a:t>;</a:t>
            </a:r>
          </a:p>
          <a:p>
            <a:pPr marL="0" indent="0"/>
            <a:r>
              <a:rPr lang="en-US" dirty="0" smtClean="0"/>
              <a:t>	signed </a:t>
            </a:r>
            <a:r>
              <a:rPr lang="en-US" dirty="0"/>
              <a:t>long </a:t>
            </a:r>
            <a:r>
              <a:rPr lang="en-US" dirty="0" err="1"/>
              <a:t>read_consumed</a:t>
            </a:r>
            <a:r>
              <a:rPr lang="en-US" dirty="0"/>
              <a:t>;</a:t>
            </a:r>
          </a:p>
          <a:p>
            <a:pPr marL="0" indent="0"/>
            <a:r>
              <a:rPr lang="en-US" dirty="0" smtClean="0"/>
              <a:t>	unsigned </a:t>
            </a:r>
            <a:r>
              <a:rPr lang="en-US" dirty="0"/>
              <a:t>long </a:t>
            </a:r>
            <a:r>
              <a:rPr lang="en-US" dirty="0" err="1"/>
              <a:t>read_buffer</a:t>
            </a:r>
            <a:r>
              <a:rPr lang="en-US" dirty="0"/>
              <a:t>;</a:t>
            </a:r>
          </a:p>
          <a:p>
            <a:pPr marL="0" indent="0"/>
            <a:r>
              <a:rPr lang="en-US" dirty="0"/>
              <a:t>}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1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dev</a:t>
            </a:r>
            <a:r>
              <a:rPr lang="en-US" dirty="0" smtClean="0"/>
              <a:t>/binder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Kernel module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/</a:t>
            </a:r>
            <a:r>
              <a:rPr lang="en-US" dirty="0"/>
              <a:t>drivers/staging/android</a:t>
            </a:r>
            <a:r>
              <a:rPr lang="en-US" dirty="0" smtClean="0"/>
              <a:t>/</a:t>
            </a:r>
            <a:r>
              <a:rPr lang="en-US" dirty="0" err="1" smtClean="0"/>
              <a:t>binder.c</a:t>
            </a:r>
            <a:r>
              <a:rPr lang="en-US" dirty="0" smtClean="0"/>
              <a:t> (&amp; .h)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~3500 lines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BTW, /drivers/staging/android/* has a lot of the android Linux code (not all, e.g., </a:t>
            </a:r>
            <a:r>
              <a:rPr lang="en-US" dirty="0" err="1" smtClean="0"/>
              <a:t>wakelock</a:t>
            </a:r>
            <a:r>
              <a:rPr lang="en-US" dirty="0" smtClean="0"/>
              <a:t>).</a:t>
            </a:r>
          </a:p>
          <a:p>
            <a:pPr>
              <a:buFont typeface="Arial"/>
              <a:buChar char="•"/>
            </a:pPr>
            <a:r>
              <a:rPr lang="en-US" dirty="0"/>
              <a:t>static long </a:t>
            </a:r>
            <a:r>
              <a:rPr lang="en-US" dirty="0" err="1"/>
              <a:t>binder_ioctl</a:t>
            </a:r>
            <a:r>
              <a:rPr lang="en-US" dirty="0"/>
              <a:t>(</a:t>
            </a:r>
            <a:r>
              <a:rPr lang="en-US" dirty="0" err="1"/>
              <a:t>struct</a:t>
            </a:r>
            <a:r>
              <a:rPr lang="en-US" dirty="0"/>
              <a:t> file *</a:t>
            </a:r>
            <a:r>
              <a:rPr lang="en-US" dirty="0" err="1"/>
              <a:t>filp</a:t>
            </a:r>
            <a:r>
              <a:rPr lang="en-US" dirty="0"/>
              <a:t>, unsigned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cmd</a:t>
            </a:r>
            <a:r>
              <a:rPr lang="en-US" dirty="0"/>
              <a:t>, unsigned long </a:t>
            </a:r>
            <a:r>
              <a:rPr lang="en-US" dirty="0" err="1"/>
              <a:t>arg</a:t>
            </a:r>
            <a:r>
              <a:rPr lang="en-US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Handles </a:t>
            </a:r>
            <a:r>
              <a:rPr lang="en-US" dirty="0" err="1" smtClean="0"/>
              <a:t>ioctl</a:t>
            </a:r>
            <a:r>
              <a:rPr lang="en-US" dirty="0" smtClean="0"/>
              <a:t>() calls from the </a:t>
            </a:r>
            <a:r>
              <a:rPr lang="en-US" dirty="0" err="1" smtClean="0"/>
              <a:t>userspace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2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Looper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A thread-local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Maintains a message queue</a:t>
            </a:r>
          </a:p>
          <a:p>
            <a:pPr>
              <a:buFont typeface="Arial"/>
              <a:buChar char="•"/>
            </a:pPr>
            <a:r>
              <a:rPr lang="en-US" dirty="0" smtClean="0"/>
              <a:t>Handler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Associates with a </a:t>
            </a:r>
            <a:r>
              <a:rPr lang="en-US" dirty="0" err="1" smtClean="0"/>
              <a:t>Looper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Handles messages</a:t>
            </a:r>
          </a:p>
          <a:p>
            <a:pPr>
              <a:buFont typeface="Arial"/>
              <a:buChar char="•"/>
            </a:pPr>
            <a:r>
              <a:rPr lang="en-US" dirty="0" smtClean="0"/>
              <a:t>Binder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Main mechanism for the framework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User-level &amp; kernel-</a:t>
            </a:r>
            <a:r>
              <a:rPr lang="en-US" smtClean="0"/>
              <a:t>level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4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More on IPC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Why?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Fundamental building blocks of the Android framework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Last time was from the user’s (i.e., programmer’s) perspective to understand other framework components.</a:t>
            </a:r>
          </a:p>
          <a:p>
            <a:pPr lvl="1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oday’s about the internals.</a:t>
            </a:r>
          </a:p>
          <a:p>
            <a:pPr>
              <a:buFont typeface="Arial"/>
              <a:buChar char="•"/>
            </a:pPr>
            <a:r>
              <a:rPr lang="en-US" dirty="0" smtClean="0"/>
              <a:t>Goal: Understanding the framework structure and IPC mechanisms</a:t>
            </a:r>
          </a:p>
        </p:txBody>
      </p:sp>
    </p:spTree>
    <p:extLst>
      <p:ext uri="{BB962C8B-B14F-4D97-AF65-F5344CB8AC3E}">
        <p14:creationId xmlns:p14="http://schemas.microsoft.com/office/powerpoint/2010/main" val="181720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More on IPC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We will look at two IPC mechanisms.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Looper</a:t>
            </a:r>
            <a:r>
              <a:rPr lang="en-US" dirty="0" smtClean="0"/>
              <a:t>-handler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Binder</a:t>
            </a:r>
          </a:p>
          <a:p>
            <a:pPr>
              <a:buFont typeface="Arial"/>
              <a:buChar char="•"/>
            </a:pPr>
            <a:r>
              <a:rPr lang="en-US" dirty="0" smtClean="0"/>
              <a:t>Resources</a:t>
            </a:r>
            <a:r>
              <a:rPr lang="en-US" dirty="0"/>
              <a:t>:</a:t>
            </a:r>
          </a:p>
          <a:p>
            <a:pPr lvl="1">
              <a:buFont typeface="Arial"/>
              <a:buChar char="•"/>
            </a:pPr>
            <a:r>
              <a:rPr lang="en-US" dirty="0"/>
              <a:t>AOSP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“</a:t>
            </a:r>
            <a:r>
              <a:rPr lang="en-US" dirty="0"/>
              <a:t>Embedded Android</a:t>
            </a:r>
            <a:r>
              <a:rPr lang="en-US" dirty="0" smtClean="0"/>
              <a:t>”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“Deep Dive into Android IPC/Binder Framework” http</a:t>
            </a:r>
            <a:r>
              <a:rPr lang="en-US" dirty="0"/>
              <a:t>://</a:t>
            </a:r>
            <a:r>
              <a:rPr lang="en-US" dirty="0" err="1"/>
              <a:t>events.linuxfoundation.org</a:t>
            </a:r>
            <a:r>
              <a:rPr lang="en-US" dirty="0"/>
              <a:t>/images/stories/slides/abs2013_gargentas.pdf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477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Looper</a:t>
            </a:r>
            <a:r>
              <a:rPr lang="en-US" dirty="0" smtClean="0"/>
              <a:t>-Handler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Looper</a:t>
            </a:r>
            <a:r>
              <a:rPr lang="en-US" dirty="0" smtClean="0"/>
              <a:t> is a per-thread message loop.</a:t>
            </a:r>
          </a:p>
          <a:p>
            <a:pPr>
              <a:buFont typeface="Arial"/>
              <a:buChar char="•"/>
            </a:pPr>
            <a:r>
              <a:rPr lang="en-US" dirty="0" smtClean="0"/>
              <a:t>Handler processes messages.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7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Looper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143000" y="2514600"/>
            <a:ext cx="6858000" cy="304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Thread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295400" y="3200400"/>
            <a:ext cx="6553200" cy="1981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Looper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57400" y="3581400"/>
            <a:ext cx="50292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Message Queue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886200" y="4191000"/>
            <a:ext cx="13716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Message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410200" y="4191000"/>
            <a:ext cx="13716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Message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362200" y="4191000"/>
            <a:ext cx="13716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Message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362200" y="5943600"/>
            <a:ext cx="13716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Handler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886200" y="5943600"/>
            <a:ext cx="13716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Handler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410200" y="5943600"/>
            <a:ext cx="13716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Handler</a:t>
            </a:r>
          </a:p>
        </p:txBody>
      </p:sp>
      <p:cxnSp>
        <p:nvCxnSpPr>
          <p:cNvPr id="21" name="Straight Arrow Connector 20"/>
          <p:cNvCxnSpPr>
            <a:stCxn id="15" idx="2"/>
            <a:endCxn id="16" idx="0"/>
          </p:cNvCxnSpPr>
          <p:nvPr/>
        </p:nvCxnSpPr>
        <p:spPr bwMode="auto">
          <a:xfrm>
            <a:off x="3048000" y="4724400"/>
            <a:ext cx="0" cy="1219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1" idx="2"/>
            <a:endCxn id="18" idx="0"/>
          </p:cNvCxnSpPr>
          <p:nvPr/>
        </p:nvCxnSpPr>
        <p:spPr bwMode="auto">
          <a:xfrm>
            <a:off x="4572000" y="4724400"/>
            <a:ext cx="0" cy="1219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4" idx="2"/>
            <a:endCxn id="19" idx="0"/>
          </p:cNvCxnSpPr>
          <p:nvPr/>
        </p:nvCxnSpPr>
        <p:spPr bwMode="auto">
          <a:xfrm>
            <a:off x="6096000" y="4724400"/>
            <a:ext cx="0" cy="1219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6607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Looper</a:t>
            </a:r>
            <a:r>
              <a:rPr lang="en-US" dirty="0" smtClean="0"/>
              <a:t> Protocol: </a:t>
            </a:r>
            <a:r>
              <a:rPr lang="en-US" dirty="0" err="1" smtClean="0"/>
              <a:t>ActivityThread.java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2577829"/>
            <a:ext cx="6515552" cy="38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9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Looper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Looper.prepare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7098"/>
            <a:ext cx="9144000" cy="1566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03556"/>
            <a:ext cx="8877916" cy="63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5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Looper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Looper.loop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3048000"/>
            <a:ext cx="9030327" cy="369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6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13845</TotalTime>
  <Words>780</Words>
  <Application>Microsoft Macintosh PowerPoint</Application>
  <PresentationFormat>On-screen Show (4:3)</PresentationFormat>
  <Paragraphs>146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More on IPC Mechanisms</vt:lpstr>
      <vt:lpstr>Administrivia</vt:lpstr>
      <vt:lpstr>Today: More on IPC Mechanisms</vt:lpstr>
      <vt:lpstr>Today: More on IPC Mechanisms</vt:lpstr>
      <vt:lpstr>Looper-Handler</vt:lpstr>
      <vt:lpstr>Looper Architecture</vt:lpstr>
      <vt:lpstr>Looper Protocol: ActivityThread.java</vt:lpstr>
      <vt:lpstr>Looper</vt:lpstr>
      <vt:lpstr>Looper</vt:lpstr>
      <vt:lpstr>Handler</vt:lpstr>
      <vt:lpstr>Handler.sendMessage()</vt:lpstr>
      <vt:lpstr>Handler.dispatchMessage()</vt:lpstr>
      <vt:lpstr>Binder</vt:lpstr>
      <vt:lpstr>Architecture</vt:lpstr>
      <vt:lpstr>Context Manager</vt:lpstr>
      <vt:lpstr>ServiceManager</vt:lpstr>
      <vt:lpstr>Registering with Service Manager</vt:lpstr>
      <vt:lpstr>Registering with Service Manager</vt:lpstr>
      <vt:lpstr>SystemServer.java</vt:lpstr>
      <vt:lpstr>Accessing Service Manager</vt:lpstr>
      <vt:lpstr>Typical HW Access Flow</vt:lpstr>
      <vt:lpstr>Binder Communication Mechanism</vt:lpstr>
      <vt:lpstr>Binder Communication Mechanism</vt:lpstr>
      <vt:lpstr>Data Structure for ioctl</vt:lpstr>
      <vt:lpstr>/dev/binder</vt:lpstr>
      <vt:lpstr>Summary</vt:lpstr>
    </vt:vector>
  </TitlesOfParts>
  <Company>SUNY at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Steve Ko</cp:lastModifiedBy>
  <cp:revision>513</cp:revision>
  <dcterms:created xsi:type="dcterms:W3CDTF">2011-06-07T20:01:06Z</dcterms:created>
  <dcterms:modified xsi:type="dcterms:W3CDTF">2013-09-29T20:32:34Z</dcterms:modified>
</cp:coreProperties>
</file>