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29" r:id="rId4"/>
    <p:sldId id="330" r:id="rId5"/>
    <p:sldId id="324" r:id="rId6"/>
    <p:sldId id="332" r:id="rId7"/>
    <p:sldId id="334" r:id="rId8"/>
    <p:sldId id="333" r:id="rId9"/>
    <p:sldId id="335" r:id="rId10"/>
    <p:sldId id="325" r:id="rId11"/>
    <p:sldId id="336" r:id="rId12"/>
    <p:sldId id="339" r:id="rId13"/>
    <p:sldId id="337" r:id="rId14"/>
    <p:sldId id="355" r:id="rId15"/>
    <p:sldId id="326" r:id="rId16"/>
    <p:sldId id="340" r:id="rId17"/>
    <p:sldId id="341" r:id="rId18"/>
    <p:sldId id="342" r:id="rId19"/>
    <p:sldId id="327" r:id="rId20"/>
    <p:sldId id="343" r:id="rId21"/>
    <p:sldId id="344" r:id="rId22"/>
    <p:sldId id="328" r:id="rId23"/>
    <p:sldId id="346" r:id="rId24"/>
    <p:sldId id="347" r:id="rId25"/>
    <p:sldId id="348" r:id="rId26"/>
    <p:sldId id="349" r:id="rId27"/>
    <p:sldId id="345" r:id="rId28"/>
    <p:sldId id="353" r:id="rId29"/>
    <p:sldId id="350" r:id="rId30"/>
    <p:sldId id="351" r:id="rId31"/>
    <p:sldId id="354" r:id="rId32"/>
    <p:sldId id="32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9141-8E4F-4250-A796-63A50EABB172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77731-BE32-4C86-AB6B-B991B76F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8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O(n)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8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O(n^3)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7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Helper is O(n)</a:t>
            </a:r>
          </a:p>
          <a:p>
            <a:r>
              <a:rPr lang="en-US" dirty="0" err="1" smtClean="0"/>
              <a:t>BigMethod</a:t>
            </a:r>
            <a:r>
              <a:rPr lang="en-US" baseline="0" dirty="0" smtClean="0"/>
              <a:t> is O(</a:t>
            </a:r>
            <a:r>
              <a:rPr lang="en-US" baseline="0" dirty="0" err="1" smtClean="0"/>
              <a:t>nlogn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6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Helper is O(n)</a:t>
            </a:r>
          </a:p>
          <a:p>
            <a:r>
              <a:rPr lang="en-US" dirty="0" err="1" smtClean="0"/>
              <a:t>BigMethod</a:t>
            </a:r>
            <a:r>
              <a:rPr lang="en-US" baseline="0" dirty="0" smtClean="0"/>
              <a:t> is O(</a:t>
            </a:r>
            <a:r>
              <a:rPr lang="en-US" baseline="0" dirty="0" err="1" smtClean="0"/>
              <a:t>nlogn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and 5 are valid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77731-BE32-4C86-AB6B-B991B76F6D1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defTabSz="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4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6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6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5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tx2">
                <a:lumMod val="60000"/>
                <a:lumOff val="40000"/>
              </a:schemeClr>
            </a:gs>
            <a:gs pos="9400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7552-496A-43B2-B46E-8CA2EDA594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5C3B-F162-4741-971C-23180F537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Compsci</a:t>
            </a:r>
            <a:r>
              <a:rPr lang="en-US" dirty="0" smtClean="0">
                <a:solidFill>
                  <a:schemeClr val="bg1"/>
                </a:solidFill>
              </a:rPr>
              <a:t> 201 Midterm 1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Professor Peck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Jimmy Wei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r>
              <a:rPr lang="en-US" dirty="0" smtClean="0">
                <a:solidFill>
                  <a:schemeClr val="bg1"/>
                </a:solidFill>
              </a:rPr>
              <a:t>/1/2013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measure scalability of performance</a:t>
            </a:r>
          </a:p>
          <a:p>
            <a:r>
              <a:rPr lang="en-US" dirty="0" smtClean="0"/>
              <a:t>Does not tell us how fast something runs in terms of absolute runtime—rather, tells us how performance of an algorithm scales as we increase input!!!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1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following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input of the algorithm?</a:t>
            </a:r>
          </a:p>
          <a:p>
            <a:r>
              <a:rPr lang="en-US" dirty="0" smtClean="0"/>
              <a:t>How does performance scale as we increase the input?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2500" y="2209800"/>
            <a:ext cx="7239000" cy="2057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sum(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sum = 0;</a:t>
            </a:r>
            <a:endParaRPr lang="en-US" dirty="0" smtClean="0"/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=0;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&lt;n;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++)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sum += I;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return sum;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72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following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input of the algorithm?</a:t>
            </a:r>
          </a:p>
          <a:p>
            <a:r>
              <a:rPr lang="en-US" dirty="0" smtClean="0"/>
              <a:t>How does performance scale as we increase the input?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2500" y="2209800"/>
            <a:ext cx="7239000" cy="2057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count(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for (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=0;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&lt;k*k;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++)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for (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j=0; j&lt;k; j+=2)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System.out.printf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(“%d-%d\n”, j,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}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}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745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2500" y="1523999"/>
            <a:ext cx="7239000" cy="4784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long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bigMethod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(List&lt;Integer&gt;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listOfNums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 result = 0;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=0;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&lt;5;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++) {</a:t>
            </a:r>
          </a:p>
          <a:p>
            <a:pPr lvl="2"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for 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k=0; k&lt;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listOfNums.size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*=2) {</a:t>
            </a:r>
          </a:p>
          <a:p>
            <a:pPr lvl="2"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result += helper(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listOfNums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 lvl="2"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}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return result;</a:t>
            </a:r>
          </a:p>
          <a:p>
            <a:pPr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 algn="just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helper(List&lt;Integer&gt; list,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firstK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sum = 0;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=0;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firstK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++)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sum +=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list.get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return sum;</a:t>
            </a:r>
          </a:p>
          <a:p>
            <a:pPr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Big Oh of common data structures operations:</a:t>
            </a:r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Note that add for arrays, </a:t>
            </a:r>
            <a:r>
              <a:rPr lang="en-US" sz="3000" dirty="0" err="1" smtClean="0"/>
              <a:t>ArrayLists</a:t>
            </a:r>
            <a:r>
              <a:rPr lang="en-US" sz="3000" dirty="0" smtClean="0"/>
              <a:t>, and </a:t>
            </a:r>
            <a:r>
              <a:rPr lang="en-US" sz="3000" dirty="0" err="1" smtClean="0"/>
              <a:t>LinkedLists</a:t>
            </a:r>
            <a:r>
              <a:rPr lang="en-US" sz="3000" dirty="0" smtClean="0"/>
              <a:t> refers to adding to the end</a:t>
            </a:r>
          </a:p>
          <a:p>
            <a:r>
              <a:rPr lang="en-US" sz="3000" dirty="0" smtClean="0"/>
              <a:t>Access refers to grabbing a known element or index; search refers to checking for the existence of some element</a:t>
            </a:r>
            <a:endParaRPr lang="en-US" sz="3000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65869"/>
              </p:ext>
            </p:extLst>
          </p:nvPr>
        </p:nvGraphicFramePr>
        <p:xfrm>
          <a:off x="990600" y="1828800"/>
          <a:ext cx="7239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LinkedList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08872"/>
              </p:ext>
            </p:extLst>
          </p:nvPr>
        </p:nvGraphicFramePr>
        <p:xfrm>
          <a:off x="990600" y="1828800"/>
          <a:ext cx="7239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LinkedList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79743"/>
              </p:ext>
            </p:extLst>
          </p:nvPr>
        </p:nvGraphicFramePr>
        <p:xfrm>
          <a:off x="990600" y="1828800"/>
          <a:ext cx="7239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LinkedList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1826"/>
              </p:ext>
            </p:extLst>
          </p:nvPr>
        </p:nvGraphicFramePr>
        <p:xfrm>
          <a:off x="990600" y="1828800"/>
          <a:ext cx="7239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LinkedList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38954"/>
              </p:ext>
            </p:extLst>
          </p:nvPr>
        </p:nvGraphicFramePr>
        <p:xfrm>
          <a:off x="990600" y="1828800"/>
          <a:ext cx="7239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LinkedList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285686"/>
              </p:ext>
            </p:extLst>
          </p:nvPr>
        </p:nvGraphicFramePr>
        <p:xfrm>
          <a:off x="990600" y="1828800"/>
          <a:ext cx="7239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LinkedList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HashSet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6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variables are either primitives or objects</a:t>
            </a:r>
          </a:p>
          <a:p>
            <a:pPr lvl="1"/>
            <a:r>
              <a:rPr lang="en-US" dirty="0" smtClean="0"/>
              <a:t>Primitives: </a:t>
            </a:r>
            <a:r>
              <a:rPr lang="en-US" dirty="0" err="1" smtClean="0"/>
              <a:t>int</a:t>
            </a:r>
            <a:r>
              <a:rPr lang="en-US" dirty="0" smtClean="0"/>
              <a:t>, long, float, double, short, etc…</a:t>
            </a:r>
          </a:p>
          <a:p>
            <a:pPr lvl="1"/>
            <a:r>
              <a:rPr lang="en-US" dirty="0" smtClean="0"/>
              <a:t>Objects: Strings, Arrays, Lists, Sets, Maps, etc...</a:t>
            </a:r>
          </a:p>
          <a:p>
            <a:r>
              <a:rPr lang="en-US" dirty="0" smtClean="0"/>
              <a:t>Primitives are stored as values</a:t>
            </a:r>
          </a:p>
          <a:p>
            <a:r>
              <a:rPr lang="en-US" dirty="0" smtClean="0"/>
              <a:t>Objects are stored as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between “.equals()” and “==“:</a:t>
            </a:r>
          </a:p>
          <a:p>
            <a:pPr lvl="1"/>
            <a:r>
              <a:rPr lang="en-US" dirty="0" smtClean="0"/>
              <a:t>“.equals()” tests for EQUALITY</a:t>
            </a:r>
          </a:p>
          <a:p>
            <a:pPr lvl="1"/>
            <a:r>
              <a:rPr lang="en-US" dirty="0" smtClean="0"/>
              <a:t>“==“ tests for IDENTITY</a:t>
            </a:r>
          </a:p>
          <a:p>
            <a:r>
              <a:rPr lang="en-US" dirty="0" smtClean="0"/>
              <a:t>Also note:</a:t>
            </a:r>
          </a:p>
          <a:p>
            <a:pPr lvl="1"/>
            <a:r>
              <a:rPr lang="en-US" dirty="0" smtClean="0"/>
              <a:t>Above statements are a simplification of using “.equals()” and “==“ for objects</a:t>
            </a:r>
          </a:p>
          <a:p>
            <a:pPr lvl="1"/>
            <a:r>
              <a:rPr lang="en-US" dirty="0" smtClean="0"/>
              <a:t>Primitives cannot invoke “.equals()”, but can be passed in as parameters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6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hashCode</a:t>
            </a:r>
            <a:r>
              <a:rPr lang="en-US" dirty="0" smtClean="0"/>
              <a:t>() method returns an integer code for every object</a:t>
            </a:r>
          </a:p>
          <a:p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a.equals</a:t>
            </a:r>
            <a:r>
              <a:rPr lang="en-US" dirty="0" smtClean="0"/>
              <a:t>(b), then </a:t>
            </a:r>
            <a:r>
              <a:rPr lang="en-US" dirty="0" err="1" smtClean="0"/>
              <a:t>a.hashCode</a:t>
            </a:r>
            <a:r>
              <a:rPr lang="en-US" dirty="0" smtClean="0"/>
              <a:t>() == </a:t>
            </a:r>
            <a:r>
              <a:rPr lang="en-US" dirty="0" err="1" smtClean="0"/>
              <a:t>b.hashCode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If !(</a:t>
            </a:r>
            <a:r>
              <a:rPr lang="en-US" dirty="0" err="1" smtClean="0"/>
              <a:t>a.equals</a:t>
            </a:r>
            <a:r>
              <a:rPr lang="en-US" dirty="0" smtClean="0"/>
              <a:t>(b)), then </a:t>
            </a:r>
            <a:r>
              <a:rPr lang="en-US" dirty="0" err="1" smtClean="0"/>
              <a:t>a.hashCode</a:t>
            </a:r>
            <a:r>
              <a:rPr lang="en-US" dirty="0" smtClean="0"/>
              <a:t>() == </a:t>
            </a:r>
            <a:r>
              <a:rPr lang="en-US" dirty="0" err="1" smtClean="0"/>
              <a:t>b.hashCode</a:t>
            </a:r>
            <a:r>
              <a:rPr lang="en-US" dirty="0" smtClean="0"/>
              <a:t>() || </a:t>
            </a:r>
            <a:r>
              <a:rPr lang="en-US" dirty="0" err="1" smtClean="0"/>
              <a:t>a.hashCode</a:t>
            </a:r>
            <a:r>
              <a:rPr lang="en-US" dirty="0" smtClean="0"/>
              <a:t>() != </a:t>
            </a:r>
            <a:r>
              <a:rPr lang="en-US" dirty="0" err="1" smtClean="0"/>
              <a:t>b.hashCode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Every object inherits .equals() and .</a:t>
            </a:r>
            <a:r>
              <a:rPr lang="en-US" dirty="0" err="1" smtClean="0"/>
              <a:t>hashCode</a:t>
            </a:r>
            <a:r>
              <a:rPr lang="en-US" dirty="0" smtClean="0"/>
              <a:t>(); if you overwrite one you MUST overwrite the other!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1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105400" cy="3886199"/>
          </a:xfrm>
        </p:spPr>
        <p:txBody>
          <a:bodyPr/>
          <a:lstStyle/>
          <a:p>
            <a:r>
              <a:rPr lang="en-US" dirty="0" err="1" smtClean="0"/>
              <a:t>HashTables</a:t>
            </a:r>
            <a:r>
              <a:rPr lang="en-US" dirty="0" smtClean="0"/>
              <a:t> provide us with O(1) lookup/update</a:t>
            </a:r>
          </a:p>
          <a:p>
            <a:r>
              <a:rPr lang="en-US" dirty="0" smtClean="0"/>
              <a:t>Implemented as an array representing a fixed number of buckets</a:t>
            </a:r>
          </a:p>
          <a:p>
            <a:r>
              <a:rPr lang="en-US" dirty="0" smtClean="0"/>
              <a:t>Add keys to table based on calculated </a:t>
            </a:r>
            <a:r>
              <a:rPr lang="en-US" dirty="0" err="1" smtClean="0"/>
              <a:t>hashcode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3902"/>
              </p:ext>
            </p:extLst>
          </p:nvPr>
        </p:nvGraphicFramePr>
        <p:xfrm>
          <a:off x="5715000" y="1411602"/>
          <a:ext cx="3048000" cy="404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84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2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638800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Add the following values (with given </a:t>
            </a:r>
            <a:r>
              <a:rPr lang="en-US" sz="2500" dirty="0" err="1" smtClean="0">
                <a:solidFill>
                  <a:schemeClr val="bg1"/>
                </a:solidFill>
              </a:rPr>
              <a:t>hashcodes</a:t>
            </a:r>
            <a:r>
              <a:rPr lang="en-US" sz="2500" dirty="0" smtClean="0">
                <a:solidFill>
                  <a:schemeClr val="bg1"/>
                </a:solidFill>
              </a:rPr>
              <a:t>) to the table: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“Jimmy” (2510), 42 (42), List&lt;String&gt; (8509), “CS201” (5166)</a:t>
            </a:r>
            <a:endParaRPr lang="en-US" sz="25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08645"/>
              </p:ext>
            </p:extLst>
          </p:nvPr>
        </p:nvGraphicFramePr>
        <p:xfrm>
          <a:off x="5715000" y="1419431"/>
          <a:ext cx="3048000" cy="404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“Jimmy”</a:t>
                      </a:r>
                      <a:endParaRPr lang="en-US" dirty="0"/>
                    </a:p>
                  </a:txBody>
                  <a:tcPr/>
                </a:tc>
              </a:tr>
              <a:tr h="284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“CS201”</a:t>
                      </a:r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8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2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List&lt;String&gt;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76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allows us to set up super/subclasses</a:t>
            </a:r>
            <a:r>
              <a:rPr lang="en-US" dirty="0"/>
              <a:t> </a:t>
            </a:r>
            <a:r>
              <a:rPr lang="en-US" dirty="0" smtClean="0"/>
              <a:t>which inherit behavior from each other</a:t>
            </a:r>
          </a:p>
          <a:p>
            <a:r>
              <a:rPr lang="en-US" dirty="0" smtClean="0"/>
              <a:t>Consider the following classes: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" y="3609975"/>
            <a:ext cx="8220075" cy="1752600"/>
            <a:chOff x="457200" y="3609975"/>
            <a:chExt cx="8220075" cy="1752600"/>
          </a:xfrm>
        </p:grpSpPr>
        <p:sp>
          <p:nvSpPr>
            <p:cNvPr id="4" name="Rectangle 3"/>
            <p:cNvSpPr/>
            <p:nvPr/>
          </p:nvSpPr>
          <p:spPr>
            <a:xfrm>
              <a:off x="457200" y="3609975"/>
              <a:ext cx="2667000" cy="1752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dirty="0" smtClean="0"/>
                <a:t>public class Sedan {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 smtClean="0"/>
                <a:t>	public void start();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 smtClean="0"/>
                <a:t>	public void move();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/>
                <a:t>	</a:t>
              </a:r>
              <a:r>
                <a:rPr lang="en-US" dirty="0" smtClean="0"/>
                <a:t>public void honk();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 smtClean="0"/>
                <a:t>}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8500" y="3609975"/>
              <a:ext cx="2667000" cy="1752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dirty="0" smtClean="0"/>
                <a:t>public class Bicycle {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 smtClean="0"/>
                <a:t>	public void start();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 smtClean="0"/>
                <a:t>	public void move();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 smtClean="0"/>
                <a:t>	public void </a:t>
              </a:r>
              <a:r>
                <a:rPr lang="en-US" dirty="0" err="1" smtClean="0"/>
                <a:t>ringBell</a:t>
              </a:r>
              <a:r>
                <a:rPr lang="en-US" dirty="0" smtClean="0"/>
                <a:t>();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/>
                <a:t>}</a:t>
              </a:r>
              <a:endParaRPr lang="en-US" dirty="0" smtClean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019800" y="3609975"/>
              <a:ext cx="2657475" cy="1752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dirty="0" smtClean="0"/>
                <a:t>public class Train {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 smtClean="0"/>
                <a:t>	public void start();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 smtClean="0"/>
                <a:t>	public void move();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/>
                <a:t>	</a:t>
              </a:r>
              <a:r>
                <a:rPr lang="en-US" dirty="0" smtClean="0"/>
                <a:t>public void board();</a:t>
              </a:r>
            </a:p>
            <a:p>
              <a:pPr algn="just">
                <a:tabLst>
                  <a:tab pos="457200" algn="l"/>
                </a:tabLst>
              </a:pPr>
              <a:r>
                <a:rPr lang="en-US" dirty="0" smtClean="0"/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114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List of Topics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Data Structures</a:t>
            </a:r>
            <a:endParaRPr lang="en-US" sz="3600" dirty="0" smtClean="0"/>
          </a:p>
          <a:p>
            <a:r>
              <a:rPr lang="en-US" sz="3600" dirty="0" smtClean="0"/>
              <a:t>References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Big O</a:t>
            </a:r>
          </a:p>
          <a:p>
            <a:r>
              <a:rPr lang="en-US" sz="3600" dirty="0" smtClean="0"/>
              <a:t>Hashing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Inheritance</a:t>
            </a:r>
          </a:p>
          <a:p>
            <a:r>
              <a:rPr lang="en-US" sz="3600" dirty="0" err="1" smtClean="0"/>
              <a:t>LinkedLists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set up a superclass for these: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66725" y="4556125"/>
            <a:ext cx="2667000" cy="1752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public class Sedan extends Vehicle {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	public void start();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	public void move();</a:t>
            </a:r>
          </a:p>
          <a:p>
            <a:pPr algn="just"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public void honk();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8025" y="4556125"/>
            <a:ext cx="2667000" cy="1752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public class Bicycle extends Vehicle {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	public void start();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	public void move();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	public void </a:t>
            </a:r>
            <a:r>
              <a:rPr lang="en-US" dirty="0" err="1" smtClean="0"/>
              <a:t>ringBell</a:t>
            </a:r>
            <a:r>
              <a:rPr lang="en-US" dirty="0" smtClean="0"/>
              <a:t>();</a:t>
            </a:r>
          </a:p>
          <a:p>
            <a:pPr algn="just">
              <a:tabLst>
                <a:tab pos="457200" algn="l"/>
              </a:tabLst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6029325" y="4556125"/>
            <a:ext cx="2657475" cy="1752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public class Train extends Vehicle {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	public void start();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	public void move();</a:t>
            </a:r>
          </a:p>
          <a:p>
            <a:pPr algn="just"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public void board();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8025" y="2971800"/>
            <a:ext cx="2667000" cy="12644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public class Vehicle{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	public void start();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	public void move();</a:t>
            </a:r>
          </a:p>
          <a:p>
            <a:pPr algn="just">
              <a:tabLst>
                <a:tab pos="457200" algn="l"/>
              </a:tabLst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021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to use a superclass:</a:t>
            </a:r>
          </a:p>
          <a:p>
            <a:r>
              <a:rPr lang="en-US" dirty="0" smtClean="0"/>
              <a:t>Think back to the different parts of creating a new variable in Java…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[Type] [</a:t>
            </a:r>
            <a:r>
              <a:rPr lang="en-US" dirty="0" err="1" smtClean="0"/>
              <a:t>VarName</a:t>
            </a:r>
            <a:r>
              <a:rPr lang="en-US" dirty="0" smtClean="0"/>
              <a:t>] = new [Instantiation]</a:t>
            </a:r>
          </a:p>
          <a:p>
            <a:r>
              <a:rPr lang="en-US" dirty="0" smtClean="0"/>
              <a:t>Only methods declared in [Type] are available!</a:t>
            </a:r>
          </a:p>
          <a:p>
            <a:r>
              <a:rPr lang="en-US" dirty="0" smtClean="0"/>
              <a:t>However, the actual methods that are executed are those in [Instantiation]!!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04800" y="3048000"/>
            <a:ext cx="8458200" cy="1447800"/>
            <a:chOff x="304800" y="3343275"/>
            <a:chExt cx="8458200" cy="1447800"/>
          </a:xfrm>
        </p:grpSpPr>
        <p:sp>
          <p:nvSpPr>
            <p:cNvPr id="8" name="Rectangle 7"/>
            <p:cNvSpPr/>
            <p:nvPr/>
          </p:nvSpPr>
          <p:spPr>
            <a:xfrm>
              <a:off x="304800" y="3343275"/>
              <a:ext cx="2209800" cy="1447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List&lt;Integer&gt;</a:t>
              </a:r>
              <a:endPara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343275"/>
              <a:ext cx="1219200" cy="1447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myList</a:t>
              </a:r>
              <a:endPara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86200" y="3343275"/>
              <a:ext cx="381000" cy="1447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</a:t>
              </a:r>
              <a:endPara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3400" y="3343275"/>
              <a:ext cx="914400" cy="1447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new</a:t>
              </a:r>
              <a:endPara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0" y="3343275"/>
              <a:ext cx="3429000" cy="1447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ArrayList</a:t>
              </a:r>
              <a:r>
                <a:rPr lang="en-US" sz="3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&lt;Integer&gt;();</a:t>
              </a:r>
              <a:endPara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31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Let’s look at an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I write “Vehicle </a:t>
            </a:r>
            <a:r>
              <a:rPr lang="en-US" dirty="0" err="1" smtClean="0"/>
              <a:t>myVehicle</a:t>
            </a:r>
            <a:r>
              <a:rPr lang="en-US" dirty="0" smtClean="0"/>
              <a:t> = new Plane();”…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86000"/>
            <a:ext cx="3886200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class Vehicle {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void start() {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(“Vehicle started”);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}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stop()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(“Vehicle stopped”);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move()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(“Vehicle moved”);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2286001"/>
            <a:ext cx="3886200" cy="3428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class Plane extends Vehicle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takeoff()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(“Plane takeoff”);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void board()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(“Plane boarding”);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start()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board();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takeoff();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206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you want to declare a method without providing an implementation—such a method is called an </a:t>
            </a:r>
            <a:r>
              <a:rPr lang="en-US" i="1" dirty="0" smtClean="0"/>
              <a:t>abstract method</a:t>
            </a:r>
            <a:endParaRPr lang="en-US" dirty="0" smtClean="0"/>
          </a:p>
          <a:p>
            <a:r>
              <a:rPr lang="en-US" dirty="0" smtClean="0"/>
              <a:t>An abstract method can only exist in an </a:t>
            </a:r>
            <a:r>
              <a:rPr lang="en-US" i="1" dirty="0" smtClean="0"/>
              <a:t>abstract class</a:t>
            </a:r>
          </a:p>
          <a:p>
            <a:r>
              <a:rPr lang="en-US" dirty="0" smtClean="0"/>
              <a:t>Abstract classes can be </a:t>
            </a:r>
            <a:r>
              <a:rPr lang="en-US" dirty="0" err="1" smtClean="0"/>
              <a:t>subclassed</a:t>
            </a:r>
            <a:r>
              <a:rPr lang="en-US" dirty="0" smtClean="0"/>
              <a:t>, but not instantiated</a:t>
            </a:r>
          </a:p>
          <a:p>
            <a:r>
              <a:rPr lang="en-US" dirty="0" smtClean="0"/>
              <a:t>An </a:t>
            </a:r>
            <a:r>
              <a:rPr lang="en-US" i="1" dirty="0" smtClean="0"/>
              <a:t>interface</a:t>
            </a:r>
            <a:r>
              <a:rPr lang="en-US" dirty="0" smtClean="0"/>
              <a:t> is an abstract class with only abstract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3886200" cy="259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abstract class Vehicle {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void start() {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(“Vehicle started”);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}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stop()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(“Vehicle stopped”);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abstract void move();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8300" y="4038600"/>
            <a:ext cx="5867400" cy="259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class Plane extends Vehicle implements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PublicTransit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{</a:t>
            </a:r>
          </a:p>
          <a:p>
            <a:pPr>
              <a:tabLst>
                <a:tab pos="457200" algn="l"/>
              </a:tabLst>
            </a:pP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void move() {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(“Plane moving”); }</a:t>
            </a:r>
          </a:p>
          <a:p>
            <a:pPr>
              <a:tabLst>
                <a:tab pos="457200" algn="l"/>
              </a:tabLst>
            </a:pP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void board() {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(“Plane boarding”); }</a:t>
            </a:r>
          </a:p>
          <a:p>
            <a:pPr>
              <a:tabLst>
                <a:tab pos="457200" algn="l"/>
              </a:tabLst>
            </a:pP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unload() {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(“Plane unloading”); }</a:t>
            </a:r>
          </a:p>
          <a:p>
            <a:pPr>
              <a:tabLst>
                <a:tab pos="457200" algn="l"/>
              </a:tabLst>
            </a:pP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1295400"/>
            <a:ext cx="3886200" cy="259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interface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PublicTransit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{</a:t>
            </a:r>
          </a:p>
          <a:p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abstract void board();</a:t>
            </a:r>
          </a:p>
          <a:p>
            <a:pPr>
              <a:tabLst>
                <a:tab pos="461963" algn="l"/>
              </a:tabLst>
            </a:pP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abstract void unload();</a:t>
            </a:r>
          </a:p>
          <a:p>
            <a:pPr>
              <a:tabLst>
                <a:tab pos="457200" algn="l"/>
              </a:tabLst>
            </a:pP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485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every abstract method in a superclass, a subclass must either declare it to be abstract (thus making the subclass also abstract) or implement it</a:t>
            </a:r>
          </a:p>
          <a:p>
            <a:r>
              <a:rPr lang="en-US" dirty="0" smtClean="0"/>
              <a:t>Note: no multiple inheritance in Java, i.e. can only extend ONE class</a:t>
            </a:r>
          </a:p>
          <a:p>
            <a:pPr lvl="1"/>
            <a:r>
              <a:rPr lang="en-US" dirty="0" smtClean="0"/>
              <a:t>However, one class can implement MULTIPLE interfaces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109" y="1142999"/>
            <a:ext cx="3886200" cy="10356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interface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{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abstract void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236976"/>
            <a:ext cx="3886200" cy="10356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abstract class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{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abstract void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3330954"/>
            <a:ext cx="3886200" cy="14696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class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ClassC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{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void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methodC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ClassC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MethodC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!”);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8200" y="1143000"/>
            <a:ext cx="3886200" cy="3657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class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extends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implements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{</a:t>
            </a: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public void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!”);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!”);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methodC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 {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MethodC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!”);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4858878"/>
            <a:ext cx="7924800" cy="17499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Which are valid?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1)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ClassA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myClass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new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</a:p>
          <a:p>
            <a:pPr>
              <a:tabLst>
                <a:tab pos="22701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myClass.methodC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2)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myClass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new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3)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ClassC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myClass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new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</a:p>
          <a:p>
            <a:pPr>
              <a:tabLst>
                <a:tab pos="22701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myClass.methodC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</a:p>
          <a:p>
            <a:pPr>
              <a:tabLst>
                <a:tab pos="17145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4)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myClass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new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</a:p>
          <a:p>
            <a:pPr>
              <a:tabLst>
                <a:tab pos="17145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myClass.methodB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</a:p>
          <a:p>
            <a:pPr>
              <a:tabLst>
                <a:tab pos="171450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5)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myClass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new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</a:p>
          <a:p>
            <a:pPr>
              <a:tabLst>
                <a:tab pos="171450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myClass.methodB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374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implement a </a:t>
            </a:r>
            <a:r>
              <a:rPr lang="en-US" dirty="0" err="1" smtClean="0"/>
              <a:t>LinkedList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Maintain a pointer to the HEAD of the list, and have every node point to the NEXT node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2209800"/>
            <a:ext cx="3505200" cy="228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private class Node {</a:t>
            </a:r>
          </a:p>
          <a:p>
            <a:pPr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private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value;</a:t>
            </a:r>
          </a:p>
          <a:p>
            <a:pPr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private Node next;</a:t>
            </a:r>
          </a:p>
          <a:p>
            <a:pPr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private Node(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v, Node n) {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		value = v;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next = n;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461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do some practice with </a:t>
            </a:r>
            <a:r>
              <a:rPr lang="en-US" dirty="0" err="1" smtClean="0"/>
              <a:t>LinkedLists</a:t>
            </a:r>
            <a:r>
              <a:rPr lang="en-US" dirty="0" smtClean="0"/>
              <a:t>! Code is available for </a:t>
            </a:r>
            <a:r>
              <a:rPr lang="en-US" dirty="0" err="1" smtClean="0"/>
              <a:t>snarfing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First the basics:</a:t>
            </a:r>
          </a:p>
          <a:p>
            <a:pPr lvl="1"/>
            <a:r>
              <a:rPr lang="en-US" dirty="0" smtClean="0"/>
              <a:t>Adding to the list</a:t>
            </a:r>
          </a:p>
          <a:p>
            <a:pPr lvl="1"/>
            <a:r>
              <a:rPr lang="en-US" dirty="0" smtClean="0"/>
              <a:t>Removing from the list</a:t>
            </a:r>
          </a:p>
          <a:p>
            <a:r>
              <a:rPr lang="en-US" dirty="0" smtClean="0"/>
              <a:t>Then we’ll try trickier things…</a:t>
            </a:r>
          </a:p>
          <a:p>
            <a:pPr lvl="1"/>
            <a:r>
              <a:rPr lang="en-US" dirty="0" smtClean="0"/>
              <a:t>Removing every other element</a:t>
            </a:r>
          </a:p>
          <a:p>
            <a:pPr lvl="1"/>
            <a:r>
              <a:rPr lang="en-US" dirty="0" smtClean="0"/>
              <a:t>Moving elements to end of list</a:t>
            </a:r>
          </a:p>
          <a:p>
            <a:pPr lvl="1"/>
            <a:r>
              <a:rPr lang="en-US" dirty="0" smtClean="0"/>
              <a:t>Reversing the list</a:t>
            </a:r>
          </a:p>
          <a:p>
            <a:pPr lvl="1"/>
            <a:r>
              <a:rPr lang="en-US" dirty="0" smtClean="0"/>
              <a:t>???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83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Adding an element to the list: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952500" y="1905000"/>
            <a:ext cx="7239000" cy="3200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add(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value) {</a:t>
            </a:r>
          </a:p>
          <a:p>
            <a:pPr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if (head == null) {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head = new Node(value, null);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return;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}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Node current = head;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while 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current.next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!= null) {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current =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current.next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61963" algn="l"/>
                <a:tab pos="914400" algn="l"/>
                <a:tab pos="13763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current.next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new Node(value, null);</a:t>
            </a:r>
          </a:p>
          <a:p>
            <a:pPr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>
              <a:tabLst>
                <a:tab pos="461963" algn="l"/>
              </a:tabLs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557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Arrays: fixed-length, typed</a:t>
            </a:r>
          </a:p>
          <a:p>
            <a:r>
              <a:rPr lang="en-US" sz="3600" dirty="0" smtClean="0"/>
              <a:t>Lists: variable-length, ordered</a:t>
            </a:r>
          </a:p>
          <a:p>
            <a:r>
              <a:rPr lang="en-US" sz="3600" dirty="0" smtClean="0"/>
              <a:t>Sets: variable-length, unordered, unique elements</a:t>
            </a:r>
          </a:p>
          <a:p>
            <a:r>
              <a:rPr lang="en-US" sz="3600" dirty="0" smtClean="0"/>
              <a:t>Maps: variable-length, unordered, key-value pairs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Removing an element from the list: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952500" y="1905000"/>
            <a:ext cx="7239000" cy="472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00">
              <a:tabLst>
                <a:tab pos="461963" algn="l"/>
              </a:tabLst>
            </a:pP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remove(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value) {</a:t>
            </a: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if (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ead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== null)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{ return; }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Node first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null;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457200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Node second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head;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while (second !=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null) {</a:t>
            </a: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second.value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== value) {</a:t>
            </a:r>
          </a:p>
          <a:p>
            <a:pPr defTabSz="457200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if (first == null) {</a:t>
            </a:r>
          </a:p>
          <a:p>
            <a:pPr defTabSz="457200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head =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second.next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</a:p>
          <a:p>
            <a:pPr defTabSz="457200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} else {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first.next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second.next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}</a:t>
            </a: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return;</a:t>
            </a: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}</a:t>
            </a: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first = second;</a:t>
            </a:r>
          </a:p>
          <a:p>
            <a:pPr defTabSz="457200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second =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second.next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}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defTabSz="457200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3504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Extra practice!</a:t>
            </a:r>
          </a:p>
          <a:p>
            <a:r>
              <a:rPr lang="en-US" dirty="0" smtClean="0"/>
              <a:t>We will implement the following </a:t>
            </a:r>
            <a:r>
              <a:rPr lang="en-US" dirty="0" err="1" smtClean="0"/>
              <a:t>LinkedList</a:t>
            </a:r>
            <a:r>
              <a:rPr lang="en-US" dirty="0" smtClean="0"/>
              <a:t> methods together:</a:t>
            </a:r>
          </a:p>
          <a:p>
            <a:pPr lvl="1"/>
            <a:r>
              <a:rPr lang="en-US" dirty="0" err="1" smtClean="0"/>
              <a:t>removeEveryOther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moveToEnd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reverse();</a:t>
            </a:r>
          </a:p>
          <a:p>
            <a:r>
              <a:rPr lang="en-US" dirty="0" smtClean="0"/>
              <a:t>If we don’t finish all these problems, please feel free to practice them on your own!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824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 iteration over a thousand-length </a:t>
            </a:r>
            <a:r>
              <a:rPr lang="en-US" dirty="0" err="1" smtClean="0">
                <a:solidFill>
                  <a:schemeClr val="bg1"/>
                </a:solidFill>
              </a:rPr>
              <a:t>LinkedList</a:t>
            </a:r>
            <a:r>
              <a:rPr lang="en-US" dirty="0" smtClean="0">
                <a:solidFill>
                  <a:schemeClr val="bg1"/>
                </a:solidFill>
              </a:rPr>
              <a:t> begins with a single next call”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Timothy Shih-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following algorithms, what kind of data structure would you use and why?</a:t>
            </a:r>
          </a:p>
          <a:p>
            <a:pPr lvl="1"/>
            <a:r>
              <a:rPr lang="en-US" dirty="0" smtClean="0"/>
              <a:t>An algorithm that takes a number and returns its prime factors</a:t>
            </a:r>
          </a:p>
          <a:p>
            <a:pPr lvl="1"/>
            <a:r>
              <a:rPr lang="en-US" dirty="0" smtClean="0"/>
              <a:t>An algorithm that reads a file to create a data representation of a family tree</a:t>
            </a:r>
          </a:p>
          <a:p>
            <a:pPr lvl="1"/>
            <a:r>
              <a:rPr lang="en-US" dirty="0" smtClean="0"/>
              <a:t>An algorithm that checks a string for invalid characters and removes them from the string</a:t>
            </a:r>
          </a:p>
          <a:p>
            <a:pPr lvl="1"/>
            <a:r>
              <a:rPr lang="en-US" dirty="0" smtClean="0"/>
              <a:t>An algorithm that generates the first k numbers in some given number pattern (e.g. Fibonacci)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3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Objects in Java are stored in memory, and are accessed through references—Java doesn’t trust us coders with direct memory access!</a:t>
            </a:r>
          </a:p>
          <a:p>
            <a:r>
              <a:rPr lang="en-US" sz="3600" dirty="0" smtClean="0"/>
              <a:t>The references themselves are stored in a different part of memory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592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Process of creating a new Object: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Declare typed reference</a:t>
            </a:r>
          </a:p>
          <a:p>
            <a:pPr marL="1371600" lvl="2" indent="-514350"/>
            <a:r>
              <a:rPr lang="en-US" dirty="0" err="1" smtClean="0"/>
              <a:t>ArrayList</a:t>
            </a:r>
            <a:r>
              <a:rPr lang="en-US" dirty="0" smtClean="0"/>
              <a:t>&lt;String&gt; list;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new Object</a:t>
            </a:r>
          </a:p>
          <a:p>
            <a:pPr marL="1371600" lvl="2" indent="-514350"/>
            <a:r>
              <a:rPr lang="en-US" dirty="0" smtClean="0"/>
              <a:t>new </a:t>
            </a:r>
            <a:r>
              <a:rPr lang="en-US" dirty="0" err="1" smtClean="0"/>
              <a:t>ArrayList</a:t>
            </a:r>
            <a:r>
              <a:rPr lang="en-US" dirty="0" smtClean="0"/>
              <a:t>&lt;String&gt;();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Assign the reference to the Object</a:t>
            </a:r>
          </a:p>
          <a:p>
            <a:pPr marL="1371600" lvl="2" indent="-514350"/>
            <a:r>
              <a:rPr lang="en-US" dirty="0" err="1" smtClean="0"/>
              <a:t>myStringList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&lt;String&gt;();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5395098"/>
            <a:ext cx="1371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1948004"/>
            <a:ext cx="3048000" cy="20905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1600200"/>
            <a:ext cx="3048000" cy="3478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Java Memory (Heap)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2502926"/>
            <a:ext cx="2438400" cy="8747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ArrayList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&lt;String&gt;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7086600" y="3598768"/>
            <a:ext cx="304800" cy="1575271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9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How do we create another reference to the same object?</a:t>
            </a:r>
          </a:p>
          <a:p>
            <a:pPr lvl="1"/>
            <a:r>
              <a:rPr lang="en-US" dirty="0" err="1" smtClean="0"/>
              <a:t>ArrayList</a:t>
            </a:r>
            <a:r>
              <a:rPr lang="en-US" dirty="0" smtClean="0"/>
              <a:t>&lt;String&gt; </a:t>
            </a:r>
            <a:r>
              <a:rPr lang="en-US" dirty="0" err="1" smtClean="0"/>
              <a:t>otherList</a:t>
            </a:r>
            <a:r>
              <a:rPr lang="en-US" dirty="0" smtClean="0"/>
              <a:t> = list;</a:t>
            </a:r>
          </a:p>
          <a:p>
            <a:r>
              <a:rPr lang="en-US" dirty="0" smtClean="0"/>
              <a:t>What happens if we manipulate list?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715000" y="1600200"/>
            <a:ext cx="3048000" cy="2438400"/>
            <a:chOff x="5715000" y="1600200"/>
            <a:chExt cx="3048000" cy="2438400"/>
          </a:xfrm>
        </p:grpSpPr>
        <p:sp>
          <p:nvSpPr>
            <p:cNvPr id="5" name="Rectangle 4"/>
            <p:cNvSpPr/>
            <p:nvPr/>
          </p:nvSpPr>
          <p:spPr>
            <a:xfrm>
              <a:off x="5715000" y="1948004"/>
              <a:ext cx="3048000" cy="209059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15000" y="1600200"/>
              <a:ext cx="3048000" cy="3478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Java Memory (Heap)</a:t>
              </a:r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019800" y="2502926"/>
            <a:ext cx="2438400" cy="8747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ArrayList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&lt;String&gt;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3604044"/>
            <a:ext cx="2895600" cy="2487406"/>
            <a:chOff x="5791200" y="3604044"/>
            <a:chExt cx="2895600" cy="2487406"/>
          </a:xfrm>
        </p:grpSpPr>
        <p:grpSp>
          <p:nvGrpSpPr>
            <p:cNvPr id="9" name="Group 8"/>
            <p:cNvGrpSpPr/>
            <p:nvPr/>
          </p:nvGrpSpPr>
          <p:grpSpPr>
            <a:xfrm>
              <a:off x="5791200" y="3604044"/>
              <a:ext cx="1371600" cy="2487406"/>
              <a:chOff x="5791200" y="3604044"/>
              <a:chExt cx="1371600" cy="248740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5791200" y="5405650"/>
                <a:ext cx="13716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list</a:t>
                </a:r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Up Arrow 11"/>
              <p:cNvSpPr/>
              <p:nvPr/>
            </p:nvSpPr>
            <p:spPr>
              <a:xfrm>
                <a:off x="6324600" y="3604044"/>
                <a:ext cx="304800" cy="1575271"/>
              </a:xfrm>
              <a:prstGeom prst="up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7315200" y="5405650"/>
              <a:ext cx="1371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otherList</a:t>
              </a:r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Up Arrow 10"/>
            <p:cNvSpPr/>
            <p:nvPr/>
          </p:nvSpPr>
          <p:spPr>
            <a:xfrm>
              <a:off x="7848600" y="3604044"/>
              <a:ext cx="304800" cy="1575271"/>
            </a:xfrm>
            <a:prstGeom prst="up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553200" y="3604044"/>
            <a:ext cx="1371600" cy="2487406"/>
            <a:chOff x="5943600" y="3756444"/>
            <a:chExt cx="1371600" cy="2487406"/>
          </a:xfrm>
        </p:grpSpPr>
        <p:sp>
          <p:nvSpPr>
            <p:cNvPr id="14" name="Rectangle 13"/>
            <p:cNvSpPr/>
            <p:nvPr/>
          </p:nvSpPr>
          <p:spPr>
            <a:xfrm>
              <a:off x="5943600" y="5558050"/>
              <a:ext cx="1371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list</a:t>
              </a:r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Up Arrow 14"/>
            <p:cNvSpPr/>
            <p:nvPr/>
          </p:nvSpPr>
          <p:spPr>
            <a:xfrm>
              <a:off x="6477000" y="3756444"/>
              <a:ext cx="304800" cy="1575271"/>
            </a:xfrm>
            <a:prstGeom prst="up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240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following code: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the output?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2500" y="2209800"/>
            <a:ext cx="7239000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void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firstMethod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ArrayList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&lt;String&gt;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new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ArrayList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&lt;String&gt;();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firstList.add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(“Jimmy”);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ArrayList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&lt;String&gt;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System.out.println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secondList.add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(“Andrew”);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System.out.println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new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ArrayList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&lt;String&gt;();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secondList.remove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(“Jimmy”);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System.out.println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System.out.println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secondList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715000" y="4114800"/>
            <a:ext cx="2476500" cy="1524000"/>
            <a:chOff x="5715000" y="4114800"/>
            <a:chExt cx="2476500" cy="1524000"/>
          </a:xfrm>
        </p:grpSpPr>
        <p:sp>
          <p:nvSpPr>
            <p:cNvPr id="5" name="Rectangle 4"/>
            <p:cNvSpPr/>
            <p:nvPr/>
          </p:nvSpPr>
          <p:spPr>
            <a:xfrm>
              <a:off x="5715000" y="4419600"/>
              <a:ext cx="2476500" cy="1219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[“Jimmy”]</a:t>
              </a:r>
            </a:p>
            <a:p>
              <a:pPr algn="just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[“Jimmy”, “Andrew”]</a:t>
              </a:r>
            </a:p>
            <a:p>
              <a:pPr algn="just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[“Jimmy”, “Andrew”]</a:t>
              </a:r>
            </a:p>
            <a:p>
              <a:pPr algn="just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[]</a:t>
              </a:r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086600" y="4114800"/>
              <a:ext cx="11049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Output</a:t>
              </a:r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436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2500" y="1219200"/>
            <a:ext cx="7239000" cy="411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static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void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secondMethod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(Set&lt;Integer&gt; set) {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Set&lt;Integer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 temp = new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HashSet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&lt;Integer&gt;(set);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for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(Integer item : set) {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if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(item % 2 == 0) {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temp.remove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(item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}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}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</a:p>
          <a:p>
            <a:pPr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static void main(String[]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args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{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Set&lt;Integer&gt;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new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HashSet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&lt;&gt;();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nums.add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(1);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nums.add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(2); …;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nums.add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(10);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secondMethod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 algn="just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System.out.println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 algn="just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52500" y="5015621"/>
            <a:ext cx="7239000" cy="1232779"/>
            <a:chOff x="952500" y="5015621"/>
            <a:chExt cx="7239000" cy="1232779"/>
          </a:xfrm>
        </p:grpSpPr>
        <p:sp>
          <p:nvSpPr>
            <p:cNvPr id="5" name="Rectangle 4"/>
            <p:cNvSpPr/>
            <p:nvPr/>
          </p:nvSpPr>
          <p:spPr>
            <a:xfrm>
              <a:off x="952500" y="5321175"/>
              <a:ext cx="7239000" cy="92722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[1, 2, 3, 4, 5, 6, 7, 8, 9, 10]</a:t>
              </a:r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086600" y="5015621"/>
              <a:ext cx="11049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Output</a:t>
              </a:r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488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1387</Words>
  <Application>Microsoft Office PowerPoint</Application>
  <PresentationFormat>On-screen Show (4:3)</PresentationFormat>
  <Paragraphs>555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Compsci 201 Midterm 1 Review</vt:lpstr>
      <vt:lpstr>List of Topics</vt:lpstr>
      <vt:lpstr>Data Structures</vt:lpstr>
      <vt:lpstr>Data Structures</vt:lpstr>
      <vt:lpstr>References</vt:lpstr>
      <vt:lpstr>References</vt:lpstr>
      <vt:lpstr>References</vt:lpstr>
      <vt:lpstr>References</vt:lpstr>
      <vt:lpstr>References</vt:lpstr>
      <vt:lpstr>Big O</vt:lpstr>
      <vt:lpstr>Big O</vt:lpstr>
      <vt:lpstr>Big O</vt:lpstr>
      <vt:lpstr>Big O</vt:lpstr>
      <vt:lpstr>Big O</vt:lpstr>
      <vt:lpstr>Hashing</vt:lpstr>
      <vt:lpstr>Hashing</vt:lpstr>
      <vt:lpstr>Hashing</vt:lpstr>
      <vt:lpstr>Hashing</vt:lpstr>
      <vt:lpstr>Inheritance</vt:lpstr>
      <vt:lpstr>Inheritance</vt:lpstr>
      <vt:lpstr>Inheritance</vt:lpstr>
      <vt:lpstr>Inheritance</vt:lpstr>
      <vt:lpstr>Inheritance</vt:lpstr>
      <vt:lpstr>Inheritance</vt:lpstr>
      <vt:lpstr>Inheritance</vt:lpstr>
      <vt:lpstr>Inheritance</vt:lpstr>
      <vt:lpstr>Linked Lists</vt:lpstr>
      <vt:lpstr>Linked Lists</vt:lpstr>
      <vt:lpstr>Linked Lists</vt:lpstr>
      <vt:lpstr>Linked Lists</vt:lpstr>
      <vt:lpstr>Linked Lists</vt:lpstr>
      <vt:lpstr>Good luck!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201 Midterm 2 Review</dc:title>
  <dc:creator>James Wei (jamwei)</dc:creator>
  <cp:lastModifiedBy>James Wei</cp:lastModifiedBy>
  <cp:revision>99</cp:revision>
  <dcterms:created xsi:type="dcterms:W3CDTF">2013-03-26T16:02:40Z</dcterms:created>
  <dcterms:modified xsi:type="dcterms:W3CDTF">2013-10-02T02:25:11Z</dcterms:modified>
</cp:coreProperties>
</file>