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6"/>
  </p:notesMasterIdLst>
  <p:handoutMasterIdLst>
    <p:handoutMasterId r:id="rId67"/>
  </p:handoutMasterIdLst>
  <p:sldIdLst>
    <p:sldId id="765" r:id="rId2"/>
    <p:sldId id="828" r:id="rId3"/>
    <p:sldId id="813" r:id="rId4"/>
    <p:sldId id="845" r:id="rId5"/>
    <p:sldId id="829" r:id="rId6"/>
    <p:sldId id="830" r:id="rId7"/>
    <p:sldId id="831" r:id="rId8"/>
    <p:sldId id="832" r:id="rId9"/>
    <p:sldId id="833" r:id="rId10"/>
    <p:sldId id="834" r:id="rId11"/>
    <p:sldId id="835" r:id="rId12"/>
    <p:sldId id="836" r:id="rId13"/>
    <p:sldId id="837" r:id="rId14"/>
    <p:sldId id="839" r:id="rId15"/>
    <p:sldId id="840" r:id="rId16"/>
    <p:sldId id="841" r:id="rId17"/>
    <p:sldId id="842" r:id="rId18"/>
    <p:sldId id="843" r:id="rId19"/>
    <p:sldId id="844" r:id="rId20"/>
    <p:sldId id="848" r:id="rId21"/>
    <p:sldId id="867" r:id="rId22"/>
    <p:sldId id="868" r:id="rId23"/>
    <p:sldId id="869" r:id="rId24"/>
    <p:sldId id="870" r:id="rId25"/>
    <p:sldId id="871" r:id="rId26"/>
    <p:sldId id="872" r:id="rId27"/>
    <p:sldId id="873" r:id="rId28"/>
    <p:sldId id="874" r:id="rId29"/>
    <p:sldId id="875" r:id="rId30"/>
    <p:sldId id="876" r:id="rId31"/>
    <p:sldId id="877" r:id="rId32"/>
    <p:sldId id="865" r:id="rId33"/>
    <p:sldId id="866" r:id="rId34"/>
    <p:sldId id="878" r:id="rId35"/>
    <p:sldId id="879" r:id="rId36"/>
    <p:sldId id="850" r:id="rId37"/>
    <p:sldId id="846" r:id="rId38"/>
    <p:sldId id="852" r:id="rId39"/>
    <p:sldId id="853" r:id="rId40"/>
    <p:sldId id="855" r:id="rId41"/>
    <p:sldId id="854" r:id="rId42"/>
    <p:sldId id="856" r:id="rId43"/>
    <p:sldId id="857" r:id="rId44"/>
    <p:sldId id="858" r:id="rId45"/>
    <p:sldId id="849" r:id="rId46"/>
    <p:sldId id="859" r:id="rId47"/>
    <p:sldId id="860" r:id="rId48"/>
    <p:sldId id="861" r:id="rId49"/>
    <p:sldId id="862" r:id="rId50"/>
    <p:sldId id="847" r:id="rId51"/>
    <p:sldId id="863" r:id="rId52"/>
    <p:sldId id="824" r:id="rId53"/>
    <p:sldId id="864" r:id="rId54"/>
    <p:sldId id="814" r:id="rId55"/>
    <p:sldId id="815" r:id="rId56"/>
    <p:sldId id="816" r:id="rId57"/>
    <p:sldId id="817" r:id="rId58"/>
    <p:sldId id="818" r:id="rId59"/>
    <p:sldId id="819" r:id="rId60"/>
    <p:sldId id="820" r:id="rId61"/>
    <p:sldId id="825" r:id="rId62"/>
    <p:sldId id="826" r:id="rId63"/>
    <p:sldId id="821" r:id="rId64"/>
    <p:sldId id="822" r:id="rId65"/>
  </p:sldIdLst>
  <p:sldSz cx="9906000" cy="6858000" type="A4"/>
  <p:notesSz cx="9931400" cy="6794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CC"/>
    <a:srgbClr val="FF9999"/>
    <a:srgbClr val="99CCFF"/>
    <a:srgbClr val="996633"/>
    <a:srgbClr val="FFFF66"/>
    <a:srgbClr val="CC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94660"/>
  </p:normalViewPr>
  <p:slideViewPr>
    <p:cSldViewPr>
      <p:cViewPr varScale="1">
        <p:scale>
          <a:sx n="55" d="100"/>
          <a:sy n="55" d="100"/>
        </p:scale>
        <p:origin x="-84" y="-312"/>
      </p:cViewPr>
      <p:guideLst>
        <p:guide orient="horz" pos="4224"/>
        <p:guide pos="580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68"/>
    </p:cViewPr>
  </p:sorterViewPr>
  <p:notesViewPr>
    <p:cSldViewPr>
      <p:cViewPr varScale="1">
        <p:scale>
          <a:sx n="70" d="100"/>
          <a:sy n="70" d="100"/>
        </p:scale>
        <p:origin x="-672" y="-78"/>
      </p:cViewPr>
      <p:guideLst>
        <p:guide orient="horz" pos="2139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6.xml"/><Relationship Id="rId2" Type="http://schemas.openxmlformats.org/officeDocument/2006/relationships/slide" Target="slides/slide55.xml"/><Relationship Id="rId1" Type="http://schemas.openxmlformats.org/officeDocument/2006/relationships/slide" Target="slides/slide22.xml"/><Relationship Id="rId6" Type="http://schemas.openxmlformats.org/officeDocument/2006/relationships/slide" Target="slides/slide59.xml"/><Relationship Id="rId5" Type="http://schemas.openxmlformats.org/officeDocument/2006/relationships/slide" Target="slides/slide58.xml"/><Relationship Id="rId4" Type="http://schemas.openxmlformats.org/officeDocument/2006/relationships/slide" Target="slides/slide5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10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260" tIns="22631" rIns="45260" bIns="22631" numCol="1" anchor="t" anchorCtr="0" compatLnSpc="1">
            <a:prstTxWarp prst="textNoShape">
              <a:avLst/>
            </a:prstTxWarp>
          </a:bodyPr>
          <a:lstStyle>
            <a:lvl1pPr defTabSz="451875" eaLnBrk="0" hangingPunct="0">
              <a:defRPr sz="6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4988" y="0"/>
            <a:ext cx="42957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260" tIns="22631" rIns="45260" bIns="22631" numCol="1" anchor="t" anchorCtr="0" compatLnSpc="1">
            <a:prstTxWarp prst="textNoShape">
              <a:avLst/>
            </a:prstTxWarp>
          </a:bodyPr>
          <a:lstStyle>
            <a:lvl1pPr algn="r" defTabSz="451875" eaLnBrk="0" hangingPunct="0">
              <a:defRPr sz="6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42075"/>
            <a:ext cx="42910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260" tIns="22631" rIns="45260" bIns="22631" numCol="1" anchor="b" anchorCtr="0" compatLnSpc="1">
            <a:prstTxWarp prst="textNoShape">
              <a:avLst/>
            </a:prstTxWarp>
          </a:bodyPr>
          <a:lstStyle>
            <a:lvl1pPr defTabSz="451875" eaLnBrk="0" hangingPunct="0">
              <a:defRPr sz="6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4988" y="6442075"/>
            <a:ext cx="42957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260" tIns="22631" rIns="45260" bIns="22631" numCol="1" anchor="b" anchorCtr="0" compatLnSpc="1">
            <a:prstTxWarp prst="textNoShape">
              <a:avLst/>
            </a:prstTxWarp>
          </a:bodyPr>
          <a:lstStyle>
            <a:lvl1pPr algn="r" defTabSz="451875" eaLnBrk="0" hangingPunct="0">
              <a:defRPr sz="600">
                <a:latin typeface="Times New Roman" pitchFamily="18" charset="0"/>
              </a:defRPr>
            </a:lvl1pPr>
          </a:lstStyle>
          <a:p>
            <a:pPr>
              <a:defRPr/>
            </a:pPr>
            <a:fld id="{9ECC721D-2790-4A24-AA80-9F399598A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21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275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1" rIns="93065" bIns="46531" numCol="1" anchor="t" anchorCtr="0" compatLnSpc="1">
            <a:prstTxWarp prst="textNoShape">
              <a:avLst/>
            </a:prstTxWarp>
          </a:bodyPr>
          <a:lstStyle>
            <a:lvl1pPr defTabSz="9313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0063" y="0"/>
            <a:ext cx="43275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1" rIns="93065" bIns="46531" numCol="1" anchor="t" anchorCtr="0" compatLnSpc="1">
            <a:prstTxWarp prst="textNoShape">
              <a:avLst/>
            </a:prstTxWarp>
          </a:bodyPr>
          <a:lstStyle>
            <a:lvl1pPr algn="r" defTabSz="9313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76588" y="530225"/>
            <a:ext cx="3670300" cy="2541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230563"/>
            <a:ext cx="7291387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1" rIns="93065" bIns="465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Klicka här för att ändra format på bakgrundstexten</a:t>
            </a:r>
          </a:p>
          <a:p>
            <a:pPr lvl="1"/>
            <a:r>
              <a:rPr lang="en-US" noProof="0" smtClean="0"/>
              <a:t>Nivå två</a:t>
            </a:r>
          </a:p>
          <a:p>
            <a:pPr lvl="2"/>
            <a:r>
              <a:rPr lang="en-US" noProof="0" smtClean="0"/>
              <a:t>Nivå tre</a:t>
            </a:r>
          </a:p>
          <a:p>
            <a:pPr lvl="3"/>
            <a:r>
              <a:rPr lang="en-US" noProof="0" smtClean="0"/>
              <a:t>Nivå fyra</a:t>
            </a:r>
          </a:p>
          <a:p>
            <a:pPr lvl="4"/>
            <a:r>
              <a:rPr lang="en-US" noProof="0" smtClean="0"/>
              <a:t>Nivå fem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9538"/>
            <a:ext cx="43275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1" rIns="93065" bIns="46531" numCol="1" anchor="b" anchorCtr="0" compatLnSpc="1">
            <a:prstTxWarp prst="textNoShape">
              <a:avLst/>
            </a:prstTxWarp>
          </a:bodyPr>
          <a:lstStyle>
            <a:lvl1pPr defTabSz="9313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0063" y="6459538"/>
            <a:ext cx="43275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1" rIns="93065" bIns="46531" numCol="1" anchor="b" anchorCtr="0" compatLnSpc="1">
            <a:prstTxWarp prst="textNoShape">
              <a:avLst/>
            </a:prstTxWarp>
          </a:bodyPr>
          <a:lstStyle>
            <a:lvl1pPr algn="r" defTabSz="931321">
              <a:defRPr sz="1200"/>
            </a:lvl1pPr>
          </a:lstStyle>
          <a:p>
            <a:pPr>
              <a:defRPr/>
            </a:pPr>
            <a:fld id="{553B0BEE-3286-4522-8ACD-8AD50BC9B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03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64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FDB5FF4-B215-4ED4-A012-B762E629A244}" type="datetime3">
              <a:rPr lang="en-US" smtClean="0"/>
              <a:pPr>
                <a:defRPr/>
              </a:pPr>
              <a:t>7 November 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AF9FB9-9356-4178-ADC5-D679DB3FD3D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16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FDB5FF4-B215-4ED4-A012-B762E629A244}" type="datetime3">
              <a:rPr lang="en-US" smtClean="0"/>
              <a:pPr>
                <a:defRPr/>
              </a:pPr>
              <a:t>7 November 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AF9FB9-9356-4178-ADC5-D679DB3FD3D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16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478F395-5B5E-4FB1-A29E-000E95DFC462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72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FDB5FF4-B215-4ED4-A012-B762E629A244}" type="datetime3">
              <a:rPr lang="en-US" smtClean="0"/>
              <a:pPr>
                <a:defRPr/>
              </a:pPr>
              <a:t>7 November 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AF9FB9-9356-4178-ADC5-D679DB3FD3D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166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FDB5FF4-B215-4ED4-A012-B762E629A244}" type="datetime3">
              <a:rPr lang="en-US" smtClean="0"/>
              <a:pPr>
                <a:defRPr/>
              </a:pPr>
              <a:t>7 November 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AF9FB9-9356-4178-ADC5-D679DB3FD3D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166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766818B-A5CD-4671-8E38-93D7EE2AE1E8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48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8963" y="517525"/>
            <a:ext cx="3676650" cy="2544763"/>
          </a:xfrm>
          <a:ln w="12700" cap="flat">
            <a:solidFill>
              <a:schemeClr val="tx1"/>
            </a:solidFill>
          </a:ln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1723" y="3233161"/>
            <a:ext cx="7286415" cy="305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131" tIns="76564" rIns="153131" bIns="76564"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766818B-A5CD-4671-8E38-93D7EE2AE1E8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48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8963" y="517525"/>
            <a:ext cx="3676650" cy="2544763"/>
          </a:xfrm>
          <a:ln w="12700" cap="flat">
            <a:solidFill>
              <a:schemeClr val="tx1"/>
            </a:solidFill>
          </a:ln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1723" y="3233161"/>
            <a:ext cx="7286415" cy="305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131" tIns="76564" rIns="153131" bIns="76564"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766818B-A5CD-4671-8E38-93D7EE2AE1E8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48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8963" y="517525"/>
            <a:ext cx="3676650" cy="2544763"/>
          </a:xfrm>
          <a:ln w="12700" cap="flat">
            <a:solidFill>
              <a:schemeClr val="tx1"/>
            </a:solidFill>
          </a:ln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1723" y="3233161"/>
            <a:ext cx="7286415" cy="305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131" tIns="76564" rIns="153131" bIns="76564"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6FCFF79-DBC8-44F4-AA04-A4D31A9D9216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07125" y="518096"/>
            <a:ext cx="3726392" cy="2544898"/>
          </a:xfrm>
          <a:ln w="12700" cap="flat">
            <a:solidFill>
              <a:schemeClr val="tx1"/>
            </a:solidFill>
          </a:ln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1723" y="3228604"/>
            <a:ext cx="7286415" cy="30599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421" tIns="76710" rIns="153421" bIns="76710"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6FCFF79-DBC8-44F4-AA04-A4D31A9D9216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07125" y="518096"/>
            <a:ext cx="3726392" cy="2544898"/>
          </a:xfrm>
          <a:ln w="12700" cap="flat">
            <a:solidFill>
              <a:schemeClr val="tx1"/>
            </a:solidFill>
          </a:ln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1723" y="3228604"/>
            <a:ext cx="7286415" cy="30599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421" tIns="76710" rIns="153421" bIns="76710"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802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076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ECF4809-267B-4A5B-BF3F-D02F20625965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88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89838D3-5840-4B0E-8EB9-00D3F9C5AFCE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90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04044" y="518096"/>
            <a:ext cx="3726392" cy="2544898"/>
          </a:xfrm>
          <a:ln w="12700" cap="flat">
            <a:solidFill>
              <a:schemeClr val="tx1"/>
            </a:solidFill>
          </a:ln>
        </p:spPr>
      </p:sp>
      <p:sp>
        <p:nvSpPr>
          <p:cNvPr id="290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1723" y="3233161"/>
            <a:ext cx="7286415" cy="305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131" tIns="76564" rIns="153131" bIns="76564"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5623582-1938-43EB-8335-F1CADC05C6AC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91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63ED928-03ED-4BAD-B93B-F1F5B094B285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04044" y="518096"/>
            <a:ext cx="3726392" cy="2544898"/>
          </a:xfrm>
          <a:ln w="12700" cap="flat">
            <a:solidFill>
              <a:schemeClr val="tx1"/>
            </a:solidFill>
          </a:ln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1723" y="3233161"/>
            <a:ext cx="7286415" cy="305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131" tIns="76564" rIns="153131" bIns="76564"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345ED74-873C-4EF3-AA0C-B1A6F019C436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93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04044" y="518096"/>
            <a:ext cx="3726392" cy="2544898"/>
          </a:xfrm>
          <a:ln w="12700" cap="flat">
            <a:solidFill>
              <a:schemeClr val="tx1"/>
            </a:solidFill>
          </a:ln>
        </p:spPr>
      </p:sp>
      <p:sp>
        <p:nvSpPr>
          <p:cNvPr id="293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1723" y="3233161"/>
            <a:ext cx="7286415" cy="305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131" tIns="76564" rIns="153131" bIns="76564"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6FB172C-5C2F-473A-940D-7517434BA6F3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94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04044" y="518096"/>
            <a:ext cx="3726392" cy="2544898"/>
          </a:xfrm>
          <a:ln w="12700" cap="flat">
            <a:solidFill>
              <a:schemeClr val="tx1"/>
            </a:solidFill>
          </a:ln>
        </p:spPr>
      </p:sp>
      <p:sp>
        <p:nvSpPr>
          <p:cNvPr id="294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1723" y="3233161"/>
            <a:ext cx="7286415" cy="305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131" tIns="76564" rIns="153131" bIns="76564"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AE216AC-7EA5-4E56-BC67-4B7E4225DEC1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95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04044" y="518096"/>
            <a:ext cx="3726392" cy="2544898"/>
          </a:xfrm>
          <a:ln w="12700" cap="flat">
            <a:solidFill>
              <a:schemeClr val="tx1"/>
            </a:solidFill>
          </a:ln>
        </p:spPr>
      </p:sp>
      <p:sp>
        <p:nvSpPr>
          <p:cNvPr id="295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1723" y="3233161"/>
            <a:ext cx="7286415" cy="305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131" tIns="76564" rIns="153131" bIns="76564"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F3FA9C6-A5BB-45D0-9090-E1CEAAF4C17D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96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04044" y="518096"/>
            <a:ext cx="3726392" cy="2544898"/>
          </a:xfrm>
          <a:ln w="12700" cap="flat">
            <a:solidFill>
              <a:schemeClr val="tx1"/>
            </a:solidFill>
          </a:ln>
        </p:spPr>
      </p:sp>
      <p:sp>
        <p:nvSpPr>
          <p:cNvPr id="296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1723" y="3233161"/>
            <a:ext cx="7286415" cy="305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131" tIns="76564" rIns="153131" bIns="76564"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B0AECA0-C52C-41AE-A342-83DAC51BF477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97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04044" y="518096"/>
            <a:ext cx="3726392" cy="2544898"/>
          </a:xfrm>
          <a:ln w="12700" cap="flat">
            <a:solidFill>
              <a:schemeClr val="tx1"/>
            </a:solidFill>
          </a:ln>
        </p:spPr>
      </p:sp>
      <p:sp>
        <p:nvSpPr>
          <p:cNvPr id="297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1723" y="3233161"/>
            <a:ext cx="7286415" cy="305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131" tIns="76564" rIns="153131" bIns="76564"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735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D9E2291-8157-43BF-AAE8-2B3AC50F6B06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99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04044" y="518096"/>
            <a:ext cx="3726392" cy="2544898"/>
          </a:xfrm>
          <a:ln w="12700" cap="flat">
            <a:solidFill>
              <a:schemeClr val="tx1"/>
            </a:solidFill>
          </a:ln>
        </p:spPr>
      </p:sp>
      <p:sp>
        <p:nvSpPr>
          <p:cNvPr id="299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1723" y="3233161"/>
            <a:ext cx="7286415" cy="305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131" tIns="76564" rIns="153131" bIns="76564"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8C786E-E2FE-4E8F-A1C7-6513F72F02EF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6FCFF79-DBC8-44F4-AA04-A4D31A9D9216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07125" y="518096"/>
            <a:ext cx="3726392" cy="2544898"/>
          </a:xfrm>
          <a:ln w="12700" cap="flat">
            <a:solidFill>
              <a:schemeClr val="tx1"/>
            </a:solidFill>
          </a:ln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1723" y="3228604"/>
            <a:ext cx="7286415" cy="30599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421" tIns="76710" rIns="153421" bIns="76710"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6FCFF79-DBC8-44F4-AA04-A4D31A9D9216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07125" y="518096"/>
            <a:ext cx="3726392" cy="2544898"/>
          </a:xfrm>
          <a:ln w="12700" cap="flat">
            <a:solidFill>
              <a:schemeClr val="tx1"/>
            </a:solidFill>
          </a:ln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1723" y="3228604"/>
            <a:ext cx="7286415" cy="30599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421" tIns="76710" rIns="153421" bIns="76710"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0363075-5DD6-4B78-B1BD-BCB91A69F03E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611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D2C790C-0045-4FF3-84A6-DE5653647BD4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47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5257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5257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52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D2C790C-0045-4FF3-84A6-DE5653647BD4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47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5257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5257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5257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5257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5257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5257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5257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5257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5257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52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766818B-A5CD-4671-8E38-93D7EE2AE1E8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48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8963" y="517525"/>
            <a:ext cx="3676650" cy="2544763"/>
          </a:xfrm>
          <a:ln w="12700" cap="flat">
            <a:solidFill>
              <a:schemeClr val="tx1"/>
            </a:solidFill>
          </a:ln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1723" y="3233161"/>
            <a:ext cx="7286415" cy="305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131" tIns="76564" rIns="153131" bIns="76564"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9393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9393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0762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9393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3417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9D759-DEF1-459F-867F-B7DB82B97F0C}" type="slidenum">
              <a:rPr lang="en-US"/>
              <a:pPr/>
              <a:t>55</a:t>
            </a:fld>
            <a:endParaRPr lang="en-US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54363" y="442913"/>
            <a:ext cx="3648075" cy="2525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6397" y="3230122"/>
            <a:ext cx="7284874" cy="30690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746" tIns="46374" rIns="92746" bIns="46374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9D759-DEF1-459F-867F-B7DB82B97F0C}" type="slidenum">
              <a:rPr lang="en-US"/>
              <a:pPr/>
              <a:t>56</a:t>
            </a:fld>
            <a:endParaRPr lang="en-US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54363" y="442913"/>
            <a:ext cx="3648075" cy="2525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6397" y="3230122"/>
            <a:ext cx="7284874" cy="30690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746" tIns="46374" rIns="92746" bIns="46374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9D759-DEF1-459F-867F-B7DB82B97F0C}" type="slidenum">
              <a:rPr lang="en-US"/>
              <a:pPr/>
              <a:t>57</a:t>
            </a:fld>
            <a:endParaRPr lang="en-US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54363" y="442913"/>
            <a:ext cx="3648075" cy="2525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6397" y="3230122"/>
            <a:ext cx="7284874" cy="30690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746" tIns="46374" rIns="92746" bIns="46374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9D759-DEF1-459F-867F-B7DB82B97F0C}" type="slidenum">
              <a:rPr lang="en-US"/>
              <a:pPr/>
              <a:t>58</a:t>
            </a:fld>
            <a:endParaRPr lang="en-US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54363" y="442913"/>
            <a:ext cx="3648075" cy="2525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6397" y="3230122"/>
            <a:ext cx="7284874" cy="30690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746" tIns="46374" rIns="92746" bIns="46374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9D759-DEF1-459F-867F-B7DB82B97F0C}" type="slidenum">
              <a:rPr lang="en-US"/>
              <a:pPr/>
              <a:t>59</a:t>
            </a:fld>
            <a:endParaRPr lang="en-US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54363" y="442913"/>
            <a:ext cx="3648075" cy="2525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6397" y="3230122"/>
            <a:ext cx="7284874" cy="30690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746" tIns="46374" rIns="92746" bIns="46374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766818B-A5CD-4671-8E38-93D7EE2AE1E8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  <p:sp>
        <p:nvSpPr>
          <p:cNvPr id="248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8963" y="517525"/>
            <a:ext cx="3676650" cy="2544763"/>
          </a:xfrm>
          <a:ln w="12700" cap="flat">
            <a:solidFill>
              <a:schemeClr val="tx1"/>
            </a:solidFill>
          </a:ln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1723" y="3233161"/>
            <a:ext cx="7286415" cy="305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131" tIns="76564" rIns="153131" bIns="76564"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0661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0661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0661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0661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B0BEE-3286-4522-8ACD-8AD50BC9B009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06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9D0BA4C-5A6F-4EB6-A34A-718F202D9F78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402EF57-72BD-45DA-A51B-42F8CB6E5630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16872" indent="-275720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02881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44033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85185" indent="-220576" defTabSz="920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26338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67490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08642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749794" indent="-220576" defTabSz="92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998C66D-B6A9-47E1-8CA1-55C3AFBD90F7}" type="datetime3">
              <a:rPr lang="en-US" smtClean="0"/>
              <a:pPr eaLnBrk="1" hangingPunct="1"/>
              <a:t>7 November 2013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79850" y="762000"/>
            <a:ext cx="9410700" cy="856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97300" y="2590800"/>
            <a:ext cx="5300663" cy="762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sv-SE" sz="2400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844550" y="1096963"/>
            <a:ext cx="8318500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Klicka här för att ändra format på bakgrundsrubriken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356100" y="2860675"/>
            <a:ext cx="4806950" cy="311467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sv-SE"/>
              <a:t>Klicka här för att ändra format på underrubrik i bakgrunden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01057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7384239"/>
      </p:ext>
    </p:extLst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77138" y="192088"/>
            <a:ext cx="2209800" cy="6284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4563" y="192088"/>
            <a:ext cx="6480175" cy="6284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690292"/>
      </p:ext>
    </p:extLst>
  </p:cSld>
  <p:clrMapOvr>
    <a:masterClrMapping/>
  </p:clrMapOvr>
  <p:transition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563" y="192088"/>
            <a:ext cx="88423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89013" y="1905000"/>
            <a:ext cx="8786812" cy="4572000"/>
          </a:xfrm>
        </p:spPr>
        <p:txBody>
          <a:bodyPr/>
          <a:lstStyle/>
          <a:p>
            <a:pPr lvl="0"/>
            <a:endParaRPr lang="sv-SE" noProof="0" smtClean="0"/>
          </a:p>
        </p:txBody>
      </p:sp>
    </p:spTree>
    <p:extLst>
      <p:ext uri="{BB962C8B-B14F-4D97-AF65-F5344CB8AC3E}">
        <p14:creationId xmlns:p14="http://schemas.microsoft.com/office/powerpoint/2010/main" val="1214138168"/>
      </p:ext>
    </p:extLst>
  </p:cSld>
  <p:clrMapOvr>
    <a:masterClrMapping/>
  </p:clrMapOvr>
  <p:transition>
    <p:spli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563" y="192088"/>
            <a:ext cx="88423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8589577"/>
      </p:ext>
    </p:extLst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9183804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7219846"/>
      </p:ext>
    </p:extLst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9013" y="1905000"/>
            <a:ext cx="431641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7825" y="1905000"/>
            <a:ext cx="4318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7785180"/>
      </p:ext>
    </p:extLst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1643522"/>
      </p:ext>
    </p:extLst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2718857"/>
      </p:ext>
    </p:extLst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911771"/>
      </p:ext>
    </p:extLst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3495241"/>
      </p:ext>
    </p:extLst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4238444"/>
      </p:ext>
    </p:extLst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4563" y="192088"/>
            <a:ext cx="884237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v-SE" smtClean="0"/>
              <a:t>Klicka här för att ändra format på bakgrundsrubriken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9013" y="1905000"/>
            <a:ext cx="878681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08050" cy="68580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sv-SE" sz="240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908050" y="6643688"/>
            <a:ext cx="58610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800" b="1"/>
              <a:t>Dept of  Information Technology</a:t>
            </a:r>
            <a:r>
              <a:rPr lang="sv-SE" sz="800" b="1">
                <a:solidFill>
                  <a:schemeClr val="folHlink"/>
                </a:solidFill>
              </a:rPr>
              <a:t>|</a:t>
            </a:r>
            <a:r>
              <a:rPr lang="sv-SE" sz="800" b="1"/>
              <a:t> www.it.uu.se</a:t>
            </a:r>
            <a:endParaRPr lang="en-US" sz="800" b="1"/>
          </a:p>
        </p:txBody>
      </p:sp>
      <p:pic>
        <p:nvPicPr>
          <p:cNvPr id="1030" name="Picture 8" descr="uulogo_red16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466725"/>
            <a:ext cx="8255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3879850" y="6643688"/>
            <a:ext cx="58610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sv-SE" sz="800" b="1"/>
              <a:t>© Erik Hagersten</a:t>
            </a:r>
            <a:r>
              <a:rPr lang="sv-SE" sz="800" b="1">
                <a:solidFill>
                  <a:schemeClr val="folHlink"/>
                </a:solidFill>
              </a:rPr>
              <a:t>|</a:t>
            </a:r>
            <a:r>
              <a:rPr lang="sv-SE" sz="800" b="1"/>
              <a:t> user.it.uu.se/~eh</a:t>
            </a:r>
            <a:endParaRPr lang="en-US" sz="800" b="1"/>
          </a:p>
        </p:txBody>
      </p:sp>
      <p:sp>
        <p:nvSpPr>
          <p:cNvPr id="1032" name="Text Box 10"/>
          <p:cNvSpPr txBox="1">
            <a:spLocks noChangeArrowheads="1"/>
          </p:cNvSpPr>
          <p:nvPr userDrawn="1"/>
        </p:nvSpPr>
        <p:spPr bwMode="auto">
          <a:xfrm>
            <a:off x="4232920" y="6477000"/>
            <a:ext cx="31029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dirty="0" smtClean="0"/>
              <a:t>IRL</a:t>
            </a:r>
            <a:r>
              <a:rPr lang="en-US" baseline="0" dirty="0" smtClean="0"/>
              <a:t> Programming MP</a:t>
            </a:r>
            <a:r>
              <a:rPr lang="en-US" dirty="0" smtClean="0"/>
              <a:t> </a:t>
            </a:r>
            <a:fld id="{09AB6B7D-0F44-444E-9FE3-BD899D5B6CBE}" type="slidenum">
              <a:rPr lang="en-US" smtClean="0"/>
              <a:pPr eaLnBrk="1" hangingPunct="1"/>
              <a:t>‹#›</a:t>
            </a:fld>
            <a:endParaRPr lang="en-US" dirty="0"/>
          </a:p>
        </p:txBody>
      </p:sp>
      <p:sp>
        <p:nvSpPr>
          <p:cNvPr id="1033" name="Text Box 11"/>
          <p:cNvSpPr txBox="1">
            <a:spLocks noChangeArrowheads="1"/>
          </p:cNvSpPr>
          <p:nvPr userDrawn="1"/>
        </p:nvSpPr>
        <p:spPr bwMode="auto">
          <a:xfrm>
            <a:off x="-36513" y="5873750"/>
            <a:ext cx="102870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sz="1400" b="1" dirty="0">
                <a:solidFill>
                  <a:schemeClr val="accent2"/>
                </a:solidFill>
              </a:rPr>
              <a:t>AVDARK</a:t>
            </a:r>
          </a:p>
          <a:p>
            <a:pPr eaLnBrk="1" hangingPunct="1"/>
            <a:r>
              <a:rPr lang="sv-SE" sz="1400" b="1" dirty="0">
                <a:solidFill>
                  <a:schemeClr val="accent2"/>
                </a:solidFill>
              </a:rPr>
              <a:t>  </a:t>
            </a:r>
            <a:r>
              <a:rPr lang="sv-SE" sz="1400" b="1" dirty="0" smtClean="0">
                <a:solidFill>
                  <a:schemeClr val="accent2"/>
                </a:solidFill>
              </a:rPr>
              <a:t>2013</a:t>
            </a:r>
            <a:endParaRPr lang="sv-SE" sz="1400" b="1" dirty="0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</p:sldLayoutIdLst>
  <p:transition>
    <p:split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®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.uu.se/edu/course/homepage/avdark/ht13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844550" y="1759447"/>
            <a:ext cx="8318500" cy="769441"/>
          </a:xfrm>
        </p:spPr>
        <p:txBody>
          <a:bodyPr/>
          <a:lstStyle/>
          <a:p>
            <a:r>
              <a:rPr lang="sv-SE" dirty="0" smtClean="0"/>
              <a:t>IRL CPUs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sv-SE" dirty="0" smtClean="0"/>
              <a:t>Erik Hagersten</a:t>
            </a:r>
          </a:p>
          <a:p>
            <a:r>
              <a:rPr lang="sv-SE" dirty="0" smtClean="0"/>
              <a:t>Uppsala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08235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3" y="260648"/>
            <a:ext cx="8786812" cy="4572000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write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ones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a </a:t>
            </a:r>
          </a:p>
          <a:p>
            <a:pPr marL="0" indent="0">
              <a:buNone/>
            </a:pP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matrix (N is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large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for (i = 0; i &lt; N)</a:t>
            </a:r>
          </a:p>
          <a:p>
            <a:pPr marL="0" indent="0">
              <a:buNone/>
            </a:pPr>
            <a:r>
              <a:rPr lang="sv-S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sv-SE" sz="1600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(j </a:t>
            </a:r>
            <a:r>
              <a:rPr lang="sv-SE" sz="1600" dirty="0">
                <a:latin typeface="Courier New" pitchFamily="49" charset="0"/>
                <a:cs typeface="Courier New" pitchFamily="49" charset="0"/>
              </a:rPr>
              <a:t>= 0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; j </a:t>
            </a:r>
            <a:r>
              <a:rPr lang="sv-SE" sz="1600" dirty="0">
                <a:latin typeface="Courier New" pitchFamily="49" charset="0"/>
                <a:cs typeface="Courier New" pitchFamily="49" charset="0"/>
              </a:rPr>
              <a:t>&lt; N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sv-S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     x[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] = 1</a:t>
            </a:r>
          </a:p>
          <a:p>
            <a:pPr marL="0" indent="0">
              <a:buNone/>
            </a:pP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1115410" y="3356993"/>
            <a:ext cx="4146947" cy="2232248"/>
          </a:xfrm>
          <a:prstGeom prst="roundRect">
            <a:avLst/>
          </a:prstGeom>
          <a:solidFill>
            <a:srgbClr val="FF99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dirty="0" err="1" smtClean="0"/>
              <a:t>Roughly</a:t>
            </a:r>
            <a:r>
              <a:rPr lang="sv-SE" dirty="0" smtClean="0"/>
              <a:t> </a:t>
            </a:r>
            <a:r>
              <a:rPr lang="sv-SE" dirty="0" err="1"/>
              <a:t>h</a:t>
            </a:r>
            <a:r>
              <a:rPr lang="sv-SE" dirty="0" err="1" smtClean="0"/>
              <a:t>ow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</a:t>
            </a:r>
            <a:r>
              <a:rPr lang="sv-SE" dirty="0" err="1" smtClean="0"/>
              <a:t>times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the </a:t>
            </a:r>
          </a:p>
          <a:p>
            <a:r>
              <a:rPr lang="sv-SE" dirty="0" err="1" smtClean="0"/>
              <a:t>branch</a:t>
            </a:r>
            <a:r>
              <a:rPr lang="sv-SE" dirty="0" smtClean="0"/>
              <a:t> </a:t>
            </a:r>
            <a:r>
              <a:rPr lang="sv-SE" dirty="0" err="1" smtClean="0"/>
              <a:t>prediction</a:t>
            </a:r>
            <a:r>
              <a:rPr lang="sv-SE" dirty="0" smtClean="0"/>
              <a:t> be </a:t>
            </a:r>
            <a:r>
              <a:rPr lang="sv-SE" dirty="0" err="1" smtClean="0"/>
              <a:t>wrong</a:t>
            </a:r>
            <a:r>
              <a:rPr lang="sv-SE" dirty="0" smtClean="0"/>
              <a:t>?</a:t>
            </a:r>
            <a:endParaRPr lang="sv-SE" dirty="0"/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Always </a:t>
            </a:r>
            <a:r>
              <a:rPr lang="sv-SE" dirty="0" err="1" smtClean="0"/>
              <a:t>correct</a:t>
            </a:r>
            <a:endParaRPr lang="sv-SE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sv-SE" dirty="0"/>
              <a:t>4</a:t>
            </a:r>
            <a:r>
              <a:rPr lang="sv-SE" dirty="0" smtClean="0"/>
              <a:t> </a:t>
            </a:r>
            <a:r>
              <a:rPr lang="sv-SE" dirty="0" err="1" smtClean="0"/>
              <a:t>times</a:t>
            </a:r>
            <a:endParaRPr lang="sv-SE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sv-SE" dirty="0"/>
              <a:t>8</a:t>
            </a:r>
            <a:r>
              <a:rPr lang="sv-SE" dirty="0" smtClean="0"/>
              <a:t> </a:t>
            </a:r>
            <a:r>
              <a:rPr lang="sv-SE" dirty="0" err="1" smtClean="0"/>
              <a:t>times</a:t>
            </a:r>
            <a:endParaRPr lang="sv-SE" dirty="0"/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N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2N</a:t>
            </a:r>
            <a:endParaRPr lang="sv-SE" dirty="0"/>
          </a:p>
        </p:txBody>
      </p:sp>
      <p:sp>
        <p:nvSpPr>
          <p:cNvPr id="19" name="Rounded Rectangular Callout 18"/>
          <p:cNvSpPr/>
          <p:nvPr/>
        </p:nvSpPr>
        <p:spPr bwMode="auto">
          <a:xfrm>
            <a:off x="8153752" y="67170"/>
            <a:ext cx="1676400" cy="792088"/>
          </a:xfrm>
          <a:prstGeom prst="wedgeRoundRectCallout">
            <a:avLst>
              <a:gd name="adj1" fmla="val 7626"/>
              <a:gd name="adj2" fmla="val 82577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Initialized</a:t>
            </a:r>
            <a:r>
              <a:rPr kumimoji="0" lang="sv-S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sv-S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to</a:t>
            </a:r>
            <a:r>
              <a:rPr kumimoji="0" lang="sv-S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00 (not taken)</a:t>
            </a:r>
            <a:endParaRPr kumimoji="0" lang="sv-S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20" name="Group 24"/>
          <p:cNvGrpSpPr>
            <a:grpSpLocks/>
          </p:cNvGrpSpPr>
          <p:nvPr/>
        </p:nvGrpSpPr>
        <p:grpSpPr bwMode="auto">
          <a:xfrm>
            <a:off x="6340475" y="1219200"/>
            <a:ext cx="3108325" cy="3048000"/>
            <a:chOff x="3994" y="768"/>
            <a:chExt cx="1958" cy="1920"/>
          </a:xfrm>
        </p:grpSpPr>
        <p:sp>
          <p:nvSpPr>
            <p:cNvPr id="21" name="Rectangle 25"/>
            <p:cNvSpPr>
              <a:spLocks noChangeArrowheads="1"/>
            </p:cNvSpPr>
            <p:nvPr/>
          </p:nvSpPr>
          <p:spPr bwMode="auto">
            <a:xfrm>
              <a:off x="5712" y="1671"/>
              <a:ext cx="240" cy="153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2" name="Group 26"/>
            <p:cNvGrpSpPr>
              <a:grpSpLocks/>
            </p:cNvGrpSpPr>
            <p:nvPr/>
          </p:nvGrpSpPr>
          <p:grpSpPr bwMode="auto">
            <a:xfrm>
              <a:off x="3994" y="768"/>
              <a:ext cx="1958" cy="1920"/>
              <a:chOff x="3994" y="768"/>
              <a:chExt cx="1958" cy="1920"/>
            </a:xfrm>
          </p:grpSpPr>
          <p:sp>
            <p:nvSpPr>
              <p:cNvPr id="23" name="Rectangle 27"/>
              <p:cNvSpPr>
                <a:spLocks noChangeArrowheads="1"/>
              </p:cNvSpPr>
              <p:nvPr/>
            </p:nvSpPr>
            <p:spPr bwMode="auto">
              <a:xfrm>
                <a:off x="5722" y="768"/>
                <a:ext cx="230" cy="19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200"/>
              </a:p>
              <a:p>
                <a:pPr algn="ctr"/>
                <a:r>
                  <a:rPr lang="en-US" sz="1200"/>
                  <a:t>10</a:t>
                </a:r>
              </a:p>
              <a:p>
                <a:pPr algn="ctr"/>
                <a:r>
                  <a:rPr lang="en-US" sz="1200"/>
                  <a:t>00</a:t>
                </a:r>
              </a:p>
              <a:p>
                <a:pPr algn="ctr"/>
                <a:r>
                  <a:rPr lang="en-US" sz="1200"/>
                  <a:t>11</a:t>
                </a:r>
              </a:p>
              <a:p>
                <a:pPr algn="ctr"/>
                <a:r>
                  <a:rPr lang="en-US" sz="1200"/>
                  <a:t>11</a:t>
                </a:r>
              </a:p>
              <a:p>
                <a:pPr algn="ctr"/>
                <a:r>
                  <a:rPr lang="en-US" sz="1200"/>
                  <a:t>11</a:t>
                </a:r>
              </a:p>
              <a:p>
                <a:pPr algn="ctr"/>
                <a:r>
                  <a:rPr lang="en-US" sz="1200"/>
                  <a:t>10</a:t>
                </a:r>
              </a:p>
              <a:p>
                <a:pPr algn="ctr"/>
                <a:r>
                  <a:rPr lang="en-US" sz="1200"/>
                  <a:t>01</a:t>
                </a:r>
              </a:p>
              <a:p>
                <a:pPr algn="ctr"/>
                <a:r>
                  <a:rPr lang="en-US" sz="1200"/>
                  <a:t>10</a:t>
                </a:r>
              </a:p>
              <a:p>
                <a:pPr algn="ctr"/>
                <a:r>
                  <a:rPr lang="en-US" sz="1200"/>
                  <a:t>11</a:t>
                </a:r>
              </a:p>
              <a:p>
                <a:pPr algn="ctr"/>
                <a:r>
                  <a:rPr lang="en-US" sz="1200"/>
                  <a:t>10</a:t>
                </a:r>
              </a:p>
              <a:p>
                <a:pPr algn="ctr"/>
                <a:r>
                  <a:rPr lang="en-US" sz="1200"/>
                  <a:t>00</a:t>
                </a:r>
              </a:p>
              <a:p>
                <a:pPr algn="ctr"/>
                <a:r>
                  <a:rPr lang="en-US" sz="1200"/>
                  <a:t>11</a:t>
                </a:r>
              </a:p>
              <a:p>
                <a:pPr algn="ctr"/>
                <a:r>
                  <a:rPr lang="en-US" sz="1200"/>
                  <a:t>11</a:t>
                </a:r>
              </a:p>
              <a:p>
                <a:pPr algn="ctr"/>
                <a:r>
                  <a:rPr lang="en-US" sz="1200"/>
                  <a:t>11</a:t>
                </a:r>
              </a:p>
              <a:p>
                <a:pPr algn="ctr"/>
                <a:r>
                  <a:rPr lang="en-US" sz="1200"/>
                  <a:t>01</a:t>
                </a:r>
              </a:p>
              <a:p>
                <a:pPr algn="ctr"/>
                <a:r>
                  <a:rPr lang="en-US" sz="1200"/>
                  <a:t>11</a:t>
                </a:r>
              </a:p>
            </p:txBody>
          </p:sp>
          <p:sp>
            <p:nvSpPr>
              <p:cNvPr id="24" name="AutoShape 28"/>
              <p:cNvSpPr>
                <a:spLocks/>
              </p:cNvSpPr>
              <p:nvPr/>
            </p:nvSpPr>
            <p:spPr bwMode="auto">
              <a:xfrm rot="5400000">
                <a:off x="4920" y="936"/>
                <a:ext cx="96" cy="336"/>
              </a:xfrm>
              <a:prstGeom prst="rightBrace">
                <a:avLst>
                  <a:gd name="adj1" fmla="val 2916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cxnSp>
            <p:nvCxnSpPr>
              <p:cNvPr id="25" name="AutoShape 29"/>
              <p:cNvCxnSpPr>
                <a:cxnSpLocks noChangeShapeType="1"/>
                <a:stCxn id="24" idx="1"/>
                <a:endCxn id="23" idx="1"/>
              </p:cNvCxnSpPr>
              <p:nvPr/>
            </p:nvCxnSpPr>
            <p:spPr bwMode="auto">
              <a:xfrm rot="16200000" flipH="1">
                <a:off x="5056" y="1062"/>
                <a:ext cx="577" cy="755"/>
              </a:xfrm>
              <a:prstGeom prst="bentConnector2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" name="Text Box 30"/>
              <p:cNvSpPr txBox="1">
                <a:spLocks noChangeArrowheads="1"/>
              </p:cNvSpPr>
              <p:nvPr/>
            </p:nvSpPr>
            <p:spPr bwMode="auto">
              <a:xfrm>
                <a:off x="5088" y="1449"/>
                <a:ext cx="50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/>
                <a:r>
                  <a:rPr lang="en-US"/>
                  <a:t>index</a:t>
                </a:r>
              </a:p>
            </p:txBody>
          </p:sp>
          <p:sp>
            <p:nvSpPr>
              <p:cNvPr id="27" name="Rectangle 31"/>
              <p:cNvSpPr>
                <a:spLocks noChangeArrowheads="1"/>
              </p:cNvSpPr>
              <p:nvPr/>
            </p:nvSpPr>
            <p:spPr bwMode="auto">
              <a:xfrm>
                <a:off x="3994" y="854"/>
                <a:ext cx="1248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PC</a:t>
                </a:r>
              </a:p>
            </p:txBody>
          </p:sp>
        </p:grpSp>
      </p:grpSp>
      <p:sp>
        <p:nvSpPr>
          <p:cNvPr id="13" name="Rounded Rectangle 12"/>
          <p:cNvSpPr/>
          <p:nvPr/>
        </p:nvSpPr>
        <p:spPr bwMode="auto">
          <a:xfrm>
            <a:off x="4736703" y="4473117"/>
            <a:ext cx="4146947" cy="2232248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misses </a:t>
            </a:r>
            <a:r>
              <a:rPr lang="sv-SE" dirty="0" err="1" smtClean="0"/>
              <a:t>with</a:t>
            </a:r>
            <a:r>
              <a:rPr lang="sv-SE" dirty="0" smtClean="0"/>
              <a:t> 1-bit </a:t>
            </a:r>
          </a:p>
          <a:p>
            <a:r>
              <a:rPr lang="sv-SE" dirty="0" err="1"/>
              <a:t>p</a:t>
            </a:r>
            <a:r>
              <a:rPr lang="sv-SE" dirty="0" err="1" smtClean="0"/>
              <a:t>redictor</a:t>
            </a:r>
            <a:r>
              <a:rPr lang="sv-SE" dirty="0" smtClean="0"/>
              <a:t>?</a:t>
            </a:r>
            <a:endParaRPr lang="sv-SE" dirty="0"/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Always </a:t>
            </a:r>
            <a:r>
              <a:rPr lang="sv-SE" dirty="0" err="1" smtClean="0"/>
              <a:t>correct</a:t>
            </a:r>
            <a:endParaRPr lang="sv-SE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sv-SE" dirty="0"/>
              <a:t>4</a:t>
            </a:r>
            <a:r>
              <a:rPr lang="sv-SE" dirty="0" smtClean="0"/>
              <a:t> </a:t>
            </a:r>
            <a:r>
              <a:rPr lang="sv-SE" dirty="0" err="1" smtClean="0"/>
              <a:t>times</a:t>
            </a:r>
            <a:endParaRPr lang="sv-SE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sv-SE" dirty="0"/>
              <a:t>8</a:t>
            </a:r>
            <a:r>
              <a:rPr lang="sv-SE" dirty="0" smtClean="0"/>
              <a:t> </a:t>
            </a:r>
            <a:r>
              <a:rPr lang="sv-SE" dirty="0" err="1" smtClean="0"/>
              <a:t>times</a:t>
            </a:r>
            <a:endParaRPr lang="sv-SE" dirty="0"/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N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2N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9759420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3" y="260648"/>
            <a:ext cx="8786812" cy="4572000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write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zeroes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the </a:t>
            </a:r>
          </a:p>
          <a:p>
            <a:pPr marL="0" indent="0">
              <a:buNone/>
            </a:pP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rightmost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diagonal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a matrix (N is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larger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than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1000)</a:t>
            </a:r>
          </a:p>
          <a:p>
            <a:pPr marL="0" indent="0">
              <a:buNone/>
            </a:pP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for (i = 0; i &lt; N)</a:t>
            </a:r>
          </a:p>
          <a:p>
            <a:pPr marL="0" indent="0">
              <a:buNone/>
            </a:pPr>
            <a:r>
              <a:rPr lang="sv-S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sv-SE" sz="1600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(j </a:t>
            </a:r>
            <a:r>
              <a:rPr lang="sv-SE" sz="1600" dirty="0">
                <a:latin typeface="Courier New" pitchFamily="49" charset="0"/>
                <a:cs typeface="Courier New" pitchFamily="49" charset="0"/>
              </a:rPr>
              <a:t>= 0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; j </a:t>
            </a:r>
            <a:r>
              <a:rPr lang="sv-SE" sz="1600" dirty="0">
                <a:latin typeface="Courier New" pitchFamily="49" charset="0"/>
                <a:cs typeface="Courier New" pitchFamily="49" charset="0"/>
              </a:rPr>
              <a:t>&lt; N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sv-S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(j &gt; i) </a:t>
            </a:r>
          </a:p>
          <a:p>
            <a:pPr marL="0" indent="0">
              <a:buNone/>
            </a:pPr>
            <a:r>
              <a:rPr lang="sv-S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        x[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] = 1</a:t>
            </a:r>
          </a:p>
          <a:p>
            <a:pPr marL="0" indent="0">
              <a:buNone/>
            </a:pPr>
            <a:r>
              <a:rPr lang="sv-S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else</a:t>
            </a:r>
            <a:endParaRPr lang="sv-SE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v-S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        x[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] = 0</a:t>
            </a:r>
          </a:p>
          <a:p>
            <a:pPr marL="0" indent="0">
              <a:buNone/>
            </a:pP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992560" y="4149823"/>
            <a:ext cx="4146947" cy="2591545"/>
          </a:xfrm>
          <a:prstGeom prst="roundRect">
            <a:avLst/>
          </a:prstGeom>
          <a:solidFill>
            <a:srgbClr val="FF99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dirty="0" err="1" smtClean="0"/>
              <a:t>Roughly</a:t>
            </a:r>
            <a:r>
              <a:rPr lang="sv-SE" dirty="0" smtClean="0"/>
              <a:t> </a:t>
            </a:r>
            <a:r>
              <a:rPr lang="sv-SE" dirty="0" err="1"/>
              <a:t>h</a:t>
            </a:r>
            <a:r>
              <a:rPr lang="sv-SE" dirty="0" err="1" smtClean="0"/>
              <a:t>ow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</a:t>
            </a:r>
            <a:r>
              <a:rPr lang="sv-SE" dirty="0" err="1" smtClean="0"/>
              <a:t>times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the </a:t>
            </a:r>
          </a:p>
          <a:p>
            <a:r>
              <a:rPr lang="sv-SE" dirty="0" err="1" smtClean="0"/>
              <a:t>branch</a:t>
            </a:r>
            <a:r>
              <a:rPr lang="sv-SE" dirty="0" smtClean="0"/>
              <a:t> </a:t>
            </a:r>
            <a:r>
              <a:rPr lang="sv-SE" dirty="0" err="1" smtClean="0"/>
              <a:t>prediction</a:t>
            </a:r>
            <a:r>
              <a:rPr lang="sv-SE" dirty="0" smtClean="0"/>
              <a:t> be </a:t>
            </a:r>
            <a:r>
              <a:rPr lang="sv-SE" dirty="0" err="1" smtClean="0"/>
              <a:t>wrong</a:t>
            </a:r>
            <a:r>
              <a:rPr lang="sv-SE" dirty="0" smtClean="0"/>
              <a:t>?</a:t>
            </a:r>
            <a:endParaRPr lang="sv-SE" dirty="0"/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Always </a:t>
            </a:r>
            <a:r>
              <a:rPr lang="sv-SE" dirty="0" err="1" smtClean="0"/>
              <a:t>correct</a:t>
            </a:r>
            <a:endParaRPr lang="sv-SE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6 </a:t>
            </a:r>
            <a:r>
              <a:rPr lang="sv-SE" dirty="0" err="1" smtClean="0"/>
              <a:t>times</a:t>
            </a:r>
            <a:endParaRPr lang="sv-SE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N </a:t>
            </a:r>
            <a:r>
              <a:rPr lang="sv-SE" dirty="0" err="1" smtClean="0"/>
              <a:t>times</a:t>
            </a:r>
            <a:endParaRPr lang="sv-SE" dirty="0"/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2N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3N</a:t>
            </a:r>
            <a:endParaRPr lang="sv-SE" dirty="0"/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4N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5N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55785" y="1037635"/>
            <a:ext cx="1707519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 smtClean="0"/>
              <a:t>0 1 1 1 1 1 1</a:t>
            </a:r>
          </a:p>
          <a:p>
            <a:r>
              <a:rPr lang="sv-SE" dirty="0" smtClean="0"/>
              <a:t>0 0 1 1 1 1 1</a:t>
            </a:r>
          </a:p>
          <a:p>
            <a:r>
              <a:rPr lang="sv-SE" dirty="0" smtClean="0"/>
              <a:t>0 0 0 1 1 1 1</a:t>
            </a:r>
          </a:p>
          <a:p>
            <a:r>
              <a:rPr lang="sv-SE" dirty="0" smtClean="0"/>
              <a:t>0 0 0 0 </a:t>
            </a:r>
            <a:r>
              <a:rPr lang="sv-SE" b="1" dirty="0" smtClean="0">
                <a:solidFill>
                  <a:srgbClr val="FF0000"/>
                </a:solidFill>
              </a:rPr>
              <a:t>?</a:t>
            </a:r>
            <a:r>
              <a:rPr lang="sv-SE" dirty="0" smtClean="0"/>
              <a:t> 1 1</a:t>
            </a:r>
          </a:p>
          <a:p>
            <a:r>
              <a:rPr lang="sv-SE" dirty="0" smtClean="0"/>
              <a:t>0 0 0 0 0 1 1</a:t>
            </a:r>
          </a:p>
          <a:p>
            <a:r>
              <a:rPr lang="sv-SE" dirty="0" smtClean="0"/>
              <a:t>0 0 0 0 0 0 1</a:t>
            </a:r>
          </a:p>
          <a:p>
            <a:r>
              <a:rPr lang="sv-SE" dirty="0" smtClean="0"/>
              <a:t>0 0 0 0 0 0 0</a:t>
            </a:r>
          </a:p>
        </p:txBody>
      </p:sp>
      <p:sp>
        <p:nvSpPr>
          <p:cNvPr id="19" name="Rounded Rectangular Callout 18"/>
          <p:cNvSpPr/>
          <p:nvPr/>
        </p:nvSpPr>
        <p:spPr bwMode="auto">
          <a:xfrm>
            <a:off x="8153752" y="67170"/>
            <a:ext cx="1676400" cy="792088"/>
          </a:xfrm>
          <a:prstGeom prst="wedgeRoundRectCallout">
            <a:avLst>
              <a:gd name="adj1" fmla="val 7626"/>
              <a:gd name="adj2" fmla="val 82577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Initialized</a:t>
            </a:r>
            <a:r>
              <a:rPr kumimoji="0" lang="sv-S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sv-S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to</a:t>
            </a:r>
            <a:r>
              <a:rPr kumimoji="0" lang="sv-S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00 (not taken)</a:t>
            </a:r>
            <a:endParaRPr kumimoji="0" lang="sv-S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20" name="Group 24"/>
          <p:cNvGrpSpPr>
            <a:grpSpLocks/>
          </p:cNvGrpSpPr>
          <p:nvPr/>
        </p:nvGrpSpPr>
        <p:grpSpPr bwMode="auto">
          <a:xfrm>
            <a:off x="6340475" y="1219200"/>
            <a:ext cx="3108325" cy="3048000"/>
            <a:chOff x="3994" y="768"/>
            <a:chExt cx="1958" cy="1920"/>
          </a:xfrm>
        </p:grpSpPr>
        <p:sp>
          <p:nvSpPr>
            <p:cNvPr id="21" name="Rectangle 25"/>
            <p:cNvSpPr>
              <a:spLocks noChangeArrowheads="1"/>
            </p:cNvSpPr>
            <p:nvPr/>
          </p:nvSpPr>
          <p:spPr bwMode="auto">
            <a:xfrm>
              <a:off x="5712" y="1671"/>
              <a:ext cx="240" cy="153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2" name="Group 26"/>
            <p:cNvGrpSpPr>
              <a:grpSpLocks/>
            </p:cNvGrpSpPr>
            <p:nvPr/>
          </p:nvGrpSpPr>
          <p:grpSpPr bwMode="auto">
            <a:xfrm>
              <a:off x="3994" y="768"/>
              <a:ext cx="1958" cy="1920"/>
              <a:chOff x="3994" y="768"/>
              <a:chExt cx="1958" cy="1920"/>
            </a:xfrm>
          </p:grpSpPr>
          <p:sp>
            <p:nvSpPr>
              <p:cNvPr id="23" name="Rectangle 27"/>
              <p:cNvSpPr>
                <a:spLocks noChangeArrowheads="1"/>
              </p:cNvSpPr>
              <p:nvPr/>
            </p:nvSpPr>
            <p:spPr bwMode="auto">
              <a:xfrm>
                <a:off x="5722" y="768"/>
                <a:ext cx="230" cy="19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200" dirty="0"/>
              </a:p>
              <a:p>
                <a:pPr algn="ctr"/>
                <a:r>
                  <a:rPr lang="en-US" sz="1200" dirty="0"/>
                  <a:t>10</a:t>
                </a:r>
              </a:p>
              <a:p>
                <a:pPr algn="ctr"/>
                <a:r>
                  <a:rPr lang="en-US" sz="1200" dirty="0"/>
                  <a:t>00</a:t>
                </a:r>
              </a:p>
              <a:p>
                <a:pPr algn="ctr"/>
                <a:r>
                  <a:rPr lang="en-US" sz="1200" dirty="0"/>
                  <a:t>11</a:t>
                </a:r>
              </a:p>
              <a:p>
                <a:pPr algn="ctr"/>
                <a:r>
                  <a:rPr lang="en-US" sz="1200" dirty="0"/>
                  <a:t>11</a:t>
                </a:r>
              </a:p>
              <a:p>
                <a:pPr algn="ctr"/>
                <a:r>
                  <a:rPr lang="en-US" sz="1200" dirty="0"/>
                  <a:t>11</a:t>
                </a:r>
              </a:p>
              <a:p>
                <a:pPr algn="ctr"/>
                <a:r>
                  <a:rPr lang="en-US" sz="1200" dirty="0"/>
                  <a:t>10</a:t>
                </a:r>
              </a:p>
              <a:p>
                <a:pPr algn="ctr"/>
                <a:r>
                  <a:rPr lang="en-US" sz="1200" dirty="0"/>
                  <a:t>01</a:t>
                </a:r>
              </a:p>
              <a:p>
                <a:pPr algn="ctr"/>
                <a:r>
                  <a:rPr lang="en-US" sz="1200" dirty="0"/>
                  <a:t>0</a:t>
                </a:r>
                <a:r>
                  <a:rPr lang="en-US" sz="1200" dirty="0" smtClean="0"/>
                  <a:t>0</a:t>
                </a:r>
                <a:endParaRPr lang="en-US" sz="1200" dirty="0"/>
              </a:p>
              <a:p>
                <a:pPr algn="ctr"/>
                <a:r>
                  <a:rPr lang="en-US" sz="1200" dirty="0"/>
                  <a:t>11</a:t>
                </a:r>
              </a:p>
              <a:p>
                <a:pPr algn="ctr"/>
                <a:r>
                  <a:rPr lang="en-US" sz="1200" dirty="0"/>
                  <a:t>10</a:t>
                </a:r>
              </a:p>
              <a:p>
                <a:pPr algn="ctr"/>
                <a:r>
                  <a:rPr lang="en-US" sz="1200" dirty="0"/>
                  <a:t>00</a:t>
                </a:r>
              </a:p>
              <a:p>
                <a:pPr algn="ctr"/>
                <a:r>
                  <a:rPr lang="en-US" sz="1200" dirty="0"/>
                  <a:t>11</a:t>
                </a:r>
              </a:p>
              <a:p>
                <a:pPr algn="ctr"/>
                <a:r>
                  <a:rPr lang="en-US" sz="1200" dirty="0"/>
                  <a:t>11</a:t>
                </a:r>
              </a:p>
              <a:p>
                <a:pPr algn="ctr"/>
                <a:r>
                  <a:rPr lang="en-US" sz="1200" dirty="0"/>
                  <a:t>11</a:t>
                </a:r>
              </a:p>
              <a:p>
                <a:pPr algn="ctr"/>
                <a:r>
                  <a:rPr lang="en-US" sz="1200" dirty="0"/>
                  <a:t>01</a:t>
                </a:r>
              </a:p>
              <a:p>
                <a:pPr algn="ctr"/>
                <a:r>
                  <a:rPr lang="en-US" sz="1200" dirty="0"/>
                  <a:t>11</a:t>
                </a:r>
              </a:p>
            </p:txBody>
          </p:sp>
          <p:sp>
            <p:nvSpPr>
              <p:cNvPr id="24" name="AutoShape 28"/>
              <p:cNvSpPr>
                <a:spLocks/>
              </p:cNvSpPr>
              <p:nvPr/>
            </p:nvSpPr>
            <p:spPr bwMode="auto">
              <a:xfrm rot="5400000">
                <a:off x="4920" y="936"/>
                <a:ext cx="96" cy="336"/>
              </a:xfrm>
              <a:prstGeom prst="rightBrace">
                <a:avLst>
                  <a:gd name="adj1" fmla="val 2916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cxnSp>
            <p:nvCxnSpPr>
              <p:cNvPr id="25" name="AutoShape 29"/>
              <p:cNvCxnSpPr>
                <a:cxnSpLocks noChangeShapeType="1"/>
                <a:stCxn id="24" idx="1"/>
                <a:endCxn id="23" idx="1"/>
              </p:cNvCxnSpPr>
              <p:nvPr/>
            </p:nvCxnSpPr>
            <p:spPr bwMode="auto">
              <a:xfrm rot="16200000" flipH="1">
                <a:off x="5056" y="1062"/>
                <a:ext cx="577" cy="755"/>
              </a:xfrm>
              <a:prstGeom prst="bentConnector2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" name="Text Box 30"/>
              <p:cNvSpPr txBox="1">
                <a:spLocks noChangeArrowheads="1"/>
              </p:cNvSpPr>
              <p:nvPr/>
            </p:nvSpPr>
            <p:spPr bwMode="auto">
              <a:xfrm>
                <a:off x="5088" y="1449"/>
                <a:ext cx="50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/>
                <a:r>
                  <a:rPr lang="en-US"/>
                  <a:t>index</a:t>
                </a:r>
              </a:p>
            </p:txBody>
          </p:sp>
          <p:sp>
            <p:nvSpPr>
              <p:cNvPr id="27" name="Rectangle 31"/>
              <p:cNvSpPr>
                <a:spLocks noChangeArrowheads="1"/>
              </p:cNvSpPr>
              <p:nvPr/>
            </p:nvSpPr>
            <p:spPr bwMode="auto">
              <a:xfrm>
                <a:off x="3994" y="854"/>
                <a:ext cx="1248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PC</a:t>
                </a:r>
              </a:p>
            </p:txBody>
          </p:sp>
        </p:grpSp>
      </p:grpSp>
      <p:sp>
        <p:nvSpPr>
          <p:cNvPr id="14" name="Rounded Rectangle 13"/>
          <p:cNvSpPr/>
          <p:nvPr/>
        </p:nvSpPr>
        <p:spPr bwMode="auto">
          <a:xfrm>
            <a:off x="5226122" y="4103879"/>
            <a:ext cx="4146947" cy="2637489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many</a:t>
            </a:r>
            <a:r>
              <a:rPr lang="sv-SE" dirty="0"/>
              <a:t> misses </a:t>
            </a:r>
            <a:r>
              <a:rPr lang="sv-SE" dirty="0" err="1"/>
              <a:t>with</a:t>
            </a:r>
            <a:r>
              <a:rPr lang="sv-SE" dirty="0"/>
              <a:t> 1-bit </a:t>
            </a:r>
          </a:p>
          <a:p>
            <a:r>
              <a:rPr lang="sv-SE" dirty="0" err="1"/>
              <a:t>predictor</a:t>
            </a:r>
            <a:r>
              <a:rPr lang="sv-SE" dirty="0"/>
              <a:t>?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Always </a:t>
            </a:r>
            <a:r>
              <a:rPr lang="sv-SE" dirty="0" err="1" smtClean="0"/>
              <a:t>correct</a:t>
            </a:r>
            <a:endParaRPr lang="sv-SE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6 </a:t>
            </a:r>
            <a:r>
              <a:rPr lang="sv-SE" dirty="0" err="1" smtClean="0"/>
              <a:t>times</a:t>
            </a:r>
            <a:endParaRPr lang="sv-SE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N </a:t>
            </a:r>
            <a:r>
              <a:rPr lang="sv-SE" dirty="0" err="1" smtClean="0"/>
              <a:t>times</a:t>
            </a:r>
            <a:endParaRPr lang="sv-SE" dirty="0"/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2N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3N</a:t>
            </a:r>
            <a:endParaRPr lang="sv-SE" dirty="0"/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4N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5N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10078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625" y="260648"/>
            <a:ext cx="8842375" cy="579438"/>
          </a:xfrm>
        </p:spPr>
        <p:txBody>
          <a:bodyPr/>
          <a:lstStyle/>
          <a:p>
            <a:pPr eaLnBrk="1" hangingPunct="1"/>
            <a:r>
              <a:rPr lang="sv-SE" sz="3200" dirty="0" smtClean="0"/>
              <a:t> </a:t>
            </a:r>
            <a:r>
              <a:rPr lang="sv-SE" sz="3200" dirty="0" err="1" smtClean="0"/>
              <a:t>Adding</a:t>
            </a:r>
            <a:r>
              <a:rPr lang="sv-SE" sz="3200" dirty="0" smtClean="0"/>
              <a:t> Global </a:t>
            </a:r>
            <a:r>
              <a:rPr lang="sv-SE" sz="3200" dirty="0" err="1" smtClean="0"/>
              <a:t>History</a:t>
            </a:r>
            <a:endParaRPr lang="en-US" sz="3200" dirty="0" smtClean="0"/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3048000" y="1143000"/>
            <a:ext cx="914400" cy="1143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  <a:p>
            <a:r>
              <a:rPr lang="sv-SE"/>
              <a:t>LD</a:t>
            </a:r>
          </a:p>
          <a:p>
            <a:r>
              <a:rPr lang="sv-SE"/>
              <a:t>ADD</a:t>
            </a:r>
          </a:p>
          <a:p>
            <a:r>
              <a:rPr lang="sv-SE"/>
              <a:t>SUB</a:t>
            </a:r>
          </a:p>
          <a:p>
            <a:r>
              <a:rPr lang="sv-SE"/>
              <a:t>ST</a:t>
            </a:r>
          </a:p>
          <a:p>
            <a:endParaRPr lang="en-US"/>
          </a:p>
        </p:txBody>
      </p:sp>
      <p:sp>
        <p:nvSpPr>
          <p:cNvPr id="108548" name="AutoShape 4"/>
          <p:cNvSpPr>
            <a:spLocks noChangeArrowheads="1"/>
          </p:cNvSpPr>
          <p:nvPr/>
        </p:nvSpPr>
        <p:spPr bwMode="auto">
          <a:xfrm>
            <a:off x="3048000" y="2590800"/>
            <a:ext cx="914400" cy="6096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&gt;=0?</a:t>
            </a:r>
            <a:endParaRPr lang="en-US"/>
          </a:p>
        </p:txBody>
      </p:sp>
      <p:cxnSp>
        <p:nvCxnSpPr>
          <p:cNvPr id="108549" name="AutoShape 5"/>
          <p:cNvCxnSpPr>
            <a:cxnSpLocks noChangeShapeType="1"/>
            <a:stCxn id="108547" idx="2"/>
            <a:endCxn id="108548" idx="0"/>
          </p:cNvCxnSpPr>
          <p:nvPr/>
        </p:nvCxnSpPr>
        <p:spPr bwMode="auto">
          <a:xfrm>
            <a:off x="3505200" y="22860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4800600" y="2438400"/>
            <a:ext cx="914400" cy="1143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  <a:p>
            <a:r>
              <a:rPr lang="sv-SE"/>
              <a:t>LD</a:t>
            </a:r>
          </a:p>
          <a:p>
            <a:r>
              <a:rPr lang="sv-SE"/>
              <a:t>ADD</a:t>
            </a:r>
          </a:p>
          <a:p>
            <a:r>
              <a:rPr lang="sv-SE"/>
              <a:t>SUB</a:t>
            </a:r>
          </a:p>
          <a:p>
            <a:r>
              <a:rPr lang="sv-SE"/>
              <a:t>ST</a:t>
            </a:r>
          </a:p>
          <a:p>
            <a:endParaRPr lang="en-US"/>
          </a:p>
        </p:txBody>
      </p:sp>
      <p:sp>
        <p:nvSpPr>
          <p:cNvPr id="108551" name="AutoShape 7"/>
          <p:cNvSpPr>
            <a:spLocks noChangeArrowheads="1"/>
          </p:cNvSpPr>
          <p:nvPr/>
        </p:nvSpPr>
        <p:spPr bwMode="auto">
          <a:xfrm>
            <a:off x="4800600" y="3886200"/>
            <a:ext cx="914400" cy="6096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&gt;1?</a:t>
            </a:r>
            <a:endParaRPr lang="en-US"/>
          </a:p>
        </p:txBody>
      </p:sp>
      <p:cxnSp>
        <p:nvCxnSpPr>
          <p:cNvPr id="108552" name="AutoShape 8"/>
          <p:cNvCxnSpPr>
            <a:cxnSpLocks noChangeShapeType="1"/>
            <a:stCxn id="108550" idx="2"/>
            <a:endCxn id="108551" idx="0"/>
          </p:cNvCxnSpPr>
          <p:nvPr/>
        </p:nvCxnSpPr>
        <p:spPr bwMode="auto">
          <a:xfrm>
            <a:off x="5257800" y="3581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6858000" y="4419600"/>
            <a:ext cx="914400" cy="1143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  <a:p>
            <a:r>
              <a:rPr lang="sv-SE"/>
              <a:t>LD</a:t>
            </a:r>
          </a:p>
          <a:p>
            <a:r>
              <a:rPr lang="sv-SE"/>
              <a:t>ADD</a:t>
            </a:r>
          </a:p>
          <a:p>
            <a:r>
              <a:rPr lang="sv-SE"/>
              <a:t>SUB</a:t>
            </a:r>
          </a:p>
          <a:p>
            <a:r>
              <a:rPr lang="sv-SE"/>
              <a:t>ST</a:t>
            </a:r>
          </a:p>
          <a:p>
            <a:endParaRPr lang="en-US"/>
          </a:p>
        </p:txBody>
      </p:sp>
      <p:sp>
        <p:nvSpPr>
          <p:cNvPr id="108554" name="AutoShape 10"/>
          <p:cNvSpPr>
            <a:spLocks noChangeArrowheads="1"/>
          </p:cNvSpPr>
          <p:nvPr/>
        </p:nvSpPr>
        <p:spPr bwMode="auto">
          <a:xfrm>
            <a:off x="6858000" y="5867400"/>
            <a:ext cx="914400" cy="6096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&gt;2?</a:t>
            </a:r>
            <a:endParaRPr lang="en-US"/>
          </a:p>
        </p:txBody>
      </p:sp>
      <p:cxnSp>
        <p:nvCxnSpPr>
          <p:cNvPr id="108555" name="AutoShape 11"/>
          <p:cNvCxnSpPr>
            <a:cxnSpLocks noChangeShapeType="1"/>
            <a:stCxn id="108553" idx="2"/>
            <a:endCxn id="108554" idx="0"/>
          </p:cNvCxnSpPr>
          <p:nvPr/>
        </p:nvCxnSpPr>
        <p:spPr bwMode="auto">
          <a:xfrm>
            <a:off x="7315200" y="55626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1981200" y="4343400"/>
            <a:ext cx="914400" cy="1143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  <a:p>
            <a:r>
              <a:rPr lang="sv-SE"/>
              <a:t>LD</a:t>
            </a:r>
          </a:p>
          <a:p>
            <a:r>
              <a:rPr lang="sv-SE"/>
              <a:t>ADD</a:t>
            </a:r>
          </a:p>
          <a:p>
            <a:r>
              <a:rPr lang="sv-SE"/>
              <a:t>SUB</a:t>
            </a:r>
          </a:p>
          <a:p>
            <a:r>
              <a:rPr lang="sv-SE"/>
              <a:t>ST</a:t>
            </a:r>
          </a:p>
          <a:p>
            <a:endParaRPr lang="en-US"/>
          </a:p>
        </p:txBody>
      </p:sp>
      <p:sp>
        <p:nvSpPr>
          <p:cNvPr id="108557" name="AutoShape 13"/>
          <p:cNvSpPr>
            <a:spLocks noChangeArrowheads="1"/>
          </p:cNvSpPr>
          <p:nvPr/>
        </p:nvSpPr>
        <p:spPr bwMode="auto">
          <a:xfrm>
            <a:off x="1981200" y="5791200"/>
            <a:ext cx="914400" cy="6096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=0?</a:t>
            </a:r>
            <a:endParaRPr lang="en-US"/>
          </a:p>
        </p:txBody>
      </p:sp>
      <p:cxnSp>
        <p:nvCxnSpPr>
          <p:cNvPr id="108558" name="AutoShape 14"/>
          <p:cNvCxnSpPr>
            <a:cxnSpLocks noChangeShapeType="1"/>
            <a:stCxn id="108556" idx="2"/>
            <a:endCxn id="108557" idx="0"/>
          </p:cNvCxnSpPr>
          <p:nvPr/>
        </p:nvCxnSpPr>
        <p:spPr bwMode="auto">
          <a:xfrm>
            <a:off x="2438400" y="5486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559" name="AutoShape 15"/>
          <p:cNvCxnSpPr>
            <a:cxnSpLocks noChangeShapeType="1"/>
            <a:stCxn id="108551" idx="3"/>
            <a:endCxn id="108553" idx="0"/>
          </p:cNvCxnSpPr>
          <p:nvPr/>
        </p:nvCxnSpPr>
        <p:spPr bwMode="auto">
          <a:xfrm>
            <a:off x="5715000" y="4191000"/>
            <a:ext cx="1600200" cy="228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560" name="AutoShape 16"/>
          <p:cNvCxnSpPr>
            <a:cxnSpLocks noChangeShapeType="1"/>
            <a:stCxn id="108548" idx="3"/>
            <a:endCxn id="108550" idx="0"/>
          </p:cNvCxnSpPr>
          <p:nvPr/>
        </p:nvCxnSpPr>
        <p:spPr bwMode="auto">
          <a:xfrm flipV="1">
            <a:off x="3962400" y="2438400"/>
            <a:ext cx="1295400" cy="457200"/>
          </a:xfrm>
          <a:prstGeom prst="bentConnector4">
            <a:avLst>
              <a:gd name="adj1" fmla="val 32352"/>
              <a:gd name="adj2" fmla="val 1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561" name="AutoShape 17"/>
          <p:cNvCxnSpPr>
            <a:cxnSpLocks noChangeShapeType="1"/>
            <a:stCxn id="108551" idx="1"/>
          </p:cNvCxnSpPr>
          <p:nvPr/>
        </p:nvCxnSpPr>
        <p:spPr bwMode="auto">
          <a:xfrm rot="10800000" flipV="1">
            <a:off x="2895600" y="4191000"/>
            <a:ext cx="1905000" cy="152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562" name="AutoShape 18"/>
          <p:cNvCxnSpPr>
            <a:cxnSpLocks noChangeShapeType="1"/>
            <a:stCxn id="108548" idx="1"/>
            <a:endCxn id="108556" idx="0"/>
          </p:cNvCxnSpPr>
          <p:nvPr/>
        </p:nvCxnSpPr>
        <p:spPr bwMode="auto">
          <a:xfrm rot="10800000" flipV="1">
            <a:off x="2438400" y="2895600"/>
            <a:ext cx="609600" cy="14478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563" name="AutoShape 19"/>
          <p:cNvCxnSpPr>
            <a:cxnSpLocks noChangeShapeType="1"/>
            <a:stCxn id="108557" idx="3"/>
          </p:cNvCxnSpPr>
          <p:nvPr/>
        </p:nvCxnSpPr>
        <p:spPr bwMode="auto">
          <a:xfrm>
            <a:off x="2895600" y="60960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564" name="AutoShape 20"/>
          <p:cNvCxnSpPr>
            <a:cxnSpLocks noChangeShapeType="1"/>
            <a:stCxn id="108557" idx="1"/>
          </p:cNvCxnSpPr>
          <p:nvPr/>
        </p:nvCxnSpPr>
        <p:spPr bwMode="auto">
          <a:xfrm flipH="1">
            <a:off x="1447800" y="60960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565" name="AutoShape 21"/>
          <p:cNvCxnSpPr>
            <a:cxnSpLocks noChangeShapeType="1"/>
          </p:cNvCxnSpPr>
          <p:nvPr/>
        </p:nvCxnSpPr>
        <p:spPr bwMode="auto">
          <a:xfrm flipH="1">
            <a:off x="6324600" y="6172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566" name="AutoShape 22"/>
          <p:cNvCxnSpPr>
            <a:cxnSpLocks noChangeShapeType="1"/>
            <a:stCxn id="108554" idx="3"/>
          </p:cNvCxnSpPr>
          <p:nvPr/>
        </p:nvCxnSpPr>
        <p:spPr bwMode="auto">
          <a:xfrm>
            <a:off x="7772400" y="61722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3810000" y="2514600"/>
            <a:ext cx="325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/>
              <a:t>Y</a:t>
            </a:r>
            <a:endParaRPr lang="en-US"/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5638800" y="3810000"/>
            <a:ext cx="325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/>
              <a:t>Y</a:t>
            </a:r>
            <a:endParaRPr lang="en-US"/>
          </a:p>
        </p:txBody>
      </p:sp>
      <p:sp>
        <p:nvSpPr>
          <p:cNvPr id="108569" name="Text Box 25"/>
          <p:cNvSpPr txBox="1">
            <a:spLocks noChangeArrowheads="1"/>
          </p:cNvSpPr>
          <p:nvPr/>
        </p:nvSpPr>
        <p:spPr bwMode="auto">
          <a:xfrm>
            <a:off x="2895600" y="5638800"/>
            <a:ext cx="325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/>
              <a:t>Y</a:t>
            </a:r>
            <a:endParaRPr lang="en-US"/>
          </a:p>
        </p:txBody>
      </p:sp>
      <p:sp>
        <p:nvSpPr>
          <p:cNvPr id="909338" name="Freeform 26"/>
          <p:cNvSpPr>
            <a:spLocks/>
          </p:cNvSpPr>
          <p:nvPr/>
        </p:nvSpPr>
        <p:spPr bwMode="auto">
          <a:xfrm>
            <a:off x="1219200" y="990600"/>
            <a:ext cx="2133600" cy="5029200"/>
          </a:xfrm>
          <a:custGeom>
            <a:avLst/>
            <a:gdLst>
              <a:gd name="T0" fmla="*/ 2133600 w 1344"/>
              <a:gd name="T1" fmla="*/ 0 h 3216"/>
              <a:gd name="T2" fmla="*/ 2133600 w 1344"/>
              <a:gd name="T3" fmla="*/ 1801504 h 3216"/>
              <a:gd name="T4" fmla="*/ 1143000 w 1344"/>
              <a:gd name="T5" fmla="*/ 1801504 h 3216"/>
              <a:gd name="T6" fmla="*/ 1143000 w 1344"/>
              <a:gd name="T7" fmla="*/ 5029200 h 3216"/>
              <a:gd name="T8" fmla="*/ 0 w 1344"/>
              <a:gd name="T9" fmla="*/ 5029200 h 3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44"/>
              <a:gd name="T16" fmla="*/ 0 h 3216"/>
              <a:gd name="T17" fmla="*/ 1344 w 1344"/>
              <a:gd name="T18" fmla="*/ 3216 h 32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44" h="3216">
                <a:moveTo>
                  <a:pt x="1344" y="0"/>
                </a:moveTo>
                <a:lnTo>
                  <a:pt x="1344" y="1152"/>
                </a:lnTo>
                <a:lnTo>
                  <a:pt x="720" y="1152"/>
                </a:lnTo>
                <a:lnTo>
                  <a:pt x="720" y="3216"/>
                </a:lnTo>
                <a:lnTo>
                  <a:pt x="0" y="3216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09339" name="Freeform 27"/>
          <p:cNvSpPr>
            <a:spLocks/>
          </p:cNvSpPr>
          <p:nvPr/>
        </p:nvSpPr>
        <p:spPr bwMode="auto">
          <a:xfrm>
            <a:off x="2667000" y="990600"/>
            <a:ext cx="2514600" cy="5029200"/>
          </a:xfrm>
          <a:custGeom>
            <a:avLst/>
            <a:gdLst>
              <a:gd name="T0" fmla="*/ 990600 w 1584"/>
              <a:gd name="T1" fmla="*/ 0 h 3216"/>
              <a:gd name="T2" fmla="*/ 990600 w 1584"/>
              <a:gd name="T3" fmla="*/ 1801504 h 3216"/>
              <a:gd name="T4" fmla="*/ 1600200 w 1584"/>
              <a:gd name="T5" fmla="*/ 1801504 h 3216"/>
              <a:gd name="T6" fmla="*/ 1676400 w 1584"/>
              <a:gd name="T7" fmla="*/ 1050878 h 3216"/>
              <a:gd name="T8" fmla="*/ 2514600 w 1584"/>
              <a:gd name="T9" fmla="*/ 1050878 h 3216"/>
              <a:gd name="T10" fmla="*/ 2514600 w 1584"/>
              <a:gd name="T11" fmla="*/ 3077570 h 3216"/>
              <a:gd name="T12" fmla="*/ 0 w 1584"/>
              <a:gd name="T13" fmla="*/ 3077570 h 3216"/>
              <a:gd name="T14" fmla="*/ 0 w 1584"/>
              <a:gd name="T15" fmla="*/ 5029200 h 3216"/>
              <a:gd name="T16" fmla="*/ 914400 w 1584"/>
              <a:gd name="T17" fmla="*/ 5029200 h 32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84"/>
              <a:gd name="T28" fmla="*/ 0 h 3216"/>
              <a:gd name="T29" fmla="*/ 1584 w 1584"/>
              <a:gd name="T30" fmla="*/ 3216 h 32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84" h="3216">
                <a:moveTo>
                  <a:pt x="624" y="0"/>
                </a:moveTo>
                <a:lnTo>
                  <a:pt x="624" y="1152"/>
                </a:lnTo>
                <a:lnTo>
                  <a:pt x="1008" y="1152"/>
                </a:lnTo>
                <a:lnTo>
                  <a:pt x="1056" y="672"/>
                </a:lnTo>
                <a:lnTo>
                  <a:pt x="1584" y="672"/>
                </a:lnTo>
                <a:lnTo>
                  <a:pt x="1584" y="1968"/>
                </a:lnTo>
                <a:lnTo>
                  <a:pt x="0" y="1968"/>
                </a:lnTo>
                <a:lnTo>
                  <a:pt x="0" y="3216"/>
                </a:lnTo>
                <a:lnTo>
                  <a:pt x="576" y="3216"/>
                </a:lnTo>
              </a:path>
            </a:pathLst>
          </a:custGeom>
          <a:noFill/>
          <a:ln w="38100" cap="flat" cmpd="sng">
            <a:solidFill>
              <a:srgbClr val="99CCFF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0896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9338" grpId="0" animBg="1"/>
      <p:bldP spid="9093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3" y="260648"/>
            <a:ext cx="8786812" cy="4572000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write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zeroes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the </a:t>
            </a:r>
          </a:p>
          <a:p>
            <a:pPr marL="0" indent="0">
              <a:buNone/>
            </a:pP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rightmost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diagonal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a matrix (N is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larger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than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1000)</a:t>
            </a:r>
          </a:p>
          <a:p>
            <a:pPr marL="0" indent="0">
              <a:buNone/>
            </a:pP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for (i = 0; i &lt; N)</a:t>
            </a:r>
          </a:p>
          <a:p>
            <a:pPr marL="0" indent="0">
              <a:buNone/>
            </a:pPr>
            <a:r>
              <a:rPr lang="sv-S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sv-SE" sz="1600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(j </a:t>
            </a:r>
            <a:r>
              <a:rPr lang="sv-SE" sz="1600" dirty="0">
                <a:latin typeface="Courier New" pitchFamily="49" charset="0"/>
                <a:cs typeface="Courier New" pitchFamily="49" charset="0"/>
              </a:rPr>
              <a:t>= 0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; j </a:t>
            </a:r>
            <a:r>
              <a:rPr lang="sv-SE" sz="1600" dirty="0">
                <a:latin typeface="Courier New" pitchFamily="49" charset="0"/>
                <a:cs typeface="Courier New" pitchFamily="49" charset="0"/>
              </a:rPr>
              <a:t>&lt; N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sv-S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(j &gt; i) </a:t>
            </a:r>
          </a:p>
          <a:p>
            <a:pPr marL="0" indent="0">
              <a:buNone/>
            </a:pPr>
            <a:r>
              <a:rPr lang="sv-S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        x[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] = 1</a:t>
            </a:r>
          </a:p>
          <a:p>
            <a:pPr marL="0" indent="0">
              <a:buNone/>
            </a:pPr>
            <a:r>
              <a:rPr lang="sv-S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else</a:t>
            </a:r>
            <a:endParaRPr lang="sv-SE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v-S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        x[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] = 0</a:t>
            </a:r>
          </a:p>
          <a:p>
            <a:pPr marL="0" indent="0">
              <a:buNone/>
            </a:pP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55785" y="1037635"/>
            <a:ext cx="1707519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 smtClean="0"/>
              <a:t>0 1 1 1 1 1 1</a:t>
            </a:r>
          </a:p>
          <a:p>
            <a:r>
              <a:rPr lang="sv-SE" dirty="0" smtClean="0"/>
              <a:t>0 0 1 1 1 1 1</a:t>
            </a:r>
          </a:p>
          <a:p>
            <a:r>
              <a:rPr lang="sv-SE" dirty="0" smtClean="0"/>
              <a:t>0 0 0 1 1 1 1</a:t>
            </a:r>
          </a:p>
          <a:p>
            <a:r>
              <a:rPr lang="sv-SE" dirty="0" smtClean="0"/>
              <a:t>0 0 0 0 </a:t>
            </a:r>
            <a:r>
              <a:rPr lang="sv-SE" b="1" dirty="0" smtClean="0">
                <a:solidFill>
                  <a:srgbClr val="FF0000"/>
                </a:solidFill>
              </a:rPr>
              <a:t>?</a:t>
            </a:r>
            <a:r>
              <a:rPr lang="sv-SE" dirty="0" smtClean="0"/>
              <a:t> 1 1</a:t>
            </a:r>
          </a:p>
          <a:p>
            <a:r>
              <a:rPr lang="sv-SE" dirty="0" smtClean="0"/>
              <a:t>0 0 0 0 0 1 1</a:t>
            </a:r>
          </a:p>
          <a:p>
            <a:r>
              <a:rPr lang="sv-SE" dirty="0" smtClean="0"/>
              <a:t>0 0 0 0 0 0 1</a:t>
            </a:r>
          </a:p>
          <a:p>
            <a:r>
              <a:rPr lang="sv-SE" dirty="0" smtClean="0"/>
              <a:t>0 0 0 0 0 0 0</a:t>
            </a:r>
          </a:p>
        </p:txBody>
      </p:sp>
      <p:sp>
        <p:nvSpPr>
          <p:cNvPr id="19" name="Rounded Rectangular Callout 18"/>
          <p:cNvSpPr/>
          <p:nvPr/>
        </p:nvSpPr>
        <p:spPr bwMode="auto">
          <a:xfrm>
            <a:off x="8093710" y="2030822"/>
            <a:ext cx="1676400" cy="792088"/>
          </a:xfrm>
          <a:prstGeom prst="wedgeRoundRectCallout">
            <a:avLst>
              <a:gd name="adj1" fmla="val 7626"/>
              <a:gd name="adj2" fmla="val 82577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Initialized</a:t>
            </a:r>
            <a:r>
              <a:rPr kumimoji="0" lang="sv-S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sv-S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to</a:t>
            </a:r>
            <a:r>
              <a:rPr kumimoji="0" lang="sv-S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00 (not taken)</a:t>
            </a:r>
            <a:endParaRPr kumimoji="0" lang="sv-S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1600" y="3921993"/>
            <a:ext cx="381000" cy="242888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8991600" y="3112368"/>
            <a:ext cx="3810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200" dirty="0"/>
          </a:p>
          <a:p>
            <a:pPr algn="ctr"/>
            <a:r>
              <a:rPr lang="en-US" sz="1200" dirty="0"/>
              <a:t>10</a:t>
            </a:r>
          </a:p>
          <a:p>
            <a:pPr algn="ctr"/>
            <a:r>
              <a:rPr lang="en-US" sz="1200" dirty="0"/>
              <a:t>00</a:t>
            </a:r>
          </a:p>
          <a:p>
            <a:pPr algn="ctr"/>
            <a:r>
              <a:rPr lang="en-US" sz="1200" dirty="0"/>
              <a:t>11</a:t>
            </a:r>
          </a:p>
          <a:p>
            <a:pPr algn="ctr"/>
            <a:r>
              <a:rPr lang="en-US" sz="1200" dirty="0"/>
              <a:t>11</a:t>
            </a:r>
          </a:p>
          <a:p>
            <a:pPr algn="ctr"/>
            <a:r>
              <a:rPr lang="sv-SE" sz="1200" dirty="0" smtClean="0"/>
              <a:t>00</a:t>
            </a:r>
            <a:endParaRPr lang="en-US" sz="1200" dirty="0"/>
          </a:p>
          <a:p>
            <a:pPr algn="ctr"/>
            <a:r>
              <a:rPr lang="en-US" sz="1200" dirty="0"/>
              <a:t>10</a:t>
            </a:r>
          </a:p>
          <a:p>
            <a:pPr algn="ctr"/>
            <a:r>
              <a:rPr lang="en-US" sz="1200" dirty="0"/>
              <a:t>01</a:t>
            </a:r>
          </a:p>
          <a:p>
            <a:pPr algn="ctr"/>
            <a:r>
              <a:rPr lang="en-US" sz="1200" dirty="0"/>
              <a:t>10</a:t>
            </a:r>
          </a:p>
          <a:p>
            <a:pPr algn="ctr"/>
            <a:r>
              <a:rPr lang="en-US" sz="1200" dirty="0"/>
              <a:t>11</a:t>
            </a:r>
          </a:p>
          <a:p>
            <a:pPr algn="ctr"/>
            <a:endParaRPr lang="en-US" sz="1200" dirty="0"/>
          </a:p>
        </p:txBody>
      </p:sp>
      <p:sp>
        <p:nvSpPr>
          <p:cNvPr id="16" name="AutoShape 6"/>
          <p:cNvSpPr>
            <a:spLocks/>
          </p:cNvSpPr>
          <p:nvPr/>
        </p:nvSpPr>
        <p:spPr bwMode="auto">
          <a:xfrm rot="5400000">
            <a:off x="7764463" y="3577505"/>
            <a:ext cx="228600" cy="365125"/>
          </a:xfrm>
          <a:prstGeom prst="rightBrace">
            <a:avLst>
              <a:gd name="adj1" fmla="val 1331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cxnSp>
        <p:nvCxnSpPr>
          <p:cNvPr id="17" name="AutoShape 7"/>
          <p:cNvCxnSpPr>
            <a:cxnSpLocks noChangeShapeType="1"/>
            <a:stCxn id="16" idx="1"/>
            <a:endCxn id="15" idx="1"/>
          </p:cNvCxnSpPr>
          <p:nvPr/>
        </p:nvCxnSpPr>
        <p:spPr bwMode="auto">
          <a:xfrm rot="16200000" flipH="1">
            <a:off x="8357394" y="3392562"/>
            <a:ext cx="153987" cy="1114425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8093710" y="3714920"/>
            <a:ext cx="9460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dirty="0"/>
              <a:t>i</a:t>
            </a:r>
            <a:r>
              <a:rPr lang="en-US" dirty="0" smtClean="0"/>
              <a:t>ndex</a:t>
            </a:r>
          </a:p>
          <a:p>
            <a:pPr eaLnBrk="1" hangingPunct="1"/>
            <a:r>
              <a:rPr lang="sv-SE" dirty="0" smtClean="0"/>
              <a:t>”hash”</a:t>
            </a:r>
            <a:endParaRPr lang="en-US" dirty="0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6248400" y="3417168"/>
            <a:ext cx="1981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5338763" y="3372718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5338763" y="337271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 dirty="0"/>
              <a:t>0</a:t>
            </a:r>
            <a:endParaRPr lang="en-US" sz="1600" dirty="0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5491163" y="337271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 dirty="0"/>
              <a:t>0</a:t>
            </a:r>
            <a:endParaRPr lang="en-US" sz="1600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5643563" y="337271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3200400" y="3279056"/>
            <a:ext cx="210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/>
              <a:t>Last 3 branches:</a:t>
            </a:r>
          </a:p>
        </p:txBody>
      </p:sp>
      <p:sp>
        <p:nvSpPr>
          <p:cNvPr id="35" name="AutoShape 15"/>
          <p:cNvSpPr>
            <a:spLocks/>
          </p:cNvSpPr>
          <p:nvPr/>
        </p:nvSpPr>
        <p:spPr bwMode="auto">
          <a:xfrm rot="5400000">
            <a:off x="5491163" y="3448918"/>
            <a:ext cx="152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cxnSp>
        <p:nvCxnSpPr>
          <p:cNvPr id="36" name="AutoShape 16"/>
          <p:cNvCxnSpPr>
            <a:cxnSpLocks noChangeShapeType="1"/>
            <a:stCxn id="35" idx="1"/>
            <a:endCxn id="15" idx="1"/>
          </p:cNvCxnSpPr>
          <p:nvPr/>
        </p:nvCxnSpPr>
        <p:spPr bwMode="auto">
          <a:xfrm rot="16200000" flipH="1">
            <a:off x="7141369" y="2176537"/>
            <a:ext cx="274637" cy="3425825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1"/>
          <p:cNvSpPr/>
          <p:nvPr/>
        </p:nvSpPr>
        <p:spPr bwMode="auto">
          <a:xfrm>
            <a:off x="4598121" y="1922810"/>
            <a:ext cx="579664" cy="21602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871701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3" y="260648"/>
            <a:ext cx="8786812" cy="4572000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writes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zeroes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the </a:t>
            </a:r>
          </a:p>
          <a:p>
            <a:pPr marL="0" indent="0">
              <a:buNone/>
            </a:pP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rightmost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diagonal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a matrix (N is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larger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than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1000)</a:t>
            </a:r>
          </a:p>
          <a:p>
            <a:pPr marL="0" indent="0">
              <a:buNone/>
            </a:pP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for (i = 0; i &lt; N)</a:t>
            </a:r>
          </a:p>
          <a:p>
            <a:pPr marL="0" indent="0">
              <a:buNone/>
            </a:pPr>
            <a:r>
              <a:rPr lang="sv-S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sv-SE" sz="1600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(j </a:t>
            </a:r>
            <a:r>
              <a:rPr lang="sv-SE" sz="1600" dirty="0">
                <a:latin typeface="Courier New" pitchFamily="49" charset="0"/>
                <a:cs typeface="Courier New" pitchFamily="49" charset="0"/>
              </a:rPr>
              <a:t>= 0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; j </a:t>
            </a:r>
            <a:r>
              <a:rPr lang="sv-SE" sz="1600" dirty="0">
                <a:latin typeface="Courier New" pitchFamily="49" charset="0"/>
                <a:cs typeface="Courier New" pitchFamily="49" charset="0"/>
              </a:rPr>
              <a:t>&lt; N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sv-S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(j &gt; i) </a:t>
            </a:r>
          </a:p>
          <a:p>
            <a:pPr marL="0" indent="0">
              <a:buNone/>
            </a:pPr>
            <a:r>
              <a:rPr lang="sv-S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        x[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] = 1</a:t>
            </a:r>
          </a:p>
          <a:p>
            <a:pPr marL="0" indent="0">
              <a:buNone/>
            </a:pPr>
            <a:r>
              <a:rPr lang="sv-S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else</a:t>
            </a:r>
            <a:endParaRPr lang="sv-SE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v-S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        x[</a:t>
            </a:r>
            <a:r>
              <a:rPr lang="sv-SE" sz="16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] = 0</a:t>
            </a:r>
          </a:p>
          <a:p>
            <a:pPr marL="0" indent="0">
              <a:buNone/>
            </a:pPr>
            <a:r>
              <a:rPr lang="sv-SE" sz="1600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55785" y="1037635"/>
            <a:ext cx="1707519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 smtClean="0"/>
              <a:t>0 1 1 1 1 1 1</a:t>
            </a:r>
          </a:p>
          <a:p>
            <a:r>
              <a:rPr lang="sv-SE" dirty="0" smtClean="0"/>
              <a:t>0 0 1 1 1 1 1</a:t>
            </a:r>
          </a:p>
          <a:p>
            <a:r>
              <a:rPr lang="sv-SE" dirty="0" smtClean="0"/>
              <a:t>0 0 0 1 1 1 1</a:t>
            </a:r>
          </a:p>
          <a:p>
            <a:r>
              <a:rPr lang="sv-SE" dirty="0" smtClean="0"/>
              <a:t>0 0 0 0 </a:t>
            </a:r>
            <a:r>
              <a:rPr lang="sv-SE" dirty="0"/>
              <a:t>1</a:t>
            </a:r>
            <a:r>
              <a:rPr lang="sv-SE" dirty="0" smtClean="0"/>
              <a:t> </a:t>
            </a:r>
            <a:r>
              <a:rPr lang="sv-SE" b="1" dirty="0">
                <a:solidFill>
                  <a:srgbClr val="FF0000"/>
                </a:solidFill>
              </a:rPr>
              <a:t>?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dirty="0" smtClean="0"/>
              <a:t>1</a:t>
            </a:r>
          </a:p>
          <a:p>
            <a:r>
              <a:rPr lang="sv-SE" dirty="0" smtClean="0"/>
              <a:t>0 0 0 0 0 1 1</a:t>
            </a:r>
          </a:p>
          <a:p>
            <a:r>
              <a:rPr lang="sv-SE" dirty="0" smtClean="0"/>
              <a:t>0 0 0 0 0 0 1</a:t>
            </a:r>
          </a:p>
          <a:p>
            <a:r>
              <a:rPr lang="sv-SE" dirty="0" smtClean="0"/>
              <a:t>0 0 0 0 0 0 0</a:t>
            </a:r>
          </a:p>
        </p:txBody>
      </p:sp>
      <p:sp>
        <p:nvSpPr>
          <p:cNvPr id="19" name="Rounded Rectangular Callout 18"/>
          <p:cNvSpPr/>
          <p:nvPr/>
        </p:nvSpPr>
        <p:spPr bwMode="auto">
          <a:xfrm>
            <a:off x="8093710" y="2030822"/>
            <a:ext cx="1676400" cy="792088"/>
          </a:xfrm>
          <a:prstGeom prst="wedgeRoundRectCallout">
            <a:avLst>
              <a:gd name="adj1" fmla="val 7626"/>
              <a:gd name="adj2" fmla="val 82577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Initialized</a:t>
            </a:r>
            <a:r>
              <a:rPr kumimoji="0" lang="sv-S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sv-S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to</a:t>
            </a:r>
            <a:r>
              <a:rPr kumimoji="0" lang="sv-S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00 (not taken)</a:t>
            </a:r>
            <a:endParaRPr kumimoji="0" lang="sv-S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1600" y="4626272"/>
            <a:ext cx="381000" cy="242888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8991600" y="3112368"/>
            <a:ext cx="3810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200" dirty="0"/>
          </a:p>
          <a:p>
            <a:pPr algn="ctr"/>
            <a:r>
              <a:rPr lang="en-US" sz="1200" dirty="0"/>
              <a:t>10</a:t>
            </a:r>
          </a:p>
          <a:p>
            <a:pPr algn="ctr"/>
            <a:r>
              <a:rPr lang="en-US" sz="1200" dirty="0"/>
              <a:t>00</a:t>
            </a:r>
          </a:p>
          <a:p>
            <a:pPr algn="ctr"/>
            <a:r>
              <a:rPr lang="en-US" sz="1200" dirty="0"/>
              <a:t>11</a:t>
            </a:r>
          </a:p>
          <a:p>
            <a:pPr algn="ctr"/>
            <a:r>
              <a:rPr lang="en-US" sz="1200" dirty="0"/>
              <a:t>11</a:t>
            </a:r>
          </a:p>
          <a:p>
            <a:pPr algn="ctr"/>
            <a:r>
              <a:rPr lang="sv-SE" sz="1200" dirty="0" smtClean="0"/>
              <a:t>00</a:t>
            </a:r>
            <a:endParaRPr lang="en-US" sz="1200" dirty="0"/>
          </a:p>
          <a:p>
            <a:pPr algn="ctr"/>
            <a:r>
              <a:rPr lang="en-US" sz="1200" dirty="0"/>
              <a:t>10</a:t>
            </a:r>
          </a:p>
          <a:p>
            <a:pPr algn="ctr"/>
            <a:r>
              <a:rPr lang="en-US" sz="1200" dirty="0"/>
              <a:t>01</a:t>
            </a:r>
          </a:p>
          <a:p>
            <a:pPr algn="ctr"/>
            <a:r>
              <a:rPr lang="en-US" sz="1200" dirty="0"/>
              <a:t>10</a:t>
            </a:r>
          </a:p>
          <a:p>
            <a:pPr algn="ctr"/>
            <a:r>
              <a:rPr lang="en-US" sz="1200" dirty="0"/>
              <a:t>11</a:t>
            </a:r>
          </a:p>
          <a:p>
            <a:pPr algn="ctr"/>
            <a:endParaRPr lang="en-US" sz="1200" dirty="0"/>
          </a:p>
        </p:txBody>
      </p:sp>
      <p:sp>
        <p:nvSpPr>
          <p:cNvPr id="16" name="AutoShape 6"/>
          <p:cNvSpPr>
            <a:spLocks/>
          </p:cNvSpPr>
          <p:nvPr/>
        </p:nvSpPr>
        <p:spPr bwMode="auto">
          <a:xfrm rot="5400000">
            <a:off x="7764463" y="4301438"/>
            <a:ext cx="228600" cy="365125"/>
          </a:xfrm>
          <a:prstGeom prst="rightBrace">
            <a:avLst>
              <a:gd name="adj1" fmla="val 1331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cxnSp>
        <p:nvCxnSpPr>
          <p:cNvPr id="17" name="AutoShape 7"/>
          <p:cNvCxnSpPr>
            <a:cxnSpLocks noChangeShapeType="1"/>
            <a:stCxn id="16" idx="1"/>
          </p:cNvCxnSpPr>
          <p:nvPr/>
        </p:nvCxnSpPr>
        <p:spPr bwMode="auto">
          <a:xfrm rot="16200000" flipH="1">
            <a:off x="8357394" y="4116495"/>
            <a:ext cx="153987" cy="1114425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8093710" y="4438853"/>
            <a:ext cx="9460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dirty="0"/>
              <a:t>i</a:t>
            </a:r>
            <a:r>
              <a:rPr lang="en-US" dirty="0" smtClean="0"/>
              <a:t>ndex</a:t>
            </a:r>
          </a:p>
          <a:p>
            <a:pPr eaLnBrk="1" hangingPunct="1"/>
            <a:r>
              <a:rPr lang="sv-SE" dirty="0" smtClean="0"/>
              <a:t>”hash”</a:t>
            </a:r>
            <a:endParaRPr lang="en-US" dirty="0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6248400" y="4141101"/>
            <a:ext cx="1981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5338763" y="4096651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5338763" y="4096651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 dirty="0"/>
              <a:t>0</a:t>
            </a:r>
            <a:endParaRPr lang="en-US" sz="1600" dirty="0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5491163" y="4096651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 dirty="0"/>
              <a:t>0</a:t>
            </a:r>
            <a:endParaRPr lang="en-US" sz="1600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5643563" y="4096651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 dirty="0"/>
              <a:t>1</a:t>
            </a:r>
            <a:endParaRPr lang="en-US" sz="1600" dirty="0"/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3200400" y="4002989"/>
            <a:ext cx="210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/>
              <a:t>Last 3 branches:</a:t>
            </a:r>
          </a:p>
        </p:txBody>
      </p:sp>
      <p:sp>
        <p:nvSpPr>
          <p:cNvPr id="35" name="AutoShape 15"/>
          <p:cNvSpPr>
            <a:spLocks/>
          </p:cNvSpPr>
          <p:nvPr/>
        </p:nvSpPr>
        <p:spPr bwMode="auto">
          <a:xfrm rot="5400000">
            <a:off x="5491163" y="4172851"/>
            <a:ext cx="152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cxnSp>
        <p:nvCxnSpPr>
          <p:cNvPr id="36" name="AutoShape 16"/>
          <p:cNvCxnSpPr>
            <a:cxnSpLocks noChangeShapeType="1"/>
            <a:stCxn id="35" idx="1"/>
          </p:cNvCxnSpPr>
          <p:nvPr/>
        </p:nvCxnSpPr>
        <p:spPr bwMode="auto">
          <a:xfrm rot="16200000" flipH="1">
            <a:off x="7141369" y="2900470"/>
            <a:ext cx="274637" cy="3425825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1"/>
          <p:cNvSpPr/>
          <p:nvPr/>
        </p:nvSpPr>
        <p:spPr bwMode="auto">
          <a:xfrm>
            <a:off x="4808984" y="1922810"/>
            <a:ext cx="579664" cy="21602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5223942" y="1670211"/>
            <a:ext cx="191021" cy="21602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003063" y="1398146"/>
            <a:ext cx="191021" cy="21602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782184" y="1126081"/>
            <a:ext cx="191021" cy="21602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048591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44563" y="554368"/>
            <a:ext cx="8842375" cy="707365"/>
          </a:xfrm>
        </p:spPr>
        <p:txBody>
          <a:bodyPr lIns="90924" tIns="45462" rIns="90924" bIns="45462" anchor="ctr"/>
          <a:lstStyle/>
          <a:p>
            <a:pPr defTabSz="993775"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Unrolled twice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933450" y="1044575"/>
            <a:ext cx="7472363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24" tIns="45462" rIns="90924" bIns="45462"/>
          <a:lstStyle/>
          <a:p>
            <a:pPr defTabSz="862013" eaLnBrk="0" hangingPunct="0">
              <a:spcBef>
                <a:spcPct val="20000"/>
              </a:spcBef>
            </a:pPr>
            <a:endParaRPr lang="en-US" sz="2000" dirty="0">
              <a:latin typeface="Helvetica" charset="0"/>
            </a:endParaRPr>
          </a:p>
          <a:p>
            <a:pPr defTabSz="862013" eaLnBrk="0" hangingPunct="0">
              <a:spcBef>
                <a:spcPct val="20000"/>
              </a:spcBef>
            </a:pPr>
            <a:r>
              <a:rPr lang="en-US" sz="1900" b="1" dirty="0">
                <a:latin typeface="Helvetica" charset="0"/>
              </a:rPr>
              <a:t>	for (</a:t>
            </a:r>
            <a:r>
              <a:rPr lang="en-US" sz="1900" b="1" dirty="0" err="1">
                <a:latin typeface="Helvetica" charset="0"/>
              </a:rPr>
              <a:t>i</a:t>
            </a:r>
            <a:r>
              <a:rPr lang="en-US" sz="1900" b="1" dirty="0">
                <a:latin typeface="Helvetica" charset="0"/>
              </a:rPr>
              <a:t>=1; </a:t>
            </a:r>
            <a:r>
              <a:rPr lang="en-US" sz="1900" b="1" dirty="0" err="1">
                <a:latin typeface="Helvetica" charset="0"/>
              </a:rPr>
              <a:t>i</a:t>
            </a:r>
            <a:r>
              <a:rPr lang="en-US" sz="1900" b="1" dirty="0">
                <a:latin typeface="Helvetica" charset="0"/>
              </a:rPr>
              <a:t>&lt;=1000; </a:t>
            </a:r>
            <a:r>
              <a:rPr lang="en-US" sz="1900" b="1" dirty="0" err="1">
                <a:latin typeface="Helvetica" charset="0"/>
              </a:rPr>
              <a:t>i</a:t>
            </a:r>
            <a:r>
              <a:rPr lang="en-US" sz="1900" b="1" dirty="0">
                <a:latin typeface="Helvetica" charset="0"/>
              </a:rPr>
              <a:t>=i+1)</a:t>
            </a:r>
          </a:p>
          <a:p>
            <a:pPr defTabSz="862013" eaLnBrk="0" hangingPunct="0">
              <a:spcBef>
                <a:spcPct val="20000"/>
              </a:spcBef>
            </a:pPr>
            <a:r>
              <a:rPr lang="en-US" sz="1900" b="1" dirty="0">
                <a:latin typeface="Helvetica" charset="0"/>
              </a:rPr>
              <a:t>		x[</a:t>
            </a:r>
            <a:r>
              <a:rPr lang="en-US" sz="1900" b="1" dirty="0" err="1">
                <a:latin typeface="Helvetica" charset="0"/>
              </a:rPr>
              <a:t>i</a:t>
            </a:r>
            <a:r>
              <a:rPr lang="en-US" sz="1900" b="1" dirty="0">
                <a:latin typeface="Helvetica" charset="0"/>
              </a:rPr>
              <a:t>] = x[</a:t>
            </a:r>
            <a:r>
              <a:rPr lang="en-US" sz="1900" b="1" dirty="0" err="1">
                <a:latin typeface="Helvetica" charset="0"/>
              </a:rPr>
              <a:t>i</a:t>
            </a:r>
            <a:r>
              <a:rPr lang="en-US" sz="1900" b="1" dirty="0">
                <a:latin typeface="Helvetica" charset="0"/>
              </a:rPr>
              <a:t>] + 10;</a:t>
            </a:r>
          </a:p>
          <a:p>
            <a:pPr defTabSz="862013" eaLnBrk="0" hangingPunct="0">
              <a:spcBef>
                <a:spcPct val="20000"/>
              </a:spcBef>
            </a:pPr>
            <a:endParaRPr lang="en-US" sz="1900" b="1" dirty="0">
              <a:latin typeface="Helvetica" charset="0"/>
            </a:endParaRP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600200" y="2667000"/>
            <a:ext cx="8753400" cy="1592263"/>
          </a:xfrm>
          <a:noFill/>
        </p:spPr>
        <p:txBody>
          <a:bodyPr lIns="90924" tIns="45462" rIns="90924" bIns="45462"/>
          <a:lstStyle/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dirty="0" smtClean="0"/>
              <a:t>loop:		1.LD	F0, 0(R1)	; F0 = array element x[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]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dirty="0" smtClean="0"/>
              <a:t>		2.ADDD	F4, F0, F2	; </a:t>
            </a:r>
            <a:r>
              <a:rPr lang="en-US" sz="1600" b="1" dirty="0"/>
              <a:t>S</a:t>
            </a:r>
            <a:r>
              <a:rPr lang="en-US" sz="1600" b="1" dirty="0" smtClean="0"/>
              <a:t>calar constant “10” in F2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dirty="0" smtClean="0"/>
              <a:t>		3.SD	0(R1), F4	; Store result x[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]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None/>
            </a:pPr>
            <a:r>
              <a:rPr lang="en-US" sz="1600" b="1" dirty="0" smtClean="0"/>
              <a:t>		4.LD	F6, -8(R1)	; F6 = array element x[i+1]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None/>
            </a:pPr>
            <a:r>
              <a:rPr lang="en-US" sz="1600" b="1" dirty="0"/>
              <a:t>		</a:t>
            </a:r>
            <a:r>
              <a:rPr lang="en-US" sz="1600" b="1" dirty="0" smtClean="0"/>
              <a:t>5.ADDD</a:t>
            </a:r>
            <a:r>
              <a:rPr lang="en-US" sz="1600" b="1" dirty="0"/>
              <a:t>	</a:t>
            </a:r>
            <a:r>
              <a:rPr lang="en-US" sz="1600" b="1" dirty="0" smtClean="0"/>
              <a:t>F10, F6, </a:t>
            </a:r>
            <a:r>
              <a:rPr lang="en-US" sz="1600" b="1" dirty="0"/>
              <a:t>F2	; Scalar constant “10” in F2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None/>
            </a:pPr>
            <a:r>
              <a:rPr lang="en-US" sz="1600" b="1" dirty="0"/>
              <a:t>		</a:t>
            </a:r>
            <a:r>
              <a:rPr lang="en-US" sz="1600" b="1" dirty="0" smtClean="0"/>
              <a:t>6.SD</a:t>
            </a:r>
            <a:r>
              <a:rPr lang="en-US" sz="1600" b="1" dirty="0"/>
              <a:t>	</a:t>
            </a:r>
            <a:r>
              <a:rPr lang="en-US" sz="1600" b="1" dirty="0" smtClean="0"/>
              <a:t>-8(R1</a:t>
            </a:r>
            <a:r>
              <a:rPr lang="en-US" sz="1600" b="1" dirty="0"/>
              <a:t>), </a:t>
            </a:r>
            <a:r>
              <a:rPr lang="en-US" sz="1600" b="1" dirty="0" smtClean="0"/>
              <a:t>F10</a:t>
            </a:r>
            <a:r>
              <a:rPr lang="en-US" sz="1600" b="1" dirty="0"/>
              <a:t>	; Store result </a:t>
            </a:r>
            <a:r>
              <a:rPr lang="en-US" sz="1600" b="1" dirty="0" smtClean="0"/>
              <a:t>x[i+1]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dirty="0" smtClean="0"/>
              <a:t>		7.SUBI	R1, R1, #16	; decrement array </a:t>
            </a:r>
            <a:r>
              <a:rPr lang="en-US" sz="1600" b="1" dirty="0" err="1" smtClean="0"/>
              <a:t>ptr</a:t>
            </a:r>
            <a:r>
              <a:rPr lang="en-US" sz="1600" b="1" dirty="0" smtClean="0"/>
              <a:t>.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dirty="0" smtClean="0"/>
              <a:t>		8.BNEZ	R1, loop		; loop if R1 != 0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sv-SE" sz="1600" b="1" dirty="0"/>
              <a:t>	</a:t>
            </a:r>
            <a:r>
              <a:rPr lang="sv-SE" sz="1600" b="1" dirty="0" smtClean="0"/>
              <a:t>			</a:t>
            </a:r>
            <a:endParaRPr lang="en-US" sz="1600" b="1" dirty="0" smtClean="0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217488" y="1470025"/>
            <a:ext cx="866775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03" tIns="39952" rIns="79903" bIns="39952">
            <a:spAutoFit/>
          </a:bodyPr>
          <a:lstStyle/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4953000" y="2971800"/>
            <a:ext cx="228600" cy="2286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>
            <a:off x="4838699" y="3314700"/>
            <a:ext cx="591901" cy="330324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097016" y="2905199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 smtClean="0">
                <a:solidFill>
                  <a:srgbClr val="FF0000"/>
                </a:solidFill>
              </a:rPr>
              <a:t>RAW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1934" y="3337247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RAW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5105400" y="4267944"/>
            <a:ext cx="228600" cy="2286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4991099" y="4610844"/>
            <a:ext cx="591901" cy="330324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49416" y="4201343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 smtClean="0">
                <a:solidFill>
                  <a:srgbClr val="FF0000"/>
                </a:solidFill>
              </a:rPr>
              <a:t>RAW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74334" y="4633391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RAW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58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0" grpId="0" animBg="1"/>
      <p:bldP spid="85001" grpId="0" animBg="1"/>
      <p:bldP spid="2" grpId="0"/>
      <p:bldP spid="11" grpId="0"/>
      <p:bldP spid="16" grpId="0" animBg="1"/>
      <p:bldP spid="17" grpId="0" animBg="1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44563" y="-387424"/>
            <a:ext cx="8842375" cy="1431925"/>
          </a:xfrm>
        </p:spPr>
        <p:txBody>
          <a:bodyPr lIns="90924" tIns="45462" rIns="90924" bIns="45462" anchor="ctr"/>
          <a:lstStyle/>
          <a:p>
            <a:pPr defTabSz="993775"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Scheduling example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1513085" y="260648"/>
            <a:ext cx="7472363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24" tIns="45462" rIns="90924" bIns="45462"/>
          <a:lstStyle/>
          <a:p>
            <a:pPr defTabSz="862013" eaLnBrk="0" hangingPunct="0">
              <a:spcBef>
                <a:spcPct val="20000"/>
              </a:spcBef>
            </a:pPr>
            <a:endParaRPr lang="en-US" sz="2000" dirty="0">
              <a:latin typeface="Helvetica" charset="0"/>
            </a:endParaRPr>
          </a:p>
          <a:p>
            <a:pPr defTabSz="862013" eaLnBrk="0" hangingPunct="0">
              <a:spcBef>
                <a:spcPct val="20000"/>
              </a:spcBef>
            </a:pPr>
            <a:r>
              <a:rPr lang="en-US" sz="1900" b="1" dirty="0">
                <a:latin typeface="Helvetica" charset="0"/>
              </a:rPr>
              <a:t>	</a:t>
            </a:r>
            <a:r>
              <a:rPr lang="en-US" sz="1900" b="1" dirty="0" smtClean="0">
                <a:latin typeface="Helvetica" charset="0"/>
              </a:rPr>
              <a:t>k = …</a:t>
            </a:r>
          </a:p>
          <a:p>
            <a:pPr defTabSz="862013" eaLnBrk="0" hangingPunct="0">
              <a:spcBef>
                <a:spcPct val="20000"/>
              </a:spcBef>
            </a:pPr>
            <a:r>
              <a:rPr lang="sv-SE" sz="1900" b="1" dirty="0">
                <a:latin typeface="Helvetica" charset="0"/>
              </a:rPr>
              <a:t>	</a:t>
            </a:r>
            <a:r>
              <a:rPr lang="sv-SE" sz="1900" b="1" dirty="0" smtClean="0">
                <a:latin typeface="Helvetica" charset="0"/>
              </a:rPr>
              <a:t>…</a:t>
            </a:r>
            <a:endParaRPr lang="en-US" sz="1900" b="1" dirty="0" smtClean="0">
              <a:latin typeface="Helvetica" charset="0"/>
            </a:endParaRPr>
          </a:p>
          <a:p>
            <a:pPr defTabSz="862013" eaLnBrk="0" hangingPunct="0">
              <a:spcBef>
                <a:spcPct val="20000"/>
              </a:spcBef>
            </a:pPr>
            <a:r>
              <a:rPr lang="en-US" sz="1900" b="1" dirty="0" smtClean="0">
                <a:latin typeface="Helvetica" charset="0"/>
              </a:rPr>
              <a:t>	for </a:t>
            </a:r>
            <a:r>
              <a:rPr lang="en-US" sz="1900" b="1" dirty="0">
                <a:latin typeface="Helvetica" charset="0"/>
              </a:rPr>
              <a:t>(</a:t>
            </a:r>
            <a:r>
              <a:rPr lang="en-US" sz="1900" b="1" dirty="0" err="1">
                <a:latin typeface="Helvetica" charset="0"/>
              </a:rPr>
              <a:t>i</a:t>
            </a:r>
            <a:r>
              <a:rPr lang="en-US" sz="1900" b="1" dirty="0">
                <a:latin typeface="Helvetica" charset="0"/>
              </a:rPr>
              <a:t>=1; </a:t>
            </a:r>
            <a:r>
              <a:rPr lang="en-US" sz="1900" b="1" dirty="0" err="1">
                <a:latin typeface="Helvetica" charset="0"/>
              </a:rPr>
              <a:t>i</a:t>
            </a:r>
            <a:r>
              <a:rPr lang="en-US" sz="1900" b="1" dirty="0">
                <a:latin typeface="Helvetica" charset="0"/>
              </a:rPr>
              <a:t>&lt;=1000; </a:t>
            </a:r>
            <a:r>
              <a:rPr lang="en-US" sz="1900" b="1" dirty="0" err="1">
                <a:latin typeface="Helvetica" charset="0"/>
              </a:rPr>
              <a:t>i</a:t>
            </a:r>
            <a:r>
              <a:rPr lang="en-US" sz="1900" b="1" dirty="0">
                <a:latin typeface="Helvetica" charset="0"/>
              </a:rPr>
              <a:t>=i+1</a:t>
            </a:r>
            <a:r>
              <a:rPr lang="en-US" sz="1900" b="1" dirty="0" smtClean="0">
                <a:latin typeface="Helvetica" charset="0"/>
              </a:rPr>
              <a:t>) {</a:t>
            </a:r>
            <a:endParaRPr lang="en-US" sz="1900" b="1" dirty="0">
              <a:latin typeface="Helvetica" charset="0"/>
            </a:endParaRPr>
          </a:p>
          <a:p>
            <a:pPr defTabSz="862013" eaLnBrk="0" hangingPunct="0">
              <a:spcBef>
                <a:spcPct val="20000"/>
              </a:spcBef>
            </a:pPr>
            <a:r>
              <a:rPr lang="en-US" sz="1900" b="1" dirty="0">
                <a:latin typeface="Helvetica" charset="0"/>
              </a:rPr>
              <a:t>		x[</a:t>
            </a:r>
            <a:r>
              <a:rPr lang="en-US" sz="1900" b="1" dirty="0" err="1">
                <a:latin typeface="Helvetica" charset="0"/>
              </a:rPr>
              <a:t>i</a:t>
            </a:r>
            <a:r>
              <a:rPr lang="en-US" sz="1900" b="1" dirty="0">
                <a:latin typeface="Helvetica" charset="0"/>
              </a:rPr>
              <a:t>] = x[</a:t>
            </a:r>
            <a:r>
              <a:rPr lang="en-US" sz="1900" b="1" dirty="0" err="1">
                <a:latin typeface="Helvetica" charset="0"/>
              </a:rPr>
              <a:t>i</a:t>
            </a:r>
            <a:r>
              <a:rPr lang="en-US" sz="1900" b="1" dirty="0">
                <a:latin typeface="Helvetica" charset="0"/>
              </a:rPr>
              <a:t>] + </a:t>
            </a:r>
            <a:r>
              <a:rPr lang="en-US" sz="1900" b="1" dirty="0" smtClean="0">
                <a:latin typeface="Helvetica" charset="0"/>
              </a:rPr>
              <a:t>10;</a:t>
            </a:r>
          </a:p>
          <a:p>
            <a:pPr defTabSz="862013" eaLnBrk="0" hangingPunct="0">
              <a:spcBef>
                <a:spcPct val="20000"/>
              </a:spcBef>
            </a:pPr>
            <a:r>
              <a:rPr lang="sv-SE" sz="1900" b="1" dirty="0">
                <a:latin typeface="Helvetica" charset="0"/>
              </a:rPr>
              <a:t>	</a:t>
            </a:r>
            <a:r>
              <a:rPr lang="sv-SE" sz="1900" b="1" dirty="0" smtClean="0">
                <a:latin typeface="Helvetica" charset="0"/>
              </a:rPr>
              <a:t>	y[k] = y[k] + 10;</a:t>
            </a:r>
          </a:p>
          <a:p>
            <a:pPr defTabSz="862013" eaLnBrk="0" hangingPunct="0">
              <a:spcBef>
                <a:spcPct val="20000"/>
              </a:spcBef>
            </a:pPr>
            <a:r>
              <a:rPr lang="sv-SE" sz="1900" b="1" dirty="0">
                <a:latin typeface="Helvetica" charset="0"/>
              </a:rPr>
              <a:t> </a:t>
            </a:r>
            <a:r>
              <a:rPr lang="sv-SE" sz="1900" b="1" dirty="0" smtClean="0">
                <a:latin typeface="Helvetica" charset="0"/>
              </a:rPr>
              <a:t>            }</a:t>
            </a:r>
            <a:endParaRPr lang="en-US" sz="1900" b="1" dirty="0">
              <a:latin typeface="Helvetica" charset="0"/>
            </a:endParaRPr>
          </a:p>
          <a:p>
            <a:pPr defTabSz="862013" eaLnBrk="0" hangingPunct="0">
              <a:spcBef>
                <a:spcPct val="20000"/>
              </a:spcBef>
            </a:pPr>
            <a:endParaRPr lang="en-US" sz="1900" b="1" dirty="0">
              <a:latin typeface="Helvetica" charset="0"/>
            </a:endParaRP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600200" y="2700833"/>
            <a:ext cx="8753400" cy="1592263"/>
          </a:xfrm>
          <a:noFill/>
        </p:spPr>
        <p:txBody>
          <a:bodyPr lIns="90924" tIns="45462" rIns="90924" bIns="45462"/>
          <a:lstStyle/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dirty="0" smtClean="0"/>
              <a:t>loop:		1.LD	F0, 0(R1)	; F0 = array element x[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]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dirty="0" smtClean="0"/>
              <a:t>		2.ADDD	F4, F0, F2	; </a:t>
            </a:r>
            <a:r>
              <a:rPr lang="en-US" sz="1600" b="1" dirty="0"/>
              <a:t>S</a:t>
            </a:r>
            <a:r>
              <a:rPr lang="en-US" sz="1600" b="1" dirty="0" smtClean="0"/>
              <a:t>calar constant “10” in F2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dirty="0" smtClean="0"/>
              <a:t>		3.SD	0(R1), F4	; Store result x[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]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None/>
            </a:pPr>
            <a:r>
              <a:rPr lang="en-US" sz="1600" b="1" dirty="0" smtClean="0"/>
              <a:t>		4.LD	F6, 0(R2)	; F6 = array element y[</a:t>
            </a:r>
            <a:r>
              <a:rPr lang="en-US" sz="1600" b="1" dirty="0"/>
              <a:t>k</a:t>
            </a:r>
            <a:r>
              <a:rPr lang="en-US" sz="1600" b="1" dirty="0" smtClean="0"/>
              <a:t>]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None/>
            </a:pPr>
            <a:r>
              <a:rPr lang="en-US" sz="1600" b="1" dirty="0"/>
              <a:t>		</a:t>
            </a:r>
            <a:r>
              <a:rPr lang="en-US" sz="1600" b="1" dirty="0" smtClean="0"/>
              <a:t>5.ADDD</a:t>
            </a:r>
            <a:r>
              <a:rPr lang="en-US" sz="1600" b="1" dirty="0"/>
              <a:t>	</a:t>
            </a:r>
            <a:r>
              <a:rPr lang="en-US" sz="1600" b="1" dirty="0" smtClean="0"/>
              <a:t>F10, F6, </a:t>
            </a:r>
            <a:r>
              <a:rPr lang="en-US" sz="1600" b="1" dirty="0"/>
              <a:t>F2	; Scalar constant “10” in F2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None/>
            </a:pPr>
            <a:r>
              <a:rPr lang="en-US" sz="1600" b="1" dirty="0"/>
              <a:t>		</a:t>
            </a:r>
            <a:r>
              <a:rPr lang="en-US" sz="1600" b="1" dirty="0" smtClean="0"/>
              <a:t>6.SD</a:t>
            </a:r>
            <a:r>
              <a:rPr lang="en-US" sz="1600" b="1" dirty="0"/>
              <a:t>	</a:t>
            </a:r>
            <a:r>
              <a:rPr lang="en-US" sz="1600" b="1" dirty="0" smtClean="0"/>
              <a:t>0(R2), F10</a:t>
            </a:r>
            <a:r>
              <a:rPr lang="en-US" sz="1600" b="1" dirty="0"/>
              <a:t>	; Store result </a:t>
            </a:r>
            <a:r>
              <a:rPr lang="en-US" sz="1600" b="1" dirty="0" smtClean="0"/>
              <a:t>y[</a:t>
            </a:r>
            <a:r>
              <a:rPr lang="en-US" sz="1600" b="1" dirty="0"/>
              <a:t>k</a:t>
            </a:r>
            <a:r>
              <a:rPr lang="en-US" sz="1600" b="1" dirty="0" smtClean="0"/>
              <a:t>]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None/>
            </a:pPr>
            <a:r>
              <a:rPr lang="en-US" sz="1600" b="1" dirty="0" smtClean="0"/>
              <a:t>		7.SUBI	R1, R1, #8	; decrement array </a:t>
            </a:r>
            <a:r>
              <a:rPr lang="en-US" sz="1600" b="1" dirty="0" err="1" smtClean="0"/>
              <a:t>ptr</a:t>
            </a:r>
            <a:r>
              <a:rPr lang="en-US" sz="1600" b="1" dirty="0" smtClean="0"/>
              <a:t>.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dirty="0" smtClean="0"/>
              <a:t>		8.BNEZ	R1, loop		; loop if R1 != 0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sv-SE" sz="1600" b="1" dirty="0"/>
              <a:t>	</a:t>
            </a:r>
            <a:r>
              <a:rPr lang="sv-SE" sz="1600" b="1" dirty="0" smtClean="0"/>
              <a:t>			</a:t>
            </a:r>
            <a:endParaRPr lang="en-US" sz="1600" b="1" dirty="0" smtClean="0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217488" y="1470025"/>
            <a:ext cx="866775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03" tIns="39952" rIns="79903" bIns="39952">
            <a:spAutoFit/>
          </a:bodyPr>
          <a:lstStyle/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4953000" y="2971800"/>
            <a:ext cx="228600" cy="2286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>
            <a:off x="4838699" y="3314700"/>
            <a:ext cx="591901" cy="330324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097016" y="2905199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 smtClean="0">
                <a:solidFill>
                  <a:srgbClr val="FF0000"/>
                </a:solidFill>
              </a:rPr>
              <a:t>RAW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1934" y="3337247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RAW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5105400" y="4267944"/>
            <a:ext cx="228600" cy="2286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4991099" y="4610844"/>
            <a:ext cx="591901" cy="330324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49416" y="4201343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 smtClean="0">
                <a:solidFill>
                  <a:srgbClr val="FF0000"/>
                </a:solidFill>
              </a:rPr>
              <a:t>RAW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74334" y="4633391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RAW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64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0" grpId="0" animBg="1"/>
      <p:bldP spid="85001" grpId="0" animBg="1"/>
      <p:bldP spid="2" grpId="0"/>
      <p:bldP spid="11" grpId="0"/>
      <p:bldP spid="16" grpId="0" animBg="1"/>
      <p:bldP spid="17" grpId="0" animBg="1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924" tIns="45462" rIns="90924" bIns="45462" anchor="ctr"/>
          <a:lstStyle/>
          <a:p>
            <a:pPr defTabSz="993775"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Scheduling example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600200" y="2667000"/>
            <a:ext cx="8753400" cy="1592263"/>
          </a:xfrm>
          <a:noFill/>
        </p:spPr>
        <p:txBody>
          <a:bodyPr lIns="90924" tIns="45462" rIns="90924" bIns="45462"/>
          <a:lstStyle/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dirty="0" smtClean="0"/>
              <a:t>		1.LD	F0, 0(R1)	; F0 = array element x[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]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dirty="0" smtClean="0"/>
              <a:t>		2.ADDD	F4, F0, F2	; </a:t>
            </a:r>
            <a:r>
              <a:rPr lang="en-US" sz="1600" b="1" dirty="0"/>
              <a:t>S</a:t>
            </a:r>
            <a:r>
              <a:rPr lang="en-US" sz="1600" b="1" dirty="0" smtClean="0"/>
              <a:t>calar constant “10” in F2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dirty="0" smtClean="0"/>
              <a:t>		3.SD	0(R1), F4	; Store result x[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]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None/>
            </a:pPr>
            <a:r>
              <a:rPr lang="en-US" sz="1600" b="1" dirty="0" smtClean="0"/>
              <a:t>		4.SUBI</a:t>
            </a:r>
            <a:r>
              <a:rPr lang="en-US" sz="1600" b="1" dirty="0"/>
              <a:t>	R1, R1, </a:t>
            </a:r>
            <a:r>
              <a:rPr lang="en-US" sz="1600" b="1" dirty="0" smtClean="0"/>
              <a:t>#</a:t>
            </a:r>
            <a:r>
              <a:rPr lang="en-US" sz="1600" b="1" dirty="0"/>
              <a:t>8	; decrement array </a:t>
            </a:r>
            <a:r>
              <a:rPr lang="en-US" sz="1600" b="1" dirty="0" err="1"/>
              <a:t>ptr</a:t>
            </a:r>
            <a:r>
              <a:rPr lang="en-US" sz="1600" b="1" dirty="0"/>
              <a:t>.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None/>
            </a:pPr>
            <a:r>
              <a:rPr lang="en-US" sz="1600" b="1" dirty="0"/>
              <a:t>		</a:t>
            </a:r>
            <a:r>
              <a:rPr lang="en-US" sz="1600" b="1" dirty="0" smtClean="0"/>
              <a:t>5.BEQZ</a:t>
            </a:r>
            <a:r>
              <a:rPr lang="en-US" sz="1600" b="1" dirty="0"/>
              <a:t>	R1, </a:t>
            </a:r>
            <a:r>
              <a:rPr lang="en-US" sz="1600" b="1" dirty="0" smtClean="0"/>
              <a:t>foo</a:t>
            </a:r>
            <a:r>
              <a:rPr lang="en-US" sz="1600" b="1" dirty="0"/>
              <a:t>		; </a:t>
            </a:r>
            <a:r>
              <a:rPr lang="en-US" sz="1600" b="1" dirty="0" err="1"/>
              <a:t>G</a:t>
            </a:r>
            <a:r>
              <a:rPr lang="en-US" sz="1600" b="1" dirty="0" err="1" smtClean="0"/>
              <a:t>oto</a:t>
            </a:r>
            <a:r>
              <a:rPr lang="en-US" sz="1600" b="1" dirty="0" smtClean="0"/>
              <a:t> foo </a:t>
            </a:r>
            <a:r>
              <a:rPr lang="en-US" sz="1600" b="1" dirty="0"/>
              <a:t>if R1 </a:t>
            </a:r>
            <a:r>
              <a:rPr lang="en-US" sz="1600" b="1" dirty="0" smtClean="0"/>
              <a:t>== 0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None/>
            </a:pPr>
            <a:r>
              <a:rPr lang="en-US" sz="1600" b="1" dirty="0" smtClean="0"/>
              <a:t>		4.LD	F6, 0(R1)	; F0 = array element x[i+1]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None/>
            </a:pPr>
            <a:r>
              <a:rPr lang="en-US" sz="1600" b="1" dirty="0"/>
              <a:t>		</a:t>
            </a:r>
            <a:r>
              <a:rPr lang="en-US" sz="1600" b="1" dirty="0" smtClean="0"/>
              <a:t>5.ADDD</a:t>
            </a:r>
            <a:r>
              <a:rPr lang="en-US" sz="1600" b="1" dirty="0"/>
              <a:t>	</a:t>
            </a:r>
            <a:r>
              <a:rPr lang="en-US" sz="1600" b="1" dirty="0" smtClean="0"/>
              <a:t>F10, F6, </a:t>
            </a:r>
            <a:r>
              <a:rPr lang="en-US" sz="1600" b="1" dirty="0"/>
              <a:t>F2	; Scalar constant “10” in F2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None/>
            </a:pPr>
            <a:r>
              <a:rPr lang="en-US" sz="1600" b="1" dirty="0"/>
              <a:t>		</a:t>
            </a:r>
            <a:r>
              <a:rPr lang="en-US" sz="1600" b="1" dirty="0" smtClean="0"/>
              <a:t>6.SD</a:t>
            </a:r>
            <a:r>
              <a:rPr lang="en-US" sz="1600" b="1" dirty="0"/>
              <a:t>	</a:t>
            </a:r>
            <a:r>
              <a:rPr lang="en-US" sz="1600" b="1" dirty="0" smtClean="0"/>
              <a:t>-8(R1</a:t>
            </a:r>
            <a:r>
              <a:rPr lang="en-US" sz="1600" b="1" dirty="0"/>
              <a:t>), </a:t>
            </a:r>
            <a:r>
              <a:rPr lang="en-US" sz="1600" b="1" dirty="0" smtClean="0"/>
              <a:t>F10</a:t>
            </a:r>
            <a:r>
              <a:rPr lang="en-US" sz="1600" b="1" dirty="0"/>
              <a:t>	; Store result </a:t>
            </a:r>
            <a:r>
              <a:rPr lang="en-US" sz="1600" b="1" dirty="0" smtClean="0"/>
              <a:t>x[i+1]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None/>
            </a:pPr>
            <a:r>
              <a:rPr lang="sv-SE" sz="1600" b="1" dirty="0"/>
              <a:t>	</a:t>
            </a:r>
            <a:r>
              <a:rPr lang="sv-SE" sz="1600" b="1" dirty="0" smtClean="0"/>
              <a:t>	…</a:t>
            </a:r>
            <a:endParaRPr lang="en-US" sz="1600" b="1" dirty="0" smtClean="0"/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dirty="0" smtClean="0"/>
              <a:t>		</a:t>
            </a:r>
            <a:r>
              <a:rPr lang="sv-SE" sz="1600" b="1" dirty="0"/>
              <a:t>	</a:t>
            </a:r>
            <a:r>
              <a:rPr lang="sv-SE" sz="1600" b="1" dirty="0" smtClean="0"/>
              <a:t>			</a:t>
            </a:r>
            <a:endParaRPr lang="en-US" sz="1600" b="1" dirty="0" smtClean="0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217488" y="1470025"/>
            <a:ext cx="866775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03" tIns="39952" rIns="79903" bIns="39952">
            <a:spAutoFit/>
          </a:bodyPr>
          <a:lstStyle/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37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36638" y="393673"/>
            <a:ext cx="8488362" cy="584254"/>
          </a:xfrm>
        </p:spPr>
        <p:txBody>
          <a:bodyPr lIns="90924" tIns="45462" rIns="90924" bIns="45462" anchor="ctr"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5-stage superscalar pipeline</a:t>
            </a:r>
          </a:p>
        </p:txBody>
      </p:sp>
      <p:grpSp>
        <p:nvGrpSpPr>
          <p:cNvPr id="64516" name="Group 4"/>
          <p:cNvGrpSpPr>
            <a:grpSpLocks/>
          </p:cNvGrpSpPr>
          <p:nvPr/>
        </p:nvGrpSpPr>
        <p:grpSpPr bwMode="auto">
          <a:xfrm>
            <a:off x="2523728" y="4422173"/>
            <a:ext cx="6494462" cy="701675"/>
            <a:chOff x="1030" y="1151"/>
            <a:chExt cx="4674" cy="515"/>
          </a:xfrm>
        </p:grpSpPr>
        <p:grpSp>
          <p:nvGrpSpPr>
            <p:cNvPr id="64521" name="Group 5"/>
            <p:cNvGrpSpPr>
              <a:grpSpLocks/>
            </p:cNvGrpSpPr>
            <p:nvPr/>
          </p:nvGrpSpPr>
          <p:grpSpPr bwMode="auto">
            <a:xfrm>
              <a:off x="1030" y="1151"/>
              <a:ext cx="563" cy="515"/>
              <a:chOff x="1030" y="1151"/>
              <a:chExt cx="563" cy="515"/>
            </a:xfrm>
          </p:grpSpPr>
          <p:pic>
            <p:nvPicPr>
              <p:cNvPr id="64536" name="Picture 6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0" y="1151"/>
                <a:ext cx="563" cy="515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474119" name="Rectangle 7"/>
              <p:cNvSpPr>
                <a:spLocks noChangeArrowheads="1"/>
              </p:cNvSpPr>
              <p:nvPr/>
            </p:nvSpPr>
            <p:spPr bwMode="auto">
              <a:xfrm>
                <a:off x="1171" y="1189"/>
                <a:ext cx="347" cy="358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9903" tIns="39952" rIns="79903" bIns="39952" anchor="ctr"/>
              <a:lstStyle/>
              <a:p>
                <a:pPr algn="just" defTabSz="661988" eaLnBrk="0" hangingPunct="0">
                  <a:defRPr/>
                </a:pPr>
                <a:r>
                  <a:rPr lang="en-US" sz="24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elvetica" charset="0"/>
                  </a:rPr>
                  <a:t>IF</a:t>
                </a:r>
              </a:p>
            </p:txBody>
          </p:sp>
        </p:grpSp>
        <p:grpSp>
          <p:nvGrpSpPr>
            <p:cNvPr id="64522" name="Group 8"/>
            <p:cNvGrpSpPr>
              <a:grpSpLocks/>
            </p:cNvGrpSpPr>
            <p:nvPr/>
          </p:nvGrpSpPr>
          <p:grpSpPr bwMode="auto">
            <a:xfrm>
              <a:off x="2038" y="1151"/>
              <a:ext cx="563" cy="515"/>
              <a:chOff x="2038" y="1151"/>
              <a:chExt cx="563" cy="515"/>
            </a:xfrm>
          </p:grpSpPr>
          <p:pic>
            <p:nvPicPr>
              <p:cNvPr id="64534" name="Picture 9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8" y="1151"/>
                <a:ext cx="563" cy="515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474122" name="Rectangle 10"/>
              <p:cNvSpPr>
                <a:spLocks noChangeArrowheads="1"/>
              </p:cNvSpPr>
              <p:nvPr/>
            </p:nvSpPr>
            <p:spPr bwMode="auto">
              <a:xfrm>
                <a:off x="2178" y="1189"/>
                <a:ext cx="346" cy="358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9903" tIns="39952" rIns="79903" bIns="39952" anchor="ctr"/>
              <a:lstStyle/>
              <a:p>
                <a:pPr algn="just" defTabSz="661988" eaLnBrk="0" hangingPunct="0">
                  <a:defRPr/>
                </a:pPr>
                <a:r>
                  <a:rPr lang="en-US" sz="24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elvetica" charset="0"/>
                  </a:rPr>
                  <a:t>ID</a:t>
                </a:r>
              </a:p>
            </p:txBody>
          </p:sp>
        </p:grpSp>
        <p:grpSp>
          <p:nvGrpSpPr>
            <p:cNvPr id="64523" name="Group 11"/>
            <p:cNvGrpSpPr>
              <a:grpSpLocks/>
            </p:cNvGrpSpPr>
            <p:nvPr/>
          </p:nvGrpSpPr>
          <p:grpSpPr bwMode="auto">
            <a:xfrm>
              <a:off x="3094" y="1151"/>
              <a:ext cx="563" cy="515"/>
              <a:chOff x="3094" y="1151"/>
              <a:chExt cx="563" cy="515"/>
            </a:xfrm>
          </p:grpSpPr>
          <p:pic>
            <p:nvPicPr>
              <p:cNvPr id="64532" name="Picture 12"/>
              <p:cNvPicPr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4" y="1151"/>
                <a:ext cx="563" cy="515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474125" name="Rectangle 13"/>
              <p:cNvSpPr>
                <a:spLocks noChangeArrowheads="1"/>
              </p:cNvSpPr>
              <p:nvPr/>
            </p:nvSpPr>
            <p:spPr bwMode="auto">
              <a:xfrm>
                <a:off x="3234" y="1189"/>
                <a:ext cx="347" cy="358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9903" tIns="39952" rIns="79903" bIns="39952" anchor="ctr"/>
              <a:lstStyle/>
              <a:p>
                <a:pPr algn="just" defTabSz="661988" eaLnBrk="0" hangingPunct="0">
                  <a:defRPr/>
                </a:pPr>
                <a:r>
                  <a:rPr lang="en-US" sz="24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elvetica" charset="0"/>
                  </a:rPr>
                  <a:t>EX</a:t>
                </a:r>
              </a:p>
            </p:txBody>
          </p:sp>
        </p:grpSp>
        <p:grpSp>
          <p:nvGrpSpPr>
            <p:cNvPr id="64524" name="Group 14"/>
            <p:cNvGrpSpPr>
              <a:grpSpLocks/>
            </p:cNvGrpSpPr>
            <p:nvPr/>
          </p:nvGrpSpPr>
          <p:grpSpPr bwMode="auto">
            <a:xfrm>
              <a:off x="4150" y="1151"/>
              <a:ext cx="563" cy="515"/>
              <a:chOff x="4150" y="1151"/>
              <a:chExt cx="563" cy="515"/>
            </a:xfrm>
          </p:grpSpPr>
          <p:pic>
            <p:nvPicPr>
              <p:cNvPr id="64530" name="Picture 15"/>
              <p:cNvPicPr>
                <a:picLocks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50" y="1151"/>
                <a:ext cx="563" cy="515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474128" name="Rectangle 16"/>
              <p:cNvSpPr>
                <a:spLocks noChangeArrowheads="1"/>
              </p:cNvSpPr>
              <p:nvPr/>
            </p:nvSpPr>
            <p:spPr bwMode="auto">
              <a:xfrm>
                <a:off x="4291" y="1189"/>
                <a:ext cx="347" cy="358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9903" tIns="39952" rIns="79903" bIns="39952" anchor="ctr"/>
              <a:lstStyle/>
              <a:p>
                <a:pPr algn="just" defTabSz="661988" eaLnBrk="0" hangingPunct="0">
                  <a:defRPr/>
                </a:pPr>
                <a:r>
                  <a:rPr lang="en-US" sz="24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elvetica" charset="0"/>
                  </a:rPr>
                  <a:t>M</a:t>
                </a:r>
              </a:p>
            </p:txBody>
          </p:sp>
        </p:grpSp>
        <p:grpSp>
          <p:nvGrpSpPr>
            <p:cNvPr id="64525" name="Group 17"/>
            <p:cNvGrpSpPr>
              <a:grpSpLocks/>
            </p:cNvGrpSpPr>
            <p:nvPr/>
          </p:nvGrpSpPr>
          <p:grpSpPr bwMode="auto">
            <a:xfrm>
              <a:off x="5110" y="1151"/>
              <a:ext cx="594" cy="515"/>
              <a:chOff x="5110" y="1151"/>
              <a:chExt cx="594" cy="515"/>
            </a:xfrm>
          </p:grpSpPr>
          <p:grpSp>
            <p:nvGrpSpPr>
              <p:cNvPr id="64526" name="Group 18"/>
              <p:cNvGrpSpPr>
                <a:grpSpLocks/>
              </p:cNvGrpSpPr>
              <p:nvPr/>
            </p:nvGrpSpPr>
            <p:grpSpPr bwMode="auto">
              <a:xfrm>
                <a:off x="5110" y="1151"/>
                <a:ext cx="563" cy="515"/>
                <a:chOff x="5110" y="1151"/>
                <a:chExt cx="563" cy="515"/>
              </a:xfrm>
            </p:grpSpPr>
            <p:pic>
              <p:nvPicPr>
                <p:cNvPr id="64528" name="Picture 19"/>
                <p:cNvPicPr>
                  <a:picLocks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10" y="1151"/>
                  <a:ext cx="563" cy="515"/>
                </a:xfrm>
                <a:prstGeom prst="rect">
                  <a:avLst/>
                </a:prstGeom>
                <a:solidFill>
                  <a:srgbClr val="DDFCF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64529" name="Rectangle 20"/>
                <p:cNvSpPr>
                  <a:spLocks noChangeArrowheads="1"/>
                </p:cNvSpPr>
                <p:nvPr/>
              </p:nvSpPr>
              <p:spPr bwMode="auto">
                <a:xfrm>
                  <a:off x="5250" y="1189"/>
                  <a:ext cx="348" cy="358"/>
                </a:xfrm>
                <a:prstGeom prst="rect">
                  <a:avLst/>
                </a:prstGeom>
                <a:solidFill>
                  <a:srgbClr val="DDFCF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9903" tIns="39952" rIns="79903" bIns="39952" anchor="ctr"/>
                <a:lstStyle/>
                <a:p>
                  <a:pPr algn="just" defTabSz="661988" eaLnBrk="0" hangingPunct="0"/>
                  <a:endParaRPr lang="sv-SE" sz="2100">
                    <a:latin typeface="Arial" pitchFamily="34" charset="0"/>
                  </a:endParaRPr>
                </a:p>
              </p:txBody>
            </p:sp>
          </p:grpSp>
          <p:sp>
            <p:nvSpPr>
              <p:cNvPr id="474133" name="Rectangle 21"/>
              <p:cNvSpPr>
                <a:spLocks noChangeArrowheads="1"/>
              </p:cNvSpPr>
              <p:nvPr/>
            </p:nvSpPr>
            <p:spPr bwMode="auto">
              <a:xfrm>
                <a:off x="5222" y="1193"/>
                <a:ext cx="482" cy="333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9903" tIns="39952" rIns="79903" bIns="39952">
                <a:spAutoFit/>
              </a:bodyPr>
              <a:lstStyle/>
              <a:p>
                <a:pPr defTabSz="661988" eaLnBrk="0" hangingPunct="0">
                  <a:defRPr/>
                </a:pPr>
                <a:r>
                  <a:rPr lang="en-US" sz="24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elvetica" charset="0"/>
                  </a:rPr>
                  <a:t>WB</a:t>
                </a:r>
              </a:p>
            </p:txBody>
          </p:sp>
        </p:grpSp>
      </p:grpSp>
      <p:sp>
        <p:nvSpPr>
          <p:cNvPr id="64517" name="Line 22"/>
          <p:cNvSpPr>
            <a:spLocks noChangeShapeType="1"/>
          </p:cNvSpPr>
          <p:nvPr/>
        </p:nvSpPr>
        <p:spPr bwMode="auto">
          <a:xfrm>
            <a:off x="3323828" y="4749198"/>
            <a:ext cx="6000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Line 23"/>
          <p:cNvSpPr>
            <a:spLocks noChangeShapeType="1"/>
          </p:cNvSpPr>
          <p:nvPr/>
        </p:nvSpPr>
        <p:spPr bwMode="auto">
          <a:xfrm>
            <a:off x="4724003" y="4749198"/>
            <a:ext cx="6683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Line 24"/>
          <p:cNvSpPr>
            <a:spLocks noChangeShapeType="1"/>
          </p:cNvSpPr>
          <p:nvPr/>
        </p:nvSpPr>
        <p:spPr bwMode="auto">
          <a:xfrm>
            <a:off x="6125765" y="4749198"/>
            <a:ext cx="733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Line 25"/>
          <p:cNvSpPr>
            <a:spLocks noChangeShapeType="1"/>
          </p:cNvSpPr>
          <p:nvPr/>
        </p:nvSpPr>
        <p:spPr bwMode="auto">
          <a:xfrm>
            <a:off x="7659290" y="4749198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" name="Group 4"/>
          <p:cNvGrpSpPr>
            <a:grpSpLocks/>
          </p:cNvGrpSpPr>
          <p:nvPr/>
        </p:nvGrpSpPr>
        <p:grpSpPr bwMode="auto">
          <a:xfrm>
            <a:off x="2549227" y="3321638"/>
            <a:ext cx="6494462" cy="701675"/>
            <a:chOff x="1030" y="1151"/>
            <a:chExt cx="4674" cy="515"/>
          </a:xfrm>
        </p:grpSpPr>
        <p:grpSp>
          <p:nvGrpSpPr>
            <p:cNvPr id="43" name="Group 5"/>
            <p:cNvGrpSpPr>
              <a:grpSpLocks/>
            </p:cNvGrpSpPr>
            <p:nvPr/>
          </p:nvGrpSpPr>
          <p:grpSpPr bwMode="auto">
            <a:xfrm>
              <a:off x="1030" y="1151"/>
              <a:ext cx="563" cy="515"/>
              <a:chOff x="1030" y="1151"/>
              <a:chExt cx="563" cy="515"/>
            </a:xfrm>
          </p:grpSpPr>
          <p:pic>
            <p:nvPicPr>
              <p:cNvPr id="58" name="Picture 6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0" y="1151"/>
                <a:ext cx="563" cy="515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59" name="Rectangle 7"/>
              <p:cNvSpPr>
                <a:spLocks noChangeArrowheads="1"/>
              </p:cNvSpPr>
              <p:nvPr/>
            </p:nvSpPr>
            <p:spPr bwMode="auto">
              <a:xfrm>
                <a:off x="1171" y="1189"/>
                <a:ext cx="347" cy="358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9903" tIns="39952" rIns="79903" bIns="39952" anchor="ctr"/>
              <a:lstStyle/>
              <a:p>
                <a:pPr algn="just" defTabSz="661988" eaLnBrk="0" hangingPunct="0">
                  <a:defRPr/>
                </a:pPr>
                <a:r>
                  <a:rPr lang="en-US" sz="24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elvetica" charset="0"/>
                  </a:rPr>
                  <a:t>IF</a:t>
                </a:r>
              </a:p>
            </p:txBody>
          </p:sp>
        </p:grpSp>
        <p:grpSp>
          <p:nvGrpSpPr>
            <p:cNvPr id="44" name="Group 8"/>
            <p:cNvGrpSpPr>
              <a:grpSpLocks/>
            </p:cNvGrpSpPr>
            <p:nvPr/>
          </p:nvGrpSpPr>
          <p:grpSpPr bwMode="auto">
            <a:xfrm>
              <a:off x="2038" y="1151"/>
              <a:ext cx="563" cy="515"/>
              <a:chOff x="2038" y="1151"/>
              <a:chExt cx="563" cy="515"/>
            </a:xfrm>
          </p:grpSpPr>
          <p:pic>
            <p:nvPicPr>
              <p:cNvPr id="56" name="Picture 9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8" y="1151"/>
                <a:ext cx="563" cy="515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57" name="Rectangle 10"/>
              <p:cNvSpPr>
                <a:spLocks noChangeArrowheads="1"/>
              </p:cNvSpPr>
              <p:nvPr/>
            </p:nvSpPr>
            <p:spPr bwMode="auto">
              <a:xfrm>
                <a:off x="2178" y="1189"/>
                <a:ext cx="346" cy="358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9903" tIns="39952" rIns="79903" bIns="39952" anchor="ctr"/>
              <a:lstStyle/>
              <a:p>
                <a:pPr algn="just" defTabSz="661988" eaLnBrk="0" hangingPunct="0">
                  <a:defRPr/>
                </a:pPr>
                <a:r>
                  <a:rPr lang="en-US" sz="24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elvetica" charset="0"/>
                  </a:rPr>
                  <a:t>ID</a:t>
                </a:r>
              </a:p>
            </p:txBody>
          </p:sp>
        </p:grpSp>
        <p:grpSp>
          <p:nvGrpSpPr>
            <p:cNvPr id="45" name="Group 11"/>
            <p:cNvGrpSpPr>
              <a:grpSpLocks/>
            </p:cNvGrpSpPr>
            <p:nvPr/>
          </p:nvGrpSpPr>
          <p:grpSpPr bwMode="auto">
            <a:xfrm>
              <a:off x="3094" y="1151"/>
              <a:ext cx="563" cy="515"/>
              <a:chOff x="3094" y="1151"/>
              <a:chExt cx="563" cy="515"/>
            </a:xfrm>
          </p:grpSpPr>
          <p:pic>
            <p:nvPicPr>
              <p:cNvPr id="54" name="Picture 12"/>
              <p:cNvPicPr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4" y="1151"/>
                <a:ext cx="563" cy="515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55" name="Rectangle 13"/>
              <p:cNvSpPr>
                <a:spLocks noChangeArrowheads="1"/>
              </p:cNvSpPr>
              <p:nvPr/>
            </p:nvSpPr>
            <p:spPr bwMode="auto">
              <a:xfrm>
                <a:off x="3234" y="1189"/>
                <a:ext cx="347" cy="358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9903" tIns="39952" rIns="79903" bIns="39952" anchor="ctr"/>
              <a:lstStyle/>
              <a:p>
                <a:pPr algn="just" defTabSz="661988" eaLnBrk="0" hangingPunct="0">
                  <a:defRPr/>
                </a:pPr>
                <a:r>
                  <a:rPr lang="en-US" sz="24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elvetica" charset="0"/>
                  </a:rPr>
                  <a:t>EX</a:t>
                </a:r>
              </a:p>
            </p:txBody>
          </p:sp>
        </p:grpSp>
        <p:grpSp>
          <p:nvGrpSpPr>
            <p:cNvPr id="46" name="Group 14"/>
            <p:cNvGrpSpPr>
              <a:grpSpLocks/>
            </p:cNvGrpSpPr>
            <p:nvPr/>
          </p:nvGrpSpPr>
          <p:grpSpPr bwMode="auto">
            <a:xfrm>
              <a:off x="4150" y="1151"/>
              <a:ext cx="563" cy="515"/>
              <a:chOff x="4150" y="1151"/>
              <a:chExt cx="563" cy="515"/>
            </a:xfrm>
          </p:grpSpPr>
          <p:pic>
            <p:nvPicPr>
              <p:cNvPr id="52" name="Picture 15"/>
              <p:cNvPicPr>
                <a:picLocks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50" y="1151"/>
                <a:ext cx="563" cy="515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53" name="Rectangle 16"/>
              <p:cNvSpPr>
                <a:spLocks noChangeArrowheads="1"/>
              </p:cNvSpPr>
              <p:nvPr/>
            </p:nvSpPr>
            <p:spPr bwMode="auto">
              <a:xfrm>
                <a:off x="4291" y="1189"/>
                <a:ext cx="347" cy="358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9903" tIns="39952" rIns="79903" bIns="39952" anchor="ctr"/>
              <a:lstStyle/>
              <a:p>
                <a:pPr algn="just" defTabSz="661988" eaLnBrk="0" hangingPunct="0">
                  <a:defRPr/>
                </a:pPr>
                <a:r>
                  <a:rPr lang="en-US" sz="24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elvetica" charset="0"/>
                  </a:rPr>
                  <a:t>M</a:t>
                </a:r>
              </a:p>
            </p:txBody>
          </p:sp>
        </p:grpSp>
        <p:grpSp>
          <p:nvGrpSpPr>
            <p:cNvPr id="47" name="Group 17"/>
            <p:cNvGrpSpPr>
              <a:grpSpLocks/>
            </p:cNvGrpSpPr>
            <p:nvPr/>
          </p:nvGrpSpPr>
          <p:grpSpPr bwMode="auto">
            <a:xfrm>
              <a:off x="5110" y="1151"/>
              <a:ext cx="594" cy="515"/>
              <a:chOff x="5110" y="1151"/>
              <a:chExt cx="594" cy="515"/>
            </a:xfrm>
          </p:grpSpPr>
          <p:grpSp>
            <p:nvGrpSpPr>
              <p:cNvPr id="48" name="Group 18"/>
              <p:cNvGrpSpPr>
                <a:grpSpLocks/>
              </p:cNvGrpSpPr>
              <p:nvPr/>
            </p:nvGrpSpPr>
            <p:grpSpPr bwMode="auto">
              <a:xfrm>
                <a:off x="5110" y="1151"/>
                <a:ext cx="563" cy="515"/>
                <a:chOff x="5110" y="1151"/>
                <a:chExt cx="563" cy="515"/>
              </a:xfrm>
            </p:grpSpPr>
            <p:pic>
              <p:nvPicPr>
                <p:cNvPr id="50" name="Picture 19"/>
                <p:cNvPicPr>
                  <a:picLocks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10" y="1151"/>
                  <a:ext cx="563" cy="515"/>
                </a:xfrm>
                <a:prstGeom prst="rect">
                  <a:avLst/>
                </a:prstGeom>
                <a:solidFill>
                  <a:srgbClr val="DDFCF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51" name="Rectangle 20"/>
                <p:cNvSpPr>
                  <a:spLocks noChangeArrowheads="1"/>
                </p:cNvSpPr>
                <p:nvPr/>
              </p:nvSpPr>
              <p:spPr bwMode="auto">
                <a:xfrm>
                  <a:off x="5250" y="1189"/>
                  <a:ext cx="348" cy="358"/>
                </a:xfrm>
                <a:prstGeom prst="rect">
                  <a:avLst/>
                </a:prstGeom>
                <a:solidFill>
                  <a:srgbClr val="DDFCF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9903" tIns="39952" rIns="79903" bIns="39952" anchor="ctr"/>
                <a:lstStyle/>
                <a:p>
                  <a:pPr algn="just" defTabSz="661988" eaLnBrk="0" hangingPunct="0"/>
                  <a:endParaRPr lang="sv-SE" sz="2100">
                    <a:latin typeface="Arial" pitchFamily="34" charset="0"/>
                  </a:endParaRPr>
                </a:p>
              </p:txBody>
            </p:sp>
          </p:grpSp>
          <p:sp>
            <p:nvSpPr>
              <p:cNvPr id="49" name="Rectangle 21"/>
              <p:cNvSpPr>
                <a:spLocks noChangeArrowheads="1"/>
              </p:cNvSpPr>
              <p:nvPr/>
            </p:nvSpPr>
            <p:spPr bwMode="auto">
              <a:xfrm>
                <a:off x="5222" y="1193"/>
                <a:ext cx="482" cy="333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9903" tIns="39952" rIns="79903" bIns="39952">
                <a:spAutoFit/>
              </a:bodyPr>
              <a:lstStyle/>
              <a:p>
                <a:pPr defTabSz="661988" eaLnBrk="0" hangingPunct="0">
                  <a:defRPr/>
                </a:pPr>
                <a:r>
                  <a:rPr lang="en-US" sz="24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elvetica" charset="0"/>
                  </a:rPr>
                  <a:t>WB</a:t>
                </a:r>
              </a:p>
            </p:txBody>
          </p:sp>
        </p:grpSp>
      </p:grp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3349327" y="3648663"/>
            <a:ext cx="6000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23"/>
          <p:cNvSpPr>
            <a:spLocks noChangeShapeType="1"/>
          </p:cNvSpPr>
          <p:nvPr/>
        </p:nvSpPr>
        <p:spPr bwMode="auto">
          <a:xfrm>
            <a:off x="4749502" y="3648663"/>
            <a:ext cx="6683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24"/>
          <p:cNvSpPr>
            <a:spLocks noChangeShapeType="1"/>
          </p:cNvSpPr>
          <p:nvPr/>
        </p:nvSpPr>
        <p:spPr bwMode="auto">
          <a:xfrm>
            <a:off x="6151264" y="3648663"/>
            <a:ext cx="733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25"/>
          <p:cNvSpPr>
            <a:spLocks noChangeShapeType="1"/>
          </p:cNvSpPr>
          <p:nvPr/>
        </p:nvSpPr>
        <p:spPr bwMode="auto">
          <a:xfrm>
            <a:off x="7684789" y="364866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 bwMode="auto">
          <a:xfrm>
            <a:off x="4513656" y="3218370"/>
            <a:ext cx="561946" cy="208283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dirty="0" err="1" smtClean="0"/>
              <a:t>Reg</a:t>
            </a: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826007" y="3140968"/>
            <a:ext cx="561946" cy="464746"/>
          </a:xfrm>
          <a:prstGeom prst="rect">
            <a:avLst/>
          </a:prstGeom>
          <a:solidFill>
            <a:srgbClr val="FFFF00">
              <a:alpha val="6902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dirty="0" smtClean="0"/>
              <a:t>ALU</a:t>
            </a: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5861595" y="4225044"/>
            <a:ext cx="561946" cy="464746"/>
          </a:xfrm>
          <a:prstGeom prst="rect">
            <a:avLst/>
          </a:prstGeom>
          <a:solidFill>
            <a:srgbClr val="FFFF00">
              <a:alpha val="6902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dirty="0" smtClean="0"/>
              <a:t>ALU</a:t>
            </a: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5092249" y="3649785"/>
            <a:ext cx="4181231" cy="445477"/>
          </a:xfrm>
          <a:custGeom>
            <a:avLst/>
            <a:gdLst>
              <a:gd name="connsiteX0" fmla="*/ 3946769 w 4181231"/>
              <a:gd name="connsiteY0" fmla="*/ 0 h 445477"/>
              <a:gd name="connsiteX1" fmla="*/ 4173416 w 4181231"/>
              <a:gd name="connsiteY1" fmla="*/ 0 h 445477"/>
              <a:gd name="connsiteX2" fmla="*/ 4181231 w 4181231"/>
              <a:gd name="connsiteY2" fmla="*/ 445477 h 445477"/>
              <a:gd name="connsiteX3" fmla="*/ 0 w 4181231"/>
              <a:gd name="connsiteY3" fmla="*/ 445477 h 44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1231" h="445477">
                <a:moveTo>
                  <a:pt x="3946769" y="0"/>
                </a:moveTo>
                <a:lnTo>
                  <a:pt x="4173416" y="0"/>
                </a:lnTo>
                <a:lnTo>
                  <a:pt x="4181231" y="445477"/>
                </a:lnTo>
                <a:lnTo>
                  <a:pt x="0" y="445477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5059638" y="4711715"/>
            <a:ext cx="4181231" cy="445477"/>
          </a:xfrm>
          <a:custGeom>
            <a:avLst/>
            <a:gdLst>
              <a:gd name="connsiteX0" fmla="*/ 3946769 w 4181231"/>
              <a:gd name="connsiteY0" fmla="*/ 0 h 445477"/>
              <a:gd name="connsiteX1" fmla="*/ 4173416 w 4181231"/>
              <a:gd name="connsiteY1" fmla="*/ 0 h 445477"/>
              <a:gd name="connsiteX2" fmla="*/ 4181231 w 4181231"/>
              <a:gd name="connsiteY2" fmla="*/ 445477 h 445477"/>
              <a:gd name="connsiteX3" fmla="*/ 0 w 4181231"/>
              <a:gd name="connsiteY3" fmla="*/ 445477 h 44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1231" h="445477">
                <a:moveTo>
                  <a:pt x="3946769" y="0"/>
                </a:moveTo>
                <a:lnTo>
                  <a:pt x="4173416" y="0"/>
                </a:lnTo>
                <a:lnTo>
                  <a:pt x="4181231" y="445477"/>
                </a:lnTo>
                <a:lnTo>
                  <a:pt x="0" y="445477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1208584" y="3294112"/>
            <a:ext cx="742950" cy="228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/>
              <a:t>D</a:t>
            </a:r>
            <a:endParaRPr lang="en-US" sz="2400"/>
          </a:p>
        </p:txBody>
      </p:sp>
      <p:sp>
        <p:nvSpPr>
          <p:cNvPr id="68" name="Rectangle 4"/>
          <p:cNvSpPr>
            <a:spLocks noChangeArrowheads="1"/>
          </p:cNvSpPr>
          <p:nvPr/>
        </p:nvSpPr>
        <p:spPr bwMode="auto">
          <a:xfrm>
            <a:off x="1208584" y="3903712"/>
            <a:ext cx="742950" cy="228600"/>
          </a:xfrm>
          <a:prstGeom prst="rect">
            <a:avLst/>
          </a:prstGeom>
          <a:solidFill>
            <a:srgbClr val="FFA3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 dirty="0"/>
              <a:t>B</a:t>
            </a:r>
            <a:endParaRPr lang="en-US" sz="2400" dirty="0"/>
          </a:p>
        </p:txBody>
      </p:sp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1208584" y="3598912"/>
            <a:ext cx="74295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 dirty="0"/>
              <a:t>C</a:t>
            </a:r>
            <a:endParaRPr lang="en-US" sz="2400" dirty="0"/>
          </a:p>
        </p:txBody>
      </p:sp>
      <p:sp>
        <p:nvSpPr>
          <p:cNvPr id="70" name="Rectangle 6"/>
          <p:cNvSpPr>
            <a:spLocks noChangeArrowheads="1"/>
          </p:cNvSpPr>
          <p:nvPr/>
        </p:nvSpPr>
        <p:spPr bwMode="auto">
          <a:xfrm>
            <a:off x="1208584" y="4208512"/>
            <a:ext cx="742950" cy="2286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/>
              <a:t>A</a:t>
            </a:r>
            <a:endParaRPr lang="en-US" sz="2400"/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1208584" y="3004767"/>
            <a:ext cx="74295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 dirty="0"/>
              <a:t>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36576" y="1846565"/>
            <a:ext cx="2209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err="1" smtClean="0"/>
              <a:t>One</a:t>
            </a:r>
            <a:r>
              <a:rPr lang="sv-SE" b="1" dirty="0" smtClean="0"/>
              <a:t> </a:t>
            </a:r>
            <a:r>
              <a:rPr lang="sv-SE" b="1" dirty="0" err="1" smtClean="0"/>
              <a:t>sequential</a:t>
            </a:r>
            <a:r>
              <a:rPr lang="sv-SE" b="1" dirty="0" smtClean="0"/>
              <a:t> </a:t>
            </a:r>
          </a:p>
          <a:p>
            <a:r>
              <a:rPr lang="sv-SE" b="1" dirty="0" smtClean="0"/>
              <a:t>program:</a:t>
            </a:r>
            <a:endParaRPr lang="en-US" b="1" dirty="0"/>
          </a:p>
        </p:txBody>
      </p:sp>
      <p:sp>
        <p:nvSpPr>
          <p:cNvPr id="76" name="Rectangle 75"/>
          <p:cNvSpPr/>
          <p:nvPr/>
        </p:nvSpPr>
        <p:spPr bwMode="auto">
          <a:xfrm>
            <a:off x="7473280" y="3722742"/>
            <a:ext cx="561946" cy="85838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dirty="0" smtClean="0"/>
              <a:t>L1$</a:t>
            </a: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89770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4.03717E-6 -2.39241E-6 L 0.84028 0.05854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6" y="291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3717E-6 1.48542E-6 L 0.84028 -0.06479 " pathEditMode="relative" rAng="0" ptsTypes="AA">
                                      <p:cBhvr>
                                        <p:cTn id="26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6" y="-323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03717E-6 -4.63674E-6 L 0.84028 -0.031 " pathEditMode="relative" rAng="0" ptsTypes="AA">
                                      <p:cBhvr>
                                        <p:cTn id="28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6" y="-155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03717E-6 -7.58908E-7 L 0.84028 -0.0074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6" y="-37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.12656E-6 -2.98473E-6 C 0.00033 0.03749 0.00017 0.0752 0.00081 0.11268 C 0.00129 0.13813 0.00417 0.16243 0.00866 0.18672 C 0.00914 0.1895 0.01267 0.21055 0.01491 0.2131 C 0.03013 0.23068 0.05384 0.21472 0.07338 0.21518 C 0.1309 0.22629 0.18969 0.22629 0.24769 0.22883 C 0.26899 0.23138 0.29014 0.23323 0.31145 0.23577 C 0.3869 0.23253 0.46236 0.23184 0.53782 0.22883 C 0.60574 0.22953 0.67159 0.2323 0.73903 0.23577 C 0.75778 0.24202 0.77812 0.24017 0.79735 0.24156 C 0.81433 0.24503 0.83083 0.2448 0.84781 0.2448 " pathEditMode="relative" ptsTypes="ffffffffffA">
                                      <p:cBhvr>
                                        <p:cTn id="32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64" grpId="0" animBg="1"/>
      <p:bldP spid="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36638" y="147452"/>
            <a:ext cx="8869362" cy="1076697"/>
          </a:xfrm>
        </p:spPr>
        <p:txBody>
          <a:bodyPr lIns="90924" tIns="45462" rIns="90924" bIns="45462" anchor="ctr"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2-way superscalar 5-stage pipeline</a:t>
            </a:r>
            <a:b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Need 2x ILP!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066800" y="1142203"/>
            <a:ext cx="7629525" cy="3224458"/>
            <a:chOff x="1066800" y="1216485"/>
            <a:chExt cx="7629525" cy="4678363"/>
          </a:xfrm>
        </p:grpSpPr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1216485"/>
              <a:ext cx="7629525" cy="4678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Rectangle 42"/>
            <p:cNvSpPr>
              <a:spLocks noChangeArrowheads="1"/>
            </p:cNvSpPr>
            <p:nvPr/>
          </p:nvSpPr>
          <p:spPr bwMode="auto">
            <a:xfrm>
              <a:off x="4735513" y="2351088"/>
              <a:ext cx="133419" cy="3265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43"/>
            <p:cNvSpPr>
              <a:spLocks noChangeArrowheads="1"/>
            </p:cNvSpPr>
            <p:nvPr/>
          </p:nvSpPr>
          <p:spPr bwMode="auto">
            <a:xfrm>
              <a:off x="6336541" y="4114403"/>
              <a:ext cx="133419" cy="3265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44"/>
            <p:cNvSpPr>
              <a:spLocks noChangeArrowheads="1"/>
            </p:cNvSpPr>
            <p:nvPr/>
          </p:nvSpPr>
          <p:spPr bwMode="auto">
            <a:xfrm>
              <a:off x="7670731" y="4375635"/>
              <a:ext cx="133419" cy="3265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067891" y="3660926"/>
            <a:ext cx="7629525" cy="3224458"/>
            <a:chOff x="1066800" y="1216485"/>
            <a:chExt cx="7629525" cy="4678363"/>
          </a:xfrm>
        </p:grpSpPr>
        <p:pic>
          <p:nvPicPr>
            <p:cNvPr id="3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1216485"/>
              <a:ext cx="7629525" cy="4678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Rectangle 42"/>
            <p:cNvSpPr>
              <a:spLocks noChangeArrowheads="1"/>
            </p:cNvSpPr>
            <p:nvPr/>
          </p:nvSpPr>
          <p:spPr bwMode="auto">
            <a:xfrm>
              <a:off x="4735513" y="2351088"/>
              <a:ext cx="133419" cy="3265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43"/>
            <p:cNvSpPr>
              <a:spLocks noChangeArrowheads="1"/>
            </p:cNvSpPr>
            <p:nvPr/>
          </p:nvSpPr>
          <p:spPr bwMode="auto">
            <a:xfrm>
              <a:off x="6336541" y="4114403"/>
              <a:ext cx="133419" cy="3265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44"/>
            <p:cNvSpPr>
              <a:spLocks noChangeArrowheads="1"/>
            </p:cNvSpPr>
            <p:nvPr/>
          </p:nvSpPr>
          <p:spPr bwMode="auto">
            <a:xfrm>
              <a:off x="7670731" y="4375635"/>
              <a:ext cx="133419" cy="3265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1139899" y="3660926"/>
            <a:ext cx="1580853" cy="21098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126723" y="3647497"/>
            <a:ext cx="7486600" cy="120823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720752" y="2705681"/>
            <a:ext cx="0" cy="25674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522328" y="3639682"/>
            <a:ext cx="50405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5601072" y="2388612"/>
            <a:ext cx="561946" cy="968380"/>
          </a:xfrm>
          <a:prstGeom prst="rect">
            <a:avLst/>
          </a:prstGeom>
          <a:solidFill>
            <a:srgbClr val="FFFF00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/>
              <a:t>ALU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601072" y="4620860"/>
            <a:ext cx="561946" cy="968380"/>
          </a:xfrm>
          <a:prstGeom prst="rect">
            <a:avLst/>
          </a:prstGeom>
          <a:solidFill>
            <a:srgbClr val="FFFF00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/>
              <a:t>ALU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228973" y="3896816"/>
            <a:ext cx="1028283" cy="120823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882654" y="4366661"/>
            <a:ext cx="437258" cy="68038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753200" y="2509290"/>
            <a:ext cx="504056" cy="337402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/>
              <a:t>Mem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2305" y="2053033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smtClean="0"/>
              <a:t>4/8</a:t>
            </a:r>
            <a:endParaRPr lang="en-US" sz="1100"/>
          </a:p>
        </p:txBody>
      </p:sp>
      <p:sp>
        <p:nvSpPr>
          <p:cNvPr id="56" name="Rounded Rectangular Callout 55"/>
          <p:cNvSpPr/>
          <p:nvPr/>
        </p:nvSpPr>
        <p:spPr bwMode="auto">
          <a:xfrm>
            <a:off x="344488" y="3108624"/>
            <a:ext cx="2121905" cy="680416"/>
          </a:xfrm>
          <a:prstGeom prst="wedgeRoundRectCallout">
            <a:avLst>
              <a:gd name="adj1" fmla="val 61937"/>
              <a:gd name="adj2" fmla="val 110034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Can fetch up to two consecutive </a:t>
            </a:r>
            <a:r>
              <a:rPr lang="en-US" sz="1200" dirty="0" err="1" smtClean="0"/>
              <a:t>instr</a:t>
            </a:r>
            <a:r>
              <a:rPr lang="en-US" sz="1200" dirty="0" smtClean="0"/>
              <a:t> /cycle.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If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deamed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to be OK.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7" name="Rounded Rectangular Callout 56"/>
          <p:cNvSpPr/>
          <p:nvPr/>
        </p:nvSpPr>
        <p:spPr bwMode="auto">
          <a:xfrm>
            <a:off x="7635372" y="1994658"/>
            <a:ext cx="2121905" cy="420414"/>
          </a:xfrm>
          <a:prstGeom prst="wedgeRoundRectCallout">
            <a:avLst>
              <a:gd name="adj1" fmla="val -68448"/>
              <a:gd name="adj2" fmla="val -8435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smtClean="0"/>
              <a:t>Only top pipeline may execute branches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8" name="Rounded Rectangular Callout 57"/>
          <p:cNvSpPr/>
          <p:nvPr/>
        </p:nvSpPr>
        <p:spPr bwMode="auto">
          <a:xfrm>
            <a:off x="416496" y="4852741"/>
            <a:ext cx="2121905" cy="420414"/>
          </a:xfrm>
          <a:prstGeom prst="wedgeRoundRectCallout">
            <a:avLst>
              <a:gd name="adj1" fmla="val 117553"/>
              <a:gd name="adj2" fmla="val -147564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2x reads &amp; writes to the shared register file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800872" y="2204865"/>
            <a:ext cx="561946" cy="34846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/>
              <a:t>Reg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9" name="Rounded Rectangular Callout 58"/>
          <p:cNvSpPr/>
          <p:nvPr/>
        </p:nvSpPr>
        <p:spPr bwMode="auto">
          <a:xfrm>
            <a:off x="7737440" y="4134481"/>
            <a:ext cx="2121905" cy="420414"/>
          </a:xfrm>
          <a:prstGeom prst="wedgeRoundRectCallout">
            <a:avLst>
              <a:gd name="adj1" fmla="val -84655"/>
              <a:gd name="adj2" fmla="val -20519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2x reads &amp; writes to the L1 cache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6895542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563" y="854572"/>
            <a:ext cx="8842375" cy="769441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module Wed (Deadline Thu)</a:t>
            </a:r>
          </a:p>
          <a:p>
            <a:pPr lvl="1"/>
            <a:r>
              <a:rPr lang="sv-SE" dirty="0" err="1"/>
              <a:t>E</a:t>
            </a:r>
            <a:r>
              <a:rPr lang="sv-SE" dirty="0" err="1" smtClean="0"/>
              <a:t>xceptions</a:t>
            </a:r>
            <a:r>
              <a:rPr lang="sv-SE" dirty="0" smtClean="0"/>
              <a:t>, x86 + </a:t>
            </a:r>
            <a:r>
              <a:rPr lang="sv-SE" dirty="0" err="1" smtClean="0"/>
              <a:t>vector</a:t>
            </a:r>
            <a:r>
              <a:rPr lang="sv-SE" dirty="0" smtClean="0"/>
              <a:t> </a:t>
            </a:r>
            <a:r>
              <a:rPr lang="sv-SE" dirty="0" err="1" smtClean="0"/>
              <a:t>instr</a:t>
            </a:r>
            <a:r>
              <a:rPr lang="sv-SE" dirty="0" smtClean="0"/>
              <a:t>, </a:t>
            </a:r>
            <a:r>
              <a:rPr lang="sv-SE" dirty="0" err="1" smtClean="0"/>
              <a:t>Out</a:t>
            </a:r>
            <a:r>
              <a:rPr lang="sv-SE" dirty="0" smtClean="0"/>
              <a:t>-</a:t>
            </a:r>
            <a:r>
              <a:rPr lang="sv-SE" dirty="0" err="1" smtClean="0"/>
              <a:t>of</a:t>
            </a:r>
            <a:r>
              <a:rPr lang="sv-SE" dirty="0" smtClean="0"/>
              <a:t>-order (</a:t>
            </a:r>
            <a:r>
              <a:rPr lang="sv-SE" dirty="0" err="1" smtClean="0"/>
              <a:t>also</a:t>
            </a:r>
            <a:r>
              <a:rPr lang="sv-SE" dirty="0" smtClean="0"/>
              <a:t> </a:t>
            </a:r>
            <a:r>
              <a:rPr lang="sv-SE" dirty="0" err="1" smtClean="0"/>
              <a:t>today</a:t>
            </a:r>
            <a:r>
              <a:rPr lang="sv-SE" dirty="0" smtClean="0"/>
              <a:t>)</a:t>
            </a:r>
            <a:endParaRPr lang="en-US" dirty="0" smtClean="0"/>
          </a:p>
          <a:p>
            <a:r>
              <a:rPr lang="en-US" dirty="0" smtClean="0"/>
              <a:t> One module next week (Deadline Thu)</a:t>
            </a:r>
          </a:p>
          <a:p>
            <a:pPr lvl="1"/>
            <a:r>
              <a:rPr lang="sv-SE" dirty="0" smtClean="0"/>
              <a:t> VLIW, </a:t>
            </a:r>
            <a:r>
              <a:rPr lang="sv-SE" dirty="0" err="1" smtClean="0"/>
              <a:t>Itanium</a:t>
            </a:r>
            <a:r>
              <a:rPr lang="sv-SE" dirty="0" smtClean="0"/>
              <a:t>, SMT, (</a:t>
            </a:r>
            <a:r>
              <a:rPr lang="sv-SE" dirty="0" err="1" smtClean="0"/>
              <a:t>Multicore</a:t>
            </a:r>
            <a:r>
              <a:rPr lang="sv-SE" dirty="0" smtClean="0"/>
              <a:t>)</a:t>
            </a:r>
            <a:endParaRPr lang="en-US" dirty="0" smtClean="0"/>
          </a:p>
          <a:p>
            <a:r>
              <a:rPr lang="en-US" dirty="0" smtClean="0"/>
              <a:t>Reading instructions, X-</a:t>
            </a:r>
            <a:r>
              <a:rPr lang="en-US" dirty="0" err="1" smtClean="0"/>
              <a:t>tenta</a:t>
            </a:r>
            <a:r>
              <a:rPr lang="en-US" dirty="0" smtClean="0"/>
              <a:t> etc.</a:t>
            </a:r>
          </a:p>
          <a:p>
            <a:pPr marL="0" indent="0">
              <a:buNone/>
            </a:pPr>
            <a:r>
              <a:rPr lang="en-US" sz="2400" dirty="0" smtClean="0">
                <a:hlinkClick r:id="rId3"/>
              </a:rPr>
              <a:t>www.it.uu.se/edu/course/homepage/avdark/ht13/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dirty="0" smtClean="0"/>
              <a:t>PhD student?</a:t>
            </a:r>
          </a:p>
        </p:txBody>
      </p:sp>
    </p:spTree>
    <p:extLst>
      <p:ext uri="{BB962C8B-B14F-4D97-AF65-F5344CB8AC3E}">
        <p14:creationId xmlns:p14="http://schemas.microsoft.com/office/powerpoint/2010/main" val="1876344394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76536" y="1052736"/>
            <a:ext cx="8318500" cy="1446550"/>
          </a:xfrm>
        </p:spPr>
        <p:txBody>
          <a:bodyPr/>
          <a:lstStyle/>
          <a:p>
            <a:r>
              <a:rPr lang="sv-SE" dirty="0" err="1" smtClean="0"/>
              <a:t>Performance</a:t>
            </a:r>
            <a:r>
              <a:rPr lang="sv-SE" dirty="0" smtClean="0"/>
              <a:t> </a:t>
            </a:r>
            <a:r>
              <a:rPr lang="sv-SE" dirty="0" err="1" smtClean="0"/>
              <a:t>estimates</a:t>
            </a:r>
            <a:r>
              <a:rPr lang="sv-SE" dirty="0" smtClean="0"/>
              <a:t> for </a:t>
            </a:r>
            <a:r>
              <a:rPr lang="sv-SE" dirty="0" err="1" smtClean="0"/>
              <a:t>three</a:t>
            </a:r>
            <a:r>
              <a:rPr lang="sv-SE" dirty="0" smtClean="0"/>
              <a:t> simple ”loops”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35607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44563" y="441325"/>
            <a:ext cx="8842375" cy="701675"/>
          </a:xfrm>
        </p:spPr>
        <p:txBody>
          <a:bodyPr/>
          <a:lstStyle/>
          <a:p>
            <a:pPr eaLnBrk="1" hangingPunct="1"/>
            <a:r>
              <a:rPr lang="en-US" sz="4000" smtClean="0"/>
              <a:t>A more complicated example</a:t>
            </a: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1281113" y="1268413"/>
            <a:ext cx="24638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>
                <a:latin typeface="Courier New" pitchFamily="49" charset="0"/>
              </a:rPr>
              <a:t>DIV	</a:t>
            </a:r>
            <a:r>
              <a:rPr lang="sv-SE" b="1">
                <a:solidFill>
                  <a:srgbClr val="996633"/>
                </a:solidFill>
                <a:latin typeface="Courier New" pitchFamily="49" charset="0"/>
              </a:rPr>
              <a:t>F0</a:t>
            </a:r>
            <a:r>
              <a:rPr lang="sv-SE">
                <a:latin typeface="Courier New" pitchFamily="49" charset="0"/>
              </a:rPr>
              <a:t>,F2,F4</a:t>
            </a:r>
          </a:p>
          <a:p>
            <a:pPr eaLnBrk="1" hangingPunct="1"/>
            <a:endParaRPr lang="sv-SE">
              <a:latin typeface="Courier New" pitchFamily="49" charset="0"/>
            </a:endParaRPr>
          </a:p>
          <a:p>
            <a:pPr eaLnBrk="1" hangingPunct="1"/>
            <a:r>
              <a:rPr lang="sv-SE">
                <a:latin typeface="Courier New" pitchFamily="49" charset="0"/>
              </a:rPr>
              <a:t>ADDD	</a:t>
            </a:r>
            <a:r>
              <a:rPr lang="sv-SE" b="1">
                <a:solidFill>
                  <a:schemeClr val="hlink"/>
                </a:solidFill>
                <a:latin typeface="Courier New" pitchFamily="49" charset="0"/>
              </a:rPr>
              <a:t>F6</a:t>
            </a:r>
            <a:r>
              <a:rPr lang="sv-SE">
                <a:latin typeface="Courier New" pitchFamily="49" charset="0"/>
              </a:rPr>
              <a:t>,</a:t>
            </a:r>
            <a:r>
              <a:rPr lang="sv-SE" b="1">
                <a:solidFill>
                  <a:srgbClr val="996633"/>
                </a:solidFill>
                <a:latin typeface="Courier New" pitchFamily="49" charset="0"/>
              </a:rPr>
              <a:t>F0</a:t>
            </a:r>
            <a:r>
              <a:rPr lang="sv-SE">
                <a:latin typeface="Courier New" pitchFamily="49" charset="0"/>
              </a:rPr>
              <a:t>,</a:t>
            </a:r>
            <a:r>
              <a:rPr lang="sv-SE" b="1">
                <a:solidFill>
                  <a:srgbClr val="FF0000"/>
                </a:solidFill>
                <a:latin typeface="Courier New" pitchFamily="49" charset="0"/>
              </a:rPr>
              <a:t>F8</a:t>
            </a:r>
          </a:p>
          <a:p>
            <a:pPr eaLnBrk="1" hangingPunct="1"/>
            <a:endParaRPr lang="sv-SE">
              <a:latin typeface="Courier New" pitchFamily="49" charset="0"/>
            </a:endParaRPr>
          </a:p>
          <a:p>
            <a:pPr eaLnBrk="1" hangingPunct="1"/>
            <a:r>
              <a:rPr lang="sv-SE">
                <a:latin typeface="Courier New" pitchFamily="49" charset="0"/>
              </a:rPr>
              <a:t>SUBD	</a:t>
            </a:r>
            <a:r>
              <a:rPr lang="sv-SE" b="1">
                <a:solidFill>
                  <a:srgbClr val="FF0000"/>
                </a:solidFill>
                <a:latin typeface="Courier New" pitchFamily="49" charset="0"/>
              </a:rPr>
              <a:t>F8</a:t>
            </a:r>
            <a:r>
              <a:rPr lang="sv-SE">
                <a:latin typeface="Courier New" pitchFamily="49" charset="0"/>
              </a:rPr>
              <a:t>,F10,F14</a:t>
            </a:r>
          </a:p>
          <a:p>
            <a:pPr eaLnBrk="1" hangingPunct="1"/>
            <a:endParaRPr lang="sv-SE">
              <a:latin typeface="Courier New" pitchFamily="49" charset="0"/>
            </a:endParaRPr>
          </a:p>
          <a:p>
            <a:pPr eaLnBrk="1" hangingPunct="1"/>
            <a:r>
              <a:rPr lang="sv-SE">
                <a:latin typeface="Courier New" pitchFamily="49" charset="0"/>
              </a:rPr>
              <a:t>MULD	</a:t>
            </a:r>
            <a:r>
              <a:rPr lang="sv-SE" b="1">
                <a:solidFill>
                  <a:schemeClr val="hlink"/>
                </a:solidFill>
                <a:latin typeface="Courier New" pitchFamily="49" charset="0"/>
              </a:rPr>
              <a:t>F6</a:t>
            </a:r>
            <a:r>
              <a:rPr lang="sv-SE">
                <a:latin typeface="Courier New" pitchFamily="49" charset="0"/>
              </a:rPr>
              <a:t>,F10,</a:t>
            </a:r>
            <a:r>
              <a:rPr lang="sv-SE" b="1">
                <a:solidFill>
                  <a:srgbClr val="FF0000"/>
                </a:solidFill>
                <a:latin typeface="Courier New" pitchFamily="49" charset="0"/>
              </a:rPr>
              <a:t>F8</a:t>
            </a:r>
            <a:endParaRPr lang="en-US" b="1">
              <a:solidFill>
                <a:srgbClr val="FF0000"/>
              </a:solidFill>
              <a:latin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7800" y="1600200"/>
            <a:ext cx="2552700" cy="1447800"/>
            <a:chOff x="912" y="1440"/>
            <a:chExt cx="1608" cy="912"/>
          </a:xfrm>
        </p:grpSpPr>
        <p:sp>
          <p:nvSpPr>
            <p:cNvPr id="124942" name="Line 5"/>
            <p:cNvSpPr>
              <a:spLocks noChangeShapeType="1"/>
            </p:cNvSpPr>
            <p:nvPr/>
          </p:nvSpPr>
          <p:spPr bwMode="auto">
            <a:xfrm>
              <a:off x="1584" y="1440"/>
              <a:ext cx="240" cy="24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943" name="Line 6"/>
            <p:cNvSpPr>
              <a:spLocks noChangeShapeType="1"/>
            </p:cNvSpPr>
            <p:nvPr/>
          </p:nvSpPr>
          <p:spPr bwMode="auto">
            <a:xfrm flipH="1">
              <a:off x="1632" y="1776"/>
              <a:ext cx="38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944" name="Line 7"/>
            <p:cNvSpPr>
              <a:spLocks noChangeShapeType="1"/>
            </p:cNvSpPr>
            <p:nvPr/>
          </p:nvSpPr>
          <p:spPr bwMode="auto">
            <a:xfrm>
              <a:off x="1632" y="2160"/>
              <a:ext cx="528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945" name="Freeform 8"/>
            <p:cNvSpPr>
              <a:spLocks/>
            </p:cNvSpPr>
            <p:nvPr/>
          </p:nvSpPr>
          <p:spPr bwMode="auto">
            <a:xfrm>
              <a:off x="1296" y="1776"/>
              <a:ext cx="192" cy="576"/>
            </a:xfrm>
            <a:custGeom>
              <a:avLst/>
              <a:gdLst>
                <a:gd name="T0" fmla="*/ 192 w 192"/>
                <a:gd name="T1" fmla="*/ 0 h 576"/>
                <a:gd name="T2" fmla="*/ 0 w 192"/>
                <a:gd name="T3" fmla="*/ 336 h 576"/>
                <a:gd name="T4" fmla="*/ 192 w 192"/>
                <a:gd name="T5" fmla="*/ 576 h 576"/>
                <a:gd name="T6" fmla="*/ 0 60000 65536"/>
                <a:gd name="T7" fmla="*/ 0 60000 65536"/>
                <a:gd name="T8" fmla="*/ 0 60000 65536"/>
                <a:gd name="T9" fmla="*/ 0 w 192"/>
                <a:gd name="T10" fmla="*/ 0 h 576"/>
                <a:gd name="T11" fmla="*/ 192 w 192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576">
                  <a:moveTo>
                    <a:pt x="192" y="0"/>
                  </a:moveTo>
                  <a:cubicBezTo>
                    <a:pt x="96" y="120"/>
                    <a:pt x="0" y="240"/>
                    <a:pt x="0" y="336"/>
                  </a:cubicBezTo>
                  <a:cubicBezTo>
                    <a:pt x="0" y="432"/>
                    <a:pt x="96" y="504"/>
                    <a:pt x="192" y="576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946" name="Text Box 9"/>
            <p:cNvSpPr txBox="1">
              <a:spLocks noChangeArrowheads="1"/>
            </p:cNvSpPr>
            <p:nvPr/>
          </p:nvSpPr>
          <p:spPr bwMode="auto">
            <a:xfrm>
              <a:off x="1872" y="1440"/>
              <a:ext cx="4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sv-SE">
                  <a:solidFill>
                    <a:srgbClr val="996633"/>
                  </a:solidFill>
                </a:rPr>
                <a:t>RAW</a:t>
              </a:r>
              <a:endParaRPr lang="en-US">
                <a:solidFill>
                  <a:srgbClr val="996633"/>
                </a:solidFill>
              </a:endParaRPr>
            </a:p>
          </p:txBody>
        </p:sp>
        <p:sp>
          <p:nvSpPr>
            <p:cNvPr id="124947" name="Text Box 10"/>
            <p:cNvSpPr txBox="1">
              <a:spLocks noChangeArrowheads="1"/>
            </p:cNvSpPr>
            <p:nvPr/>
          </p:nvSpPr>
          <p:spPr bwMode="auto">
            <a:xfrm>
              <a:off x="1968" y="1776"/>
              <a:ext cx="4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sv-SE">
                  <a:solidFill>
                    <a:srgbClr val="FF0000"/>
                  </a:solidFill>
                </a:rPr>
                <a:t>WAR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24948" name="Text Box 11"/>
            <p:cNvSpPr txBox="1">
              <a:spLocks noChangeArrowheads="1"/>
            </p:cNvSpPr>
            <p:nvPr/>
          </p:nvSpPr>
          <p:spPr bwMode="auto">
            <a:xfrm>
              <a:off x="2064" y="2112"/>
              <a:ext cx="4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sv-SE">
                  <a:solidFill>
                    <a:srgbClr val="FF0000"/>
                  </a:solidFill>
                </a:rPr>
                <a:t>RAW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24949" name="Text Box 12"/>
            <p:cNvSpPr txBox="1">
              <a:spLocks noChangeArrowheads="1"/>
            </p:cNvSpPr>
            <p:nvPr/>
          </p:nvSpPr>
          <p:spPr bwMode="auto">
            <a:xfrm>
              <a:off x="912" y="1776"/>
              <a:ext cx="49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sv-SE">
                  <a:solidFill>
                    <a:schemeClr val="hlink"/>
                  </a:solidFill>
                </a:rPr>
                <a:t>WAW</a:t>
              </a:r>
              <a:endParaRPr lang="en-US">
                <a:solidFill>
                  <a:schemeClr val="hlink"/>
                </a:solidFill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208086" y="1262063"/>
            <a:ext cx="8359784" cy="2813051"/>
            <a:chOff x="751" y="1515"/>
            <a:chExt cx="5266" cy="1772"/>
          </a:xfrm>
        </p:grpSpPr>
        <p:sp>
          <p:nvSpPr>
            <p:cNvPr id="124938" name="Text Box 14"/>
            <p:cNvSpPr txBox="1">
              <a:spLocks noChangeArrowheads="1"/>
            </p:cNvSpPr>
            <p:nvPr/>
          </p:nvSpPr>
          <p:spPr bwMode="auto">
            <a:xfrm>
              <a:off x="2294" y="1515"/>
              <a:ext cx="192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sv-SE" b="1" dirty="0" smtClean="0"/>
                <a:t>//delayed </a:t>
              </a:r>
              <a:r>
                <a:rPr lang="sv-SE" b="1" dirty="0"/>
                <a:t>a long time</a:t>
              </a:r>
              <a:endParaRPr lang="en-US" b="1" dirty="0"/>
            </a:p>
          </p:txBody>
        </p:sp>
        <p:sp>
          <p:nvSpPr>
            <p:cNvPr id="124939" name="Text Box 15"/>
            <p:cNvSpPr txBox="1">
              <a:spLocks noChangeArrowheads="1"/>
            </p:cNvSpPr>
            <p:nvPr/>
          </p:nvSpPr>
          <p:spPr bwMode="auto">
            <a:xfrm>
              <a:off x="2592" y="2265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sv-SE"/>
            </a:p>
          </p:txBody>
        </p:sp>
        <p:sp>
          <p:nvSpPr>
            <p:cNvPr id="124940" name="Text Box 16"/>
            <p:cNvSpPr txBox="1">
              <a:spLocks noChangeArrowheads="1"/>
            </p:cNvSpPr>
            <p:nvPr/>
          </p:nvSpPr>
          <p:spPr bwMode="auto">
            <a:xfrm>
              <a:off x="2592" y="1920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sv-SE"/>
            </a:p>
          </p:txBody>
        </p:sp>
        <p:sp>
          <p:nvSpPr>
            <p:cNvPr id="124941" name="Text Box 17"/>
            <p:cNvSpPr txBox="1">
              <a:spLocks noChangeArrowheads="1"/>
            </p:cNvSpPr>
            <p:nvPr/>
          </p:nvSpPr>
          <p:spPr bwMode="auto">
            <a:xfrm>
              <a:off x="751" y="2880"/>
              <a:ext cx="526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sv-SE" dirty="0" smtClean="0"/>
                <a:t>Note: WAR </a:t>
              </a:r>
              <a:r>
                <a:rPr lang="sv-SE" dirty="0"/>
                <a:t>and WAW </a:t>
              </a:r>
              <a:r>
                <a:rPr lang="sv-SE" dirty="0" smtClean="0"/>
                <a:t>(”</a:t>
              </a:r>
              <a:r>
                <a:rPr lang="sv-SE" dirty="0" err="1" smtClean="0"/>
                <a:t>name</a:t>
              </a:r>
              <a:r>
                <a:rPr lang="sv-SE" dirty="0" smtClean="0"/>
                <a:t> </a:t>
              </a:r>
              <a:r>
                <a:rPr lang="sv-SE" dirty="0" err="1" smtClean="0"/>
                <a:t>dependencies</a:t>
              </a:r>
              <a:r>
                <a:rPr lang="sv-SE" dirty="0" smtClean="0"/>
                <a:t>”) </a:t>
              </a:r>
              <a:r>
                <a:rPr lang="sv-SE" dirty="0" err="1" smtClean="0"/>
                <a:t>can</a:t>
              </a:r>
              <a:r>
                <a:rPr lang="sv-SE" dirty="0" smtClean="0"/>
                <a:t> be avoided </a:t>
              </a:r>
              <a:r>
                <a:rPr lang="sv-SE" dirty="0" err="1"/>
                <a:t>through</a:t>
              </a:r>
              <a:r>
                <a:rPr lang="sv-SE" dirty="0"/>
                <a:t> </a:t>
              </a:r>
              <a:endParaRPr lang="sv-SE" dirty="0" smtClean="0"/>
            </a:p>
            <a:p>
              <a:pPr eaLnBrk="1" hangingPunct="1"/>
              <a:r>
                <a:rPr lang="sv-SE" dirty="0" smtClean="0"/>
                <a:t>”</a:t>
              </a:r>
              <a:r>
                <a:rPr lang="sv-SE" dirty="0"/>
                <a:t>register renaming”</a:t>
              </a:r>
              <a:endParaRPr lang="en-US" dirty="0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371600" y="4149725"/>
            <a:ext cx="6696075" cy="2289175"/>
            <a:chOff x="864" y="2614"/>
            <a:chExt cx="4218" cy="1442"/>
          </a:xfrm>
        </p:grpSpPr>
        <p:sp>
          <p:nvSpPr>
            <p:cNvPr id="124935" name="Text Box 19"/>
            <p:cNvSpPr txBox="1">
              <a:spLocks noChangeArrowheads="1"/>
            </p:cNvSpPr>
            <p:nvPr/>
          </p:nvSpPr>
          <p:spPr bwMode="auto">
            <a:xfrm>
              <a:off x="864" y="2614"/>
              <a:ext cx="4218" cy="1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sv-SE" b="1" u="sng">
                  <a:latin typeface="Courier New" pitchFamily="49" charset="0"/>
                </a:rPr>
                <a:t>Register Renaming:</a:t>
              </a:r>
            </a:p>
            <a:p>
              <a:pPr eaLnBrk="1" hangingPunct="1"/>
              <a:r>
                <a:rPr lang="sv-SE">
                  <a:latin typeface="Courier New" pitchFamily="49" charset="0"/>
                </a:rPr>
                <a:t>DIV	</a:t>
              </a:r>
              <a:r>
                <a:rPr lang="sv-SE" b="1">
                  <a:solidFill>
                    <a:srgbClr val="996633"/>
                  </a:solidFill>
                  <a:latin typeface="Courier New" pitchFamily="49" charset="0"/>
                </a:rPr>
                <a:t>F0</a:t>
              </a:r>
              <a:r>
                <a:rPr lang="sv-SE">
                  <a:latin typeface="Courier New" pitchFamily="49" charset="0"/>
                </a:rPr>
                <a:t>,F2,F4</a:t>
              </a:r>
            </a:p>
            <a:p>
              <a:pPr eaLnBrk="1" hangingPunct="1"/>
              <a:endParaRPr lang="sv-SE">
                <a:latin typeface="Courier New" pitchFamily="49" charset="0"/>
              </a:endParaRPr>
            </a:p>
            <a:p>
              <a:pPr eaLnBrk="1" hangingPunct="1"/>
              <a:r>
                <a:rPr lang="sv-SE">
                  <a:latin typeface="Courier New" pitchFamily="49" charset="0"/>
                </a:rPr>
                <a:t>ADDD	</a:t>
              </a:r>
              <a:r>
                <a:rPr lang="sv-SE" b="1">
                  <a:solidFill>
                    <a:schemeClr val="hlink"/>
                  </a:solidFill>
                  <a:latin typeface="Courier New" pitchFamily="49" charset="0"/>
                </a:rPr>
                <a:t>F6</a:t>
              </a:r>
              <a:r>
                <a:rPr lang="sv-SE">
                  <a:latin typeface="Courier New" pitchFamily="49" charset="0"/>
                </a:rPr>
                <a:t>,</a:t>
              </a:r>
              <a:r>
                <a:rPr lang="sv-SE" b="1">
                  <a:solidFill>
                    <a:srgbClr val="996633"/>
                  </a:solidFill>
                  <a:latin typeface="Courier New" pitchFamily="49" charset="0"/>
                </a:rPr>
                <a:t>F0</a:t>
              </a:r>
              <a:r>
                <a:rPr lang="sv-SE">
                  <a:latin typeface="Courier New" pitchFamily="49" charset="0"/>
                </a:rPr>
                <a:t>,</a:t>
              </a:r>
              <a:r>
                <a:rPr lang="sv-SE" b="1">
                  <a:solidFill>
                    <a:srgbClr val="FF0000"/>
                  </a:solidFill>
                  <a:latin typeface="Courier New" pitchFamily="49" charset="0"/>
                </a:rPr>
                <a:t>F8</a:t>
              </a:r>
            </a:p>
            <a:p>
              <a:pPr eaLnBrk="1" hangingPunct="1"/>
              <a:endParaRPr lang="sv-SE">
                <a:latin typeface="Courier New" pitchFamily="49" charset="0"/>
              </a:endParaRPr>
            </a:p>
            <a:p>
              <a:pPr eaLnBrk="1" hangingPunct="1"/>
              <a:r>
                <a:rPr lang="sv-SE">
                  <a:latin typeface="Courier New" pitchFamily="49" charset="0"/>
                </a:rPr>
                <a:t>SUBD	</a:t>
              </a:r>
              <a:r>
                <a:rPr lang="sv-SE" b="1">
                  <a:solidFill>
                    <a:srgbClr val="FF0000"/>
                  </a:solidFill>
                  <a:latin typeface="Courier New" pitchFamily="49" charset="0"/>
                </a:rPr>
                <a:t>tmp1</a:t>
              </a:r>
              <a:r>
                <a:rPr lang="sv-SE">
                  <a:latin typeface="Courier New" pitchFamily="49" charset="0"/>
                </a:rPr>
                <a:t>,F10,F14  ;can be executed right away</a:t>
              </a:r>
            </a:p>
            <a:p>
              <a:pPr eaLnBrk="1" hangingPunct="1"/>
              <a:endParaRPr lang="sv-SE">
                <a:latin typeface="Courier New" pitchFamily="49" charset="0"/>
              </a:endParaRPr>
            </a:p>
            <a:p>
              <a:pPr eaLnBrk="1" hangingPunct="1"/>
              <a:r>
                <a:rPr lang="sv-SE">
                  <a:latin typeface="Courier New" pitchFamily="49" charset="0"/>
                </a:rPr>
                <a:t>MULD	</a:t>
              </a:r>
              <a:r>
                <a:rPr lang="sv-SE" b="1">
                  <a:solidFill>
                    <a:schemeClr val="hlink"/>
                  </a:solidFill>
                  <a:latin typeface="Courier New" pitchFamily="49" charset="0"/>
                </a:rPr>
                <a:t>tmp2</a:t>
              </a:r>
              <a:r>
                <a:rPr lang="sv-SE">
                  <a:latin typeface="Courier New" pitchFamily="49" charset="0"/>
                </a:rPr>
                <a:t>,F10,</a:t>
              </a:r>
              <a:r>
                <a:rPr lang="sv-SE" b="1">
                  <a:solidFill>
                    <a:srgbClr val="FF0000"/>
                  </a:solidFill>
                  <a:latin typeface="Courier New" pitchFamily="49" charset="0"/>
                </a:rPr>
                <a:t>tmp1 </a:t>
              </a:r>
              <a:r>
                <a:rPr lang="sv-SE">
                  <a:latin typeface="Courier New" pitchFamily="49" charset="0"/>
                </a:rPr>
                <a:t>;delayed a few cycles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124936" name="Line 20"/>
            <p:cNvSpPr>
              <a:spLocks noChangeShapeType="1"/>
            </p:cNvSpPr>
            <p:nvPr/>
          </p:nvSpPr>
          <p:spPr bwMode="auto">
            <a:xfrm>
              <a:off x="1584" y="2966"/>
              <a:ext cx="240" cy="192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937" name="Line 21"/>
            <p:cNvSpPr>
              <a:spLocks noChangeShapeType="1"/>
            </p:cNvSpPr>
            <p:nvPr/>
          </p:nvSpPr>
          <p:spPr bwMode="auto">
            <a:xfrm>
              <a:off x="1728" y="3657"/>
              <a:ext cx="62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11124127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169"/>
          <p:cNvSpPr txBox="1">
            <a:spLocks noChangeArrowheads="1"/>
          </p:cNvSpPr>
          <p:nvPr/>
        </p:nvSpPr>
        <p:spPr bwMode="auto">
          <a:xfrm>
            <a:off x="7040563" y="5564188"/>
            <a:ext cx="18145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sz="4000" b="1"/>
              <a:t>Order</a:t>
            </a:r>
          </a:p>
        </p:txBody>
      </p:sp>
      <p:sp>
        <p:nvSpPr>
          <p:cNvPr id="126979" name="Text Box 171"/>
          <p:cNvSpPr txBox="1">
            <a:spLocks noChangeArrowheads="1"/>
          </p:cNvSpPr>
          <p:nvPr/>
        </p:nvSpPr>
        <p:spPr bwMode="auto">
          <a:xfrm>
            <a:off x="3440113" y="5535613"/>
            <a:ext cx="581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r>
              <a:rPr lang="sv-SE" sz="4000" b="1"/>
              <a:t>R</a:t>
            </a:r>
          </a:p>
        </p:txBody>
      </p:sp>
      <p:sp>
        <p:nvSpPr>
          <p:cNvPr id="126980" name="Freeform 2"/>
          <p:cNvSpPr>
            <a:spLocks/>
          </p:cNvSpPr>
          <p:nvPr/>
        </p:nvSpPr>
        <p:spPr bwMode="auto">
          <a:xfrm>
            <a:off x="1397000" y="2489200"/>
            <a:ext cx="8674100" cy="1092200"/>
          </a:xfrm>
          <a:custGeom>
            <a:avLst/>
            <a:gdLst>
              <a:gd name="T0" fmla="*/ 7670800 w 5464"/>
              <a:gd name="T1" fmla="*/ 963706 h 952"/>
              <a:gd name="T2" fmla="*/ 8280400 w 5464"/>
              <a:gd name="T3" fmla="*/ 963706 h 952"/>
              <a:gd name="T4" fmla="*/ 7442200 w 5464"/>
              <a:gd name="T5" fmla="*/ 192741 h 952"/>
              <a:gd name="T6" fmla="*/ 889000 w 5464"/>
              <a:gd name="T7" fmla="*/ 27534 h 952"/>
              <a:gd name="T8" fmla="*/ 2108200 w 5464"/>
              <a:gd name="T9" fmla="*/ 357948 h 9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64"/>
              <a:gd name="T16" fmla="*/ 0 h 952"/>
              <a:gd name="T17" fmla="*/ 5464 w 5464"/>
              <a:gd name="T18" fmla="*/ 952 h 9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64" h="952">
                <a:moveTo>
                  <a:pt x="4832" y="840"/>
                </a:moveTo>
                <a:cubicBezTo>
                  <a:pt x="5036" y="896"/>
                  <a:pt x="5240" y="952"/>
                  <a:pt x="5216" y="840"/>
                </a:cubicBezTo>
                <a:cubicBezTo>
                  <a:pt x="5192" y="728"/>
                  <a:pt x="5464" y="304"/>
                  <a:pt x="4688" y="168"/>
                </a:cubicBezTo>
                <a:cubicBezTo>
                  <a:pt x="3912" y="32"/>
                  <a:pt x="1120" y="0"/>
                  <a:pt x="560" y="24"/>
                </a:cubicBezTo>
                <a:cubicBezTo>
                  <a:pt x="0" y="48"/>
                  <a:pt x="664" y="180"/>
                  <a:pt x="1328" y="312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39011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-304800"/>
            <a:ext cx="8842375" cy="1431925"/>
          </a:xfrm>
        </p:spPr>
        <p:txBody>
          <a:bodyPr lIns="90924" tIns="45462" rIns="90924" bIns="45462" anchor="ctr"/>
          <a:lstStyle/>
          <a:p>
            <a:pPr defTabSz="993775" eaLnBrk="1" hangingPunct="1">
              <a:defRPr/>
            </a:pPr>
            <a:r>
              <a:rPr lang="sv-SE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Tomasulo’s Algorithm</a:t>
            </a:r>
            <a:endParaRPr lang="en-US" sz="400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6982" name="Rectangle 4"/>
          <p:cNvSpPr>
            <a:spLocks noChangeArrowheads="1"/>
          </p:cNvSpPr>
          <p:nvPr/>
        </p:nvSpPr>
        <p:spPr bwMode="auto">
          <a:xfrm>
            <a:off x="3530600" y="1866900"/>
            <a:ext cx="423863" cy="29432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26983" name="Line 5"/>
          <p:cNvSpPr>
            <a:spLocks noChangeShapeType="1"/>
          </p:cNvSpPr>
          <p:nvPr/>
        </p:nvSpPr>
        <p:spPr bwMode="auto">
          <a:xfrm>
            <a:off x="2170113" y="3368675"/>
            <a:ext cx="1825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6984" name="Group 6"/>
          <p:cNvGrpSpPr>
            <a:grpSpLocks/>
          </p:cNvGrpSpPr>
          <p:nvPr/>
        </p:nvGrpSpPr>
        <p:grpSpPr bwMode="auto">
          <a:xfrm>
            <a:off x="2057400" y="3138488"/>
            <a:ext cx="152400" cy="442912"/>
            <a:chOff x="1480" y="1915"/>
            <a:chExt cx="117" cy="293"/>
          </a:xfrm>
        </p:grpSpPr>
        <p:sp>
          <p:nvSpPr>
            <p:cNvPr id="127145" name="Rectangle 7"/>
            <p:cNvSpPr>
              <a:spLocks noChangeArrowheads="1"/>
            </p:cNvSpPr>
            <p:nvPr/>
          </p:nvSpPr>
          <p:spPr bwMode="auto">
            <a:xfrm>
              <a:off x="1480" y="1915"/>
              <a:ext cx="40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7146" name="Rectangle 8"/>
            <p:cNvSpPr>
              <a:spLocks noChangeArrowheads="1"/>
            </p:cNvSpPr>
            <p:nvPr/>
          </p:nvSpPr>
          <p:spPr bwMode="auto">
            <a:xfrm>
              <a:off x="1515" y="1915"/>
              <a:ext cx="40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7147" name="Rectangle 9"/>
            <p:cNvSpPr>
              <a:spLocks noChangeArrowheads="1"/>
            </p:cNvSpPr>
            <p:nvPr/>
          </p:nvSpPr>
          <p:spPr bwMode="auto">
            <a:xfrm>
              <a:off x="1556" y="1915"/>
              <a:ext cx="41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26985" name="Rectangle 10"/>
          <p:cNvSpPr>
            <a:spLocks noChangeArrowheads="1"/>
          </p:cNvSpPr>
          <p:nvPr/>
        </p:nvSpPr>
        <p:spPr bwMode="auto">
          <a:xfrm>
            <a:off x="1477963" y="3152775"/>
            <a:ext cx="328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903" tIns="39952" rIns="79903" bIns="39952">
            <a:spAutoFit/>
          </a:bodyPr>
          <a:lstStyle/>
          <a:p>
            <a:pPr defTabSz="661988" eaLnBrk="0" hangingPunct="0"/>
            <a:r>
              <a:rPr lang="en-US" sz="1500">
                <a:latin typeface="Helvetica" charset="0"/>
              </a:rPr>
              <a:t>IF</a:t>
            </a:r>
          </a:p>
        </p:txBody>
      </p:sp>
      <p:sp>
        <p:nvSpPr>
          <p:cNvPr id="126986" name="Rectangle 11"/>
          <p:cNvSpPr>
            <a:spLocks noChangeArrowheads="1"/>
          </p:cNvSpPr>
          <p:nvPr/>
        </p:nvSpPr>
        <p:spPr bwMode="auto">
          <a:xfrm rot="-5400000">
            <a:off x="3005138" y="3121025"/>
            <a:ext cx="14620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03" tIns="39952" rIns="79903" bIns="39952">
            <a:spAutoFit/>
          </a:bodyPr>
          <a:lstStyle/>
          <a:p>
            <a:pPr defTabSz="661988" eaLnBrk="0" hangingPunct="0"/>
            <a:r>
              <a:rPr lang="en-US" sz="1200" b="1">
                <a:latin typeface="Helvetica" charset="0"/>
              </a:rPr>
              <a:t>Read operands</a:t>
            </a:r>
          </a:p>
        </p:txBody>
      </p:sp>
      <p:sp>
        <p:nvSpPr>
          <p:cNvPr id="126987" name="Line 12"/>
          <p:cNvSpPr>
            <a:spLocks noChangeShapeType="1"/>
          </p:cNvSpPr>
          <p:nvPr/>
        </p:nvSpPr>
        <p:spPr bwMode="auto">
          <a:xfrm>
            <a:off x="1862138" y="3368675"/>
            <a:ext cx="184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6988" name="Group 13"/>
          <p:cNvGrpSpPr>
            <a:grpSpLocks/>
          </p:cNvGrpSpPr>
          <p:nvPr/>
        </p:nvGrpSpPr>
        <p:grpSpPr bwMode="auto">
          <a:xfrm>
            <a:off x="2254250" y="3082925"/>
            <a:ext cx="487363" cy="474663"/>
            <a:chOff x="1622" y="1874"/>
            <a:chExt cx="351" cy="348"/>
          </a:xfrm>
        </p:grpSpPr>
        <p:sp>
          <p:nvSpPr>
            <p:cNvPr id="127143" name="Rectangle 14"/>
            <p:cNvSpPr>
              <a:spLocks noChangeArrowheads="1"/>
            </p:cNvSpPr>
            <p:nvPr/>
          </p:nvSpPr>
          <p:spPr bwMode="auto">
            <a:xfrm>
              <a:off x="1654" y="1874"/>
              <a:ext cx="316" cy="3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dist="107763" dir="2700000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7144" name="Rectangle 15"/>
            <p:cNvSpPr>
              <a:spLocks noChangeArrowheads="1"/>
            </p:cNvSpPr>
            <p:nvPr/>
          </p:nvSpPr>
          <p:spPr bwMode="auto">
            <a:xfrm>
              <a:off x="1622" y="1951"/>
              <a:ext cx="351" cy="192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B2B2B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9903" tIns="39952" rIns="79903" bIns="39952">
              <a:spAutoFit/>
            </a:bodyPr>
            <a:lstStyle/>
            <a:p>
              <a:pPr defTabSz="661988" eaLnBrk="0" hangingPunct="0"/>
              <a:r>
                <a:rPr lang="en-US" sz="1200" b="1">
                  <a:latin typeface="Helvetica" charset="0"/>
                </a:rPr>
                <a:t>Issue</a:t>
              </a:r>
            </a:p>
          </p:txBody>
        </p:sp>
      </p:grpSp>
      <p:sp>
        <p:nvSpPr>
          <p:cNvPr id="126989" name="Rectangle 16"/>
          <p:cNvSpPr>
            <a:spLocks noChangeArrowheads="1"/>
          </p:cNvSpPr>
          <p:nvPr/>
        </p:nvSpPr>
        <p:spPr bwMode="auto">
          <a:xfrm>
            <a:off x="6094413" y="1881188"/>
            <a:ext cx="438150" cy="47466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26990" name="Rectangle 17"/>
          <p:cNvSpPr>
            <a:spLocks noChangeArrowheads="1"/>
          </p:cNvSpPr>
          <p:nvPr/>
        </p:nvSpPr>
        <p:spPr bwMode="auto">
          <a:xfrm>
            <a:off x="6064250" y="1995488"/>
            <a:ext cx="4429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903" tIns="39952" rIns="79903" bIns="39952">
            <a:spAutoFit/>
          </a:bodyPr>
          <a:lstStyle/>
          <a:p>
            <a:pPr defTabSz="661988" eaLnBrk="0" hangingPunct="0"/>
            <a:r>
              <a:rPr lang="en-US" sz="1000" b="1">
                <a:latin typeface="Helvetica" charset="0"/>
              </a:rPr>
              <a:t>Mem</a:t>
            </a:r>
          </a:p>
        </p:txBody>
      </p:sp>
      <p:sp>
        <p:nvSpPr>
          <p:cNvPr id="126991" name="Rectangle 18"/>
          <p:cNvSpPr>
            <a:spLocks noChangeArrowheads="1"/>
          </p:cNvSpPr>
          <p:nvPr/>
        </p:nvSpPr>
        <p:spPr bwMode="auto">
          <a:xfrm>
            <a:off x="2286000" y="3124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Issue</a:t>
            </a:r>
            <a:endParaRPr lang="en-US" sz="1600"/>
          </a:p>
        </p:txBody>
      </p:sp>
      <p:sp>
        <p:nvSpPr>
          <p:cNvPr id="126992" name="Line 19"/>
          <p:cNvSpPr>
            <a:spLocks noChangeShapeType="1"/>
          </p:cNvSpPr>
          <p:nvPr/>
        </p:nvSpPr>
        <p:spPr bwMode="auto">
          <a:xfrm>
            <a:off x="3352800" y="16002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6993" name="Line 20"/>
          <p:cNvSpPr>
            <a:spLocks noChangeShapeType="1"/>
          </p:cNvSpPr>
          <p:nvPr/>
        </p:nvSpPr>
        <p:spPr bwMode="auto">
          <a:xfrm>
            <a:off x="4191000" y="17526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6994" name="Line 21"/>
          <p:cNvSpPr>
            <a:spLocks noChangeShapeType="1"/>
          </p:cNvSpPr>
          <p:nvPr/>
        </p:nvSpPr>
        <p:spPr bwMode="auto">
          <a:xfrm>
            <a:off x="6781800" y="19050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6995" name="Line 22"/>
          <p:cNvSpPr>
            <a:spLocks noChangeShapeType="1"/>
          </p:cNvSpPr>
          <p:nvPr/>
        </p:nvSpPr>
        <p:spPr bwMode="auto">
          <a:xfrm>
            <a:off x="5943600" y="18288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6996" name="Freeform 23"/>
          <p:cNvSpPr>
            <a:spLocks/>
          </p:cNvSpPr>
          <p:nvPr/>
        </p:nvSpPr>
        <p:spPr bwMode="auto">
          <a:xfrm>
            <a:off x="2895600" y="3352800"/>
            <a:ext cx="4876800" cy="1219200"/>
          </a:xfrm>
          <a:custGeom>
            <a:avLst/>
            <a:gdLst>
              <a:gd name="T0" fmla="*/ 0 w 2400"/>
              <a:gd name="T1" fmla="*/ 304800 h 768"/>
              <a:gd name="T2" fmla="*/ 585216 w 2400"/>
              <a:gd name="T3" fmla="*/ 1219200 h 768"/>
              <a:gd name="T4" fmla="*/ 3998976 w 2400"/>
              <a:gd name="T5" fmla="*/ 12192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6997" name="Freeform 24"/>
          <p:cNvSpPr>
            <a:spLocks/>
          </p:cNvSpPr>
          <p:nvPr/>
        </p:nvSpPr>
        <p:spPr bwMode="auto">
          <a:xfrm>
            <a:off x="2895600" y="3352800"/>
            <a:ext cx="4876800" cy="609600"/>
          </a:xfrm>
          <a:custGeom>
            <a:avLst/>
            <a:gdLst>
              <a:gd name="T0" fmla="*/ 0 w 2400"/>
              <a:gd name="T1" fmla="*/ 152400 h 768"/>
              <a:gd name="T2" fmla="*/ 585216 w 2400"/>
              <a:gd name="T3" fmla="*/ 609600 h 768"/>
              <a:gd name="T4" fmla="*/ 3998976 w 2400"/>
              <a:gd name="T5" fmla="*/ 6096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6998" name="Freeform 25"/>
          <p:cNvSpPr>
            <a:spLocks/>
          </p:cNvSpPr>
          <p:nvPr/>
        </p:nvSpPr>
        <p:spPr bwMode="auto">
          <a:xfrm flipV="1">
            <a:off x="2895600" y="2667000"/>
            <a:ext cx="4876800" cy="685800"/>
          </a:xfrm>
          <a:custGeom>
            <a:avLst/>
            <a:gdLst>
              <a:gd name="T0" fmla="*/ 0 w 2400"/>
              <a:gd name="T1" fmla="*/ 171450 h 768"/>
              <a:gd name="T2" fmla="*/ 585216 w 2400"/>
              <a:gd name="T3" fmla="*/ 685800 h 768"/>
              <a:gd name="T4" fmla="*/ 3998976 w 2400"/>
              <a:gd name="T5" fmla="*/ 6858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6999" name="Freeform 26"/>
          <p:cNvSpPr>
            <a:spLocks/>
          </p:cNvSpPr>
          <p:nvPr/>
        </p:nvSpPr>
        <p:spPr bwMode="auto">
          <a:xfrm flipV="1">
            <a:off x="2895600" y="2057400"/>
            <a:ext cx="4876800" cy="1295400"/>
          </a:xfrm>
          <a:custGeom>
            <a:avLst/>
            <a:gdLst>
              <a:gd name="T0" fmla="*/ 0 w 2400"/>
              <a:gd name="T1" fmla="*/ 323850 h 768"/>
              <a:gd name="T2" fmla="*/ 585216 w 2400"/>
              <a:gd name="T3" fmla="*/ 1295400 h 768"/>
              <a:gd name="T4" fmla="*/ 3998976 w 2400"/>
              <a:gd name="T5" fmla="*/ 12954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7000" name="Freeform 27"/>
          <p:cNvSpPr>
            <a:spLocks/>
          </p:cNvSpPr>
          <p:nvPr/>
        </p:nvSpPr>
        <p:spPr bwMode="auto">
          <a:xfrm flipV="1">
            <a:off x="2895600" y="3276600"/>
            <a:ext cx="4973638" cy="76200"/>
          </a:xfrm>
          <a:custGeom>
            <a:avLst/>
            <a:gdLst>
              <a:gd name="T0" fmla="*/ 0 w 2400"/>
              <a:gd name="T1" fmla="*/ 19050 h 768"/>
              <a:gd name="T2" fmla="*/ 596837 w 2400"/>
              <a:gd name="T3" fmla="*/ 76200 h 768"/>
              <a:gd name="T4" fmla="*/ 4078383 w 2400"/>
              <a:gd name="T5" fmla="*/ 76200 h 768"/>
              <a:gd name="T6" fmla="*/ 4973638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7001" name="Rectangle 28"/>
          <p:cNvSpPr>
            <a:spLocks noChangeArrowheads="1"/>
          </p:cNvSpPr>
          <p:nvPr/>
        </p:nvSpPr>
        <p:spPr bwMode="auto">
          <a:xfrm>
            <a:off x="5257800" y="1828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Int</a:t>
            </a:r>
          </a:p>
          <a:p>
            <a:pPr algn="ctr"/>
            <a:r>
              <a:rPr lang="sv-SE" sz="1600"/>
              <a:t>Mem</a:t>
            </a:r>
            <a:endParaRPr lang="en-US" sz="1600"/>
          </a:p>
        </p:txBody>
      </p:sp>
      <p:sp>
        <p:nvSpPr>
          <p:cNvPr id="127002" name="Rectangle 29"/>
          <p:cNvSpPr>
            <a:spLocks noChangeArrowheads="1"/>
          </p:cNvSpPr>
          <p:nvPr/>
        </p:nvSpPr>
        <p:spPr bwMode="auto">
          <a:xfrm>
            <a:off x="5257800" y="2438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Add</a:t>
            </a:r>
            <a:endParaRPr lang="en-US" sz="1600"/>
          </a:p>
        </p:txBody>
      </p:sp>
      <p:sp>
        <p:nvSpPr>
          <p:cNvPr id="127003" name="Rectangle 30"/>
          <p:cNvSpPr>
            <a:spLocks noChangeArrowheads="1"/>
          </p:cNvSpPr>
          <p:nvPr/>
        </p:nvSpPr>
        <p:spPr bwMode="auto">
          <a:xfrm>
            <a:off x="5257800" y="3048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Mul1</a:t>
            </a:r>
            <a:endParaRPr lang="en-US" sz="1600"/>
          </a:p>
        </p:txBody>
      </p:sp>
      <p:sp>
        <p:nvSpPr>
          <p:cNvPr id="127004" name="Rectangle 31"/>
          <p:cNvSpPr>
            <a:spLocks noChangeArrowheads="1"/>
          </p:cNvSpPr>
          <p:nvPr/>
        </p:nvSpPr>
        <p:spPr bwMode="auto">
          <a:xfrm>
            <a:off x="5257800" y="3657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Mul2</a:t>
            </a:r>
            <a:endParaRPr lang="en-US" sz="1600"/>
          </a:p>
        </p:txBody>
      </p:sp>
      <p:sp>
        <p:nvSpPr>
          <p:cNvPr id="127005" name="Rectangle 32"/>
          <p:cNvSpPr>
            <a:spLocks noChangeArrowheads="1"/>
          </p:cNvSpPr>
          <p:nvPr/>
        </p:nvSpPr>
        <p:spPr bwMode="auto">
          <a:xfrm>
            <a:off x="52578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Div</a:t>
            </a:r>
            <a:endParaRPr lang="en-US" sz="1600"/>
          </a:p>
        </p:txBody>
      </p:sp>
      <p:sp>
        <p:nvSpPr>
          <p:cNvPr id="127006" name="Rectangle 33"/>
          <p:cNvSpPr>
            <a:spLocks noChangeArrowheads="1"/>
          </p:cNvSpPr>
          <p:nvPr/>
        </p:nvSpPr>
        <p:spPr bwMode="auto">
          <a:xfrm>
            <a:off x="6096000" y="1828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Mem</a:t>
            </a:r>
            <a:endParaRPr lang="en-US" sz="1600"/>
          </a:p>
        </p:txBody>
      </p:sp>
      <p:sp>
        <p:nvSpPr>
          <p:cNvPr id="127007" name="Rectangle 34"/>
          <p:cNvSpPr>
            <a:spLocks noChangeArrowheads="1"/>
          </p:cNvSpPr>
          <p:nvPr/>
        </p:nvSpPr>
        <p:spPr bwMode="auto">
          <a:xfrm>
            <a:off x="3505200" y="1905000"/>
            <a:ext cx="533400" cy="297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/>
          </a:p>
          <a:p>
            <a:pPr algn="ctr"/>
            <a:endParaRPr lang="en-US"/>
          </a:p>
        </p:txBody>
      </p:sp>
      <p:sp>
        <p:nvSpPr>
          <p:cNvPr id="127008" name="Rectangle 35"/>
          <p:cNvSpPr>
            <a:spLocks noChangeArrowheads="1"/>
          </p:cNvSpPr>
          <p:nvPr/>
        </p:nvSpPr>
        <p:spPr bwMode="auto">
          <a:xfrm>
            <a:off x="1143000" y="3124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IF</a:t>
            </a:r>
            <a:endParaRPr lang="en-US" sz="1600"/>
          </a:p>
        </p:txBody>
      </p:sp>
      <p:sp>
        <p:nvSpPr>
          <p:cNvPr id="127009" name="Freeform 36"/>
          <p:cNvSpPr>
            <a:spLocks/>
          </p:cNvSpPr>
          <p:nvPr/>
        </p:nvSpPr>
        <p:spPr bwMode="auto">
          <a:xfrm>
            <a:off x="1828800" y="3124200"/>
            <a:ext cx="381000" cy="457200"/>
          </a:xfrm>
          <a:custGeom>
            <a:avLst/>
            <a:gdLst>
              <a:gd name="T0" fmla="*/ 76200 w 240"/>
              <a:gd name="T1" fmla="*/ 0 h 240"/>
              <a:gd name="T2" fmla="*/ 381000 w 240"/>
              <a:gd name="T3" fmla="*/ 0 h 240"/>
              <a:gd name="T4" fmla="*/ 381000 w 240"/>
              <a:gd name="T5" fmla="*/ 457200 h 240"/>
              <a:gd name="T6" fmla="*/ 0 w 240"/>
              <a:gd name="T7" fmla="*/ 45720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240"/>
              <a:gd name="T14" fmla="*/ 240 w 240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240">
                <a:moveTo>
                  <a:pt x="48" y="0"/>
                </a:moveTo>
                <a:lnTo>
                  <a:pt x="240" y="0"/>
                </a:lnTo>
                <a:lnTo>
                  <a:pt x="240" y="240"/>
                </a:lnTo>
                <a:lnTo>
                  <a:pt x="0" y="24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7010" name="Line 37"/>
          <p:cNvSpPr>
            <a:spLocks noChangeShapeType="1"/>
          </p:cNvSpPr>
          <p:nvPr/>
        </p:nvSpPr>
        <p:spPr bwMode="auto">
          <a:xfrm>
            <a:off x="17526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27011" name="Group 38"/>
          <p:cNvGrpSpPr>
            <a:grpSpLocks/>
          </p:cNvGrpSpPr>
          <p:nvPr/>
        </p:nvGrpSpPr>
        <p:grpSpPr bwMode="auto">
          <a:xfrm>
            <a:off x="4648200" y="1828800"/>
            <a:ext cx="304800" cy="457200"/>
            <a:chOff x="2928" y="816"/>
            <a:chExt cx="192" cy="336"/>
          </a:xfrm>
        </p:grpSpPr>
        <p:sp>
          <p:nvSpPr>
            <p:cNvPr id="127139" name="Rectangle 39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27140" name="Line 40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141" name="Line 41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142" name="Line 42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7012" name="Text Box 43"/>
          <p:cNvSpPr txBox="1">
            <a:spLocks noChangeArrowheads="1"/>
          </p:cNvSpPr>
          <p:nvPr/>
        </p:nvSpPr>
        <p:spPr bwMode="auto">
          <a:xfrm>
            <a:off x="3886200" y="762000"/>
            <a:ext cx="9017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Res.</a:t>
            </a:r>
          </a:p>
          <a:p>
            <a:pPr algn="ctr" eaLnBrk="1" hangingPunct="1"/>
            <a:r>
              <a:rPr lang="sv-SE" sz="1400" b="1"/>
              <a:t>Station</a:t>
            </a:r>
            <a:endParaRPr lang="en-US" sz="1400" b="1"/>
          </a:p>
        </p:txBody>
      </p:sp>
      <p:grpSp>
        <p:nvGrpSpPr>
          <p:cNvPr id="127013" name="Group 44"/>
          <p:cNvGrpSpPr>
            <a:grpSpLocks/>
          </p:cNvGrpSpPr>
          <p:nvPr/>
        </p:nvGrpSpPr>
        <p:grpSpPr bwMode="auto">
          <a:xfrm>
            <a:off x="4648200" y="2438400"/>
            <a:ext cx="304800" cy="457200"/>
            <a:chOff x="2928" y="816"/>
            <a:chExt cx="192" cy="336"/>
          </a:xfrm>
        </p:grpSpPr>
        <p:sp>
          <p:nvSpPr>
            <p:cNvPr id="127135" name="Rectangle 45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27136" name="Line 46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137" name="Line 47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138" name="Line 48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7014" name="Group 49"/>
          <p:cNvGrpSpPr>
            <a:grpSpLocks/>
          </p:cNvGrpSpPr>
          <p:nvPr/>
        </p:nvGrpSpPr>
        <p:grpSpPr bwMode="auto">
          <a:xfrm>
            <a:off x="4648200" y="3048000"/>
            <a:ext cx="304800" cy="457200"/>
            <a:chOff x="2928" y="816"/>
            <a:chExt cx="192" cy="336"/>
          </a:xfrm>
        </p:grpSpPr>
        <p:sp>
          <p:nvSpPr>
            <p:cNvPr id="127131" name="Rectangle 50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27132" name="Line 51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133" name="Line 52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134" name="Line 53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7015" name="Group 54"/>
          <p:cNvGrpSpPr>
            <a:grpSpLocks/>
          </p:cNvGrpSpPr>
          <p:nvPr/>
        </p:nvGrpSpPr>
        <p:grpSpPr bwMode="auto">
          <a:xfrm>
            <a:off x="4648200" y="3657600"/>
            <a:ext cx="304800" cy="457200"/>
            <a:chOff x="2928" y="816"/>
            <a:chExt cx="192" cy="336"/>
          </a:xfrm>
        </p:grpSpPr>
        <p:sp>
          <p:nvSpPr>
            <p:cNvPr id="127127" name="Rectangle 55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27128" name="Line 56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129" name="Line 57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130" name="Line 58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7016" name="Group 59"/>
          <p:cNvGrpSpPr>
            <a:grpSpLocks/>
          </p:cNvGrpSpPr>
          <p:nvPr/>
        </p:nvGrpSpPr>
        <p:grpSpPr bwMode="auto">
          <a:xfrm>
            <a:off x="4648200" y="4343400"/>
            <a:ext cx="304800" cy="457200"/>
            <a:chOff x="2928" y="816"/>
            <a:chExt cx="192" cy="336"/>
          </a:xfrm>
        </p:grpSpPr>
        <p:sp>
          <p:nvSpPr>
            <p:cNvPr id="127123" name="Rectangle 60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27124" name="Line 61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125" name="Line 62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126" name="Line 63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7017" name="Text Box 64"/>
          <p:cNvSpPr txBox="1">
            <a:spLocks noChangeArrowheads="1"/>
          </p:cNvSpPr>
          <p:nvPr/>
        </p:nvSpPr>
        <p:spPr bwMode="auto">
          <a:xfrm>
            <a:off x="3529013" y="1916113"/>
            <a:ext cx="57785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/>
              <a:t>0:a</a:t>
            </a:r>
          </a:p>
          <a:p>
            <a:pPr eaLnBrk="1" hangingPunct="1"/>
            <a:r>
              <a:rPr lang="sv-SE"/>
              <a:t>1:</a:t>
            </a:r>
          </a:p>
          <a:p>
            <a:pPr eaLnBrk="1" hangingPunct="1"/>
            <a:r>
              <a:rPr lang="sv-SE"/>
              <a:t>2:b</a:t>
            </a:r>
          </a:p>
          <a:p>
            <a:pPr eaLnBrk="1" hangingPunct="1"/>
            <a:r>
              <a:rPr lang="sv-SE"/>
              <a:t>3:</a:t>
            </a:r>
          </a:p>
          <a:p>
            <a:pPr eaLnBrk="1" hangingPunct="1"/>
            <a:r>
              <a:rPr lang="sv-SE"/>
              <a:t>4:c</a:t>
            </a:r>
          </a:p>
          <a:p>
            <a:pPr eaLnBrk="1" hangingPunct="1"/>
            <a:r>
              <a:rPr lang="sv-SE"/>
              <a:t>5:</a:t>
            </a:r>
          </a:p>
          <a:p>
            <a:pPr eaLnBrk="1" hangingPunct="1"/>
            <a:r>
              <a:rPr lang="sv-SE"/>
              <a:t>6:d</a:t>
            </a:r>
          </a:p>
          <a:p>
            <a:pPr eaLnBrk="1" hangingPunct="1"/>
            <a:r>
              <a:rPr lang="sv-SE"/>
              <a:t>7:</a:t>
            </a:r>
          </a:p>
          <a:p>
            <a:pPr eaLnBrk="1" hangingPunct="1"/>
            <a:r>
              <a:rPr lang="sv-SE"/>
              <a:t>8:e</a:t>
            </a:r>
          </a:p>
          <a:p>
            <a:pPr eaLnBrk="1" hangingPunct="1"/>
            <a:r>
              <a:rPr lang="sv-SE"/>
              <a:t>9:</a:t>
            </a:r>
          </a:p>
          <a:p>
            <a:pPr eaLnBrk="1" hangingPunct="1"/>
            <a:endParaRPr lang="en-US"/>
          </a:p>
        </p:txBody>
      </p:sp>
      <p:grpSp>
        <p:nvGrpSpPr>
          <p:cNvPr id="9" name="Group 65"/>
          <p:cNvGrpSpPr>
            <a:grpSpLocks/>
          </p:cNvGrpSpPr>
          <p:nvPr/>
        </p:nvGrpSpPr>
        <p:grpSpPr bwMode="auto">
          <a:xfrm>
            <a:off x="3962400" y="4371975"/>
            <a:ext cx="876300" cy="885825"/>
            <a:chOff x="2496" y="2754"/>
            <a:chExt cx="552" cy="558"/>
          </a:xfrm>
        </p:grpSpPr>
        <p:sp>
          <p:nvSpPr>
            <p:cNvPr id="127121" name="Line 66"/>
            <p:cNvSpPr>
              <a:spLocks noChangeShapeType="1"/>
            </p:cNvSpPr>
            <p:nvPr/>
          </p:nvSpPr>
          <p:spPr bwMode="auto">
            <a:xfrm>
              <a:off x="3048" y="2754"/>
              <a:ext cx="0" cy="240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122" name="Line 67"/>
            <p:cNvSpPr>
              <a:spLocks noChangeShapeType="1"/>
            </p:cNvSpPr>
            <p:nvPr/>
          </p:nvSpPr>
          <p:spPr bwMode="auto">
            <a:xfrm flipH="1">
              <a:off x="2496" y="2976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7019" name="Line 68"/>
          <p:cNvSpPr>
            <a:spLocks noChangeShapeType="1"/>
          </p:cNvSpPr>
          <p:nvPr/>
        </p:nvSpPr>
        <p:spPr bwMode="auto">
          <a:xfrm>
            <a:off x="4953000" y="1371600"/>
            <a:ext cx="0" cy="3810000"/>
          </a:xfrm>
          <a:prstGeom prst="line">
            <a:avLst/>
          </a:prstGeom>
          <a:noFill/>
          <a:ln w="57150">
            <a:solidFill>
              <a:srgbClr val="B2B2B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7020" name="Text Box 69"/>
          <p:cNvSpPr txBox="1">
            <a:spLocks noChangeArrowheads="1"/>
          </p:cNvSpPr>
          <p:nvPr/>
        </p:nvSpPr>
        <p:spPr bwMode="auto">
          <a:xfrm>
            <a:off x="4800600" y="685800"/>
            <a:ext cx="17430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Common</a:t>
            </a:r>
          </a:p>
          <a:p>
            <a:pPr algn="ctr" eaLnBrk="1" hangingPunct="1"/>
            <a:r>
              <a:rPr lang="sv-SE" sz="1400" b="1"/>
              <a:t>Data Bus (CDB)</a:t>
            </a:r>
            <a:endParaRPr lang="en-US" sz="1400" b="1"/>
          </a:p>
        </p:txBody>
      </p:sp>
      <p:sp>
        <p:nvSpPr>
          <p:cNvPr id="127021" name="Line 70"/>
          <p:cNvSpPr>
            <a:spLocks noChangeShapeType="1"/>
          </p:cNvSpPr>
          <p:nvPr/>
        </p:nvSpPr>
        <p:spPr bwMode="auto">
          <a:xfrm>
            <a:off x="4495800" y="1219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7022" name="Line 71"/>
          <p:cNvSpPr>
            <a:spLocks noChangeShapeType="1"/>
          </p:cNvSpPr>
          <p:nvPr/>
        </p:nvSpPr>
        <p:spPr bwMode="auto">
          <a:xfrm flipH="1">
            <a:off x="5029200" y="1143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7023" name="Freeform 72"/>
          <p:cNvSpPr>
            <a:spLocks/>
          </p:cNvSpPr>
          <p:nvPr/>
        </p:nvSpPr>
        <p:spPr bwMode="auto">
          <a:xfrm>
            <a:off x="7694613" y="3278188"/>
            <a:ext cx="42862" cy="55562"/>
          </a:xfrm>
          <a:custGeom>
            <a:avLst/>
            <a:gdLst>
              <a:gd name="T0" fmla="*/ 42862 w 27"/>
              <a:gd name="T1" fmla="*/ 55562 h 35"/>
              <a:gd name="T2" fmla="*/ 0 w 27"/>
              <a:gd name="T3" fmla="*/ 0 h 35"/>
              <a:gd name="T4" fmla="*/ 42862 w 27"/>
              <a:gd name="T5" fmla="*/ 55562 h 35"/>
              <a:gd name="T6" fmla="*/ 0 60000 65536"/>
              <a:gd name="T7" fmla="*/ 0 60000 65536"/>
              <a:gd name="T8" fmla="*/ 0 60000 65536"/>
              <a:gd name="T9" fmla="*/ 0 w 27"/>
              <a:gd name="T10" fmla="*/ 0 h 35"/>
              <a:gd name="T11" fmla="*/ 27 w 27"/>
              <a:gd name="T12" fmla="*/ 35 h 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" h="35">
                <a:moveTo>
                  <a:pt x="27" y="35"/>
                </a:moveTo>
                <a:cubicBezTo>
                  <a:pt x="18" y="23"/>
                  <a:pt x="0" y="0"/>
                  <a:pt x="0" y="0"/>
                </a:cubicBezTo>
                <a:cubicBezTo>
                  <a:pt x="0" y="0"/>
                  <a:pt x="18" y="23"/>
                  <a:pt x="27" y="35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7024" name="Line 73"/>
          <p:cNvSpPr>
            <a:spLocks noChangeShapeType="1"/>
          </p:cNvSpPr>
          <p:nvPr/>
        </p:nvSpPr>
        <p:spPr bwMode="auto">
          <a:xfrm>
            <a:off x="77724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7025" name="Freeform 74"/>
          <p:cNvSpPr>
            <a:spLocks/>
          </p:cNvSpPr>
          <p:nvPr/>
        </p:nvSpPr>
        <p:spPr bwMode="auto">
          <a:xfrm>
            <a:off x="4953000" y="1676400"/>
            <a:ext cx="2819400" cy="1676400"/>
          </a:xfrm>
          <a:custGeom>
            <a:avLst/>
            <a:gdLst>
              <a:gd name="T0" fmla="*/ 2819400 w 1872"/>
              <a:gd name="T1" fmla="*/ 1676400 h 1056"/>
              <a:gd name="T2" fmla="*/ 2819400 w 1872"/>
              <a:gd name="T3" fmla="*/ 0 h 1056"/>
              <a:gd name="T4" fmla="*/ 0 w 1872"/>
              <a:gd name="T5" fmla="*/ 0 h 1056"/>
              <a:gd name="T6" fmla="*/ 0 60000 65536"/>
              <a:gd name="T7" fmla="*/ 0 60000 65536"/>
              <a:gd name="T8" fmla="*/ 0 60000 65536"/>
              <a:gd name="T9" fmla="*/ 0 w 1872"/>
              <a:gd name="T10" fmla="*/ 0 h 1056"/>
              <a:gd name="T11" fmla="*/ 1872 w 1872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1056">
                <a:moveTo>
                  <a:pt x="1872" y="1056"/>
                </a:moveTo>
                <a:lnTo>
                  <a:pt x="1872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B2B2B2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0" name="Group 75"/>
          <p:cNvGrpSpPr>
            <a:grpSpLocks/>
          </p:cNvGrpSpPr>
          <p:nvPr/>
        </p:nvGrpSpPr>
        <p:grpSpPr bwMode="auto">
          <a:xfrm>
            <a:off x="2286000" y="3886200"/>
            <a:ext cx="990600" cy="1447800"/>
            <a:chOff x="1440" y="2448"/>
            <a:chExt cx="624" cy="912"/>
          </a:xfrm>
        </p:grpSpPr>
        <p:sp>
          <p:nvSpPr>
            <p:cNvPr id="127110" name="Line 76"/>
            <p:cNvSpPr>
              <a:spLocks noChangeShapeType="1"/>
            </p:cNvSpPr>
            <p:nvPr/>
          </p:nvSpPr>
          <p:spPr bwMode="auto">
            <a:xfrm>
              <a:off x="2064" y="2544"/>
              <a:ext cx="0" cy="240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111" name="Line 77"/>
            <p:cNvSpPr>
              <a:spLocks noChangeShapeType="1"/>
            </p:cNvSpPr>
            <p:nvPr/>
          </p:nvSpPr>
          <p:spPr bwMode="auto">
            <a:xfrm flipH="1">
              <a:off x="1776" y="2784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112" name="Line 78"/>
            <p:cNvSpPr>
              <a:spLocks noChangeShapeType="1"/>
            </p:cNvSpPr>
            <p:nvPr/>
          </p:nvSpPr>
          <p:spPr bwMode="auto">
            <a:xfrm flipH="1" flipV="1">
              <a:off x="1776" y="2448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27113" name="Group 79"/>
            <p:cNvGrpSpPr>
              <a:grpSpLocks/>
            </p:cNvGrpSpPr>
            <p:nvPr/>
          </p:nvGrpSpPr>
          <p:grpSpPr bwMode="auto">
            <a:xfrm>
              <a:off x="1440" y="2448"/>
              <a:ext cx="336" cy="912"/>
              <a:chOff x="1440" y="2448"/>
              <a:chExt cx="336" cy="912"/>
            </a:xfrm>
          </p:grpSpPr>
          <p:grpSp>
            <p:nvGrpSpPr>
              <p:cNvPr id="127114" name="Group 80"/>
              <p:cNvGrpSpPr>
                <a:grpSpLocks/>
              </p:cNvGrpSpPr>
              <p:nvPr/>
            </p:nvGrpSpPr>
            <p:grpSpPr bwMode="auto">
              <a:xfrm>
                <a:off x="1440" y="2448"/>
                <a:ext cx="336" cy="768"/>
                <a:chOff x="1152" y="528"/>
                <a:chExt cx="336" cy="768"/>
              </a:xfrm>
            </p:grpSpPr>
            <p:sp>
              <p:nvSpPr>
                <p:cNvPr id="127116" name="Rectangle 81"/>
                <p:cNvSpPr>
                  <a:spLocks noChangeArrowheads="1"/>
                </p:cNvSpPr>
                <p:nvPr/>
              </p:nvSpPr>
              <p:spPr bwMode="auto">
                <a:xfrm>
                  <a:off x="1152" y="528"/>
                  <a:ext cx="336" cy="76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7117" name="Rectangle 82"/>
                <p:cNvSpPr>
                  <a:spLocks noChangeArrowheads="1"/>
                </p:cNvSpPr>
                <p:nvPr/>
              </p:nvSpPr>
              <p:spPr bwMode="auto">
                <a:xfrm>
                  <a:off x="1152" y="528"/>
                  <a:ext cx="336" cy="192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sv-SE" sz="1000"/>
                    <a:t>Op:div</a:t>
                  </a:r>
                  <a:endParaRPr lang="en-US" sz="1000"/>
                </a:p>
              </p:txBody>
            </p:sp>
            <p:sp>
              <p:nvSpPr>
                <p:cNvPr id="127118" name="Rectangle 83"/>
                <p:cNvSpPr>
                  <a:spLocks noChangeArrowheads="1"/>
                </p:cNvSpPr>
                <p:nvPr/>
              </p:nvSpPr>
              <p:spPr bwMode="auto">
                <a:xfrm>
                  <a:off x="1152" y="720"/>
                  <a:ext cx="336" cy="192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sv-SE" sz="1000"/>
                    <a:t>D:F0</a:t>
                  </a:r>
                  <a:endParaRPr lang="en-US" sz="1000"/>
                </a:p>
              </p:txBody>
            </p:sp>
            <p:sp>
              <p:nvSpPr>
                <p:cNvPr id="127119" name="Rectangle 84"/>
                <p:cNvSpPr>
                  <a:spLocks noChangeArrowheads="1"/>
                </p:cNvSpPr>
                <p:nvPr/>
              </p:nvSpPr>
              <p:spPr bwMode="auto">
                <a:xfrm>
                  <a:off x="1152" y="912"/>
                  <a:ext cx="336" cy="192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sv-SE" sz="1000"/>
                    <a:t>S1:F2</a:t>
                  </a:r>
                  <a:endParaRPr lang="en-US" sz="1000"/>
                </a:p>
              </p:txBody>
            </p:sp>
            <p:sp>
              <p:nvSpPr>
                <p:cNvPr id="127120" name="Rectangle 85"/>
                <p:cNvSpPr>
                  <a:spLocks noChangeArrowheads="1"/>
                </p:cNvSpPr>
                <p:nvPr/>
              </p:nvSpPr>
              <p:spPr bwMode="auto">
                <a:xfrm>
                  <a:off x="1152" y="1104"/>
                  <a:ext cx="336" cy="192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sv-SE" sz="1000"/>
                    <a:t>S2:F4</a:t>
                  </a:r>
                  <a:endParaRPr lang="en-US" sz="1000"/>
                </a:p>
              </p:txBody>
            </p:sp>
          </p:grpSp>
          <p:sp>
            <p:nvSpPr>
              <p:cNvPr id="127115" name="Rectangle 86"/>
              <p:cNvSpPr>
                <a:spLocks noChangeArrowheads="1"/>
              </p:cNvSpPr>
              <p:nvPr/>
            </p:nvSpPr>
            <p:spPr bwMode="auto">
              <a:xfrm>
                <a:off x="1440" y="3216"/>
                <a:ext cx="336" cy="1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200"/>
                  <a:t>#3</a:t>
                </a:r>
                <a:endParaRPr lang="en-US" sz="1200"/>
              </a:p>
            </p:txBody>
          </p:sp>
        </p:grpSp>
      </p:grpSp>
      <p:sp>
        <p:nvSpPr>
          <p:cNvPr id="127027" name="Rectangle 87"/>
          <p:cNvSpPr>
            <a:spLocks noChangeArrowheads="1"/>
          </p:cNvSpPr>
          <p:nvPr/>
        </p:nvSpPr>
        <p:spPr bwMode="auto">
          <a:xfrm>
            <a:off x="7848600" y="29718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7028" name="Line 88"/>
          <p:cNvSpPr>
            <a:spLocks noChangeShapeType="1"/>
          </p:cNvSpPr>
          <p:nvPr/>
        </p:nvSpPr>
        <p:spPr bwMode="auto">
          <a:xfrm>
            <a:off x="7967663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7029" name="Text Box 89"/>
          <p:cNvSpPr txBox="1">
            <a:spLocks noChangeArrowheads="1"/>
          </p:cNvSpPr>
          <p:nvPr/>
        </p:nvSpPr>
        <p:spPr bwMode="auto">
          <a:xfrm>
            <a:off x="7772400" y="2803525"/>
            <a:ext cx="12684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sz="1000"/>
              <a:t>9 8 7 6 5 4 3 2 1</a:t>
            </a:r>
            <a:endParaRPr lang="en-US" sz="1000"/>
          </a:p>
        </p:txBody>
      </p:sp>
      <p:sp>
        <p:nvSpPr>
          <p:cNvPr id="127030" name="Line 90"/>
          <p:cNvSpPr>
            <a:spLocks noChangeShapeType="1"/>
          </p:cNvSpPr>
          <p:nvPr/>
        </p:nvSpPr>
        <p:spPr bwMode="auto">
          <a:xfrm>
            <a:off x="8091488" y="29860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7031" name="Line 91"/>
          <p:cNvSpPr>
            <a:spLocks noChangeShapeType="1"/>
          </p:cNvSpPr>
          <p:nvPr/>
        </p:nvSpPr>
        <p:spPr bwMode="auto">
          <a:xfrm>
            <a:off x="8215313" y="298132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7032" name="Line 92"/>
          <p:cNvSpPr>
            <a:spLocks noChangeShapeType="1"/>
          </p:cNvSpPr>
          <p:nvPr/>
        </p:nvSpPr>
        <p:spPr bwMode="auto">
          <a:xfrm>
            <a:off x="8353425" y="297656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7033" name="Line 93"/>
          <p:cNvSpPr>
            <a:spLocks noChangeShapeType="1"/>
          </p:cNvSpPr>
          <p:nvPr/>
        </p:nvSpPr>
        <p:spPr bwMode="auto">
          <a:xfrm>
            <a:off x="8477250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7034" name="Line 94"/>
          <p:cNvSpPr>
            <a:spLocks noChangeShapeType="1"/>
          </p:cNvSpPr>
          <p:nvPr/>
        </p:nvSpPr>
        <p:spPr bwMode="auto">
          <a:xfrm>
            <a:off x="8601075" y="296703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7035" name="Line 95"/>
          <p:cNvSpPr>
            <a:spLocks noChangeShapeType="1"/>
          </p:cNvSpPr>
          <p:nvPr/>
        </p:nvSpPr>
        <p:spPr bwMode="auto">
          <a:xfrm>
            <a:off x="8724900" y="29622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7036" name="Line 96"/>
          <p:cNvSpPr>
            <a:spLocks noChangeShapeType="1"/>
          </p:cNvSpPr>
          <p:nvPr/>
        </p:nvSpPr>
        <p:spPr bwMode="auto">
          <a:xfrm>
            <a:off x="8848725" y="295751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7037" name="Line 97"/>
          <p:cNvSpPr>
            <a:spLocks noChangeShapeType="1"/>
          </p:cNvSpPr>
          <p:nvPr/>
        </p:nvSpPr>
        <p:spPr bwMode="auto">
          <a:xfrm>
            <a:off x="8972550" y="295275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7038" name="Line 98"/>
          <p:cNvSpPr>
            <a:spLocks noChangeShapeType="1"/>
          </p:cNvSpPr>
          <p:nvPr/>
        </p:nvSpPr>
        <p:spPr bwMode="auto">
          <a:xfrm>
            <a:off x="9096375" y="29479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7039" name="Text Box 99"/>
          <p:cNvSpPr txBox="1">
            <a:spLocks noChangeArrowheads="1"/>
          </p:cNvSpPr>
          <p:nvPr/>
        </p:nvSpPr>
        <p:spPr bwMode="auto">
          <a:xfrm>
            <a:off x="7772400" y="2057400"/>
            <a:ext cx="14811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ReOrder</a:t>
            </a:r>
          </a:p>
          <a:p>
            <a:pPr algn="ctr" eaLnBrk="1" hangingPunct="1"/>
            <a:r>
              <a:rPr lang="sv-SE" sz="1400" b="1"/>
              <a:t>Buffer (ROB)</a:t>
            </a:r>
            <a:endParaRPr lang="en-US" sz="1400" b="1"/>
          </a:p>
        </p:txBody>
      </p:sp>
      <p:grpSp>
        <p:nvGrpSpPr>
          <p:cNvPr id="13" name="Group 100"/>
          <p:cNvGrpSpPr>
            <a:grpSpLocks/>
          </p:cNvGrpSpPr>
          <p:nvPr/>
        </p:nvGrpSpPr>
        <p:grpSpPr bwMode="auto">
          <a:xfrm>
            <a:off x="4819650" y="4448175"/>
            <a:ext cx="1504950" cy="2247900"/>
            <a:chOff x="3036" y="2802"/>
            <a:chExt cx="948" cy="1416"/>
          </a:xfrm>
        </p:grpSpPr>
        <p:sp>
          <p:nvSpPr>
            <p:cNvPr id="127097" name="Line 101"/>
            <p:cNvSpPr>
              <a:spLocks noChangeShapeType="1"/>
            </p:cNvSpPr>
            <p:nvPr/>
          </p:nvSpPr>
          <p:spPr bwMode="auto">
            <a:xfrm>
              <a:off x="3552" y="302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27098" name="Group 102"/>
            <p:cNvGrpSpPr>
              <a:grpSpLocks/>
            </p:cNvGrpSpPr>
            <p:nvPr/>
          </p:nvGrpSpPr>
          <p:grpSpPr bwMode="auto">
            <a:xfrm>
              <a:off x="3036" y="2802"/>
              <a:ext cx="948" cy="1416"/>
              <a:chOff x="3036" y="2802"/>
              <a:chExt cx="948" cy="1416"/>
            </a:xfrm>
          </p:grpSpPr>
          <p:sp>
            <p:nvSpPr>
              <p:cNvPr id="127099" name="Line 103"/>
              <p:cNvSpPr>
                <a:spLocks noChangeShapeType="1"/>
              </p:cNvSpPr>
              <p:nvPr/>
            </p:nvSpPr>
            <p:spPr bwMode="auto">
              <a:xfrm>
                <a:off x="3528" y="2802"/>
                <a:ext cx="0" cy="24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27100" name="Group 104"/>
              <p:cNvGrpSpPr>
                <a:grpSpLocks/>
              </p:cNvGrpSpPr>
              <p:nvPr/>
            </p:nvGrpSpPr>
            <p:grpSpPr bwMode="auto">
              <a:xfrm>
                <a:off x="3648" y="3210"/>
                <a:ext cx="336" cy="1008"/>
                <a:chOff x="3648" y="3210"/>
                <a:chExt cx="336" cy="1008"/>
              </a:xfrm>
            </p:grpSpPr>
            <p:grpSp>
              <p:nvGrpSpPr>
                <p:cNvPr id="127102" name="Group 105"/>
                <p:cNvGrpSpPr>
                  <a:grpSpLocks/>
                </p:cNvGrpSpPr>
                <p:nvPr/>
              </p:nvGrpSpPr>
              <p:grpSpPr bwMode="auto">
                <a:xfrm>
                  <a:off x="3648" y="3210"/>
                  <a:ext cx="336" cy="768"/>
                  <a:chOff x="1152" y="528"/>
                  <a:chExt cx="336" cy="768"/>
                </a:xfrm>
              </p:grpSpPr>
              <p:sp>
                <p:nvSpPr>
                  <p:cNvPr id="127105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528"/>
                    <a:ext cx="336" cy="768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127106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528"/>
                    <a:ext cx="336" cy="192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sv-SE" sz="1000"/>
                      <a:t>Op:div</a:t>
                    </a:r>
                    <a:endParaRPr lang="en-US" sz="1000"/>
                  </a:p>
                </p:txBody>
              </p:sp>
              <p:sp>
                <p:nvSpPr>
                  <p:cNvPr id="127107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720"/>
                    <a:ext cx="336" cy="192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sv-SE" sz="1000"/>
                      <a:t>D:F0</a:t>
                    </a:r>
                    <a:endParaRPr lang="en-US" sz="1000"/>
                  </a:p>
                </p:txBody>
              </p:sp>
              <p:sp>
                <p:nvSpPr>
                  <p:cNvPr id="127108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336" cy="192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sv-SE" sz="1000"/>
                      <a:t>S1:b</a:t>
                    </a:r>
                    <a:endParaRPr lang="en-US" sz="1000"/>
                  </a:p>
                </p:txBody>
              </p:sp>
              <p:sp>
                <p:nvSpPr>
                  <p:cNvPr id="127109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104"/>
                    <a:ext cx="336" cy="192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sv-SE" sz="1000"/>
                      <a:t>S2:f</a:t>
                    </a:r>
                    <a:endParaRPr lang="en-US" sz="1000"/>
                  </a:p>
                </p:txBody>
              </p:sp>
            </p:grpSp>
            <p:sp>
              <p:nvSpPr>
                <p:cNvPr id="127103" name="Rectangle 111"/>
                <p:cNvSpPr>
                  <a:spLocks noChangeArrowheads="1"/>
                </p:cNvSpPr>
                <p:nvPr/>
              </p:nvSpPr>
              <p:spPr bwMode="auto">
                <a:xfrm>
                  <a:off x="3648" y="4122"/>
                  <a:ext cx="336" cy="96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7104" name="Rectangle 112"/>
                <p:cNvSpPr>
                  <a:spLocks noChangeArrowheads="1"/>
                </p:cNvSpPr>
                <p:nvPr/>
              </p:nvSpPr>
              <p:spPr bwMode="auto">
                <a:xfrm>
                  <a:off x="3648" y="3981"/>
                  <a:ext cx="336" cy="1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sv-SE" sz="1200"/>
                    <a:t>#3</a:t>
                  </a:r>
                  <a:endParaRPr lang="en-US" sz="1200"/>
                </a:p>
              </p:txBody>
            </p:sp>
          </p:grpSp>
          <p:sp>
            <p:nvSpPr>
              <p:cNvPr id="127101" name="Freeform 113"/>
              <p:cNvSpPr>
                <a:spLocks/>
              </p:cNvSpPr>
              <p:nvPr/>
            </p:nvSpPr>
            <p:spPr bwMode="auto">
              <a:xfrm>
                <a:off x="3036" y="3015"/>
                <a:ext cx="720" cy="1161"/>
              </a:xfrm>
              <a:custGeom>
                <a:avLst/>
                <a:gdLst>
                  <a:gd name="T0" fmla="*/ 720 w 720"/>
                  <a:gd name="T1" fmla="*/ 1161 h 1056"/>
                  <a:gd name="T2" fmla="*/ 288 w 720"/>
                  <a:gd name="T3" fmla="*/ 950 h 1056"/>
                  <a:gd name="T4" fmla="*/ 0 w 720"/>
                  <a:gd name="T5" fmla="*/ 0 h 1056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1056"/>
                  <a:gd name="T11" fmla="*/ 720 w 720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1056">
                    <a:moveTo>
                      <a:pt x="720" y="1056"/>
                    </a:moveTo>
                    <a:cubicBezTo>
                      <a:pt x="564" y="1048"/>
                      <a:pt x="408" y="1040"/>
                      <a:pt x="288" y="864"/>
                    </a:cubicBezTo>
                    <a:cubicBezTo>
                      <a:pt x="168" y="688"/>
                      <a:pt x="84" y="344"/>
                      <a:pt x="0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miter lim="800000"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27041" name="Line 114"/>
          <p:cNvSpPr>
            <a:spLocks noChangeShapeType="1"/>
          </p:cNvSpPr>
          <p:nvPr/>
        </p:nvSpPr>
        <p:spPr bwMode="auto">
          <a:xfrm flipH="1">
            <a:off x="7391400" y="114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7042" name="Freeform 115"/>
          <p:cNvSpPr>
            <a:spLocks/>
          </p:cNvSpPr>
          <p:nvPr/>
        </p:nvSpPr>
        <p:spPr bwMode="auto">
          <a:xfrm>
            <a:off x="3733800" y="1676400"/>
            <a:ext cx="1143000" cy="228600"/>
          </a:xfrm>
          <a:custGeom>
            <a:avLst/>
            <a:gdLst>
              <a:gd name="T0" fmla="*/ 1143000 w 720"/>
              <a:gd name="T1" fmla="*/ 0 h 144"/>
              <a:gd name="T2" fmla="*/ 0 w 720"/>
              <a:gd name="T3" fmla="*/ 0 h 144"/>
              <a:gd name="T4" fmla="*/ 0 w 720"/>
              <a:gd name="T5" fmla="*/ 228600 h 144"/>
              <a:gd name="T6" fmla="*/ 0 60000 65536"/>
              <a:gd name="T7" fmla="*/ 0 60000 65536"/>
              <a:gd name="T8" fmla="*/ 0 60000 65536"/>
              <a:gd name="T9" fmla="*/ 0 w 720"/>
              <a:gd name="T10" fmla="*/ 0 h 144"/>
              <a:gd name="T11" fmla="*/ 720 w 72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44">
                <a:moveTo>
                  <a:pt x="72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 cap="flat" cmpd="sng">
            <a:solidFill>
              <a:srgbClr val="B2B2B2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7043" name="Line 116"/>
          <p:cNvSpPr>
            <a:spLocks noChangeShapeType="1"/>
          </p:cNvSpPr>
          <p:nvPr/>
        </p:nvSpPr>
        <p:spPr bwMode="auto">
          <a:xfrm flipH="1">
            <a:off x="9253538" y="2590800"/>
            <a:ext cx="19942" cy="2743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7044" name="Text Box 117"/>
          <p:cNvSpPr txBox="1">
            <a:spLocks noChangeArrowheads="1"/>
          </p:cNvSpPr>
          <p:nvPr/>
        </p:nvSpPr>
        <p:spPr bwMode="auto">
          <a:xfrm>
            <a:off x="9001125" y="1463675"/>
            <a:ext cx="7524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Write</a:t>
            </a:r>
          </a:p>
          <a:p>
            <a:pPr algn="ctr" eaLnBrk="1" hangingPunct="1"/>
            <a:r>
              <a:rPr lang="sv-SE" sz="1400" b="1"/>
              <a:t>Stage</a:t>
            </a:r>
            <a:endParaRPr lang="en-US" sz="1400" b="1"/>
          </a:p>
        </p:txBody>
      </p:sp>
      <p:sp>
        <p:nvSpPr>
          <p:cNvPr id="127045" name="Text Box 118"/>
          <p:cNvSpPr txBox="1">
            <a:spLocks noChangeArrowheads="1"/>
          </p:cNvSpPr>
          <p:nvPr/>
        </p:nvSpPr>
        <p:spPr bwMode="auto">
          <a:xfrm>
            <a:off x="1662113" y="1997075"/>
            <a:ext cx="12366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Reg. Write</a:t>
            </a:r>
          </a:p>
          <a:p>
            <a:pPr algn="ctr" eaLnBrk="1" hangingPunct="1"/>
            <a:r>
              <a:rPr lang="sv-SE" sz="1400" b="1"/>
              <a:t>Path</a:t>
            </a:r>
            <a:endParaRPr lang="en-US" sz="1400" b="1"/>
          </a:p>
        </p:txBody>
      </p:sp>
      <p:grpSp>
        <p:nvGrpSpPr>
          <p:cNvPr id="17" name="Group 119"/>
          <p:cNvGrpSpPr>
            <a:grpSpLocks/>
          </p:cNvGrpSpPr>
          <p:nvPr/>
        </p:nvGrpSpPr>
        <p:grpSpPr bwMode="auto">
          <a:xfrm>
            <a:off x="942975" y="914400"/>
            <a:ext cx="2028825" cy="2209800"/>
            <a:chOff x="594" y="576"/>
            <a:chExt cx="1278" cy="1392"/>
          </a:xfrm>
        </p:grpSpPr>
        <p:sp>
          <p:nvSpPr>
            <p:cNvPr id="127093" name="Rectangle 120"/>
            <p:cNvSpPr>
              <a:spLocks noChangeArrowheads="1"/>
            </p:cNvSpPr>
            <p:nvPr/>
          </p:nvSpPr>
          <p:spPr bwMode="auto">
            <a:xfrm>
              <a:off x="624" y="576"/>
              <a:ext cx="1248" cy="14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27094" name="Group 121"/>
            <p:cNvGrpSpPr>
              <a:grpSpLocks/>
            </p:cNvGrpSpPr>
            <p:nvPr/>
          </p:nvGrpSpPr>
          <p:grpSpPr bwMode="auto">
            <a:xfrm>
              <a:off x="594" y="580"/>
              <a:ext cx="1278" cy="1388"/>
              <a:chOff x="594" y="580"/>
              <a:chExt cx="1278" cy="1388"/>
            </a:xfrm>
          </p:grpSpPr>
          <p:sp>
            <p:nvSpPr>
              <p:cNvPr id="127095" name="Text Box 122"/>
              <p:cNvSpPr txBox="1">
                <a:spLocks noChangeArrowheads="1"/>
              </p:cNvSpPr>
              <p:nvPr/>
            </p:nvSpPr>
            <p:spPr bwMode="auto">
              <a:xfrm>
                <a:off x="594" y="580"/>
                <a:ext cx="1278" cy="524"/>
              </a:xfrm>
              <a:prstGeom prst="rect">
                <a:avLst/>
              </a:prstGeom>
              <a:noFill/>
              <a:ln w="9525">
                <a:solidFill>
                  <a:srgbClr val="B2B2B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/>
                <a:r>
                  <a:rPr lang="sv-SE" sz="1200">
                    <a:latin typeface="Courier New" pitchFamily="49" charset="0"/>
                  </a:rPr>
                  <a:t>#3 DIV	</a:t>
                </a:r>
                <a:r>
                  <a:rPr lang="sv-SE" sz="1200" b="1">
                    <a:solidFill>
                      <a:srgbClr val="996633"/>
                    </a:solidFill>
                    <a:latin typeface="Courier New" pitchFamily="49" charset="0"/>
                  </a:rPr>
                  <a:t>F0</a:t>
                </a:r>
                <a:r>
                  <a:rPr lang="sv-SE" sz="1200">
                    <a:latin typeface="Courier New" pitchFamily="49" charset="0"/>
                  </a:rPr>
                  <a:t>,F2,F4</a:t>
                </a:r>
              </a:p>
              <a:p>
                <a:pPr eaLnBrk="1" hangingPunct="1"/>
                <a:r>
                  <a:rPr lang="sv-SE" sz="1200">
                    <a:latin typeface="Courier New" pitchFamily="49" charset="0"/>
                  </a:rPr>
                  <a:t>#4 ADDD	</a:t>
                </a:r>
                <a:r>
                  <a:rPr lang="sv-SE" sz="1200" b="1">
                    <a:solidFill>
                      <a:schemeClr val="hlink"/>
                    </a:solidFill>
                    <a:latin typeface="Courier New" pitchFamily="49" charset="0"/>
                  </a:rPr>
                  <a:t>F6</a:t>
                </a:r>
                <a:r>
                  <a:rPr lang="sv-SE" sz="1200">
                    <a:latin typeface="Courier New" pitchFamily="49" charset="0"/>
                  </a:rPr>
                  <a:t>,</a:t>
                </a:r>
                <a:r>
                  <a:rPr lang="sv-SE" sz="1200" b="1">
                    <a:solidFill>
                      <a:srgbClr val="996633"/>
                    </a:solidFill>
                    <a:latin typeface="Courier New" pitchFamily="49" charset="0"/>
                  </a:rPr>
                  <a:t>F0</a:t>
                </a:r>
                <a:r>
                  <a:rPr lang="sv-SE" sz="1200">
                    <a:latin typeface="Courier New" pitchFamily="49" charset="0"/>
                  </a:rPr>
                  <a:t>,</a:t>
                </a:r>
                <a:r>
                  <a:rPr lang="sv-SE" sz="1200" b="1">
                    <a:solidFill>
                      <a:srgbClr val="FF0000"/>
                    </a:solidFill>
                    <a:latin typeface="Courier New" pitchFamily="49" charset="0"/>
                  </a:rPr>
                  <a:t>F8</a:t>
                </a:r>
                <a:endParaRPr lang="sv-SE" sz="1200">
                  <a:latin typeface="Courier New" pitchFamily="49" charset="0"/>
                </a:endParaRPr>
              </a:p>
              <a:p>
                <a:pPr eaLnBrk="1" hangingPunct="1"/>
                <a:r>
                  <a:rPr lang="sv-SE" sz="1200">
                    <a:latin typeface="Courier New" pitchFamily="49" charset="0"/>
                  </a:rPr>
                  <a:t>#5 SUBD	</a:t>
                </a:r>
                <a:r>
                  <a:rPr lang="sv-SE" sz="1200" b="1">
                    <a:solidFill>
                      <a:srgbClr val="FF0000"/>
                    </a:solidFill>
                    <a:latin typeface="Courier New" pitchFamily="49" charset="0"/>
                  </a:rPr>
                  <a:t>F8</a:t>
                </a:r>
                <a:r>
                  <a:rPr lang="sv-SE" sz="1200">
                    <a:latin typeface="Courier New" pitchFamily="49" charset="0"/>
                  </a:rPr>
                  <a:t>,F10,F14</a:t>
                </a:r>
              </a:p>
              <a:p>
                <a:pPr eaLnBrk="1" hangingPunct="1"/>
                <a:r>
                  <a:rPr lang="sv-SE" sz="1200">
                    <a:latin typeface="Courier New" pitchFamily="49" charset="0"/>
                  </a:rPr>
                  <a:t>#6 MULD	</a:t>
                </a:r>
                <a:r>
                  <a:rPr lang="sv-SE" sz="1200" b="1">
                    <a:solidFill>
                      <a:schemeClr val="hlink"/>
                    </a:solidFill>
                    <a:latin typeface="Courier New" pitchFamily="49" charset="0"/>
                  </a:rPr>
                  <a:t>F6</a:t>
                </a:r>
                <a:r>
                  <a:rPr lang="sv-SE" sz="1200">
                    <a:latin typeface="Courier New" pitchFamily="49" charset="0"/>
                  </a:rPr>
                  <a:t>,F10,</a:t>
                </a:r>
                <a:r>
                  <a:rPr lang="sv-SE" sz="1200" b="1">
                    <a:solidFill>
                      <a:srgbClr val="FF0000"/>
                    </a:solidFill>
                    <a:latin typeface="Courier New" pitchFamily="49" charset="0"/>
                  </a:rPr>
                  <a:t>F8</a:t>
                </a:r>
                <a:endParaRPr lang="en-US" sz="1200" b="1">
                  <a:solidFill>
                    <a:srgbClr val="FF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27096" name="Freeform 123"/>
              <p:cNvSpPr>
                <a:spLocks/>
              </p:cNvSpPr>
              <p:nvPr/>
            </p:nvSpPr>
            <p:spPr bwMode="auto">
              <a:xfrm>
                <a:off x="960" y="1104"/>
                <a:ext cx="336" cy="864"/>
              </a:xfrm>
              <a:custGeom>
                <a:avLst/>
                <a:gdLst>
                  <a:gd name="T0" fmla="*/ 0 w 336"/>
                  <a:gd name="T1" fmla="*/ 0 h 864"/>
                  <a:gd name="T2" fmla="*/ 336 w 336"/>
                  <a:gd name="T3" fmla="*/ 864 h 864"/>
                  <a:gd name="T4" fmla="*/ 0 60000 65536"/>
                  <a:gd name="T5" fmla="*/ 0 60000 65536"/>
                  <a:gd name="T6" fmla="*/ 0 w 336"/>
                  <a:gd name="T7" fmla="*/ 0 h 864"/>
                  <a:gd name="T8" fmla="*/ 336 w 336"/>
                  <a:gd name="T9" fmla="*/ 864 h 86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36" h="864">
                    <a:moveTo>
                      <a:pt x="0" y="0"/>
                    </a:moveTo>
                    <a:cubicBezTo>
                      <a:pt x="0" y="0"/>
                      <a:pt x="168" y="432"/>
                      <a:pt x="336" y="864"/>
                    </a:cubicBezTo>
                  </a:path>
                </a:pathLst>
              </a:custGeom>
              <a:noFill/>
              <a:ln w="28575" cap="flat" cmpd="sng">
                <a:solidFill>
                  <a:srgbClr val="B2B2B2"/>
                </a:solidFill>
                <a:prstDash val="solid"/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9" name="Group 124"/>
          <p:cNvGrpSpPr>
            <a:grpSpLocks/>
          </p:cNvGrpSpPr>
          <p:nvPr/>
        </p:nvGrpSpPr>
        <p:grpSpPr bwMode="auto">
          <a:xfrm>
            <a:off x="4800600" y="685800"/>
            <a:ext cx="3886200" cy="4038600"/>
            <a:chOff x="3024" y="432"/>
            <a:chExt cx="2448" cy="2544"/>
          </a:xfrm>
        </p:grpSpPr>
        <p:sp>
          <p:nvSpPr>
            <p:cNvPr id="127082" name="Line 125"/>
            <p:cNvSpPr>
              <a:spLocks noChangeShapeType="1"/>
            </p:cNvSpPr>
            <p:nvPr/>
          </p:nvSpPr>
          <p:spPr bwMode="auto">
            <a:xfrm>
              <a:off x="5463" y="1968"/>
              <a:ext cx="0" cy="240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083" name="Rectangle 126"/>
            <p:cNvSpPr>
              <a:spLocks noChangeArrowheads="1"/>
            </p:cNvSpPr>
            <p:nvPr/>
          </p:nvSpPr>
          <p:spPr bwMode="auto">
            <a:xfrm>
              <a:off x="4944" y="2592"/>
              <a:ext cx="336" cy="19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000"/>
                <a:t>D:F0</a:t>
              </a:r>
              <a:endParaRPr lang="en-US" sz="1000"/>
            </a:p>
          </p:txBody>
        </p:sp>
        <p:sp>
          <p:nvSpPr>
            <p:cNvPr id="127084" name="Rectangle 127"/>
            <p:cNvSpPr>
              <a:spLocks noChangeArrowheads="1"/>
            </p:cNvSpPr>
            <p:nvPr/>
          </p:nvSpPr>
          <p:spPr bwMode="auto">
            <a:xfrm>
              <a:off x="4944" y="2784"/>
              <a:ext cx="336" cy="19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000"/>
                <a:t>V:b/c</a:t>
              </a:r>
              <a:endParaRPr lang="en-US" sz="1000"/>
            </a:p>
          </p:txBody>
        </p:sp>
        <p:sp>
          <p:nvSpPr>
            <p:cNvPr id="127085" name="Line 128"/>
            <p:cNvSpPr>
              <a:spLocks noChangeShapeType="1"/>
            </p:cNvSpPr>
            <p:nvPr/>
          </p:nvSpPr>
          <p:spPr bwMode="auto">
            <a:xfrm flipH="1">
              <a:off x="5280" y="2208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086" name="Line 129"/>
            <p:cNvSpPr>
              <a:spLocks noChangeShapeType="1"/>
            </p:cNvSpPr>
            <p:nvPr/>
          </p:nvSpPr>
          <p:spPr bwMode="auto">
            <a:xfrm>
              <a:off x="4656" y="912"/>
              <a:ext cx="0" cy="240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087" name="Line 130"/>
            <p:cNvSpPr>
              <a:spLocks noChangeShapeType="1"/>
            </p:cNvSpPr>
            <p:nvPr/>
          </p:nvSpPr>
          <p:spPr bwMode="auto">
            <a:xfrm flipH="1">
              <a:off x="4368" y="1056"/>
              <a:ext cx="288" cy="0"/>
            </a:xfrm>
            <a:prstGeom prst="line">
              <a:avLst/>
            </a:prstGeom>
            <a:noFill/>
            <a:ln w="38100">
              <a:solidFill>
                <a:srgbClr val="B2B2B2"/>
              </a:solidFill>
              <a:miter lim="800000"/>
              <a:headEnd type="diamond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27088" name="Group 131"/>
            <p:cNvGrpSpPr>
              <a:grpSpLocks/>
            </p:cNvGrpSpPr>
            <p:nvPr/>
          </p:nvGrpSpPr>
          <p:grpSpPr bwMode="auto">
            <a:xfrm>
              <a:off x="4416" y="432"/>
              <a:ext cx="336" cy="384"/>
              <a:chOff x="4416" y="432"/>
              <a:chExt cx="336" cy="384"/>
            </a:xfrm>
          </p:grpSpPr>
          <p:sp>
            <p:nvSpPr>
              <p:cNvPr id="127090" name="Rectangle 132"/>
              <p:cNvSpPr>
                <a:spLocks noChangeArrowheads="1"/>
              </p:cNvSpPr>
              <p:nvPr/>
            </p:nvSpPr>
            <p:spPr bwMode="auto">
              <a:xfrm>
                <a:off x="4416" y="720"/>
                <a:ext cx="336" cy="9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7091" name="Rectangle 133"/>
              <p:cNvSpPr>
                <a:spLocks noChangeArrowheads="1"/>
              </p:cNvSpPr>
              <p:nvPr/>
            </p:nvSpPr>
            <p:spPr bwMode="auto">
              <a:xfrm>
                <a:off x="4416" y="579"/>
                <a:ext cx="336" cy="1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200"/>
                  <a:t>#3</a:t>
                </a:r>
                <a:endParaRPr lang="en-US" sz="1200"/>
              </a:p>
            </p:txBody>
          </p:sp>
          <p:sp>
            <p:nvSpPr>
              <p:cNvPr id="127092" name="Rectangle 134"/>
              <p:cNvSpPr>
                <a:spLocks noChangeArrowheads="1"/>
              </p:cNvSpPr>
              <p:nvPr/>
            </p:nvSpPr>
            <p:spPr bwMode="auto">
              <a:xfrm>
                <a:off x="4416" y="432"/>
                <a:ext cx="336" cy="1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200"/>
                  <a:t>F0</a:t>
                </a:r>
                <a:endParaRPr lang="en-US" sz="1200"/>
              </a:p>
            </p:txBody>
          </p:sp>
        </p:grpSp>
        <p:sp>
          <p:nvSpPr>
            <p:cNvPr id="127089" name="Freeform 135"/>
            <p:cNvSpPr>
              <a:spLocks/>
            </p:cNvSpPr>
            <p:nvPr/>
          </p:nvSpPr>
          <p:spPr bwMode="auto">
            <a:xfrm flipV="1">
              <a:off x="3024" y="768"/>
              <a:ext cx="1488" cy="1968"/>
            </a:xfrm>
            <a:custGeom>
              <a:avLst/>
              <a:gdLst>
                <a:gd name="T0" fmla="*/ 1488 w 720"/>
                <a:gd name="T1" fmla="*/ 1968 h 1056"/>
                <a:gd name="T2" fmla="*/ 595 w 720"/>
                <a:gd name="T3" fmla="*/ 1610 h 1056"/>
                <a:gd name="T4" fmla="*/ 0 w 720"/>
                <a:gd name="T5" fmla="*/ 0 h 1056"/>
                <a:gd name="T6" fmla="*/ 0 60000 65536"/>
                <a:gd name="T7" fmla="*/ 0 60000 65536"/>
                <a:gd name="T8" fmla="*/ 0 60000 65536"/>
                <a:gd name="T9" fmla="*/ 0 w 720"/>
                <a:gd name="T10" fmla="*/ 0 h 1056"/>
                <a:gd name="T11" fmla="*/ 720 w 720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1056">
                  <a:moveTo>
                    <a:pt x="720" y="1056"/>
                  </a:moveTo>
                  <a:cubicBezTo>
                    <a:pt x="564" y="1048"/>
                    <a:pt x="408" y="1040"/>
                    <a:pt x="288" y="864"/>
                  </a:cubicBezTo>
                  <a:cubicBezTo>
                    <a:pt x="168" y="688"/>
                    <a:pt x="84" y="344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1" name="Group 136"/>
          <p:cNvGrpSpPr>
            <a:grpSpLocks/>
          </p:cNvGrpSpPr>
          <p:nvPr/>
        </p:nvGrpSpPr>
        <p:grpSpPr bwMode="auto">
          <a:xfrm>
            <a:off x="4876800" y="4343400"/>
            <a:ext cx="2971800" cy="2057400"/>
            <a:chOff x="3072" y="2736"/>
            <a:chExt cx="1872" cy="1296"/>
          </a:xfrm>
        </p:grpSpPr>
        <p:sp>
          <p:nvSpPr>
            <p:cNvPr id="127074" name="Line 137"/>
            <p:cNvSpPr>
              <a:spLocks noChangeShapeType="1"/>
            </p:cNvSpPr>
            <p:nvPr/>
          </p:nvSpPr>
          <p:spPr bwMode="auto">
            <a:xfrm>
              <a:off x="4272" y="2976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27075" name="Group 138"/>
            <p:cNvGrpSpPr>
              <a:grpSpLocks/>
            </p:cNvGrpSpPr>
            <p:nvPr/>
          </p:nvGrpSpPr>
          <p:grpSpPr bwMode="auto">
            <a:xfrm>
              <a:off x="3072" y="2736"/>
              <a:ext cx="1872" cy="1296"/>
              <a:chOff x="3072" y="2736"/>
              <a:chExt cx="1872" cy="1296"/>
            </a:xfrm>
          </p:grpSpPr>
          <p:sp>
            <p:nvSpPr>
              <p:cNvPr id="127076" name="Line 139"/>
              <p:cNvSpPr>
                <a:spLocks noChangeShapeType="1"/>
              </p:cNvSpPr>
              <p:nvPr/>
            </p:nvSpPr>
            <p:spPr bwMode="auto">
              <a:xfrm>
                <a:off x="4272" y="2736"/>
                <a:ext cx="0" cy="24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7077" name="Rectangle 140"/>
              <p:cNvSpPr>
                <a:spLocks noChangeArrowheads="1"/>
              </p:cNvSpPr>
              <p:nvPr/>
            </p:nvSpPr>
            <p:spPr bwMode="auto">
              <a:xfrm>
                <a:off x="4608" y="3312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D:F0</a:t>
                </a:r>
                <a:endParaRPr lang="en-US" sz="1000"/>
              </a:p>
            </p:txBody>
          </p:sp>
          <p:sp>
            <p:nvSpPr>
              <p:cNvPr id="127078" name="Rectangle 141"/>
              <p:cNvSpPr>
                <a:spLocks noChangeArrowheads="1"/>
              </p:cNvSpPr>
              <p:nvPr/>
            </p:nvSpPr>
            <p:spPr bwMode="auto">
              <a:xfrm>
                <a:off x="4608" y="3504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V:b/c</a:t>
                </a:r>
                <a:endParaRPr lang="en-US" sz="1000"/>
              </a:p>
            </p:txBody>
          </p:sp>
          <p:sp>
            <p:nvSpPr>
              <p:cNvPr id="127079" name="Rectangle 142"/>
              <p:cNvSpPr>
                <a:spLocks noChangeArrowheads="1"/>
              </p:cNvSpPr>
              <p:nvPr/>
            </p:nvSpPr>
            <p:spPr bwMode="auto">
              <a:xfrm>
                <a:off x="4608" y="3696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400"/>
                  <a:t>#3</a:t>
                </a:r>
                <a:endParaRPr lang="en-US" sz="1400"/>
              </a:p>
            </p:txBody>
          </p:sp>
          <p:sp>
            <p:nvSpPr>
              <p:cNvPr id="127080" name="Rectangle 143"/>
              <p:cNvSpPr>
                <a:spLocks noChangeArrowheads="1"/>
              </p:cNvSpPr>
              <p:nvPr/>
            </p:nvSpPr>
            <p:spPr bwMode="auto">
              <a:xfrm>
                <a:off x="4608" y="3888"/>
                <a:ext cx="336" cy="1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1000"/>
              </a:p>
            </p:txBody>
          </p:sp>
          <p:sp>
            <p:nvSpPr>
              <p:cNvPr id="127081" name="Freeform 144"/>
              <p:cNvSpPr>
                <a:spLocks/>
              </p:cNvSpPr>
              <p:nvPr/>
            </p:nvSpPr>
            <p:spPr bwMode="auto">
              <a:xfrm>
                <a:off x="3072" y="3024"/>
                <a:ext cx="1680" cy="960"/>
              </a:xfrm>
              <a:custGeom>
                <a:avLst/>
                <a:gdLst>
                  <a:gd name="T0" fmla="*/ 1680 w 720"/>
                  <a:gd name="T1" fmla="*/ 960 h 1056"/>
                  <a:gd name="T2" fmla="*/ 672 w 720"/>
                  <a:gd name="T3" fmla="*/ 785 h 1056"/>
                  <a:gd name="T4" fmla="*/ 0 w 720"/>
                  <a:gd name="T5" fmla="*/ 0 h 1056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1056"/>
                  <a:gd name="T11" fmla="*/ 720 w 720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1056">
                    <a:moveTo>
                      <a:pt x="720" y="1056"/>
                    </a:moveTo>
                    <a:cubicBezTo>
                      <a:pt x="564" y="1048"/>
                      <a:pt x="408" y="1040"/>
                      <a:pt x="288" y="864"/>
                    </a:cubicBezTo>
                    <a:cubicBezTo>
                      <a:pt x="168" y="688"/>
                      <a:pt x="84" y="344"/>
                      <a:pt x="0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miter lim="800000"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23" name="Group 145"/>
          <p:cNvGrpSpPr>
            <a:grpSpLocks/>
          </p:cNvGrpSpPr>
          <p:nvPr/>
        </p:nvGrpSpPr>
        <p:grpSpPr bwMode="auto">
          <a:xfrm>
            <a:off x="3276600" y="1219200"/>
            <a:ext cx="1524000" cy="5486400"/>
            <a:chOff x="2064" y="768"/>
            <a:chExt cx="960" cy="3456"/>
          </a:xfrm>
        </p:grpSpPr>
        <p:grpSp>
          <p:nvGrpSpPr>
            <p:cNvPr id="127060" name="Group 146"/>
            <p:cNvGrpSpPr>
              <a:grpSpLocks/>
            </p:cNvGrpSpPr>
            <p:nvPr/>
          </p:nvGrpSpPr>
          <p:grpSpPr bwMode="auto">
            <a:xfrm>
              <a:off x="2160" y="1104"/>
              <a:ext cx="864" cy="3120"/>
              <a:chOff x="2160" y="1104"/>
              <a:chExt cx="864" cy="3120"/>
            </a:xfrm>
          </p:grpSpPr>
          <p:sp>
            <p:nvSpPr>
              <p:cNvPr id="127062" name="Freeform 147"/>
              <p:cNvSpPr>
                <a:spLocks/>
              </p:cNvSpPr>
              <p:nvPr/>
            </p:nvSpPr>
            <p:spPr bwMode="auto">
              <a:xfrm>
                <a:off x="2448" y="1104"/>
                <a:ext cx="576" cy="1632"/>
              </a:xfrm>
              <a:custGeom>
                <a:avLst/>
                <a:gdLst>
                  <a:gd name="T0" fmla="*/ 0 w 576"/>
                  <a:gd name="T1" fmla="*/ 233 h 336"/>
                  <a:gd name="T2" fmla="*/ 384 w 576"/>
                  <a:gd name="T3" fmla="*/ 233 h 336"/>
                  <a:gd name="T4" fmla="*/ 576 w 576"/>
                  <a:gd name="T5" fmla="*/ 1632 h 33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336"/>
                  <a:gd name="T11" fmla="*/ 576 w 576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336">
                    <a:moveTo>
                      <a:pt x="0" y="48"/>
                    </a:moveTo>
                    <a:cubicBezTo>
                      <a:pt x="144" y="24"/>
                      <a:pt x="288" y="0"/>
                      <a:pt x="384" y="48"/>
                    </a:cubicBezTo>
                    <a:cubicBezTo>
                      <a:pt x="480" y="96"/>
                      <a:pt x="528" y="216"/>
                      <a:pt x="576" y="336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miter lim="800000"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27063" name="Group 148"/>
              <p:cNvGrpSpPr>
                <a:grpSpLocks/>
              </p:cNvGrpSpPr>
              <p:nvPr/>
            </p:nvGrpSpPr>
            <p:grpSpPr bwMode="auto">
              <a:xfrm>
                <a:off x="2160" y="2736"/>
                <a:ext cx="480" cy="1488"/>
                <a:chOff x="2160" y="2736"/>
                <a:chExt cx="480" cy="1488"/>
              </a:xfrm>
            </p:grpSpPr>
            <p:grpSp>
              <p:nvGrpSpPr>
                <p:cNvPr id="127064" name="Group 149"/>
                <p:cNvGrpSpPr>
                  <a:grpSpLocks/>
                </p:cNvGrpSpPr>
                <p:nvPr/>
              </p:nvGrpSpPr>
              <p:grpSpPr bwMode="auto">
                <a:xfrm>
                  <a:off x="2160" y="3312"/>
                  <a:ext cx="336" cy="912"/>
                  <a:chOff x="2496" y="3168"/>
                  <a:chExt cx="336" cy="912"/>
                </a:xfrm>
              </p:grpSpPr>
              <p:grpSp>
                <p:nvGrpSpPr>
                  <p:cNvPr id="127067" name="Group 150"/>
                  <p:cNvGrpSpPr>
                    <a:grpSpLocks/>
                  </p:cNvGrpSpPr>
                  <p:nvPr/>
                </p:nvGrpSpPr>
                <p:grpSpPr bwMode="auto">
                  <a:xfrm>
                    <a:off x="2496" y="3168"/>
                    <a:ext cx="336" cy="768"/>
                    <a:chOff x="1152" y="528"/>
                    <a:chExt cx="336" cy="768"/>
                  </a:xfrm>
                </p:grpSpPr>
                <p:sp>
                  <p:nvSpPr>
                    <p:cNvPr id="127069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2" y="528"/>
                      <a:ext cx="336" cy="768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sv-SE"/>
                    </a:p>
                  </p:txBody>
                </p:sp>
                <p:sp>
                  <p:nvSpPr>
                    <p:cNvPr id="127070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2" y="528"/>
                      <a:ext cx="336" cy="192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sv-SE" sz="1000"/>
                        <a:t>Op:div</a:t>
                      </a:r>
                      <a:endParaRPr lang="en-US" sz="1000"/>
                    </a:p>
                  </p:txBody>
                </p:sp>
                <p:sp>
                  <p:nvSpPr>
                    <p:cNvPr id="127071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2" y="720"/>
                      <a:ext cx="336" cy="192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sv-SE" sz="1000"/>
                        <a:t>D:F0</a:t>
                      </a:r>
                      <a:endParaRPr lang="en-US" sz="1000"/>
                    </a:p>
                  </p:txBody>
                </p:sp>
                <p:sp>
                  <p:nvSpPr>
                    <p:cNvPr id="127072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2" y="912"/>
                      <a:ext cx="336" cy="192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sv-SE" sz="1000"/>
                        <a:t>S1:b</a:t>
                      </a:r>
                      <a:endParaRPr lang="en-US" sz="1000"/>
                    </a:p>
                  </p:txBody>
                </p:sp>
                <p:sp>
                  <p:nvSpPr>
                    <p:cNvPr id="127073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2" y="1104"/>
                      <a:ext cx="336" cy="192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sv-SE" sz="1000"/>
                        <a:t>S2:c</a:t>
                      </a:r>
                      <a:endParaRPr lang="en-US" sz="1000"/>
                    </a:p>
                  </p:txBody>
                </p:sp>
              </p:grpSp>
              <p:sp>
                <p:nvSpPr>
                  <p:cNvPr id="127068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3936"/>
                    <a:ext cx="336" cy="144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sv-SE" sz="1200"/>
                      <a:t>#3</a:t>
                    </a:r>
                    <a:endParaRPr lang="en-US" sz="1200"/>
                  </a:p>
                </p:txBody>
              </p:sp>
            </p:grpSp>
            <p:sp>
              <p:nvSpPr>
                <p:cNvPr id="127065" name="Line 157"/>
                <p:cNvSpPr>
                  <a:spLocks noChangeShapeType="1"/>
                </p:cNvSpPr>
                <p:nvPr/>
              </p:nvSpPr>
              <p:spPr bwMode="auto">
                <a:xfrm>
                  <a:off x="2640" y="2736"/>
                  <a:ext cx="0" cy="24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27066" name="Line 158"/>
                <p:cNvSpPr>
                  <a:spLocks noChangeShapeType="1"/>
                </p:cNvSpPr>
                <p:nvPr/>
              </p:nvSpPr>
              <p:spPr bwMode="auto">
                <a:xfrm flipH="1">
                  <a:off x="2496" y="2880"/>
                  <a:ext cx="144" cy="43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127061" name="Text Box 159"/>
            <p:cNvSpPr txBox="1">
              <a:spLocks noChangeArrowheads="1"/>
            </p:cNvSpPr>
            <p:nvPr/>
          </p:nvSpPr>
          <p:spPr bwMode="auto">
            <a:xfrm>
              <a:off x="2064" y="768"/>
              <a:ext cx="94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Register</a:t>
              </a:r>
            </a:p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renaming!</a:t>
              </a:r>
            </a:p>
          </p:txBody>
        </p:sp>
      </p:grpSp>
      <p:grpSp>
        <p:nvGrpSpPr>
          <p:cNvPr id="28" name="Group 160"/>
          <p:cNvGrpSpPr>
            <a:grpSpLocks/>
          </p:cNvGrpSpPr>
          <p:nvPr/>
        </p:nvGrpSpPr>
        <p:grpSpPr bwMode="auto">
          <a:xfrm>
            <a:off x="3810000" y="1143000"/>
            <a:ext cx="4876800" cy="1676400"/>
            <a:chOff x="2400" y="720"/>
            <a:chExt cx="3072" cy="1056"/>
          </a:xfrm>
        </p:grpSpPr>
        <p:sp>
          <p:nvSpPr>
            <p:cNvPr id="127058" name="Rectangle 161"/>
            <p:cNvSpPr>
              <a:spLocks noChangeArrowheads="1"/>
            </p:cNvSpPr>
            <p:nvPr/>
          </p:nvSpPr>
          <p:spPr bwMode="auto">
            <a:xfrm>
              <a:off x="2400" y="1248"/>
              <a:ext cx="192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400"/>
                <a:t>#3</a:t>
              </a:r>
              <a:endParaRPr lang="en-US" sz="1400"/>
            </a:p>
          </p:txBody>
        </p:sp>
        <p:sp>
          <p:nvSpPr>
            <p:cNvPr id="127059" name="Freeform 162"/>
            <p:cNvSpPr>
              <a:spLocks/>
            </p:cNvSpPr>
            <p:nvPr/>
          </p:nvSpPr>
          <p:spPr bwMode="auto">
            <a:xfrm>
              <a:off x="2496" y="720"/>
              <a:ext cx="2976" cy="1056"/>
            </a:xfrm>
            <a:custGeom>
              <a:avLst/>
              <a:gdLst>
                <a:gd name="T0" fmla="*/ 0 w 2976"/>
                <a:gd name="T1" fmla="*/ 528 h 1056"/>
                <a:gd name="T2" fmla="*/ 768 w 2976"/>
                <a:gd name="T3" fmla="*/ 48 h 1056"/>
                <a:gd name="T4" fmla="*/ 2496 w 2976"/>
                <a:gd name="T5" fmla="*/ 240 h 1056"/>
                <a:gd name="T6" fmla="*/ 2976 w 2976"/>
                <a:gd name="T7" fmla="*/ 1056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6"/>
                <a:gd name="T13" fmla="*/ 0 h 1056"/>
                <a:gd name="T14" fmla="*/ 2976 w 2976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6" h="1056">
                  <a:moveTo>
                    <a:pt x="0" y="528"/>
                  </a:moveTo>
                  <a:cubicBezTo>
                    <a:pt x="176" y="312"/>
                    <a:pt x="352" y="96"/>
                    <a:pt x="768" y="48"/>
                  </a:cubicBezTo>
                  <a:cubicBezTo>
                    <a:pt x="1184" y="0"/>
                    <a:pt x="2128" y="72"/>
                    <a:pt x="2496" y="240"/>
                  </a:cubicBezTo>
                  <a:cubicBezTo>
                    <a:pt x="2864" y="408"/>
                    <a:pt x="2920" y="732"/>
                    <a:pt x="2976" y="1056"/>
                  </a:cubicBezTo>
                </a:path>
              </a:pathLst>
            </a:custGeom>
            <a:noFill/>
            <a:ln w="38100" cap="flat" cmpd="sng">
              <a:solidFill>
                <a:srgbClr val="99CCFF"/>
              </a:solidFill>
              <a:prstDash val="solid"/>
              <a:miter lim="800000"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9" name="Group 163"/>
          <p:cNvGrpSpPr>
            <a:grpSpLocks/>
          </p:cNvGrpSpPr>
          <p:nvPr/>
        </p:nvGrpSpPr>
        <p:grpSpPr bwMode="auto">
          <a:xfrm>
            <a:off x="3962400" y="2057400"/>
            <a:ext cx="5181600" cy="2057400"/>
            <a:chOff x="2640" y="1296"/>
            <a:chExt cx="3264" cy="1296"/>
          </a:xfrm>
        </p:grpSpPr>
        <p:sp>
          <p:nvSpPr>
            <p:cNvPr id="127055" name="Line 164"/>
            <p:cNvSpPr>
              <a:spLocks noChangeShapeType="1"/>
            </p:cNvSpPr>
            <p:nvPr/>
          </p:nvSpPr>
          <p:spPr bwMode="auto">
            <a:xfrm>
              <a:off x="5904" y="2064"/>
              <a:ext cx="0" cy="240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056" name="Rectangle 165"/>
            <p:cNvSpPr>
              <a:spLocks noChangeArrowheads="1"/>
            </p:cNvSpPr>
            <p:nvPr/>
          </p:nvSpPr>
          <p:spPr bwMode="auto">
            <a:xfrm>
              <a:off x="2640" y="1296"/>
              <a:ext cx="192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400"/>
                <a:t>b/c</a:t>
              </a:r>
              <a:endParaRPr lang="en-US" sz="1400"/>
            </a:p>
          </p:txBody>
        </p:sp>
        <p:sp>
          <p:nvSpPr>
            <p:cNvPr id="127057" name="Line 166"/>
            <p:cNvSpPr>
              <a:spLocks noChangeShapeType="1"/>
            </p:cNvSpPr>
            <p:nvPr/>
          </p:nvSpPr>
          <p:spPr bwMode="auto">
            <a:xfrm flipH="1">
              <a:off x="5280" y="2304"/>
              <a:ext cx="62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7052" name="Text Box 167"/>
          <p:cNvSpPr txBox="1">
            <a:spLocks noChangeArrowheads="1"/>
          </p:cNvSpPr>
          <p:nvPr/>
        </p:nvSpPr>
        <p:spPr bwMode="auto">
          <a:xfrm>
            <a:off x="1620838" y="5614988"/>
            <a:ext cx="7921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sz="4000" b="1"/>
              <a:t>IF</a:t>
            </a:r>
          </a:p>
        </p:txBody>
      </p:sp>
      <p:sp>
        <p:nvSpPr>
          <p:cNvPr id="127053" name="Text Box 168"/>
          <p:cNvSpPr txBox="1">
            <a:spLocks noChangeArrowheads="1"/>
          </p:cNvSpPr>
          <p:nvPr/>
        </p:nvSpPr>
        <p:spPr bwMode="auto">
          <a:xfrm>
            <a:off x="4737100" y="5589588"/>
            <a:ext cx="571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sz="4000" b="1"/>
              <a:t>X</a:t>
            </a:r>
          </a:p>
        </p:txBody>
      </p:sp>
      <p:sp>
        <p:nvSpPr>
          <p:cNvPr id="127054" name="Text Box 170"/>
          <p:cNvSpPr txBox="1">
            <a:spLocks noChangeArrowheads="1"/>
          </p:cNvSpPr>
          <p:nvPr/>
        </p:nvSpPr>
        <p:spPr bwMode="auto">
          <a:xfrm>
            <a:off x="9236323" y="5538788"/>
            <a:ext cx="7572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sz="4000" b="1" dirty="0"/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30070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944563" y="381000"/>
            <a:ext cx="8842375" cy="641350"/>
          </a:xfrm>
        </p:spPr>
        <p:txBody>
          <a:bodyPr/>
          <a:lstStyle/>
          <a:p>
            <a:pPr eaLnBrk="1" hangingPunct="1"/>
            <a:r>
              <a:rPr lang="en-US" sz="3600" smtClean="0"/>
              <a:t>Tomasulo’s: What is going on?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1413" y="1066800"/>
            <a:ext cx="9221787" cy="45720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Read Register:</a:t>
            </a:r>
          </a:p>
          <a:p>
            <a:pPr marL="990600" lvl="1" indent="-533400" eaLnBrk="1" hangingPunct="1"/>
            <a:r>
              <a:rPr lang="en-US" sz="2000" dirty="0" smtClean="0"/>
              <a:t>Rename </a:t>
            </a:r>
            <a:r>
              <a:rPr lang="en-US" sz="2000" dirty="0" err="1" smtClean="0"/>
              <a:t>DestReg</a:t>
            </a:r>
            <a:r>
              <a:rPr lang="en-US" sz="2000" dirty="0" smtClean="0"/>
              <a:t> to the Res. Station location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Wait for all RAW dependencies at Res. Station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 After Execution</a:t>
            </a:r>
          </a:p>
          <a:p>
            <a:pPr marL="990600" lvl="1" indent="-533400" eaLnBrk="1" hangingPunct="1">
              <a:buFont typeface="Wingdings" pitchFamily="2" charset="2"/>
              <a:buAutoNum type="alphaLcParenR"/>
            </a:pPr>
            <a:r>
              <a:rPr lang="en-US" sz="2000" dirty="0" smtClean="0"/>
              <a:t>Put result in Reorder Buffer (ROB)</a:t>
            </a:r>
          </a:p>
          <a:p>
            <a:pPr marL="990600" lvl="1" indent="-533400" eaLnBrk="1" hangingPunct="1">
              <a:buFont typeface="Wingdings" pitchFamily="2" charset="2"/>
              <a:buAutoNum type="alphaLcParenR"/>
            </a:pPr>
            <a:r>
              <a:rPr lang="en-US" sz="2000" dirty="0" smtClean="0"/>
              <a:t>Broadcast result on CDB to all waiting instructions</a:t>
            </a:r>
          </a:p>
          <a:p>
            <a:pPr marL="990600" lvl="1" indent="-533400" eaLnBrk="1" hangingPunct="1">
              <a:buFont typeface="Wingdings" pitchFamily="2" charset="2"/>
              <a:buAutoNum type="alphaLcParenR"/>
            </a:pPr>
            <a:r>
              <a:rPr lang="en-US" sz="2000" dirty="0" smtClean="0"/>
              <a:t>Rename </a:t>
            </a:r>
            <a:r>
              <a:rPr lang="en-US" sz="2000" dirty="0" err="1" smtClean="0"/>
              <a:t>DestReg</a:t>
            </a:r>
            <a:r>
              <a:rPr lang="en-US" sz="2000" dirty="0" smtClean="0"/>
              <a:t> to the ROB location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When all </a:t>
            </a:r>
            <a:r>
              <a:rPr lang="en-US" sz="2400" dirty="0" err="1" smtClean="0"/>
              <a:t>preceeding</a:t>
            </a:r>
            <a:r>
              <a:rPr lang="en-US" sz="2400" dirty="0" smtClean="0"/>
              <a:t> instr. have arrived at  ROB: </a:t>
            </a:r>
          </a:p>
          <a:p>
            <a:pPr marL="990600" lvl="1" indent="-533400" eaLnBrk="1" hangingPunct="1"/>
            <a:r>
              <a:rPr lang="en-US" sz="2000" dirty="0" smtClean="0"/>
              <a:t>Write value to </a:t>
            </a:r>
            <a:r>
              <a:rPr lang="en-US" sz="2000" dirty="0" err="1" smtClean="0"/>
              <a:t>DestReg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FF0000"/>
                </a:solidFill>
              </a:rPr>
              <a:t>called Commit</a:t>
            </a:r>
            <a:r>
              <a:rPr lang="en-US" sz="2000" dirty="0" smtClean="0"/>
              <a:t>)</a:t>
            </a:r>
          </a:p>
          <a:p>
            <a:pPr marL="990600" lvl="1" indent="-533400" eaLnBrk="1" hangingPunct="1"/>
            <a:endParaRPr lang="en-US" sz="2000" dirty="0" smtClean="0"/>
          </a:p>
        </p:txBody>
      </p:sp>
      <p:grpSp>
        <p:nvGrpSpPr>
          <p:cNvPr id="128004" name="Group 4"/>
          <p:cNvGrpSpPr>
            <a:grpSpLocks/>
          </p:cNvGrpSpPr>
          <p:nvPr/>
        </p:nvGrpSpPr>
        <p:grpSpPr bwMode="auto">
          <a:xfrm>
            <a:off x="982663" y="4527550"/>
            <a:ext cx="8928100" cy="2297113"/>
            <a:chOff x="720" y="464"/>
            <a:chExt cx="5624" cy="2896"/>
          </a:xfrm>
        </p:grpSpPr>
        <p:sp>
          <p:nvSpPr>
            <p:cNvPr id="128011" name="Freeform 5"/>
            <p:cNvSpPr>
              <a:spLocks/>
            </p:cNvSpPr>
            <p:nvPr/>
          </p:nvSpPr>
          <p:spPr bwMode="auto">
            <a:xfrm>
              <a:off x="880" y="1568"/>
              <a:ext cx="5464" cy="688"/>
            </a:xfrm>
            <a:custGeom>
              <a:avLst/>
              <a:gdLst>
                <a:gd name="T0" fmla="*/ 4832 w 5464"/>
                <a:gd name="T1" fmla="*/ 607 h 952"/>
                <a:gd name="T2" fmla="*/ 5216 w 5464"/>
                <a:gd name="T3" fmla="*/ 607 h 952"/>
                <a:gd name="T4" fmla="*/ 4688 w 5464"/>
                <a:gd name="T5" fmla="*/ 121 h 952"/>
                <a:gd name="T6" fmla="*/ 560 w 5464"/>
                <a:gd name="T7" fmla="*/ 17 h 952"/>
                <a:gd name="T8" fmla="*/ 1328 w 5464"/>
                <a:gd name="T9" fmla="*/ 225 h 9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64"/>
                <a:gd name="T16" fmla="*/ 0 h 952"/>
                <a:gd name="T17" fmla="*/ 5464 w 5464"/>
                <a:gd name="T18" fmla="*/ 952 h 9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64" h="952">
                  <a:moveTo>
                    <a:pt x="4832" y="840"/>
                  </a:moveTo>
                  <a:cubicBezTo>
                    <a:pt x="5036" y="896"/>
                    <a:pt x="5240" y="952"/>
                    <a:pt x="5216" y="840"/>
                  </a:cubicBezTo>
                  <a:cubicBezTo>
                    <a:pt x="5192" y="728"/>
                    <a:pt x="5464" y="304"/>
                    <a:pt x="4688" y="168"/>
                  </a:cubicBezTo>
                  <a:cubicBezTo>
                    <a:pt x="3912" y="32"/>
                    <a:pt x="1120" y="0"/>
                    <a:pt x="560" y="24"/>
                  </a:cubicBezTo>
                  <a:cubicBezTo>
                    <a:pt x="0" y="48"/>
                    <a:pt x="664" y="180"/>
                    <a:pt x="1328" y="312"/>
                  </a:cubicBezTo>
                </a:path>
              </a:pathLst>
            </a:custGeom>
            <a:noFill/>
            <a:ln w="38100" cap="flat" cmpd="sng">
              <a:solidFill>
                <a:srgbClr val="FFFF00"/>
              </a:solidFill>
              <a:prstDash val="solid"/>
              <a:miter lim="800000"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12" name="Rectangle 6"/>
            <p:cNvSpPr>
              <a:spLocks noChangeArrowheads="1"/>
            </p:cNvSpPr>
            <p:nvPr/>
          </p:nvSpPr>
          <p:spPr bwMode="auto">
            <a:xfrm>
              <a:off x="2224" y="1176"/>
              <a:ext cx="267" cy="185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dist="107763" dir="2700000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8013" name="Line 7"/>
            <p:cNvSpPr>
              <a:spLocks noChangeShapeType="1"/>
            </p:cNvSpPr>
            <p:nvPr/>
          </p:nvSpPr>
          <p:spPr bwMode="auto">
            <a:xfrm>
              <a:off x="1367" y="2122"/>
              <a:ext cx="11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8014" name="Group 8"/>
            <p:cNvGrpSpPr>
              <a:grpSpLocks/>
            </p:cNvGrpSpPr>
            <p:nvPr/>
          </p:nvGrpSpPr>
          <p:grpSpPr bwMode="auto">
            <a:xfrm>
              <a:off x="1296" y="1977"/>
              <a:ext cx="96" cy="279"/>
              <a:chOff x="1480" y="1915"/>
              <a:chExt cx="117" cy="293"/>
            </a:xfrm>
          </p:grpSpPr>
          <p:sp>
            <p:nvSpPr>
              <p:cNvPr id="128098" name="Rectangle 9"/>
              <p:cNvSpPr>
                <a:spLocks noChangeArrowheads="1"/>
              </p:cNvSpPr>
              <p:nvPr/>
            </p:nvSpPr>
            <p:spPr bwMode="auto">
              <a:xfrm>
                <a:off x="1480" y="1915"/>
                <a:ext cx="40" cy="293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8099" name="Rectangle 10"/>
              <p:cNvSpPr>
                <a:spLocks noChangeArrowheads="1"/>
              </p:cNvSpPr>
              <p:nvPr/>
            </p:nvSpPr>
            <p:spPr bwMode="auto">
              <a:xfrm>
                <a:off x="1515" y="1915"/>
                <a:ext cx="40" cy="293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8100" name="Rectangle 11"/>
              <p:cNvSpPr>
                <a:spLocks noChangeArrowheads="1"/>
              </p:cNvSpPr>
              <p:nvPr/>
            </p:nvSpPr>
            <p:spPr bwMode="auto">
              <a:xfrm>
                <a:off x="1556" y="1915"/>
                <a:ext cx="41" cy="293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128015" name="Rectangle 12"/>
            <p:cNvSpPr>
              <a:spLocks noChangeArrowheads="1"/>
            </p:cNvSpPr>
            <p:nvPr/>
          </p:nvSpPr>
          <p:spPr bwMode="auto">
            <a:xfrm>
              <a:off x="931" y="1987"/>
              <a:ext cx="20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9903" tIns="39952" rIns="79903" bIns="39952">
              <a:spAutoFit/>
            </a:bodyPr>
            <a:lstStyle/>
            <a:p>
              <a:pPr defTabSz="661988" eaLnBrk="0" hangingPunct="0"/>
              <a:r>
                <a:rPr lang="en-US" sz="1500">
                  <a:latin typeface="Helvetica" charset="0"/>
                </a:rPr>
                <a:t>IF</a:t>
              </a:r>
            </a:p>
          </p:txBody>
        </p:sp>
        <p:sp>
          <p:nvSpPr>
            <p:cNvPr id="128016" name="Rectangle 13"/>
            <p:cNvSpPr>
              <a:spLocks noChangeArrowheads="1"/>
            </p:cNvSpPr>
            <p:nvPr/>
          </p:nvSpPr>
          <p:spPr bwMode="auto">
            <a:xfrm rot="-5400000">
              <a:off x="2009" y="1849"/>
              <a:ext cx="920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903" tIns="39952" rIns="79903" bIns="39952">
              <a:spAutoFit/>
            </a:bodyPr>
            <a:lstStyle/>
            <a:p>
              <a:pPr defTabSz="661988" eaLnBrk="0" hangingPunct="0"/>
              <a:r>
                <a:rPr lang="en-US" sz="1200" b="1">
                  <a:latin typeface="Helvetica" charset="0"/>
                </a:rPr>
                <a:t>Read operands</a:t>
              </a:r>
            </a:p>
          </p:txBody>
        </p:sp>
        <p:sp>
          <p:nvSpPr>
            <p:cNvPr id="128017" name="Line 14"/>
            <p:cNvSpPr>
              <a:spLocks noChangeShapeType="1"/>
            </p:cNvSpPr>
            <p:nvPr/>
          </p:nvSpPr>
          <p:spPr bwMode="auto">
            <a:xfrm>
              <a:off x="1173" y="2122"/>
              <a:ext cx="1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8018" name="Group 15"/>
            <p:cNvGrpSpPr>
              <a:grpSpLocks/>
            </p:cNvGrpSpPr>
            <p:nvPr/>
          </p:nvGrpSpPr>
          <p:grpSpPr bwMode="auto">
            <a:xfrm>
              <a:off x="1420" y="1942"/>
              <a:ext cx="307" cy="397"/>
              <a:chOff x="1622" y="1874"/>
              <a:chExt cx="351" cy="462"/>
            </a:xfrm>
          </p:grpSpPr>
          <p:sp>
            <p:nvSpPr>
              <p:cNvPr id="128096" name="Rectangle 16"/>
              <p:cNvSpPr>
                <a:spLocks noChangeArrowheads="1"/>
              </p:cNvSpPr>
              <p:nvPr/>
            </p:nvSpPr>
            <p:spPr bwMode="auto">
              <a:xfrm>
                <a:off x="1654" y="1873"/>
                <a:ext cx="316" cy="34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dist="107763" dir="2700000" algn="ctr" rotWithShape="0">
                  <a:srgbClr val="B2B2B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8097" name="Rectangle 17"/>
              <p:cNvSpPr>
                <a:spLocks noChangeArrowheads="1"/>
              </p:cNvSpPr>
              <p:nvPr/>
            </p:nvSpPr>
            <p:spPr bwMode="auto">
              <a:xfrm>
                <a:off x="1622" y="1952"/>
                <a:ext cx="351" cy="384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rgbClr val="B2B2B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9903" tIns="39952" rIns="79903" bIns="39952">
                <a:spAutoFit/>
              </a:bodyPr>
              <a:lstStyle/>
              <a:p>
                <a:pPr defTabSz="661988" eaLnBrk="0" hangingPunct="0"/>
                <a:r>
                  <a:rPr lang="en-US" sz="1200" b="1">
                    <a:latin typeface="Helvetica" charset="0"/>
                  </a:rPr>
                  <a:t>Issue</a:t>
                </a:r>
              </a:p>
            </p:txBody>
          </p:sp>
        </p:grpSp>
        <p:sp>
          <p:nvSpPr>
            <p:cNvPr id="128019" name="Rectangle 18"/>
            <p:cNvSpPr>
              <a:spLocks noChangeArrowheads="1"/>
            </p:cNvSpPr>
            <p:nvPr/>
          </p:nvSpPr>
          <p:spPr bwMode="auto">
            <a:xfrm>
              <a:off x="3839" y="1184"/>
              <a:ext cx="276" cy="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dist="107763" dir="2700000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8020" name="Rectangle 19"/>
            <p:cNvSpPr>
              <a:spLocks noChangeArrowheads="1"/>
            </p:cNvSpPr>
            <p:nvPr/>
          </p:nvSpPr>
          <p:spPr bwMode="auto">
            <a:xfrm>
              <a:off x="3820" y="1257"/>
              <a:ext cx="279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9903" tIns="39952" rIns="79903" bIns="39952">
              <a:spAutoFit/>
            </a:bodyPr>
            <a:lstStyle/>
            <a:p>
              <a:pPr defTabSz="661988" eaLnBrk="0" hangingPunct="0"/>
              <a:r>
                <a:rPr lang="en-US" sz="1000" b="1">
                  <a:latin typeface="Helvetica" charset="0"/>
                </a:rPr>
                <a:t>Mem</a:t>
              </a:r>
            </a:p>
          </p:txBody>
        </p:sp>
        <p:sp>
          <p:nvSpPr>
            <p:cNvPr id="128021" name="Rectangle 20"/>
            <p:cNvSpPr>
              <a:spLocks noChangeArrowheads="1"/>
            </p:cNvSpPr>
            <p:nvPr/>
          </p:nvSpPr>
          <p:spPr bwMode="auto">
            <a:xfrm>
              <a:off x="1440" y="1968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600"/>
                <a:t>Issue</a:t>
              </a:r>
              <a:endParaRPr lang="en-US" sz="1600"/>
            </a:p>
          </p:txBody>
        </p:sp>
        <p:sp>
          <p:nvSpPr>
            <p:cNvPr id="128022" name="Line 21"/>
            <p:cNvSpPr>
              <a:spLocks noChangeShapeType="1"/>
            </p:cNvSpPr>
            <p:nvPr/>
          </p:nvSpPr>
          <p:spPr bwMode="auto">
            <a:xfrm>
              <a:off x="2112" y="1008"/>
              <a:ext cx="0" cy="21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23" name="Line 22"/>
            <p:cNvSpPr>
              <a:spLocks noChangeShapeType="1"/>
            </p:cNvSpPr>
            <p:nvPr/>
          </p:nvSpPr>
          <p:spPr bwMode="auto">
            <a:xfrm>
              <a:off x="2640" y="1104"/>
              <a:ext cx="0" cy="21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24" name="Line 23"/>
            <p:cNvSpPr>
              <a:spLocks noChangeShapeType="1"/>
            </p:cNvSpPr>
            <p:nvPr/>
          </p:nvSpPr>
          <p:spPr bwMode="auto">
            <a:xfrm>
              <a:off x="4272" y="1200"/>
              <a:ext cx="0" cy="21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25" name="Line 24"/>
            <p:cNvSpPr>
              <a:spLocks noChangeShapeType="1"/>
            </p:cNvSpPr>
            <p:nvPr/>
          </p:nvSpPr>
          <p:spPr bwMode="auto">
            <a:xfrm>
              <a:off x="3744" y="1152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26" name="Freeform 25"/>
            <p:cNvSpPr>
              <a:spLocks/>
            </p:cNvSpPr>
            <p:nvPr/>
          </p:nvSpPr>
          <p:spPr bwMode="auto">
            <a:xfrm>
              <a:off x="1824" y="2112"/>
              <a:ext cx="3072" cy="768"/>
            </a:xfrm>
            <a:custGeom>
              <a:avLst/>
              <a:gdLst>
                <a:gd name="T0" fmla="*/ 0 w 2400"/>
                <a:gd name="T1" fmla="*/ 192 h 768"/>
                <a:gd name="T2" fmla="*/ 369 w 2400"/>
                <a:gd name="T3" fmla="*/ 768 h 768"/>
                <a:gd name="T4" fmla="*/ 2519 w 2400"/>
                <a:gd name="T5" fmla="*/ 768 h 768"/>
                <a:gd name="T6" fmla="*/ 3072 w 2400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0"/>
                <a:gd name="T13" fmla="*/ 0 h 768"/>
                <a:gd name="T14" fmla="*/ 2400 w 2400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0" h="768">
                  <a:moveTo>
                    <a:pt x="0" y="192"/>
                  </a:moveTo>
                  <a:lnTo>
                    <a:pt x="288" y="768"/>
                  </a:lnTo>
                  <a:lnTo>
                    <a:pt x="1968" y="768"/>
                  </a:lnTo>
                  <a:lnTo>
                    <a:pt x="240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27" name="Freeform 26"/>
            <p:cNvSpPr>
              <a:spLocks/>
            </p:cNvSpPr>
            <p:nvPr/>
          </p:nvSpPr>
          <p:spPr bwMode="auto">
            <a:xfrm>
              <a:off x="1824" y="2112"/>
              <a:ext cx="3072" cy="384"/>
            </a:xfrm>
            <a:custGeom>
              <a:avLst/>
              <a:gdLst>
                <a:gd name="T0" fmla="*/ 0 w 2400"/>
                <a:gd name="T1" fmla="*/ 96 h 768"/>
                <a:gd name="T2" fmla="*/ 369 w 2400"/>
                <a:gd name="T3" fmla="*/ 384 h 768"/>
                <a:gd name="T4" fmla="*/ 2519 w 2400"/>
                <a:gd name="T5" fmla="*/ 384 h 768"/>
                <a:gd name="T6" fmla="*/ 3072 w 2400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0"/>
                <a:gd name="T13" fmla="*/ 0 h 768"/>
                <a:gd name="T14" fmla="*/ 2400 w 2400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0" h="768">
                  <a:moveTo>
                    <a:pt x="0" y="192"/>
                  </a:moveTo>
                  <a:lnTo>
                    <a:pt x="288" y="768"/>
                  </a:lnTo>
                  <a:lnTo>
                    <a:pt x="1968" y="768"/>
                  </a:lnTo>
                  <a:lnTo>
                    <a:pt x="240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28" name="Freeform 27"/>
            <p:cNvSpPr>
              <a:spLocks/>
            </p:cNvSpPr>
            <p:nvPr/>
          </p:nvSpPr>
          <p:spPr bwMode="auto">
            <a:xfrm flipV="1">
              <a:off x="1824" y="1680"/>
              <a:ext cx="3072" cy="432"/>
            </a:xfrm>
            <a:custGeom>
              <a:avLst/>
              <a:gdLst>
                <a:gd name="T0" fmla="*/ 0 w 2400"/>
                <a:gd name="T1" fmla="*/ 108 h 768"/>
                <a:gd name="T2" fmla="*/ 369 w 2400"/>
                <a:gd name="T3" fmla="*/ 432 h 768"/>
                <a:gd name="T4" fmla="*/ 2519 w 2400"/>
                <a:gd name="T5" fmla="*/ 432 h 768"/>
                <a:gd name="T6" fmla="*/ 3072 w 2400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0"/>
                <a:gd name="T13" fmla="*/ 0 h 768"/>
                <a:gd name="T14" fmla="*/ 2400 w 2400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0" h="768">
                  <a:moveTo>
                    <a:pt x="0" y="192"/>
                  </a:moveTo>
                  <a:lnTo>
                    <a:pt x="288" y="768"/>
                  </a:lnTo>
                  <a:lnTo>
                    <a:pt x="1968" y="768"/>
                  </a:lnTo>
                  <a:lnTo>
                    <a:pt x="240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29" name="Freeform 28"/>
            <p:cNvSpPr>
              <a:spLocks/>
            </p:cNvSpPr>
            <p:nvPr/>
          </p:nvSpPr>
          <p:spPr bwMode="auto">
            <a:xfrm flipV="1">
              <a:off x="1824" y="1296"/>
              <a:ext cx="3072" cy="816"/>
            </a:xfrm>
            <a:custGeom>
              <a:avLst/>
              <a:gdLst>
                <a:gd name="T0" fmla="*/ 0 w 2400"/>
                <a:gd name="T1" fmla="*/ 204 h 768"/>
                <a:gd name="T2" fmla="*/ 369 w 2400"/>
                <a:gd name="T3" fmla="*/ 816 h 768"/>
                <a:gd name="T4" fmla="*/ 2519 w 2400"/>
                <a:gd name="T5" fmla="*/ 816 h 768"/>
                <a:gd name="T6" fmla="*/ 3072 w 2400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0"/>
                <a:gd name="T13" fmla="*/ 0 h 768"/>
                <a:gd name="T14" fmla="*/ 2400 w 2400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0" h="768">
                  <a:moveTo>
                    <a:pt x="0" y="192"/>
                  </a:moveTo>
                  <a:lnTo>
                    <a:pt x="288" y="768"/>
                  </a:lnTo>
                  <a:lnTo>
                    <a:pt x="1968" y="768"/>
                  </a:lnTo>
                  <a:lnTo>
                    <a:pt x="240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30" name="Freeform 29"/>
            <p:cNvSpPr>
              <a:spLocks/>
            </p:cNvSpPr>
            <p:nvPr/>
          </p:nvSpPr>
          <p:spPr bwMode="auto">
            <a:xfrm flipV="1">
              <a:off x="1824" y="2064"/>
              <a:ext cx="3133" cy="48"/>
            </a:xfrm>
            <a:custGeom>
              <a:avLst/>
              <a:gdLst>
                <a:gd name="T0" fmla="*/ 0 w 2400"/>
                <a:gd name="T1" fmla="*/ 12 h 768"/>
                <a:gd name="T2" fmla="*/ 376 w 2400"/>
                <a:gd name="T3" fmla="*/ 48 h 768"/>
                <a:gd name="T4" fmla="*/ 2569 w 2400"/>
                <a:gd name="T5" fmla="*/ 48 h 768"/>
                <a:gd name="T6" fmla="*/ 3133 w 2400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0"/>
                <a:gd name="T13" fmla="*/ 0 h 768"/>
                <a:gd name="T14" fmla="*/ 2400 w 2400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0" h="768">
                  <a:moveTo>
                    <a:pt x="0" y="192"/>
                  </a:moveTo>
                  <a:lnTo>
                    <a:pt x="288" y="768"/>
                  </a:lnTo>
                  <a:lnTo>
                    <a:pt x="1968" y="768"/>
                  </a:lnTo>
                  <a:lnTo>
                    <a:pt x="240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31" name="Rectangle 30"/>
            <p:cNvSpPr>
              <a:spLocks noChangeArrowheads="1"/>
            </p:cNvSpPr>
            <p:nvPr/>
          </p:nvSpPr>
          <p:spPr bwMode="auto">
            <a:xfrm>
              <a:off x="3312" y="1152"/>
              <a:ext cx="33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900"/>
                <a:t>Int</a:t>
              </a:r>
            </a:p>
            <a:p>
              <a:pPr algn="ctr"/>
              <a:r>
                <a:rPr lang="sv-SE" sz="900"/>
                <a:t>Mem</a:t>
              </a:r>
              <a:endParaRPr lang="en-US" sz="900"/>
            </a:p>
          </p:txBody>
        </p:sp>
        <p:sp>
          <p:nvSpPr>
            <p:cNvPr id="128032" name="Rectangle 31"/>
            <p:cNvSpPr>
              <a:spLocks noChangeArrowheads="1"/>
            </p:cNvSpPr>
            <p:nvPr/>
          </p:nvSpPr>
          <p:spPr bwMode="auto">
            <a:xfrm>
              <a:off x="3312" y="1536"/>
              <a:ext cx="33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900"/>
                <a:t>FP</a:t>
              </a:r>
            </a:p>
            <a:p>
              <a:pPr algn="ctr"/>
              <a:r>
                <a:rPr lang="sv-SE" sz="900"/>
                <a:t>Add</a:t>
              </a:r>
              <a:endParaRPr lang="en-US" sz="900"/>
            </a:p>
          </p:txBody>
        </p:sp>
        <p:sp>
          <p:nvSpPr>
            <p:cNvPr id="128033" name="Rectangle 32"/>
            <p:cNvSpPr>
              <a:spLocks noChangeArrowheads="1"/>
            </p:cNvSpPr>
            <p:nvPr/>
          </p:nvSpPr>
          <p:spPr bwMode="auto">
            <a:xfrm>
              <a:off x="3312" y="1920"/>
              <a:ext cx="33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900"/>
                <a:t>FP</a:t>
              </a:r>
            </a:p>
            <a:p>
              <a:pPr algn="ctr"/>
              <a:r>
                <a:rPr lang="sv-SE" sz="900"/>
                <a:t>Mul1</a:t>
              </a:r>
              <a:endParaRPr lang="en-US" sz="900"/>
            </a:p>
          </p:txBody>
        </p:sp>
        <p:sp>
          <p:nvSpPr>
            <p:cNvPr id="128034" name="Rectangle 33"/>
            <p:cNvSpPr>
              <a:spLocks noChangeArrowheads="1"/>
            </p:cNvSpPr>
            <p:nvPr/>
          </p:nvSpPr>
          <p:spPr bwMode="auto">
            <a:xfrm>
              <a:off x="3312" y="2304"/>
              <a:ext cx="33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900"/>
                <a:t>FP</a:t>
              </a:r>
            </a:p>
            <a:p>
              <a:pPr algn="ctr"/>
              <a:r>
                <a:rPr lang="sv-SE" sz="900"/>
                <a:t>Mul2</a:t>
              </a:r>
              <a:endParaRPr lang="en-US" sz="900"/>
            </a:p>
          </p:txBody>
        </p:sp>
        <p:sp>
          <p:nvSpPr>
            <p:cNvPr id="128035" name="Rectangle 34"/>
            <p:cNvSpPr>
              <a:spLocks noChangeArrowheads="1"/>
            </p:cNvSpPr>
            <p:nvPr/>
          </p:nvSpPr>
          <p:spPr bwMode="auto">
            <a:xfrm>
              <a:off x="3312" y="2736"/>
              <a:ext cx="33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900"/>
                <a:t>FP</a:t>
              </a:r>
            </a:p>
            <a:p>
              <a:pPr algn="ctr"/>
              <a:r>
                <a:rPr lang="sv-SE" sz="900"/>
                <a:t>Div</a:t>
              </a:r>
              <a:endParaRPr lang="en-US" sz="900"/>
            </a:p>
          </p:txBody>
        </p:sp>
        <p:sp>
          <p:nvSpPr>
            <p:cNvPr id="128036" name="Rectangle 35"/>
            <p:cNvSpPr>
              <a:spLocks noChangeArrowheads="1"/>
            </p:cNvSpPr>
            <p:nvPr/>
          </p:nvSpPr>
          <p:spPr bwMode="auto">
            <a:xfrm>
              <a:off x="3840" y="1152"/>
              <a:ext cx="33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600"/>
                <a:t>Mem</a:t>
              </a:r>
              <a:endParaRPr lang="en-US" sz="1600"/>
            </a:p>
          </p:txBody>
        </p:sp>
        <p:sp>
          <p:nvSpPr>
            <p:cNvPr id="128037" name="Rectangle 36"/>
            <p:cNvSpPr>
              <a:spLocks noChangeArrowheads="1"/>
            </p:cNvSpPr>
            <p:nvPr/>
          </p:nvSpPr>
          <p:spPr bwMode="auto">
            <a:xfrm>
              <a:off x="2208" y="1200"/>
              <a:ext cx="336" cy="187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  <a:p>
              <a:pPr algn="ctr"/>
              <a:endParaRPr lang="en-US"/>
            </a:p>
          </p:txBody>
        </p:sp>
        <p:sp>
          <p:nvSpPr>
            <p:cNvPr id="128038" name="Rectangle 37"/>
            <p:cNvSpPr>
              <a:spLocks noChangeArrowheads="1"/>
            </p:cNvSpPr>
            <p:nvPr/>
          </p:nvSpPr>
          <p:spPr bwMode="auto">
            <a:xfrm>
              <a:off x="720" y="1968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600"/>
                <a:t>IF</a:t>
              </a:r>
              <a:endParaRPr lang="en-US" sz="1600"/>
            </a:p>
          </p:txBody>
        </p:sp>
        <p:sp>
          <p:nvSpPr>
            <p:cNvPr id="128039" name="Freeform 38"/>
            <p:cNvSpPr>
              <a:spLocks/>
            </p:cNvSpPr>
            <p:nvPr/>
          </p:nvSpPr>
          <p:spPr bwMode="auto">
            <a:xfrm>
              <a:off x="1152" y="1968"/>
              <a:ext cx="240" cy="288"/>
            </a:xfrm>
            <a:custGeom>
              <a:avLst/>
              <a:gdLst>
                <a:gd name="T0" fmla="*/ 48 w 240"/>
                <a:gd name="T1" fmla="*/ 0 h 240"/>
                <a:gd name="T2" fmla="*/ 240 w 240"/>
                <a:gd name="T3" fmla="*/ 0 h 240"/>
                <a:gd name="T4" fmla="*/ 240 w 240"/>
                <a:gd name="T5" fmla="*/ 288 h 240"/>
                <a:gd name="T6" fmla="*/ 0 w 240"/>
                <a:gd name="T7" fmla="*/ 288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240"/>
                <a:gd name="T14" fmla="*/ 240 w 240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240">
                  <a:moveTo>
                    <a:pt x="48" y="0"/>
                  </a:moveTo>
                  <a:lnTo>
                    <a:pt x="240" y="0"/>
                  </a:lnTo>
                  <a:lnTo>
                    <a:pt x="240" y="240"/>
                  </a:lnTo>
                  <a:lnTo>
                    <a:pt x="0" y="24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40" name="Line 39"/>
            <p:cNvSpPr>
              <a:spLocks noChangeShapeType="1"/>
            </p:cNvSpPr>
            <p:nvPr/>
          </p:nvSpPr>
          <p:spPr bwMode="auto">
            <a:xfrm>
              <a:off x="1104" y="211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28041" name="Group 40"/>
            <p:cNvGrpSpPr>
              <a:grpSpLocks/>
            </p:cNvGrpSpPr>
            <p:nvPr/>
          </p:nvGrpSpPr>
          <p:grpSpPr bwMode="auto">
            <a:xfrm>
              <a:off x="2928" y="1152"/>
              <a:ext cx="192" cy="288"/>
              <a:chOff x="2928" y="816"/>
              <a:chExt cx="192" cy="336"/>
            </a:xfrm>
          </p:grpSpPr>
          <p:sp>
            <p:nvSpPr>
              <p:cNvPr id="128092" name="Rectangle 41"/>
              <p:cNvSpPr>
                <a:spLocks noChangeArrowheads="1"/>
              </p:cNvSpPr>
              <p:nvPr/>
            </p:nvSpPr>
            <p:spPr bwMode="auto">
              <a:xfrm>
                <a:off x="2928" y="816"/>
                <a:ext cx="192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/>
              </a:p>
            </p:txBody>
          </p:sp>
          <p:sp>
            <p:nvSpPr>
              <p:cNvPr id="128093" name="Line 42"/>
              <p:cNvSpPr>
                <a:spLocks noChangeShapeType="1"/>
              </p:cNvSpPr>
              <p:nvPr/>
            </p:nvSpPr>
            <p:spPr bwMode="auto">
              <a:xfrm>
                <a:off x="3072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8094" name="Line 43"/>
              <p:cNvSpPr>
                <a:spLocks noChangeShapeType="1"/>
              </p:cNvSpPr>
              <p:nvPr/>
            </p:nvSpPr>
            <p:spPr bwMode="auto">
              <a:xfrm>
                <a:off x="2976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8095" name="Line 44"/>
              <p:cNvSpPr>
                <a:spLocks noChangeShapeType="1"/>
              </p:cNvSpPr>
              <p:nvPr/>
            </p:nvSpPr>
            <p:spPr bwMode="auto">
              <a:xfrm>
                <a:off x="3024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8042" name="Text Box 45"/>
            <p:cNvSpPr txBox="1">
              <a:spLocks noChangeArrowheads="1"/>
            </p:cNvSpPr>
            <p:nvPr/>
          </p:nvSpPr>
          <p:spPr bwMode="auto">
            <a:xfrm>
              <a:off x="2480" y="512"/>
              <a:ext cx="503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sv-SE" sz="1200" b="1"/>
                <a:t>Res.</a:t>
              </a:r>
            </a:p>
            <a:p>
              <a:pPr algn="ctr" eaLnBrk="1" hangingPunct="1"/>
              <a:r>
                <a:rPr lang="sv-SE" sz="1200" b="1"/>
                <a:t>Station</a:t>
              </a:r>
              <a:endParaRPr lang="en-US" sz="1200" b="1"/>
            </a:p>
          </p:txBody>
        </p:sp>
        <p:grpSp>
          <p:nvGrpSpPr>
            <p:cNvPr id="128043" name="Group 46"/>
            <p:cNvGrpSpPr>
              <a:grpSpLocks/>
            </p:cNvGrpSpPr>
            <p:nvPr/>
          </p:nvGrpSpPr>
          <p:grpSpPr bwMode="auto">
            <a:xfrm>
              <a:off x="2928" y="1536"/>
              <a:ext cx="192" cy="288"/>
              <a:chOff x="2928" y="816"/>
              <a:chExt cx="192" cy="336"/>
            </a:xfrm>
          </p:grpSpPr>
          <p:sp>
            <p:nvSpPr>
              <p:cNvPr id="128088" name="Rectangle 47"/>
              <p:cNvSpPr>
                <a:spLocks noChangeArrowheads="1"/>
              </p:cNvSpPr>
              <p:nvPr/>
            </p:nvSpPr>
            <p:spPr bwMode="auto">
              <a:xfrm>
                <a:off x="2928" y="816"/>
                <a:ext cx="192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/>
              </a:p>
            </p:txBody>
          </p:sp>
          <p:sp>
            <p:nvSpPr>
              <p:cNvPr id="128089" name="Line 48"/>
              <p:cNvSpPr>
                <a:spLocks noChangeShapeType="1"/>
              </p:cNvSpPr>
              <p:nvPr/>
            </p:nvSpPr>
            <p:spPr bwMode="auto">
              <a:xfrm>
                <a:off x="3072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8090" name="Line 49"/>
              <p:cNvSpPr>
                <a:spLocks noChangeShapeType="1"/>
              </p:cNvSpPr>
              <p:nvPr/>
            </p:nvSpPr>
            <p:spPr bwMode="auto">
              <a:xfrm>
                <a:off x="2976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8091" name="Line 50"/>
              <p:cNvSpPr>
                <a:spLocks noChangeShapeType="1"/>
              </p:cNvSpPr>
              <p:nvPr/>
            </p:nvSpPr>
            <p:spPr bwMode="auto">
              <a:xfrm>
                <a:off x="3024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8044" name="Group 51"/>
            <p:cNvGrpSpPr>
              <a:grpSpLocks/>
            </p:cNvGrpSpPr>
            <p:nvPr/>
          </p:nvGrpSpPr>
          <p:grpSpPr bwMode="auto">
            <a:xfrm>
              <a:off x="2928" y="1920"/>
              <a:ext cx="192" cy="288"/>
              <a:chOff x="2928" y="816"/>
              <a:chExt cx="192" cy="336"/>
            </a:xfrm>
          </p:grpSpPr>
          <p:sp>
            <p:nvSpPr>
              <p:cNvPr id="128084" name="Rectangle 52"/>
              <p:cNvSpPr>
                <a:spLocks noChangeArrowheads="1"/>
              </p:cNvSpPr>
              <p:nvPr/>
            </p:nvSpPr>
            <p:spPr bwMode="auto">
              <a:xfrm>
                <a:off x="2928" y="816"/>
                <a:ext cx="192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/>
              </a:p>
            </p:txBody>
          </p:sp>
          <p:sp>
            <p:nvSpPr>
              <p:cNvPr id="128085" name="Line 53"/>
              <p:cNvSpPr>
                <a:spLocks noChangeShapeType="1"/>
              </p:cNvSpPr>
              <p:nvPr/>
            </p:nvSpPr>
            <p:spPr bwMode="auto">
              <a:xfrm>
                <a:off x="3072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8086" name="Line 54"/>
              <p:cNvSpPr>
                <a:spLocks noChangeShapeType="1"/>
              </p:cNvSpPr>
              <p:nvPr/>
            </p:nvSpPr>
            <p:spPr bwMode="auto">
              <a:xfrm>
                <a:off x="2976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8087" name="Line 55"/>
              <p:cNvSpPr>
                <a:spLocks noChangeShapeType="1"/>
              </p:cNvSpPr>
              <p:nvPr/>
            </p:nvSpPr>
            <p:spPr bwMode="auto">
              <a:xfrm>
                <a:off x="3024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8045" name="Group 56"/>
            <p:cNvGrpSpPr>
              <a:grpSpLocks/>
            </p:cNvGrpSpPr>
            <p:nvPr/>
          </p:nvGrpSpPr>
          <p:grpSpPr bwMode="auto">
            <a:xfrm>
              <a:off x="2928" y="2304"/>
              <a:ext cx="192" cy="288"/>
              <a:chOff x="2928" y="816"/>
              <a:chExt cx="192" cy="336"/>
            </a:xfrm>
          </p:grpSpPr>
          <p:sp>
            <p:nvSpPr>
              <p:cNvPr id="128080" name="Rectangle 57"/>
              <p:cNvSpPr>
                <a:spLocks noChangeArrowheads="1"/>
              </p:cNvSpPr>
              <p:nvPr/>
            </p:nvSpPr>
            <p:spPr bwMode="auto">
              <a:xfrm>
                <a:off x="2928" y="816"/>
                <a:ext cx="192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/>
              </a:p>
            </p:txBody>
          </p:sp>
          <p:sp>
            <p:nvSpPr>
              <p:cNvPr id="128081" name="Line 58"/>
              <p:cNvSpPr>
                <a:spLocks noChangeShapeType="1"/>
              </p:cNvSpPr>
              <p:nvPr/>
            </p:nvSpPr>
            <p:spPr bwMode="auto">
              <a:xfrm>
                <a:off x="3072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8082" name="Line 59"/>
              <p:cNvSpPr>
                <a:spLocks noChangeShapeType="1"/>
              </p:cNvSpPr>
              <p:nvPr/>
            </p:nvSpPr>
            <p:spPr bwMode="auto">
              <a:xfrm>
                <a:off x="2976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8083" name="Line 60"/>
              <p:cNvSpPr>
                <a:spLocks noChangeShapeType="1"/>
              </p:cNvSpPr>
              <p:nvPr/>
            </p:nvSpPr>
            <p:spPr bwMode="auto">
              <a:xfrm>
                <a:off x="3024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8046" name="Group 61"/>
            <p:cNvGrpSpPr>
              <a:grpSpLocks/>
            </p:cNvGrpSpPr>
            <p:nvPr/>
          </p:nvGrpSpPr>
          <p:grpSpPr bwMode="auto">
            <a:xfrm>
              <a:off x="2928" y="2736"/>
              <a:ext cx="192" cy="288"/>
              <a:chOff x="2928" y="816"/>
              <a:chExt cx="192" cy="336"/>
            </a:xfrm>
          </p:grpSpPr>
          <p:sp>
            <p:nvSpPr>
              <p:cNvPr id="128076" name="Rectangle 62"/>
              <p:cNvSpPr>
                <a:spLocks noChangeArrowheads="1"/>
              </p:cNvSpPr>
              <p:nvPr/>
            </p:nvSpPr>
            <p:spPr bwMode="auto">
              <a:xfrm>
                <a:off x="2928" y="816"/>
                <a:ext cx="192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/>
              </a:p>
            </p:txBody>
          </p:sp>
          <p:sp>
            <p:nvSpPr>
              <p:cNvPr id="128077" name="Line 63"/>
              <p:cNvSpPr>
                <a:spLocks noChangeShapeType="1"/>
              </p:cNvSpPr>
              <p:nvPr/>
            </p:nvSpPr>
            <p:spPr bwMode="auto">
              <a:xfrm>
                <a:off x="3072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8078" name="Line 64"/>
              <p:cNvSpPr>
                <a:spLocks noChangeShapeType="1"/>
              </p:cNvSpPr>
              <p:nvPr/>
            </p:nvSpPr>
            <p:spPr bwMode="auto">
              <a:xfrm>
                <a:off x="2976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8079" name="Line 65"/>
              <p:cNvSpPr>
                <a:spLocks noChangeShapeType="1"/>
              </p:cNvSpPr>
              <p:nvPr/>
            </p:nvSpPr>
            <p:spPr bwMode="auto">
              <a:xfrm>
                <a:off x="3024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8047" name="Text Box 66"/>
            <p:cNvSpPr txBox="1">
              <a:spLocks noChangeArrowheads="1"/>
            </p:cNvSpPr>
            <p:nvPr/>
          </p:nvSpPr>
          <p:spPr bwMode="auto">
            <a:xfrm>
              <a:off x="2223" y="1365"/>
              <a:ext cx="226" cy="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sv-SE" sz="800"/>
                <a:t>0:a</a:t>
              </a:r>
            </a:p>
            <a:p>
              <a:pPr eaLnBrk="1" hangingPunct="1"/>
              <a:r>
                <a:rPr lang="sv-SE" sz="800"/>
                <a:t>1:</a:t>
              </a:r>
            </a:p>
            <a:p>
              <a:pPr eaLnBrk="1" hangingPunct="1"/>
              <a:r>
                <a:rPr lang="sv-SE" sz="800"/>
                <a:t>2:b</a:t>
              </a:r>
            </a:p>
            <a:p>
              <a:pPr eaLnBrk="1" hangingPunct="1"/>
              <a:r>
                <a:rPr lang="sv-SE" sz="800"/>
                <a:t>3:</a:t>
              </a:r>
            </a:p>
            <a:p>
              <a:pPr eaLnBrk="1" hangingPunct="1"/>
              <a:r>
                <a:rPr lang="sv-SE" sz="800"/>
                <a:t>4:c</a:t>
              </a:r>
            </a:p>
            <a:p>
              <a:pPr eaLnBrk="1" hangingPunct="1"/>
              <a:r>
                <a:rPr lang="sv-SE" sz="800"/>
                <a:t>5:</a:t>
              </a:r>
            </a:p>
            <a:p>
              <a:pPr eaLnBrk="1" hangingPunct="1"/>
              <a:r>
                <a:rPr lang="sv-SE" sz="800"/>
                <a:t>6:d</a:t>
              </a:r>
            </a:p>
            <a:p>
              <a:pPr eaLnBrk="1" hangingPunct="1"/>
              <a:r>
                <a:rPr lang="sv-SE" sz="800"/>
                <a:t>7:</a:t>
              </a:r>
            </a:p>
            <a:p>
              <a:pPr eaLnBrk="1" hangingPunct="1"/>
              <a:r>
                <a:rPr lang="sv-SE" sz="800"/>
                <a:t>8:e</a:t>
              </a:r>
            </a:p>
            <a:p>
              <a:pPr eaLnBrk="1" hangingPunct="1"/>
              <a:r>
                <a:rPr lang="sv-SE" sz="800"/>
                <a:t>9:</a:t>
              </a:r>
            </a:p>
            <a:p>
              <a:pPr eaLnBrk="1" hangingPunct="1"/>
              <a:endParaRPr lang="en-US" sz="800"/>
            </a:p>
          </p:txBody>
        </p:sp>
        <p:grpSp>
          <p:nvGrpSpPr>
            <p:cNvPr id="128048" name="Group 67"/>
            <p:cNvGrpSpPr>
              <a:grpSpLocks/>
            </p:cNvGrpSpPr>
            <p:nvPr/>
          </p:nvGrpSpPr>
          <p:grpSpPr bwMode="auto">
            <a:xfrm>
              <a:off x="2496" y="2754"/>
              <a:ext cx="552" cy="558"/>
              <a:chOff x="2496" y="2754"/>
              <a:chExt cx="552" cy="558"/>
            </a:xfrm>
          </p:grpSpPr>
          <p:sp>
            <p:nvSpPr>
              <p:cNvPr id="128074" name="Line 68"/>
              <p:cNvSpPr>
                <a:spLocks noChangeShapeType="1"/>
              </p:cNvSpPr>
              <p:nvPr/>
            </p:nvSpPr>
            <p:spPr bwMode="auto">
              <a:xfrm>
                <a:off x="3048" y="2754"/>
                <a:ext cx="0" cy="24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8075" name="Line 69"/>
              <p:cNvSpPr>
                <a:spLocks noChangeShapeType="1"/>
              </p:cNvSpPr>
              <p:nvPr/>
            </p:nvSpPr>
            <p:spPr bwMode="auto">
              <a:xfrm flipH="1">
                <a:off x="2496" y="2976"/>
                <a:ext cx="52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8049" name="Line 70"/>
            <p:cNvSpPr>
              <a:spLocks noChangeShapeType="1"/>
            </p:cNvSpPr>
            <p:nvPr/>
          </p:nvSpPr>
          <p:spPr bwMode="auto">
            <a:xfrm>
              <a:off x="3120" y="864"/>
              <a:ext cx="0" cy="2400"/>
            </a:xfrm>
            <a:prstGeom prst="line">
              <a:avLst/>
            </a:prstGeom>
            <a:noFill/>
            <a:ln w="57150">
              <a:solidFill>
                <a:srgbClr val="B2B2B2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50" name="Text Box 71"/>
            <p:cNvSpPr txBox="1">
              <a:spLocks noChangeArrowheads="1"/>
            </p:cNvSpPr>
            <p:nvPr/>
          </p:nvSpPr>
          <p:spPr bwMode="auto">
            <a:xfrm>
              <a:off x="3094" y="464"/>
              <a:ext cx="95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sv-SE" sz="1200" b="1"/>
                <a:t>Common</a:t>
              </a:r>
            </a:p>
            <a:p>
              <a:pPr algn="ctr" eaLnBrk="1" hangingPunct="1"/>
              <a:r>
                <a:rPr lang="sv-SE" sz="1200" b="1"/>
                <a:t>Data Bus (CDB)</a:t>
              </a:r>
              <a:endParaRPr lang="en-US" sz="1200" b="1"/>
            </a:p>
          </p:txBody>
        </p:sp>
        <p:sp>
          <p:nvSpPr>
            <p:cNvPr id="128051" name="Line 72"/>
            <p:cNvSpPr>
              <a:spLocks noChangeShapeType="1"/>
            </p:cNvSpPr>
            <p:nvPr/>
          </p:nvSpPr>
          <p:spPr bwMode="auto">
            <a:xfrm>
              <a:off x="2832" y="768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52" name="Line 73"/>
            <p:cNvSpPr>
              <a:spLocks noChangeShapeType="1"/>
            </p:cNvSpPr>
            <p:nvPr/>
          </p:nvSpPr>
          <p:spPr bwMode="auto">
            <a:xfrm flipH="1">
              <a:off x="3168" y="720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53" name="Freeform 74"/>
            <p:cNvSpPr>
              <a:spLocks/>
            </p:cNvSpPr>
            <p:nvPr/>
          </p:nvSpPr>
          <p:spPr bwMode="auto">
            <a:xfrm>
              <a:off x="4847" y="2065"/>
              <a:ext cx="27" cy="35"/>
            </a:xfrm>
            <a:custGeom>
              <a:avLst/>
              <a:gdLst>
                <a:gd name="T0" fmla="*/ 27 w 27"/>
                <a:gd name="T1" fmla="*/ 35 h 35"/>
                <a:gd name="T2" fmla="*/ 0 w 27"/>
                <a:gd name="T3" fmla="*/ 0 h 35"/>
                <a:gd name="T4" fmla="*/ 27 w 27"/>
                <a:gd name="T5" fmla="*/ 35 h 35"/>
                <a:gd name="T6" fmla="*/ 0 60000 65536"/>
                <a:gd name="T7" fmla="*/ 0 60000 65536"/>
                <a:gd name="T8" fmla="*/ 0 60000 65536"/>
                <a:gd name="T9" fmla="*/ 0 w 27"/>
                <a:gd name="T10" fmla="*/ 0 h 35"/>
                <a:gd name="T11" fmla="*/ 27 w 27"/>
                <a:gd name="T12" fmla="*/ 35 h 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" h="35">
                  <a:moveTo>
                    <a:pt x="27" y="35"/>
                  </a:moveTo>
                  <a:cubicBezTo>
                    <a:pt x="18" y="23"/>
                    <a:pt x="0" y="0"/>
                    <a:pt x="0" y="0"/>
                  </a:cubicBezTo>
                  <a:cubicBezTo>
                    <a:pt x="0" y="0"/>
                    <a:pt x="18" y="23"/>
                    <a:pt x="27" y="3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54" name="Line 75"/>
            <p:cNvSpPr>
              <a:spLocks noChangeShapeType="1"/>
            </p:cNvSpPr>
            <p:nvPr/>
          </p:nvSpPr>
          <p:spPr bwMode="auto">
            <a:xfrm>
              <a:off x="4896" y="21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55" name="Freeform 76"/>
            <p:cNvSpPr>
              <a:spLocks/>
            </p:cNvSpPr>
            <p:nvPr/>
          </p:nvSpPr>
          <p:spPr bwMode="auto">
            <a:xfrm>
              <a:off x="3120" y="1056"/>
              <a:ext cx="1776" cy="1056"/>
            </a:xfrm>
            <a:custGeom>
              <a:avLst/>
              <a:gdLst>
                <a:gd name="T0" fmla="*/ 1776 w 1872"/>
                <a:gd name="T1" fmla="*/ 1056 h 1056"/>
                <a:gd name="T2" fmla="*/ 1776 w 1872"/>
                <a:gd name="T3" fmla="*/ 0 h 1056"/>
                <a:gd name="T4" fmla="*/ 0 w 1872"/>
                <a:gd name="T5" fmla="*/ 0 h 1056"/>
                <a:gd name="T6" fmla="*/ 0 60000 65536"/>
                <a:gd name="T7" fmla="*/ 0 60000 65536"/>
                <a:gd name="T8" fmla="*/ 0 60000 65536"/>
                <a:gd name="T9" fmla="*/ 0 w 1872"/>
                <a:gd name="T10" fmla="*/ 0 h 1056"/>
                <a:gd name="T11" fmla="*/ 1872 w 1872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2" h="1056">
                  <a:moveTo>
                    <a:pt x="1872" y="1056"/>
                  </a:moveTo>
                  <a:lnTo>
                    <a:pt x="187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B2B2B2"/>
              </a:solidFill>
              <a:prstDash val="solid"/>
              <a:miter lim="800000"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56" name="Rectangle 77"/>
            <p:cNvSpPr>
              <a:spLocks noChangeArrowheads="1"/>
            </p:cNvSpPr>
            <p:nvPr/>
          </p:nvSpPr>
          <p:spPr bwMode="auto">
            <a:xfrm>
              <a:off x="4944" y="1872"/>
              <a:ext cx="768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8057" name="Line 78"/>
            <p:cNvSpPr>
              <a:spLocks noChangeShapeType="1"/>
            </p:cNvSpPr>
            <p:nvPr/>
          </p:nvSpPr>
          <p:spPr bwMode="auto">
            <a:xfrm>
              <a:off x="5019" y="187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58" name="Text Box 79"/>
            <p:cNvSpPr txBox="1">
              <a:spLocks noChangeArrowheads="1"/>
            </p:cNvSpPr>
            <p:nvPr/>
          </p:nvSpPr>
          <p:spPr bwMode="auto">
            <a:xfrm>
              <a:off x="4896" y="1767"/>
              <a:ext cx="79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sv-SE" sz="1000"/>
                <a:t>9 8 7 6 5 4 3 2 1</a:t>
              </a:r>
              <a:endParaRPr lang="en-US" sz="1000"/>
            </a:p>
          </p:txBody>
        </p:sp>
        <p:sp>
          <p:nvSpPr>
            <p:cNvPr id="128059" name="Line 80"/>
            <p:cNvSpPr>
              <a:spLocks noChangeShapeType="1"/>
            </p:cNvSpPr>
            <p:nvPr/>
          </p:nvSpPr>
          <p:spPr bwMode="auto">
            <a:xfrm>
              <a:off x="5097" y="1881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60" name="Line 81"/>
            <p:cNvSpPr>
              <a:spLocks noChangeShapeType="1"/>
            </p:cNvSpPr>
            <p:nvPr/>
          </p:nvSpPr>
          <p:spPr bwMode="auto">
            <a:xfrm>
              <a:off x="5175" y="187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61" name="Line 82"/>
            <p:cNvSpPr>
              <a:spLocks noChangeShapeType="1"/>
            </p:cNvSpPr>
            <p:nvPr/>
          </p:nvSpPr>
          <p:spPr bwMode="auto">
            <a:xfrm>
              <a:off x="5262" y="1875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62" name="Line 83"/>
            <p:cNvSpPr>
              <a:spLocks noChangeShapeType="1"/>
            </p:cNvSpPr>
            <p:nvPr/>
          </p:nvSpPr>
          <p:spPr bwMode="auto">
            <a:xfrm>
              <a:off x="5340" y="187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63" name="Line 84"/>
            <p:cNvSpPr>
              <a:spLocks noChangeShapeType="1"/>
            </p:cNvSpPr>
            <p:nvPr/>
          </p:nvSpPr>
          <p:spPr bwMode="auto">
            <a:xfrm>
              <a:off x="5418" y="1869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64" name="Line 85"/>
            <p:cNvSpPr>
              <a:spLocks noChangeShapeType="1"/>
            </p:cNvSpPr>
            <p:nvPr/>
          </p:nvSpPr>
          <p:spPr bwMode="auto">
            <a:xfrm>
              <a:off x="5496" y="186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65" name="Line 86"/>
            <p:cNvSpPr>
              <a:spLocks noChangeShapeType="1"/>
            </p:cNvSpPr>
            <p:nvPr/>
          </p:nvSpPr>
          <p:spPr bwMode="auto">
            <a:xfrm>
              <a:off x="5574" y="1863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66" name="Line 87"/>
            <p:cNvSpPr>
              <a:spLocks noChangeShapeType="1"/>
            </p:cNvSpPr>
            <p:nvPr/>
          </p:nvSpPr>
          <p:spPr bwMode="auto">
            <a:xfrm>
              <a:off x="5652" y="186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67" name="Line 88"/>
            <p:cNvSpPr>
              <a:spLocks noChangeShapeType="1"/>
            </p:cNvSpPr>
            <p:nvPr/>
          </p:nvSpPr>
          <p:spPr bwMode="auto">
            <a:xfrm>
              <a:off x="5730" y="1857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68" name="Text Box 89"/>
            <p:cNvSpPr txBox="1">
              <a:spLocks noChangeArrowheads="1"/>
            </p:cNvSpPr>
            <p:nvPr/>
          </p:nvSpPr>
          <p:spPr bwMode="auto">
            <a:xfrm>
              <a:off x="4953" y="1329"/>
              <a:ext cx="81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sv-SE" sz="1200" b="1"/>
                <a:t>ReOrder</a:t>
              </a:r>
            </a:p>
            <a:p>
              <a:pPr algn="ctr" eaLnBrk="1" hangingPunct="1"/>
              <a:r>
                <a:rPr lang="sv-SE" sz="1200" b="1"/>
                <a:t>Buffer (ROB)</a:t>
              </a:r>
              <a:endParaRPr lang="en-US" sz="1200" b="1"/>
            </a:p>
          </p:txBody>
        </p:sp>
        <p:sp>
          <p:nvSpPr>
            <p:cNvPr id="128069" name="Line 90"/>
            <p:cNvSpPr>
              <a:spLocks noChangeShapeType="1"/>
            </p:cNvSpPr>
            <p:nvPr/>
          </p:nvSpPr>
          <p:spPr bwMode="auto">
            <a:xfrm flipH="1">
              <a:off x="4656" y="7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70" name="Freeform 91"/>
            <p:cNvSpPr>
              <a:spLocks/>
            </p:cNvSpPr>
            <p:nvPr/>
          </p:nvSpPr>
          <p:spPr bwMode="auto">
            <a:xfrm>
              <a:off x="2352" y="1056"/>
              <a:ext cx="720" cy="144"/>
            </a:xfrm>
            <a:custGeom>
              <a:avLst/>
              <a:gdLst>
                <a:gd name="T0" fmla="*/ 720 w 720"/>
                <a:gd name="T1" fmla="*/ 0 h 144"/>
                <a:gd name="T2" fmla="*/ 0 w 720"/>
                <a:gd name="T3" fmla="*/ 0 h 144"/>
                <a:gd name="T4" fmla="*/ 0 w 720"/>
                <a:gd name="T5" fmla="*/ 144 h 144"/>
                <a:gd name="T6" fmla="*/ 0 60000 65536"/>
                <a:gd name="T7" fmla="*/ 0 60000 65536"/>
                <a:gd name="T8" fmla="*/ 0 60000 65536"/>
                <a:gd name="T9" fmla="*/ 0 w 720"/>
                <a:gd name="T10" fmla="*/ 0 h 144"/>
                <a:gd name="T11" fmla="*/ 720 w 720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144">
                  <a:moveTo>
                    <a:pt x="720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9525" cap="flat" cmpd="sng">
              <a:solidFill>
                <a:srgbClr val="B2B2B2"/>
              </a:solidFill>
              <a:prstDash val="solid"/>
              <a:miter lim="800000"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71" name="Line 92"/>
            <p:cNvSpPr>
              <a:spLocks noChangeShapeType="1"/>
            </p:cNvSpPr>
            <p:nvPr/>
          </p:nvSpPr>
          <p:spPr bwMode="auto">
            <a:xfrm>
              <a:off x="5904" y="1632"/>
              <a:ext cx="0" cy="9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72" name="Text Box 93"/>
            <p:cNvSpPr txBox="1">
              <a:spLocks noChangeArrowheads="1"/>
            </p:cNvSpPr>
            <p:nvPr/>
          </p:nvSpPr>
          <p:spPr bwMode="auto">
            <a:xfrm>
              <a:off x="5695" y="954"/>
              <a:ext cx="423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sv-SE" sz="1200" b="1"/>
                <a:t>Write</a:t>
              </a:r>
            </a:p>
            <a:p>
              <a:pPr algn="ctr" eaLnBrk="1" hangingPunct="1"/>
              <a:r>
                <a:rPr lang="sv-SE" sz="1200" b="1"/>
                <a:t>Stage</a:t>
              </a:r>
              <a:endParaRPr lang="en-US" sz="1200" b="1"/>
            </a:p>
          </p:txBody>
        </p:sp>
        <p:sp>
          <p:nvSpPr>
            <p:cNvPr id="128073" name="Text Box 94"/>
            <p:cNvSpPr txBox="1">
              <a:spLocks noChangeArrowheads="1"/>
            </p:cNvSpPr>
            <p:nvPr/>
          </p:nvSpPr>
          <p:spPr bwMode="auto">
            <a:xfrm>
              <a:off x="1093" y="1291"/>
              <a:ext cx="68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sv-SE" sz="1200" b="1"/>
                <a:t>Reg. Write</a:t>
              </a:r>
            </a:p>
            <a:p>
              <a:pPr algn="ctr" eaLnBrk="1" hangingPunct="1"/>
              <a:r>
                <a:rPr lang="sv-SE" sz="1200" b="1"/>
                <a:t>Path</a:t>
              </a:r>
              <a:endParaRPr lang="en-US" sz="1200" b="1"/>
            </a:p>
          </p:txBody>
        </p:sp>
      </p:grpSp>
      <p:sp>
        <p:nvSpPr>
          <p:cNvPr id="943199" name="Oval 95"/>
          <p:cNvSpPr>
            <a:spLocks noChangeArrowheads="1"/>
          </p:cNvSpPr>
          <p:nvPr/>
        </p:nvSpPr>
        <p:spPr bwMode="auto">
          <a:xfrm>
            <a:off x="3352800" y="57912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943200" name="Oval 96"/>
          <p:cNvSpPr>
            <a:spLocks noChangeArrowheads="1"/>
          </p:cNvSpPr>
          <p:nvPr/>
        </p:nvSpPr>
        <p:spPr bwMode="auto">
          <a:xfrm>
            <a:off x="4267200" y="62484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943201" name="Oval 97"/>
          <p:cNvSpPr>
            <a:spLocks noChangeArrowheads="1"/>
          </p:cNvSpPr>
          <p:nvPr/>
        </p:nvSpPr>
        <p:spPr bwMode="auto">
          <a:xfrm>
            <a:off x="8382000" y="57912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3a</a:t>
            </a:r>
          </a:p>
        </p:txBody>
      </p:sp>
      <p:sp>
        <p:nvSpPr>
          <p:cNvPr id="943202" name="Oval 98"/>
          <p:cNvSpPr>
            <a:spLocks noChangeArrowheads="1"/>
          </p:cNvSpPr>
          <p:nvPr/>
        </p:nvSpPr>
        <p:spPr bwMode="auto">
          <a:xfrm>
            <a:off x="4572000" y="54102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3b</a:t>
            </a:r>
          </a:p>
        </p:txBody>
      </p:sp>
      <p:sp>
        <p:nvSpPr>
          <p:cNvPr id="943203" name="Oval 99"/>
          <p:cNvSpPr>
            <a:spLocks noChangeArrowheads="1"/>
          </p:cNvSpPr>
          <p:nvPr/>
        </p:nvSpPr>
        <p:spPr bwMode="auto">
          <a:xfrm>
            <a:off x="3429000" y="58674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3c</a:t>
            </a:r>
          </a:p>
        </p:txBody>
      </p:sp>
      <p:sp>
        <p:nvSpPr>
          <p:cNvPr id="943204" name="Oval 100"/>
          <p:cNvSpPr>
            <a:spLocks noChangeArrowheads="1"/>
          </p:cNvSpPr>
          <p:nvPr/>
        </p:nvSpPr>
        <p:spPr bwMode="auto">
          <a:xfrm>
            <a:off x="3505200" y="59436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51534107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99" grpId="0" animBg="1" autoUpdateAnimBg="0"/>
      <p:bldP spid="943200" grpId="0" animBg="1" autoUpdateAnimBg="0"/>
      <p:bldP spid="943201" grpId="0" animBg="1" autoUpdateAnimBg="0"/>
      <p:bldP spid="943202" grpId="0" animBg="1" autoUpdateAnimBg="0"/>
      <p:bldP spid="943203" grpId="0" animBg="1" autoUpdateAnimBg="0"/>
      <p:bldP spid="943204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Freeform 2"/>
          <p:cNvSpPr>
            <a:spLocks/>
          </p:cNvSpPr>
          <p:nvPr/>
        </p:nvSpPr>
        <p:spPr bwMode="auto">
          <a:xfrm>
            <a:off x="1397000" y="2489200"/>
            <a:ext cx="8674100" cy="1092200"/>
          </a:xfrm>
          <a:custGeom>
            <a:avLst/>
            <a:gdLst>
              <a:gd name="T0" fmla="*/ 7670800 w 5464"/>
              <a:gd name="T1" fmla="*/ 963706 h 952"/>
              <a:gd name="T2" fmla="*/ 8280400 w 5464"/>
              <a:gd name="T3" fmla="*/ 963706 h 952"/>
              <a:gd name="T4" fmla="*/ 7442200 w 5464"/>
              <a:gd name="T5" fmla="*/ 192741 h 952"/>
              <a:gd name="T6" fmla="*/ 889000 w 5464"/>
              <a:gd name="T7" fmla="*/ 27534 h 952"/>
              <a:gd name="T8" fmla="*/ 2108200 w 5464"/>
              <a:gd name="T9" fmla="*/ 357948 h 9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64"/>
              <a:gd name="T16" fmla="*/ 0 h 952"/>
              <a:gd name="T17" fmla="*/ 5464 w 5464"/>
              <a:gd name="T18" fmla="*/ 952 h 9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64" h="952">
                <a:moveTo>
                  <a:pt x="4832" y="840"/>
                </a:moveTo>
                <a:cubicBezTo>
                  <a:pt x="5036" y="896"/>
                  <a:pt x="5240" y="952"/>
                  <a:pt x="5216" y="840"/>
                </a:cubicBezTo>
                <a:cubicBezTo>
                  <a:pt x="5192" y="728"/>
                  <a:pt x="5464" y="304"/>
                  <a:pt x="4688" y="168"/>
                </a:cubicBezTo>
                <a:cubicBezTo>
                  <a:pt x="3912" y="32"/>
                  <a:pt x="1120" y="0"/>
                  <a:pt x="560" y="24"/>
                </a:cubicBezTo>
                <a:cubicBezTo>
                  <a:pt x="0" y="48"/>
                  <a:pt x="664" y="180"/>
                  <a:pt x="1328" y="312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-304800"/>
            <a:ext cx="8842375" cy="1431925"/>
          </a:xfrm>
        </p:spPr>
        <p:txBody>
          <a:bodyPr lIns="90924" tIns="45462" rIns="90924" bIns="45462" anchor="ctr"/>
          <a:lstStyle/>
          <a:p>
            <a:pPr defTabSz="993775" eaLnBrk="1" hangingPunct="1">
              <a:defRPr/>
            </a:pPr>
            <a:r>
              <a:rPr lang="sv-SE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Tomasulo’s Algorithm</a:t>
            </a:r>
            <a:endParaRPr lang="en-US" sz="400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3530600" y="1866900"/>
            <a:ext cx="423863" cy="29432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29029" name="Line 5"/>
          <p:cNvSpPr>
            <a:spLocks noChangeShapeType="1"/>
          </p:cNvSpPr>
          <p:nvPr/>
        </p:nvSpPr>
        <p:spPr bwMode="auto">
          <a:xfrm>
            <a:off x="2170113" y="3368675"/>
            <a:ext cx="1825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9030" name="Group 6"/>
          <p:cNvGrpSpPr>
            <a:grpSpLocks/>
          </p:cNvGrpSpPr>
          <p:nvPr/>
        </p:nvGrpSpPr>
        <p:grpSpPr bwMode="auto">
          <a:xfrm>
            <a:off x="2057400" y="3138488"/>
            <a:ext cx="152400" cy="442912"/>
            <a:chOff x="1480" y="1915"/>
            <a:chExt cx="117" cy="293"/>
          </a:xfrm>
        </p:grpSpPr>
        <p:sp>
          <p:nvSpPr>
            <p:cNvPr id="129177" name="Rectangle 7"/>
            <p:cNvSpPr>
              <a:spLocks noChangeArrowheads="1"/>
            </p:cNvSpPr>
            <p:nvPr/>
          </p:nvSpPr>
          <p:spPr bwMode="auto">
            <a:xfrm>
              <a:off x="1480" y="1915"/>
              <a:ext cx="40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9178" name="Rectangle 8"/>
            <p:cNvSpPr>
              <a:spLocks noChangeArrowheads="1"/>
            </p:cNvSpPr>
            <p:nvPr/>
          </p:nvSpPr>
          <p:spPr bwMode="auto">
            <a:xfrm>
              <a:off x="1515" y="1915"/>
              <a:ext cx="40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9179" name="Rectangle 9"/>
            <p:cNvSpPr>
              <a:spLocks noChangeArrowheads="1"/>
            </p:cNvSpPr>
            <p:nvPr/>
          </p:nvSpPr>
          <p:spPr bwMode="auto">
            <a:xfrm>
              <a:off x="1556" y="1915"/>
              <a:ext cx="41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29031" name="Rectangle 10"/>
          <p:cNvSpPr>
            <a:spLocks noChangeArrowheads="1"/>
          </p:cNvSpPr>
          <p:nvPr/>
        </p:nvSpPr>
        <p:spPr bwMode="auto">
          <a:xfrm>
            <a:off x="1477963" y="3152775"/>
            <a:ext cx="328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903" tIns="39952" rIns="79903" bIns="39952">
            <a:spAutoFit/>
          </a:bodyPr>
          <a:lstStyle/>
          <a:p>
            <a:pPr defTabSz="661988" eaLnBrk="0" hangingPunct="0"/>
            <a:r>
              <a:rPr lang="en-US" sz="1500">
                <a:latin typeface="Helvetica" charset="0"/>
              </a:rPr>
              <a:t>IF</a:t>
            </a:r>
          </a:p>
        </p:txBody>
      </p:sp>
      <p:sp>
        <p:nvSpPr>
          <p:cNvPr id="129032" name="Rectangle 11"/>
          <p:cNvSpPr>
            <a:spLocks noChangeArrowheads="1"/>
          </p:cNvSpPr>
          <p:nvPr/>
        </p:nvSpPr>
        <p:spPr bwMode="auto">
          <a:xfrm rot="-5400000">
            <a:off x="3005138" y="3121025"/>
            <a:ext cx="14620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03" tIns="39952" rIns="79903" bIns="39952">
            <a:spAutoFit/>
          </a:bodyPr>
          <a:lstStyle/>
          <a:p>
            <a:pPr defTabSz="661988" eaLnBrk="0" hangingPunct="0"/>
            <a:r>
              <a:rPr lang="en-US" sz="1200" b="1">
                <a:latin typeface="Helvetica" charset="0"/>
              </a:rPr>
              <a:t>Read operands</a:t>
            </a:r>
          </a:p>
        </p:txBody>
      </p:sp>
      <p:sp>
        <p:nvSpPr>
          <p:cNvPr id="129033" name="Line 12"/>
          <p:cNvSpPr>
            <a:spLocks noChangeShapeType="1"/>
          </p:cNvSpPr>
          <p:nvPr/>
        </p:nvSpPr>
        <p:spPr bwMode="auto">
          <a:xfrm>
            <a:off x="1862138" y="3368675"/>
            <a:ext cx="184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9034" name="Group 13"/>
          <p:cNvGrpSpPr>
            <a:grpSpLocks/>
          </p:cNvGrpSpPr>
          <p:nvPr/>
        </p:nvGrpSpPr>
        <p:grpSpPr bwMode="auto">
          <a:xfrm>
            <a:off x="2254250" y="3082925"/>
            <a:ext cx="487363" cy="474663"/>
            <a:chOff x="1622" y="1874"/>
            <a:chExt cx="351" cy="348"/>
          </a:xfrm>
        </p:grpSpPr>
        <p:sp>
          <p:nvSpPr>
            <p:cNvPr id="129175" name="Rectangle 14"/>
            <p:cNvSpPr>
              <a:spLocks noChangeArrowheads="1"/>
            </p:cNvSpPr>
            <p:nvPr/>
          </p:nvSpPr>
          <p:spPr bwMode="auto">
            <a:xfrm>
              <a:off x="1654" y="1874"/>
              <a:ext cx="316" cy="3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dist="107763" dir="2700000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9176" name="Rectangle 15"/>
            <p:cNvSpPr>
              <a:spLocks noChangeArrowheads="1"/>
            </p:cNvSpPr>
            <p:nvPr/>
          </p:nvSpPr>
          <p:spPr bwMode="auto">
            <a:xfrm>
              <a:off x="1622" y="1951"/>
              <a:ext cx="351" cy="192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B2B2B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9903" tIns="39952" rIns="79903" bIns="39952">
              <a:spAutoFit/>
            </a:bodyPr>
            <a:lstStyle/>
            <a:p>
              <a:pPr defTabSz="661988" eaLnBrk="0" hangingPunct="0"/>
              <a:r>
                <a:rPr lang="en-US" sz="1200" b="1">
                  <a:latin typeface="Helvetica" charset="0"/>
                </a:rPr>
                <a:t>Issue</a:t>
              </a:r>
            </a:p>
          </p:txBody>
        </p:sp>
      </p:grpSp>
      <p:sp>
        <p:nvSpPr>
          <p:cNvPr id="129035" name="Rectangle 16"/>
          <p:cNvSpPr>
            <a:spLocks noChangeArrowheads="1"/>
          </p:cNvSpPr>
          <p:nvPr/>
        </p:nvSpPr>
        <p:spPr bwMode="auto">
          <a:xfrm>
            <a:off x="6094413" y="1881188"/>
            <a:ext cx="438150" cy="47466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29036" name="Rectangle 17"/>
          <p:cNvSpPr>
            <a:spLocks noChangeArrowheads="1"/>
          </p:cNvSpPr>
          <p:nvPr/>
        </p:nvSpPr>
        <p:spPr bwMode="auto">
          <a:xfrm>
            <a:off x="6064250" y="1995488"/>
            <a:ext cx="4429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903" tIns="39952" rIns="79903" bIns="39952">
            <a:spAutoFit/>
          </a:bodyPr>
          <a:lstStyle/>
          <a:p>
            <a:pPr defTabSz="661988" eaLnBrk="0" hangingPunct="0"/>
            <a:r>
              <a:rPr lang="en-US" sz="1000" b="1">
                <a:latin typeface="Helvetica" charset="0"/>
              </a:rPr>
              <a:t>Mem</a:t>
            </a:r>
          </a:p>
        </p:txBody>
      </p:sp>
      <p:sp>
        <p:nvSpPr>
          <p:cNvPr id="129037" name="Rectangle 18"/>
          <p:cNvSpPr>
            <a:spLocks noChangeArrowheads="1"/>
          </p:cNvSpPr>
          <p:nvPr/>
        </p:nvSpPr>
        <p:spPr bwMode="auto">
          <a:xfrm>
            <a:off x="2286000" y="3124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Issue</a:t>
            </a:r>
            <a:endParaRPr lang="en-US" sz="1600"/>
          </a:p>
        </p:txBody>
      </p:sp>
      <p:sp>
        <p:nvSpPr>
          <p:cNvPr id="129038" name="Line 19"/>
          <p:cNvSpPr>
            <a:spLocks noChangeShapeType="1"/>
          </p:cNvSpPr>
          <p:nvPr/>
        </p:nvSpPr>
        <p:spPr bwMode="auto">
          <a:xfrm>
            <a:off x="3352800" y="16002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39" name="Line 20"/>
          <p:cNvSpPr>
            <a:spLocks noChangeShapeType="1"/>
          </p:cNvSpPr>
          <p:nvPr/>
        </p:nvSpPr>
        <p:spPr bwMode="auto">
          <a:xfrm>
            <a:off x="4191000" y="17526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40" name="Line 21"/>
          <p:cNvSpPr>
            <a:spLocks noChangeShapeType="1"/>
          </p:cNvSpPr>
          <p:nvPr/>
        </p:nvSpPr>
        <p:spPr bwMode="auto">
          <a:xfrm>
            <a:off x="6781800" y="19050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41" name="Line 22"/>
          <p:cNvSpPr>
            <a:spLocks noChangeShapeType="1"/>
          </p:cNvSpPr>
          <p:nvPr/>
        </p:nvSpPr>
        <p:spPr bwMode="auto">
          <a:xfrm>
            <a:off x="5943600" y="18288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42" name="Freeform 23"/>
          <p:cNvSpPr>
            <a:spLocks/>
          </p:cNvSpPr>
          <p:nvPr/>
        </p:nvSpPr>
        <p:spPr bwMode="auto">
          <a:xfrm>
            <a:off x="2895600" y="3352800"/>
            <a:ext cx="4876800" cy="1219200"/>
          </a:xfrm>
          <a:custGeom>
            <a:avLst/>
            <a:gdLst>
              <a:gd name="T0" fmla="*/ 0 w 2400"/>
              <a:gd name="T1" fmla="*/ 304800 h 768"/>
              <a:gd name="T2" fmla="*/ 585216 w 2400"/>
              <a:gd name="T3" fmla="*/ 1219200 h 768"/>
              <a:gd name="T4" fmla="*/ 3998976 w 2400"/>
              <a:gd name="T5" fmla="*/ 12192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43" name="Freeform 24"/>
          <p:cNvSpPr>
            <a:spLocks/>
          </p:cNvSpPr>
          <p:nvPr/>
        </p:nvSpPr>
        <p:spPr bwMode="auto">
          <a:xfrm>
            <a:off x="2895600" y="3352800"/>
            <a:ext cx="4876800" cy="609600"/>
          </a:xfrm>
          <a:custGeom>
            <a:avLst/>
            <a:gdLst>
              <a:gd name="T0" fmla="*/ 0 w 2400"/>
              <a:gd name="T1" fmla="*/ 152400 h 768"/>
              <a:gd name="T2" fmla="*/ 585216 w 2400"/>
              <a:gd name="T3" fmla="*/ 609600 h 768"/>
              <a:gd name="T4" fmla="*/ 3998976 w 2400"/>
              <a:gd name="T5" fmla="*/ 6096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44" name="Freeform 25"/>
          <p:cNvSpPr>
            <a:spLocks/>
          </p:cNvSpPr>
          <p:nvPr/>
        </p:nvSpPr>
        <p:spPr bwMode="auto">
          <a:xfrm flipV="1">
            <a:off x="2895600" y="2667000"/>
            <a:ext cx="4876800" cy="685800"/>
          </a:xfrm>
          <a:custGeom>
            <a:avLst/>
            <a:gdLst>
              <a:gd name="T0" fmla="*/ 0 w 2400"/>
              <a:gd name="T1" fmla="*/ 171450 h 768"/>
              <a:gd name="T2" fmla="*/ 585216 w 2400"/>
              <a:gd name="T3" fmla="*/ 685800 h 768"/>
              <a:gd name="T4" fmla="*/ 3998976 w 2400"/>
              <a:gd name="T5" fmla="*/ 6858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45" name="Freeform 26"/>
          <p:cNvSpPr>
            <a:spLocks/>
          </p:cNvSpPr>
          <p:nvPr/>
        </p:nvSpPr>
        <p:spPr bwMode="auto">
          <a:xfrm flipV="1">
            <a:off x="2895600" y="2057400"/>
            <a:ext cx="4876800" cy="1295400"/>
          </a:xfrm>
          <a:custGeom>
            <a:avLst/>
            <a:gdLst>
              <a:gd name="T0" fmla="*/ 0 w 2400"/>
              <a:gd name="T1" fmla="*/ 323850 h 768"/>
              <a:gd name="T2" fmla="*/ 585216 w 2400"/>
              <a:gd name="T3" fmla="*/ 1295400 h 768"/>
              <a:gd name="T4" fmla="*/ 3998976 w 2400"/>
              <a:gd name="T5" fmla="*/ 12954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46" name="Freeform 27"/>
          <p:cNvSpPr>
            <a:spLocks/>
          </p:cNvSpPr>
          <p:nvPr/>
        </p:nvSpPr>
        <p:spPr bwMode="auto">
          <a:xfrm flipV="1">
            <a:off x="2895600" y="3276600"/>
            <a:ext cx="4973638" cy="76200"/>
          </a:xfrm>
          <a:custGeom>
            <a:avLst/>
            <a:gdLst>
              <a:gd name="T0" fmla="*/ 0 w 2400"/>
              <a:gd name="T1" fmla="*/ 19050 h 768"/>
              <a:gd name="T2" fmla="*/ 596837 w 2400"/>
              <a:gd name="T3" fmla="*/ 76200 h 768"/>
              <a:gd name="T4" fmla="*/ 4078383 w 2400"/>
              <a:gd name="T5" fmla="*/ 76200 h 768"/>
              <a:gd name="T6" fmla="*/ 4973638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47" name="Rectangle 28"/>
          <p:cNvSpPr>
            <a:spLocks noChangeArrowheads="1"/>
          </p:cNvSpPr>
          <p:nvPr/>
        </p:nvSpPr>
        <p:spPr bwMode="auto">
          <a:xfrm>
            <a:off x="5257800" y="1828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Int</a:t>
            </a:r>
          </a:p>
          <a:p>
            <a:pPr algn="ctr"/>
            <a:r>
              <a:rPr lang="sv-SE" sz="1600"/>
              <a:t>Mem</a:t>
            </a:r>
            <a:endParaRPr lang="en-US" sz="1600"/>
          </a:p>
        </p:txBody>
      </p:sp>
      <p:sp>
        <p:nvSpPr>
          <p:cNvPr id="129048" name="Rectangle 29"/>
          <p:cNvSpPr>
            <a:spLocks noChangeArrowheads="1"/>
          </p:cNvSpPr>
          <p:nvPr/>
        </p:nvSpPr>
        <p:spPr bwMode="auto">
          <a:xfrm>
            <a:off x="5257800" y="2438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Add</a:t>
            </a:r>
            <a:endParaRPr lang="en-US" sz="1600"/>
          </a:p>
        </p:txBody>
      </p:sp>
      <p:sp>
        <p:nvSpPr>
          <p:cNvPr id="129049" name="Rectangle 30"/>
          <p:cNvSpPr>
            <a:spLocks noChangeArrowheads="1"/>
          </p:cNvSpPr>
          <p:nvPr/>
        </p:nvSpPr>
        <p:spPr bwMode="auto">
          <a:xfrm>
            <a:off x="5257800" y="3048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Mul1</a:t>
            </a:r>
            <a:endParaRPr lang="en-US" sz="1600"/>
          </a:p>
        </p:txBody>
      </p:sp>
      <p:sp>
        <p:nvSpPr>
          <p:cNvPr id="129050" name="Rectangle 31"/>
          <p:cNvSpPr>
            <a:spLocks noChangeArrowheads="1"/>
          </p:cNvSpPr>
          <p:nvPr/>
        </p:nvSpPr>
        <p:spPr bwMode="auto">
          <a:xfrm>
            <a:off x="5257800" y="3657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Mul2</a:t>
            </a:r>
            <a:endParaRPr lang="en-US" sz="1600"/>
          </a:p>
        </p:txBody>
      </p:sp>
      <p:sp>
        <p:nvSpPr>
          <p:cNvPr id="129051" name="Rectangle 32"/>
          <p:cNvSpPr>
            <a:spLocks noChangeArrowheads="1"/>
          </p:cNvSpPr>
          <p:nvPr/>
        </p:nvSpPr>
        <p:spPr bwMode="auto">
          <a:xfrm>
            <a:off x="52578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Div</a:t>
            </a:r>
            <a:endParaRPr lang="en-US" sz="1600"/>
          </a:p>
        </p:txBody>
      </p:sp>
      <p:sp>
        <p:nvSpPr>
          <p:cNvPr id="129052" name="Rectangle 33"/>
          <p:cNvSpPr>
            <a:spLocks noChangeArrowheads="1"/>
          </p:cNvSpPr>
          <p:nvPr/>
        </p:nvSpPr>
        <p:spPr bwMode="auto">
          <a:xfrm>
            <a:off x="6096000" y="1828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Mem</a:t>
            </a:r>
            <a:endParaRPr lang="en-US" sz="1600"/>
          </a:p>
        </p:txBody>
      </p:sp>
      <p:sp>
        <p:nvSpPr>
          <p:cNvPr id="129053" name="Rectangle 34"/>
          <p:cNvSpPr>
            <a:spLocks noChangeArrowheads="1"/>
          </p:cNvSpPr>
          <p:nvPr/>
        </p:nvSpPr>
        <p:spPr bwMode="auto">
          <a:xfrm>
            <a:off x="3505200" y="1905000"/>
            <a:ext cx="533400" cy="297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/>
          </a:p>
          <a:p>
            <a:pPr algn="ctr"/>
            <a:endParaRPr lang="en-US"/>
          </a:p>
        </p:txBody>
      </p:sp>
      <p:sp>
        <p:nvSpPr>
          <p:cNvPr id="129054" name="Rectangle 35"/>
          <p:cNvSpPr>
            <a:spLocks noChangeArrowheads="1"/>
          </p:cNvSpPr>
          <p:nvPr/>
        </p:nvSpPr>
        <p:spPr bwMode="auto">
          <a:xfrm>
            <a:off x="1143000" y="3124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IF</a:t>
            </a:r>
            <a:endParaRPr lang="en-US" sz="1600"/>
          </a:p>
        </p:txBody>
      </p:sp>
      <p:sp>
        <p:nvSpPr>
          <p:cNvPr id="129055" name="Freeform 36"/>
          <p:cNvSpPr>
            <a:spLocks/>
          </p:cNvSpPr>
          <p:nvPr/>
        </p:nvSpPr>
        <p:spPr bwMode="auto">
          <a:xfrm>
            <a:off x="1828800" y="3124200"/>
            <a:ext cx="381000" cy="457200"/>
          </a:xfrm>
          <a:custGeom>
            <a:avLst/>
            <a:gdLst>
              <a:gd name="T0" fmla="*/ 76200 w 240"/>
              <a:gd name="T1" fmla="*/ 0 h 240"/>
              <a:gd name="T2" fmla="*/ 381000 w 240"/>
              <a:gd name="T3" fmla="*/ 0 h 240"/>
              <a:gd name="T4" fmla="*/ 381000 w 240"/>
              <a:gd name="T5" fmla="*/ 457200 h 240"/>
              <a:gd name="T6" fmla="*/ 0 w 240"/>
              <a:gd name="T7" fmla="*/ 45720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240"/>
              <a:gd name="T14" fmla="*/ 240 w 240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240">
                <a:moveTo>
                  <a:pt x="48" y="0"/>
                </a:moveTo>
                <a:lnTo>
                  <a:pt x="240" y="0"/>
                </a:lnTo>
                <a:lnTo>
                  <a:pt x="240" y="240"/>
                </a:lnTo>
                <a:lnTo>
                  <a:pt x="0" y="24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56" name="Line 37"/>
          <p:cNvSpPr>
            <a:spLocks noChangeShapeType="1"/>
          </p:cNvSpPr>
          <p:nvPr/>
        </p:nvSpPr>
        <p:spPr bwMode="auto">
          <a:xfrm>
            <a:off x="17526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29057" name="Group 38"/>
          <p:cNvGrpSpPr>
            <a:grpSpLocks/>
          </p:cNvGrpSpPr>
          <p:nvPr/>
        </p:nvGrpSpPr>
        <p:grpSpPr bwMode="auto">
          <a:xfrm>
            <a:off x="4648200" y="1828800"/>
            <a:ext cx="304800" cy="457200"/>
            <a:chOff x="2928" y="816"/>
            <a:chExt cx="192" cy="336"/>
          </a:xfrm>
        </p:grpSpPr>
        <p:sp>
          <p:nvSpPr>
            <p:cNvPr id="129171" name="Rectangle 39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29172" name="Line 40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173" name="Line 41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174" name="Line 42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9058" name="Text Box 43"/>
          <p:cNvSpPr txBox="1">
            <a:spLocks noChangeArrowheads="1"/>
          </p:cNvSpPr>
          <p:nvPr/>
        </p:nvSpPr>
        <p:spPr bwMode="auto">
          <a:xfrm>
            <a:off x="3886200" y="762000"/>
            <a:ext cx="9017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Res.</a:t>
            </a:r>
          </a:p>
          <a:p>
            <a:pPr algn="ctr" eaLnBrk="1" hangingPunct="1"/>
            <a:r>
              <a:rPr lang="sv-SE" sz="1400" b="1"/>
              <a:t>Station</a:t>
            </a:r>
            <a:endParaRPr lang="en-US" sz="1400" b="1"/>
          </a:p>
        </p:txBody>
      </p:sp>
      <p:grpSp>
        <p:nvGrpSpPr>
          <p:cNvPr id="129059" name="Group 44"/>
          <p:cNvGrpSpPr>
            <a:grpSpLocks/>
          </p:cNvGrpSpPr>
          <p:nvPr/>
        </p:nvGrpSpPr>
        <p:grpSpPr bwMode="auto">
          <a:xfrm>
            <a:off x="4648200" y="2438400"/>
            <a:ext cx="304800" cy="457200"/>
            <a:chOff x="2928" y="816"/>
            <a:chExt cx="192" cy="336"/>
          </a:xfrm>
        </p:grpSpPr>
        <p:sp>
          <p:nvSpPr>
            <p:cNvPr id="129167" name="Rectangle 45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29168" name="Line 46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169" name="Line 47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170" name="Line 48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9060" name="Group 49"/>
          <p:cNvGrpSpPr>
            <a:grpSpLocks/>
          </p:cNvGrpSpPr>
          <p:nvPr/>
        </p:nvGrpSpPr>
        <p:grpSpPr bwMode="auto">
          <a:xfrm>
            <a:off x="4648200" y="3048000"/>
            <a:ext cx="304800" cy="457200"/>
            <a:chOff x="2928" y="816"/>
            <a:chExt cx="192" cy="336"/>
          </a:xfrm>
        </p:grpSpPr>
        <p:sp>
          <p:nvSpPr>
            <p:cNvPr id="129163" name="Rectangle 50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29164" name="Line 51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165" name="Line 52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166" name="Line 53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9061" name="Group 54"/>
          <p:cNvGrpSpPr>
            <a:grpSpLocks/>
          </p:cNvGrpSpPr>
          <p:nvPr/>
        </p:nvGrpSpPr>
        <p:grpSpPr bwMode="auto">
          <a:xfrm>
            <a:off x="4648200" y="3657600"/>
            <a:ext cx="304800" cy="457200"/>
            <a:chOff x="2928" y="816"/>
            <a:chExt cx="192" cy="336"/>
          </a:xfrm>
        </p:grpSpPr>
        <p:sp>
          <p:nvSpPr>
            <p:cNvPr id="129159" name="Rectangle 55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29160" name="Line 56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161" name="Line 57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162" name="Line 58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9062" name="Group 59"/>
          <p:cNvGrpSpPr>
            <a:grpSpLocks/>
          </p:cNvGrpSpPr>
          <p:nvPr/>
        </p:nvGrpSpPr>
        <p:grpSpPr bwMode="auto">
          <a:xfrm>
            <a:off x="4648200" y="4343400"/>
            <a:ext cx="304800" cy="457200"/>
            <a:chOff x="2928" y="816"/>
            <a:chExt cx="192" cy="336"/>
          </a:xfrm>
        </p:grpSpPr>
        <p:sp>
          <p:nvSpPr>
            <p:cNvPr id="129155" name="Rectangle 60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29156" name="Line 61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157" name="Line 62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158" name="Line 63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9063" name="Text Box 64"/>
          <p:cNvSpPr txBox="1">
            <a:spLocks noChangeArrowheads="1"/>
          </p:cNvSpPr>
          <p:nvPr/>
        </p:nvSpPr>
        <p:spPr bwMode="auto">
          <a:xfrm>
            <a:off x="3529013" y="1916113"/>
            <a:ext cx="57785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/>
              <a:t>0:a</a:t>
            </a:r>
          </a:p>
          <a:p>
            <a:pPr eaLnBrk="1" hangingPunct="1"/>
            <a:r>
              <a:rPr lang="sv-SE"/>
              <a:t>1:</a:t>
            </a:r>
          </a:p>
          <a:p>
            <a:pPr eaLnBrk="1" hangingPunct="1"/>
            <a:r>
              <a:rPr lang="sv-SE"/>
              <a:t>2:b</a:t>
            </a:r>
          </a:p>
          <a:p>
            <a:pPr eaLnBrk="1" hangingPunct="1"/>
            <a:r>
              <a:rPr lang="sv-SE"/>
              <a:t>3:</a:t>
            </a:r>
          </a:p>
          <a:p>
            <a:pPr eaLnBrk="1" hangingPunct="1"/>
            <a:r>
              <a:rPr lang="sv-SE"/>
              <a:t>4:c</a:t>
            </a:r>
          </a:p>
          <a:p>
            <a:pPr eaLnBrk="1" hangingPunct="1"/>
            <a:r>
              <a:rPr lang="sv-SE"/>
              <a:t>5:</a:t>
            </a:r>
          </a:p>
          <a:p>
            <a:pPr eaLnBrk="1" hangingPunct="1"/>
            <a:r>
              <a:rPr lang="sv-SE"/>
              <a:t>6:d</a:t>
            </a:r>
          </a:p>
          <a:p>
            <a:pPr eaLnBrk="1" hangingPunct="1"/>
            <a:r>
              <a:rPr lang="sv-SE"/>
              <a:t>7:</a:t>
            </a:r>
          </a:p>
          <a:p>
            <a:pPr eaLnBrk="1" hangingPunct="1"/>
            <a:r>
              <a:rPr lang="sv-SE"/>
              <a:t>8:e</a:t>
            </a:r>
          </a:p>
          <a:p>
            <a:pPr eaLnBrk="1" hangingPunct="1"/>
            <a:r>
              <a:rPr lang="sv-SE"/>
              <a:t>9:</a:t>
            </a:r>
          </a:p>
          <a:p>
            <a:pPr eaLnBrk="1" hangingPunct="1"/>
            <a:endParaRPr lang="en-US"/>
          </a:p>
        </p:txBody>
      </p:sp>
      <p:sp>
        <p:nvSpPr>
          <p:cNvPr id="129064" name="Line 65"/>
          <p:cNvSpPr>
            <a:spLocks noChangeShapeType="1"/>
          </p:cNvSpPr>
          <p:nvPr/>
        </p:nvSpPr>
        <p:spPr bwMode="auto">
          <a:xfrm flipH="1">
            <a:off x="3962400" y="4800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65" name="Line 66"/>
          <p:cNvSpPr>
            <a:spLocks noChangeShapeType="1"/>
          </p:cNvSpPr>
          <p:nvPr/>
        </p:nvSpPr>
        <p:spPr bwMode="auto">
          <a:xfrm>
            <a:off x="4953000" y="1371600"/>
            <a:ext cx="0" cy="3810000"/>
          </a:xfrm>
          <a:prstGeom prst="line">
            <a:avLst/>
          </a:prstGeom>
          <a:noFill/>
          <a:ln w="57150">
            <a:solidFill>
              <a:srgbClr val="B2B2B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66" name="Text Box 67"/>
          <p:cNvSpPr txBox="1">
            <a:spLocks noChangeArrowheads="1"/>
          </p:cNvSpPr>
          <p:nvPr/>
        </p:nvSpPr>
        <p:spPr bwMode="auto">
          <a:xfrm>
            <a:off x="4800600" y="685800"/>
            <a:ext cx="17430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Common</a:t>
            </a:r>
          </a:p>
          <a:p>
            <a:pPr algn="ctr" eaLnBrk="1" hangingPunct="1"/>
            <a:r>
              <a:rPr lang="sv-SE" sz="1400" b="1"/>
              <a:t>Data Bus (CDB)</a:t>
            </a:r>
            <a:endParaRPr lang="en-US" sz="1400" b="1"/>
          </a:p>
        </p:txBody>
      </p:sp>
      <p:sp>
        <p:nvSpPr>
          <p:cNvPr id="129067" name="Line 68"/>
          <p:cNvSpPr>
            <a:spLocks noChangeShapeType="1"/>
          </p:cNvSpPr>
          <p:nvPr/>
        </p:nvSpPr>
        <p:spPr bwMode="auto">
          <a:xfrm>
            <a:off x="4495800" y="1219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68" name="Line 69"/>
          <p:cNvSpPr>
            <a:spLocks noChangeShapeType="1"/>
          </p:cNvSpPr>
          <p:nvPr/>
        </p:nvSpPr>
        <p:spPr bwMode="auto">
          <a:xfrm flipH="1">
            <a:off x="5029200" y="1143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69" name="Freeform 70"/>
          <p:cNvSpPr>
            <a:spLocks/>
          </p:cNvSpPr>
          <p:nvPr/>
        </p:nvSpPr>
        <p:spPr bwMode="auto">
          <a:xfrm>
            <a:off x="7694613" y="3278188"/>
            <a:ext cx="42862" cy="55562"/>
          </a:xfrm>
          <a:custGeom>
            <a:avLst/>
            <a:gdLst>
              <a:gd name="T0" fmla="*/ 42862 w 27"/>
              <a:gd name="T1" fmla="*/ 55562 h 35"/>
              <a:gd name="T2" fmla="*/ 0 w 27"/>
              <a:gd name="T3" fmla="*/ 0 h 35"/>
              <a:gd name="T4" fmla="*/ 42862 w 27"/>
              <a:gd name="T5" fmla="*/ 55562 h 35"/>
              <a:gd name="T6" fmla="*/ 0 60000 65536"/>
              <a:gd name="T7" fmla="*/ 0 60000 65536"/>
              <a:gd name="T8" fmla="*/ 0 60000 65536"/>
              <a:gd name="T9" fmla="*/ 0 w 27"/>
              <a:gd name="T10" fmla="*/ 0 h 35"/>
              <a:gd name="T11" fmla="*/ 27 w 27"/>
              <a:gd name="T12" fmla="*/ 35 h 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" h="35">
                <a:moveTo>
                  <a:pt x="27" y="35"/>
                </a:moveTo>
                <a:cubicBezTo>
                  <a:pt x="18" y="23"/>
                  <a:pt x="0" y="0"/>
                  <a:pt x="0" y="0"/>
                </a:cubicBezTo>
                <a:cubicBezTo>
                  <a:pt x="0" y="0"/>
                  <a:pt x="18" y="23"/>
                  <a:pt x="27" y="35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9070" name="Line 71"/>
          <p:cNvSpPr>
            <a:spLocks noChangeShapeType="1"/>
          </p:cNvSpPr>
          <p:nvPr/>
        </p:nvSpPr>
        <p:spPr bwMode="auto">
          <a:xfrm>
            <a:off x="77724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71" name="Freeform 72"/>
          <p:cNvSpPr>
            <a:spLocks/>
          </p:cNvSpPr>
          <p:nvPr/>
        </p:nvSpPr>
        <p:spPr bwMode="auto">
          <a:xfrm>
            <a:off x="4953000" y="1676400"/>
            <a:ext cx="2819400" cy="1676400"/>
          </a:xfrm>
          <a:custGeom>
            <a:avLst/>
            <a:gdLst>
              <a:gd name="T0" fmla="*/ 2819400 w 1872"/>
              <a:gd name="T1" fmla="*/ 1676400 h 1056"/>
              <a:gd name="T2" fmla="*/ 2819400 w 1872"/>
              <a:gd name="T3" fmla="*/ 0 h 1056"/>
              <a:gd name="T4" fmla="*/ 0 w 1872"/>
              <a:gd name="T5" fmla="*/ 0 h 1056"/>
              <a:gd name="T6" fmla="*/ 0 60000 65536"/>
              <a:gd name="T7" fmla="*/ 0 60000 65536"/>
              <a:gd name="T8" fmla="*/ 0 60000 65536"/>
              <a:gd name="T9" fmla="*/ 0 w 1872"/>
              <a:gd name="T10" fmla="*/ 0 h 1056"/>
              <a:gd name="T11" fmla="*/ 1872 w 1872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1056">
                <a:moveTo>
                  <a:pt x="1872" y="1056"/>
                </a:moveTo>
                <a:lnTo>
                  <a:pt x="1872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B2B2B2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72" name="Line 73"/>
          <p:cNvSpPr>
            <a:spLocks noChangeShapeType="1"/>
          </p:cNvSpPr>
          <p:nvPr/>
        </p:nvSpPr>
        <p:spPr bwMode="auto">
          <a:xfrm flipH="1">
            <a:off x="2819400" y="4953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29073" name="Group 74"/>
          <p:cNvGrpSpPr>
            <a:grpSpLocks/>
          </p:cNvGrpSpPr>
          <p:nvPr/>
        </p:nvGrpSpPr>
        <p:grpSpPr bwMode="auto">
          <a:xfrm>
            <a:off x="2286000" y="5257800"/>
            <a:ext cx="533400" cy="1447800"/>
            <a:chOff x="1440" y="2448"/>
            <a:chExt cx="336" cy="912"/>
          </a:xfrm>
        </p:grpSpPr>
        <p:grpSp>
          <p:nvGrpSpPr>
            <p:cNvPr id="129148" name="Group 75"/>
            <p:cNvGrpSpPr>
              <a:grpSpLocks/>
            </p:cNvGrpSpPr>
            <p:nvPr/>
          </p:nvGrpSpPr>
          <p:grpSpPr bwMode="auto">
            <a:xfrm>
              <a:off x="1440" y="2448"/>
              <a:ext cx="336" cy="768"/>
              <a:chOff x="1152" y="528"/>
              <a:chExt cx="336" cy="768"/>
            </a:xfrm>
          </p:grpSpPr>
          <p:sp>
            <p:nvSpPr>
              <p:cNvPr id="129150" name="Rectangle 76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76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9151" name="Rectangle 77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Op</a:t>
                </a:r>
                <a:endParaRPr lang="en-US" sz="1000"/>
              </a:p>
            </p:txBody>
          </p:sp>
          <p:sp>
            <p:nvSpPr>
              <p:cNvPr id="129152" name="Rectangle 78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D</a:t>
                </a:r>
                <a:endParaRPr lang="en-US" sz="1000"/>
              </a:p>
            </p:txBody>
          </p:sp>
          <p:sp>
            <p:nvSpPr>
              <p:cNvPr id="129153" name="Rectangle 79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S1</a:t>
                </a:r>
                <a:endParaRPr lang="en-US" sz="1000"/>
              </a:p>
            </p:txBody>
          </p:sp>
          <p:sp>
            <p:nvSpPr>
              <p:cNvPr id="129154" name="Rectangle 80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S2</a:t>
                </a:r>
                <a:endParaRPr lang="en-US" sz="1000"/>
              </a:p>
            </p:txBody>
          </p:sp>
        </p:grpSp>
        <p:sp>
          <p:nvSpPr>
            <p:cNvPr id="129149" name="Rectangle 81"/>
            <p:cNvSpPr>
              <a:spLocks noChangeArrowheads="1"/>
            </p:cNvSpPr>
            <p:nvPr/>
          </p:nvSpPr>
          <p:spPr bwMode="auto">
            <a:xfrm>
              <a:off x="1440" y="3216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</p:grpSp>
      <p:sp>
        <p:nvSpPr>
          <p:cNvPr id="129074" name="Rectangle 82"/>
          <p:cNvSpPr>
            <a:spLocks noChangeArrowheads="1"/>
          </p:cNvSpPr>
          <p:nvPr/>
        </p:nvSpPr>
        <p:spPr bwMode="auto">
          <a:xfrm>
            <a:off x="7848600" y="29718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9075" name="Line 83"/>
          <p:cNvSpPr>
            <a:spLocks noChangeShapeType="1"/>
          </p:cNvSpPr>
          <p:nvPr/>
        </p:nvSpPr>
        <p:spPr bwMode="auto">
          <a:xfrm>
            <a:off x="7967663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76" name="Text Box 84"/>
          <p:cNvSpPr txBox="1">
            <a:spLocks noChangeArrowheads="1"/>
          </p:cNvSpPr>
          <p:nvPr/>
        </p:nvSpPr>
        <p:spPr bwMode="auto">
          <a:xfrm>
            <a:off x="7772400" y="2803525"/>
            <a:ext cx="12684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sz="1000"/>
              <a:t>9 8 7 6 5 4 3 2 1</a:t>
            </a:r>
            <a:endParaRPr lang="en-US" sz="1000"/>
          </a:p>
        </p:txBody>
      </p:sp>
      <p:sp>
        <p:nvSpPr>
          <p:cNvPr id="129077" name="Line 85"/>
          <p:cNvSpPr>
            <a:spLocks noChangeShapeType="1"/>
          </p:cNvSpPr>
          <p:nvPr/>
        </p:nvSpPr>
        <p:spPr bwMode="auto">
          <a:xfrm>
            <a:off x="8091488" y="29860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78" name="Line 86"/>
          <p:cNvSpPr>
            <a:spLocks noChangeShapeType="1"/>
          </p:cNvSpPr>
          <p:nvPr/>
        </p:nvSpPr>
        <p:spPr bwMode="auto">
          <a:xfrm>
            <a:off x="8215313" y="298132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79" name="Line 87"/>
          <p:cNvSpPr>
            <a:spLocks noChangeShapeType="1"/>
          </p:cNvSpPr>
          <p:nvPr/>
        </p:nvSpPr>
        <p:spPr bwMode="auto">
          <a:xfrm>
            <a:off x="8353425" y="297656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80" name="Line 88"/>
          <p:cNvSpPr>
            <a:spLocks noChangeShapeType="1"/>
          </p:cNvSpPr>
          <p:nvPr/>
        </p:nvSpPr>
        <p:spPr bwMode="auto">
          <a:xfrm>
            <a:off x="8477250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81" name="Line 89"/>
          <p:cNvSpPr>
            <a:spLocks noChangeShapeType="1"/>
          </p:cNvSpPr>
          <p:nvPr/>
        </p:nvSpPr>
        <p:spPr bwMode="auto">
          <a:xfrm>
            <a:off x="8601075" y="296703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82" name="Line 90"/>
          <p:cNvSpPr>
            <a:spLocks noChangeShapeType="1"/>
          </p:cNvSpPr>
          <p:nvPr/>
        </p:nvSpPr>
        <p:spPr bwMode="auto">
          <a:xfrm>
            <a:off x="8724900" y="29622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83" name="Line 91"/>
          <p:cNvSpPr>
            <a:spLocks noChangeShapeType="1"/>
          </p:cNvSpPr>
          <p:nvPr/>
        </p:nvSpPr>
        <p:spPr bwMode="auto">
          <a:xfrm>
            <a:off x="8848725" y="295751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84" name="Line 92"/>
          <p:cNvSpPr>
            <a:spLocks noChangeShapeType="1"/>
          </p:cNvSpPr>
          <p:nvPr/>
        </p:nvSpPr>
        <p:spPr bwMode="auto">
          <a:xfrm>
            <a:off x="8972550" y="295275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85" name="Line 93"/>
          <p:cNvSpPr>
            <a:spLocks noChangeShapeType="1"/>
          </p:cNvSpPr>
          <p:nvPr/>
        </p:nvSpPr>
        <p:spPr bwMode="auto">
          <a:xfrm>
            <a:off x="9096375" y="29479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86" name="Text Box 94"/>
          <p:cNvSpPr txBox="1">
            <a:spLocks noChangeArrowheads="1"/>
          </p:cNvSpPr>
          <p:nvPr/>
        </p:nvSpPr>
        <p:spPr bwMode="auto">
          <a:xfrm>
            <a:off x="7772400" y="2057400"/>
            <a:ext cx="14811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ReOrder</a:t>
            </a:r>
          </a:p>
          <a:p>
            <a:pPr algn="ctr" eaLnBrk="1" hangingPunct="1"/>
            <a:r>
              <a:rPr lang="sv-SE" sz="1400" b="1"/>
              <a:t>Buffer (ROB)</a:t>
            </a:r>
            <a:endParaRPr lang="en-US" sz="1400" b="1"/>
          </a:p>
        </p:txBody>
      </p:sp>
      <p:sp>
        <p:nvSpPr>
          <p:cNvPr id="129087" name="Line 95"/>
          <p:cNvSpPr>
            <a:spLocks noChangeShapeType="1"/>
          </p:cNvSpPr>
          <p:nvPr/>
        </p:nvSpPr>
        <p:spPr bwMode="auto">
          <a:xfrm>
            <a:off x="5562600" y="4876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88" name="Line 96"/>
          <p:cNvSpPr>
            <a:spLocks noChangeShapeType="1"/>
          </p:cNvSpPr>
          <p:nvPr/>
        </p:nvSpPr>
        <p:spPr bwMode="auto">
          <a:xfrm>
            <a:off x="2895600" y="1066800"/>
            <a:ext cx="228600" cy="0"/>
          </a:xfrm>
          <a:prstGeom prst="line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29089" name="Group 97"/>
          <p:cNvGrpSpPr>
            <a:grpSpLocks/>
          </p:cNvGrpSpPr>
          <p:nvPr/>
        </p:nvGrpSpPr>
        <p:grpSpPr bwMode="auto">
          <a:xfrm>
            <a:off x="5791200" y="5105400"/>
            <a:ext cx="533400" cy="1600200"/>
            <a:chOff x="3648" y="3210"/>
            <a:chExt cx="336" cy="1008"/>
          </a:xfrm>
        </p:grpSpPr>
        <p:grpSp>
          <p:nvGrpSpPr>
            <p:cNvPr id="129140" name="Group 98"/>
            <p:cNvGrpSpPr>
              <a:grpSpLocks/>
            </p:cNvGrpSpPr>
            <p:nvPr/>
          </p:nvGrpSpPr>
          <p:grpSpPr bwMode="auto">
            <a:xfrm>
              <a:off x="3648" y="3210"/>
              <a:ext cx="336" cy="768"/>
              <a:chOff x="1152" y="528"/>
              <a:chExt cx="336" cy="768"/>
            </a:xfrm>
          </p:grpSpPr>
          <p:sp>
            <p:nvSpPr>
              <p:cNvPr id="129143" name="Rectangle 99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76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9144" name="Rectangle 100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Op</a:t>
                </a:r>
                <a:endParaRPr lang="en-US" sz="1000"/>
              </a:p>
            </p:txBody>
          </p:sp>
          <p:sp>
            <p:nvSpPr>
              <p:cNvPr id="129145" name="Rectangle 101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D:F0</a:t>
                </a:r>
                <a:endParaRPr lang="en-US" sz="1000"/>
              </a:p>
            </p:txBody>
          </p:sp>
          <p:sp>
            <p:nvSpPr>
              <p:cNvPr id="129146" name="Rectangle 102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S1:v</a:t>
                </a:r>
                <a:endParaRPr lang="en-US" sz="1000"/>
              </a:p>
            </p:txBody>
          </p:sp>
          <p:sp>
            <p:nvSpPr>
              <p:cNvPr id="129147" name="Rectangle 103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S2:v</a:t>
                </a:r>
                <a:endParaRPr lang="en-US" sz="1000"/>
              </a:p>
            </p:txBody>
          </p:sp>
        </p:grpSp>
        <p:sp>
          <p:nvSpPr>
            <p:cNvPr id="129141" name="Rectangle 104"/>
            <p:cNvSpPr>
              <a:spLocks noChangeArrowheads="1"/>
            </p:cNvSpPr>
            <p:nvPr/>
          </p:nvSpPr>
          <p:spPr bwMode="auto">
            <a:xfrm>
              <a:off x="3648" y="4122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9142" name="Rectangle 105"/>
            <p:cNvSpPr>
              <a:spLocks noChangeArrowheads="1"/>
            </p:cNvSpPr>
            <p:nvPr/>
          </p:nvSpPr>
          <p:spPr bwMode="auto">
            <a:xfrm>
              <a:off x="3648" y="3981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</p:grpSp>
      <p:sp>
        <p:nvSpPr>
          <p:cNvPr id="129090" name="Freeform 106"/>
          <p:cNvSpPr>
            <a:spLocks/>
          </p:cNvSpPr>
          <p:nvPr/>
        </p:nvSpPr>
        <p:spPr bwMode="auto">
          <a:xfrm>
            <a:off x="4953000" y="6096000"/>
            <a:ext cx="1009650" cy="533400"/>
          </a:xfrm>
          <a:custGeom>
            <a:avLst/>
            <a:gdLst>
              <a:gd name="T0" fmla="*/ 1009650 w 720"/>
              <a:gd name="T1" fmla="*/ 533400 h 1056"/>
              <a:gd name="T2" fmla="*/ 403860 w 720"/>
              <a:gd name="T3" fmla="*/ 436418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cubicBezTo>
                  <a:pt x="564" y="1048"/>
                  <a:pt x="408" y="1040"/>
                  <a:pt x="288" y="864"/>
                </a:cubicBezTo>
                <a:cubicBezTo>
                  <a:pt x="168" y="688"/>
                  <a:pt x="84" y="34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91" name="Line 107"/>
          <p:cNvSpPr>
            <a:spLocks noChangeShapeType="1"/>
          </p:cNvSpPr>
          <p:nvPr/>
        </p:nvSpPr>
        <p:spPr bwMode="auto">
          <a:xfrm flipH="1">
            <a:off x="7239000" y="1143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92" name="Freeform 108"/>
          <p:cNvSpPr>
            <a:spLocks/>
          </p:cNvSpPr>
          <p:nvPr/>
        </p:nvSpPr>
        <p:spPr bwMode="auto">
          <a:xfrm>
            <a:off x="3733800" y="1676400"/>
            <a:ext cx="1143000" cy="228600"/>
          </a:xfrm>
          <a:custGeom>
            <a:avLst/>
            <a:gdLst>
              <a:gd name="T0" fmla="*/ 1143000 w 720"/>
              <a:gd name="T1" fmla="*/ 0 h 144"/>
              <a:gd name="T2" fmla="*/ 0 w 720"/>
              <a:gd name="T3" fmla="*/ 0 h 144"/>
              <a:gd name="T4" fmla="*/ 0 w 720"/>
              <a:gd name="T5" fmla="*/ 228600 h 144"/>
              <a:gd name="T6" fmla="*/ 0 60000 65536"/>
              <a:gd name="T7" fmla="*/ 0 60000 65536"/>
              <a:gd name="T8" fmla="*/ 0 60000 65536"/>
              <a:gd name="T9" fmla="*/ 0 w 720"/>
              <a:gd name="T10" fmla="*/ 0 h 144"/>
              <a:gd name="T11" fmla="*/ 720 w 72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44">
                <a:moveTo>
                  <a:pt x="72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 cap="flat" cmpd="sng">
            <a:solidFill>
              <a:srgbClr val="B2B2B2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93" name="Line 109"/>
          <p:cNvSpPr>
            <a:spLocks noChangeShapeType="1"/>
          </p:cNvSpPr>
          <p:nvPr/>
        </p:nvSpPr>
        <p:spPr bwMode="auto">
          <a:xfrm>
            <a:off x="9372600" y="2590800"/>
            <a:ext cx="0" cy="1524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29094" name="Group 110"/>
          <p:cNvGrpSpPr>
            <a:grpSpLocks/>
          </p:cNvGrpSpPr>
          <p:nvPr/>
        </p:nvGrpSpPr>
        <p:grpSpPr bwMode="auto">
          <a:xfrm>
            <a:off x="3429000" y="5257800"/>
            <a:ext cx="685800" cy="1447800"/>
            <a:chOff x="2496" y="3168"/>
            <a:chExt cx="336" cy="912"/>
          </a:xfrm>
        </p:grpSpPr>
        <p:grpSp>
          <p:nvGrpSpPr>
            <p:cNvPr id="129133" name="Group 111"/>
            <p:cNvGrpSpPr>
              <a:grpSpLocks/>
            </p:cNvGrpSpPr>
            <p:nvPr/>
          </p:nvGrpSpPr>
          <p:grpSpPr bwMode="auto">
            <a:xfrm>
              <a:off x="2496" y="3168"/>
              <a:ext cx="336" cy="768"/>
              <a:chOff x="1152" y="528"/>
              <a:chExt cx="336" cy="768"/>
            </a:xfrm>
          </p:grpSpPr>
          <p:sp>
            <p:nvSpPr>
              <p:cNvPr id="129135" name="Rectangle 112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76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9136" name="Rectangle 113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Op</a:t>
                </a:r>
                <a:endParaRPr lang="en-US" sz="1000"/>
              </a:p>
            </p:txBody>
          </p:sp>
          <p:sp>
            <p:nvSpPr>
              <p:cNvPr id="129137" name="Rectangle 114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D</a:t>
                </a:r>
                <a:endParaRPr lang="en-US" sz="1000"/>
              </a:p>
            </p:txBody>
          </p:sp>
          <p:sp>
            <p:nvSpPr>
              <p:cNvPr id="129138" name="Rectangle 115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S1:v/ptr</a:t>
                </a:r>
                <a:endParaRPr lang="en-US" sz="1000"/>
              </a:p>
            </p:txBody>
          </p:sp>
          <p:sp>
            <p:nvSpPr>
              <p:cNvPr id="129139" name="Rectangle 116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S2:v/ptr</a:t>
                </a:r>
                <a:endParaRPr lang="en-US" sz="1000"/>
              </a:p>
            </p:txBody>
          </p:sp>
        </p:grpSp>
        <p:sp>
          <p:nvSpPr>
            <p:cNvPr id="129134" name="Rectangle 117"/>
            <p:cNvSpPr>
              <a:spLocks noChangeArrowheads="1"/>
            </p:cNvSpPr>
            <p:nvPr/>
          </p:nvSpPr>
          <p:spPr bwMode="auto">
            <a:xfrm>
              <a:off x="2496" y="3936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</p:grpSp>
      <p:sp>
        <p:nvSpPr>
          <p:cNvPr id="129095" name="Line 118"/>
          <p:cNvSpPr>
            <a:spLocks noChangeShapeType="1"/>
          </p:cNvSpPr>
          <p:nvPr/>
        </p:nvSpPr>
        <p:spPr bwMode="auto">
          <a:xfrm flipH="1">
            <a:off x="3962400" y="4953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096" name="Text Box 119"/>
          <p:cNvSpPr txBox="1">
            <a:spLocks noChangeArrowheads="1"/>
          </p:cNvSpPr>
          <p:nvPr/>
        </p:nvSpPr>
        <p:spPr bwMode="auto">
          <a:xfrm>
            <a:off x="9001125" y="1463675"/>
            <a:ext cx="7524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Write</a:t>
            </a:r>
          </a:p>
          <a:p>
            <a:pPr algn="ctr" eaLnBrk="1" hangingPunct="1"/>
            <a:r>
              <a:rPr lang="sv-SE" sz="1400" b="1"/>
              <a:t>Stage</a:t>
            </a:r>
            <a:endParaRPr lang="en-US" sz="1400" b="1"/>
          </a:p>
        </p:txBody>
      </p:sp>
      <p:sp>
        <p:nvSpPr>
          <p:cNvPr id="129097" name="Text Box 120"/>
          <p:cNvSpPr txBox="1">
            <a:spLocks noChangeArrowheads="1"/>
          </p:cNvSpPr>
          <p:nvPr/>
        </p:nvSpPr>
        <p:spPr bwMode="auto">
          <a:xfrm>
            <a:off x="1662113" y="1997075"/>
            <a:ext cx="12366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Reg. Write</a:t>
            </a:r>
          </a:p>
          <a:p>
            <a:pPr algn="ctr" eaLnBrk="1" hangingPunct="1"/>
            <a:r>
              <a:rPr lang="sv-SE" sz="1400" b="1"/>
              <a:t>Path</a:t>
            </a:r>
            <a:endParaRPr lang="en-US" sz="1400" b="1"/>
          </a:p>
        </p:txBody>
      </p:sp>
      <p:grpSp>
        <p:nvGrpSpPr>
          <p:cNvPr id="129098" name="Group 121"/>
          <p:cNvGrpSpPr>
            <a:grpSpLocks/>
          </p:cNvGrpSpPr>
          <p:nvPr/>
        </p:nvGrpSpPr>
        <p:grpSpPr bwMode="auto">
          <a:xfrm>
            <a:off x="942975" y="920750"/>
            <a:ext cx="2028825" cy="2203450"/>
            <a:chOff x="594" y="580"/>
            <a:chExt cx="1278" cy="1388"/>
          </a:xfrm>
        </p:grpSpPr>
        <p:sp>
          <p:nvSpPr>
            <p:cNvPr id="129131" name="Text Box 122"/>
            <p:cNvSpPr txBox="1">
              <a:spLocks noChangeArrowheads="1"/>
            </p:cNvSpPr>
            <p:nvPr/>
          </p:nvSpPr>
          <p:spPr bwMode="auto">
            <a:xfrm>
              <a:off x="594" y="580"/>
              <a:ext cx="1278" cy="524"/>
            </a:xfrm>
            <a:prstGeom prst="rect">
              <a:avLst/>
            </a:prstGeom>
            <a:noFill/>
            <a:ln w="9525">
              <a:solidFill>
                <a:srgbClr val="B2B2B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sv-SE" sz="1200">
                  <a:latin typeface="Courier New" pitchFamily="49" charset="0"/>
                </a:rPr>
                <a:t>#3 DIV	</a:t>
              </a:r>
              <a:r>
                <a:rPr lang="sv-SE" sz="1200" b="1">
                  <a:solidFill>
                    <a:srgbClr val="996633"/>
                  </a:solidFill>
                  <a:latin typeface="Courier New" pitchFamily="49" charset="0"/>
                </a:rPr>
                <a:t>F0</a:t>
              </a:r>
              <a:r>
                <a:rPr lang="sv-SE" sz="1200">
                  <a:latin typeface="Courier New" pitchFamily="49" charset="0"/>
                </a:rPr>
                <a:t>,F2,F4</a:t>
              </a:r>
            </a:p>
            <a:p>
              <a:pPr eaLnBrk="1" hangingPunct="1"/>
              <a:r>
                <a:rPr lang="sv-SE" sz="1200">
                  <a:latin typeface="Courier New" pitchFamily="49" charset="0"/>
                </a:rPr>
                <a:t>#4 ADDD	</a:t>
              </a:r>
              <a:r>
                <a:rPr lang="sv-SE" sz="1200" b="1">
                  <a:solidFill>
                    <a:schemeClr val="hlink"/>
                  </a:solidFill>
                  <a:latin typeface="Courier New" pitchFamily="49" charset="0"/>
                </a:rPr>
                <a:t>F6</a:t>
              </a:r>
              <a:r>
                <a:rPr lang="sv-SE" sz="1200">
                  <a:latin typeface="Courier New" pitchFamily="49" charset="0"/>
                </a:rPr>
                <a:t>,</a:t>
              </a:r>
              <a:r>
                <a:rPr lang="sv-SE" sz="1200" b="1">
                  <a:solidFill>
                    <a:srgbClr val="996633"/>
                  </a:solidFill>
                  <a:latin typeface="Courier New" pitchFamily="49" charset="0"/>
                </a:rPr>
                <a:t>F0</a:t>
              </a:r>
              <a:r>
                <a:rPr lang="sv-SE" sz="1200">
                  <a:latin typeface="Courier New" pitchFamily="49" charset="0"/>
                </a:rPr>
                <a:t>,</a:t>
              </a:r>
              <a:r>
                <a:rPr lang="sv-SE" sz="1200" b="1">
                  <a:solidFill>
                    <a:srgbClr val="FF0000"/>
                  </a:solidFill>
                  <a:latin typeface="Courier New" pitchFamily="49" charset="0"/>
                </a:rPr>
                <a:t>F8</a:t>
              </a:r>
              <a:endParaRPr lang="sv-SE" sz="1200">
                <a:latin typeface="Courier New" pitchFamily="49" charset="0"/>
              </a:endParaRPr>
            </a:p>
            <a:p>
              <a:pPr eaLnBrk="1" hangingPunct="1"/>
              <a:r>
                <a:rPr lang="sv-SE" sz="1200">
                  <a:latin typeface="Courier New" pitchFamily="49" charset="0"/>
                </a:rPr>
                <a:t>#5 SUBD	</a:t>
              </a:r>
              <a:r>
                <a:rPr lang="sv-SE" sz="1200" b="1">
                  <a:solidFill>
                    <a:srgbClr val="FF0000"/>
                  </a:solidFill>
                  <a:latin typeface="Courier New" pitchFamily="49" charset="0"/>
                </a:rPr>
                <a:t>F8</a:t>
              </a:r>
              <a:r>
                <a:rPr lang="sv-SE" sz="1200">
                  <a:latin typeface="Courier New" pitchFamily="49" charset="0"/>
                </a:rPr>
                <a:t>,F10,F14</a:t>
              </a:r>
            </a:p>
            <a:p>
              <a:pPr eaLnBrk="1" hangingPunct="1"/>
              <a:r>
                <a:rPr lang="sv-SE" sz="1200">
                  <a:latin typeface="Courier New" pitchFamily="49" charset="0"/>
                </a:rPr>
                <a:t>#6 MULD	</a:t>
              </a:r>
              <a:r>
                <a:rPr lang="sv-SE" sz="1200" b="1">
                  <a:solidFill>
                    <a:schemeClr val="hlink"/>
                  </a:solidFill>
                  <a:latin typeface="Courier New" pitchFamily="49" charset="0"/>
                </a:rPr>
                <a:t>F6</a:t>
              </a:r>
              <a:r>
                <a:rPr lang="sv-SE" sz="1200">
                  <a:latin typeface="Courier New" pitchFamily="49" charset="0"/>
                </a:rPr>
                <a:t>,F10,</a:t>
              </a:r>
              <a:r>
                <a:rPr lang="sv-SE" sz="1200" b="1">
                  <a:solidFill>
                    <a:srgbClr val="FF0000"/>
                  </a:solidFill>
                  <a:latin typeface="Courier New" pitchFamily="49" charset="0"/>
                </a:rPr>
                <a:t>F8</a:t>
              </a:r>
              <a:endParaRPr lang="en-US" sz="1200" b="1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  <p:sp>
          <p:nvSpPr>
            <p:cNvPr id="129132" name="Freeform 123"/>
            <p:cNvSpPr>
              <a:spLocks/>
            </p:cNvSpPr>
            <p:nvPr/>
          </p:nvSpPr>
          <p:spPr bwMode="auto">
            <a:xfrm>
              <a:off x="960" y="1104"/>
              <a:ext cx="336" cy="864"/>
            </a:xfrm>
            <a:custGeom>
              <a:avLst/>
              <a:gdLst>
                <a:gd name="T0" fmla="*/ 0 w 336"/>
                <a:gd name="T1" fmla="*/ 0 h 864"/>
                <a:gd name="T2" fmla="*/ 336 w 336"/>
                <a:gd name="T3" fmla="*/ 864 h 864"/>
                <a:gd name="T4" fmla="*/ 0 60000 65536"/>
                <a:gd name="T5" fmla="*/ 0 60000 65536"/>
                <a:gd name="T6" fmla="*/ 0 w 336"/>
                <a:gd name="T7" fmla="*/ 0 h 864"/>
                <a:gd name="T8" fmla="*/ 336 w 336"/>
                <a:gd name="T9" fmla="*/ 864 h 8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6" h="864">
                  <a:moveTo>
                    <a:pt x="0" y="0"/>
                  </a:moveTo>
                  <a:cubicBezTo>
                    <a:pt x="0" y="0"/>
                    <a:pt x="168" y="432"/>
                    <a:pt x="336" y="864"/>
                  </a:cubicBezTo>
                </a:path>
              </a:pathLst>
            </a:custGeom>
            <a:noFill/>
            <a:ln w="28575" cap="flat" cmpd="sng">
              <a:solidFill>
                <a:srgbClr val="B2B2B2"/>
              </a:solidFill>
              <a:prstDash val="solid"/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9099" name="Line 124"/>
          <p:cNvSpPr>
            <a:spLocks noChangeShapeType="1"/>
          </p:cNvSpPr>
          <p:nvPr/>
        </p:nvSpPr>
        <p:spPr bwMode="auto">
          <a:xfrm flipH="1">
            <a:off x="8991600" y="36576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100" name="Rectangle 125"/>
          <p:cNvSpPr>
            <a:spLocks noChangeArrowheads="1"/>
          </p:cNvSpPr>
          <p:nvPr/>
        </p:nvSpPr>
        <p:spPr bwMode="auto">
          <a:xfrm>
            <a:off x="8458200" y="53340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D</a:t>
            </a:r>
            <a:endParaRPr lang="en-US" sz="1000"/>
          </a:p>
        </p:txBody>
      </p:sp>
      <p:sp>
        <p:nvSpPr>
          <p:cNvPr id="129101" name="Rectangle 126"/>
          <p:cNvSpPr>
            <a:spLocks noChangeArrowheads="1"/>
          </p:cNvSpPr>
          <p:nvPr/>
        </p:nvSpPr>
        <p:spPr bwMode="auto">
          <a:xfrm>
            <a:off x="8458200" y="56388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answ</a:t>
            </a:r>
            <a:endParaRPr lang="en-US" sz="1000"/>
          </a:p>
        </p:txBody>
      </p:sp>
      <p:sp>
        <p:nvSpPr>
          <p:cNvPr id="129102" name="Line 127"/>
          <p:cNvSpPr>
            <a:spLocks noChangeShapeType="1"/>
          </p:cNvSpPr>
          <p:nvPr/>
        </p:nvSpPr>
        <p:spPr bwMode="auto">
          <a:xfrm>
            <a:off x="8686800" y="3505200"/>
            <a:ext cx="30480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29103" name="Group 128"/>
          <p:cNvGrpSpPr>
            <a:grpSpLocks/>
          </p:cNvGrpSpPr>
          <p:nvPr/>
        </p:nvGrpSpPr>
        <p:grpSpPr bwMode="auto">
          <a:xfrm>
            <a:off x="7010400" y="685800"/>
            <a:ext cx="533400" cy="609600"/>
            <a:chOff x="4416" y="432"/>
            <a:chExt cx="336" cy="384"/>
          </a:xfrm>
        </p:grpSpPr>
        <p:sp>
          <p:nvSpPr>
            <p:cNvPr id="129128" name="Rectangle 129"/>
            <p:cNvSpPr>
              <a:spLocks noChangeArrowheads="1"/>
            </p:cNvSpPr>
            <p:nvPr/>
          </p:nvSpPr>
          <p:spPr bwMode="auto">
            <a:xfrm>
              <a:off x="4416" y="720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9129" name="Rectangle 130"/>
            <p:cNvSpPr>
              <a:spLocks noChangeArrowheads="1"/>
            </p:cNvSpPr>
            <p:nvPr/>
          </p:nvSpPr>
          <p:spPr bwMode="auto">
            <a:xfrm>
              <a:off x="4416" y="579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  <p:sp>
          <p:nvSpPr>
            <p:cNvPr id="129130" name="Rectangle 131"/>
            <p:cNvSpPr>
              <a:spLocks noChangeArrowheads="1"/>
            </p:cNvSpPr>
            <p:nvPr/>
          </p:nvSpPr>
          <p:spPr bwMode="auto">
            <a:xfrm>
              <a:off x="4416" y="432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D</a:t>
              </a:r>
              <a:endParaRPr lang="en-US" sz="1200"/>
            </a:p>
          </p:txBody>
        </p:sp>
      </p:grpSp>
      <p:sp>
        <p:nvSpPr>
          <p:cNvPr id="129104" name="Freeform 132"/>
          <p:cNvSpPr>
            <a:spLocks/>
          </p:cNvSpPr>
          <p:nvPr/>
        </p:nvSpPr>
        <p:spPr bwMode="auto">
          <a:xfrm flipV="1">
            <a:off x="6248400" y="1219200"/>
            <a:ext cx="914400" cy="228600"/>
          </a:xfrm>
          <a:custGeom>
            <a:avLst/>
            <a:gdLst>
              <a:gd name="T0" fmla="*/ 914400 w 720"/>
              <a:gd name="T1" fmla="*/ 228600 h 1056"/>
              <a:gd name="T2" fmla="*/ 365760 w 720"/>
              <a:gd name="T3" fmla="*/ 187036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cubicBezTo>
                  <a:pt x="564" y="1048"/>
                  <a:pt x="408" y="1040"/>
                  <a:pt x="288" y="864"/>
                </a:cubicBezTo>
                <a:cubicBezTo>
                  <a:pt x="168" y="688"/>
                  <a:pt x="84" y="34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105" name="Line 133"/>
          <p:cNvSpPr>
            <a:spLocks noChangeShapeType="1"/>
          </p:cNvSpPr>
          <p:nvPr/>
        </p:nvSpPr>
        <p:spPr bwMode="auto">
          <a:xfrm>
            <a:off x="6781800" y="5105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106" name="Rectangle 134"/>
          <p:cNvSpPr>
            <a:spLocks noChangeArrowheads="1"/>
          </p:cNvSpPr>
          <p:nvPr/>
        </p:nvSpPr>
        <p:spPr bwMode="auto">
          <a:xfrm>
            <a:off x="7315200" y="52578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D</a:t>
            </a:r>
            <a:endParaRPr lang="en-US" sz="1000"/>
          </a:p>
        </p:txBody>
      </p:sp>
      <p:sp>
        <p:nvSpPr>
          <p:cNvPr id="129107" name="Rectangle 135"/>
          <p:cNvSpPr>
            <a:spLocks noChangeArrowheads="1"/>
          </p:cNvSpPr>
          <p:nvPr/>
        </p:nvSpPr>
        <p:spPr bwMode="auto">
          <a:xfrm>
            <a:off x="7315200" y="55626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answ</a:t>
            </a:r>
            <a:endParaRPr lang="en-US" sz="1000"/>
          </a:p>
        </p:txBody>
      </p:sp>
      <p:sp>
        <p:nvSpPr>
          <p:cNvPr id="129108" name="Rectangle 136"/>
          <p:cNvSpPr>
            <a:spLocks noChangeArrowheads="1"/>
          </p:cNvSpPr>
          <p:nvPr/>
        </p:nvSpPr>
        <p:spPr bwMode="auto">
          <a:xfrm>
            <a:off x="7315200" y="58674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/>
              <a:t>#</a:t>
            </a:r>
            <a:endParaRPr lang="en-US" sz="1400"/>
          </a:p>
        </p:txBody>
      </p:sp>
      <p:sp>
        <p:nvSpPr>
          <p:cNvPr id="129109" name="Rectangle 137"/>
          <p:cNvSpPr>
            <a:spLocks noChangeArrowheads="1"/>
          </p:cNvSpPr>
          <p:nvPr/>
        </p:nvSpPr>
        <p:spPr bwMode="auto">
          <a:xfrm>
            <a:off x="7315200" y="6172200"/>
            <a:ext cx="5334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1000"/>
          </a:p>
        </p:txBody>
      </p:sp>
      <p:sp>
        <p:nvSpPr>
          <p:cNvPr id="129110" name="Freeform 138"/>
          <p:cNvSpPr>
            <a:spLocks/>
          </p:cNvSpPr>
          <p:nvPr/>
        </p:nvSpPr>
        <p:spPr bwMode="auto">
          <a:xfrm>
            <a:off x="6629400" y="6248400"/>
            <a:ext cx="914400" cy="76200"/>
          </a:xfrm>
          <a:custGeom>
            <a:avLst/>
            <a:gdLst>
              <a:gd name="T0" fmla="*/ 914400 w 720"/>
              <a:gd name="T1" fmla="*/ 76200 h 1056"/>
              <a:gd name="T2" fmla="*/ 365760 w 720"/>
              <a:gd name="T3" fmla="*/ 62345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cubicBezTo>
                  <a:pt x="564" y="1048"/>
                  <a:pt x="408" y="1040"/>
                  <a:pt x="288" y="864"/>
                </a:cubicBezTo>
                <a:cubicBezTo>
                  <a:pt x="168" y="688"/>
                  <a:pt x="84" y="34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111" name="Line 139"/>
          <p:cNvSpPr>
            <a:spLocks noChangeShapeType="1"/>
          </p:cNvSpPr>
          <p:nvPr/>
        </p:nvSpPr>
        <p:spPr bwMode="auto">
          <a:xfrm>
            <a:off x="2895600" y="1233488"/>
            <a:ext cx="228600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112" name="Line 140"/>
          <p:cNvSpPr>
            <a:spLocks noChangeShapeType="1"/>
          </p:cNvSpPr>
          <p:nvPr/>
        </p:nvSpPr>
        <p:spPr bwMode="auto">
          <a:xfrm>
            <a:off x="2895600" y="1400175"/>
            <a:ext cx="228600" cy="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113" name="Line 141"/>
          <p:cNvSpPr>
            <a:spLocks noChangeShapeType="1"/>
          </p:cNvSpPr>
          <p:nvPr/>
        </p:nvSpPr>
        <p:spPr bwMode="auto">
          <a:xfrm>
            <a:off x="2895600" y="1600200"/>
            <a:ext cx="228600" cy="0"/>
          </a:xfrm>
          <a:prstGeom prst="line">
            <a:avLst/>
          </a:prstGeom>
          <a:noFill/>
          <a:ln w="5715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7" name="Group 142"/>
          <p:cNvGrpSpPr>
            <a:grpSpLocks/>
          </p:cNvGrpSpPr>
          <p:nvPr/>
        </p:nvGrpSpPr>
        <p:grpSpPr bwMode="auto">
          <a:xfrm>
            <a:off x="3886200" y="1752600"/>
            <a:ext cx="1676400" cy="3048000"/>
            <a:chOff x="2448" y="1104"/>
            <a:chExt cx="1056" cy="1920"/>
          </a:xfrm>
        </p:grpSpPr>
        <p:grpSp>
          <p:nvGrpSpPr>
            <p:cNvPr id="129124" name="Group 143"/>
            <p:cNvGrpSpPr>
              <a:grpSpLocks/>
            </p:cNvGrpSpPr>
            <p:nvPr/>
          </p:nvGrpSpPr>
          <p:grpSpPr bwMode="auto">
            <a:xfrm>
              <a:off x="2448" y="1104"/>
              <a:ext cx="1056" cy="1920"/>
              <a:chOff x="2448" y="1104"/>
              <a:chExt cx="1056" cy="1920"/>
            </a:xfrm>
          </p:grpSpPr>
          <p:sp>
            <p:nvSpPr>
              <p:cNvPr id="129126" name="Freeform 144"/>
              <p:cNvSpPr>
                <a:spLocks/>
              </p:cNvSpPr>
              <p:nvPr/>
            </p:nvSpPr>
            <p:spPr bwMode="auto">
              <a:xfrm>
                <a:off x="2448" y="1104"/>
                <a:ext cx="576" cy="1632"/>
              </a:xfrm>
              <a:custGeom>
                <a:avLst/>
                <a:gdLst>
                  <a:gd name="T0" fmla="*/ 0 w 576"/>
                  <a:gd name="T1" fmla="*/ 233 h 336"/>
                  <a:gd name="T2" fmla="*/ 384 w 576"/>
                  <a:gd name="T3" fmla="*/ 233 h 336"/>
                  <a:gd name="T4" fmla="*/ 576 w 576"/>
                  <a:gd name="T5" fmla="*/ 1632 h 33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336"/>
                  <a:gd name="T11" fmla="*/ 576 w 576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336">
                    <a:moveTo>
                      <a:pt x="0" y="48"/>
                    </a:moveTo>
                    <a:cubicBezTo>
                      <a:pt x="144" y="24"/>
                      <a:pt x="288" y="0"/>
                      <a:pt x="384" y="48"/>
                    </a:cubicBezTo>
                    <a:cubicBezTo>
                      <a:pt x="480" y="96"/>
                      <a:pt x="528" y="216"/>
                      <a:pt x="576" y="336"/>
                    </a:cubicBezTo>
                  </a:path>
                </a:pathLst>
              </a:custGeom>
              <a:noFill/>
              <a:ln w="28575" cap="flat" cmpd="sng">
                <a:solidFill>
                  <a:srgbClr val="FF9900"/>
                </a:solidFill>
                <a:prstDash val="solid"/>
                <a:miter lim="800000"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9127" name="Line 145"/>
              <p:cNvSpPr>
                <a:spLocks noChangeShapeType="1"/>
              </p:cNvSpPr>
              <p:nvPr/>
            </p:nvSpPr>
            <p:spPr bwMode="auto">
              <a:xfrm>
                <a:off x="3504" y="2784"/>
                <a:ext cx="0" cy="24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9125" name="Line 146"/>
            <p:cNvSpPr>
              <a:spLocks noChangeShapeType="1"/>
            </p:cNvSpPr>
            <p:nvPr/>
          </p:nvSpPr>
          <p:spPr bwMode="auto">
            <a:xfrm>
              <a:off x="3045" y="2754"/>
              <a:ext cx="0" cy="240"/>
            </a:xfrm>
            <a:prstGeom prst="line">
              <a:avLst/>
            </a:prstGeom>
            <a:noFill/>
            <a:ln w="57150">
              <a:solidFill>
                <a:srgbClr val="FF9900">
                  <a:alpha val="50195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9" name="Group 147"/>
          <p:cNvGrpSpPr>
            <a:grpSpLocks/>
          </p:cNvGrpSpPr>
          <p:nvPr/>
        </p:nvGrpSpPr>
        <p:grpSpPr bwMode="auto">
          <a:xfrm>
            <a:off x="3886200" y="2466975"/>
            <a:ext cx="914400" cy="1876425"/>
            <a:chOff x="2448" y="1554"/>
            <a:chExt cx="576" cy="1182"/>
          </a:xfrm>
        </p:grpSpPr>
        <p:grpSp>
          <p:nvGrpSpPr>
            <p:cNvPr id="129120" name="Group 148"/>
            <p:cNvGrpSpPr>
              <a:grpSpLocks/>
            </p:cNvGrpSpPr>
            <p:nvPr/>
          </p:nvGrpSpPr>
          <p:grpSpPr bwMode="auto">
            <a:xfrm>
              <a:off x="3006" y="1554"/>
              <a:ext cx="18" cy="1182"/>
              <a:chOff x="3006" y="1554"/>
              <a:chExt cx="18" cy="1182"/>
            </a:xfrm>
          </p:grpSpPr>
          <p:sp>
            <p:nvSpPr>
              <p:cNvPr id="129122" name="Line 149"/>
              <p:cNvSpPr>
                <a:spLocks noChangeShapeType="1"/>
              </p:cNvSpPr>
              <p:nvPr/>
            </p:nvSpPr>
            <p:spPr bwMode="auto">
              <a:xfrm>
                <a:off x="3006" y="1554"/>
                <a:ext cx="0" cy="24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9123" name="Line 150"/>
              <p:cNvSpPr>
                <a:spLocks noChangeShapeType="1"/>
              </p:cNvSpPr>
              <p:nvPr/>
            </p:nvSpPr>
            <p:spPr bwMode="auto">
              <a:xfrm>
                <a:off x="3024" y="1776"/>
                <a:ext cx="0" cy="96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9121" name="Line 151"/>
            <p:cNvSpPr>
              <a:spLocks noChangeShapeType="1"/>
            </p:cNvSpPr>
            <p:nvPr/>
          </p:nvSpPr>
          <p:spPr bwMode="auto">
            <a:xfrm flipV="1">
              <a:off x="2448" y="1776"/>
              <a:ext cx="528" cy="57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diamond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1" name="Group 152"/>
          <p:cNvGrpSpPr>
            <a:grpSpLocks/>
          </p:cNvGrpSpPr>
          <p:nvPr/>
        </p:nvGrpSpPr>
        <p:grpSpPr bwMode="auto">
          <a:xfrm>
            <a:off x="3886200" y="2471738"/>
            <a:ext cx="1600200" cy="1795462"/>
            <a:chOff x="2448" y="1557"/>
            <a:chExt cx="1008" cy="1131"/>
          </a:xfrm>
        </p:grpSpPr>
        <p:sp>
          <p:nvSpPr>
            <p:cNvPr id="129117" name="Line 153"/>
            <p:cNvSpPr>
              <a:spLocks noChangeShapeType="1"/>
            </p:cNvSpPr>
            <p:nvPr/>
          </p:nvSpPr>
          <p:spPr bwMode="auto">
            <a:xfrm>
              <a:off x="3045" y="1557"/>
              <a:ext cx="0" cy="240"/>
            </a:xfrm>
            <a:prstGeom prst="line">
              <a:avLst/>
            </a:prstGeom>
            <a:noFill/>
            <a:ln w="57150">
              <a:solidFill>
                <a:srgbClr val="FF0000">
                  <a:alpha val="50195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118" name="Line 154"/>
            <p:cNvSpPr>
              <a:spLocks noChangeShapeType="1"/>
            </p:cNvSpPr>
            <p:nvPr/>
          </p:nvSpPr>
          <p:spPr bwMode="auto">
            <a:xfrm flipV="1">
              <a:off x="2448" y="1776"/>
              <a:ext cx="624" cy="9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119" name="Line 155"/>
            <p:cNvSpPr>
              <a:spLocks noChangeShapeType="1"/>
            </p:cNvSpPr>
            <p:nvPr/>
          </p:nvSpPr>
          <p:spPr bwMode="auto">
            <a:xfrm>
              <a:off x="3456" y="1584"/>
              <a:ext cx="0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156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Freeform 2"/>
          <p:cNvSpPr>
            <a:spLocks/>
          </p:cNvSpPr>
          <p:nvPr/>
        </p:nvSpPr>
        <p:spPr bwMode="auto">
          <a:xfrm>
            <a:off x="1397000" y="2489200"/>
            <a:ext cx="8674100" cy="1092200"/>
          </a:xfrm>
          <a:custGeom>
            <a:avLst/>
            <a:gdLst>
              <a:gd name="T0" fmla="*/ 7670800 w 5464"/>
              <a:gd name="T1" fmla="*/ 963706 h 952"/>
              <a:gd name="T2" fmla="*/ 8280400 w 5464"/>
              <a:gd name="T3" fmla="*/ 963706 h 952"/>
              <a:gd name="T4" fmla="*/ 7442200 w 5464"/>
              <a:gd name="T5" fmla="*/ 192741 h 952"/>
              <a:gd name="T6" fmla="*/ 889000 w 5464"/>
              <a:gd name="T7" fmla="*/ 27534 h 952"/>
              <a:gd name="T8" fmla="*/ 2108200 w 5464"/>
              <a:gd name="T9" fmla="*/ 357948 h 9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64"/>
              <a:gd name="T16" fmla="*/ 0 h 952"/>
              <a:gd name="T17" fmla="*/ 5464 w 5464"/>
              <a:gd name="T18" fmla="*/ 952 h 9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64" h="952">
                <a:moveTo>
                  <a:pt x="4832" y="840"/>
                </a:moveTo>
                <a:cubicBezTo>
                  <a:pt x="5036" y="896"/>
                  <a:pt x="5240" y="952"/>
                  <a:pt x="5216" y="840"/>
                </a:cubicBezTo>
                <a:cubicBezTo>
                  <a:pt x="5192" y="728"/>
                  <a:pt x="5464" y="304"/>
                  <a:pt x="4688" y="168"/>
                </a:cubicBezTo>
                <a:cubicBezTo>
                  <a:pt x="3912" y="32"/>
                  <a:pt x="1120" y="0"/>
                  <a:pt x="560" y="24"/>
                </a:cubicBezTo>
                <a:cubicBezTo>
                  <a:pt x="0" y="48"/>
                  <a:pt x="664" y="180"/>
                  <a:pt x="1328" y="312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46179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-304800"/>
            <a:ext cx="8842375" cy="1431925"/>
          </a:xfrm>
        </p:spPr>
        <p:txBody>
          <a:bodyPr lIns="90924" tIns="45462" rIns="90924" bIns="45462" anchor="ctr"/>
          <a:lstStyle/>
          <a:p>
            <a:pPr defTabSz="993775" eaLnBrk="1" hangingPunct="1">
              <a:defRPr/>
            </a:pPr>
            <a:r>
              <a:rPr lang="sv-SE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Tomasulo’s Algorithm</a:t>
            </a:r>
            <a:endParaRPr lang="en-US" sz="400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3530600" y="1866900"/>
            <a:ext cx="423863" cy="29432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2170113" y="3368675"/>
            <a:ext cx="1825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0054" name="Group 6"/>
          <p:cNvGrpSpPr>
            <a:grpSpLocks/>
          </p:cNvGrpSpPr>
          <p:nvPr/>
        </p:nvGrpSpPr>
        <p:grpSpPr bwMode="auto">
          <a:xfrm>
            <a:off x="2057400" y="3138488"/>
            <a:ext cx="152400" cy="442912"/>
            <a:chOff x="1480" y="1915"/>
            <a:chExt cx="117" cy="293"/>
          </a:xfrm>
        </p:grpSpPr>
        <p:sp>
          <p:nvSpPr>
            <p:cNvPr id="130203" name="Rectangle 7"/>
            <p:cNvSpPr>
              <a:spLocks noChangeArrowheads="1"/>
            </p:cNvSpPr>
            <p:nvPr/>
          </p:nvSpPr>
          <p:spPr bwMode="auto">
            <a:xfrm>
              <a:off x="1480" y="1915"/>
              <a:ext cx="40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0204" name="Rectangle 8"/>
            <p:cNvSpPr>
              <a:spLocks noChangeArrowheads="1"/>
            </p:cNvSpPr>
            <p:nvPr/>
          </p:nvSpPr>
          <p:spPr bwMode="auto">
            <a:xfrm>
              <a:off x="1515" y="1915"/>
              <a:ext cx="40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0205" name="Rectangle 9"/>
            <p:cNvSpPr>
              <a:spLocks noChangeArrowheads="1"/>
            </p:cNvSpPr>
            <p:nvPr/>
          </p:nvSpPr>
          <p:spPr bwMode="auto">
            <a:xfrm>
              <a:off x="1556" y="1915"/>
              <a:ext cx="41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30055" name="Rectangle 10"/>
          <p:cNvSpPr>
            <a:spLocks noChangeArrowheads="1"/>
          </p:cNvSpPr>
          <p:nvPr/>
        </p:nvSpPr>
        <p:spPr bwMode="auto">
          <a:xfrm>
            <a:off x="1477963" y="3152775"/>
            <a:ext cx="328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903" tIns="39952" rIns="79903" bIns="39952">
            <a:spAutoFit/>
          </a:bodyPr>
          <a:lstStyle/>
          <a:p>
            <a:pPr defTabSz="661988" eaLnBrk="0" hangingPunct="0"/>
            <a:r>
              <a:rPr lang="en-US" sz="1500">
                <a:latin typeface="Helvetica" charset="0"/>
              </a:rPr>
              <a:t>IF</a:t>
            </a:r>
          </a:p>
        </p:txBody>
      </p:sp>
      <p:sp>
        <p:nvSpPr>
          <p:cNvPr id="130056" name="Rectangle 11"/>
          <p:cNvSpPr>
            <a:spLocks noChangeArrowheads="1"/>
          </p:cNvSpPr>
          <p:nvPr/>
        </p:nvSpPr>
        <p:spPr bwMode="auto">
          <a:xfrm rot="-5400000">
            <a:off x="3005138" y="3121025"/>
            <a:ext cx="14620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03" tIns="39952" rIns="79903" bIns="39952">
            <a:spAutoFit/>
          </a:bodyPr>
          <a:lstStyle/>
          <a:p>
            <a:pPr defTabSz="661988" eaLnBrk="0" hangingPunct="0"/>
            <a:r>
              <a:rPr lang="en-US" sz="1200" b="1">
                <a:latin typeface="Helvetica" charset="0"/>
              </a:rPr>
              <a:t>Read operands</a:t>
            </a:r>
          </a:p>
        </p:txBody>
      </p:sp>
      <p:sp>
        <p:nvSpPr>
          <p:cNvPr id="130057" name="Line 12"/>
          <p:cNvSpPr>
            <a:spLocks noChangeShapeType="1"/>
          </p:cNvSpPr>
          <p:nvPr/>
        </p:nvSpPr>
        <p:spPr bwMode="auto">
          <a:xfrm>
            <a:off x="1862138" y="3368675"/>
            <a:ext cx="184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0058" name="Group 13"/>
          <p:cNvGrpSpPr>
            <a:grpSpLocks/>
          </p:cNvGrpSpPr>
          <p:nvPr/>
        </p:nvGrpSpPr>
        <p:grpSpPr bwMode="auto">
          <a:xfrm>
            <a:off x="2254250" y="3082925"/>
            <a:ext cx="487363" cy="474663"/>
            <a:chOff x="1622" y="1874"/>
            <a:chExt cx="351" cy="348"/>
          </a:xfrm>
        </p:grpSpPr>
        <p:sp>
          <p:nvSpPr>
            <p:cNvPr id="130201" name="Rectangle 14"/>
            <p:cNvSpPr>
              <a:spLocks noChangeArrowheads="1"/>
            </p:cNvSpPr>
            <p:nvPr/>
          </p:nvSpPr>
          <p:spPr bwMode="auto">
            <a:xfrm>
              <a:off x="1654" y="1874"/>
              <a:ext cx="316" cy="3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dist="107763" dir="2700000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0202" name="Rectangle 15"/>
            <p:cNvSpPr>
              <a:spLocks noChangeArrowheads="1"/>
            </p:cNvSpPr>
            <p:nvPr/>
          </p:nvSpPr>
          <p:spPr bwMode="auto">
            <a:xfrm>
              <a:off x="1622" y="1951"/>
              <a:ext cx="351" cy="192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B2B2B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9903" tIns="39952" rIns="79903" bIns="39952">
              <a:spAutoFit/>
            </a:bodyPr>
            <a:lstStyle/>
            <a:p>
              <a:pPr defTabSz="661988" eaLnBrk="0" hangingPunct="0"/>
              <a:r>
                <a:rPr lang="en-US" sz="1200" b="1">
                  <a:latin typeface="Helvetica" charset="0"/>
                </a:rPr>
                <a:t>Issue</a:t>
              </a:r>
            </a:p>
          </p:txBody>
        </p:sp>
      </p:grpSp>
      <p:sp>
        <p:nvSpPr>
          <p:cNvPr id="130059" name="Rectangle 16"/>
          <p:cNvSpPr>
            <a:spLocks noChangeArrowheads="1"/>
          </p:cNvSpPr>
          <p:nvPr/>
        </p:nvSpPr>
        <p:spPr bwMode="auto">
          <a:xfrm>
            <a:off x="6094413" y="1881188"/>
            <a:ext cx="438150" cy="47466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0060" name="Rectangle 17"/>
          <p:cNvSpPr>
            <a:spLocks noChangeArrowheads="1"/>
          </p:cNvSpPr>
          <p:nvPr/>
        </p:nvSpPr>
        <p:spPr bwMode="auto">
          <a:xfrm>
            <a:off x="6064250" y="1995488"/>
            <a:ext cx="4429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903" tIns="39952" rIns="79903" bIns="39952">
            <a:spAutoFit/>
          </a:bodyPr>
          <a:lstStyle/>
          <a:p>
            <a:pPr defTabSz="661988" eaLnBrk="0" hangingPunct="0"/>
            <a:r>
              <a:rPr lang="en-US" sz="1000" b="1">
                <a:latin typeface="Helvetica" charset="0"/>
              </a:rPr>
              <a:t>Mem</a:t>
            </a:r>
          </a:p>
        </p:txBody>
      </p:sp>
      <p:sp>
        <p:nvSpPr>
          <p:cNvPr id="130061" name="Rectangle 18"/>
          <p:cNvSpPr>
            <a:spLocks noChangeArrowheads="1"/>
          </p:cNvSpPr>
          <p:nvPr/>
        </p:nvSpPr>
        <p:spPr bwMode="auto">
          <a:xfrm>
            <a:off x="2286000" y="3124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Issue</a:t>
            </a:r>
            <a:endParaRPr lang="en-US" sz="1600"/>
          </a:p>
        </p:txBody>
      </p:sp>
      <p:sp>
        <p:nvSpPr>
          <p:cNvPr id="130062" name="Line 19"/>
          <p:cNvSpPr>
            <a:spLocks noChangeShapeType="1"/>
          </p:cNvSpPr>
          <p:nvPr/>
        </p:nvSpPr>
        <p:spPr bwMode="auto">
          <a:xfrm>
            <a:off x="3352800" y="16002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063" name="Line 20"/>
          <p:cNvSpPr>
            <a:spLocks noChangeShapeType="1"/>
          </p:cNvSpPr>
          <p:nvPr/>
        </p:nvSpPr>
        <p:spPr bwMode="auto">
          <a:xfrm>
            <a:off x="4191000" y="17526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064" name="Line 21"/>
          <p:cNvSpPr>
            <a:spLocks noChangeShapeType="1"/>
          </p:cNvSpPr>
          <p:nvPr/>
        </p:nvSpPr>
        <p:spPr bwMode="auto">
          <a:xfrm>
            <a:off x="6781800" y="19050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065" name="Line 22"/>
          <p:cNvSpPr>
            <a:spLocks noChangeShapeType="1"/>
          </p:cNvSpPr>
          <p:nvPr/>
        </p:nvSpPr>
        <p:spPr bwMode="auto">
          <a:xfrm>
            <a:off x="5943600" y="18288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066" name="Freeform 23"/>
          <p:cNvSpPr>
            <a:spLocks/>
          </p:cNvSpPr>
          <p:nvPr/>
        </p:nvSpPr>
        <p:spPr bwMode="auto">
          <a:xfrm>
            <a:off x="2895600" y="3352800"/>
            <a:ext cx="4876800" cy="1219200"/>
          </a:xfrm>
          <a:custGeom>
            <a:avLst/>
            <a:gdLst>
              <a:gd name="T0" fmla="*/ 0 w 2400"/>
              <a:gd name="T1" fmla="*/ 304800 h 768"/>
              <a:gd name="T2" fmla="*/ 585216 w 2400"/>
              <a:gd name="T3" fmla="*/ 1219200 h 768"/>
              <a:gd name="T4" fmla="*/ 3998976 w 2400"/>
              <a:gd name="T5" fmla="*/ 12192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067" name="Freeform 24"/>
          <p:cNvSpPr>
            <a:spLocks/>
          </p:cNvSpPr>
          <p:nvPr/>
        </p:nvSpPr>
        <p:spPr bwMode="auto">
          <a:xfrm>
            <a:off x="2895600" y="3352800"/>
            <a:ext cx="4876800" cy="609600"/>
          </a:xfrm>
          <a:custGeom>
            <a:avLst/>
            <a:gdLst>
              <a:gd name="T0" fmla="*/ 0 w 2400"/>
              <a:gd name="T1" fmla="*/ 152400 h 768"/>
              <a:gd name="T2" fmla="*/ 585216 w 2400"/>
              <a:gd name="T3" fmla="*/ 609600 h 768"/>
              <a:gd name="T4" fmla="*/ 3998976 w 2400"/>
              <a:gd name="T5" fmla="*/ 6096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068" name="Freeform 25"/>
          <p:cNvSpPr>
            <a:spLocks/>
          </p:cNvSpPr>
          <p:nvPr/>
        </p:nvSpPr>
        <p:spPr bwMode="auto">
          <a:xfrm flipV="1">
            <a:off x="2895600" y="2667000"/>
            <a:ext cx="4876800" cy="685800"/>
          </a:xfrm>
          <a:custGeom>
            <a:avLst/>
            <a:gdLst>
              <a:gd name="T0" fmla="*/ 0 w 2400"/>
              <a:gd name="T1" fmla="*/ 171450 h 768"/>
              <a:gd name="T2" fmla="*/ 585216 w 2400"/>
              <a:gd name="T3" fmla="*/ 685800 h 768"/>
              <a:gd name="T4" fmla="*/ 3998976 w 2400"/>
              <a:gd name="T5" fmla="*/ 6858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069" name="Freeform 26"/>
          <p:cNvSpPr>
            <a:spLocks/>
          </p:cNvSpPr>
          <p:nvPr/>
        </p:nvSpPr>
        <p:spPr bwMode="auto">
          <a:xfrm flipV="1">
            <a:off x="2895600" y="2057400"/>
            <a:ext cx="4876800" cy="1295400"/>
          </a:xfrm>
          <a:custGeom>
            <a:avLst/>
            <a:gdLst>
              <a:gd name="T0" fmla="*/ 0 w 2400"/>
              <a:gd name="T1" fmla="*/ 323850 h 768"/>
              <a:gd name="T2" fmla="*/ 585216 w 2400"/>
              <a:gd name="T3" fmla="*/ 1295400 h 768"/>
              <a:gd name="T4" fmla="*/ 3998976 w 2400"/>
              <a:gd name="T5" fmla="*/ 12954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070" name="Freeform 27"/>
          <p:cNvSpPr>
            <a:spLocks/>
          </p:cNvSpPr>
          <p:nvPr/>
        </p:nvSpPr>
        <p:spPr bwMode="auto">
          <a:xfrm flipV="1">
            <a:off x="2895600" y="3276600"/>
            <a:ext cx="4973638" cy="76200"/>
          </a:xfrm>
          <a:custGeom>
            <a:avLst/>
            <a:gdLst>
              <a:gd name="T0" fmla="*/ 0 w 2400"/>
              <a:gd name="T1" fmla="*/ 19050 h 768"/>
              <a:gd name="T2" fmla="*/ 596837 w 2400"/>
              <a:gd name="T3" fmla="*/ 76200 h 768"/>
              <a:gd name="T4" fmla="*/ 4078383 w 2400"/>
              <a:gd name="T5" fmla="*/ 76200 h 768"/>
              <a:gd name="T6" fmla="*/ 4973638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071" name="Rectangle 28"/>
          <p:cNvSpPr>
            <a:spLocks noChangeArrowheads="1"/>
          </p:cNvSpPr>
          <p:nvPr/>
        </p:nvSpPr>
        <p:spPr bwMode="auto">
          <a:xfrm>
            <a:off x="5257800" y="1828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Int</a:t>
            </a:r>
          </a:p>
          <a:p>
            <a:pPr algn="ctr"/>
            <a:r>
              <a:rPr lang="sv-SE" sz="1600"/>
              <a:t>Mem</a:t>
            </a:r>
            <a:endParaRPr lang="en-US" sz="1600"/>
          </a:p>
        </p:txBody>
      </p:sp>
      <p:sp>
        <p:nvSpPr>
          <p:cNvPr id="130072" name="Rectangle 29"/>
          <p:cNvSpPr>
            <a:spLocks noChangeArrowheads="1"/>
          </p:cNvSpPr>
          <p:nvPr/>
        </p:nvSpPr>
        <p:spPr bwMode="auto">
          <a:xfrm>
            <a:off x="5257800" y="2438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Add</a:t>
            </a:r>
            <a:endParaRPr lang="en-US" sz="1600"/>
          </a:p>
        </p:txBody>
      </p:sp>
      <p:sp>
        <p:nvSpPr>
          <p:cNvPr id="130073" name="Rectangle 30"/>
          <p:cNvSpPr>
            <a:spLocks noChangeArrowheads="1"/>
          </p:cNvSpPr>
          <p:nvPr/>
        </p:nvSpPr>
        <p:spPr bwMode="auto">
          <a:xfrm>
            <a:off x="5257800" y="3048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Mul1</a:t>
            </a:r>
            <a:endParaRPr lang="en-US" sz="1600"/>
          </a:p>
        </p:txBody>
      </p:sp>
      <p:sp>
        <p:nvSpPr>
          <p:cNvPr id="130074" name="Rectangle 31"/>
          <p:cNvSpPr>
            <a:spLocks noChangeArrowheads="1"/>
          </p:cNvSpPr>
          <p:nvPr/>
        </p:nvSpPr>
        <p:spPr bwMode="auto">
          <a:xfrm>
            <a:off x="5257800" y="3657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Mul2</a:t>
            </a:r>
            <a:endParaRPr lang="en-US" sz="1600"/>
          </a:p>
        </p:txBody>
      </p:sp>
      <p:sp>
        <p:nvSpPr>
          <p:cNvPr id="130075" name="Rectangle 32"/>
          <p:cNvSpPr>
            <a:spLocks noChangeArrowheads="1"/>
          </p:cNvSpPr>
          <p:nvPr/>
        </p:nvSpPr>
        <p:spPr bwMode="auto">
          <a:xfrm>
            <a:off x="52578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Div</a:t>
            </a:r>
            <a:endParaRPr lang="en-US" sz="1600"/>
          </a:p>
        </p:txBody>
      </p:sp>
      <p:sp>
        <p:nvSpPr>
          <p:cNvPr id="130076" name="Rectangle 33"/>
          <p:cNvSpPr>
            <a:spLocks noChangeArrowheads="1"/>
          </p:cNvSpPr>
          <p:nvPr/>
        </p:nvSpPr>
        <p:spPr bwMode="auto">
          <a:xfrm>
            <a:off x="6096000" y="1828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Mem</a:t>
            </a:r>
            <a:endParaRPr lang="en-US" sz="1600"/>
          </a:p>
        </p:txBody>
      </p:sp>
      <p:sp>
        <p:nvSpPr>
          <p:cNvPr id="130077" name="Rectangle 34"/>
          <p:cNvSpPr>
            <a:spLocks noChangeArrowheads="1"/>
          </p:cNvSpPr>
          <p:nvPr/>
        </p:nvSpPr>
        <p:spPr bwMode="auto">
          <a:xfrm>
            <a:off x="3505200" y="1905000"/>
            <a:ext cx="533400" cy="297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/>
          </a:p>
          <a:p>
            <a:pPr algn="ctr"/>
            <a:endParaRPr lang="en-US"/>
          </a:p>
        </p:txBody>
      </p:sp>
      <p:sp>
        <p:nvSpPr>
          <p:cNvPr id="130078" name="Rectangle 35"/>
          <p:cNvSpPr>
            <a:spLocks noChangeArrowheads="1"/>
          </p:cNvSpPr>
          <p:nvPr/>
        </p:nvSpPr>
        <p:spPr bwMode="auto">
          <a:xfrm>
            <a:off x="1143000" y="3124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IF</a:t>
            </a:r>
            <a:endParaRPr lang="en-US" sz="1600"/>
          </a:p>
        </p:txBody>
      </p:sp>
      <p:sp>
        <p:nvSpPr>
          <p:cNvPr id="130079" name="Freeform 36"/>
          <p:cNvSpPr>
            <a:spLocks/>
          </p:cNvSpPr>
          <p:nvPr/>
        </p:nvSpPr>
        <p:spPr bwMode="auto">
          <a:xfrm>
            <a:off x="1828800" y="3124200"/>
            <a:ext cx="381000" cy="457200"/>
          </a:xfrm>
          <a:custGeom>
            <a:avLst/>
            <a:gdLst>
              <a:gd name="T0" fmla="*/ 76200 w 240"/>
              <a:gd name="T1" fmla="*/ 0 h 240"/>
              <a:gd name="T2" fmla="*/ 381000 w 240"/>
              <a:gd name="T3" fmla="*/ 0 h 240"/>
              <a:gd name="T4" fmla="*/ 381000 w 240"/>
              <a:gd name="T5" fmla="*/ 457200 h 240"/>
              <a:gd name="T6" fmla="*/ 0 w 240"/>
              <a:gd name="T7" fmla="*/ 45720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240"/>
              <a:gd name="T14" fmla="*/ 240 w 240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240">
                <a:moveTo>
                  <a:pt x="48" y="0"/>
                </a:moveTo>
                <a:lnTo>
                  <a:pt x="240" y="0"/>
                </a:lnTo>
                <a:lnTo>
                  <a:pt x="240" y="240"/>
                </a:lnTo>
                <a:lnTo>
                  <a:pt x="0" y="24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080" name="Line 37"/>
          <p:cNvSpPr>
            <a:spLocks noChangeShapeType="1"/>
          </p:cNvSpPr>
          <p:nvPr/>
        </p:nvSpPr>
        <p:spPr bwMode="auto">
          <a:xfrm>
            <a:off x="17526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0081" name="Group 38"/>
          <p:cNvGrpSpPr>
            <a:grpSpLocks/>
          </p:cNvGrpSpPr>
          <p:nvPr/>
        </p:nvGrpSpPr>
        <p:grpSpPr bwMode="auto">
          <a:xfrm>
            <a:off x="4648200" y="1828800"/>
            <a:ext cx="304800" cy="457200"/>
            <a:chOff x="2928" y="816"/>
            <a:chExt cx="192" cy="336"/>
          </a:xfrm>
        </p:grpSpPr>
        <p:sp>
          <p:nvSpPr>
            <p:cNvPr id="130197" name="Rectangle 39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0198" name="Line 40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0199" name="Line 41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0200" name="Line 42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0082" name="Text Box 43"/>
          <p:cNvSpPr txBox="1">
            <a:spLocks noChangeArrowheads="1"/>
          </p:cNvSpPr>
          <p:nvPr/>
        </p:nvSpPr>
        <p:spPr bwMode="auto">
          <a:xfrm>
            <a:off x="3886200" y="762000"/>
            <a:ext cx="9017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Res.</a:t>
            </a:r>
          </a:p>
          <a:p>
            <a:pPr algn="ctr" eaLnBrk="1" hangingPunct="1"/>
            <a:r>
              <a:rPr lang="sv-SE" sz="1400" b="1"/>
              <a:t>Station</a:t>
            </a:r>
            <a:endParaRPr lang="en-US" sz="1400" b="1"/>
          </a:p>
        </p:txBody>
      </p:sp>
      <p:grpSp>
        <p:nvGrpSpPr>
          <p:cNvPr id="130083" name="Group 44"/>
          <p:cNvGrpSpPr>
            <a:grpSpLocks/>
          </p:cNvGrpSpPr>
          <p:nvPr/>
        </p:nvGrpSpPr>
        <p:grpSpPr bwMode="auto">
          <a:xfrm>
            <a:off x="4648200" y="2438400"/>
            <a:ext cx="304800" cy="457200"/>
            <a:chOff x="2928" y="816"/>
            <a:chExt cx="192" cy="336"/>
          </a:xfrm>
        </p:grpSpPr>
        <p:sp>
          <p:nvSpPr>
            <p:cNvPr id="130193" name="Rectangle 45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0194" name="Line 46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0195" name="Line 47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0196" name="Line 48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0084" name="Group 49"/>
          <p:cNvGrpSpPr>
            <a:grpSpLocks/>
          </p:cNvGrpSpPr>
          <p:nvPr/>
        </p:nvGrpSpPr>
        <p:grpSpPr bwMode="auto">
          <a:xfrm>
            <a:off x="4648200" y="3048000"/>
            <a:ext cx="304800" cy="457200"/>
            <a:chOff x="2928" y="816"/>
            <a:chExt cx="192" cy="336"/>
          </a:xfrm>
        </p:grpSpPr>
        <p:sp>
          <p:nvSpPr>
            <p:cNvPr id="130189" name="Rectangle 50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0190" name="Line 51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0191" name="Line 52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0192" name="Line 53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0085" name="Group 54"/>
          <p:cNvGrpSpPr>
            <a:grpSpLocks/>
          </p:cNvGrpSpPr>
          <p:nvPr/>
        </p:nvGrpSpPr>
        <p:grpSpPr bwMode="auto">
          <a:xfrm>
            <a:off x="4648200" y="3657600"/>
            <a:ext cx="304800" cy="457200"/>
            <a:chOff x="2928" y="816"/>
            <a:chExt cx="192" cy="336"/>
          </a:xfrm>
        </p:grpSpPr>
        <p:sp>
          <p:nvSpPr>
            <p:cNvPr id="130185" name="Rectangle 55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0186" name="Line 56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0187" name="Line 57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0188" name="Line 58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0086" name="Group 59"/>
          <p:cNvGrpSpPr>
            <a:grpSpLocks/>
          </p:cNvGrpSpPr>
          <p:nvPr/>
        </p:nvGrpSpPr>
        <p:grpSpPr bwMode="auto">
          <a:xfrm>
            <a:off x="4648200" y="4343400"/>
            <a:ext cx="304800" cy="457200"/>
            <a:chOff x="2928" y="816"/>
            <a:chExt cx="192" cy="336"/>
          </a:xfrm>
        </p:grpSpPr>
        <p:sp>
          <p:nvSpPr>
            <p:cNvPr id="130181" name="Rectangle 60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0182" name="Line 61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0183" name="Line 62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0184" name="Line 63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0087" name="Text Box 64"/>
          <p:cNvSpPr txBox="1">
            <a:spLocks noChangeArrowheads="1"/>
          </p:cNvSpPr>
          <p:nvPr/>
        </p:nvSpPr>
        <p:spPr bwMode="auto">
          <a:xfrm>
            <a:off x="3529013" y="1916113"/>
            <a:ext cx="57785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/>
              <a:t>0:a</a:t>
            </a:r>
          </a:p>
          <a:p>
            <a:pPr eaLnBrk="1" hangingPunct="1"/>
            <a:r>
              <a:rPr lang="sv-SE"/>
              <a:t>1:</a:t>
            </a:r>
          </a:p>
          <a:p>
            <a:pPr eaLnBrk="1" hangingPunct="1"/>
            <a:r>
              <a:rPr lang="sv-SE"/>
              <a:t>2:b</a:t>
            </a:r>
          </a:p>
          <a:p>
            <a:pPr eaLnBrk="1" hangingPunct="1"/>
            <a:r>
              <a:rPr lang="sv-SE"/>
              <a:t>3:</a:t>
            </a:r>
          </a:p>
          <a:p>
            <a:pPr eaLnBrk="1" hangingPunct="1"/>
            <a:r>
              <a:rPr lang="sv-SE"/>
              <a:t>4:c</a:t>
            </a:r>
          </a:p>
          <a:p>
            <a:pPr eaLnBrk="1" hangingPunct="1"/>
            <a:r>
              <a:rPr lang="sv-SE"/>
              <a:t>5:</a:t>
            </a:r>
          </a:p>
          <a:p>
            <a:pPr eaLnBrk="1" hangingPunct="1"/>
            <a:r>
              <a:rPr lang="sv-SE"/>
              <a:t>6:d</a:t>
            </a:r>
          </a:p>
          <a:p>
            <a:pPr eaLnBrk="1" hangingPunct="1"/>
            <a:r>
              <a:rPr lang="sv-SE"/>
              <a:t>7:</a:t>
            </a:r>
          </a:p>
          <a:p>
            <a:pPr eaLnBrk="1" hangingPunct="1"/>
            <a:r>
              <a:rPr lang="sv-SE"/>
              <a:t>8:e</a:t>
            </a:r>
          </a:p>
          <a:p>
            <a:pPr eaLnBrk="1" hangingPunct="1"/>
            <a:r>
              <a:rPr lang="sv-SE"/>
              <a:t>9:</a:t>
            </a:r>
          </a:p>
          <a:p>
            <a:pPr eaLnBrk="1" hangingPunct="1"/>
            <a:endParaRPr lang="en-US"/>
          </a:p>
        </p:txBody>
      </p:sp>
      <p:sp>
        <p:nvSpPr>
          <p:cNvPr id="130088" name="Line 65"/>
          <p:cNvSpPr>
            <a:spLocks noChangeShapeType="1"/>
          </p:cNvSpPr>
          <p:nvPr/>
        </p:nvSpPr>
        <p:spPr bwMode="auto">
          <a:xfrm>
            <a:off x="4953000" y="1371600"/>
            <a:ext cx="0" cy="3810000"/>
          </a:xfrm>
          <a:prstGeom prst="line">
            <a:avLst/>
          </a:prstGeom>
          <a:noFill/>
          <a:ln w="57150">
            <a:solidFill>
              <a:srgbClr val="B2B2B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089" name="Text Box 66"/>
          <p:cNvSpPr txBox="1">
            <a:spLocks noChangeArrowheads="1"/>
          </p:cNvSpPr>
          <p:nvPr/>
        </p:nvSpPr>
        <p:spPr bwMode="auto">
          <a:xfrm>
            <a:off x="4800600" y="685800"/>
            <a:ext cx="17430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Common</a:t>
            </a:r>
          </a:p>
          <a:p>
            <a:pPr algn="ctr" eaLnBrk="1" hangingPunct="1"/>
            <a:r>
              <a:rPr lang="sv-SE" sz="1400" b="1"/>
              <a:t>Data Bus (CDB)</a:t>
            </a:r>
            <a:endParaRPr lang="en-US" sz="1400" b="1"/>
          </a:p>
        </p:txBody>
      </p:sp>
      <p:sp>
        <p:nvSpPr>
          <p:cNvPr id="130090" name="Line 67"/>
          <p:cNvSpPr>
            <a:spLocks noChangeShapeType="1"/>
          </p:cNvSpPr>
          <p:nvPr/>
        </p:nvSpPr>
        <p:spPr bwMode="auto">
          <a:xfrm>
            <a:off x="4495800" y="1219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091" name="Line 68"/>
          <p:cNvSpPr>
            <a:spLocks noChangeShapeType="1"/>
          </p:cNvSpPr>
          <p:nvPr/>
        </p:nvSpPr>
        <p:spPr bwMode="auto">
          <a:xfrm flipH="1">
            <a:off x="5029200" y="1143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092" name="Freeform 69"/>
          <p:cNvSpPr>
            <a:spLocks/>
          </p:cNvSpPr>
          <p:nvPr/>
        </p:nvSpPr>
        <p:spPr bwMode="auto">
          <a:xfrm>
            <a:off x="7694613" y="3278188"/>
            <a:ext cx="42862" cy="55562"/>
          </a:xfrm>
          <a:custGeom>
            <a:avLst/>
            <a:gdLst>
              <a:gd name="T0" fmla="*/ 42862 w 27"/>
              <a:gd name="T1" fmla="*/ 55562 h 35"/>
              <a:gd name="T2" fmla="*/ 0 w 27"/>
              <a:gd name="T3" fmla="*/ 0 h 35"/>
              <a:gd name="T4" fmla="*/ 42862 w 27"/>
              <a:gd name="T5" fmla="*/ 55562 h 35"/>
              <a:gd name="T6" fmla="*/ 0 60000 65536"/>
              <a:gd name="T7" fmla="*/ 0 60000 65536"/>
              <a:gd name="T8" fmla="*/ 0 60000 65536"/>
              <a:gd name="T9" fmla="*/ 0 w 27"/>
              <a:gd name="T10" fmla="*/ 0 h 35"/>
              <a:gd name="T11" fmla="*/ 27 w 27"/>
              <a:gd name="T12" fmla="*/ 35 h 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" h="35">
                <a:moveTo>
                  <a:pt x="27" y="35"/>
                </a:moveTo>
                <a:cubicBezTo>
                  <a:pt x="18" y="23"/>
                  <a:pt x="0" y="0"/>
                  <a:pt x="0" y="0"/>
                </a:cubicBezTo>
                <a:cubicBezTo>
                  <a:pt x="0" y="0"/>
                  <a:pt x="18" y="23"/>
                  <a:pt x="27" y="35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0093" name="Line 70"/>
          <p:cNvSpPr>
            <a:spLocks noChangeShapeType="1"/>
          </p:cNvSpPr>
          <p:nvPr/>
        </p:nvSpPr>
        <p:spPr bwMode="auto">
          <a:xfrm>
            <a:off x="77724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094" name="Freeform 71"/>
          <p:cNvSpPr>
            <a:spLocks/>
          </p:cNvSpPr>
          <p:nvPr/>
        </p:nvSpPr>
        <p:spPr bwMode="auto">
          <a:xfrm>
            <a:off x="4953000" y="1676400"/>
            <a:ext cx="2819400" cy="1676400"/>
          </a:xfrm>
          <a:custGeom>
            <a:avLst/>
            <a:gdLst>
              <a:gd name="T0" fmla="*/ 2819400 w 1872"/>
              <a:gd name="T1" fmla="*/ 1676400 h 1056"/>
              <a:gd name="T2" fmla="*/ 2819400 w 1872"/>
              <a:gd name="T3" fmla="*/ 0 h 1056"/>
              <a:gd name="T4" fmla="*/ 0 w 1872"/>
              <a:gd name="T5" fmla="*/ 0 h 1056"/>
              <a:gd name="T6" fmla="*/ 0 60000 65536"/>
              <a:gd name="T7" fmla="*/ 0 60000 65536"/>
              <a:gd name="T8" fmla="*/ 0 60000 65536"/>
              <a:gd name="T9" fmla="*/ 0 w 1872"/>
              <a:gd name="T10" fmla="*/ 0 h 1056"/>
              <a:gd name="T11" fmla="*/ 1872 w 1872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1056">
                <a:moveTo>
                  <a:pt x="1872" y="1056"/>
                </a:moveTo>
                <a:lnTo>
                  <a:pt x="1872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B2B2B2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095" name="Rectangle 72"/>
          <p:cNvSpPr>
            <a:spLocks noChangeArrowheads="1"/>
          </p:cNvSpPr>
          <p:nvPr/>
        </p:nvSpPr>
        <p:spPr bwMode="auto">
          <a:xfrm>
            <a:off x="7848600" y="29718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0096" name="Line 73"/>
          <p:cNvSpPr>
            <a:spLocks noChangeShapeType="1"/>
          </p:cNvSpPr>
          <p:nvPr/>
        </p:nvSpPr>
        <p:spPr bwMode="auto">
          <a:xfrm>
            <a:off x="7967663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097" name="Text Box 74"/>
          <p:cNvSpPr txBox="1">
            <a:spLocks noChangeArrowheads="1"/>
          </p:cNvSpPr>
          <p:nvPr/>
        </p:nvSpPr>
        <p:spPr bwMode="auto">
          <a:xfrm>
            <a:off x="7772400" y="2803525"/>
            <a:ext cx="12684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sz="1000"/>
              <a:t>9 8 7 6 5 4 3 2 1</a:t>
            </a:r>
            <a:endParaRPr lang="en-US" sz="1000"/>
          </a:p>
        </p:txBody>
      </p:sp>
      <p:sp>
        <p:nvSpPr>
          <p:cNvPr id="130098" name="Line 75"/>
          <p:cNvSpPr>
            <a:spLocks noChangeShapeType="1"/>
          </p:cNvSpPr>
          <p:nvPr/>
        </p:nvSpPr>
        <p:spPr bwMode="auto">
          <a:xfrm>
            <a:off x="8091488" y="29860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099" name="Line 76"/>
          <p:cNvSpPr>
            <a:spLocks noChangeShapeType="1"/>
          </p:cNvSpPr>
          <p:nvPr/>
        </p:nvSpPr>
        <p:spPr bwMode="auto">
          <a:xfrm>
            <a:off x="8215313" y="298132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00" name="Line 77"/>
          <p:cNvSpPr>
            <a:spLocks noChangeShapeType="1"/>
          </p:cNvSpPr>
          <p:nvPr/>
        </p:nvSpPr>
        <p:spPr bwMode="auto">
          <a:xfrm>
            <a:off x="8353425" y="297656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01" name="Line 78"/>
          <p:cNvSpPr>
            <a:spLocks noChangeShapeType="1"/>
          </p:cNvSpPr>
          <p:nvPr/>
        </p:nvSpPr>
        <p:spPr bwMode="auto">
          <a:xfrm>
            <a:off x="8477250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02" name="Line 79"/>
          <p:cNvSpPr>
            <a:spLocks noChangeShapeType="1"/>
          </p:cNvSpPr>
          <p:nvPr/>
        </p:nvSpPr>
        <p:spPr bwMode="auto">
          <a:xfrm>
            <a:off x="8601075" y="296703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03" name="Line 80"/>
          <p:cNvSpPr>
            <a:spLocks noChangeShapeType="1"/>
          </p:cNvSpPr>
          <p:nvPr/>
        </p:nvSpPr>
        <p:spPr bwMode="auto">
          <a:xfrm>
            <a:off x="8724900" y="29622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04" name="Line 81"/>
          <p:cNvSpPr>
            <a:spLocks noChangeShapeType="1"/>
          </p:cNvSpPr>
          <p:nvPr/>
        </p:nvSpPr>
        <p:spPr bwMode="auto">
          <a:xfrm>
            <a:off x="8848725" y="295751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05" name="Line 82"/>
          <p:cNvSpPr>
            <a:spLocks noChangeShapeType="1"/>
          </p:cNvSpPr>
          <p:nvPr/>
        </p:nvSpPr>
        <p:spPr bwMode="auto">
          <a:xfrm>
            <a:off x="8972550" y="295275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06" name="Line 83"/>
          <p:cNvSpPr>
            <a:spLocks noChangeShapeType="1"/>
          </p:cNvSpPr>
          <p:nvPr/>
        </p:nvSpPr>
        <p:spPr bwMode="auto">
          <a:xfrm>
            <a:off x="9096375" y="29479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07" name="Text Box 84"/>
          <p:cNvSpPr txBox="1">
            <a:spLocks noChangeArrowheads="1"/>
          </p:cNvSpPr>
          <p:nvPr/>
        </p:nvSpPr>
        <p:spPr bwMode="auto">
          <a:xfrm>
            <a:off x="7772400" y="2057400"/>
            <a:ext cx="14811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ReOrder</a:t>
            </a:r>
          </a:p>
          <a:p>
            <a:pPr algn="ctr" eaLnBrk="1" hangingPunct="1"/>
            <a:r>
              <a:rPr lang="sv-SE" sz="1400" b="1"/>
              <a:t>Buffer (ROB)</a:t>
            </a:r>
            <a:endParaRPr lang="en-US" sz="1400" b="1"/>
          </a:p>
        </p:txBody>
      </p:sp>
      <p:sp>
        <p:nvSpPr>
          <p:cNvPr id="130108" name="Line 85"/>
          <p:cNvSpPr>
            <a:spLocks noChangeShapeType="1"/>
          </p:cNvSpPr>
          <p:nvPr/>
        </p:nvSpPr>
        <p:spPr bwMode="auto">
          <a:xfrm>
            <a:off x="2895600" y="1066800"/>
            <a:ext cx="228600" cy="0"/>
          </a:xfrm>
          <a:prstGeom prst="line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09" name="Line 86"/>
          <p:cNvSpPr>
            <a:spLocks noChangeShapeType="1"/>
          </p:cNvSpPr>
          <p:nvPr/>
        </p:nvSpPr>
        <p:spPr bwMode="auto">
          <a:xfrm flipH="1">
            <a:off x="7239000" y="1143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10" name="Freeform 87"/>
          <p:cNvSpPr>
            <a:spLocks/>
          </p:cNvSpPr>
          <p:nvPr/>
        </p:nvSpPr>
        <p:spPr bwMode="auto">
          <a:xfrm>
            <a:off x="3733800" y="1676400"/>
            <a:ext cx="1143000" cy="228600"/>
          </a:xfrm>
          <a:custGeom>
            <a:avLst/>
            <a:gdLst>
              <a:gd name="T0" fmla="*/ 1143000 w 720"/>
              <a:gd name="T1" fmla="*/ 0 h 144"/>
              <a:gd name="T2" fmla="*/ 0 w 720"/>
              <a:gd name="T3" fmla="*/ 0 h 144"/>
              <a:gd name="T4" fmla="*/ 0 w 720"/>
              <a:gd name="T5" fmla="*/ 228600 h 144"/>
              <a:gd name="T6" fmla="*/ 0 60000 65536"/>
              <a:gd name="T7" fmla="*/ 0 60000 65536"/>
              <a:gd name="T8" fmla="*/ 0 60000 65536"/>
              <a:gd name="T9" fmla="*/ 0 w 720"/>
              <a:gd name="T10" fmla="*/ 0 h 144"/>
              <a:gd name="T11" fmla="*/ 720 w 72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44">
                <a:moveTo>
                  <a:pt x="72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 cap="flat" cmpd="sng">
            <a:solidFill>
              <a:srgbClr val="B2B2B2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11" name="Line 88"/>
          <p:cNvSpPr>
            <a:spLocks noChangeShapeType="1"/>
          </p:cNvSpPr>
          <p:nvPr/>
        </p:nvSpPr>
        <p:spPr bwMode="auto">
          <a:xfrm>
            <a:off x="9372600" y="2590800"/>
            <a:ext cx="0" cy="1524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12" name="Text Box 89"/>
          <p:cNvSpPr txBox="1">
            <a:spLocks noChangeArrowheads="1"/>
          </p:cNvSpPr>
          <p:nvPr/>
        </p:nvSpPr>
        <p:spPr bwMode="auto">
          <a:xfrm>
            <a:off x="9001125" y="1463675"/>
            <a:ext cx="7524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Write</a:t>
            </a:r>
          </a:p>
          <a:p>
            <a:pPr algn="ctr" eaLnBrk="1" hangingPunct="1"/>
            <a:r>
              <a:rPr lang="sv-SE" sz="1400" b="1"/>
              <a:t>Stage</a:t>
            </a:r>
            <a:endParaRPr lang="en-US" sz="1400" b="1"/>
          </a:p>
        </p:txBody>
      </p:sp>
      <p:sp>
        <p:nvSpPr>
          <p:cNvPr id="130113" name="Text Box 90"/>
          <p:cNvSpPr txBox="1">
            <a:spLocks noChangeArrowheads="1"/>
          </p:cNvSpPr>
          <p:nvPr/>
        </p:nvSpPr>
        <p:spPr bwMode="auto">
          <a:xfrm>
            <a:off x="1662113" y="1997075"/>
            <a:ext cx="12366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Reg. Write</a:t>
            </a:r>
          </a:p>
          <a:p>
            <a:pPr algn="ctr" eaLnBrk="1" hangingPunct="1"/>
            <a:r>
              <a:rPr lang="sv-SE" sz="1400" b="1"/>
              <a:t>Path</a:t>
            </a:r>
            <a:endParaRPr lang="en-US" sz="1400" b="1"/>
          </a:p>
        </p:txBody>
      </p:sp>
      <p:grpSp>
        <p:nvGrpSpPr>
          <p:cNvPr id="130114" name="Group 91"/>
          <p:cNvGrpSpPr>
            <a:grpSpLocks/>
          </p:cNvGrpSpPr>
          <p:nvPr/>
        </p:nvGrpSpPr>
        <p:grpSpPr bwMode="auto">
          <a:xfrm>
            <a:off x="942975" y="920750"/>
            <a:ext cx="2028825" cy="2203450"/>
            <a:chOff x="594" y="580"/>
            <a:chExt cx="1278" cy="1388"/>
          </a:xfrm>
        </p:grpSpPr>
        <p:sp>
          <p:nvSpPr>
            <p:cNvPr id="130179" name="Text Box 92"/>
            <p:cNvSpPr txBox="1">
              <a:spLocks noChangeArrowheads="1"/>
            </p:cNvSpPr>
            <p:nvPr/>
          </p:nvSpPr>
          <p:spPr bwMode="auto">
            <a:xfrm>
              <a:off x="594" y="580"/>
              <a:ext cx="1278" cy="524"/>
            </a:xfrm>
            <a:prstGeom prst="rect">
              <a:avLst/>
            </a:prstGeom>
            <a:noFill/>
            <a:ln w="9525">
              <a:solidFill>
                <a:srgbClr val="B2B2B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sv-SE" sz="1200" b="1">
                  <a:latin typeface="Courier New" pitchFamily="49" charset="0"/>
                </a:rPr>
                <a:t>#3 DIV	F0,F2,F4</a:t>
              </a:r>
            </a:p>
            <a:p>
              <a:pPr eaLnBrk="1" hangingPunct="1"/>
              <a:r>
                <a:rPr lang="sv-SE" sz="1200" b="1">
                  <a:latin typeface="Courier New" pitchFamily="49" charset="0"/>
                </a:rPr>
                <a:t>#4 ADDD	F6,F0,F8</a:t>
              </a:r>
            </a:p>
            <a:p>
              <a:pPr eaLnBrk="1" hangingPunct="1"/>
              <a:r>
                <a:rPr lang="sv-SE" sz="1200" b="1">
                  <a:latin typeface="Courier New" pitchFamily="49" charset="0"/>
                </a:rPr>
                <a:t>#5 SUBD	F8,F10,F14</a:t>
              </a:r>
            </a:p>
            <a:p>
              <a:pPr eaLnBrk="1" hangingPunct="1"/>
              <a:r>
                <a:rPr lang="sv-SE" sz="1200" b="1">
                  <a:latin typeface="Courier New" pitchFamily="49" charset="0"/>
                </a:rPr>
                <a:t>#6 MULD	F6,F10,F8</a:t>
              </a:r>
              <a:endParaRPr lang="en-US" sz="1200" b="1">
                <a:latin typeface="Courier New" pitchFamily="49" charset="0"/>
              </a:endParaRPr>
            </a:p>
          </p:txBody>
        </p:sp>
        <p:sp>
          <p:nvSpPr>
            <p:cNvPr id="130180" name="Freeform 93"/>
            <p:cNvSpPr>
              <a:spLocks/>
            </p:cNvSpPr>
            <p:nvPr/>
          </p:nvSpPr>
          <p:spPr bwMode="auto">
            <a:xfrm>
              <a:off x="960" y="1104"/>
              <a:ext cx="336" cy="864"/>
            </a:xfrm>
            <a:custGeom>
              <a:avLst/>
              <a:gdLst>
                <a:gd name="T0" fmla="*/ 0 w 336"/>
                <a:gd name="T1" fmla="*/ 0 h 864"/>
                <a:gd name="T2" fmla="*/ 336 w 336"/>
                <a:gd name="T3" fmla="*/ 864 h 864"/>
                <a:gd name="T4" fmla="*/ 0 60000 65536"/>
                <a:gd name="T5" fmla="*/ 0 60000 65536"/>
                <a:gd name="T6" fmla="*/ 0 w 336"/>
                <a:gd name="T7" fmla="*/ 0 h 864"/>
                <a:gd name="T8" fmla="*/ 336 w 336"/>
                <a:gd name="T9" fmla="*/ 864 h 8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6" h="864">
                  <a:moveTo>
                    <a:pt x="0" y="0"/>
                  </a:moveTo>
                  <a:cubicBezTo>
                    <a:pt x="0" y="0"/>
                    <a:pt x="168" y="432"/>
                    <a:pt x="336" y="864"/>
                  </a:cubicBezTo>
                </a:path>
              </a:pathLst>
            </a:custGeom>
            <a:noFill/>
            <a:ln w="28575" cap="flat" cmpd="sng">
              <a:solidFill>
                <a:srgbClr val="B2B2B2"/>
              </a:solidFill>
              <a:prstDash val="solid"/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0115" name="Line 94"/>
          <p:cNvSpPr>
            <a:spLocks noChangeShapeType="1"/>
          </p:cNvSpPr>
          <p:nvPr/>
        </p:nvSpPr>
        <p:spPr bwMode="auto">
          <a:xfrm flipH="1">
            <a:off x="8991600" y="36576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16" name="Line 95"/>
          <p:cNvSpPr>
            <a:spLocks noChangeShapeType="1"/>
          </p:cNvSpPr>
          <p:nvPr/>
        </p:nvSpPr>
        <p:spPr bwMode="auto">
          <a:xfrm>
            <a:off x="8686800" y="3505200"/>
            <a:ext cx="30480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0117" name="Group 96"/>
          <p:cNvGrpSpPr>
            <a:grpSpLocks/>
          </p:cNvGrpSpPr>
          <p:nvPr/>
        </p:nvGrpSpPr>
        <p:grpSpPr bwMode="auto">
          <a:xfrm>
            <a:off x="7010400" y="685800"/>
            <a:ext cx="533400" cy="609600"/>
            <a:chOff x="4416" y="432"/>
            <a:chExt cx="336" cy="384"/>
          </a:xfrm>
        </p:grpSpPr>
        <p:sp>
          <p:nvSpPr>
            <p:cNvPr id="130176" name="Rectangle 97"/>
            <p:cNvSpPr>
              <a:spLocks noChangeArrowheads="1"/>
            </p:cNvSpPr>
            <p:nvPr/>
          </p:nvSpPr>
          <p:spPr bwMode="auto">
            <a:xfrm>
              <a:off x="4416" y="720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0177" name="Rectangle 98"/>
            <p:cNvSpPr>
              <a:spLocks noChangeArrowheads="1"/>
            </p:cNvSpPr>
            <p:nvPr/>
          </p:nvSpPr>
          <p:spPr bwMode="auto">
            <a:xfrm>
              <a:off x="4416" y="579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  <p:sp>
          <p:nvSpPr>
            <p:cNvPr id="130178" name="Rectangle 99"/>
            <p:cNvSpPr>
              <a:spLocks noChangeArrowheads="1"/>
            </p:cNvSpPr>
            <p:nvPr/>
          </p:nvSpPr>
          <p:spPr bwMode="auto">
            <a:xfrm>
              <a:off x="4416" y="432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D</a:t>
              </a:r>
              <a:endParaRPr lang="en-US" sz="1200"/>
            </a:p>
          </p:txBody>
        </p:sp>
      </p:grpSp>
      <p:sp>
        <p:nvSpPr>
          <p:cNvPr id="130118" name="Freeform 100"/>
          <p:cNvSpPr>
            <a:spLocks/>
          </p:cNvSpPr>
          <p:nvPr/>
        </p:nvSpPr>
        <p:spPr bwMode="auto">
          <a:xfrm flipV="1">
            <a:off x="6248400" y="1219200"/>
            <a:ext cx="914400" cy="228600"/>
          </a:xfrm>
          <a:custGeom>
            <a:avLst/>
            <a:gdLst>
              <a:gd name="T0" fmla="*/ 914400 w 720"/>
              <a:gd name="T1" fmla="*/ 228600 h 1056"/>
              <a:gd name="T2" fmla="*/ 365760 w 720"/>
              <a:gd name="T3" fmla="*/ 187036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cubicBezTo>
                  <a:pt x="564" y="1048"/>
                  <a:pt x="408" y="1040"/>
                  <a:pt x="288" y="864"/>
                </a:cubicBezTo>
                <a:cubicBezTo>
                  <a:pt x="168" y="688"/>
                  <a:pt x="84" y="34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19" name="Line 101"/>
          <p:cNvSpPr>
            <a:spLocks noChangeShapeType="1"/>
          </p:cNvSpPr>
          <p:nvPr/>
        </p:nvSpPr>
        <p:spPr bwMode="auto">
          <a:xfrm>
            <a:off x="2895600" y="1233488"/>
            <a:ext cx="228600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20" name="Line 102"/>
          <p:cNvSpPr>
            <a:spLocks noChangeShapeType="1"/>
          </p:cNvSpPr>
          <p:nvPr/>
        </p:nvSpPr>
        <p:spPr bwMode="auto">
          <a:xfrm>
            <a:off x="2895600" y="1400175"/>
            <a:ext cx="228600" cy="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21" name="Line 103"/>
          <p:cNvSpPr>
            <a:spLocks noChangeShapeType="1"/>
          </p:cNvSpPr>
          <p:nvPr/>
        </p:nvSpPr>
        <p:spPr bwMode="auto">
          <a:xfrm>
            <a:off x="2895600" y="1600200"/>
            <a:ext cx="228600" cy="0"/>
          </a:xfrm>
          <a:prstGeom prst="line">
            <a:avLst/>
          </a:prstGeom>
          <a:noFill/>
          <a:ln w="5715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0122" name="Group 104"/>
          <p:cNvGrpSpPr>
            <a:grpSpLocks/>
          </p:cNvGrpSpPr>
          <p:nvPr/>
        </p:nvGrpSpPr>
        <p:grpSpPr bwMode="auto">
          <a:xfrm>
            <a:off x="3886200" y="1752600"/>
            <a:ext cx="1676400" cy="3048000"/>
            <a:chOff x="2448" y="1104"/>
            <a:chExt cx="1056" cy="1920"/>
          </a:xfrm>
        </p:grpSpPr>
        <p:sp>
          <p:nvSpPr>
            <p:cNvPr id="130174" name="Freeform 105"/>
            <p:cNvSpPr>
              <a:spLocks/>
            </p:cNvSpPr>
            <p:nvPr/>
          </p:nvSpPr>
          <p:spPr bwMode="auto">
            <a:xfrm>
              <a:off x="2448" y="1104"/>
              <a:ext cx="576" cy="1632"/>
            </a:xfrm>
            <a:custGeom>
              <a:avLst/>
              <a:gdLst>
                <a:gd name="T0" fmla="*/ 0 w 576"/>
                <a:gd name="T1" fmla="*/ 233 h 336"/>
                <a:gd name="T2" fmla="*/ 384 w 576"/>
                <a:gd name="T3" fmla="*/ 233 h 336"/>
                <a:gd name="T4" fmla="*/ 576 w 576"/>
                <a:gd name="T5" fmla="*/ 1632 h 336"/>
                <a:gd name="T6" fmla="*/ 0 60000 65536"/>
                <a:gd name="T7" fmla="*/ 0 60000 65536"/>
                <a:gd name="T8" fmla="*/ 0 60000 65536"/>
                <a:gd name="T9" fmla="*/ 0 w 576"/>
                <a:gd name="T10" fmla="*/ 0 h 336"/>
                <a:gd name="T11" fmla="*/ 576 w 576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336">
                  <a:moveTo>
                    <a:pt x="0" y="48"/>
                  </a:moveTo>
                  <a:cubicBezTo>
                    <a:pt x="144" y="24"/>
                    <a:pt x="288" y="0"/>
                    <a:pt x="384" y="48"/>
                  </a:cubicBezTo>
                  <a:cubicBezTo>
                    <a:pt x="480" y="96"/>
                    <a:pt x="528" y="216"/>
                    <a:pt x="576" y="336"/>
                  </a:cubicBezTo>
                </a:path>
              </a:pathLst>
            </a:custGeom>
            <a:noFill/>
            <a:ln w="28575" cap="flat" cmpd="sng">
              <a:solidFill>
                <a:srgbClr val="FF9900"/>
              </a:solidFill>
              <a:prstDash val="solid"/>
              <a:miter lim="800000"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0175" name="Line 106"/>
            <p:cNvSpPr>
              <a:spLocks noChangeShapeType="1"/>
            </p:cNvSpPr>
            <p:nvPr/>
          </p:nvSpPr>
          <p:spPr bwMode="auto">
            <a:xfrm>
              <a:off x="3504" y="2784"/>
              <a:ext cx="0" cy="240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0123" name="Group 107"/>
          <p:cNvGrpSpPr>
            <a:grpSpLocks/>
          </p:cNvGrpSpPr>
          <p:nvPr/>
        </p:nvGrpSpPr>
        <p:grpSpPr bwMode="auto">
          <a:xfrm>
            <a:off x="4772025" y="2466975"/>
            <a:ext cx="28575" cy="1876425"/>
            <a:chOff x="3006" y="1554"/>
            <a:chExt cx="18" cy="1182"/>
          </a:xfrm>
        </p:grpSpPr>
        <p:sp>
          <p:nvSpPr>
            <p:cNvPr id="130172" name="Line 108"/>
            <p:cNvSpPr>
              <a:spLocks noChangeShapeType="1"/>
            </p:cNvSpPr>
            <p:nvPr/>
          </p:nvSpPr>
          <p:spPr bwMode="auto">
            <a:xfrm>
              <a:off x="3006" y="1554"/>
              <a:ext cx="0" cy="24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0173" name="Line 109"/>
            <p:cNvSpPr>
              <a:spLocks noChangeShapeType="1"/>
            </p:cNvSpPr>
            <p:nvPr/>
          </p:nvSpPr>
          <p:spPr bwMode="auto">
            <a:xfrm>
              <a:off x="3024" y="1776"/>
              <a:ext cx="0" cy="96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0124" name="Line 110"/>
          <p:cNvSpPr>
            <a:spLocks noChangeShapeType="1"/>
          </p:cNvSpPr>
          <p:nvPr/>
        </p:nvSpPr>
        <p:spPr bwMode="auto">
          <a:xfrm flipV="1">
            <a:off x="3886200" y="3505200"/>
            <a:ext cx="990600" cy="228600"/>
          </a:xfrm>
          <a:prstGeom prst="line">
            <a:avLst/>
          </a:prstGeom>
          <a:noFill/>
          <a:ln w="28575">
            <a:solidFill>
              <a:srgbClr val="99CCFF"/>
            </a:solidFill>
            <a:miter lim="800000"/>
            <a:headEnd type="diamond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25" name="Line 111"/>
          <p:cNvSpPr>
            <a:spLocks noChangeShapeType="1"/>
          </p:cNvSpPr>
          <p:nvPr/>
        </p:nvSpPr>
        <p:spPr bwMode="auto">
          <a:xfrm>
            <a:off x="4833938" y="2471738"/>
            <a:ext cx="0" cy="381000"/>
          </a:xfrm>
          <a:prstGeom prst="line">
            <a:avLst/>
          </a:prstGeom>
          <a:noFill/>
          <a:ln w="57150">
            <a:solidFill>
              <a:srgbClr val="FF0000">
                <a:alpha val="50195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26" name="Line 112"/>
          <p:cNvSpPr>
            <a:spLocks noChangeShapeType="1"/>
          </p:cNvSpPr>
          <p:nvPr/>
        </p:nvSpPr>
        <p:spPr bwMode="auto">
          <a:xfrm flipV="1">
            <a:off x="3886200" y="2819400"/>
            <a:ext cx="990600" cy="1447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27" name="Line 113"/>
          <p:cNvSpPr>
            <a:spLocks noChangeShapeType="1"/>
          </p:cNvSpPr>
          <p:nvPr/>
        </p:nvSpPr>
        <p:spPr bwMode="auto">
          <a:xfrm>
            <a:off x="8429625" y="3124200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28" name="Line 114"/>
          <p:cNvSpPr>
            <a:spLocks noChangeShapeType="1"/>
          </p:cNvSpPr>
          <p:nvPr/>
        </p:nvSpPr>
        <p:spPr bwMode="auto">
          <a:xfrm>
            <a:off x="4843463" y="3124200"/>
            <a:ext cx="0" cy="381000"/>
          </a:xfrm>
          <a:prstGeom prst="line">
            <a:avLst/>
          </a:prstGeom>
          <a:noFill/>
          <a:ln w="5715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29" name="Line 115"/>
          <p:cNvSpPr>
            <a:spLocks noChangeShapeType="1"/>
          </p:cNvSpPr>
          <p:nvPr/>
        </p:nvSpPr>
        <p:spPr bwMode="auto">
          <a:xfrm>
            <a:off x="7162800" y="1447800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30" name="Line 116"/>
          <p:cNvSpPr>
            <a:spLocks noChangeShapeType="1"/>
          </p:cNvSpPr>
          <p:nvPr/>
        </p:nvSpPr>
        <p:spPr bwMode="auto">
          <a:xfrm flipH="1">
            <a:off x="3962400" y="4800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31" name="Line 117"/>
          <p:cNvSpPr>
            <a:spLocks noChangeShapeType="1"/>
          </p:cNvSpPr>
          <p:nvPr/>
        </p:nvSpPr>
        <p:spPr bwMode="auto">
          <a:xfrm flipH="1">
            <a:off x="2819400" y="4953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0132" name="Group 118"/>
          <p:cNvGrpSpPr>
            <a:grpSpLocks/>
          </p:cNvGrpSpPr>
          <p:nvPr/>
        </p:nvGrpSpPr>
        <p:grpSpPr bwMode="auto">
          <a:xfrm>
            <a:off x="2286000" y="5257800"/>
            <a:ext cx="533400" cy="1447800"/>
            <a:chOff x="1440" y="2448"/>
            <a:chExt cx="336" cy="912"/>
          </a:xfrm>
        </p:grpSpPr>
        <p:grpSp>
          <p:nvGrpSpPr>
            <p:cNvPr id="130165" name="Group 119"/>
            <p:cNvGrpSpPr>
              <a:grpSpLocks/>
            </p:cNvGrpSpPr>
            <p:nvPr/>
          </p:nvGrpSpPr>
          <p:grpSpPr bwMode="auto">
            <a:xfrm>
              <a:off x="1440" y="2448"/>
              <a:ext cx="336" cy="768"/>
              <a:chOff x="1152" y="528"/>
              <a:chExt cx="336" cy="768"/>
            </a:xfrm>
          </p:grpSpPr>
          <p:sp>
            <p:nvSpPr>
              <p:cNvPr id="130167" name="Rectangle 120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76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0168" name="Rectangle 121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Op</a:t>
                </a:r>
                <a:endParaRPr lang="en-US" sz="1000"/>
              </a:p>
            </p:txBody>
          </p:sp>
          <p:sp>
            <p:nvSpPr>
              <p:cNvPr id="130169" name="Rectangle 122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D</a:t>
                </a:r>
                <a:endParaRPr lang="en-US" sz="1000"/>
              </a:p>
            </p:txBody>
          </p:sp>
          <p:sp>
            <p:nvSpPr>
              <p:cNvPr id="130170" name="Rectangle 123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S1</a:t>
                </a:r>
                <a:endParaRPr lang="en-US" sz="1000"/>
              </a:p>
            </p:txBody>
          </p:sp>
          <p:sp>
            <p:nvSpPr>
              <p:cNvPr id="130171" name="Rectangle 124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S2</a:t>
                </a:r>
                <a:endParaRPr lang="en-US" sz="1000"/>
              </a:p>
            </p:txBody>
          </p:sp>
        </p:grpSp>
        <p:sp>
          <p:nvSpPr>
            <p:cNvPr id="130166" name="Rectangle 125"/>
            <p:cNvSpPr>
              <a:spLocks noChangeArrowheads="1"/>
            </p:cNvSpPr>
            <p:nvPr/>
          </p:nvSpPr>
          <p:spPr bwMode="auto">
            <a:xfrm>
              <a:off x="1440" y="3216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</p:grpSp>
      <p:sp>
        <p:nvSpPr>
          <p:cNvPr id="130133" name="Line 126"/>
          <p:cNvSpPr>
            <a:spLocks noChangeShapeType="1"/>
          </p:cNvSpPr>
          <p:nvPr/>
        </p:nvSpPr>
        <p:spPr bwMode="auto">
          <a:xfrm>
            <a:off x="5562600" y="4876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0134" name="Group 127"/>
          <p:cNvGrpSpPr>
            <a:grpSpLocks/>
          </p:cNvGrpSpPr>
          <p:nvPr/>
        </p:nvGrpSpPr>
        <p:grpSpPr bwMode="auto">
          <a:xfrm>
            <a:off x="5791200" y="5105400"/>
            <a:ext cx="533400" cy="1600200"/>
            <a:chOff x="3648" y="3210"/>
            <a:chExt cx="336" cy="1008"/>
          </a:xfrm>
        </p:grpSpPr>
        <p:grpSp>
          <p:nvGrpSpPr>
            <p:cNvPr id="130157" name="Group 128"/>
            <p:cNvGrpSpPr>
              <a:grpSpLocks/>
            </p:cNvGrpSpPr>
            <p:nvPr/>
          </p:nvGrpSpPr>
          <p:grpSpPr bwMode="auto">
            <a:xfrm>
              <a:off x="3648" y="3210"/>
              <a:ext cx="336" cy="768"/>
              <a:chOff x="1152" y="528"/>
              <a:chExt cx="336" cy="768"/>
            </a:xfrm>
          </p:grpSpPr>
          <p:sp>
            <p:nvSpPr>
              <p:cNvPr id="130160" name="Rectangle 129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76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0161" name="Rectangle 130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Op</a:t>
                </a:r>
                <a:endParaRPr lang="en-US" sz="1000"/>
              </a:p>
            </p:txBody>
          </p:sp>
          <p:sp>
            <p:nvSpPr>
              <p:cNvPr id="130162" name="Rectangle 131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D:F0</a:t>
                </a:r>
                <a:endParaRPr lang="en-US" sz="1000"/>
              </a:p>
            </p:txBody>
          </p:sp>
          <p:sp>
            <p:nvSpPr>
              <p:cNvPr id="130163" name="Rectangle 132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S1:v</a:t>
                </a:r>
                <a:endParaRPr lang="en-US" sz="1000"/>
              </a:p>
            </p:txBody>
          </p:sp>
          <p:sp>
            <p:nvSpPr>
              <p:cNvPr id="130164" name="Rectangle 133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S2:v</a:t>
                </a:r>
                <a:endParaRPr lang="en-US" sz="1000"/>
              </a:p>
            </p:txBody>
          </p:sp>
        </p:grpSp>
        <p:sp>
          <p:nvSpPr>
            <p:cNvPr id="130158" name="Rectangle 134"/>
            <p:cNvSpPr>
              <a:spLocks noChangeArrowheads="1"/>
            </p:cNvSpPr>
            <p:nvPr/>
          </p:nvSpPr>
          <p:spPr bwMode="auto">
            <a:xfrm>
              <a:off x="3648" y="4122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0159" name="Rectangle 135"/>
            <p:cNvSpPr>
              <a:spLocks noChangeArrowheads="1"/>
            </p:cNvSpPr>
            <p:nvPr/>
          </p:nvSpPr>
          <p:spPr bwMode="auto">
            <a:xfrm>
              <a:off x="3648" y="3981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</p:grpSp>
      <p:sp>
        <p:nvSpPr>
          <p:cNvPr id="130135" name="Freeform 136"/>
          <p:cNvSpPr>
            <a:spLocks/>
          </p:cNvSpPr>
          <p:nvPr/>
        </p:nvSpPr>
        <p:spPr bwMode="auto">
          <a:xfrm>
            <a:off x="4953000" y="6096000"/>
            <a:ext cx="1009650" cy="533400"/>
          </a:xfrm>
          <a:custGeom>
            <a:avLst/>
            <a:gdLst>
              <a:gd name="T0" fmla="*/ 1009650 w 720"/>
              <a:gd name="T1" fmla="*/ 533400 h 1056"/>
              <a:gd name="T2" fmla="*/ 403860 w 720"/>
              <a:gd name="T3" fmla="*/ 436418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cubicBezTo>
                  <a:pt x="564" y="1048"/>
                  <a:pt x="408" y="1040"/>
                  <a:pt x="288" y="864"/>
                </a:cubicBezTo>
                <a:cubicBezTo>
                  <a:pt x="168" y="688"/>
                  <a:pt x="84" y="34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0136" name="Group 137"/>
          <p:cNvGrpSpPr>
            <a:grpSpLocks/>
          </p:cNvGrpSpPr>
          <p:nvPr/>
        </p:nvGrpSpPr>
        <p:grpSpPr bwMode="auto">
          <a:xfrm>
            <a:off x="3429000" y="5257800"/>
            <a:ext cx="685800" cy="1447800"/>
            <a:chOff x="2496" y="3168"/>
            <a:chExt cx="336" cy="912"/>
          </a:xfrm>
        </p:grpSpPr>
        <p:grpSp>
          <p:nvGrpSpPr>
            <p:cNvPr id="130150" name="Group 138"/>
            <p:cNvGrpSpPr>
              <a:grpSpLocks/>
            </p:cNvGrpSpPr>
            <p:nvPr/>
          </p:nvGrpSpPr>
          <p:grpSpPr bwMode="auto">
            <a:xfrm>
              <a:off x="2496" y="3168"/>
              <a:ext cx="336" cy="768"/>
              <a:chOff x="1152" y="528"/>
              <a:chExt cx="336" cy="768"/>
            </a:xfrm>
          </p:grpSpPr>
          <p:sp>
            <p:nvSpPr>
              <p:cNvPr id="130152" name="Rectangle 139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76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0153" name="Rectangle 140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Op</a:t>
                </a:r>
                <a:endParaRPr lang="en-US" sz="1000"/>
              </a:p>
            </p:txBody>
          </p:sp>
          <p:sp>
            <p:nvSpPr>
              <p:cNvPr id="130154" name="Rectangle 141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D</a:t>
                </a:r>
                <a:endParaRPr lang="en-US" sz="1000"/>
              </a:p>
            </p:txBody>
          </p:sp>
          <p:sp>
            <p:nvSpPr>
              <p:cNvPr id="130155" name="Rectangle 142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S1:v/ptr</a:t>
                </a:r>
                <a:endParaRPr lang="en-US" sz="1000"/>
              </a:p>
            </p:txBody>
          </p:sp>
          <p:sp>
            <p:nvSpPr>
              <p:cNvPr id="130156" name="Rectangle 143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S2:v/ptr</a:t>
                </a:r>
                <a:endParaRPr lang="en-US" sz="1000"/>
              </a:p>
            </p:txBody>
          </p:sp>
        </p:grpSp>
        <p:sp>
          <p:nvSpPr>
            <p:cNvPr id="130151" name="Rectangle 144"/>
            <p:cNvSpPr>
              <a:spLocks noChangeArrowheads="1"/>
            </p:cNvSpPr>
            <p:nvPr/>
          </p:nvSpPr>
          <p:spPr bwMode="auto">
            <a:xfrm>
              <a:off x="2496" y="3936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</p:grpSp>
      <p:sp>
        <p:nvSpPr>
          <p:cNvPr id="130137" name="Line 145"/>
          <p:cNvSpPr>
            <a:spLocks noChangeShapeType="1"/>
          </p:cNvSpPr>
          <p:nvPr/>
        </p:nvSpPr>
        <p:spPr bwMode="auto">
          <a:xfrm flipH="1">
            <a:off x="3962400" y="4953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38" name="Rectangle 146"/>
          <p:cNvSpPr>
            <a:spLocks noChangeArrowheads="1"/>
          </p:cNvSpPr>
          <p:nvPr/>
        </p:nvSpPr>
        <p:spPr bwMode="auto">
          <a:xfrm>
            <a:off x="8458200" y="53340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D</a:t>
            </a:r>
            <a:endParaRPr lang="en-US" sz="1000"/>
          </a:p>
        </p:txBody>
      </p:sp>
      <p:sp>
        <p:nvSpPr>
          <p:cNvPr id="130139" name="Rectangle 147"/>
          <p:cNvSpPr>
            <a:spLocks noChangeArrowheads="1"/>
          </p:cNvSpPr>
          <p:nvPr/>
        </p:nvSpPr>
        <p:spPr bwMode="auto">
          <a:xfrm>
            <a:off x="8458200" y="56388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answ</a:t>
            </a:r>
            <a:endParaRPr lang="en-US" sz="1000"/>
          </a:p>
        </p:txBody>
      </p:sp>
      <p:sp>
        <p:nvSpPr>
          <p:cNvPr id="130140" name="Line 148"/>
          <p:cNvSpPr>
            <a:spLocks noChangeShapeType="1"/>
          </p:cNvSpPr>
          <p:nvPr/>
        </p:nvSpPr>
        <p:spPr bwMode="auto">
          <a:xfrm>
            <a:off x="6781800" y="5105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41" name="Rectangle 149"/>
          <p:cNvSpPr>
            <a:spLocks noChangeArrowheads="1"/>
          </p:cNvSpPr>
          <p:nvPr/>
        </p:nvSpPr>
        <p:spPr bwMode="auto">
          <a:xfrm>
            <a:off x="7315200" y="52578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D</a:t>
            </a:r>
            <a:endParaRPr lang="en-US" sz="1000"/>
          </a:p>
        </p:txBody>
      </p:sp>
      <p:sp>
        <p:nvSpPr>
          <p:cNvPr id="130142" name="Rectangle 150"/>
          <p:cNvSpPr>
            <a:spLocks noChangeArrowheads="1"/>
          </p:cNvSpPr>
          <p:nvPr/>
        </p:nvSpPr>
        <p:spPr bwMode="auto">
          <a:xfrm>
            <a:off x="7315200" y="55626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answ</a:t>
            </a:r>
            <a:endParaRPr lang="en-US" sz="1000"/>
          </a:p>
        </p:txBody>
      </p:sp>
      <p:sp>
        <p:nvSpPr>
          <p:cNvPr id="130143" name="Rectangle 151"/>
          <p:cNvSpPr>
            <a:spLocks noChangeArrowheads="1"/>
          </p:cNvSpPr>
          <p:nvPr/>
        </p:nvSpPr>
        <p:spPr bwMode="auto">
          <a:xfrm>
            <a:off x="7315200" y="58674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/>
              <a:t>#</a:t>
            </a:r>
            <a:endParaRPr lang="en-US" sz="1400"/>
          </a:p>
        </p:txBody>
      </p:sp>
      <p:sp>
        <p:nvSpPr>
          <p:cNvPr id="130144" name="Rectangle 152"/>
          <p:cNvSpPr>
            <a:spLocks noChangeArrowheads="1"/>
          </p:cNvSpPr>
          <p:nvPr/>
        </p:nvSpPr>
        <p:spPr bwMode="auto">
          <a:xfrm>
            <a:off x="7315200" y="6172200"/>
            <a:ext cx="5334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1000"/>
          </a:p>
        </p:txBody>
      </p:sp>
      <p:sp>
        <p:nvSpPr>
          <p:cNvPr id="130145" name="Freeform 153"/>
          <p:cNvSpPr>
            <a:spLocks/>
          </p:cNvSpPr>
          <p:nvPr/>
        </p:nvSpPr>
        <p:spPr bwMode="auto">
          <a:xfrm>
            <a:off x="6629400" y="6248400"/>
            <a:ext cx="914400" cy="76200"/>
          </a:xfrm>
          <a:custGeom>
            <a:avLst/>
            <a:gdLst>
              <a:gd name="T0" fmla="*/ 914400 w 720"/>
              <a:gd name="T1" fmla="*/ 76200 h 1056"/>
              <a:gd name="T2" fmla="*/ 365760 w 720"/>
              <a:gd name="T3" fmla="*/ 62345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cubicBezTo>
                  <a:pt x="564" y="1048"/>
                  <a:pt x="408" y="1040"/>
                  <a:pt x="288" y="864"/>
                </a:cubicBezTo>
                <a:cubicBezTo>
                  <a:pt x="168" y="688"/>
                  <a:pt x="84" y="34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46" name="Freeform 154"/>
          <p:cNvSpPr>
            <a:spLocks/>
          </p:cNvSpPr>
          <p:nvPr/>
        </p:nvSpPr>
        <p:spPr bwMode="auto">
          <a:xfrm>
            <a:off x="4876800" y="2743200"/>
            <a:ext cx="228600" cy="457200"/>
          </a:xfrm>
          <a:custGeom>
            <a:avLst/>
            <a:gdLst>
              <a:gd name="T0" fmla="*/ 0 w 144"/>
              <a:gd name="T1" fmla="*/ 457200 h 288"/>
              <a:gd name="T2" fmla="*/ 228600 w 144"/>
              <a:gd name="T3" fmla="*/ 228600 h 288"/>
              <a:gd name="T4" fmla="*/ 0 w 144"/>
              <a:gd name="T5" fmla="*/ 0 h 288"/>
              <a:gd name="T6" fmla="*/ 0 60000 65536"/>
              <a:gd name="T7" fmla="*/ 0 60000 65536"/>
              <a:gd name="T8" fmla="*/ 0 60000 65536"/>
              <a:gd name="T9" fmla="*/ 0 w 144"/>
              <a:gd name="T10" fmla="*/ 0 h 288"/>
              <a:gd name="T11" fmla="*/ 144 w 14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288">
                <a:moveTo>
                  <a:pt x="0" y="288"/>
                </a:moveTo>
                <a:cubicBezTo>
                  <a:pt x="72" y="240"/>
                  <a:pt x="144" y="192"/>
                  <a:pt x="144" y="144"/>
                </a:cubicBezTo>
                <a:cubicBezTo>
                  <a:pt x="144" y="96"/>
                  <a:pt x="72" y="48"/>
                  <a:pt x="0" y="0"/>
                </a:cubicBezTo>
              </a:path>
            </a:pathLst>
          </a:custGeom>
          <a:noFill/>
          <a:ln w="28575" cap="flat" cmpd="sng">
            <a:solidFill>
              <a:srgbClr val="99CCFF"/>
            </a:solidFill>
            <a:prstDash val="solid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9" name="Group 155"/>
          <p:cNvGrpSpPr>
            <a:grpSpLocks/>
          </p:cNvGrpSpPr>
          <p:nvPr/>
        </p:nvGrpSpPr>
        <p:grpSpPr bwMode="auto">
          <a:xfrm>
            <a:off x="3124200" y="2286000"/>
            <a:ext cx="2133600" cy="2209800"/>
            <a:chOff x="1968" y="1440"/>
            <a:chExt cx="1344" cy="1392"/>
          </a:xfrm>
        </p:grpSpPr>
        <p:sp>
          <p:nvSpPr>
            <p:cNvPr id="130148" name="Oval 156"/>
            <p:cNvSpPr>
              <a:spLocks noChangeArrowheads="1"/>
            </p:cNvSpPr>
            <p:nvPr/>
          </p:nvSpPr>
          <p:spPr bwMode="auto">
            <a:xfrm>
              <a:off x="1968" y="2592"/>
              <a:ext cx="768" cy="24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0149" name="Oval 157"/>
            <p:cNvSpPr>
              <a:spLocks noChangeArrowheads="1"/>
            </p:cNvSpPr>
            <p:nvPr/>
          </p:nvSpPr>
          <p:spPr bwMode="auto">
            <a:xfrm>
              <a:off x="2784" y="1440"/>
              <a:ext cx="528" cy="81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16624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Freeform 2"/>
          <p:cNvSpPr>
            <a:spLocks/>
          </p:cNvSpPr>
          <p:nvPr/>
        </p:nvSpPr>
        <p:spPr bwMode="auto">
          <a:xfrm>
            <a:off x="1397000" y="2489200"/>
            <a:ext cx="8674100" cy="1092200"/>
          </a:xfrm>
          <a:custGeom>
            <a:avLst/>
            <a:gdLst>
              <a:gd name="T0" fmla="*/ 7670800 w 5464"/>
              <a:gd name="T1" fmla="*/ 963706 h 952"/>
              <a:gd name="T2" fmla="*/ 8280400 w 5464"/>
              <a:gd name="T3" fmla="*/ 963706 h 952"/>
              <a:gd name="T4" fmla="*/ 7442200 w 5464"/>
              <a:gd name="T5" fmla="*/ 192741 h 952"/>
              <a:gd name="T6" fmla="*/ 889000 w 5464"/>
              <a:gd name="T7" fmla="*/ 27534 h 952"/>
              <a:gd name="T8" fmla="*/ 2108200 w 5464"/>
              <a:gd name="T9" fmla="*/ 357948 h 9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64"/>
              <a:gd name="T16" fmla="*/ 0 h 952"/>
              <a:gd name="T17" fmla="*/ 5464 w 5464"/>
              <a:gd name="T18" fmla="*/ 952 h 9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64" h="952">
                <a:moveTo>
                  <a:pt x="4832" y="840"/>
                </a:moveTo>
                <a:cubicBezTo>
                  <a:pt x="5036" y="896"/>
                  <a:pt x="5240" y="952"/>
                  <a:pt x="5216" y="840"/>
                </a:cubicBezTo>
                <a:cubicBezTo>
                  <a:pt x="5192" y="728"/>
                  <a:pt x="5464" y="304"/>
                  <a:pt x="4688" y="168"/>
                </a:cubicBezTo>
                <a:cubicBezTo>
                  <a:pt x="3912" y="32"/>
                  <a:pt x="1120" y="0"/>
                  <a:pt x="560" y="24"/>
                </a:cubicBezTo>
                <a:cubicBezTo>
                  <a:pt x="0" y="48"/>
                  <a:pt x="664" y="180"/>
                  <a:pt x="1328" y="312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48227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-304800"/>
            <a:ext cx="8842375" cy="1431925"/>
          </a:xfrm>
        </p:spPr>
        <p:txBody>
          <a:bodyPr lIns="90924" tIns="45462" rIns="90924" bIns="45462" anchor="ctr"/>
          <a:lstStyle/>
          <a:p>
            <a:pPr defTabSz="993775" eaLnBrk="1" hangingPunct="1">
              <a:defRPr/>
            </a:pPr>
            <a:r>
              <a:rPr lang="sv-SE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Tomasulo’s Algorithm</a:t>
            </a:r>
            <a:endParaRPr lang="en-US" sz="400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3530600" y="1866900"/>
            <a:ext cx="423863" cy="29432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1077" name="Line 5"/>
          <p:cNvSpPr>
            <a:spLocks noChangeShapeType="1"/>
          </p:cNvSpPr>
          <p:nvPr/>
        </p:nvSpPr>
        <p:spPr bwMode="auto">
          <a:xfrm>
            <a:off x="2170113" y="3368675"/>
            <a:ext cx="1825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1078" name="Group 6"/>
          <p:cNvGrpSpPr>
            <a:grpSpLocks/>
          </p:cNvGrpSpPr>
          <p:nvPr/>
        </p:nvGrpSpPr>
        <p:grpSpPr bwMode="auto">
          <a:xfrm>
            <a:off x="2057400" y="3138488"/>
            <a:ext cx="152400" cy="442912"/>
            <a:chOff x="1480" y="1915"/>
            <a:chExt cx="117" cy="293"/>
          </a:xfrm>
        </p:grpSpPr>
        <p:sp>
          <p:nvSpPr>
            <p:cNvPr id="131225" name="Rectangle 7"/>
            <p:cNvSpPr>
              <a:spLocks noChangeArrowheads="1"/>
            </p:cNvSpPr>
            <p:nvPr/>
          </p:nvSpPr>
          <p:spPr bwMode="auto">
            <a:xfrm>
              <a:off x="1480" y="1915"/>
              <a:ext cx="40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1226" name="Rectangle 8"/>
            <p:cNvSpPr>
              <a:spLocks noChangeArrowheads="1"/>
            </p:cNvSpPr>
            <p:nvPr/>
          </p:nvSpPr>
          <p:spPr bwMode="auto">
            <a:xfrm>
              <a:off x="1515" y="1915"/>
              <a:ext cx="40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1227" name="Rectangle 9"/>
            <p:cNvSpPr>
              <a:spLocks noChangeArrowheads="1"/>
            </p:cNvSpPr>
            <p:nvPr/>
          </p:nvSpPr>
          <p:spPr bwMode="auto">
            <a:xfrm>
              <a:off x="1556" y="1915"/>
              <a:ext cx="41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31079" name="Rectangle 10"/>
          <p:cNvSpPr>
            <a:spLocks noChangeArrowheads="1"/>
          </p:cNvSpPr>
          <p:nvPr/>
        </p:nvSpPr>
        <p:spPr bwMode="auto">
          <a:xfrm>
            <a:off x="1477963" y="3152775"/>
            <a:ext cx="328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903" tIns="39952" rIns="79903" bIns="39952">
            <a:spAutoFit/>
          </a:bodyPr>
          <a:lstStyle/>
          <a:p>
            <a:pPr defTabSz="661988" eaLnBrk="0" hangingPunct="0"/>
            <a:r>
              <a:rPr lang="en-US" sz="1500">
                <a:latin typeface="Helvetica" charset="0"/>
              </a:rPr>
              <a:t>IF</a:t>
            </a:r>
          </a:p>
        </p:txBody>
      </p:sp>
      <p:sp>
        <p:nvSpPr>
          <p:cNvPr id="131080" name="Rectangle 11"/>
          <p:cNvSpPr>
            <a:spLocks noChangeArrowheads="1"/>
          </p:cNvSpPr>
          <p:nvPr/>
        </p:nvSpPr>
        <p:spPr bwMode="auto">
          <a:xfrm rot="-5400000">
            <a:off x="3005138" y="3121025"/>
            <a:ext cx="14620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03" tIns="39952" rIns="79903" bIns="39952">
            <a:spAutoFit/>
          </a:bodyPr>
          <a:lstStyle/>
          <a:p>
            <a:pPr defTabSz="661988" eaLnBrk="0" hangingPunct="0"/>
            <a:r>
              <a:rPr lang="en-US" sz="1200" b="1">
                <a:latin typeface="Helvetica" charset="0"/>
              </a:rPr>
              <a:t>Read operands</a:t>
            </a:r>
          </a:p>
        </p:txBody>
      </p:sp>
      <p:sp>
        <p:nvSpPr>
          <p:cNvPr id="131081" name="Line 12"/>
          <p:cNvSpPr>
            <a:spLocks noChangeShapeType="1"/>
          </p:cNvSpPr>
          <p:nvPr/>
        </p:nvSpPr>
        <p:spPr bwMode="auto">
          <a:xfrm>
            <a:off x="1862138" y="3368675"/>
            <a:ext cx="184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1082" name="Group 13"/>
          <p:cNvGrpSpPr>
            <a:grpSpLocks/>
          </p:cNvGrpSpPr>
          <p:nvPr/>
        </p:nvGrpSpPr>
        <p:grpSpPr bwMode="auto">
          <a:xfrm>
            <a:off x="2254250" y="3082925"/>
            <a:ext cx="487363" cy="474663"/>
            <a:chOff x="1622" y="1874"/>
            <a:chExt cx="351" cy="348"/>
          </a:xfrm>
        </p:grpSpPr>
        <p:sp>
          <p:nvSpPr>
            <p:cNvPr id="131223" name="Rectangle 14"/>
            <p:cNvSpPr>
              <a:spLocks noChangeArrowheads="1"/>
            </p:cNvSpPr>
            <p:nvPr/>
          </p:nvSpPr>
          <p:spPr bwMode="auto">
            <a:xfrm>
              <a:off x="1654" y="1874"/>
              <a:ext cx="316" cy="3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dist="107763" dir="2700000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1224" name="Rectangle 15"/>
            <p:cNvSpPr>
              <a:spLocks noChangeArrowheads="1"/>
            </p:cNvSpPr>
            <p:nvPr/>
          </p:nvSpPr>
          <p:spPr bwMode="auto">
            <a:xfrm>
              <a:off x="1622" y="1951"/>
              <a:ext cx="351" cy="192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B2B2B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9903" tIns="39952" rIns="79903" bIns="39952">
              <a:spAutoFit/>
            </a:bodyPr>
            <a:lstStyle/>
            <a:p>
              <a:pPr defTabSz="661988" eaLnBrk="0" hangingPunct="0"/>
              <a:r>
                <a:rPr lang="en-US" sz="1200" b="1">
                  <a:latin typeface="Helvetica" charset="0"/>
                </a:rPr>
                <a:t>Issue</a:t>
              </a:r>
            </a:p>
          </p:txBody>
        </p:sp>
      </p:grpSp>
      <p:sp>
        <p:nvSpPr>
          <p:cNvPr id="131083" name="Rectangle 16"/>
          <p:cNvSpPr>
            <a:spLocks noChangeArrowheads="1"/>
          </p:cNvSpPr>
          <p:nvPr/>
        </p:nvSpPr>
        <p:spPr bwMode="auto">
          <a:xfrm>
            <a:off x="6094413" y="1881188"/>
            <a:ext cx="438150" cy="47466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1084" name="Rectangle 17"/>
          <p:cNvSpPr>
            <a:spLocks noChangeArrowheads="1"/>
          </p:cNvSpPr>
          <p:nvPr/>
        </p:nvSpPr>
        <p:spPr bwMode="auto">
          <a:xfrm>
            <a:off x="6064250" y="1995488"/>
            <a:ext cx="4429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903" tIns="39952" rIns="79903" bIns="39952">
            <a:spAutoFit/>
          </a:bodyPr>
          <a:lstStyle/>
          <a:p>
            <a:pPr defTabSz="661988" eaLnBrk="0" hangingPunct="0"/>
            <a:r>
              <a:rPr lang="en-US" sz="1000" b="1">
                <a:latin typeface="Helvetica" charset="0"/>
              </a:rPr>
              <a:t>Mem</a:t>
            </a:r>
          </a:p>
        </p:txBody>
      </p:sp>
      <p:sp>
        <p:nvSpPr>
          <p:cNvPr id="131085" name="Rectangle 18"/>
          <p:cNvSpPr>
            <a:spLocks noChangeArrowheads="1"/>
          </p:cNvSpPr>
          <p:nvPr/>
        </p:nvSpPr>
        <p:spPr bwMode="auto">
          <a:xfrm>
            <a:off x="2286000" y="3124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Issue</a:t>
            </a:r>
            <a:endParaRPr lang="en-US" sz="1600"/>
          </a:p>
        </p:txBody>
      </p:sp>
      <p:sp>
        <p:nvSpPr>
          <p:cNvPr id="131086" name="Line 19"/>
          <p:cNvSpPr>
            <a:spLocks noChangeShapeType="1"/>
          </p:cNvSpPr>
          <p:nvPr/>
        </p:nvSpPr>
        <p:spPr bwMode="auto">
          <a:xfrm>
            <a:off x="3352800" y="16002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087" name="Line 20"/>
          <p:cNvSpPr>
            <a:spLocks noChangeShapeType="1"/>
          </p:cNvSpPr>
          <p:nvPr/>
        </p:nvSpPr>
        <p:spPr bwMode="auto">
          <a:xfrm>
            <a:off x="4191000" y="17526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088" name="Line 21"/>
          <p:cNvSpPr>
            <a:spLocks noChangeShapeType="1"/>
          </p:cNvSpPr>
          <p:nvPr/>
        </p:nvSpPr>
        <p:spPr bwMode="auto">
          <a:xfrm>
            <a:off x="6781800" y="19050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089" name="Line 22"/>
          <p:cNvSpPr>
            <a:spLocks noChangeShapeType="1"/>
          </p:cNvSpPr>
          <p:nvPr/>
        </p:nvSpPr>
        <p:spPr bwMode="auto">
          <a:xfrm>
            <a:off x="5943600" y="18288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090" name="Freeform 23"/>
          <p:cNvSpPr>
            <a:spLocks/>
          </p:cNvSpPr>
          <p:nvPr/>
        </p:nvSpPr>
        <p:spPr bwMode="auto">
          <a:xfrm>
            <a:off x="2895600" y="3352800"/>
            <a:ext cx="4876800" cy="1219200"/>
          </a:xfrm>
          <a:custGeom>
            <a:avLst/>
            <a:gdLst>
              <a:gd name="T0" fmla="*/ 0 w 2400"/>
              <a:gd name="T1" fmla="*/ 304800 h 768"/>
              <a:gd name="T2" fmla="*/ 585216 w 2400"/>
              <a:gd name="T3" fmla="*/ 1219200 h 768"/>
              <a:gd name="T4" fmla="*/ 3998976 w 2400"/>
              <a:gd name="T5" fmla="*/ 12192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091" name="Freeform 24"/>
          <p:cNvSpPr>
            <a:spLocks/>
          </p:cNvSpPr>
          <p:nvPr/>
        </p:nvSpPr>
        <p:spPr bwMode="auto">
          <a:xfrm>
            <a:off x="2895600" y="3352800"/>
            <a:ext cx="4876800" cy="609600"/>
          </a:xfrm>
          <a:custGeom>
            <a:avLst/>
            <a:gdLst>
              <a:gd name="T0" fmla="*/ 0 w 2400"/>
              <a:gd name="T1" fmla="*/ 152400 h 768"/>
              <a:gd name="T2" fmla="*/ 585216 w 2400"/>
              <a:gd name="T3" fmla="*/ 609600 h 768"/>
              <a:gd name="T4" fmla="*/ 3998976 w 2400"/>
              <a:gd name="T5" fmla="*/ 6096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092" name="Freeform 25"/>
          <p:cNvSpPr>
            <a:spLocks/>
          </p:cNvSpPr>
          <p:nvPr/>
        </p:nvSpPr>
        <p:spPr bwMode="auto">
          <a:xfrm flipV="1">
            <a:off x="2895600" y="2667000"/>
            <a:ext cx="4876800" cy="685800"/>
          </a:xfrm>
          <a:custGeom>
            <a:avLst/>
            <a:gdLst>
              <a:gd name="T0" fmla="*/ 0 w 2400"/>
              <a:gd name="T1" fmla="*/ 171450 h 768"/>
              <a:gd name="T2" fmla="*/ 585216 w 2400"/>
              <a:gd name="T3" fmla="*/ 685800 h 768"/>
              <a:gd name="T4" fmla="*/ 3998976 w 2400"/>
              <a:gd name="T5" fmla="*/ 6858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093" name="Freeform 26"/>
          <p:cNvSpPr>
            <a:spLocks/>
          </p:cNvSpPr>
          <p:nvPr/>
        </p:nvSpPr>
        <p:spPr bwMode="auto">
          <a:xfrm flipV="1">
            <a:off x="2895600" y="2057400"/>
            <a:ext cx="4876800" cy="1295400"/>
          </a:xfrm>
          <a:custGeom>
            <a:avLst/>
            <a:gdLst>
              <a:gd name="T0" fmla="*/ 0 w 2400"/>
              <a:gd name="T1" fmla="*/ 323850 h 768"/>
              <a:gd name="T2" fmla="*/ 585216 w 2400"/>
              <a:gd name="T3" fmla="*/ 1295400 h 768"/>
              <a:gd name="T4" fmla="*/ 3998976 w 2400"/>
              <a:gd name="T5" fmla="*/ 12954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094" name="Freeform 27"/>
          <p:cNvSpPr>
            <a:spLocks/>
          </p:cNvSpPr>
          <p:nvPr/>
        </p:nvSpPr>
        <p:spPr bwMode="auto">
          <a:xfrm flipV="1">
            <a:off x="2895600" y="3276600"/>
            <a:ext cx="4973638" cy="76200"/>
          </a:xfrm>
          <a:custGeom>
            <a:avLst/>
            <a:gdLst>
              <a:gd name="T0" fmla="*/ 0 w 2400"/>
              <a:gd name="T1" fmla="*/ 19050 h 768"/>
              <a:gd name="T2" fmla="*/ 596837 w 2400"/>
              <a:gd name="T3" fmla="*/ 76200 h 768"/>
              <a:gd name="T4" fmla="*/ 4078383 w 2400"/>
              <a:gd name="T5" fmla="*/ 76200 h 768"/>
              <a:gd name="T6" fmla="*/ 4973638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095" name="Rectangle 28"/>
          <p:cNvSpPr>
            <a:spLocks noChangeArrowheads="1"/>
          </p:cNvSpPr>
          <p:nvPr/>
        </p:nvSpPr>
        <p:spPr bwMode="auto">
          <a:xfrm>
            <a:off x="5257800" y="1828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Int</a:t>
            </a:r>
          </a:p>
          <a:p>
            <a:pPr algn="ctr"/>
            <a:r>
              <a:rPr lang="sv-SE" sz="1600"/>
              <a:t>Mem</a:t>
            </a:r>
            <a:endParaRPr lang="en-US" sz="1600"/>
          </a:p>
        </p:txBody>
      </p:sp>
      <p:sp>
        <p:nvSpPr>
          <p:cNvPr id="131096" name="Rectangle 29"/>
          <p:cNvSpPr>
            <a:spLocks noChangeArrowheads="1"/>
          </p:cNvSpPr>
          <p:nvPr/>
        </p:nvSpPr>
        <p:spPr bwMode="auto">
          <a:xfrm>
            <a:off x="5257800" y="2438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Add</a:t>
            </a:r>
            <a:endParaRPr lang="en-US" sz="1600"/>
          </a:p>
        </p:txBody>
      </p:sp>
      <p:sp>
        <p:nvSpPr>
          <p:cNvPr id="131097" name="Rectangle 30"/>
          <p:cNvSpPr>
            <a:spLocks noChangeArrowheads="1"/>
          </p:cNvSpPr>
          <p:nvPr/>
        </p:nvSpPr>
        <p:spPr bwMode="auto">
          <a:xfrm>
            <a:off x="5257800" y="3048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Mul1</a:t>
            </a:r>
            <a:endParaRPr lang="en-US" sz="1600"/>
          </a:p>
        </p:txBody>
      </p:sp>
      <p:sp>
        <p:nvSpPr>
          <p:cNvPr id="131098" name="Rectangle 31"/>
          <p:cNvSpPr>
            <a:spLocks noChangeArrowheads="1"/>
          </p:cNvSpPr>
          <p:nvPr/>
        </p:nvSpPr>
        <p:spPr bwMode="auto">
          <a:xfrm>
            <a:off x="5257800" y="3657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Mul2</a:t>
            </a:r>
            <a:endParaRPr lang="en-US" sz="1600"/>
          </a:p>
        </p:txBody>
      </p:sp>
      <p:sp>
        <p:nvSpPr>
          <p:cNvPr id="131099" name="Rectangle 32"/>
          <p:cNvSpPr>
            <a:spLocks noChangeArrowheads="1"/>
          </p:cNvSpPr>
          <p:nvPr/>
        </p:nvSpPr>
        <p:spPr bwMode="auto">
          <a:xfrm>
            <a:off x="52578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Div</a:t>
            </a:r>
            <a:endParaRPr lang="en-US" sz="1600"/>
          </a:p>
        </p:txBody>
      </p:sp>
      <p:sp>
        <p:nvSpPr>
          <p:cNvPr id="131100" name="Rectangle 33"/>
          <p:cNvSpPr>
            <a:spLocks noChangeArrowheads="1"/>
          </p:cNvSpPr>
          <p:nvPr/>
        </p:nvSpPr>
        <p:spPr bwMode="auto">
          <a:xfrm>
            <a:off x="6096000" y="1828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Mem</a:t>
            </a:r>
            <a:endParaRPr lang="en-US" sz="1600"/>
          </a:p>
        </p:txBody>
      </p:sp>
      <p:sp>
        <p:nvSpPr>
          <p:cNvPr id="131101" name="Rectangle 34"/>
          <p:cNvSpPr>
            <a:spLocks noChangeArrowheads="1"/>
          </p:cNvSpPr>
          <p:nvPr/>
        </p:nvSpPr>
        <p:spPr bwMode="auto">
          <a:xfrm>
            <a:off x="3505200" y="1905000"/>
            <a:ext cx="533400" cy="297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/>
          </a:p>
          <a:p>
            <a:pPr algn="ctr"/>
            <a:endParaRPr lang="en-US"/>
          </a:p>
        </p:txBody>
      </p:sp>
      <p:sp>
        <p:nvSpPr>
          <p:cNvPr id="131102" name="Rectangle 35"/>
          <p:cNvSpPr>
            <a:spLocks noChangeArrowheads="1"/>
          </p:cNvSpPr>
          <p:nvPr/>
        </p:nvSpPr>
        <p:spPr bwMode="auto">
          <a:xfrm>
            <a:off x="1143000" y="3124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IF</a:t>
            </a:r>
            <a:endParaRPr lang="en-US" sz="1600"/>
          </a:p>
        </p:txBody>
      </p:sp>
      <p:sp>
        <p:nvSpPr>
          <p:cNvPr id="131103" name="Freeform 36"/>
          <p:cNvSpPr>
            <a:spLocks/>
          </p:cNvSpPr>
          <p:nvPr/>
        </p:nvSpPr>
        <p:spPr bwMode="auto">
          <a:xfrm>
            <a:off x="1828800" y="3124200"/>
            <a:ext cx="381000" cy="457200"/>
          </a:xfrm>
          <a:custGeom>
            <a:avLst/>
            <a:gdLst>
              <a:gd name="T0" fmla="*/ 76200 w 240"/>
              <a:gd name="T1" fmla="*/ 0 h 240"/>
              <a:gd name="T2" fmla="*/ 381000 w 240"/>
              <a:gd name="T3" fmla="*/ 0 h 240"/>
              <a:gd name="T4" fmla="*/ 381000 w 240"/>
              <a:gd name="T5" fmla="*/ 457200 h 240"/>
              <a:gd name="T6" fmla="*/ 0 w 240"/>
              <a:gd name="T7" fmla="*/ 45720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240"/>
              <a:gd name="T14" fmla="*/ 240 w 240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240">
                <a:moveTo>
                  <a:pt x="48" y="0"/>
                </a:moveTo>
                <a:lnTo>
                  <a:pt x="240" y="0"/>
                </a:lnTo>
                <a:lnTo>
                  <a:pt x="240" y="240"/>
                </a:lnTo>
                <a:lnTo>
                  <a:pt x="0" y="24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04" name="Line 37"/>
          <p:cNvSpPr>
            <a:spLocks noChangeShapeType="1"/>
          </p:cNvSpPr>
          <p:nvPr/>
        </p:nvSpPr>
        <p:spPr bwMode="auto">
          <a:xfrm>
            <a:off x="17526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1105" name="Group 38"/>
          <p:cNvGrpSpPr>
            <a:grpSpLocks/>
          </p:cNvGrpSpPr>
          <p:nvPr/>
        </p:nvGrpSpPr>
        <p:grpSpPr bwMode="auto">
          <a:xfrm>
            <a:off x="4648200" y="1828800"/>
            <a:ext cx="304800" cy="457200"/>
            <a:chOff x="2928" y="816"/>
            <a:chExt cx="192" cy="336"/>
          </a:xfrm>
        </p:grpSpPr>
        <p:sp>
          <p:nvSpPr>
            <p:cNvPr id="131219" name="Rectangle 39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1220" name="Line 40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221" name="Line 41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222" name="Line 42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1106" name="Text Box 43"/>
          <p:cNvSpPr txBox="1">
            <a:spLocks noChangeArrowheads="1"/>
          </p:cNvSpPr>
          <p:nvPr/>
        </p:nvSpPr>
        <p:spPr bwMode="auto">
          <a:xfrm>
            <a:off x="3886200" y="762000"/>
            <a:ext cx="9017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Res.</a:t>
            </a:r>
          </a:p>
          <a:p>
            <a:pPr algn="ctr" eaLnBrk="1" hangingPunct="1"/>
            <a:r>
              <a:rPr lang="sv-SE" sz="1400" b="1"/>
              <a:t>Station</a:t>
            </a:r>
            <a:endParaRPr lang="en-US" sz="1400" b="1"/>
          </a:p>
        </p:txBody>
      </p:sp>
      <p:grpSp>
        <p:nvGrpSpPr>
          <p:cNvPr id="131107" name="Group 44"/>
          <p:cNvGrpSpPr>
            <a:grpSpLocks/>
          </p:cNvGrpSpPr>
          <p:nvPr/>
        </p:nvGrpSpPr>
        <p:grpSpPr bwMode="auto">
          <a:xfrm>
            <a:off x="4648200" y="2438400"/>
            <a:ext cx="304800" cy="457200"/>
            <a:chOff x="2928" y="816"/>
            <a:chExt cx="192" cy="336"/>
          </a:xfrm>
        </p:grpSpPr>
        <p:sp>
          <p:nvSpPr>
            <p:cNvPr id="131215" name="Rectangle 45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1216" name="Line 46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217" name="Line 47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218" name="Line 48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1108" name="Group 49"/>
          <p:cNvGrpSpPr>
            <a:grpSpLocks/>
          </p:cNvGrpSpPr>
          <p:nvPr/>
        </p:nvGrpSpPr>
        <p:grpSpPr bwMode="auto">
          <a:xfrm>
            <a:off x="4648200" y="3048000"/>
            <a:ext cx="304800" cy="457200"/>
            <a:chOff x="2928" y="816"/>
            <a:chExt cx="192" cy="336"/>
          </a:xfrm>
        </p:grpSpPr>
        <p:sp>
          <p:nvSpPr>
            <p:cNvPr id="131211" name="Rectangle 50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1212" name="Line 51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213" name="Line 52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214" name="Line 53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1109" name="Group 54"/>
          <p:cNvGrpSpPr>
            <a:grpSpLocks/>
          </p:cNvGrpSpPr>
          <p:nvPr/>
        </p:nvGrpSpPr>
        <p:grpSpPr bwMode="auto">
          <a:xfrm>
            <a:off x="4648200" y="3657600"/>
            <a:ext cx="304800" cy="457200"/>
            <a:chOff x="2928" y="816"/>
            <a:chExt cx="192" cy="336"/>
          </a:xfrm>
        </p:grpSpPr>
        <p:sp>
          <p:nvSpPr>
            <p:cNvPr id="131207" name="Rectangle 55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1208" name="Line 56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209" name="Line 57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210" name="Line 58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1110" name="Group 59"/>
          <p:cNvGrpSpPr>
            <a:grpSpLocks/>
          </p:cNvGrpSpPr>
          <p:nvPr/>
        </p:nvGrpSpPr>
        <p:grpSpPr bwMode="auto">
          <a:xfrm>
            <a:off x="4648200" y="4343400"/>
            <a:ext cx="304800" cy="457200"/>
            <a:chOff x="2928" y="816"/>
            <a:chExt cx="192" cy="336"/>
          </a:xfrm>
        </p:grpSpPr>
        <p:sp>
          <p:nvSpPr>
            <p:cNvPr id="131203" name="Rectangle 60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1204" name="Line 61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205" name="Line 62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206" name="Line 63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1111" name="Text Box 64"/>
          <p:cNvSpPr txBox="1">
            <a:spLocks noChangeArrowheads="1"/>
          </p:cNvSpPr>
          <p:nvPr/>
        </p:nvSpPr>
        <p:spPr bwMode="auto">
          <a:xfrm>
            <a:off x="3529013" y="1916113"/>
            <a:ext cx="57785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/>
              <a:t>0:a</a:t>
            </a:r>
          </a:p>
          <a:p>
            <a:pPr eaLnBrk="1" hangingPunct="1"/>
            <a:r>
              <a:rPr lang="sv-SE"/>
              <a:t>1:</a:t>
            </a:r>
          </a:p>
          <a:p>
            <a:pPr eaLnBrk="1" hangingPunct="1"/>
            <a:r>
              <a:rPr lang="sv-SE"/>
              <a:t>2:b</a:t>
            </a:r>
          </a:p>
          <a:p>
            <a:pPr eaLnBrk="1" hangingPunct="1"/>
            <a:r>
              <a:rPr lang="sv-SE"/>
              <a:t>3:</a:t>
            </a:r>
          </a:p>
          <a:p>
            <a:pPr eaLnBrk="1" hangingPunct="1"/>
            <a:r>
              <a:rPr lang="sv-SE"/>
              <a:t>4:c</a:t>
            </a:r>
          </a:p>
          <a:p>
            <a:pPr eaLnBrk="1" hangingPunct="1"/>
            <a:r>
              <a:rPr lang="sv-SE"/>
              <a:t>5:</a:t>
            </a:r>
          </a:p>
          <a:p>
            <a:pPr eaLnBrk="1" hangingPunct="1"/>
            <a:r>
              <a:rPr lang="sv-SE"/>
              <a:t>6:d</a:t>
            </a:r>
          </a:p>
          <a:p>
            <a:pPr eaLnBrk="1" hangingPunct="1"/>
            <a:r>
              <a:rPr lang="sv-SE"/>
              <a:t>7:</a:t>
            </a:r>
          </a:p>
          <a:p>
            <a:pPr eaLnBrk="1" hangingPunct="1"/>
            <a:r>
              <a:rPr lang="sv-SE"/>
              <a:t>8:e</a:t>
            </a:r>
          </a:p>
          <a:p>
            <a:pPr eaLnBrk="1" hangingPunct="1"/>
            <a:r>
              <a:rPr lang="sv-SE"/>
              <a:t>9:</a:t>
            </a:r>
          </a:p>
          <a:p>
            <a:pPr eaLnBrk="1" hangingPunct="1"/>
            <a:endParaRPr lang="en-US"/>
          </a:p>
        </p:txBody>
      </p:sp>
      <p:sp>
        <p:nvSpPr>
          <p:cNvPr id="131112" name="Line 65"/>
          <p:cNvSpPr>
            <a:spLocks noChangeShapeType="1"/>
          </p:cNvSpPr>
          <p:nvPr/>
        </p:nvSpPr>
        <p:spPr bwMode="auto">
          <a:xfrm>
            <a:off x="4953000" y="1371600"/>
            <a:ext cx="0" cy="3810000"/>
          </a:xfrm>
          <a:prstGeom prst="line">
            <a:avLst/>
          </a:prstGeom>
          <a:noFill/>
          <a:ln w="57150">
            <a:solidFill>
              <a:srgbClr val="B2B2B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13" name="Text Box 66"/>
          <p:cNvSpPr txBox="1">
            <a:spLocks noChangeArrowheads="1"/>
          </p:cNvSpPr>
          <p:nvPr/>
        </p:nvSpPr>
        <p:spPr bwMode="auto">
          <a:xfrm>
            <a:off x="4800600" y="685800"/>
            <a:ext cx="17430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Common</a:t>
            </a:r>
          </a:p>
          <a:p>
            <a:pPr algn="ctr" eaLnBrk="1" hangingPunct="1"/>
            <a:r>
              <a:rPr lang="sv-SE" sz="1400" b="1"/>
              <a:t>Data Bus (CDB)</a:t>
            </a:r>
            <a:endParaRPr lang="en-US" sz="1400" b="1"/>
          </a:p>
        </p:txBody>
      </p:sp>
      <p:sp>
        <p:nvSpPr>
          <p:cNvPr id="131114" name="Line 67"/>
          <p:cNvSpPr>
            <a:spLocks noChangeShapeType="1"/>
          </p:cNvSpPr>
          <p:nvPr/>
        </p:nvSpPr>
        <p:spPr bwMode="auto">
          <a:xfrm>
            <a:off x="4495800" y="1219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15" name="Line 68"/>
          <p:cNvSpPr>
            <a:spLocks noChangeShapeType="1"/>
          </p:cNvSpPr>
          <p:nvPr/>
        </p:nvSpPr>
        <p:spPr bwMode="auto">
          <a:xfrm flipH="1">
            <a:off x="5029200" y="1143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16" name="Freeform 69"/>
          <p:cNvSpPr>
            <a:spLocks/>
          </p:cNvSpPr>
          <p:nvPr/>
        </p:nvSpPr>
        <p:spPr bwMode="auto">
          <a:xfrm>
            <a:off x="7694613" y="3278188"/>
            <a:ext cx="42862" cy="55562"/>
          </a:xfrm>
          <a:custGeom>
            <a:avLst/>
            <a:gdLst>
              <a:gd name="T0" fmla="*/ 42862 w 27"/>
              <a:gd name="T1" fmla="*/ 55562 h 35"/>
              <a:gd name="T2" fmla="*/ 0 w 27"/>
              <a:gd name="T3" fmla="*/ 0 h 35"/>
              <a:gd name="T4" fmla="*/ 42862 w 27"/>
              <a:gd name="T5" fmla="*/ 55562 h 35"/>
              <a:gd name="T6" fmla="*/ 0 60000 65536"/>
              <a:gd name="T7" fmla="*/ 0 60000 65536"/>
              <a:gd name="T8" fmla="*/ 0 60000 65536"/>
              <a:gd name="T9" fmla="*/ 0 w 27"/>
              <a:gd name="T10" fmla="*/ 0 h 35"/>
              <a:gd name="T11" fmla="*/ 27 w 27"/>
              <a:gd name="T12" fmla="*/ 35 h 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" h="35">
                <a:moveTo>
                  <a:pt x="27" y="35"/>
                </a:moveTo>
                <a:cubicBezTo>
                  <a:pt x="18" y="23"/>
                  <a:pt x="0" y="0"/>
                  <a:pt x="0" y="0"/>
                </a:cubicBezTo>
                <a:cubicBezTo>
                  <a:pt x="0" y="0"/>
                  <a:pt x="18" y="23"/>
                  <a:pt x="27" y="35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1117" name="Line 70"/>
          <p:cNvSpPr>
            <a:spLocks noChangeShapeType="1"/>
          </p:cNvSpPr>
          <p:nvPr/>
        </p:nvSpPr>
        <p:spPr bwMode="auto">
          <a:xfrm>
            <a:off x="77724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18" name="Freeform 71"/>
          <p:cNvSpPr>
            <a:spLocks/>
          </p:cNvSpPr>
          <p:nvPr/>
        </p:nvSpPr>
        <p:spPr bwMode="auto">
          <a:xfrm>
            <a:off x="4953000" y="1676400"/>
            <a:ext cx="2819400" cy="1676400"/>
          </a:xfrm>
          <a:custGeom>
            <a:avLst/>
            <a:gdLst>
              <a:gd name="T0" fmla="*/ 2819400 w 1872"/>
              <a:gd name="T1" fmla="*/ 1676400 h 1056"/>
              <a:gd name="T2" fmla="*/ 2819400 w 1872"/>
              <a:gd name="T3" fmla="*/ 0 h 1056"/>
              <a:gd name="T4" fmla="*/ 0 w 1872"/>
              <a:gd name="T5" fmla="*/ 0 h 1056"/>
              <a:gd name="T6" fmla="*/ 0 60000 65536"/>
              <a:gd name="T7" fmla="*/ 0 60000 65536"/>
              <a:gd name="T8" fmla="*/ 0 60000 65536"/>
              <a:gd name="T9" fmla="*/ 0 w 1872"/>
              <a:gd name="T10" fmla="*/ 0 h 1056"/>
              <a:gd name="T11" fmla="*/ 1872 w 1872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1056">
                <a:moveTo>
                  <a:pt x="1872" y="1056"/>
                </a:moveTo>
                <a:lnTo>
                  <a:pt x="1872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B2B2B2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19" name="Rectangle 72"/>
          <p:cNvSpPr>
            <a:spLocks noChangeArrowheads="1"/>
          </p:cNvSpPr>
          <p:nvPr/>
        </p:nvSpPr>
        <p:spPr bwMode="auto">
          <a:xfrm>
            <a:off x="7848600" y="29718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1120" name="Line 73"/>
          <p:cNvSpPr>
            <a:spLocks noChangeShapeType="1"/>
          </p:cNvSpPr>
          <p:nvPr/>
        </p:nvSpPr>
        <p:spPr bwMode="auto">
          <a:xfrm>
            <a:off x="7967663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21" name="Text Box 74"/>
          <p:cNvSpPr txBox="1">
            <a:spLocks noChangeArrowheads="1"/>
          </p:cNvSpPr>
          <p:nvPr/>
        </p:nvSpPr>
        <p:spPr bwMode="auto">
          <a:xfrm>
            <a:off x="7772400" y="2803525"/>
            <a:ext cx="12684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sz="1000"/>
              <a:t>9 8 7 6 5 4 3 2 1</a:t>
            </a:r>
            <a:endParaRPr lang="en-US" sz="1000"/>
          </a:p>
        </p:txBody>
      </p:sp>
      <p:sp>
        <p:nvSpPr>
          <p:cNvPr id="131122" name="Line 75"/>
          <p:cNvSpPr>
            <a:spLocks noChangeShapeType="1"/>
          </p:cNvSpPr>
          <p:nvPr/>
        </p:nvSpPr>
        <p:spPr bwMode="auto">
          <a:xfrm>
            <a:off x="8091488" y="29860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23" name="Line 76"/>
          <p:cNvSpPr>
            <a:spLocks noChangeShapeType="1"/>
          </p:cNvSpPr>
          <p:nvPr/>
        </p:nvSpPr>
        <p:spPr bwMode="auto">
          <a:xfrm>
            <a:off x="8215313" y="298132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24" name="Line 77"/>
          <p:cNvSpPr>
            <a:spLocks noChangeShapeType="1"/>
          </p:cNvSpPr>
          <p:nvPr/>
        </p:nvSpPr>
        <p:spPr bwMode="auto">
          <a:xfrm>
            <a:off x="8353425" y="297656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25" name="Line 78"/>
          <p:cNvSpPr>
            <a:spLocks noChangeShapeType="1"/>
          </p:cNvSpPr>
          <p:nvPr/>
        </p:nvSpPr>
        <p:spPr bwMode="auto">
          <a:xfrm>
            <a:off x="8477250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26" name="Line 79"/>
          <p:cNvSpPr>
            <a:spLocks noChangeShapeType="1"/>
          </p:cNvSpPr>
          <p:nvPr/>
        </p:nvSpPr>
        <p:spPr bwMode="auto">
          <a:xfrm>
            <a:off x="8601075" y="296703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27" name="Line 80"/>
          <p:cNvSpPr>
            <a:spLocks noChangeShapeType="1"/>
          </p:cNvSpPr>
          <p:nvPr/>
        </p:nvSpPr>
        <p:spPr bwMode="auto">
          <a:xfrm>
            <a:off x="8724900" y="29622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28" name="Line 81"/>
          <p:cNvSpPr>
            <a:spLocks noChangeShapeType="1"/>
          </p:cNvSpPr>
          <p:nvPr/>
        </p:nvSpPr>
        <p:spPr bwMode="auto">
          <a:xfrm>
            <a:off x="8848725" y="295751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29" name="Line 82"/>
          <p:cNvSpPr>
            <a:spLocks noChangeShapeType="1"/>
          </p:cNvSpPr>
          <p:nvPr/>
        </p:nvSpPr>
        <p:spPr bwMode="auto">
          <a:xfrm>
            <a:off x="8972550" y="295275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30" name="Line 83"/>
          <p:cNvSpPr>
            <a:spLocks noChangeShapeType="1"/>
          </p:cNvSpPr>
          <p:nvPr/>
        </p:nvSpPr>
        <p:spPr bwMode="auto">
          <a:xfrm>
            <a:off x="9096375" y="29479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31" name="Text Box 84"/>
          <p:cNvSpPr txBox="1">
            <a:spLocks noChangeArrowheads="1"/>
          </p:cNvSpPr>
          <p:nvPr/>
        </p:nvSpPr>
        <p:spPr bwMode="auto">
          <a:xfrm>
            <a:off x="7772400" y="2057400"/>
            <a:ext cx="14811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ReOrder</a:t>
            </a:r>
          </a:p>
          <a:p>
            <a:pPr algn="ctr" eaLnBrk="1" hangingPunct="1"/>
            <a:r>
              <a:rPr lang="sv-SE" sz="1400" b="1"/>
              <a:t>Buffer (ROB)</a:t>
            </a:r>
            <a:endParaRPr lang="en-US" sz="1400" b="1"/>
          </a:p>
        </p:txBody>
      </p:sp>
      <p:sp>
        <p:nvSpPr>
          <p:cNvPr id="131132" name="Line 85"/>
          <p:cNvSpPr>
            <a:spLocks noChangeShapeType="1"/>
          </p:cNvSpPr>
          <p:nvPr/>
        </p:nvSpPr>
        <p:spPr bwMode="auto">
          <a:xfrm>
            <a:off x="2895600" y="1066800"/>
            <a:ext cx="228600" cy="0"/>
          </a:xfrm>
          <a:prstGeom prst="line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33" name="Line 86"/>
          <p:cNvSpPr>
            <a:spLocks noChangeShapeType="1"/>
          </p:cNvSpPr>
          <p:nvPr/>
        </p:nvSpPr>
        <p:spPr bwMode="auto">
          <a:xfrm flipH="1">
            <a:off x="7239000" y="1143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34" name="Freeform 87"/>
          <p:cNvSpPr>
            <a:spLocks/>
          </p:cNvSpPr>
          <p:nvPr/>
        </p:nvSpPr>
        <p:spPr bwMode="auto">
          <a:xfrm>
            <a:off x="3733800" y="1676400"/>
            <a:ext cx="1143000" cy="228600"/>
          </a:xfrm>
          <a:custGeom>
            <a:avLst/>
            <a:gdLst>
              <a:gd name="T0" fmla="*/ 1143000 w 720"/>
              <a:gd name="T1" fmla="*/ 0 h 144"/>
              <a:gd name="T2" fmla="*/ 0 w 720"/>
              <a:gd name="T3" fmla="*/ 0 h 144"/>
              <a:gd name="T4" fmla="*/ 0 w 720"/>
              <a:gd name="T5" fmla="*/ 228600 h 144"/>
              <a:gd name="T6" fmla="*/ 0 60000 65536"/>
              <a:gd name="T7" fmla="*/ 0 60000 65536"/>
              <a:gd name="T8" fmla="*/ 0 60000 65536"/>
              <a:gd name="T9" fmla="*/ 0 w 720"/>
              <a:gd name="T10" fmla="*/ 0 h 144"/>
              <a:gd name="T11" fmla="*/ 720 w 72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44">
                <a:moveTo>
                  <a:pt x="72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 cap="flat" cmpd="sng">
            <a:solidFill>
              <a:srgbClr val="B2B2B2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35" name="Line 88"/>
          <p:cNvSpPr>
            <a:spLocks noChangeShapeType="1"/>
          </p:cNvSpPr>
          <p:nvPr/>
        </p:nvSpPr>
        <p:spPr bwMode="auto">
          <a:xfrm>
            <a:off x="9372600" y="2590800"/>
            <a:ext cx="0" cy="1524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36" name="Text Box 89"/>
          <p:cNvSpPr txBox="1">
            <a:spLocks noChangeArrowheads="1"/>
          </p:cNvSpPr>
          <p:nvPr/>
        </p:nvSpPr>
        <p:spPr bwMode="auto">
          <a:xfrm>
            <a:off x="9001125" y="1463675"/>
            <a:ext cx="7524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Write</a:t>
            </a:r>
          </a:p>
          <a:p>
            <a:pPr algn="ctr" eaLnBrk="1" hangingPunct="1"/>
            <a:r>
              <a:rPr lang="sv-SE" sz="1400" b="1"/>
              <a:t>Stage</a:t>
            </a:r>
            <a:endParaRPr lang="en-US" sz="1400" b="1"/>
          </a:p>
        </p:txBody>
      </p:sp>
      <p:sp>
        <p:nvSpPr>
          <p:cNvPr id="131137" name="Text Box 90"/>
          <p:cNvSpPr txBox="1">
            <a:spLocks noChangeArrowheads="1"/>
          </p:cNvSpPr>
          <p:nvPr/>
        </p:nvSpPr>
        <p:spPr bwMode="auto">
          <a:xfrm>
            <a:off x="1662113" y="1997075"/>
            <a:ext cx="12366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Reg. Write</a:t>
            </a:r>
          </a:p>
          <a:p>
            <a:pPr algn="ctr" eaLnBrk="1" hangingPunct="1"/>
            <a:r>
              <a:rPr lang="sv-SE" sz="1400" b="1"/>
              <a:t>Path</a:t>
            </a:r>
            <a:endParaRPr lang="en-US" sz="1400" b="1"/>
          </a:p>
        </p:txBody>
      </p:sp>
      <p:grpSp>
        <p:nvGrpSpPr>
          <p:cNvPr id="131138" name="Group 91"/>
          <p:cNvGrpSpPr>
            <a:grpSpLocks/>
          </p:cNvGrpSpPr>
          <p:nvPr/>
        </p:nvGrpSpPr>
        <p:grpSpPr bwMode="auto">
          <a:xfrm>
            <a:off x="942975" y="920750"/>
            <a:ext cx="2028825" cy="2203450"/>
            <a:chOff x="594" y="580"/>
            <a:chExt cx="1278" cy="1388"/>
          </a:xfrm>
        </p:grpSpPr>
        <p:sp>
          <p:nvSpPr>
            <p:cNvPr id="131201" name="Text Box 92"/>
            <p:cNvSpPr txBox="1">
              <a:spLocks noChangeArrowheads="1"/>
            </p:cNvSpPr>
            <p:nvPr/>
          </p:nvSpPr>
          <p:spPr bwMode="auto">
            <a:xfrm>
              <a:off x="594" y="580"/>
              <a:ext cx="1278" cy="524"/>
            </a:xfrm>
            <a:prstGeom prst="rect">
              <a:avLst/>
            </a:prstGeom>
            <a:noFill/>
            <a:ln w="9525">
              <a:solidFill>
                <a:srgbClr val="B2B2B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sv-SE" sz="1200" b="1">
                  <a:latin typeface="Courier New" pitchFamily="49" charset="0"/>
                </a:rPr>
                <a:t>#3 DIV	F0,F2,F4</a:t>
              </a:r>
            </a:p>
            <a:p>
              <a:pPr eaLnBrk="1" hangingPunct="1"/>
              <a:r>
                <a:rPr lang="sv-SE" sz="1200" b="1">
                  <a:latin typeface="Courier New" pitchFamily="49" charset="0"/>
                </a:rPr>
                <a:t>#4 ADDD	F6,F0,F8</a:t>
              </a:r>
            </a:p>
            <a:p>
              <a:pPr eaLnBrk="1" hangingPunct="1"/>
              <a:r>
                <a:rPr lang="sv-SE" sz="1200" b="1">
                  <a:latin typeface="Courier New" pitchFamily="49" charset="0"/>
                </a:rPr>
                <a:t>#5 SUBD	F8,F10,F14</a:t>
              </a:r>
            </a:p>
            <a:p>
              <a:pPr eaLnBrk="1" hangingPunct="1"/>
              <a:r>
                <a:rPr lang="sv-SE" sz="1200" b="1">
                  <a:latin typeface="Courier New" pitchFamily="49" charset="0"/>
                </a:rPr>
                <a:t>#6 MULD	F6,F10,F8</a:t>
              </a:r>
              <a:endParaRPr lang="en-US" sz="1200" b="1">
                <a:latin typeface="Courier New" pitchFamily="49" charset="0"/>
              </a:endParaRPr>
            </a:p>
          </p:txBody>
        </p:sp>
        <p:sp>
          <p:nvSpPr>
            <p:cNvPr id="131202" name="Freeform 93"/>
            <p:cNvSpPr>
              <a:spLocks/>
            </p:cNvSpPr>
            <p:nvPr/>
          </p:nvSpPr>
          <p:spPr bwMode="auto">
            <a:xfrm>
              <a:off x="960" y="1104"/>
              <a:ext cx="336" cy="864"/>
            </a:xfrm>
            <a:custGeom>
              <a:avLst/>
              <a:gdLst>
                <a:gd name="T0" fmla="*/ 0 w 336"/>
                <a:gd name="T1" fmla="*/ 0 h 864"/>
                <a:gd name="T2" fmla="*/ 336 w 336"/>
                <a:gd name="T3" fmla="*/ 864 h 864"/>
                <a:gd name="T4" fmla="*/ 0 60000 65536"/>
                <a:gd name="T5" fmla="*/ 0 60000 65536"/>
                <a:gd name="T6" fmla="*/ 0 w 336"/>
                <a:gd name="T7" fmla="*/ 0 h 864"/>
                <a:gd name="T8" fmla="*/ 336 w 336"/>
                <a:gd name="T9" fmla="*/ 864 h 8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6" h="864">
                  <a:moveTo>
                    <a:pt x="0" y="0"/>
                  </a:moveTo>
                  <a:cubicBezTo>
                    <a:pt x="0" y="0"/>
                    <a:pt x="168" y="432"/>
                    <a:pt x="336" y="864"/>
                  </a:cubicBezTo>
                </a:path>
              </a:pathLst>
            </a:custGeom>
            <a:noFill/>
            <a:ln w="28575" cap="flat" cmpd="sng">
              <a:solidFill>
                <a:srgbClr val="B2B2B2"/>
              </a:solidFill>
              <a:prstDash val="solid"/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1139" name="Line 94"/>
          <p:cNvSpPr>
            <a:spLocks noChangeShapeType="1"/>
          </p:cNvSpPr>
          <p:nvPr/>
        </p:nvSpPr>
        <p:spPr bwMode="auto">
          <a:xfrm flipH="1">
            <a:off x="8991600" y="36576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40" name="Line 95"/>
          <p:cNvSpPr>
            <a:spLocks noChangeShapeType="1"/>
          </p:cNvSpPr>
          <p:nvPr/>
        </p:nvSpPr>
        <p:spPr bwMode="auto">
          <a:xfrm>
            <a:off x="8686800" y="3505200"/>
            <a:ext cx="30480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1141" name="Group 96"/>
          <p:cNvGrpSpPr>
            <a:grpSpLocks/>
          </p:cNvGrpSpPr>
          <p:nvPr/>
        </p:nvGrpSpPr>
        <p:grpSpPr bwMode="auto">
          <a:xfrm>
            <a:off x="7010400" y="685800"/>
            <a:ext cx="533400" cy="609600"/>
            <a:chOff x="4416" y="432"/>
            <a:chExt cx="336" cy="384"/>
          </a:xfrm>
        </p:grpSpPr>
        <p:sp>
          <p:nvSpPr>
            <p:cNvPr id="131198" name="Rectangle 97"/>
            <p:cNvSpPr>
              <a:spLocks noChangeArrowheads="1"/>
            </p:cNvSpPr>
            <p:nvPr/>
          </p:nvSpPr>
          <p:spPr bwMode="auto">
            <a:xfrm>
              <a:off x="4416" y="720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1199" name="Rectangle 98"/>
            <p:cNvSpPr>
              <a:spLocks noChangeArrowheads="1"/>
            </p:cNvSpPr>
            <p:nvPr/>
          </p:nvSpPr>
          <p:spPr bwMode="auto">
            <a:xfrm>
              <a:off x="4416" y="579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  <p:sp>
          <p:nvSpPr>
            <p:cNvPr id="131200" name="Rectangle 99"/>
            <p:cNvSpPr>
              <a:spLocks noChangeArrowheads="1"/>
            </p:cNvSpPr>
            <p:nvPr/>
          </p:nvSpPr>
          <p:spPr bwMode="auto">
            <a:xfrm>
              <a:off x="4416" y="432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D</a:t>
              </a:r>
              <a:endParaRPr lang="en-US" sz="1200"/>
            </a:p>
          </p:txBody>
        </p:sp>
      </p:grpSp>
      <p:sp>
        <p:nvSpPr>
          <p:cNvPr id="131142" name="Freeform 100"/>
          <p:cNvSpPr>
            <a:spLocks/>
          </p:cNvSpPr>
          <p:nvPr/>
        </p:nvSpPr>
        <p:spPr bwMode="auto">
          <a:xfrm flipV="1">
            <a:off x="6248400" y="1219200"/>
            <a:ext cx="914400" cy="228600"/>
          </a:xfrm>
          <a:custGeom>
            <a:avLst/>
            <a:gdLst>
              <a:gd name="T0" fmla="*/ 914400 w 720"/>
              <a:gd name="T1" fmla="*/ 228600 h 1056"/>
              <a:gd name="T2" fmla="*/ 365760 w 720"/>
              <a:gd name="T3" fmla="*/ 187036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cubicBezTo>
                  <a:pt x="564" y="1048"/>
                  <a:pt x="408" y="1040"/>
                  <a:pt x="288" y="864"/>
                </a:cubicBezTo>
                <a:cubicBezTo>
                  <a:pt x="168" y="688"/>
                  <a:pt x="84" y="34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43" name="Line 101"/>
          <p:cNvSpPr>
            <a:spLocks noChangeShapeType="1"/>
          </p:cNvSpPr>
          <p:nvPr/>
        </p:nvSpPr>
        <p:spPr bwMode="auto">
          <a:xfrm>
            <a:off x="2895600" y="1233488"/>
            <a:ext cx="228600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44" name="Line 102"/>
          <p:cNvSpPr>
            <a:spLocks noChangeShapeType="1"/>
          </p:cNvSpPr>
          <p:nvPr/>
        </p:nvSpPr>
        <p:spPr bwMode="auto">
          <a:xfrm>
            <a:off x="2895600" y="1400175"/>
            <a:ext cx="228600" cy="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45" name="Line 103"/>
          <p:cNvSpPr>
            <a:spLocks noChangeShapeType="1"/>
          </p:cNvSpPr>
          <p:nvPr/>
        </p:nvSpPr>
        <p:spPr bwMode="auto">
          <a:xfrm>
            <a:off x="2895600" y="1600200"/>
            <a:ext cx="228600" cy="0"/>
          </a:xfrm>
          <a:prstGeom prst="line">
            <a:avLst/>
          </a:prstGeom>
          <a:noFill/>
          <a:ln w="5715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1146" name="Group 104"/>
          <p:cNvGrpSpPr>
            <a:grpSpLocks/>
          </p:cNvGrpSpPr>
          <p:nvPr/>
        </p:nvGrpSpPr>
        <p:grpSpPr bwMode="auto">
          <a:xfrm>
            <a:off x="3886200" y="1752600"/>
            <a:ext cx="1676400" cy="3048000"/>
            <a:chOff x="2448" y="1104"/>
            <a:chExt cx="1056" cy="1920"/>
          </a:xfrm>
        </p:grpSpPr>
        <p:grpSp>
          <p:nvGrpSpPr>
            <p:cNvPr id="131194" name="Group 105"/>
            <p:cNvGrpSpPr>
              <a:grpSpLocks/>
            </p:cNvGrpSpPr>
            <p:nvPr/>
          </p:nvGrpSpPr>
          <p:grpSpPr bwMode="auto">
            <a:xfrm>
              <a:off x="2448" y="1104"/>
              <a:ext cx="1056" cy="1920"/>
              <a:chOff x="2448" y="1104"/>
              <a:chExt cx="1056" cy="1920"/>
            </a:xfrm>
          </p:grpSpPr>
          <p:sp>
            <p:nvSpPr>
              <p:cNvPr id="131196" name="Freeform 106"/>
              <p:cNvSpPr>
                <a:spLocks/>
              </p:cNvSpPr>
              <p:nvPr/>
            </p:nvSpPr>
            <p:spPr bwMode="auto">
              <a:xfrm>
                <a:off x="2448" y="1104"/>
                <a:ext cx="576" cy="1632"/>
              </a:xfrm>
              <a:custGeom>
                <a:avLst/>
                <a:gdLst>
                  <a:gd name="T0" fmla="*/ 0 w 576"/>
                  <a:gd name="T1" fmla="*/ 233 h 336"/>
                  <a:gd name="T2" fmla="*/ 384 w 576"/>
                  <a:gd name="T3" fmla="*/ 233 h 336"/>
                  <a:gd name="T4" fmla="*/ 576 w 576"/>
                  <a:gd name="T5" fmla="*/ 1632 h 33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336"/>
                  <a:gd name="T11" fmla="*/ 576 w 576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336">
                    <a:moveTo>
                      <a:pt x="0" y="48"/>
                    </a:moveTo>
                    <a:cubicBezTo>
                      <a:pt x="144" y="24"/>
                      <a:pt x="288" y="0"/>
                      <a:pt x="384" y="48"/>
                    </a:cubicBezTo>
                    <a:cubicBezTo>
                      <a:pt x="480" y="96"/>
                      <a:pt x="528" y="216"/>
                      <a:pt x="576" y="336"/>
                    </a:cubicBezTo>
                  </a:path>
                </a:pathLst>
              </a:custGeom>
              <a:noFill/>
              <a:ln w="28575" cap="flat" cmpd="sng">
                <a:solidFill>
                  <a:srgbClr val="FF9900"/>
                </a:solidFill>
                <a:prstDash val="solid"/>
                <a:miter lim="800000"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1197" name="Line 107"/>
              <p:cNvSpPr>
                <a:spLocks noChangeShapeType="1"/>
              </p:cNvSpPr>
              <p:nvPr/>
            </p:nvSpPr>
            <p:spPr bwMode="auto">
              <a:xfrm>
                <a:off x="3504" y="2784"/>
                <a:ext cx="0" cy="24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31195" name="Line 108"/>
            <p:cNvSpPr>
              <a:spLocks noChangeShapeType="1"/>
            </p:cNvSpPr>
            <p:nvPr/>
          </p:nvSpPr>
          <p:spPr bwMode="auto">
            <a:xfrm>
              <a:off x="3045" y="2754"/>
              <a:ext cx="0" cy="240"/>
            </a:xfrm>
            <a:prstGeom prst="line">
              <a:avLst/>
            </a:prstGeom>
            <a:noFill/>
            <a:ln w="57150">
              <a:solidFill>
                <a:srgbClr val="FF9900">
                  <a:alpha val="50195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1147" name="Group 109"/>
          <p:cNvGrpSpPr>
            <a:grpSpLocks/>
          </p:cNvGrpSpPr>
          <p:nvPr/>
        </p:nvGrpSpPr>
        <p:grpSpPr bwMode="auto">
          <a:xfrm>
            <a:off x="4772025" y="2466975"/>
            <a:ext cx="28575" cy="1876425"/>
            <a:chOff x="3006" y="1554"/>
            <a:chExt cx="18" cy="1182"/>
          </a:xfrm>
        </p:grpSpPr>
        <p:sp>
          <p:nvSpPr>
            <p:cNvPr id="131192" name="Line 110"/>
            <p:cNvSpPr>
              <a:spLocks noChangeShapeType="1"/>
            </p:cNvSpPr>
            <p:nvPr/>
          </p:nvSpPr>
          <p:spPr bwMode="auto">
            <a:xfrm>
              <a:off x="3006" y="1554"/>
              <a:ext cx="0" cy="24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193" name="Line 111"/>
            <p:cNvSpPr>
              <a:spLocks noChangeShapeType="1"/>
            </p:cNvSpPr>
            <p:nvPr/>
          </p:nvSpPr>
          <p:spPr bwMode="auto">
            <a:xfrm>
              <a:off x="3024" y="1776"/>
              <a:ext cx="0" cy="96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1148" name="Line 112"/>
          <p:cNvSpPr>
            <a:spLocks noChangeShapeType="1"/>
          </p:cNvSpPr>
          <p:nvPr/>
        </p:nvSpPr>
        <p:spPr bwMode="auto">
          <a:xfrm flipV="1">
            <a:off x="3886200" y="3505200"/>
            <a:ext cx="990600" cy="228600"/>
          </a:xfrm>
          <a:prstGeom prst="line">
            <a:avLst/>
          </a:prstGeom>
          <a:noFill/>
          <a:ln w="28575">
            <a:solidFill>
              <a:srgbClr val="99CCFF"/>
            </a:solidFill>
            <a:miter lim="800000"/>
            <a:headEnd type="diamond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49" name="Line 113"/>
          <p:cNvSpPr>
            <a:spLocks noChangeShapeType="1"/>
          </p:cNvSpPr>
          <p:nvPr/>
        </p:nvSpPr>
        <p:spPr bwMode="auto">
          <a:xfrm>
            <a:off x="8429625" y="3124200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50" name="Rectangle 114"/>
          <p:cNvSpPr>
            <a:spLocks noChangeArrowheads="1"/>
          </p:cNvSpPr>
          <p:nvPr/>
        </p:nvSpPr>
        <p:spPr bwMode="auto">
          <a:xfrm>
            <a:off x="3733800" y="41910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/>
              <a:t>#5</a:t>
            </a:r>
            <a:endParaRPr lang="en-US" sz="1400"/>
          </a:p>
        </p:txBody>
      </p:sp>
      <p:sp>
        <p:nvSpPr>
          <p:cNvPr id="131151" name="Line 115"/>
          <p:cNvSpPr>
            <a:spLocks noChangeShapeType="1"/>
          </p:cNvSpPr>
          <p:nvPr/>
        </p:nvSpPr>
        <p:spPr bwMode="auto">
          <a:xfrm>
            <a:off x="5638800" y="3124200"/>
            <a:ext cx="0" cy="381000"/>
          </a:xfrm>
          <a:prstGeom prst="line">
            <a:avLst/>
          </a:prstGeom>
          <a:noFill/>
          <a:ln w="5715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52" name="Line 116"/>
          <p:cNvSpPr>
            <a:spLocks noChangeShapeType="1"/>
          </p:cNvSpPr>
          <p:nvPr/>
        </p:nvSpPr>
        <p:spPr bwMode="auto">
          <a:xfrm flipH="1">
            <a:off x="3962400" y="4800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53" name="Line 117"/>
          <p:cNvSpPr>
            <a:spLocks noChangeShapeType="1"/>
          </p:cNvSpPr>
          <p:nvPr/>
        </p:nvSpPr>
        <p:spPr bwMode="auto">
          <a:xfrm flipH="1">
            <a:off x="2819400" y="4953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1154" name="Group 118"/>
          <p:cNvGrpSpPr>
            <a:grpSpLocks/>
          </p:cNvGrpSpPr>
          <p:nvPr/>
        </p:nvGrpSpPr>
        <p:grpSpPr bwMode="auto">
          <a:xfrm>
            <a:off x="2286000" y="5257800"/>
            <a:ext cx="533400" cy="1447800"/>
            <a:chOff x="1440" y="2448"/>
            <a:chExt cx="336" cy="912"/>
          </a:xfrm>
        </p:grpSpPr>
        <p:grpSp>
          <p:nvGrpSpPr>
            <p:cNvPr id="131185" name="Group 119"/>
            <p:cNvGrpSpPr>
              <a:grpSpLocks/>
            </p:cNvGrpSpPr>
            <p:nvPr/>
          </p:nvGrpSpPr>
          <p:grpSpPr bwMode="auto">
            <a:xfrm>
              <a:off x="1440" y="2448"/>
              <a:ext cx="336" cy="768"/>
              <a:chOff x="1152" y="528"/>
              <a:chExt cx="336" cy="768"/>
            </a:xfrm>
          </p:grpSpPr>
          <p:sp>
            <p:nvSpPr>
              <p:cNvPr id="131187" name="Rectangle 120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76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1188" name="Rectangle 121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Op</a:t>
                </a:r>
                <a:endParaRPr lang="en-US" sz="1000"/>
              </a:p>
            </p:txBody>
          </p:sp>
          <p:sp>
            <p:nvSpPr>
              <p:cNvPr id="131189" name="Rectangle 122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D</a:t>
                </a:r>
                <a:endParaRPr lang="en-US" sz="1000"/>
              </a:p>
            </p:txBody>
          </p:sp>
          <p:sp>
            <p:nvSpPr>
              <p:cNvPr id="131190" name="Rectangle 123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S1</a:t>
                </a:r>
                <a:endParaRPr lang="en-US" sz="1000"/>
              </a:p>
            </p:txBody>
          </p:sp>
          <p:sp>
            <p:nvSpPr>
              <p:cNvPr id="131191" name="Rectangle 124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S2</a:t>
                </a:r>
                <a:endParaRPr lang="en-US" sz="1000"/>
              </a:p>
            </p:txBody>
          </p:sp>
        </p:grpSp>
        <p:sp>
          <p:nvSpPr>
            <p:cNvPr id="131186" name="Rectangle 125"/>
            <p:cNvSpPr>
              <a:spLocks noChangeArrowheads="1"/>
            </p:cNvSpPr>
            <p:nvPr/>
          </p:nvSpPr>
          <p:spPr bwMode="auto">
            <a:xfrm>
              <a:off x="1440" y="3216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</p:grpSp>
      <p:sp>
        <p:nvSpPr>
          <p:cNvPr id="131155" name="Line 126"/>
          <p:cNvSpPr>
            <a:spLocks noChangeShapeType="1"/>
          </p:cNvSpPr>
          <p:nvPr/>
        </p:nvSpPr>
        <p:spPr bwMode="auto">
          <a:xfrm>
            <a:off x="5562600" y="4876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1156" name="Group 127"/>
          <p:cNvGrpSpPr>
            <a:grpSpLocks/>
          </p:cNvGrpSpPr>
          <p:nvPr/>
        </p:nvGrpSpPr>
        <p:grpSpPr bwMode="auto">
          <a:xfrm>
            <a:off x="5791200" y="5105400"/>
            <a:ext cx="533400" cy="1600200"/>
            <a:chOff x="3648" y="3210"/>
            <a:chExt cx="336" cy="1008"/>
          </a:xfrm>
        </p:grpSpPr>
        <p:grpSp>
          <p:nvGrpSpPr>
            <p:cNvPr id="131177" name="Group 128"/>
            <p:cNvGrpSpPr>
              <a:grpSpLocks/>
            </p:cNvGrpSpPr>
            <p:nvPr/>
          </p:nvGrpSpPr>
          <p:grpSpPr bwMode="auto">
            <a:xfrm>
              <a:off x="3648" y="3210"/>
              <a:ext cx="336" cy="768"/>
              <a:chOff x="1152" y="528"/>
              <a:chExt cx="336" cy="768"/>
            </a:xfrm>
          </p:grpSpPr>
          <p:sp>
            <p:nvSpPr>
              <p:cNvPr id="131180" name="Rectangle 129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76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1181" name="Rectangle 130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Op</a:t>
                </a:r>
                <a:endParaRPr lang="en-US" sz="1000"/>
              </a:p>
            </p:txBody>
          </p:sp>
          <p:sp>
            <p:nvSpPr>
              <p:cNvPr id="131182" name="Rectangle 131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D:F0</a:t>
                </a:r>
                <a:endParaRPr lang="en-US" sz="1000"/>
              </a:p>
            </p:txBody>
          </p:sp>
          <p:sp>
            <p:nvSpPr>
              <p:cNvPr id="131183" name="Rectangle 132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S1:v</a:t>
                </a:r>
                <a:endParaRPr lang="en-US" sz="1000"/>
              </a:p>
            </p:txBody>
          </p:sp>
          <p:sp>
            <p:nvSpPr>
              <p:cNvPr id="131184" name="Rectangle 133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S2:v</a:t>
                </a:r>
                <a:endParaRPr lang="en-US" sz="1000"/>
              </a:p>
            </p:txBody>
          </p:sp>
        </p:grpSp>
        <p:sp>
          <p:nvSpPr>
            <p:cNvPr id="131178" name="Rectangle 134"/>
            <p:cNvSpPr>
              <a:spLocks noChangeArrowheads="1"/>
            </p:cNvSpPr>
            <p:nvPr/>
          </p:nvSpPr>
          <p:spPr bwMode="auto">
            <a:xfrm>
              <a:off x="3648" y="4122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1179" name="Rectangle 135"/>
            <p:cNvSpPr>
              <a:spLocks noChangeArrowheads="1"/>
            </p:cNvSpPr>
            <p:nvPr/>
          </p:nvSpPr>
          <p:spPr bwMode="auto">
            <a:xfrm>
              <a:off x="3648" y="3981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</p:grpSp>
      <p:sp>
        <p:nvSpPr>
          <p:cNvPr id="131157" name="Freeform 136"/>
          <p:cNvSpPr>
            <a:spLocks/>
          </p:cNvSpPr>
          <p:nvPr/>
        </p:nvSpPr>
        <p:spPr bwMode="auto">
          <a:xfrm>
            <a:off x="4953000" y="6096000"/>
            <a:ext cx="1009650" cy="533400"/>
          </a:xfrm>
          <a:custGeom>
            <a:avLst/>
            <a:gdLst>
              <a:gd name="T0" fmla="*/ 1009650 w 720"/>
              <a:gd name="T1" fmla="*/ 533400 h 1056"/>
              <a:gd name="T2" fmla="*/ 403860 w 720"/>
              <a:gd name="T3" fmla="*/ 436418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cubicBezTo>
                  <a:pt x="564" y="1048"/>
                  <a:pt x="408" y="1040"/>
                  <a:pt x="288" y="864"/>
                </a:cubicBezTo>
                <a:cubicBezTo>
                  <a:pt x="168" y="688"/>
                  <a:pt x="84" y="34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1158" name="Group 137"/>
          <p:cNvGrpSpPr>
            <a:grpSpLocks/>
          </p:cNvGrpSpPr>
          <p:nvPr/>
        </p:nvGrpSpPr>
        <p:grpSpPr bwMode="auto">
          <a:xfrm>
            <a:off x="3429000" y="5257800"/>
            <a:ext cx="685800" cy="1447800"/>
            <a:chOff x="2496" y="3168"/>
            <a:chExt cx="336" cy="912"/>
          </a:xfrm>
        </p:grpSpPr>
        <p:grpSp>
          <p:nvGrpSpPr>
            <p:cNvPr id="131170" name="Group 138"/>
            <p:cNvGrpSpPr>
              <a:grpSpLocks/>
            </p:cNvGrpSpPr>
            <p:nvPr/>
          </p:nvGrpSpPr>
          <p:grpSpPr bwMode="auto">
            <a:xfrm>
              <a:off x="2496" y="3168"/>
              <a:ext cx="336" cy="768"/>
              <a:chOff x="1152" y="528"/>
              <a:chExt cx="336" cy="768"/>
            </a:xfrm>
          </p:grpSpPr>
          <p:sp>
            <p:nvSpPr>
              <p:cNvPr id="131172" name="Rectangle 139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76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1173" name="Rectangle 140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Op</a:t>
                </a:r>
                <a:endParaRPr lang="en-US" sz="1000"/>
              </a:p>
            </p:txBody>
          </p:sp>
          <p:sp>
            <p:nvSpPr>
              <p:cNvPr id="131174" name="Rectangle 141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D</a:t>
                </a:r>
                <a:endParaRPr lang="en-US" sz="1000"/>
              </a:p>
            </p:txBody>
          </p:sp>
          <p:sp>
            <p:nvSpPr>
              <p:cNvPr id="131175" name="Rectangle 142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S1:v/ptr</a:t>
                </a:r>
                <a:endParaRPr lang="en-US" sz="1000"/>
              </a:p>
            </p:txBody>
          </p:sp>
          <p:sp>
            <p:nvSpPr>
              <p:cNvPr id="131176" name="Rectangle 143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S2:v/ptr</a:t>
                </a:r>
                <a:endParaRPr lang="en-US" sz="1000"/>
              </a:p>
            </p:txBody>
          </p:sp>
        </p:grpSp>
        <p:sp>
          <p:nvSpPr>
            <p:cNvPr id="131171" name="Rectangle 144"/>
            <p:cNvSpPr>
              <a:spLocks noChangeArrowheads="1"/>
            </p:cNvSpPr>
            <p:nvPr/>
          </p:nvSpPr>
          <p:spPr bwMode="auto">
            <a:xfrm>
              <a:off x="2496" y="3936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</p:grpSp>
      <p:sp>
        <p:nvSpPr>
          <p:cNvPr id="131159" name="Line 145"/>
          <p:cNvSpPr>
            <a:spLocks noChangeShapeType="1"/>
          </p:cNvSpPr>
          <p:nvPr/>
        </p:nvSpPr>
        <p:spPr bwMode="auto">
          <a:xfrm flipH="1">
            <a:off x="3962400" y="4953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60" name="Rectangle 146"/>
          <p:cNvSpPr>
            <a:spLocks noChangeArrowheads="1"/>
          </p:cNvSpPr>
          <p:nvPr/>
        </p:nvSpPr>
        <p:spPr bwMode="auto">
          <a:xfrm>
            <a:off x="8458200" y="53340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D</a:t>
            </a:r>
            <a:endParaRPr lang="en-US" sz="1000"/>
          </a:p>
        </p:txBody>
      </p:sp>
      <p:sp>
        <p:nvSpPr>
          <p:cNvPr id="131161" name="Rectangle 147"/>
          <p:cNvSpPr>
            <a:spLocks noChangeArrowheads="1"/>
          </p:cNvSpPr>
          <p:nvPr/>
        </p:nvSpPr>
        <p:spPr bwMode="auto">
          <a:xfrm>
            <a:off x="8458200" y="56388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answ</a:t>
            </a:r>
            <a:endParaRPr lang="en-US" sz="1000"/>
          </a:p>
        </p:txBody>
      </p:sp>
      <p:sp>
        <p:nvSpPr>
          <p:cNvPr id="131162" name="Line 148"/>
          <p:cNvSpPr>
            <a:spLocks noChangeShapeType="1"/>
          </p:cNvSpPr>
          <p:nvPr/>
        </p:nvSpPr>
        <p:spPr bwMode="auto">
          <a:xfrm>
            <a:off x="6781800" y="5105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63" name="Rectangle 149"/>
          <p:cNvSpPr>
            <a:spLocks noChangeArrowheads="1"/>
          </p:cNvSpPr>
          <p:nvPr/>
        </p:nvSpPr>
        <p:spPr bwMode="auto">
          <a:xfrm>
            <a:off x="7315200" y="52578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D</a:t>
            </a:r>
            <a:endParaRPr lang="en-US" sz="1000"/>
          </a:p>
        </p:txBody>
      </p:sp>
      <p:sp>
        <p:nvSpPr>
          <p:cNvPr id="131164" name="Rectangle 150"/>
          <p:cNvSpPr>
            <a:spLocks noChangeArrowheads="1"/>
          </p:cNvSpPr>
          <p:nvPr/>
        </p:nvSpPr>
        <p:spPr bwMode="auto">
          <a:xfrm>
            <a:off x="7315200" y="55626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answ</a:t>
            </a:r>
            <a:endParaRPr lang="en-US" sz="1000"/>
          </a:p>
        </p:txBody>
      </p:sp>
      <p:sp>
        <p:nvSpPr>
          <p:cNvPr id="131165" name="Rectangle 151"/>
          <p:cNvSpPr>
            <a:spLocks noChangeArrowheads="1"/>
          </p:cNvSpPr>
          <p:nvPr/>
        </p:nvSpPr>
        <p:spPr bwMode="auto">
          <a:xfrm>
            <a:off x="7315200" y="58674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/>
              <a:t>#</a:t>
            </a:r>
            <a:endParaRPr lang="en-US" sz="1400"/>
          </a:p>
        </p:txBody>
      </p:sp>
      <p:sp>
        <p:nvSpPr>
          <p:cNvPr id="131166" name="Rectangle 152"/>
          <p:cNvSpPr>
            <a:spLocks noChangeArrowheads="1"/>
          </p:cNvSpPr>
          <p:nvPr/>
        </p:nvSpPr>
        <p:spPr bwMode="auto">
          <a:xfrm>
            <a:off x="7315200" y="6172200"/>
            <a:ext cx="5334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1000"/>
          </a:p>
        </p:txBody>
      </p:sp>
      <p:sp>
        <p:nvSpPr>
          <p:cNvPr id="131167" name="Freeform 153"/>
          <p:cNvSpPr>
            <a:spLocks/>
          </p:cNvSpPr>
          <p:nvPr/>
        </p:nvSpPr>
        <p:spPr bwMode="auto">
          <a:xfrm>
            <a:off x="6629400" y="6248400"/>
            <a:ext cx="914400" cy="76200"/>
          </a:xfrm>
          <a:custGeom>
            <a:avLst/>
            <a:gdLst>
              <a:gd name="T0" fmla="*/ 914400 w 720"/>
              <a:gd name="T1" fmla="*/ 76200 h 1056"/>
              <a:gd name="T2" fmla="*/ 365760 w 720"/>
              <a:gd name="T3" fmla="*/ 62345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cubicBezTo>
                  <a:pt x="564" y="1048"/>
                  <a:pt x="408" y="1040"/>
                  <a:pt x="288" y="864"/>
                </a:cubicBezTo>
                <a:cubicBezTo>
                  <a:pt x="168" y="688"/>
                  <a:pt x="84" y="34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168" name="Oval 154"/>
          <p:cNvSpPr>
            <a:spLocks noChangeArrowheads="1"/>
          </p:cNvSpPr>
          <p:nvPr/>
        </p:nvSpPr>
        <p:spPr bwMode="auto">
          <a:xfrm>
            <a:off x="3124200" y="4114800"/>
            <a:ext cx="12192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1169" name="Oval 155"/>
          <p:cNvSpPr>
            <a:spLocks noChangeArrowheads="1"/>
          </p:cNvSpPr>
          <p:nvPr/>
        </p:nvSpPr>
        <p:spPr bwMode="auto">
          <a:xfrm>
            <a:off x="5410200" y="3048000"/>
            <a:ext cx="4572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053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Freeform 2"/>
          <p:cNvSpPr>
            <a:spLocks/>
          </p:cNvSpPr>
          <p:nvPr/>
        </p:nvSpPr>
        <p:spPr bwMode="auto">
          <a:xfrm>
            <a:off x="1397000" y="2489200"/>
            <a:ext cx="8674100" cy="1092200"/>
          </a:xfrm>
          <a:custGeom>
            <a:avLst/>
            <a:gdLst>
              <a:gd name="T0" fmla="*/ 7670800 w 5464"/>
              <a:gd name="T1" fmla="*/ 963706 h 952"/>
              <a:gd name="T2" fmla="*/ 8280400 w 5464"/>
              <a:gd name="T3" fmla="*/ 963706 h 952"/>
              <a:gd name="T4" fmla="*/ 7442200 w 5464"/>
              <a:gd name="T5" fmla="*/ 192741 h 952"/>
              <a:gd name="T6" fmla="*/ 889000 w 5464"/>
              <a:gd name="T7" fmla="*/ 27534 h 952"/>
              <a:gd name="T8" fmla="*/ 2108200 w 5464"/>
              <a:gd name="T9" fmla="*/ 357948 h 9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64"/>
              <a:gd name="T16" fmla="*/ 0 h 952"/>
              <a:gd name="T17" fmla="*/ 5464 w 5464"/>
              <a:gd name="T18" fmla="*/ 952 h 9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64" h="952">
                <a:moveTo>
                  <a:pt x="4832" y="840"/>
                </a:moveTo>
                <a:cubicBezTo>
                  <a:pt x="5036" y="896"/>
                  <a:pt x="5240" y="952"/>
                  <a:pt x="5216" y="840"/>
                </a:cubicBezTo>
                <a:cubicBezTo>
                  <a:pt x="5192" y="728"/>
                  <a:pt x="5464" y="304"/>
                  <a:pt x="4688" y="168"/>
                </a:cubicBezTo>
                <a:cubicBezTo>
                  <a:pt x="3912" y="32"/>
                  <a:pt x="1120" y="0"/>
                  <a:pt x="560" y="24"/>
                </a:cubicBezTo>
                <a:cubicBezTo>
                  <a:pt x="0" y="48"/>
                  <a:pt x="664" y="180"/>
                  <a:pt x="1328" y="312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0275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-304800"/>
            <a:ext cx="8842375" cy="1431925"/>
          </a:xfrm>
        </p:spPr>
        <p:txBody>
          <a:bodyPr lIns="90924" tIns="45462" rIns="90924" bIns="45462" anchor="ctr"/>
          <a:lstStyle/>
          <a:p>
            <a:pPr defTabSz="993775" eaLnBrk="1" hangingPunct="1">
              <a:defRPr/>
            </a:pPr>
            <a:r>
              <a:rPr lang="sv-SE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Tomasulo’s Algorithm</a:t>
            </a:r>
            <a:endParaRPr lang="en-US" sz="400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3530600" y="1866900"/>
            <a:ext cx="423863" cy="29432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2101" name="Line 5"/>
          <p:cNvSpPr>
            <a:spLocks noChangeShapeType="1"/>
          </p:cNvSpPr>
          <p:nvPr/>
        </p:nvSpPr>
        <p:spPr bwMode="auto">
          <a:xfrm>
            <a:off x="2170113" y="3368675"/>
            <a:ext cx="1825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2102" name="Group 6"/>
          <p:cNvGrpSpPr>
            <a:grpSpLocks/>
          </p:cNvGrpSpPr>
          <p:nvPr/>
        </p:nvGrpSpPr>
        <p:grpSpPr bwMode="auto">
          <a:xfrm>
            <a:off x="2057400" y="3138488"/>
            <a:ext cx="152400" cy="442912"/>
            <a:chOff x="1480" y="1915"/>
            <a:chExt cx="117" cy="293"/>
          </a:xfrm>
        </p:grpSpPr>
        <p:sp>
          <p:nvSpPr>
            <p:cNvPr id="132248" name="Rectangle 7"/>
            <p:cNvSpPr>
              <a:spLocks noChangeArrowheads="1"/>
            </p:cNvSpPr>
            <p:nvPr/>
          </p:nvSpPr>
          <p:spPr bwMode="auto">
            <a:xfrm>
              <a:off x="1480" y="1915"/>
              <a:ext cx="40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2249" name="Rectangle 8"/>
            <p:cNvSpPr>
              <a:spLocks noChangeArrowheads="1"/>
            </p:cNvSpPr>
            <p:nvPr/>
          </p:nvSpPr>
          <p:spPr bwMode="auto">
            <a:xfrm>
              <a:off x="1515" y="1915"/>
              <a:ext cx="40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2250" name="Rectangle 9"/>
            <p:cNvSpPr>
              <a:spLocks noChangeArrowheads="1"/>
            </p:cNvSpPr>
            <p:nvPr/>
          </p:nvSpPr>
          <p:spPr bwMode="auto">
            <a:xfrm>
              <a:off x="1556" y="1915"/>
              <a:ext cx="41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32103" name="Rectangle 10"/>
          <p:cNvSpPr>
            <a:spLocks noChangeArrowheads="1"/>
          </p:cNvSpPr>
          <p:nvPr/>
        </p:nvSpPr>
        <p:spPr bwMode="auto">
          <a:xfrm>
            <a:off x="1477963" y="3152775"/>
            <a:ext cx="328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903" tIns="39952" rIns="79903" bIns="39952">
            <a:spAutoFit/>
          </a:bodyPr>
          <a:lstStyle/>
          <a:p>
            <a:pPr defTabSz="661988" eaLnBrk="0" hangingPunct="0"/>
            <a:r>
              <a:rPr lang="en-US" sz="1500">
                <a:latin typeface="Helvetica" charset="0"/>
              </a:rPr>
              <a:t>IF</a:t>
            </a:r>
          </a:p>
        </p:txBody>
      </p:sp>
      <p:sp>
        <p:nvSpPr>
          <p:cNvPr id="132104" name="Rectangle 11"/>
          <p:cNvSpPr>
            <a:spLocks noChangeArrowheads="1"/>
          </p:cNvSpPr>
          <p:nvPr/>
        </p:nvSpPr>
        <p:spPr bwMode="auto">
          <a:xfrm rot="-5400000">
            <a:off x="3005138" y="3121025"/>
            <a:ext cx="14620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03" tIns="39952" rIns="79903" bIns="39952">
            <a:spAutoFit/>
          </a:bodyPr>
          <a:lstStyle/>
          <a:p>
            <a:pPr defTabSz="661988" eaLnBrk="0" hangingPunct="0"/>
            <a:r>
              <a:rPr lang="en-US" sz="1200" b="1">
                <a:latin typeface="Helvetica" charset="0"/>
              </a:rPr>
              <a:t>Read operands</a:t>
            </a:r>
          </a:p>
        </p:txBody>
      </p:sp>
      <p:sp>
        <p:nvSpPr>
          <p:cNvPr id="132105" name="Line 12"/>
          <p:cNvSpPr>
            <a:spLocks noChangeShapeType="1"/>
          </p:cNvSpPr>
          <p:nvPr/>
        </p:nvSpPr>
        <p:spPr bwMode="auto">
          <a:xfrm>
            <a:off x="1862138" y="3368675"/>
            <a:ext cx="184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2106" name="Group 13"/>
          <p:cNvGrpSpPr>
            <a:grpSpLocks/>
          </p:cNvGrpSpPr>
          <p:nvPr/>
        </p:nvGrpSpPr>
        <p:grpSpPr bwMode="auto">
          <a:xfrm>
            <a:off x="2254250" y="3082925"/>
            <a:ext cx="487363" cy="474663"/>
            <a:chOff x="1622" y="1874"/>
            <a:chExt cx="351" cy="348"/>
          </a:xfrm>
        </p:grpSpPr>
        <p:sp>
          <p:nvSpPr>
            <p:cNvPr id="132246" name="Rectangle 14"/>
            <p:cNvSpPr>
              <a:spLocks noChangeArrowheads="1"/>
            </p:cNvSpPr>
            <p:nvPr/>
          </p:nvSpPr>
          <p:spPr bwMode="auto">
            <a:xfrm>
              <a:off x="1654" y="1874"/>
              <a:ext cx="316" cy="3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dist="107763" dir="2700000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2247" name="Rectangle 15"/>
            <p:cNvSpPr>
              <a:spLocks noChangeArrowheads="1"/>
            </p:cNvSpPr>
            <p:nvPr/>
          </p:nvSpPr>
          <p:spPr bwMode="auto">
            <a:xfrm>
              <a:off x="1622" y="1951"/>
              <a:ext cx="351" cy="192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B2B2B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9903" tIns="39952" rIns="79903" bIns="39952">
              <a:spAutoFit/>
            </a:bodyPr>
            <a:lstStyle/>
            <a:p>
              <a:pPr defTabSz="661988" eaLnBrk="0" hangingPunct="0"/>
              <a:r>
                <a:rPr lang="en-US" sz="1200" b="1">
                  <a:latin typeface="Helvetica" charset="0"/>
                </a:rPr>
                <a:t>Issue</a:t>
              </a:r>
            </a:p>
          </p:txBody>
        </p:sp>
      </p:grpSp>
      <p:sp>
        <p:nvSpPr>
          <p:cNvPr id="132107" name="Rectangle 16"/>
          <p:cNvSpPr>
            <a:spLocks noChangeArrowheads="1"/>
          </p:cNvSpPr>
          <p:nvPr/>
        </p:nvSpPr>
        <p:spPr bwMode="auto">
          <a:xfrm>
            <a:off x="6094413" y="1881188"/>
            <a:ext cx="438150" cy="47466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2108" name="Rectangle 17"/>
          <p:cNvSpPr>
            <a:spLocks noChangeArrowheads="1"/>
          </p:cNvSpPr>
          <p:nvPr/>
        </p:nvSpPr>
        <p:spPr bwMode="auto">
          <a:xfrm>
            <a:off x="6064250" y="1995488"/>
            <a:ext cx="4429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903" tIns="39952" rIns="79903" bIns="39952">
            <a:spAutoFit/>
          </a:bodyPr>
          <a:lstStyle/>
          <a:p>
            <a:pPr defTabSz="661988" eaLnBrk="0" hangingPunct="0"/>
            <a:r>
              <a:rPr lang="en-US" sz="1000" b="1">
                <a:latin typeface="Helvetica" charset="0"/>
              </a:rPr>
              <a:t>Mem</a:t>
            </a:r>
          </a:p>
        </p:txBody>
      </p:sp>
      <p:sp>
        <p:nvSpPr>
          <p:cNvPr id="132109" name="Rectangle 18"/>
          <p:cNvSpPr>
            <a:spLocks noChangeArrowheads="1"/>
          </p:cNvSpPr>
          <p:nvPr/>
        </p:nvSpPr>
        <p:spPr bwMode="auto">
          <a:xfrm>
            <a:off x="2286000" y="3124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Issue</a:t>
            </a:r>
            <a:endParaRPr lang="en-US" sz="1600"/>
          </a:p>
        </p:txBody>
      </p:sp>
      <p:sp>
        <p:nvSpPr>
          <p:cNvPr id="132110" name="Line 19"/>
          <p:cNvSpPr>
            <a:spLocks noChangeShapeType="1"/>
          </p:cNvSpPr>
          <p:nvPr/>
        </p:nvSpPr>
        <p:spPr bwMode="auto">
          <a:xfrm>
            <a:off x="3352800" y="16002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11" name="Line 20"/>
          <p:cNvSpPr>
            <a:spLocks noChangeShapeType="1"/>
          </p:cNvSpPr>
          <p:nvPr/>
        </p:nvSpPr>
        <p:spPr bwMode="auto">
          <a:xfrm>
            <a:off x="4191000" y="17526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12" name="Line 21"/>
          <p:cNvSpPr>
            <a:spLocks noChangeShapeType="1"/>
          </p:cNvSpPr>
          <p:nvPr/>
        </p:nvSpPr>
        <p:spPr bwMode="auto">
          <a:xfrm>
            <a:off x="6781800" y="19050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13" name="Line 22"/>
          <p:cNvSpPr>
            <a:spLocks noChangeShapeType="1"/>
          </p:cNvSpPr>
          <p:nvPr/>
        </p:nvSpPr>
        <p:spPr bwMode="auto">
          <a:xfrm>
            <a:off x="5943600" y="18288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14" name="Freeform 23"/>
          <p:cNvSpPr>
            <a:spLocks/>
          </p:cNvSpPr>
          <p:nvPr/>
        </p:nvSpPr>
        <p:spPr bwMode="auto">
          <a:xfrm>
            <a:off x="2895600" y="3352800"/>
            <a:ext cx="4876800" cy="1219200"/>
          </a:xfrm>
          <a:custGeom>
            <a:avLst/>
            <a:gdLst>
              <a:gd name="T0" fmla="*/ 0 w 2400"/>
              <a:gd name="T1" fmla="*/ 304800 h 768"/>
              <a:gd name="T2" fmla="*/ 585216 w 2400"/>
              <a:gd name="T3" fmla="*/ 1219200 h 768"/>
              <a:gd name="T4" fmla="*/ 3998976 w 2400"/>
              <a:gd name="T5" fmla="*/ 12192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15" name="Freeform 24"/>
          <p:cNvSpPr>
            <a:spLocks/>
          </p:cNvSpPr>
          <p:nvPr/>
        </p:nvSpPr>
        <p:spPr bwMode="auto">
          <a:xfrm>
            <a:off x="2895600" y="3352800"/>
            <a:ext cx="4876800" cy="609600"/>
          </a:xfrm>
          <a:custGeom>
            <a:avLst/>
            <a:gdLst>
              <a:gd name="T0" fmla="*/ 0 w 2400"/>
              <a:gd name="T1" fmla="*/ 152400 h 768"/>
              <a:gd name="T2" fmla="*/ 585216 w 2400"/>
              <a:gd name="T3" fmla="*/ 609600 h 768"/>
              <a:gd name="T4" fmla="*/ 3998976 w 2400"/>
              <a:gd name="T5" fmla="*/ 6096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16" name="Freeform 25"/>
          <p:cNvSpPr>
            <a:spLocks/>
          </p:cNvSpPr>
          <p:nvPr/>
        </p:nvSpPr>
        <p:spPr bwMode="auto">
          <a:xfrm flipV="1">
            <a:off x="2895600" y="2667000"/>
            <a:ext cx="4876800" cy="685800"/>
          </a:xfrm>
          <a:custGeom>
            <a:avLst/>
            <a:gdLst>
              <a:gd name="T0" fmla="*/ 0 w 2400"/>
              <a:gd name="T1" fmla="*/ 171450 h 768"/>
              <a:gd name="T2" fmla="*/ 585216 w 2400"/>
              <a:gd name="T3" fmla="*/ 685800 h 768"/>
              <a:gd name="T4" fmla="*/ 3998976 w 2400"/>
              <a:gd name="T5" fmla="*/ 6858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17" name="Freeform 26"/>
          <p:cNvSpPr>
            <a:spLocks/>
          </p:cNvSpPr>
          <p:nvPr/>
        </p:nvSpPr>
        <p:spPr bwMode="auto">
          <a:xfrm flipV="1">
            <a:off x="2895600" y="2057400"/>
            <a:ext cx="4876800" cy="1295400"/>
          </a:xfrm>
          <a:custGeom>
            <a:avLst/>
            <a:gdLst>
              <a:gd name="T0" fmla="*/ 0 w 2400"/>
              <a:gd name="T1" fmla="*/ 323850 h 768"/>
              <a:gd name="T2" fmla="*/ 585216 w 2400"/>
              <a:gd name="T3" fmla="*/ 1295400 h 768"/>
              <a:gd name="T4" fmla="*/ 3998976 w 2400"/>
              <a:gd name="T5" fmla="*/ 12954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18" name="Freeform 27"/>
          <p:cNvSpPr>
            <a:spLocks/>
          </p:cNvSpPr>
          <p:nvPr/>
        </p:nvSpPr>
        <p:spPr bwMode="auto">
          <a:xfrm flipV="1">
            <a:off x="2895600" y="3276600"/>
            <a:ext cx="4973638" cy="76200"/>
          </a:xfrm>
          <a:custGeom>
            <a:avLst/>
            <a:gdLst>
              <a:gd name="T0" fmla="*/ 0 w 2400"/>
              <a:gd name="T1" fmla="*/ 19050 h 768"/>
              <a:gd name="T2" fmla="*/ 596837 w 2400"/>
              <a:gd name="T3" fmla="*/ 76200 h 768"/>
              <a:gd name="T4" fmla="*/ 4078383 w 2400"/>
              <a:gd name="T5" fmla="*/ 76200 h 768"/>
              <a:gd name="T6" fmla="*/ 4973638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19" name="Rectangle 28"/>
          <p:cNvSpPr>
            <a:spLocks noChangeArrowheads="1"/>
          </p:cNvSpPr>
          <p:nvPr/>
        </p:nvSpPr>
        <p:spPr bwMode="auto">
          <a:xfrm>
            <a:off x="5257800" y="1828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Int</a:t>
            </a:r>
          </a:p>
          <a:p>
            <a:pPr algn="ctr"/>
            <a:r>
              <a:rPr lang="sv-SE" sz="1600"/>
              <a:t>Mem</a:t>
            </a:r>
            <a:endParaRPr lang="en-US" sz="1600"/>
          </a:p>
        </p:txBody>
      </p:sp>
      <p:sp>
        <p:nvSpPr>
          <p:cNvPr id="132120" name="Rectangle 29"/>
          <p:cNvSpPr>
            <a:spLocks noChangeArrowheads="1"/>
          </p:cNvSpPr>
          <p:nvPr/>
        </p:nvSpPr>
        <p:spPr bwMode="auto">
          <a:xfrm>
            <a:off x="5257800" y="2438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Add</a:t>
            </a:r>
            <a:endParaRPr lang="en-US" sz="1600"/>
          </a:p>
        </p:txBody>
      </p:sp>
      <p:sp>
        <p:nvSpPr>
          <p:cNvPr id="132121" name="Rectangle 30"/>
          <p:cNvSpPr>
            <a:spLocks noChangeArrowheads="1"/>
          </p:cNvSpPr>
          <p:nvPr/>
        </p:nvSpPr>
        <p:spPr bwMode="auto">
          <a:xfrm>
            <a:off x="5257800" y="3048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Mul1</a:t>
            </a:r>
            <a:endParaRPr lang="en-US" sz="1600"/>
          </a:p>
        </p:txBody>
      </p:sp>
      <p:sp>
        <p:nvSpPr>
          <p:cNvPr id="132122" name="Rectangle 31"/>
          <p:cNvSpPr>
            <a:spLocks noChangeArrowheads="1"/>
          </p:cNvSpPr>
          <p:nvPr/>
        </p:nvSpPr>
        <p:spPr bwMode="auto">
          <a:xfrm>
            <a:off x="5257800" y="3657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Mul2</a:t>
            </a:r>
            <a:endParaRPr lang="en-US" sz="1600"/>
          </a:p>
        </p:txBody>
      </p:sp>
      <p:sp>
        <p:nvSpPr>
          <p:cNvPr id="132123" name="Rectangle 32"/>
          <p:cNvSpPr>
            <a:spLocks noChangeArrowheads="1"/>
          </p:cNvSpPr>
          <p:nvPr/>
        </p:nvSpPr>
        <p:spPr bwMode="auto">
          <a:xfrm>
            <a:off x="52578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Div</a:t>
            </a:r>
            <a:endParaRPr lang="en-US" sz="1600"/>
          </a:p>
        </p:txBody>
      </p:sp>
      <p:sp>
        <p:nvSpPr>
          <p:cNvPr id="132124" name="Rectangle 33"/>
          <p:cNvSpPr>
            <a:spLocks noChangeArrowheads="1"/>
          </p:cNvSpPr>
          <p:nvPr/>
        </p:nvSpPr>
        <p:spPr bwMode="auto">
          <a:xfrm>
            <a:off x="6096000" y="1828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Mem</a:t>
            </a:r>
            <a:endParaRPr lang="en-US" sz="1600"/>
          </a:p>
        </p:txBody>
      </p:sp>
      <p:sp>
        <p:nvSpPr>
          <p:cNvPr id="132125" name="Rectangle 34"/>
          <p:cNvSpPr>
            <a:spLocks noChangeArrowheads="1"/>
          </p:cNvSpPr>
          <p:nvPr/>
        </p:nvSpPr>
        <p:spPr bwMode="auto">
          <a:xfrm>
            <a:off x="3505200" y="1905000"/>
            <a:ext cx="533400" cy="297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/>
          </a:p>
          <a:p>
            <a:pPr algn="ctr"/>
            <a:endParaRPr lang="en-US"/>
          </a:p>
        </p:txBody>
      </p:sp>
      <p:sp>
        <p:nvSpPr>
          <p:cNvPr id="132126" name="Rectangle 35"/>
          <p:cNvSpPr>
            <a:spLocks noChangeArrowheads="1"/>
          </p:cNvSpPr>
          <p:nvPr/>
        </p:nvSpPr>
        <p:spPr bwMode="auto">
          <a:xfrm>
            <a:off x="1143000" y="3124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IF</a:t>
            </a:r>
            <a:endParaRPr lang="en-US" sz="1600"/>
          </a:p>
        </p:txBody>
      </p:sp>
      <p:sp>
        <p:nvSpPr>
          <p:cNvPr id="132127" name="Freeform 36"/>
          <p:cNvSpPr>
            <a:spLocks/>
          </p:cNvSpPr>
          <p:nvPr/>
        </p:nvSpPr>
        <p:spPr bwMode="auto">
          <a:xfrm>
            <a:off x="1828800" y="3124200"/>
            <a:ext cx="381000" cy="457200"/>
          </a:xfrm>
          <a:custGeom>
            <a:avLst/>
            <a:gdLst>
              <a:gd name="T0" fmla="*/ 76200 w 240"/>
              <a:gd name="T1" fmla="*/ 0 h 240"/>
              <a:gd name="T2" fmla="*/ 381000 w 240"/>
              <a:gd name="T3" fmla="*/ 0 h 240"/>
              <a:gd name="T4" fmla="*/ 381000 w 240"/>
              <a:gd name="T5" fmla="*/ 457200 h 240"/>
              <a:gd name="T6" fmla="*/ 0 w 240"/>
              <a:gd name="T7" fmla="*/ 45720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240"/>
              <a:gd name="T14" fmla="*/ 240 w 240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240">
                <a:moveTo>
                  <a:pt x="48" y="0"/>
                </a:moveTo>
                <a:lnTo>
                  <a:pt x="240" y="0"/>
                </a:lnTo>
                <a:lnTo>
                  <a:pt x="240" y="240"/>
                </a:lnTo>
                <a:lnTo>
                  <a:pt x="0" y="24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28" name="Line 37"/>
          <p:cNvSpPr>
            <a:spLocks noChangeShapeType="1"/>
          </p:cNvSpPr>
          <p:nvPr/>
        </p:nvSpPr>
        <p:spPr bwMode="auto">
          <a:xfrm>
            <a:off x="17526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2129" name="Group 38"/>
          <p:cNvGrpSpPr>
            <a:grpSpLocks/>
          </p:cNvGrpSpPr>
          <p:nvPr/>
        </p:nvGrpSpPr>
        <p:grpSpPr bwMode="auto">
          <a:xfrm>
            <a:off x="4648200" y="1828800"/>
            <a:ext cx="304800" cy="457200"/>
            <a:chOff x="2928" y="816"/>
            <a:chExt cx="192" cy="336"/>
          </a:xfrm>
        </p:grpSpPr>
        <p:sp>
          <p:nvSpPr>
            <p:cNvPr id="132242" name="Rectangle 39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2243" name="Line 40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244" name="Line 41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245" name="Line 42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2130" name="Text Box 43"/>
          <p:cNvSpPr txBox="1">
            <a:spLocks noChangeArrowheads="1"/>
          </p:cNvSpPr>
          <p:nvPr/>
        </p:nvSpPr>
        <p:spPr bwMode="auto">
          <a:xfrm>
            <a:off x="3886200" y="762000"/>
            <a:ext cx="9017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Res.</a:t>
            </a:r>
          </a:p>
          <a:p>
            <a:pPr algn="ctr" eaLnBrk="1" hangingPunct="1"/>
            <a:r>
              <a:rPr lang="sv-SE" sz="1400" b="1"/>
              <a:t>Station</a:t>
            </a:r>
            <a:endParaRPr lang="en-US" sz="1400" b="1"/>
          </a:p>
        </p:txBody>
      </p:sp>
      <p:grpSp>
        <p:nvGrpSpPr>
          <p:cNvPr id="132131" name="Group 44"/>
          <p:cNvGrpSpPr>
            <a:grpSpLocks/>
          </p:cNvGrpSpPr>
          <p:nvPr/>
        </p:nvGrpSpPr>
        <p:grpSpPr bwMode="auto">
          <a:xfrm>
            <a:off x="4648200" y="2438400"/>
            <a:ext cx="304800" cy="457200"/>
            <a:chOff x="2928" y="816"/>
            <a:chExt cx="192" cy="336"/>
          </a:xfrm>
        </p:grpSpPr>
        <p:sp>
          <p:nvSpPr>
            <p:cNvPr id="132238" name="Rectangle 45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2239" name="Line 46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240" name="Line 47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241" name="Line 48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2132" name="Group 49"/>
          <p:cNvGrpSpPr>
            <a:grpSpLocks/>
          </p:cNvGrpSpPr>
          <p:nvPr/>
        </p:nvGrpSpPr>
        <p:grpSpPr bwMode="auto">
          <a:xfrm>
            <a:off x="4648200" y="3048000"/>
            <a:ext cx="304800" cy="457200"/>
            <a:chOff x="2928" y="816"/>
            <a:chExt cx="192" cy="336"/>
          </a:xfrm>
        </p:grpSpPr>
        <p:sp>
          <p:nvSpPr>
            <p:cNvPr id="132234" name="Rectangle 50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2235" name="Line 51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236" name="Line 52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237" name="Line 53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2133" name="Group 54"/>
          <p:cNvGrpSpPr>
            <a:grpSpLocks/>
          </p:cNvGrpSpPr>
          <p:nvPr/>
        </p:nvGrpSpPr>
        <p:grpSpPr bwMode="auto">
          <a:xfrm>
            <a:off x="4648200" y="3657600"/>
            <a:ext cx="304800" cy="457200"/>
            <a:chOff x="2928" y="816"/>
            <a:chExt cx="192" cy="336"/>
          </a:xfrm>
        </p:grpSpPr>
        <p:sp>
          <p:nvSpPr>
            <p:cNvPr id="132230" name="Rectangle 55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2231" name="Line 56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232" name="Line 57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233" name="Line 58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2134" name="Group 59"/>
          <p:cNvGrpSpPr>
            <a:grpSpLocks/>
          </p:cNvGrpSpPr>
          <p:nvPr/>
        </p:nvGrpSpPr>
        <p:grpSpPr bwMode="auto">
          <a:xfrm>
            <a:off x="4648200" y="4343400"/>
            <a:ext cx="304800" cy="457200"/>
            <a:chOff x="2928" y="816"/>
            <a:chExt cx="192" cy="336"/>
          </a:xfrm>
        </p:grpSpPr>
        <p:sp>
          <p:nvSpPr>
            <p:cNvPr id="132226" name="Rectangle 60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2227" name="Line 61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228" name="Line 62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229" name="Line 63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2135" name="Text Box 64"/>
          <p:cNvSpPr txBox="1">
            <a:spLocks noChangeArrowheads="1"/>
          </p:cNvSpPr>
          <p:nvPr/>
        </p:nvSpPr>
        <p:spPr bwMode="auto">
          <a:xfrm>
            <a:off x="3529013" y="1916113"/>
            <a:ext cx="57785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/>
              <a:t>0:a</a:t>
            </a:r>
          </a:p>
          <a:p>
            <a:pPr eaLnBrk="1" hangingPunct="1"/>
            <a:r>
              <a:rPr lang="sv-SE"/>
              <a:t>1:</a:t>
            </a:r>
          </a:p>
          <a:p>
            <a:pPr eaLnBrk="1" hangingPunct="1"/>
            <a:r>
              <a:rPr lang="sv-SE"/>
              <a:t>2:b</a:t>
            </a:r>
          </a:p>
          <a:p>
            <a:pPr eaLnBrk="1" hangingPunct="1"/>
            <a:r>
              <a:rPr lang="sv-SE"/>
              <a:t>3:</a:t>
            </a:r>
          </a:p>
          <a:p>
            <a:pPr eaLnBrk="1" hangingPunct="1"/>
            <a:r>
              <a:rPr lang="sv-SE"/>
              <a:t>4:c</a:t>
            </a:r>
          </a:p>
          <a:p>
            <a:pPr eaLnBrk="1" hangingPunct="1"/>
            <a:r>
              <a:rPr lang="sv-SE"/>
              <a:t>5:</a:t>
            </a:r>
          </a:p>
          <a:p>
            <a:pPr eaLnBrk="1" hangingPunct="1"/>
            <a:r>
              <a:rPr lang="sv-SE"/>
              <a:t>6:d</a:t>
            </a:r>
          </a:p>
          <a:p>
            <a:pPr eaLnBrk="1" hangingPunct="1"/>
            <a:r>
              <a:rPr lang="sv-SE"/>
              <a:t>7:</a:t>
            </a:r>
          </a:p>
          <a:p>
            <a:pPr eaLnBrk="1" hangingPunct="1"/>
            <a:r>
              <a:rPr lang="sv-SE"/>
              <a:t>8:e</a:t>
            </a:r>
          </a:p>
          <a:p>
            <a:pPr eaLnBrk="1" hangingPunct="1"/>
            <a:r>
              <a:rPr lang="sv-SE"/>
              <a:t>9:</a:t>
            </a:r>
          </a:p>
          <a:p>
            <a:pPr eaLnBrk="1" hangingPunct="1"/>
            <a:endParaRPr lang="en-US"/>
          </a:p>
        </p:txBody>
      </p:sp>
      <p:sp>
        <p:nvSpPr>
          <p:cNvPr id="132136" name="Line 65"/>
          <p:cNvSpPr>
            <a:spLocks noChangeShapeType="1"/>
          </p:cNvSpPr>
          <p:nvPr/>
        </p:nvSpPr>
        <p:spPr bwMode="auto">
          <a:xfrm>
            <a:off x="4953000" y="1371600"/>
            <a:ext cx="0" cy="3810000"/>
          </a:xfrm>
          <a:prstGeom prst="line">
            <a:avLst/>
          </a:prstGeom>
          <a:noFill/>
          <a:ln w="57150">
            <a:solidFill>
              <a:srgbClr val="B2B2B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37" name="Text Box 66"/>
          <p:cNvSpPr txBox="1">
            <a:spLocks noChangeArrowheads="1"/>
          </p:cNvSpPr>
          <p:nvPr/>
        </p:nvSpPr>
        <p:spPr bwMode="auto">
          <a:xfrm>
            <a:off x="4800600" y="685800"/>
            <a:ext cx="17430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Common</a:t>
            </a:r>
          </a:p>
          <a:p>
            <a:pPr algn="ctr" eaLnBrk="1" hangingPunct="1"/>
            <a:r>
              <a:rPr lang="sv-SE" sz="1400" b="1"/>
              <a:t>Data Bus (CDB)</a:t>
            </a:r>
            <a:endParaRPr lang="en-US" sz="1400" b="1"/>
          </a:p>
        </p:txBody>
      </p:sp>
      <p:sp>
        <p:nvSpPr>
          <p:cNvPr id="132138" name="Line 67"/>
          <p:cNvSpPr>
            <a:spLocks noChangeShapeType="1"/>
          </p:cNvSpPr>
          <p:nvPr/>
        </p:nvSpPr>
        <p:spPr bwMode="auto">
          <a:xfrm>
            <a:off x="4495800" y="1219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39" name="Line 68"/>
          <p:cNvSpPr>
            <a:spLocks noChangeShapeType="1"/>
          </p:cNvSpPr>
          <p:nvPr/>
        </p:nvSpPr>
        <p:spPr bwMode="auto">
          <a:xfrm flipH="1">
            <a:off x="5029200" y="1143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40" name="Freeform 69"/>
          <p:cNvSpPr>
            <a:spLocks/>
          </p:cNvSpPr>
          <p:nvPr/>
        </p:nvSpPr>
        <p:spPr bwMode="auto">
          <a:xfrm>
            <a:off x="7694613" y="3278188"/>
            <a:ext cx="42862" cy="55562"/>
          </a:xfrm>
          <a:custGeom>
            <a:avLst/>
            <a:gdLst>
              <a:gd name="T0" fmla="*/ 42862 w 27"/>
              <a:gd name="T1" fmla="*/ 55562 h 35"/>
              <a:gd name="T2" fmla="*/ 0 w 27"/>
              <a:gd name="T3" fmla="*/ 0 h 35"/>
              <a:gd name="T4" fmla="*/ 42862 w 27"/>
              <a:gd name="T5" fmla="*/ 55562 h 35"/>
              <a:gd name="T6" fmla="*/ 0 60000 65536"/>
              <a:gd name="T7" fmla="*/ 0 60000 65536"/>
              <a:gd name="T8" fmla="*/ 0 60000 65536"/>
              <a:gd name="T9" fmla="*/ 0 w 27"/>
              <a:gd name="T10" fmla="*/ 0 h 35"/>
              <a:gd name="T11" fmla="*/ 27 w 27"/>
              <a:gd name="T12" fmla="*/ 35 h 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" h="35">
                <a:moveTo>
                  <a:pt x="27" y="35"/>
                </a:moveTo>
                <a:cubicBezTo>
                  <a:pt x="18" y="23"/>
                  <a:pt x="0" y="0"/>
                  <a:pt x="0" y="0"/>
                </a:cubicBezTo>
                <a:cubicBezTo>
                  <a:pt x="0" y="0"/>
                  <a:pt x="18" y="23"/>
                  <a:pt x="27" y="35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2141" name="Line 70"/>
          <p:cNvSpPr>
            <a:spLocks noChangeShapeType="1"/>
          </p:cNvSpPr>
          <p:nvPr/>
        </p:nvSpPr>
        <p:spPr bwMode="auto">
          <a:xfrm>
            <a:off x="77724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42" name="Freeform 71"/>
          <p:cNvSpPr>
            <a:spLocks/>
          </p:cNvSpPr>
          <p:nvPr/>
        </p:nvSpPr>
        <p:spPr bwMode="auto">
          <a:xfrm>
            <a:off x="4953000" y="1676400"/>
            <a:ext cx="2819400" cy="1676400"/>
          </a:xfrm>
          <a:custGeom>
            <a:avLst/>
            <a:gdLst>
              <a:gd name="T0" fmla="*/ 2819400 w 1872"/>
              <a:gd name="T1" fmla="*/ 1676400 h 1056"/>
              <a:gd name="T2" fmla="*/ 2819400 w 1872"/>
              <a:gd name="T3" fmla="*/ 0 h 1056"/>
              <a:gd name="T4" fmla="*/ 0 w 1872"/>
              <a:gd name="T5" fmla="*/ 0 h 1056"/>
              <a:gd name="T6" fmla="*/ 0 60000 65536"/>
              <a:gd name="T7" fmla="*/ 0 60000 65536"/>
              <a:gd name="T8" fmla="*/ 0 60000 65536"/>
              <a:gd name="T9" fmla="*/ 0 w 1872"/>
              <a:gd name="T10" fmla="*/ 0 h 1056"/>
              <a:gd name="T11" fmla="*/ 1872 w 1872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1056">
                <a:moveTo>
                  <a:pt x="1872" y="1056"/>
                </a:moveTo>
                <a:lnTo>
                  <a:pt x="1872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B2B2B2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43" name="Rectangle 72"/>
          <p:cNvSpPr>
            <a:spLocks noChangeArrowheads="1"/>
          </p:cNvSpPr>
          <p:nvPr/>
        </p:nvSpPr>
        <p:spPr bwMode="auto">
          <a:xfrm>
            <a:off x="7848600" y="29718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2144" name="Line 73"/>
          <p:cNvSpPr>
            <a:spLocks noChangeShapeType="1"/>
          </p:cNvSpPr>
          <p:nvPr/>
        </p:nvSpPr>
        <p:spPr bwMode="auto">
          <a:xfrm>
            <a:off x="7967663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45" name="Text Box 74"/>
          <p:cNvSpPr txBox="1">
            <a:spLocks noChangeArrowheads="1"/>
          </p:cNvSpPr>
          <p:nvPr/>
        </p:nvSpPr>
        <p:spPr bwMode="auto">
          <a:xfrm>
            <a:off x="7772400" y="2803525"/>
            <a:ext cx="12684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sz="1000"/>
              <a:t>9 8 7 6 5 4 3 2 1</a:t>
            </a:r>
            <a:endParaRPr lang="en-US" sz="1000"/>
          </a:p>
        </p:txBody>
      </p:sp>
      <p:sp>
        <p:nvSpPr>
          <p:cNvPr id="132146" name="Line 75"/>
          <p:cNvSpPr>
            <a:spLocks noChangeShapeType="1"/>
          </p:cNvSpPr>
          <p:nvPr/>
        </p:nvSpPr>
        <p:spPr bwMode="auto">
          <a:xfrm>
            <a:off x="8091488" y="29860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47" name="Line 76"/>
          <p:cNvSpPr>
            <a:spLocks noChangeShapeType="1"/>
          </p:cNvSpPr>
          <p:nvPr/>
        </p:nvSpPr>
        <p:spPr bwMode="auto">
          <a:xfrm>
            <a:off x="8215313" y="298132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48" name="Line 77"/>
          <p:cNvSpPr>
            <a:spLocks noChangeShapeType="1"/>
          </p:cNvSpPr>
          <p:nvPr/>
        </p:nvSpPr>
        <p:spPr bwMode="auto">
          <a:xfrm>
            <a:off x="8353425" y="297656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49" name="Line 78"/>
          <p:cNvSpPr>
            <a:spLocks noChangeShapeType="1"/>
          </p:cNvSpPr>
          <p:nvPr/>
        </p:nvSpPr>
        <p:spPr bwMode="auto">
          <a:xfrm>
            <a:off x="8477250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50" name="Line 79"/>
          <p:cNvSpPr>
            <a:spLocks noChangeShapeType="1"/>
          </p:cNvSpPr>
          <p:nvPr/>
        </p:nvSpPr>
        <p:spPr bwMode="auto">
          <a:xfrm>
            <a:off x="8601075" y="296703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51" name="Line 80"/>
          <p:cNvSpPr>
            <a:spLocks noChangeShapeType="1"/>
          </p:cNvSpPr>
          <p:nvPr/>
        </p:nvSpPr>
        <p:spPr bwMode="auto">
          <a:xfrm>
            <a:off x="8724900" y="29622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52" name="Line 81"/>
          <p:cNvSpPr>
            <a:spLocks noChangeShapeType="1"/>
          </p:cNvSpPr>
          <p:nvPr/>
        </p:nvSpPr>
        <p:spPr bwMode="auto">
          <a:xfrm>
            <a:off x="8848725" y="295751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53" name="Line 82"/>
          <p:cNvSpPr>
            <a:spLocks noChangeShapeType="1"/>
          </p:cNvSpPr>
          <p:nvPr/>
        </p:nvSpPr>
        <p:spPr bwMode="auto">
          <a:xfrm>
            <a:off x="8972550" y="295275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54" name="Line 83"/>
          <p:cNvSpPr>
            <a:spLocks noChangeShapeType="1"/>
          </p:cNvSpPr>
          <p:nvPr/>
        </p:nvSpPr>
        <p:spPr bwMode="auto">
          <a:xfrm>
            <a:off x="9096375" y="29479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55" name="Text Box 84"/>
          <p:cNvSpPr txBox="1">
            <a:spLocks noChangeArrowheads="1"/>
          </p:cNvSpPr>
          <p:nvPr/>
        </p:nvSpPr>
        <p:spPr bwMode="auto">
          <a:xfrm>
            <a:off x="7772400" y="2057400"/>
            <a:ext cx="14811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ReOrder</a:t>
            </a:r>
          </a:p>
          <a:p>
            <a:pPr algn="ctr" eaLnBrk="1" hangingPunct="1"/>
            <a:r>
              <a:rPr lang="sv-SE" sz="1400" b="1"/>
              <a:t>Buffer (ROB)</a:t>
            </a:r>
            <a:endParaRPr lang="en-US" sz="1400" b="1"/>
          </a:p>
        </p:txBody>
      </p:sp>
      <p:sp>
        <p:nvSpPr>
          <p:cNvPr id="132156" name="Line 85"/>
          <p:cNvSpPr>
            <a:spLocks noChangeShapeType="1"/>
          </p:cNvSpPr>
          <p:nvPr/>
        </p:nvSpPr>
        <p:spPr bwMode="auto">
          <a:xfrm>
            <a:off x="2895600" y="1066800"/>
            <a:ext cx="228600" cy="0"/>
          </a:xfrm>
          <a:prstGeom prst="line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57" name="Line 86"/>
          <p:cNvSpPr>
            <a:spLocks noChangeShapeType="1"/>
          </p:cNvSpPr>
          <p:nvPr/>
        </p:nvSpPr>
        <p:spPr bwMode="auto">
          <a:xfrm flipH="1">
            <a:off x="7239000" y="1143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58" name="Freeform 87"/>
          <p:cNvSpPr>
            <a:spLocks/>
          </p:cNvSpPr>
          <p:nvPr/>
        </p:nvSpPr>
        <p:spPr bwMode="auto">
          <a:xfrm>
            <a:off x="3733800" y="1676400"/>
            <a:ext cx="1143000" cy="228600"/>
          </a:xfrm>
          <a:custGeom>
            <a:avLst/>
            <a:gdLst>
              <a:gd name="T0" fmla="*/ 1143000 w 720"/>
              <a:gd name="T1" fmla="*/ 0 h 144"/>
              <a:gd name="T2" fmla="*/ 0 w 720"/>
              <a:gd name="T3" fmla="*/ 0 h 144"/>
              <a:gd name="T4" fmla="*/ 0 w 720"/>
              <a:gd name="T5" fmla="*/ 228600 h 144"/>
              <a:gd name="T6" fmla="*/ 0 60000 65536"/>
              <a:gd name="T7" fmla="*/ 0 60000 65536"/>
              <a:gd name="T8" fmla="*/ 0 60000 65536"/>
              <a:gd name="T9" fmla="*/ 0 w 720"/>
              <a:gd name="T10" fmla="*/ 0 h 144"/>
              <a:gd name="T11" fmla="*/ 720 w 72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44">
                <a:moveTo>
                  <a:pt x="72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 cap="flat" cmpd="sng">
            <a:solidFill>
              <a:srgbClr val="B2B2B2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59" name="Line 88"/>
          <p:cNvSpPr>
            <a:spLocks noChangeShapeType="1"/>
          </p:cNvSpPr>
          <p:nvPr/>
        </p:nvSpPr>
        <p:spPr bwMode="auto">
          <a:xfrm>
            <a:off x="9372600" y="2590800"/>
            <a:ext cx="0" cy="1524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60" name="Text Box 89"/>
          <p:cNvSpPr txBox="1">
            <a:spLocks noChangeArrowheads="1"/>
          </p:cNvSpPr>
          <p:nvPr/>
        </p:nvSpPr>
        <p:spPr bwMode="auto">
          <a:xfrm>
            <a:off x="9001125" y="1463675"/>
            <a:ext cx="7524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Write</a:t>
            </a:r>
          </a:p>
          <a:p>
            <a:pPr algn="ctr" eaLnBrk="1" hangingPunct="1"/>
            <a:r>
              <a:rPr lang="sv-SE" sz="1400" b="1"/>
              <a:t>Stage</a:t>
            </a:r>
            <a:endParaRPr lang="en-US" sz="1400" b="1"/>
          </a:p>
        </p:txBody>
      </p:sp>
      <p:sp>
        <p:nvSpPr>
          <p:cNvPr id="132161" name="Text Box 90"/>
          <p:cNvSpPr txBox="1">
            <a:spLocks noChangeArrowheads="1"/>
          </p:cNvSpPr>
          <p:nvPr/>
        </p:nvSpPr>
        <p:spPr bwMode="auto">
          <a:xfrm>
            <a:off x="1662113" y="1997075"/>
            <a:ext cx="12366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Reg. Write</a:t>
            </a:r>
          </a:p>
          <a:p>
            <a:pPr algn="ctr" eaLnBrk="1" hangingPunct="1"/>
            <a:r>
              <a:rPr lang="sv-SE" sz="1400" b="1"/>
              <a:t>Path</a:t>
            </a:r>
            <a:endParaRPr lang="en-US" sz="1400" b="1"/>
          </a:p>
        </p:txBody>
      </p:sp>
      <p:grpSp>
        <p:nvGrpSpPr>
          <p:cNvPr id="132162" name="Group 91"/>
          <p:cNvGrpSpPr>
            <a:grpSpLocks/>
          </p:cNvGrpSpPr>
          <p:nvPr/>
        </p:nvGrpSpPr>
        <p:grpSpPr bwMode="auto">
          <a:xfrm>
            <a:off x="942975" y="920750"/>
            <a:ext cx="2028825" cy="2203450"/>
            <a:chOff x="594" y="580"/>
            <a:chExt cx="1278" cy="1388"/>
          </a:xfrm>
        </p:grpSpPr>
        <p:sp>
          <p:nvSpPr>
            <p:cNvPr id="132224" name="Text Box 92"/>
            <p:cNvSpPr txBox="1">
              <a:spLocks noChangeArrowheads="1"/>
            </p:cNvSpPr>
            <p:nvPr/>
          </p:nvSpPr>
          <p:spPr bwMode="auto">
            <a:xfrm>
              <a:off x="594" y="580"/>
              <a:ext cx="1278" cy="524"/>
            </a:xfrm>
            <a:prstGeom prst="rect">
              <a:avLst/>
            </a:prstGeom>
            <a:noFill/>
            <a:ln w="9525">
              <a:solidFill>
                <a:srgbClr val="B2B2B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sv-SE" sz="1200" b="1">
                  <a:latin typeface="Courier New" pitchFamily="49" charset="0"/>
                </a:rPr>
                <a:t>#3 DIV	F0,F2,F4</a:t>
              </a:r>
            </a:p>
            <a:p>
              <a:pPr eaLnBrk="1" hangingPunct="1"/>
              <a:r>
                <a:rPr lang="sv-SE" sz="1200" b="1">
                  <a:latin typeface="Courier New" pitchFamily="49" charset="0"/>
                </a:rPr>
                <a:t>#4 ADDD	F6,F0,F8</a:t>
              </a:r>
            </a:p>
            <a:p>
              <a:pPr eaLnBrk="1" hangingPunct="1"/>
              <a:r>
                <a:rPr lang="sv-SE" sz="1200" b="1">
                  <a:latin typeface="Courier New" pitchFamily="49" charset="0"/>
                </a:rPr>
                <a:t>#5 SUBD	F8,F10,F14</a:t>
              </a:r>
            </a:p>
            <a:p>
              <a:pPr eaLnBrk="1" hangingPunct="1"/>
              <a:r>
                <a:rPr lang="sv-SE" sz="1200" b="1">
                  <a:latin typeface="Courier New" pitchFamily="49" charset="0"/>
                </a:rPr>
                <a:t>#6 MULD	F6,F10,F8</a:t>
              </a:r>
              <a:endParaRPr lang="en-US" sz="1200" b="1">
                <a:latin typeface="Courier New" pitchFamily="49" charset="0"/>
              </a:endParaRPr>
            </a:p>
          </p:txBody>
        </p:sp>
        <p:sp>
          <p:nvSpPr>
            <p:cNvPr id="132225" name="Freeform 93"/>
            <p:cNvSpPr>
              <a:spLocks/>
            </p:cNvSpPr>
            <p:nvPr/>
          </p:nvSpPr>
          <p:spPr bwMode="auto">
            <a:xfrm>
              <a:off x="960" y="1104"/>
              <a:ext cx="336" cy="864"/>
            </a:xfrm>
            <a:custGeom>
              <a:avLst/>
              <a:gdLst>
                <a:gd name="T0" fmla="*/ 0 w 336"/>
                <a:gd name="T1" fmla="*/ 0 h 864"/>
                <a:gd name="T2" fmla="*/ 336 w 336"/>
                <a:gd name="T3" fmla="*/ 864 h 864"/>
                <a:gd name="T4" fmla="*/ 0 60000 65536"/>
                <a:gd name="T5" fmla="*/ 0 60000 65536"/>
                <a:gd name="T6" fmla="*/ 0 w 336"/>
                <a:gd name="T7" fmla="*/ 0 h 864"/>
                <a:gd name="T8" fmla="*/ 336 w 336"/>
                <a:gd name="T9" fmla="*/ 864 h 8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6" h="864">
                  <a:moveTo>
                    <a:pt x="0" y="0"/>
                  </a:moveTo>
                  <a:cubicBezTo>
                    <a:pt x="0" y="0"/>
                    <a:pt x="168" y="432"/>
                    <a:pt x="336" y="864"/>
                  </a:cubicBezTo>
                </a:path>
              </a:pathLst>
            </a:custGeom>
            <a:noFill/>
            <a:ln w="28575" cap="flat" cmpd="sng">
              <a:solidFill>
                <a:srgbClr val="B2B2B2"/>
              </a:solidFill>
              <a:prstDash val="solid"/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2163" name="Line 94"/>
          <p:cNvSpPr>
            <a:spLocks noChangeShapeType="1"/>
          </p:cNvSpPr>
          <p:nvPr/>
        </p:nvSpPr>
        <p:spPr bwMode="auto">
          <a:xfrm flipH="1">
            <a:off x="8991600" y="36576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64" name="Line 95"/>
          <p:cNvSpPr>
            <a:spLocks noChangeShapeType="1"/>
          </p:cNvSpPr>
          <p:nvPr/>
        </p:nvSpPr>
        <p:spPr bwMode="auto">
          <a:xfrm>
            <a:off x="8686800" y="3505200"/>
            <a:ext cx="30480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2165" name="Group 96"/>
          <p:cNvGrpSpPr>
            <a:grpSpLocks/>
          </p:cNvGrpSpPr>
          <p:nvPr/>
        </p:nvGrpSpPr>
        <p:grpSpPr bwMode="auto">
          <a:xfrm>
            <a:off x="7010400" y="685800"/>
            <a:ext cx="533400" cy="609600"/>
            <a:chOff x="4416" y="432"/>
            <a:chExt cx="336" cy="384"/>
          </a:xfrm>
        </p:grpSpPr>
        <p:sp>
          <p:nvSpPr>
            <p:cNvPr id="132221" name="Rectangle 97"/>
            <p:cNvSpPr>
              <a:spLocks noChangeArrowheads="1"/>
            </p:cNvSpPr>
            <p:nvPr/>
          </p:nvSpPr>
          <p:spPr bwMode="auto">
            <a:xfrm>
              <a:off x="4416" y="720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2222" name="Rectangle 98"/>
            <p:cNvSpPr>
              <a:spLocks noChangeArrowheads="1"/>
            </p:cNvSpPr>
            <p:nvPr/>
          </p:nvSpPr>
          <p:spPr bwMode="auto">
            <a:xfrm>
              <a:off x="4416" y="579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  <p:sp>
          <p:nvSpPr>
            <p:cNvPr id="132223" name="Rectangle 99"/>
            <p:cNvSpPr>
              <a:spLocks noChangeArrowheads="1"/>
            </p:cNvSpPr>
            <p:nvPr/>
          </p:nvSpPr>
          <p:spPr bwMode="auto">
            <a:xfrm>
              <a:off x="4416" y="432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D</a:t>
              </a:r>
              <a:endParaRPr lang="en-US" sz="1200"/>
            </a:p>
          </p:txBody>
        </p:sp>
      </p:grpSp>
      <p:sp>
        <p:nvSpPr>
          <p:cNvPr id="132166" name="Freeform 100"/>
          <p:cNvSpPr>
            <a:spLocks/>
          </p:cNvSpPr>
          <p:nvPr/>
        </p:nvSpPr>
        <p:spPr bwMode="auto">
          <a:xfrm flipV="1">
            <a:off x="6248400" y="1219200"/>
            <a:ext cx="914400" cy="228600"/>
          </a:xfrm>
          <a:custGeom>
            <a:avLst/>
            <a:gdLst>
              <a:gd name="T0" fmla="*/ 914400 w 720"/>
              <a:gd name="T1" fmla="*/ 228600 h 1056"/>
              <a:gd name="T2" fmla="*/ 365760 w 720"/>
              <a:gd name="T3" fmla="*/ 187036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cubicBezTo>
                  <a:pt x="564" y="1048"/>
                  <a:pt x="408" y="1040"/>
                  <a:pt x="288" y="864"/>
                </a:cubicBezTo>
                <a:cubicBezTo>
                  <a:pt x="168" y="688"/>
                  <a:pt x="84" y="34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67" name="Line 101"/>
          <p:cNvSpPr>
            <a:spLocks noChangeShapeType="1"/>
          </p:cNvSpPr>
          <p:nvPr/>
        </p:nvSpPr>
        <p:spPr bwMode="auto">
          <a:xfrm>
            <a:off x="2895600" y="1233488"/>
            <a:ext cx="228600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68" name="Line 102"/>
          <p:cNvSpPr>
            <a:spLocks noChangeShapeType="1"/>
          </p:cNvSpPr>
          <p:nvPr/>
        </p:nvSpPr>
        <p:spPr bwMode="auto">
          <a:xfrm>
            <a:off x="2895600" y="1400175"/>
            <a:ext cx="228600" cy="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69" name="Line 103"/>
          <p:cNvSpPr>
            <a:spLocks noChangeShapeType="1"/>
          </p:cNvSpPr>
          <p:nvPr/>
        </p:nvSpPr>
        <p:spPr bwMode="auto">
          <a:xfrm>
            <a:off x="2895600" y="1600200"/>
            <a:ext cx="228600" cy="0"/>
          </a:xfrm>
          <a:prstGeom prst="line">
            <a:avLst/>
          </a:prstGeom>
          <a:noFill/>
          <a:ln w="5715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2170" name="Group 104"/>
          <p:cNvGrpSpPr>
            <a:grpSpLocks/>
          </p:cNvGrpSpPr>
          <p:nvPr/>
        </p:nvGrpSpPr>
        <p:grpSpPr bwMode="auto">
          <a:xfrm>
            <a:off x="3886200" y="1752600"/>
            <a:ext cx="1676400" cy="3048000"/>
            <a:chOff x="2448" y="1104"/>
            <a:chExt cx="1056" cy="1920"/>
          </a:xfrm>
        </p:grpSpPr>
        <p:grpSp>
          <p:nvGrpSpPr>
            <p:cNvPr id="132217" name="Group 105"/>
            <p:cNvGrpSpPr>
              <a:grpSpLocks/>
            </p:cNvGrpSpPr>
            <p:nvPr/>
          </p:nvGrpSpPr>
          <p:grpSpPr bwMode="auto">
            <a:xfrm>
              <a:off x="2448" y="1104"/>
              <a:ext cx="1056" cy="1920"/>
              <a:chOff x="2448" y="1104"/>
              <a:chExt cx="1056" cy="1920"/>
            </a:xfrm>
          </p:grpSpPr>
          <p:sp>
            <p:nvSpPr>
              <p:cNvPr id="132219" name="Freeform 106"/>
              <p:cNvSpPr>
                <a:spLocks/>
              </p:cNvSpPr>
              <p:nvPr/>
            </p:nvSpPr>
            <p:spPr bwMode="auto">
              <a:xfrm>
                <a:off x="2448" y="1104"/>
                <a:ext cx="576" cy="1632"/>
              </a:xfrm>
              <a:custGeom>
                <a:avLst/>
                <a:gdLst>
                  <a:gd name="T0" fmla="*/ 0 w 576"/>
                  <a:gd name="T1" fmla="*/ 233 h 336"/>
                  <a:gd name="T2" fmla="*/ 384 w 576"/>
                  <a:gd name="T3" fmla="*/ 233 h 336"/>
                  <a:gd name="T4" fmla="*/ 576 w 576"/>
                  <a:gd name="T5" fmla="*/ 1632 h 33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336"/>
                  <a:gd name="T11" fmla="*/ 576 w 576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336">
                    <a:moveTo>
                      <a:pt x="0" y="48"/>
                    </a:moveTo>
                    <a:cubicBezTo>
                      <a:pt x="144" y="24"/>
                      <a:pt x="288" y="0"/>
                      <a:pt x="384" y="48"/>
                    </a:cubicBezTo>
                    <a:cubicBezTo>
                      <a:pt x="480" y="96"/>
                      <a:pt x="528" y="216"/>
                      <a:pt x="576" y="336"/>
                    </a:cubicBezTo>
                  </a:path>
                </a:pathLst>
              </a:custGeom>
              <a:noFill/>
              <a:ln w="28575" cap="flat" cmpd="sng">
                <a:solidFill>
                  <a:srgbClr val="FF9900"/>
                </a:solidFill>
                <a:prstDash val="solid"/>
                <a:miter lim="800000"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2220" name="Line 107"/>
              <p:cNvSpPr>
                <a:spLocks noChangeShapeType="1"/>
              </p:cNvSpPr>
              <p:nvPr/>
            </p:nvSpPr>
            <p:spPr bwMode="auto">
              <a:xfrm>
                <a:off x="3504" y="2784"/>
                <a:ext cx="0" cy="24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32218" name="Line 108"/>
            <p:cNvSpPr>
              <a:spLocks noChangeShapeType="1"/>
            </p:cNvSpPr>
            <p:nvPr/>
          </p:nvSpPr>
          <p:spPr bwMode="auto">
            <a:xfrm>
              <a:off x="3045" y="2754"/>
              <a:ext cx="0" cy="240"/>
            </a:xfrm>
            <a:prstGeom prst="line">
              <a:avLst/>
            </a:prstGeom>
            <a:noFill/>
            <a:ln w="57150">
              <a:solidFill>
                <a:srgbClr val="FF9900">
                  <a:alpha val="50195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2171" name="Group 109"/>
          <p:cNvGrpSpPr>
            <a:grpSpLocks/>
          </p:cNvGrpSpPr>
          <p:nvPr/>
        </p:nvGrpSpPr>
        <p:grpSpPr bwMode="auto">
          <a:xfrm>
            <a:off x="4772025" y="2466975"/>
            <a:ext cx="28575" cy="1876425"/>
            <a:chOff x="3006" y="1554"/>
            <a:chExt cx="18" cy="1182"/>
          </a:xfrm>
        </p:grpSpPr>
        <p:sp>
          <p:nvSpPr>
            <p:cNvPr id="132215" name="Line 110"/>
            <p:cNvSpPr>
              <a:spLocks noChangeShapeType="1"/>
            </p:cNvSpPr>
            <p:nvPr/>
          </p:nvSpPr>
          <p:spPr bwMode="auto">
            <a:xfrm>
              <a:off x="3006" y="1554"/>
              <a:ext cx="0" cy="24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216" name="Line 111"/>
            <p:cNvSpPr>
              <a:spLocks noChangeShapeType="1"/>
            </p:cNvSpPr>
            <p:nvPr/>
          </p:nvSpPr>
          <p:spPr bwMode="auto">
            <a:xfrm>
              <a:off x="3024" y="1776"/>
              <a:ext cx="0" cy="96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2172" name="Line 112"/>
          <p:cNvSpPr>
            <a:spLocks noChangeShapeType="1"/>
          </p:cNvSpPr>
          <p:nvPr/>
        </p:nvSpPr>
        <p:spPr bwMode="auto">
          <a:xfrm>
            <a:off x="8429625" y="3124200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73" name="Rectangle 113"/>
          <p:cNvSpPr>
            <a:spLocks noChangeArrowheads="1"/>
          </p:cNvSpPr>
          <p:nvPr/>
        </p:nvSpPr>
        <p:spPr bwMode="auto">
          <a:xfrm>
            <a:off x="3733800" y="41910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/>
              <a:t>#5</a:t>
            </a:r>
            <a:endParaRPr lang="en-US" sz="1400"/>
          </a:p>
        </p:txBody>
      </p:sp>
      <p:sp>
        <p:nvSpPr>
          <p:cNvPr id="132174" name="Line 114"/>
          <p:cNvSpPr>
            <a:spLocks noChangeShapeType="1"/>
          </p:cNvSpPr>
          <p:nvPr/>
        </p:nvSpPr>
        <p:spPr bwMode="auto">
          <a:xfrm>
            <a:off x="8305800" y="3124200"/>
            <a:ext cx="0" cy="381000"/>
          </a:xfrm>
          <a:prstGeom prst="line">
            <a:avLst/>
          </a:prstGeom>
          <a:noFill/>
          <a:ln w="5715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75" name="Line 115"/>
          <p:cNvSpPr>
            <a:spLocks noChangeShapeType="1"/>
          </p:cNvSpPr>
          <p:nvPr/>
        </p:nvSpPr>
        <p:spPr bwMode="auto">
          <a:xfrm>
            <a:off x="7162800" y="1447800"/>
            <a:ext cx="0" cy="381000"/>
          </a:xfrm>
          <a:prstGeom prst="line">
            <a:avLst/>
          </a:prstGeom>
          <a:noFill/>
          <a:ln w="5715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76" name="Line 116"/>
          <p:cNvSpPr>
            <a:spLocks noChangeShapeType="1"/>
          </p:cNvSpPr>
          <p:nvPr/>
        </p:nvSpPr>
        <p:spPr bwMode="auto">
          <a:xfrm flipH="1">
            <a:off x="3962400" y="4800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77" name="Line 117"/>
          <p:cNvSpPr>
            <a:spLocks noChangeShapeType="1"/>
          </p:cNvSpPr>
          <p:nvPr/>
        </p:nvSpPr>
        <p:spPr bwMode="auto">
          <a:xfrm flipH="1">
            <a:off x="2819400" y="4953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2178" name="Group 118"/>
          <p:cNvGrpSpPr>
            <a:grpSpLocks/>
          </p:cNvGrpSpPr>
          <p:nvPr/>
        </p:nvGrpSpPr>
        <p:grpSpPr bwMode="auto">
          <a:xfrm>
            <a:off x="2286000" y="5257800"/>
            <a:ext cx="533400" cy="1447800"/>
            <a:chOff x="1440" y="2448"/>
            <a:chExt cx="336" cy="912"/>
          </a:xfrm>
        </p:grpSpPr>
        <p:grpSp>
          <p:nvGrpSpPr>
            <p:cNvPr id="132208" name="Group 119"/>
            <p:cNvGrpSpPr>
              <a:grpSpLocks/>
            </p:cNvGrpSpPr>
            <p:nvPr/>
          </p:nvGrpSpPr>
          <p:grpSpPr bwMode="auto">
            <a:xfrm>
              <a:off x="1440" y="2448"/>
              <a:ext cx="336" cy="768"/>
              <a:chOff x="1152" y="528"/>
              <a:chExt cx="336" cy="768"/>
            </a:xfrm>
          </p:grpSpPr>
          <p:sp>
            <p:nvSpPr>
              <p:cNvPr id="132210" name="Rectangle 120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76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2211" name="Rectangle 121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Op</a:t>
                </a:r>
                <a:endParaRPr lang="en-US" sz="1000"/>
              </a:p>
            </p:txBody>
          </p:sp>
          <p:sp>
            <p:nvSpPr>
              <p:cNvPr id="132212" name="Rectangle 122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D</a:t>
                </a:r>
                <a:endParaRPr lang="en-US" sz="1000"/>
              </a:p>
            </p:txBody>
          </p:sp>
          <p:sp>
            <p:nvSpPr>
              <p:cNvPr id="132213" name="Rectangle 123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S1</a:t>
                </a:r>
                <a:endParaRPr lang="en-US" sz="1000"/>
              </a:p>
            </p:txBody>
          </p:sp>
          <p:sp>
            <p:nvSpPr>
              <p:cNvPr id="132214" name="Rectangle 124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S2</a:t>
                </a:r>
                <a:endParaRPr lang="en-US" sz="1000"/>
              </a:p>
            </p:txBody>
          </p:sp>
        </p:grpSp>
        <p:sp>
          <p:nvSpPr>
            <p:cNvPr id="132209" name="Rectangle 125"/>
            <p:cNvSpPr>
              <a:spLocks noChangeArrowheads="1"/>
            </p:cNvSpPr>
            <p:nvPr/>
          </p:nvSpPr>
          <p:spPr bwMode="auto">
            <a:xfrm>
              <a:off x="1440" y="3216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</p:grpSp>
      <p:sp>
        <p:nvSpPr>
          <p:cNvPr id="132179" name="Line 126"/>
          <p:cNvSpPr>
            <a:spLocks noChangeShapeType="1"/>
          </p:cNvSpPr>
          <p:nvPr/>
        </p:nvSpPr>
        <p:spPr bwMode="auto">
          <a:xfrm>
            <a:off x="5562600" y="4876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2180" name="Group 127"/>
          <p:cNvGrpSpPr>
            <a:grpSpLocks/>
          </p:cNvGrpSpPr>
          <p:nvPr/>
        </p:nvGrpSpPr>
        <p:grpSpPr bwMode="auto">
          <a:xfrm>
            <a:off x="5791200" y="5105400"/>
            <a:ext cx="533400" cy="1600200"/>
            <a:chOff x="3648" y="3210"/>
            <a:chExt cx="336" cy="1008"/>
          </a:xfrm>
        </p:grpSpPr>
        <p:grpSp>
          <p:nvGrpSpPr>
            <p:cNvPr id="132200" name="Group 128"/>
            <p:cNvGrpSpPr>
              <a:grpSpLocks/>
            </p:cNvGrpSpPr>
            <p:nvPr/>
          </p:nvGrpSpPr>
          <p:grpSpPr bwMode="auto">
            <a:xfrm>
              <a:off x="3648" y="3210"/>
              <a:ext cx="336" cy="768"/>
              <a:chOff x="1152" y="528"/>
              <a:chExt cx="336" cy="768"/>
            </a:xfrm>
          </p:grpSpPr>
          <p:sp>
            <p:nvSpPr>
              <p:cNvPr id="132203" name="Rectangle 129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76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2204" name="Rectangle 130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Op</a:t>
                </a:r>
                <a:endParaRPr lang="en-US" sz="1000"/>
              </a:p>
            </p:txBody>
          </p:sp>
          <p:sp>
            <p:nvSpPr>
              <p:cNvPr id="132205" name="Rectangle 131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D:F0</a:t>
                </a:r>
                <a:endParaRPr lang="en-US" sz="1000"/>
              </a:p>
            </p:txBody>
          </p:sp>
          <p:sp>
            <p:nvSpPr>
              <p:cNvPr id="132206" name="Rectangle 132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S1:v</a:t>
                </a:r>
                <a:endParaRPr lang="en-US" sz="1000"/>
              </a:p>
            </p:txBody>
          </p:sp>
          <p:sp>
            <p:nvSpPr>
              <p:cNvPr id="132207" name="Rectangle 133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S2:v</a:t>
                </a:r>
                <a:endParaRPr lang="en-US" sz="1000"/>
              </a:p>
            </p:txBody>
          </p:sp>
        </p:grpSp>
        <p:sp>
          <p:nvSpPr>
            <p:cNvPr id="132201" name="Rectangle 134"/>
            <p:cNvSpPr>
              <a:spLocks noChangeArrowheads="1"/>
            </p:cNvSpPr>
            <p:nvPr/>
          </p:nvSpPr>
          <p:spPr bwMode="auto">
            <a:xfrm>
              <a:off x="3648" y="4122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2202" name="Rectangle 135"/>
            <p:cNvSpPr>
              <a:spLocks noChangeArrowheads="1"/>
            </p:cNvSpPr>
            <p:nvPr/>
          </p:nvSpPr>
          <p:spPr bwMode="auto">
            <a:xfrm>
              <a:off x="3648" y="3981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</p:grpSp>
      <p:sp>
        <p:nvSpPr>
          <p:cNvPr id="132181" name="Freeform 136"/>
          <p:cNvSpPr>
            <a:spLocks/>
          </p:cNvSpPr>
          <p:nvPr/>
        </p:nvSpPr>
        <p:spPr bwMode="auto">
          <a:xfrm>
            <a:off x="4953000" y="6096000"/>
            <a:ext cx="1009650" cy="533400"/>
          </a:xfrm>
          <a:custGeom>
            <a:avLst/>
            <a:gdLst>
              <a:gd name="T0" fmla="*/ 1009650 w 720"/>
              <a:gd name="T1" fmla="*/ 533400 h 1056"/>
              <a:gd name="T2" fmla="*/ 403860 w 720"/>
              <a:gd name="T3" fmla="*/ 436418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cubicBezTo>
                  <a:pt x="564" y="1048"/>
                  <a:pt x="408" y="1040"/>
                  <a:pt x="288" y="864"/>
                </a:cubicBezTo>
                <a:cubicBezTo>
                  <a:pt x="168" y="688"/>
                  <a:pt x="84" y="34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2182" name="Group 137"/>
          <p:cNvGrpSpPr>
            <a:grpSpLocks/>
          </p:cNvGrpSpPr>
          <p:nvPr/>
        </p:nvGrpSpPr>
        <p:grpSpPr bwMode="auto">
          <a:xfrm>
            <a:off x="3429000" y="5257800"/>
            <a:ext cx="685800" cy="1447800"/>
            <a:chOff x="2496" y="3168"/>
            <a:chExt cx="336" cy="912"/>
          </a:xfrm>
        </p:grpSpPr>
        <p:grpSp>
          <p:nvGrpSpPr>
            <p:cNvPr id="132193" name="Group 138"/>
            <p:cNvGrpSpPr>
              <a:grpSpLocks/>
            </p:cNvGrpSpPr>
            <p:nvPr/>
          </p:nvGrpSpPr>
          <p:grpSpPr bwMode="auto">
            <a:xfrm>
              <a:off x="2496" y="3168"/>
              <a:ext cx="336" cy="768"/>
              <a:chOff x="1152" y="528"/>
              <a:chExt cx="336" cy="768"/>
            </a:xfrm>
          </p:grpSpPr>
          <p:sp>
            <p:nvSpPr>
              <p:cNvPr id="132195" name="Rectangle 139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76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2196" name="Rectangle 140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Op</a:t>
                </a:r>
                <a:endParaRPr lang="en-US" sz="1000"/>
              </a:p>
            </p:txBody>
          </p:sp>
          <p:sp>
            <p:nvSpPr>
              <p:cNvPr id="132197" name="Rectangle 141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D</a:t>
                </a:r>
                <a:endParaRPr lang="en-US" sz="1000"/>
              </a:p>
            </p:txBody>
          </p:sp>
          <p:sp>
            <p:nvSpPr>
              <p:cNvPr id="132198" name="Rectangle 142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S1:v/ptr</a:t>
                </a:r>
                <a:endParaRPr lang="en-US" sz="1000"/>
              </a:p>
            </p:txBody>
          </p:sp>
          <p:sp>
            <p:nvSpPr>
              <p:cNvPr id="132199" name="Rectangle 143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S2:v/ptr</a:t>
                </a:r>
                <a:endParaRPr lang="en-US" sz="1000"/>
              </a:p>
            </p:txBody>
          </p:sp>
        </p:grpSp>
        <p:sp>
          <p:nvSpPr>
            <p:cNvPr id="132194" name="Rectangle 144"/>
            <p:cNvSpPr>
              <a:spLocks noChangeArrowheads="1"/>
            </p:cNvSpPr>
            <p:nvPr/>
          </p:nvSpPr>
          <p:spPr bwMode="auto">
            <a:xfrm>
              <a:off x="2496" y="3936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</p:grpSp>
      <p:sp>
        <p:nvSpPr>
          <p:cNvPr id="132183" name="Line 145"/>
          <p:cNvSpPr>
            <a:spLocks noChangeShapeType="1"/>
          </p:cNvSpPr>
          <p:nvPr/>
        </p:nvSpPr>
        <p:spPr bwMode="auto">
          <a:xfrm flipH="1">
            <a:off x="3962400" y="4953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84" name="Rectangle 146"/>
          <p:cNvSpPr>
            <a:spLocks noChangeArrowheads="1"/>
          </p:cNvSpPr>
          <p:nvPr/>
        </p:nvSpPr>
        <p:spPr bwMode="auto">
          <a:xfrm>
            <a:off x="8458200" y="53340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D</a:t>
            </a:r>
            <a:endParaRPr lang="en-US" sz="1000"/>
          </a:p>
        </p:txBody>
      </p:sp>
      <p:sp>
        <p:nvSpPr>
          <p:cNvPr id="132185" name="Rectangle 147"/>
          <p:cNvSpPr>
            <a:spLocks noChangeArrowheads="1"/>
          </p:cNvSpPr>
          <p:nvPr/>
        </p:nvSpPr>
        <p:spPr bwMode="auto">
          <a:xfrm>
            <a:off x="8458200" y="56388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answ</a:t>
            </a:r>
            <a:endParaRPr lang="en-US" sz="1000"/>
          </a:p>
        </p:txBody>
      </p:sp>
      <p:sp>
        <p:nvSpPr>
          <p:cNvPr id="132186" name="Line 148"/>
          <p:cNvSpPr>
            <a:spLocks noChangeShapeType="1"/>
          </p:cNvSpPr>
          <p:nvPr/>
        </p:nvSpPr>
        <p:spPr bwMode="auto">
          <a:xfrm>
            <a:off x="6781800" y="5105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87" name="Rectangle 149"/>
          <p:cNvSpPr>
            <a:spLocks noChangeArrowheads="1"/>
          </p:cNvSpPr>
          <p:nvPr/>
        </p:nvSpPr>
        <p:spPr bwMode="auto">
          <a:xfrm>
            <a:off x="7315200" y="52578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D</a:t>
            </a:r>
            <a:endParaRPr lang="en-US" sz="1000"/>
          </a:p>
        </p:txBody>
      </p:sp>
      <p:sp>
        <p:nvSpPr>
          <p:cNvPr id="132188" name="Rectangle 150"/>
          <p:cNvSpPr>
            <a:spLocks noChangeArrowheads="1"/>
          </p:cNvSpPr>
          <p:nvPr/>
        </p:nvSpPr>
        <p:spPr bwMode="auto">
          <a:xfrm>
            <a:off x="7315200" y="55626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answ</a:t>
            </a:r>
            <a:endParaRPr lang="en-US" sz="1000"/>
          </a:p>
        </p:txBody>
      </p:sp>
      <p:sp>
        <p:nvSpPr>
          <p:cNvPr id="132189" name="Rectangle 151"/>
          <p:cNvSpPr>
            <a:spLocks noChangeArrowheads="1"/>
          </p:cNvSpPr>
          <p:nvPr/>
        </p:nvSpPr>
        <p:spPr bwMode="auto">
          <a:xfrm>
            <a:off x="7315200" y="58674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/>
              <a:t>#</a:t>
            </a:r>
            <a:endParaRPr lang="en-US" sz="1400"/>
          </a:p>
        </p:txBody>
      </p:sp>
      <p:sp>
        <p:nvSpPr>
          <p:cNvPr id="132190" name="Rectangle 152"/>
          <p:cNvSpPr>
            <a:spLocks noChangeArrowheads="1"/>
          </p:cNvSpPr>
          <p:nvPr/>
        </p:nvSpPr>
        <p:spPr bwMode="auto">
          <a:xfrm>
            <a:off x="7315200" y="6172200"/>
            <a:ext cx="5334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1000"/>
          </a:p>
        </p:txBody>
      </p:sp>
      <p:sp>
        <p:nvSpPr>
          <p:cNvPr id="132191" name="Freeform 153"/>
          <p:cNvSpPr>
            <a:spLocks/>
          </p:cNvSpPr>
          <p:nvPr/>
        </p:nvSpPr>
        <p:spPr bwMode="auto">
          <a:xfrm>
            <a:off x="6629400" y="6248400"/>
            <a:ext cx="914400" cy="76200"/>
          </a:xfrm>
          <a:custGeom>
            <a:avLst/>
            <a:gdLst>
              <a:gd name="T0" fmla="*/ 914400 w 720"/>
              <a:gd name="T1" fmla="*/ 76200 h 1056"/>
              <a:gd name="T2" fmla="*/ 365760 w 720"/>
              <a:gd name="T3" fmla="*/ 62345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cubicBezTo>
                  <a:pt x="564" y="1048"/>
                  <a:pt x="408" y="1040"/>
                  <a:pt x="288" y="864"/>
                </a:cubicBezTo>
                <a:cubicBezTo>
                  <a:pt x="168" y="688"/>
                  <a:pt x="84" y="34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192" name="Rectangle 154"/>
          <p:cNvSpPr>
            <a:spLocks noChangeArrowheads="1"/>
          </p:cNvSpPr>
          <p:nvPr/>
        </p:nvSpPr>
        <p:spPr bwMode="auto">
          <a:xfrm>
            <a:off x="3733800" y="36576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/>
              <a:t>#6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93658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Freeform 2"/>
          <p:cNvSpPr>
            <a:spLocks/>
          </p:cNvSpPr>
          <p:nvPr/>
        </p:nvSpPr>
        <p:spPr bwMode="auto">
          <a:xfrm>
            <a:off x="1397000" y="2489200"/>
            <a:ext cx="8674100" cy="1092200"/>
          </a:xfrm>
          <a:custGeom>
            <a:avLst/>
            <a:gdLst>
              <a:gd name="T0" fmla="*/ 7670800 w 5464"/>
              <a:gd name="T1" fmla="*/ 963706 h 952"/>
              <a:gd name="T2" fmla="*/ 8280400 w 5464"/>
              <a:gd name="T3" fmla="*/ 963706 h 952"/>
              <a:gd name="T4" fmla="*/ 7442200 w 5464"/>
              <a:gd name="T5" fmla="*/ 192741 h 952"/>
              <a:gd name="T6" fmla="*/ 889000 w 5464"/>
              <a:gd name="T7" fmla="*/ 27534 h 952"/>
              <a:gd name="T8" fmla="*/ 2108200 w 5464"/>
              <a:gd name="T9" fmla="*/ 357948 h 9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64"/>
              <a:gd name="T16" fmla="*/ 0 h 952"/>
              <a:gd name="T17" fmla="*/ 5464 w 5464"/>
              <a:gd name="T18" fmla="*/ 952 h 9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64" h="952">
                <a:moveTo>
                  <a:pt x="4832" y="840"/>
                </a:moveTo>
                <a:cubicBezTo>
                  <a:pt x="5036" y="896"/>
                  <a:pt x="5240" y="952"/>
                  <a:pt x="5216" y="840"/>
                </a:cubicBezTo>
                <a:cubicBezTo>
                  <a:pt x="5192" y="728"/>
                  <a:pt x="5464" y="304"/>
                  <a:pt x="4688" y="168"/>
                </a:cubicBezTo>
                <a:cubicBezTo>
                  <a:pt x="3912" y="32"/>
                  <a:pt x="1120" y="0"/>
                  <a:pt x="560" y="24"/>
                </a:cubicBezTo>
                <a:cubicBezTo>
                  <a:pt x="0" y="48"/>
                  <a:pt x="664" y="180"/>
                  <a:pt x="1328" y="312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-304800"/>
            <a:ext cx="8842375" cy="1431925"/>
          </a:xfrm>
        </p:spPr>
        <p:txBody>
          <a:bodyPr lIns="90924" tIns="45462" rIns="90924" bIns="45462" anchor="ctr"/>
          <a:lstStyle/>
          <a:p>
            <a:pPr defTabSz="993775" eaLnBrk="1" hangingPunct="1">
              <a:defRPr/>
            </a:pPr>
            <a:r>
              <a:rPr lang="sv-SE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Tomasulo’s Algorithm</a:t>
            </a:r>
            <a:endParaRPr lang="en-US" sz="400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3530600" y="1866900"/>
            <a:ext cx="423863" cy="29432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125" name="Line 5"/>
          <p:cNvSpPr>
            <a:spLocks noChangeShapeType="1"/>
          </p:cNvSpPr>
          <p:nvPr/>
        </p:nvSpPr>
        <p:spPr bwMode="auto">
          <a:xfrm>
            <a:off x="2170113" y="3368675"/>
            <a:ext cx="1825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126" name="Group 6"/>
          <p:cNvGrpSpPr>
            <a:grpSpLocks/>
          </p:cNvGrpSpPr>
          <p:nvPr/>
        </p:nvGrpSpPr>
        <p:grpSpPr bwMode="auto">
          <a:xfrm>
            <a:off x="2057400" y="3138488"/>
            <a:ext cx="152400" cy="442912"/>
            <a:chOff x="1480" y="1915"/>
            <a:chExt cx="117" cy="293"/>
          </a:xfrm>
        </p:grpSpPr>
        <p:sp>
          <p:nvSpPr>
            <p:cNvPr id="133270" name="Rectangle 7"/>
            <p:cNvSpPr>
              <a:spLocks noChangeArrowheads="1"/>
            </p:cNvSpPr>
            <p:nvPr/>
          </p:nvSpPr>
          <p:spPr bwMode="auto">
            <a:xfrm>
              <a:off x="1480" y="1915"/>
              <a:ext cx="40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3271" name="Rectangle 8"/>
            <p:cNvSpPr>
              <a:spLocks noChangeArrowheads="1"/>
            </p:cNvSpPr>
            <p:nvPr/>
          </p:nvSpPr>
          <p:spPr bwMode="auto">
            <a:xfrm>
              <a:off x="1515" y="1915"/>
              <a:ext cx="40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3272" name="Rectangle 9"/>
            <p:cNvSpPr>
              <a:spLocks noChangeArrowheads="1"/>
            </p:cNvSpPr>
            <p:nvPr/>
          </p:nvSpPr>
          <p:spPr bwMode="auto">
            <a:xfrm>
              <a:off x="1556" y="1915"/>
              <a:ext cx="41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33127" name="Rectangle 10"/>
          <p:cNvSpPr>
            <a:spLocks noChangeArrowheads="1"/>
          </p:cNvSpPr>
          <p:nvPr/>
        </p:nvSpPr>
        <p:spPr bwMode="auto">
          <a:xfrm>
            <a:off x="1477963" y="3152775"/>
            <a:ext cx="328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903" tIns="39952" rIns="79903" bIns="39952">
            <a:spAutoFit/>
          </a:bodyPr>
          <a:lstStyle/>
          <a:p>
            <a:pPr defTabSz="661988" eaLnBrk="0" hangingPunct="0"/>
            <a:r>
              <a:rPr lang="en-US" sz="1500">
                <a:latin typeface="Helvetica" charset="0"/>
              </a:rPr>
              <a:t>IF</a:t>
            </a:r>
          </a:p>
        </p:txBody>
      </p:sp>
      <p:sp>
        <p:nvSpPr>
          <p:cNvPr id="133128" name="Rectangle 11"/>
          <p:cNvSpPr>
            <a:spLocks noChangeArrowheads="1"/>
          </p:cNvSpPr>
          <p:nvPr/>
        </p:nvSpPr>
        <p:spPr bwMode="auto">
          <a:xfrm rot="-5400000">
            <a:off x="3005138" y="3121025"/>
            <a:ext cx="14620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03" tIns="39952" rIns="79903" bIns="39952">
            <a:spAutoFit/>
          </a:bodyPr>
          <a:lstStyle/>
          <a:p>
            <a:pPr defTabSz="661988" eaLnBrk="0" hangingPunct="0"/>
            <a:r>
              <a:rPr lang="en-US" sz="1200" b="1">
                <a:latin typeface="Helvetica" charset="0"/>
              </a:rPr>
              <a:t>Read operands</a:t>
            </a:r>
          </a:p>
        </p:txBody>
      </p:sp>
      <p:sp>
        <p:nvSpPr>
          <p:cNvPr id="133129" name="Line 12"/>
          <p:cNvSpPr>
            <a:spLocks noChangeShapeType="1"/>
          </p:cNvSpPr>
          <p:nvPr/>
        </p:nvSpPr>
        <p:spPr bwMode="auto">
          <a:xfrm>
            <a:off x="1862138" y="3368675"/>
            <a:ext cx="184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130" name="Group 13"/>
          <p:cNvGrpSpPr>
            <a:grpSpLocks/>
          </p:cNvGrpSpPr>
          <p:nvPr/>
        </p:nvGrpSpPr>
        <p:grpSpPr bwMode="auto">
          <a:xfrm>
            <a:off x="2254250" y="3082925"/>
            <a:ext cx="487363" cy="474663"/>
            <a:chOff x="1622" y="1874"/>
            <a:chExt cx="351" cy="348"/>
          </a:xfrm>
        </p:grpSpPr>
        <p:sp>
          <p:nvSpPr>
            <p:cNvPr id="133268" name="Rectangle 14"/>
            <p:cNvSpPr>
              <a:spLocks noChangeArrowheads="1"/>
            </p:cNvSpPr>
            <p:nvPr/>
          </p:nvSpPr>
          <p:spPr bwMode="auto">
            <a:xfrm>
              <a:off x="1654" y="1874"/>
              <a:ext cx="316" cy="3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dist="107763" dir="2700000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3269" name="Rectangle 15"/>
            <p:cNvSpPr>
              <a:spLocks noChangeArrowheads="1"/>
            </p:cNvSpPr>
            <p:nvPr/>
          </p:nvSpPr>
          <p:spPr bwMode="auto">
            <a:xfrm>
              <a:off x="1622" y="1951"/>
              <a:ext cx="351" cy="192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B2B2B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9903" tIns="39952" rIns="79903" bIns="39952">
              <a:spAutoFit/>
            </a:bodyPr>
            <a:lstStyle/>
            <a:p>
              <a:pPr defTabSz="661988" eaLnBrk="0" hangingPunct="0"/>
              <a:r>
                <a:rPr lang="en-US" sz="1200" b="1">
                  <a:latin typeface="Helvetica" charset="0"/>
                </a:rPr>
                <a:t>Issue</a:t>
              </a:r>
            </a:p>
          </p:txBody>
        </p:sp>
      </p:grpSp>
      <p:sp>
        <p:nvSpPr>
          <p:cNvPr id="133131" name="Rectangle 16"/>
          <p:cNvSpPr>
            <a:spLocks noChangeArrowheads="1"/>
          </p:cNvSpPr>
          <p:nvPr/>
        </p:nvSpPr>
        <p:spPr bwMode="auto">
          <a:xfrm>
            <a:off x="6094413" y="1881188"/>
            <a:ext cx="438150" cy="47466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3132" name="Rectangle 17"/>
          <p:cNvSpPr>
            <a:spLocks noChangeArrowheads="1"/>
          </p:cNvSpPr>
          <p:nvPr/>
        </p:nvSpPr>
        <p:spPr bwMode="auto">
          <a:xfrm>
            <a:off x="6064250" y="1995488"/>
            <a:ext cx="4429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903" tIns="39952" rIns="79903" bIns="39952">
            <a:spAutoFit/>
          </a:bodyPr>
          <a:lstStyle/>
          <a:p>
            <a:pPr defTabSz="661988" eaLnBrk="0" hangingPunct="0"/>
            <a:r>
              <a:rPr lang="en-US" sz="1000" b="1">
                <a:latin typeface="Helvetica" charset="0"/>
              </a:rPr>
              <a:t>Mem</a:t>
            </a:r>
          </a:p>
        </p:txBody>
      </p:sp>
      <p:sp>
        <p:nvSpPr>
          <p:cNvPr id="133133" name="Rectangle 18"/>
          <p:cNvSpPr>
            <a:spLocks noChangeArrowheads="1"/>
          </p:cNvSpPr>
          <p:nvPr/>
        </p:nvSpPr>
        <p:spPr bwMode="auto">
          <a:xfrm>
            <a:off x="2286000" y="3124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Issue</a:t>
            </a:r>
            <a:endParaRPr lang="en-US" sz="1600"/>
          </a:p>
        </p:txBody>
      </p:sp>
      <p:sp>
        <p:nvSpPr>
          <p:cNvPr id="133134" name="Line 19"/>
          <p:cNvSpPr>
            <a:spLocks noChangeShapeType="1"/>
          </p:cNvSpPr>
          <p:nvPr/>
        </p:nvSpPr>
        <p:spPr bwMode="auto">
          <a:xfrm>
            <a:off x="3352800" y="16002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35" name="Line 20"/>
          <p:cNvSpPr>
            <a:spLocks noChangeShapeType="1"/>
          </p:cNvSpPr>
          <p:nvPr/>
        </p:nvSpPr>
        <p:spPr bwMode="auto">
          <a:xfrm>
            <a:off x="4191000" y="17526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36" name="Line 21"/>
          <p:cNvSpPr>
            <a:spLocks noChangeShapeType="1"/>
          </p:cNvSpPr>
          <p:nvPr/>
        </p:nvSpPr>
        <p:spPr bwMode="auto">
          <a:xfrm>
            <a:off x="6781800" y="19050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37" name="Line 22"/>
          <p:cNvSpPr>
            <a:spLocks noChangeShapeType="1"/>
          </p:cNvSpPr>
          <p:nvPr/>
        </p:nvSpPr>
        <p:spPr bwMode="auto">
          <a:xfrm>
            <a:off x="5943600" y="18288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38" name="Freeform 23"/>
          <p:cNvSpPr>
            <a:spLocks/>
          </p:cNvSpPr>
          <p:nvPr/>
        </p:nvSpPr>
        <p:spPr bwMode="auto">
          <a:xfrm>
            <a:off x="2895600" y="3352800"/>
            <a:ext cx="4876800" cy="1219200"/>
          </a:xfrm>
          <a:custGeom>
            <a:avLst/>
            <a:gdLst>
              <a:gd name="T0" fmla="*/ 0 w 2400"/>
              <a:gd name="T1" fmla="*/ 304800 h 768"/>
              <a:gd name="T2" fmla="*/ 585216 w 2400"/>
              <a:gd name="T3" fmla="*/ 1219200 h 768"/>
              <a:gd name="T4" fmla="*/ 3998976 w 2400"/>
              <a:gd name="T5" fmla="*/ 12192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39" name="Freeform 24"/>
          <p:cNvSpPr>
            <a:spLocks/>
          </p:cNvSpPr>
          <p:nvPr/>
        </p:nvSpPr>
        <p:spPr bwMode="auto">
          <a:xfrm>
            <a:off x="2895600" y="3352800"/>
            <a:ext cx="4876800" cy="609600"/>
          </a:xfrm>
          <a:custGeom>
            <a:avLst/>
            <a:gdLst>
              <a:gd name="T0" fmla="*/ 0 w 2400"/>
              <a:gd name="T1" fmla="*/ 152400 h 768"/>
              <a:gd name="T2" fmla="*/ 585216 w 2400"/>
              <a:gd name="T3" fmla="*/ 609600 h 768"/>
              <a:gd name="T4" fmla="*/ 3998976 w 2400"/>
              <a:gd name="T5" fmla="*/ 6096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40" name="Freeform 25"/>
          <p:cNvSpPr>
            <a:spLocks/>
          </p:cNvSpPr>
          <p:nvPr/>
        </p:nvSpPr>
        <p:spPr bwMode="auto">
          <a:xfrm flipV="1">
            <a:off x="2895600" y="2667000"/>
            <a:ext cx="4876800" cy="685800"/>
          </a:xfrm>
          <a:custGeom>
            <a:avLst/>
            <a:gdLst>
              <a:gd name="T0" fmla="*/ 0 w 2400"/>
              <a:gd name="T1" fmla="*/ 171450 h 768"/>
              <a:gd name="T2" fmla="*/ 585216 w 2400"/>
              <a:gd name="T3" fmla="*/ 685800 h 768"/>
              <a:gd name="T4" fmla="*/ 3998976 w 2400"/>
              <a:gd name="T5" fmla="*/ 6858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41" name="Freeform 26"/>
          <p:cNvSpPr>
            <a:spLocks/>
          </p:cNvSpPr>
          <p:nvPr/>
        </p:nvSpPr>
        <p:spPr bwMode="auto">
          <a:xfrm flipV="1">
            <a:off x="2895600" y="2057400"/>
            <a:ext cx="4876800" cy="1295400"/>
          </a:xfrm>
          <a:custGeom>
            <a:avLst/>
            <a:gdLst>
              <a:gd name="T0" fmla="*/ 0 w 2400"/>
              <a:gd name="T1" fmla="*/ 323850 h 768"/>
              <a:gd name="T2" fmla="*/ 585216 w 2400"/>
              <a:gd name="T3" fmla="*/ 1295400 h 768"/>
              <a:gd name="T4" fmla="*/ 3998976 w 2400"/>
              <a:gd name="T5" fmla="*/ 12954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42" name="Freeform 27"/>
          <p:cNvSpPr>
            <a:spLocks/>
          </p:cNvSpPr>
          <p:nvPr/>
        </p:nvSpPr>
        <p:spPr bwMode="auto">
          <a:xfrm flipV="1">
            <a:off x="2895600" y="3276600"/>
            <a:ext cx="4973638" cy="76200"/>
          </a:xfrm>
          <a:custGeom>
            <a:avLst/>
            <a:gdLst>
              <a:gd name="T0" fmla="*/ 0 w 2400"/>
              <a:gd name="T1" fmla="*/ 19050 h 768"/>
              <a:gd name="T2" fmla="*/ 596837 w 2400"/>
              <a:gd name="T3" fmla="*/ 76200 h 768"/>
              <a:gd name="T4" fmla="*/ 4078383 w 2400"/>
              <a:gd name="T5" fmla="*/ 76200 h 768"/>
              <a:gd name="T6" fmla="*/ 4973638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43" name="Rectangle 28"/>
          <p:cNvSpPr>
            <a:spLocks noChangeArrowheads="1"/>
          </p:cNvSpPr>
          <p:nvPr/>
        </p:nvSpPr>
        <p:spPr bwMode="auto">
          <a:xfrm>
            <a:off x="5257800" y="1828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Int</a:t>
            </a:r>
          </a:p>
          <a:p>
            <a:pPr algn="ctr"/>
            <a:r>
              <a:rPr lang="sv-SE" sz="1600"/>
              <a:t>Mem</a:t>
            </a:r>
            <a:endParaRPr lang="en-US" sz="1600"/>
          </a:p>
        </p:txBody>
      </p:sp>
      <p:sp>
        <p:nvSpPr>
          <p:cNvPr id="133144" name="Rectangle 29"/>
          <p:cNvSpPr>
            <a:spLocks noChangeArrowheads="1"/>
          </p:cNvSpPr>
          <p:nvPr/>
        </p:nvSpPr>
        <p:spPr bwMode="auto">
          <a:xfrm>
            <a:off x="5257800" y="2438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Add</a:t>
            </a:r>
            <a:endParaRPr lang="en-US" sz="1600"/>
          </a:p>
        </p:txBody>
      </p:sp>
      <p:sp>
        <p:nvSpPr>
          <p:cNvPr id="133145" name="Rectangle 30"/>
          <p:cNvSpPr>
            <a:spLocks noChangeArrowheads="1"/>
          </p:cNvSpPr>
          <p:nvPr/>
        </p:nvSpPr>
        <p:spPr bwMode="auto">
          <a:xfrm>
            <a:off x="5257800" y="3048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Mul1</a:t>
            </a:r>
            <a:endParaRPr lang="en-US" sz="1600"/>
          </a:p>
        </p:txBody>
      </p:sp>
      <p:sp>
        <p:nvSpPr>
          <p:cNvPr id="133146" name="Rectangle 31"/>
          <p:cNvSpPr>
            <a:spLocks noChangeArrowheads="1"/>
          </p:cNvSpPr>
          <p:nvPr/>
        </p:nvSpPr>
        <p:spPr bwMode="auto">
          <a:xfrm>
            <a:off x="5257800" y="3657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Mul2</a:t>
            </a:r>
            <a:endParaRPr lang="en-US" sz="1600"/>
          </a:p>
        </p:txBody>
      </p:sp>
      <p:sp>
        <p:nvSpPr>
          <p:cNvPr id="133147" name="Rectangle 32"/>
          <p:cNvSpPr>
            <a:spLocks noChangeArrowheads="1"/>
          </p:cNvSpPr>
          <p:nvPr/>
        </p:nvSpPr>
        <p:spPr bwMode="auto">
          <a:xfrm>
            <a:off x="52578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Div</a:t>
            </a:r>
            <a:endParaRPr lang="en-US" sz="1600"/>
          </a:p>
        </p:txBody>
      </p:sp>
      <p:sp>
        <p:nvSpPr>
          <p:cNvPr id="133148" name="Rectangle 33"/>
          <p:cNvSpPr>
            <a:spLocks noChangeArrowheads="1"/>
          </p:cNvSpPr>
          <p:nvPr/>
        </p:nvSpPr>
        <p:spPr bwMode="auto">
          <a:xfrm>
            <a:off x="6096000" y="1828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Mem</a:t>
            </a:r>
            <a:endParaRPr lang="en-US" sz="1600"/>
          </a:p>
        </p:txBody>
      </p:sp>
      <p:sp>
        <p:nvSpPr>
          <p:cNvPr id="133149" name="Rectangle 34"/>
          <p:cNvSpPr>
            <a:spLocks noChangeArrowheads="1"/>
          </p:cNvSpPr>
          <p:nvPr/>
        </p:nvSpPr>
        <p:spPr bwMode="auto">
          <a:xfrm>
            <a:off x="3505200" y="1905000"/>
            <a:ext cx="533400" cy="297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/>
          </a:p>
          <a:p>
            <a:pPr algn="ctr"/>
            <a:endParaRPr lang="en-US"/>
          </a:p>
        </p:txBody>
      </p:sp>
      <p:sp>
        <p:nvSpPr>
          <p:cNvPr id="133150" name="Rectangle 35"/>
          <p:cNvSpPr>
            <a:spLocks noChangeArrowheads="1"/>
          </p:cNvSpPr>
          <p:nvPr/>
        </p:nvSpPr>
        <p:spPr bwMode="auto">
          <a:xfrm>
            <a:off x="1143000" y="3124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IF</a:t>
            </a:r>
            <a:endParaRPr lang="en-US" sz="1600"/>
          </a:p>
        </p:txBody>
      </p:sp>
      <p:sp>
        <p:nvSpPr>
          <p:cNvPr id="133151" name="Freeform 36"/>
          <p:cNvSpPr>
            <a:spLocks/>
          </p:cNvSpPr>
          <p:nvPr/>
        </p:nvSpPr>
        <p:spPr bwMode="auto">
          <a:xfrm>
            <a:off x="1828800" y="3124200"/>
            <a:ext cx="381000" cy="457200"/>
          </a:xfrm>
          <a:custGeom>
            <a:avLst/>
            <a:gdLst>
              <a:gd name="T0" fmla="*/ 76200 w 240"/>
              <a:gd name="T1" fmla="*/ 0 h 240"/>
              <a:gd name="T2" fmla="*/ 381000 w 240"/>
              <a:gd name="T3" fmla="*/ 0 h 240"/>
              <a:gd name="T4" fmla="*/ 381000 w 240"/>
              <a:gd name="T5" fmla="*/ 457200 h 240"/>
              <a:gd name="T6" fmla="*/ 0 w 240"/>
              <a:gd name="T7" fmla="*/ 45720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240"/>
              <a:gd name="T14" fmla="*/ 240 w 240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240">
                <a:moveTo>
                  <a:pt x="48" y="0"/>
                </a:moveTo>
                <a:lnTo>
                  <a:pt x="240" y="0"/>
                </a:lnTo>
                <a:lnTo>
                  <a:pt x="240" y="240"/>
                </a:lnTo>
                <a:lnTo>
                  <a:pt x="0" y="24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52" name="Line 37"/>
          <p:cNvSpPr>
            <a:spLocks noChangeShapeType="1"/>
          </p:cNvSpPr>
          <p:nvPr/>
        </p:nvSpPr>
        <p:spPr bwMode="auto">
          <a:xfrm>
            <a:off x="17526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3153" name="Group 38"/>
          <p:cNvGrpSpPr>
            <a:grpSpLocks/>
          </p:cNvGrpSpPr>
          <p:nvPr/>
        </p:nvGrpSpPr>
        <p:grpSpPr bwMode="auto">
          <a:xfrm>
            <a:off x="4648200" y="1828800"/>
            <a:ext cx="304800" cy="457200"/>
            <a:chOff x="2928" y="816"/>
            <a:chExt cx="192" cy="336"/>
          </a:xfrm>
        </p:grpSpPr>
        <p:sp>
          <p:nvSpPr>
            <p:cNvPr id="133264" name="Rectangle 39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3265" name="Line 40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66" name="Line 41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67" name="Line 42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3154" name="Text Box 43"/>
          <p:cNvSpPr txBox="1">
            <a:spLocks noChangeArrowheads="1"/>
          </p:cNvSpPr>
          <p:nvPr/>
        </p:nvSpPr>
        <p:spPr bwMode="auto">
          <a:xfrm>
            <a:off x="3886200" y="762000"/>
            <a:ext cx="9017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Res.</a:t>
            </a:r>
          </a:p>
          <a:p>
            <a:pPr algn="ctr" eaLnBrk="1" hangingPunct="1"/>
            <a:r>
              <a:rPr lang="sv-SE" sz="1400" b="1"/>
              <a:t>Station</a:t>
            </a:r>
            <a:endParaRPr lang="en-US" sz="1400" b="1"/>
          </a:p>
        </p:txBody>
      </p:sp>
      <p:grpSp>
        <p:nvGrpSpPr>
          <p:cNvPr id="133155" name="Group 44"/>
          <p:cNvGrpSpPr>
            <a:grpSpLocks/>
          </p:cNvGrpSpPr>
          <p:nvPr/>
        </p:nvGrpSpPr>
        <p:grpSpPr bwMode="auto">
          <a:xfrm>
            <a:off x="4648200" y="2438400"/>
            <a:ext cx="304800" cy="457200"/>
            <a:chOff x="2928" y="816"/>
            <a:chExt cx="192" cy="336"/>
          </a:xfrm>
        </p:grpSpPr>
        <p:sp>
          <p:nvSpPr>
            <p:cNvPr id="133260" name="Rectangle 45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3261" name="Line 46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62" name="Line 47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63" name="Line 48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3156" name="Group 49"/>
          <p:cNvGrpSpPr>
            <a:grpSpLocks/>
          </p:cNvGrpSpPr>
          <p:nvPr/>
        </p:nvGrpSpPr>
        <p:grpSpPr bwMode="auto">
          <a:xfrm>
            <a:off x="4648200" y="3048000"/>
            <a:ext cx="304800" cy="457200"/>
            <a:chOff x="2928" y="816"/>
            <a:chExt cx="192" cy="336"/>
          </a:xfrm>
        </p:grpSpPr>
        <p:sp>
          <p:nvSpPr>
            <p:cNvPr id="133256" name="Rectangle 50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3257" name="Line 51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58" name="Line 52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59" name="Line 53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3157" name="Group 54"/>
          <p:cNvGrpSpPr>
            <a:grpSpLocks/>
          </p:cNvGrpSpPr>
          <p:nvPr/>
        </p:nvGrpSpPr>
        <p:grpSpPr bwMode="auto">
          <a:xfrm>
            <a:off x="4648200" y="3657600"/>
            <a:ext cx="304800" cy="457200"/>
            <a:chOff x="2928" y="816"/>
            <a:chExt cx="192" cy="336"/>
          </a:xfrm>
        </p:grpSpPr>
        <p:sp>
          <p:nvSpPr>
            <p:cNvPr id="133252" name="Rectangle 55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3253" name="Line 56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54" name="Line 57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55" name="Line 58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3158" name="Group 59"/>
          <p:cNvGrpSpPr>
            <a:grpSpLocks/>
          </p:cNvGrpSpPr>
          <p:nvPr/>
        </p:nvGrpSpPr>
        <p:grpSpPr bwMode="auto">
          <a:xfrm>
            <a:off x="4648200" y="4343400"/>
            <a:ext cx="304800" cy="457200"/>
            <a:chOff x="2928" y="816"/>
            <a:chExt cx="192" cy="336"/>
          </a:xfrm>
        </p:grpSpPr>
        <p:sp>
          <p:nvSpPr>
            <p:cNvPr id="133248" name="Rectangle 60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3249" name="Line 61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50" name="Line 62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51" name="Line 63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3159" name="Text Box 64"/>
          <p:cNvSpPr txBox="1">
            <a:spLocks noChangeArrowheads="1"/>
          </p:cNvSpPr>
          <p:nvPr/>
        </p:nvSpPr>
        <p:spPr bwMode="auto">
          <a:xfrm>
            <a:off x="3529013" y="1916113"/>
            <a:ext cx="57785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/>
              <a:t>0:a</a:t>
            </a:r>
          </a:p>
          <a:p>
            <a:pPr eaLnBrk="1" hangingPunct="1"/>
            <a:r>
              <a:rPr lang="sv-SE"/>
              <a:t>1:</a:t>
            </a:r>
          </a:p>
          <a:p>
            <a:pPr eaLnBrk="1" hangingPunct="1"/>
            <a:r>
              <a:rPr lang="sv-SE"/>
              <a:t>2:b</a:t>
            </a:r>
          </a:p>
          <a:p>
            <a:pPr eaLnBrk="1" hangingPunct="1"/>
            <a:r>
              <a:rPr lang="sv-SE"/>
              <a:t>3:</a:t>
            </a:r>
          </a:p>
          <a:p>
            <a:pPr eaLnBrk="1" hangingPunct="1"/>
            <a:r>
              <a:rPr lang="sv-SE"/>
              <a:t>4:c</a:t>
            </a:r>
          </a:p>
          <a:p>
            <a:pPr eaLnBrk="1" hangingPunct="1"/>
            <a:r>
              <a:rPr lang="sv-SE"/>
              <a:t>5:</a:t>
            </a:r>
          </a:p>
          <a:p>
            <a:pPr eaLnBrk="1" hangingPunct="1"/>
            <a:r>
              <a:rPr lang="sv-SE"/>
              <a:t>6:d</a:t>
            </a:r>
          </a:p>
          <a:p>
            <a:pPr eaLnBrk="1" hangingPunct="1"/>
            <a:r>
              <a:rPr lang="sv-SE"/>
              <a:t>7:</a:t>
            </a:r>
          </a:p>
          <a:p>
            <a:pPr eaLnBrk="1" hangingPunct="1"/>
            <a:r>
              <a:rPr lang="sv-SE"/>
              <a:t>8:e</a:t>
            </a:r>
          </a:p>
          <a:p>
            <a:pPr eaLnBrk="1" hangingPunct="1"/>
            <a:r>
              <a:rPr lang="sv-SE"/>
              <a:t>9:</a:t>
            </a:r>
          </a:p>
          <a:p>
            <a:pPr eaLnBrk="1" hangingPunct="1"/>
            <a:endParaRPr lang="en-US"/>
          </a:p>
        </p:txBody>
      </p:sp>
      <p:sp>
        <p:nvSpPr>
          <p:cNvPr id="133160" name="Line 65"/>
          <p:cNvSpPr>
            <a:spLocks noChangeShapeType="1"/>
          </p:cNvSpPr>
          <p:nvPr/>
        </p:nvSpPr>
        <p:spPr bwMode="auto">
          <a:xfrm>
            <a:off x="4953000" y="1371600"/>
            <a:ext cx="0" cy="3810000"/>
          </a:xfrm>
          <a:prstGeom prst="line">
            <a:avLst/>
          </a:prstGeom>
          <a:noFill/>
          <a:ln w="57150">
            <a:solidFill>
              <a:srgbClr val="B2B2B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61" name="Text Box 66"/>
          <p:cNvSpPr txBox="1">
            <a:spLocks noChangeArrowheads="1"/>
          </p:cNvSpPr>
          <p:nvPr/>
        </p:nvSpPr>
        <p:spPr bwMode="auto">
          <a:xfrm>
            <a:off x="4800600" y="685800"/>
            <a:ext cx="17430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Common</a:t>
            </a:r>
          </a:p>
          <a:p>
            <a:pPr algn="ctr" eaLnBrk="1" hangingPunct="1"/>
            <a:r>
              <a:rPr lang="sv-SE" sz="1400" b="1"/>
              <a:t>Data Bus (CDB)</a:t>
            </a:r>
            <a:endParaRPr lang="en-US" sz="1400" b="1"/>
          </a:p>
        </p:txBody>
      </p:sp>
      <p:sp>
        <p:nvSpPr>
          <p:cNvPr id="133162" name="Line 67"/>
          <p:cNvSpPr>
            <a:spLocks noChangeShapeType="1"/>
          </p:cNvSpPr>
          <p:nvPr/>
        </p:nvSpPr>
        <p:spPr bwMode="auto">
          <a:xfrm>
            <a:off x="4495800" y="1219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63" name="Line 68"/>
          <p:cNvSpPr>
            <a:spLocks noChangeShapeType="1"/>
          </p:cNvSpPr>
          <p:nvPr/>
        </p:nvSpPr>
        <p:spPr bwMode="auto">
          <a:xfrm flipH="1">
            <a:off x="5029200" y="1143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64" name="Freeform 69"/>
          <p:cNvSpPr>
            <a:spLocks/>
          </p:cNvSpPr>
          <p:nvPr/>
        </p:nvSpPr>
        <p:spPr bwMode="auto">
          <a:xfrm>
            <a:off x="7694613" y="3278188"/>
            <a:ext cx="42862" cy="55562"/>
          </a:xfrm>
          <a:custGeom>
            <a:avLst/>
            <a:gdLst>
              <a:gd name="T0" fmla="*/ 42862 w 27"/>
              <a:gd name="T1" fmla="*/ 55562 h 35"/>
              <a:gd name="T2" fmla="*/ 0 w 27"/>
              <a:gd name="T3" fmla="*/ 0 h 35"/>
              <a:gd name="T4" fmla="*/ 42862 w 27"/>
              <a:gd name="T5" fmla="*/ 55562 h 35"/>
              <a:gd name="T6" fmla="*/ 0 60000 65536"/>
              <a:gd name="T7" fmla="*/ 0 60000 65536"/>
              <a:gd name="T8" fmla="*/ 0 60000 65536"/>
              <a:gd name="T9" fmla="*/ 0 w 27"/>
              <a:gd name="T10" fmla="*/ 0 h 35"/>
              <a:gd name="T11" fmla="*/ 27 w 27"/>
              <a:gd name="T12" fmla="*/ 35 h 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" h="35">
                <a:moveTo>
                  <a:pt x="27" y="35"/>
                </a:moveTo>
                <a:cubicBezTo>
                  <a:pt x="18" y="23"/>
                  <a:pt x="0" y="0"/>
                  <a:pt x="0" y="0"/>
                </a:cubicBezTo>
                <a:cubicBezTo>
                  <a:pt x="0" y="0"/>
                  <a:pt x="18" y="23"/>
                  <a:pt x="27" y="35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165" name="Line 70"/>
          <p:cNvSpPr>
            <a:spLocks noChangeShapeType="1"/>
          </p:cNvSpPr>
          <p:nvPr/>
        </p:nvSpPr>
        <p:spPr bwMode="auto">
          <a:xfrm>
            <a:off x="77724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66" name="Freeform 71"/>
          <p:cNvSpPr>
            <a:spLocks/>
          </p:cNvSpPr>
          <p:nvPr/>
        </p:nvSpPr>
        <p:spPr bwMode="auto">
          <a:xfrm>
            <a:off x="4953000" y="1676400"/>
            <a:ext cx="2819400" cy="1676400"/>
          </a:xfrm>
          <a:custGeom>
            <a:avLst/>
            <a:gdLst>
              <a:gd name="T0" fmla="*/ 2819400 w 1872"/>
              <a:gd name="T1" fmla="*/ 1676400 h 1056"/>
              <a:gd name="T2" fmla="*/ 2819400 w 1872"/>
              <a:gd name="T3" fmla="*/ 0 h 1056"/>
              <a:gd name="T4" fmla="*/ 0 w 1872"/>
              <a:gd name="T5" fmla="*/ 0 h 1056"/>
              <a:gd name="T6" fmla="*/ 0 60000 65536"/>
              <a:gd name="T7" fmla="*/ 0 60000 65536"/>
              <a:gd name="T8" fmla="*/ 0 60000 65536"/>
              <a:gd name="T9" fmla="*/ 0 w 1872"/>
              <a:gd name="T10" fmla="*/ 0 h 1056"/>
              <a:gd name="T11" fmla="*/ 1872 w 1872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1056">
                <a:moveTo>
                  <a:pt x="1872" y="1056"/>
                </a:moveTo>
                <a:lnTo>
                  <a:pt x="1872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B2B2B2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67" name="Rectangle 72"/>
          <p:cNvSpPr>
            <a:spLocks noChangeArrowheads="1"/>
          </p:cNvSpPr>
          <p:nvPr/>
        </p:nvSpPr>
        <p:spPr bwMode="auto">
          <a:xfrm>
            <a:off x="7848600" y="29718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3168" name="Line 73"/>
          <p:cNvSpPr>
            <a:spLocks noChangeShapeType="1"/>
          </p:cNvSpPr>
          <p:nvPr/>
        </p:nvSpPr>
        <p:spPr bwMode="auto">
          <a:xfrm>
            <a:off x="7967663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69" name="Text Box 74"/>
          <p:cNvSpPr txBox="1">
            <a:spLocks noChangeArrowheads="1"/>
          </p:cNvSpPr>
          <p:nvPr/>
        </p:nvSpPr>
        <p:spPr bwMode="auto">
          <a:xfrm>
            <a:off x="7772400" y="2803525"/>
            <a:ext cx="12684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sz="1000"/>
              <a:t>9 8 7 6 5 4 3 2 1</a:t>
            </a:r>
            <a:endParaRPr lang="en-US" sz="1000"/>
          </a:p>
        </p:txBody>
      </p:sp>
      <p:sp>
        <p:nvSpPr>
          <p:cNvPr id="133170" name="Line 75"/>
          <p:cNvSpPr>
            <a:spLocks noChangeShapeType="1"/>
          </p:cNvSpPr>
          <p:nvPr/>
        </p:nvSpPr>
        <p:spPr bwMode="auto">
          <a:xfrm>
            <a:off x="8091488" y="29860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71" name="Line 76"/>
          <p:cNvSpPr>
            <a:spLocks noChangeShapeType="1"/>
          </p:cNvSpPr>
          <p:nvPr/>
        </p:nvSpPr>
        <p:spPr bwMode="auto">
          <a:xfrm>
            <a:off x="8215313" y="298132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72" name="Line 77"/>
          <p:cNvSpPr>
            <a:spLocks noChangeShapeType="1"/>
          </p:cNvSpPr>
          <p:nvPr/>
        </p:nvSpPr>
        <p:spPr bwMode="auto">
          <a:xfrm>
            <a:off x="8353425" y="297656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73" name="Line 78"/>
          <p:cNvSpPr>
            <a:spLocks noChangeShapeType="1"/>
          </p:cNvSpPr>
          <p:nvPr/>
        </p:nvSpPr>
        <p:spPr bwMode="auto">
          <a:xfrm>
            <a:off x="8477250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74" name="Line 79"/>
          <p:cNvSpPr>
            <a:spLocks noChangeShapeType="1"/>
          </p:cNvSpPr>
          <p:nvPr/>
        </p:nvSpPr>
        <p:spPr bwMode="auto">
          <a:xfrm>
            <a:off x="8601075" y="296703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75" name="Line 80"/>
          <p:cNvSpPr>
            <a:spLocks noChangeShapeType="1"/>
          </p:cNvSpPr>
          <p:nvPr/>
        </p:nvSpPr>
        <p:spPr bwMode="auto">
          <a:xfrm>
            <a:off x="8724900" y="29622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76" name="Line 81"/>
          <p:cNvSpPr>
            <a:spLocks noChangeShapeType="1"/>
          </p:cNvSpPr>
          <p:nvPr/>
        </p:nvSpPr>
        <p:spPr bwMode="auto">
          <a:xfrm>
            <a:off x="8848725" y="295751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77" name="Line 82"/>
          <p:cNvSpPr>
            <a:spLocks noChangeShapeType="1"/>
          </p:cNvSpPr>
          <p:nvPr/>
        </p:nvSpPr>
        <p:spPr bwMode="auto">
          <a:xfrm>
            <a:off x="8972550" y="295275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78" name="Line 83"/>
          <p:cNvSpPr>
            <a:spLocks noChangeShapeType="1"/>
          </p:cNvSpPr>
          <p:nvPr/>
        </p:nvSpPr>
        <p:spPr bwMode="auto">
          <a:xfrm>
            <a:off x="9096375" y="29479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79" name="Text Box 84"/>
          <p:cNvSpPr txBox="1">
            <a:spLocks noChangeArrowheads="1"/>
          </p:cNvSpPr>
          <p:nvPr/>
        </p:nvSpPr>
        <p:spPr bwMode="auto">
          <a:xfrm>
            <a:off x="7772400" y="2057400"/>
            <a:ext cx="14811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ReOrder</a:t>
            </a:r>
          </a:p>
          <a:p>
            <a:pPr algn="ctr" eaLnBrk="1" hangingPunct="1"/>
            <a:r>
              <a:rPr lang="sv-SE" sz="1400" b="1"/>
              <a:t>Buffer (ROB)</a:t>
            </a:r>
            <a:endParaRPr lang="en-US" sz="1400" b="1"/>
          </a:p>
        </p:txBody>
      </p:sp>
      <p:sp>
        <p:nvSpPr>
          <p:cNvPr id="133180" name="Line 85"/>
          <p:cNvSpPr>
            <a:spLocks noChangeShapeType="1"/>
          </p:cNvSpPr>
          <p:nvPr/>
        </p:nvSpPr>
        <p:spPr bwMode="auto">
          <a:xfrm>
            <a:off x="2895600" y="1066800"/>
            <a:ext cx="228600" cy="0"/>
          </a:xfrm>
          <a:prstGeom prst="line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81" name="Line 86"/>
          <p:cNvSpPr>
            <a:spLocks noChangeShapeType="1"/>
          </p:cNvSpPr>
          <p:nvPr/>
        </p:nvSpPr>
        <p:spPr bwMode="auto">
          <a:xfrm flipH="1">
            <a:off x="7239000" y="1143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82" name="Freeform 87"/>
          <p:cNvSpPr>
            <a:spLocks/>
          </p:cNvSpPr>
          <p:nvPr/>
        </p:nvSpPr>
        <p:spPr bwMode="auto">
          <a:xfrm>
            <a:off x="3733800" y="1676400"/>
            <a:ext cx="1143000" cy="228600"/>
          </a:xfrm>
          <a:custGeom>
            <a:avLst/>
            <a:gdLst>
              <a:gd name="T0" fmla="*/ 1143000 w 720"/>
              <a:gd name="T1" fmla="*/ 0 h 144"/>
              <a:gd name="T2" fmla="*/ 0 w 720"/>
              <a:gd name="T3" fmla="*/ 0 h 144"/>
              <a:gd name="T4" fmla="*/ 0 w 720"/>
              <a:gd name="T5" fmla="*/ 228600 h 144"/>
              <a:gd name="T6" fmla="*/ 0 60000 65536"/>
              <a:gd name="T7" fmla="*/ 0 60000 65536"/>
              <a:gd name="T8" fmla="*/ 0 60000 65536"/>
              <a:gd name="T9" fmla="*/ 0 w 720"/>
              <a:gd name="T10" fmla="*/ 0 h 144"/>
              <a:gd name="T11" fmla="*/ 720 w 72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44">
                <a:moveTo>
                  <a:pt x="72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 cap="flat" cmpd="sng">
            <a:solidFill>
              <a:srgbClr val="B2B2B2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83" name="Line 88"/>
          <p:cNvSpPr>
            <a:spLocks noChangeShapeType="1"/>
          </p:cNvSpPr>
          <p:nvPr/>
        </p:nvSpPr>
        <p:spPr bwMode="auto">
          <a:xfrm>
            <a:off x="9372600" y="2590800"/>
            <a:ext cx="0" cy="1524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84" name="Text Box 89"/>
          <p:cNvSpPr txBox="1">
            <a:spLocks noChangeArrowheads="1"/>
          </p:cNvSpPr>
          <p:nvPr/>
        </p:nvSpPr>
        <p:spPr bwMode="auto">
          <a:xfrm>
            <a:off x="9001125" y="1463675"/>
            <a:ext cx="7524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Write</a:t>
            </a:r>
          </a:p>
          <a:p>
            <a:pPr algn="ctr" eaLnBrk="1" hangingPunct="1"/>
            <a:r>
              <a:rPr lang="sv-SE" sz="1400" b="1"/>
              <a:t>Stage</a:t>
            </a:r>
            <a:endParaRPr lang="en-US" sz="1400" b="1"/>
          </a:p>
        </p:txBody>
      </p:sp>
      <p:sp>
        <p:nvSpPr>
          <p:cNvPr id="133185" name="Text Box 90"/>
          <p:cNvSpPr txBox="1">
            <a:spLocks noChangeArrowheads="1"/>
          </p:cNvSpPr>
          <p:nvPr/>
        </p:nvSpPr>
        <p:spPr bwMode="auto">
          <a:xfrm>
            <a:off x="1662113" y="1997075"/>
            <a:ext cx="12366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Reg. Write</a:t>
            </a:r>
          </a:p>
          <a:p>
            <a:pPr algn="ctr" eaLnBrk="1" hangingPunct="1"/>
            <a:r>
              <a:rPr lang="sv-SE" sz="1400" b="1"/>
              <a:t>Path</a:t>
            </a:r>
            <a:endParaRPr lang="en-US" sz="1400" b="1"/>
          </a:p>
        </p:txBody>
      </p:sp>
      <p:grpSp>
        <p:nvGrpSpPr>
          <p:cNvPr id="133186" name="Group 91"/>
          <p:cNvGrpSpPr>
            <a:grpSpLocks/>
          </p:cNvGrpSpPr>
          <p:nvPr/>
        </p:nvGrpSpPr>
        <p:grpSpPr bwMode="auto">
          <a:xfrm>
            <a:off x="942975" y="920750"/>
            <a:ext cx="2028825" cy="2203450"/>
            <a:chOff x="594" y="580"/>
            <a:chExt cx="1278" cy="1388"/>
          </a:xfrm>
        </p:grpSpPr>
        <p:sp>
          <p:nvSpPr>
            <p:cNvPr id="133246" name="Text Box 92"/>
            <p:cNvSpPr txBox="1">
              <a:spLocks noChangeArrowheads="1"/>
            </p:cNvSpPr>
            <p:nvPr/>
          </p:nvSpPr>
          <p:spPr bwMode="auto">
            <a:xfrm>
              <a:off x="594" y="580"/>
              <a:ext cx="1278" cy="524"/>
            </a:xfrm>
            <a:prstGeom prst="rect">
              <a:avLst/>
            </a:prstGeom>
            <a:noFill/>
            <a:ln w="9525">
              <a:solidFill>
                <a:srgbClr val="B2B2B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sv-SE" sz="1200" b="1">
                  <a:latin typeface="Courier New" pitchFamily="49" charset="0"/>
                </a:rPr>
                <a:t>#3 DIV	F0,F2,F4</a:t>
              </a:r>
            </a:p>
            <a:p>
              <a:pPr eaLnBrk="1" hangingPunct="1"/>
              <a:r>
                <a:rPr lang="sv-SE" sz="1200" b="1">
                  <a:latin typeface="Courier New" pitchFamily="49" charset="0"/>
                </a:rPr>
                <a:t>#4 ADDD	F6,F0,F8</a:t>
              </a:r>
            </a:p>
            <a:p>
              <a:pPr eaLnBrk="1" hangingPunct="1"/>
              <a:r>
                <a:rPr lang="sv-SE" sz="1200" b="1">
                  <a:latin typeface="Courier New" pitchFamily="49" charset="0"/>
                </a:rPr>
                <a:t>#5 SUBD	F8,F10,F14</a:t>
              </a:r>
            </a:p>
            <a:p>
              <a:pPr eaLnBrk="1" hangingPunct="1"/>
              <a:r>
                <a:rPr lang="sv-SE" sz="1200" b="1">
                  <a:latin typeface="Courier New" pitchFamily="49" charset="0"/>
                </a:rPr>
                <a:t>#6 MULD	F6,F10,F8</a:t>
              </a:r>
              <a:endParaRPr lang="en-US" sz="1200" b="1">
                <a:latin typeface="Courier New" pitchFamily="49" charset="0"/>
              </a:endParaRPr>
            </a:p>
          </p:txBody>
        </p:sp>
        <p:sp>
          <p:nvSpPr>
            <p:cNvPr id="133247" name="Freeform 93"/>
            <p:cNvSpPr>
              <a:spLocks/>
            </p:cNvSpPr>
            <p:nvPr/>
          </p:nvSpPr>
          <p:spPr bwMode="auto">
            <a:xfrm>
              <a:off x="960" y="1104"/>
              <a:ext cx="336" cy="864"/>
            </a:xfrm>
            <a:custGeom>
              <a:avLst/>
              <a:gdLst>
                <a:gd name="T0" fmla="*/ 0 w 336"/>
                <a:gd name="T1" fmla="*/ 0 h 864"/>
                <a:gd name="T2" fmla="*/ 336 w 336"/>
                <a:gd name="T3" fmla="*/ 864 h 864"/>
                <a:gd name="T4" fmla="*/ 0 60000 65536"/>
                <a:gd name="T5" fmla="*/ 0 60000 65536"/>
                <a:gd name="T6" fmla="*/ 0 w 336"/>
                <a:gd name="T7" fmla="*/ 0 h 864"/>
                <a:gd name="T8" fmla="*/ 336 w 336"/>
                <a:gd name="T9" fmla="*/ 864 h 8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6" h="864">
                  <a:moveTo>
                    <a:pt x="0" y="0"/>
                  </a:moveTo>
                  <a:cubicBezTo>
                    <a:pt x="0" y="0"/>
                    <a:pt x="168" y="432"/>
                    <a:pt x="336" y="864"/>
                  </a:cubicBezTo>
                </a:path>
              </a:pathLst>
            </a:custGeom>
            <a:noFill/>
            <a:ln w="28575" cap="flat" cmpd="sng">
              <a:solidFill>
                <a:srgbClr val="B2B2B2"/>
              </a:solidFill>
              <a:prstDash val="solid"/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3187" name="Line 94"/>
          <p:cNvSpPr>
            <a:spLocks noChangeShapeType="1"/>
          </p:cNvSpPr>
          <p:nvPr/>
        </p:nvSpPr>
        <p:spPr bwMode="auto">
          <a:xfrm flipH="1">
            <a:off x="8991600" y="36576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88" name="Line 95"/>
          <p:cNvSpPr>
            <a:spLocks noChangeShapeType="1"/>
          </p:cNvSpPr>
          <p:nvPr/>
        </p:nvSpPr>
        <p:spPr bwMode="auto">
          <a:xfrm>
            <a:off x="8686800" y="3505200"/>
            <a:ext cx="30480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3189" name="Group 96"/>
          <p:cNvGrpSpPr>
            <a:grpSpLocks/>
          </p:cNvGrpSpPr>
          <p:nvPr/>
        </p:nvGrpSpPr>
        <p:grpSpPr bwMode="auto">
          <a:xfrm>
            <a:off x="7010400" y="685800"/>
            <a:ext cx="533400" cy="609600"/>
            <a:chOff x="4416" y="432"/>
            <a:chExt cx="336" cy="384"/>
          </a:xfrm>
        </p:grpSpPr>
        <p:sp>
          <p:nvSpPr>
            <p:cNvPr id="133243" name="Rectangle 97"/>
            <p:cNvSpPr>
              <a:spLocks noChangeArrowheads="1"/>
            </p:cNvSpPr>
            <p:nvPr/>
          </p:nvSpPr>
          <p:spPr bwMode="auto">
            <a:xfrm>
              <a:off x="4416" y="720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3244" name="Rectangle 98"/>
            <p:cNvSpPr>
              <a:spLocks noChangeArrowheads="1"/>
            </p:cNvSpPr>
            <p:nvPr/>
          </p:nvSpPr>
          <p:spPr bwMode="auto">
            <a:xfrm>
              <a:off x="4416" y="579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  <p:sp>
          <p:nvSpPr>
            <p:cNvPr id="133245" name="Rectangle 99"/>
            <p:cNvSpPr>
              <a:spLocks noChangeArrowheads="1"/>
            </p:cNvSpPr>
            <p:nvPr/>
          </p:nvSpPr>
          <p:spPr bwMode="auto">
            <a:xfrm>
              <a:off x="4416" y="432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D</a:t>
              </a:r>
              <a:endParaRPr lang="en-US" sz="1200"/>
            </a:p>
          </p:txBody>
        </p:sp>
      </p:grpSp>
      <p:sp>
        <p:nvSpPr>
          <p:cNvPr id="133190" name="Freeform 100"/>
          <p:cNvSpPr>
            <a:spLocks/>
          </p:cNvSpPr>
          <p:nvPr/>
        </p:nvSpPr>
        <p:spPr bwMode="auto">
          <a:xfrm flipV="1">
            <a:off x="6248400" y="1219200"/>
            <a:ext cx="914400" cy="228600"/>
          </a:xfrm>
          <a:custGeom>
            <a:avLst/>
            <a:gdLst>
              <a:gd name="T0" fmla="*/ 914400 w 720"/>
              <a:gd name="T1" fmla="*/ 228600 h 1056"/>
              <a:gd name="T2" fmla="*/ 365760 w 720"/>
              <a:gd name="T3" fmla="*/ 187036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cubicBezTo>
                  <a:pt x="564" y="1048"/>
                  <a:pt x="408" y="1040"/>
                  <a:pt x="288" y="864"/>
                </a:cubicBezTo>
                <a:cubicBezTo>
                  <a:pt x="168" y="688"/>
                  <a:pt x="84" y="34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91" name="Line 101"/>
          <p:cNvSpPr>
            <a:spLocks noChangeShapeType="1"/>
          </p:cNvSpPr>
          <p:nvPr/>
        </p:nvSpPr>
        <p:spPr bwMode="auto">
          <a:xfrm>
            <a:off x="2895600" y="1233488"/>
            <a:ext cx="228600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92" name="Line 102"/>
          <p:cNvSpPr>
            <a:spLocks noChangeShapeType="1"/>
          </p:cNvSpPr>
          <p:nvPr/>
        </p:nvSpPr>
        <p:spPr bwMode="auto">
          <a:xfrm>
            <a:off x="2895600" y="1400175"/>
            <a:ext cx="228600" cy="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93" name="Line 103"/>
          <p:cNvSpPr>
            <a:spLocks noChangeShapeType="1"/>
          </p:cNvSpPr>
          <p:nvPr/>
        </p:nvSpPr>
        <p:spPr bwMode="auto">
          <a:xfrm>
            <a:off x="2895600" y="1600200"/>
            <a:ext cx="228600" cy="0"/>
          </a:xfrm>
          <a:prstGeom prst="line">
            <a:avLst/>
          </a:prstGeom>
          <a:noFill/>
          <a:ln w="5715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94" name="Line 104"/>
          <p:cNvSpPr>
            <a:spLocks noChangeShapeType="1"/>
          </p:cNvSpPr>
          <p:nvPr/>
        </p:nvSpPr>
        <p:spPr bwMode="auto">
          <a:xfrm>
            <a:off x="8686800" y="3124200"/>
            <a:ext cx="0" cy="381000"/>
          </a:xfrm>
          <a:prstGeom prst="line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95" name="Line 105"/>
          <p:cNvSpPr>
            <a:spLocks noChangeShapeType="1"/>
          </p:cNvSpPr>
          <p:nvPr/>
        </p:nvSpPr>
        <p:spPr bwMode="auto">
          <a:xfrm>
            <a:off x="4833938" y="4371975"/>
            <a:ext cx="0" cy="381000"/>
          </a:xfrm>
          <a:prstGeom prst="line">
            <a:avLst/>
          </a:prstGeom>
          <a:noFill/>
          <a:ln w="57150">
            <a:solidFill>
              <a:srgbClr val="FF9900">
                <a:alpha val="50195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3196" name="Group 106"/>
          <p:cNvGrpSpPr>
            <a:grpSpLocks/>
          </p:cNvGrpSpPr>
          <p:nvPr/>
        </p:nvGrpSpPr>
        <p:grpSpPr bwMode="auto">
          <a:xfrm>
            <a:off x="4772025" y="2466975"/>
            <a:ext cx="28575" cy="1876425"/>
            <a:chOff x="3006" y="1554"/>
            <a:chExt cx="18" cy="1182"/>
          </a:xfrm>
        </p:grpSpPr>
        <p:sp>
          <p:nvSpPr>
            <p:cNvPr id="133241" name="Line 107"/>
            <p:cNvSpPr>
              <a:spLocks noChangeShapeType="1"/>
            </p:cNvSpPr>
            <p:nvPr/>
          </p:nvSpPr>
          <p:spPr bwMode="auto">
            <a:xfrm>
              <a:off x="3006" y="1554"/>
              <a:ext cx="0" cy="24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42" name="Line 108"/>
            <p:cNvSpPr>
              <a:spLocks noChangeShapeType="1"/>
            </p:cNvSpPr>
            <p:nvPr/>
          </p:nvSpPr>
          <p:spPr bwMode="auto">
            <a:xfrm>
              <a:off x="3024" y="1776"/>
              <a:ext cx="0" cy="96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3197" name="Line 109"/>
          <p:cNvSpPr>
            <a:spLocks noChangeShapeType="1"/>
          </p:cNvSpPr>
          <p:nvPr/>
        </p:nvSpPr>
        <p:spPr bwMode="auto">
          <a:xfrm>
            <a:off x="8429625" y="3124200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98" name="Rectangle 110"/>
          <p:cNvSpPr>
            <a:spLocks noChangeArrowheads="1"/>
          </p:cNvSpPr>
          <p:nvPr/>
        </p:nvSpPr>
        <p:spPr bwMode="auto">
          <a:xfrm>
            <a:off x="3733800" y="41910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/>
              <a:t>#5</a:t>
            </a:r>
            <a:endParaRPr lang="en-US" sz="1400"/>
          </a:p>
        </p:txBody>
      </p:sp>
      <p:sp>
        <p:nvSpPr>
          <p:cNvPr id="133199" name="Line 111"/>
          <p:cNvSpPr>
            <a:spLocks noChangeShapeType="1"/>
          </p:cNvSpPr>
          <p:nvPr/>
        </p:nvSpPr>
        <p:spPr bwMode="auto">
          <a:xfrm>
            <a:off x="8305800" y="3124200"/>
            <a:ext cx="0" cy="381000"/>
          </a:xfrm>
          <a:prstGeom prst="line">
            <a:avLst/>
          </a:prstGeom>
          <a:noFill/>
          <a:ln w="5715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00" name="Line 112"/>
          <p:cNvSpPr>
            <a:spLocks noChangeShapeType="1"/>
          </p:cNvSpPr>
          <p:nvPr/>
        </p:nvSpPr>
        <p:spPr bwMode="auto">
          <a:xfrm>
            <a:off x="7162800" y="1447800"/>
            <a:ext cx="0" cy="381000"/>
          </a:xfrm>
          <a:prstGeom prst="line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01" name="Line 113"/>
          <p:cNvSpPr>
            <a:spLocks noChangeShapeType="1"/>
          </p:cNvSpPr>
          <p:nvPr/>
        </p:nvSpPr>
        <p:spPr bwMode="auto">
          <a:xfrm flipH="1">
            <a:off x="3962400" y="4800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02" name="Line 114"/>
          <p:cNvSpPr>
            <a:spLocks noChangeShapeType="1"/>
          </p:cNvSpPr>
          <p:nvPr/>
        </p:nvSpPr>
        <p:spPr bwMode="auto">
          <a:xfrm flipH="1">
            <a:off x="2819400" y="4953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3203" name="Group 115"/>
          <p:cNvGrpSpPr>
            <a:grpSpLocks/>
          </p:cNvGrpSpPr>
          <p:nvPr/>
        </p:nvGrpSpPr>
        <p:grpSpPr bwMode="auto">
          <a:xfrm>
            <a:off x="2286000" y="5257800"/>
            <a:ext cx="533400" cy="1447800"/>
            <a:chOff x="1440" y="2448"/>
            <a:chExt cx="336" cy="912"/>
          </a:xfrm>
        </p:grpSpPr>
        <p:grpSp>
          <p:nvGrpSpPr>
            <p:cNvPr id="133234" name="Group 116"/>
            <p:cNvGrpSpPr>
              <a:grpSpLocks/>
            </p:cNvGrpSpPr>
            <p:nvPr/>
          </p:nvGrpSpPr>
          <p:grpSpPr bwMode="auto">
            <a:xfrm>
              <a:off x="1440" y="2448"/>
              <a:ext cx="336" cy="768"/>
              <a:chOff x="1152" y="528"/>
              <a:chExt cx="336" cy="768"/>
            </a:xfrm>
          </p:grpSpPr>
          <p:sp>
            <p:nvSpPr>
              <p:cNvPr id="133236" name="Rectangle 117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76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3237" name="Rectangle 118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Op</a:t>
                </a:r>
                <a:endParaRPr lang="en-US" sz="1000"/>
              </a:p>
            </p:txBody>
          </p:sp>
          <p:sp>
            <p:nvSpPr>
              <p:cNvPr id="133238" name="Rectangle 119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D</a:t>
                </a:r>
                <a:endParaRPr lang="en-US" sz="1000"/>
              </a:p>
            </p:txBody>
          </p:sp>
          <p:sp>
            <p:nvSpPr>
              <p:cNvPr id="133239" name="Rectangle 120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S1</a:t>
                </a:r>
                <a:endParaRPr lang="en-US" sz="1000"/>
              </a:p>
            </p:txBody>
          </p:sp>
          <p:sp>
            <p:nvSpPr>
              <p:cNvPr id="133240" name="Rectangle 121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S2</a:t>
                </a:r>
                <a:endParaRPr lang="en-US" sz="1000"/>
              </a:p>
            </p:txBody>
          </p:sp>
        </p:grpSp>
        <p:sp>
          <p:nvSpPr>
            <p:cNvPr id="133235" name="Rectangle 122"/>
            <p:cNvSpPr>
              <a:spLocks noChangeArrowheads="1"/>
            </p:cNvSpPr>
            <p:nvPr/>
          </p:nvSpPr>
          <p:spPr bwMode="auto">
            <a:xfrm>
              <a:off x="1440" y="3216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</p:grpSp>
      <p:sp>
        <p:nvSpPr>
          <p:cNvPr id="133204" name="Line 123"/>
          <p:cNvSpPr>
            <a:spLocks noChangeShapeType="1"/>
          </p:cNvSpPr>
          <p:nvPr/>
        </p:nvSpPr>
        <p:spPr bwMode="auto">
          <a:xfrm>
            <a:off x="5562600" y="4876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3205" name="Group 124"/>
          <p:cNvGrpSpPr>
            <a:grpSpLocks/>
          </p:cNvGrpSpPr>
          <p:nvPr/>
        </p:nvGrpSpPr>
        <p:grpSpPr bwMode="auto">
          <a:xfrm>
            <a:off x="5791200" y="5105400"/>
            <a:ext cx="533400" cy="1600200"/>
            <a:chOff x="3648" y="3210"/>
            <a:chExt cx="336" cy="1008"/>
          </a:xfrm>
        </p:grpSpPr>
        <p:grpSp>
          <p:nvGrpSpPr>
            <p:cNvPr id="133226" name="Group 125"/>
            <p:cNvGrpSpPr>
              <a:grpSpLocks/>
            </p:cNvGrpSpPr>
            <p:nvPr/>
          </p:nvGrpSpPr>
          <p:grpSpPr bwMode="auto">
            <a:xfrm>
              <a:off x="3648" y="3210"/>
              <a:ext cx="336" cy="768"/>
              <a:chOff x="1152" y="528"/>
              <a:chExt cx="336" cy="768"/>
            </a:xfrm>
          </p:grpSpPr>
          <p:sp>
            <p:nvSpPr>
              <p:cNvPr id="133229" name="Rectangle 126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76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3230" name="Rectangle 127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Op</a:t>
                </a:r>
                <a:endParaRPr lang="en-US" sz="1000"/>
              </a:p>
            </p:txBody>
          </p:sp>
          <p:sp>
            <p:nvSpPr>
              <p:cNvPr id="133231" name="Rectangle 128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D:F0</a:t>
                </a:r>
                <a:endParaRPr lang="en-US" sz="1000"/>
              </a:p>
            </p:txBody>
          </p:sp>
          <p:sp>
            <p:nvSpPr>
              <p:cNvPr id="133232" name="Rectangle 129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S1:v</a:t>
                </a:r>
                <a:endParaRPr lang="en-US" sz="1000"/>
              </a:p>
            </p:txBody>
          </p:sp>
          <p:sp>
            <p:nvSpPr>
              <p:cNvPr id="133233" name="Rectangle 130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S2:v</a:t>
                </a:r>
                <a:endParaRPr lang="en-US" sz="1000"/>
              </a:p>
            </p:txBody>
          </p:sp>
        </p:grpSp>
        <p:sp>
          <p:nvSpPr>
            <p:cNvPr id="133227" name="Rectangle 131"/>
            <p:cNvSpPr>
              <a:spLocks noChangeArrowheads="1"/>
            </p:cNvSpPr>
            <p:nvPr/>
          </p:nvSpPr>
          <p:spPr bwMode="auto">
            <a:xfrm>
              <a:off x="3648" y="4122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3228" name="Rectangle 132"/>
            <p:cNvSpPr>
              <a:spLocks noChangeArrowheads="1"/>
            </p:cNvSpPr>
            <p:nvPr/>
          </p:nvSpPr>
          <p:spPr bwMode="auto">
            <a:xfrm>
              <a:off x="3648" y="3981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</p:grpSp>
      <p:sp>
        <p:nvSpPr>
          <p:cNvPr id="133206" name="Freeform 133"/>
          <p:cNvSpPr>
            <a:spLocks/>
          </p:cNvSpPr>
          <p:nvPr/>
        </p:nvSpPr>
        <p:spPr bwMode="auto">
          <a:xfrm>
            <a:off x="4953000" y="6096000"/>
            <a:ext cx="1009650" cy="533400"/>
          </a:xfrm>
          <a:custGeom>
            <a:avLst/>
            <a:gdLst>
              <a:gd name="T0" fmla="*/ 1009650 w 720"/>
              <a:gd name="T1" fmla="*/ 533400 h 1056"/>
              <a:gd name="T2" fmla="*/ 403860 w 720"/>
              <a:gd name="T3" fmla="*/ 436418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cubicBezTo>
                  <a:pt x="564" y="1048"/>
                  <a:pt x="408" y="1040"/>
                  <a:pt x="288" y="864"/>
                </a:cubicBezTo>
                <a:cubicBezTo>
                  <a:pt x="168" y="688"/>
                  <a:pt x="84" y="34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3207" name="Group 134"/>
          <p:cNvGrpSpPr>
            <a:grpSpLocks/>
          </p:cNvGrpSpPr>
          <p:nvPr/>
        </p:nvGrpSpPr>
        <p:grpSpPr bwMode="auto">
          <a:xfrm>
            <a:off x="3429000" y="5257800"/>
            <a:ext cx="685800" cy="1447800"/>
            <a:chOff x="2496" y="3168"/>
            <a:chExt cx="336" cy="912"/>
          </a:xfrm>
        </p:grpSpPr>
        <p:grpSp>
          <p:nvGrpSpPr>
            <p:cNvPr id="133219" name="Group 135"/>
            <p:cNvGrpSpPr>
              <a:grpSpLocks/>
            </p:cNvGrpSpPr>
            <p:nvPr/>
          </p:nvGrpSpPr>
          <p:grpSpPr bwMode="auto">
            <a:xfrm>
              <a:off x="2496" y="3168"/>
              <a:ext cx="336" cy="768"/>
              <a:chOff x="1152" y="528"/>
              <a:chExt cx="336" cy="768"/>
            </a:xfrm>
          </p:grpSpPr>
          <p:sp>
            <p:nvSpPr>
              <p:cNvPr id="133221" name="Rectangle 136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76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3222" name="Rectangle 137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Op</a:t>
                </a:r>
                <a:endParaRPr lang="en-US" sz="1000"/>
              </a:p>
            </p:txBody>
          </p:sp>
          <p:sp>
            <p:nvSpPr>
              <p:cNvPr id="133223" name="Rectangle 138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D</a:t>
                </a:r>
                <a:endParaRPr lang="en-US" sz="1000"/>
              </a:p>
            </p:txBody>
          </p:sp>
          <p:sp>
            <p:nvSpPr>
              <p:cNvPr id="133224" name="Rectangle 139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S1:v/ptr</a:t>
                </a:r>
                <a:endParaRPr lang="en-US" sz="1000"/>
              </a:p>
            </p:txBody>
          </p:sp>
          <p:sp>
            <p:nvSpPr>
              <p:cNvPr id="133225" name="Rectangle 140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S2:v/ptr</a:t>
                </a:r>
                <a:endParaRPr lang="en-US" sz="1000"/>
              </a:p>
            </p:txBody>
          </p:sp>
        </p:grpSp>
        <p:sp>
          <p:nvSpPr>
            <p:cNvPr id="133220" name="Rectangle 141"/>
            <p:cNvSpPr>
              <a:spLocks noChangeArrowheads="1"/>
            </p:cNvSpPr>
            <p:nvPr/>
          </p:nvSpPr>
          <p:spPr bwMode="auto">
            <a:xfrm>
              <a:off x="2496" y="3936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</p:grpSp>
      <p:sp>
        <p:nvSpPr>
          <p:cNvPr id="133208" name="Line 142"/>
          <p:cNvSpPr>
            <a:spLocks noChangeShapeType="1"/>
          </p:cNvSpPr>
          <p:nvPr/>
        </p:nvSpPr>
        <p:spPr bwMode="auto">
          <a:xfrm flipH="1">
            <a:off x="3962400" y="4953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09" name="Rectangle 143"/>
          <p:cNvSpPr>
            <a:spLocks noChangeArrowheads="1"/>
          </p:cNvSpPr>
          <p:nvPr/>
        </p:nvSpPr>
        <p:spPr bwMode="auto">
          <a:xfrm>
            <a:off x="8458200" y="53340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D</a:t>
            </a:r>
            <a:endParaRPr lang="en-US" sz="1000"/>
          </a:p>
        </p:txBody>
      </p:sp>
      <p:sp>
        <p:nvSpPr>
          <p:cNvPr id="133210" name="Rectangle 144"/>
          <p:cNvSpPr>
            <a:spLocks noChangeArrowheads="1"/>
          </p:cNvSpPr>
          <p:nvPr/>
        </p:nvSpPr>
        <p:spPr bwMode="auto">
          <a:xfrm>
            <a:off x="8458200" y="56388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answ</a:t>
            </a:r>
            <a:endParaRPr lang="en-US" sz="1000"/>
          </a:p>
        </p:txBody>
      </p:sp>
      <p:sp>
        <p:nvSpPr>
          <p:cNvPr id="133211" name="Line 145"/>
          <p:cNvSpPr>
            <a:spLocks noChangeShapeType="1"/>
          </p:cNvSpPr>
          <p:nvPr/>
        </p:nvSpPr>
        <p:spPr bwMode="auto">
          <a:xfrm>
            <a:off x="6781800" y="5105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12" name="Rectangle 146"/>
          <p:cNvSpPr>
            <a:spLocks noChangeArrowheads="1"/>
          </p:cNvSpPr>
          <p:nvPr/>
        </p:nvSpPr>
        <p:spPr bwMode="auto">
          <a:xfrm>
            <a:off x="7315200" y="52578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D</a:t>
            </a:r>
            <a:endParaRPr lang="en-US" sz="1000"/>
          </a:p>
        </p:txBody>
      </p:sp>
      <p:sp>
        <p:nvSpPr>
          <p:cNvPr id="133213" name="Rectangle 147"/>
          <p:cNvSpPr>
            <a:spLocks noChangeArrowheads="1"/>
          </p:cNvSpPr>
          <p:nvPr/>
        </p:nvSpPr>
        <p:spPr bwMode="auto">
          <a:xfrm>
            <a:off x="7315200" y="55626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answ</a:t>
            </a:r>
            <a:endParaRPr lang="en-US" sz="1000"/>
          </a:p>
        </p:txBody>
      </p:sp>
      <p:sp>
        <p:nvSpPr>
          <p:cNvPr id="133214" name="Rectangle 148"/>
          <p:cNvSpPr>
            <a:spLocks noChangeArrowheads="1"/>
          </p:cNvSpPr>
          <p:nvPr/>
        </p:nvSpPr>
        <p:spPr bwMode="auto">
          <a:xfrm>
            <a:off x="7315200" y="58674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/>
              <a:t>#</a:t>
            </a:r>
            <a:endParaRPr lang="en-US" sz="1400"/>
          </a:p>
        </p:txBody>
      </p:sp>
      <p:sp>
        <p:nvSpPr>
          <p:cNvPr id="133215" name="Rectangle 149"/>
          <p:cNvSpPr>
            <a:spLocks noChangeArrowheads="1"/>
          </p:cNvSpPr>
          <p:nvPr/>
        </p:nvSpPr>
        <p:spPr bwMode="auto">
          <a:xfrm>
            <a:off x="7315200" y="6172200"/>
            <a:ext cx="5334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1000"/>
          </a:p>
        </p:txBody>
      </p:sp>
      <p:sp>
        <p:nvSpPr>
          <p:cNvPr id="133216" name="Freeform 150"/>
          <p:cNvSpPr>
            <a:spLocks/>
          </p:cNvSpPr>
          <p:nvPr/>
        </p:nvSpPr>
        <p:spPr bwMode="auto">
          <a:xfrm>
            <a:off x="6629400" y="6248400"/>
            <a:ext cx="914400" cy="76200"/>
          </a:xfrm>
          <a:custGeom>
            <a:avLst/>
            <a:gdLst>
              <a:gd name="T0" fmla="*/ 914400 w 720"/>
              <a:gd name="T1" fmla="*/ 76200 h 1056"/>
              <a:gd name="T2" fmla="*/ 365760 w 720"/>
              <a:gd name="T3" fmla="*/ 62345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cubicBezTo>
                  <a:pt x="564" y="1048"/>
                  <a:pt x="408" y="1040"/>
                  <a:pt x="288" y="864"/>
                </a:cubicBezTo>
                <a:cubicBezTo>
                  <a:pt x="168" y="688"/>
                  <a:pt x="84" y="34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17" name="Rectangle 151"/>
          <p:cNvSpPr>
            <a:spLocks noChangeArrowheads="1"/>
          </p:cNvSpPr>
          <p:nvPr/>
        </p:nvSpPr>
        <p:spPr bwMode="auto">
          <a:xfrm>
            <a:off x="3733800" y="36576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/>
              <a:t>#6</a:t>
            </a:r>
            <a:endParaRPr lang="en-US" sz="1400"/>
          </a:p>
        </p:txBody>
      </p:sp>
      <p:sp>
        <p:nvSpPr>
          <p:cNvPr id="133218" name="Rectangle 152"/>
          <p:cNvSpPr>
            <a:spLocks noChangeArrowheads="1"/>
          </p:cNvSpPr>
          <p:nvPr/>
        </p:nvSpPr>
        <p:spPr bwMode="auto">
          <a:xfrm>
            <a:off x="3733800" y="19812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/>
              <a:t>#3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864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Freeform 2"/>
          <p:cNvSpPr>
            <a:spLocks/>
          </p:cNvSpPr>
          <p:nvPr/>
        </p:nvSpPr>
        <p:spPr bwMode="auto">
          <a:xfrm>
            <a:off x="1397000" y="2489200"/>
            <a:ext cx="8674100" cy="1092200"/>
          </a:xfrm>
          <a:custGeom>
            <a:avLst/>
            <a:gdLst>
              <a:gd name="T0" fmla="*/ 7670800 w 5464"/>
              <a:gd name="T1" fmla="*/ 963706 h 952"/>
              <a:gd name="T2" fmla="*/ 8280400 w 5464"/>
              <a:gd name="T3" fmla="*/ 963706 h 952"/>
              <a:gd name="T4" fmla="*/ 7442200 w 5464"/>
              <a:gd name="T5" fmla="*/ 192741 h 952"/>
              <a:gd name="T6" fmla="*/ 889000 w 5464"/>
              <a:gd name="T7" fmla="*/ 27534 h 952"/>
              <a:gd name="T8" fmla="*/ 2108200 w 5464"/>
              <a:gd name="T9" fmla="*/ 357948 h 9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64"/>
              <a:gd name="T16" fmla="*/ 0 h 952"/>
              <a:gd name="T17" fmla="*/ 5464 w 5464"/>
              <a:gd name="T18" fmla="*/ 952 h 9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64" h="952">
                <a:moveTo>
                  <a:pt x="4832" y="840"/>
                </a:moveTo>
                <a:cubicBezTo>
                  <a:pt x="5036" y="896"/>
                  <a:pt x="5240" y="952"/>
                  <a:pt x="5216" y="840"/>
                </a:cubicBezTo>
                <a:cubicBezTo>
                  <a:pt x="5192" y="728"/>
                  <a:pt x="5464" y="304"/>
                  <a:pt x="4688" y="168"/>
                </a:cubicBezTo>
                <a:cubicBezTo>
                  <a:pt x="3912" y="32"/>
                  <a:pt x="1120" y="0"/>
                  <a:pt x="560" y="24"/>
                </a:cubicBezTo>
                <a:cubicBezTo>
                  <a:pt x="0" y="48"/>
                  <a:pt x="664" y="180"/>
                  <a:pt x="1328" y="312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-304800"/>
            <a:ext cx="8842375" cy="1431925"/>
          </a:xfrm>
        </p:spPr>
        <p:txBody>
          <a:bodyPr lIns="90924" tIns="45462" rIns="90924" bIns="45462" anchor="ctr"/>
          <a:lstStyle/>
          <a:p>
            <a:pPr defTabSz="993775" eaLnBrk="1" hangingPunct="1">
              <a:defRPr/>
            </a:pPr>
            <a:r>
              <a:rPr lang="sv-SE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Tomasulo’s Algorithm</a:t>
            </a:r>
            <a:endParaRPr lang="en-US" sz="400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3530600" y="1866900"/>
            <a:ext cx="423863" cy="29432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4149" name="Line 5"/>
          <p:cNvSpPr>
            <a:spLocks noChangeShapeType="1"/>
          </p:cNvSpPr>
          <p:nvPr/>
        </p:nvSpPr>
        <p:spPr bwMode="auto">
          <a:xfrm>
            <a:off x="2170113" y="3368675"/>
            <a:ext cx="1825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4150" name="Group 6"/>
          <p:cNvGrpSpPr>
            <a:grpSpLocks/>
          </p:cNvGrpSpPr>
          <p:nvPr/>
        </p:nvGrpSpPr>
        <p:grpSpPr bwMode="auto">
          <a:xfrm>
            <a:off x="2057400" y="3138488"/>
            <a:ext cx="152400" cy="442912"/>
            <a:chOff x="1480" y="1915"/>
            <a:chExt cx="117" cy="293"/>
          </a:xfrm>
        </p:grpSpPr>
        <p:sp>
          <p:nvSpPr>
            <p:cNvPr id="134290" name="Rectangle 7"/>
            <p:cNvSpPr>
              <a:spLocks noChangeArrowheads="1"/>
            </p:cNvSpPr>
            <p:nvPr/>
          </p:nvSpPr>
          <p:spPr bwMode="auto">
            <a:xfrm>
              <a:off x="1480" y="1915"/>
              <a:ext cx="40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4291" name="Rectangle 8"/>
            <p:cNvSpPr>
              <a:spLocks noChangeArrowheads="1"/>
            </p:cNvSpPr>
            <p:nvPr/>
          </p:nvSpPr>
          <p:spPr bwMode="auto">
            <a:xfrm>
              <a:off x="1515" y="1915"/>
              <a:ext cx="40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4292" name="Rectangle 9"/>
            <p:cNvSpPr>
              <a:spLocks noChangeArrowheads="1"/>
            </p:cNvSpPr>
            <p:nvPr/>
          </p:nvSpPr>
          <p:spPr bwMode="auto">
            <a:xfrm>
              <a:off x="1556" y="1915"/>
              <a:ext cx="41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34151" name="Rectangle 10"/>
          <p:cNvSpPr>
            <a:spLocks noChangeArrowheads="1"/>
          </p:cNvSpPr>
          <p:nvPr/>
        </p:nvSpPr>
        <p:spPr bwMode="auto">
          <a:xfrm>
            <a:off x="1477963" y="3152775"/>
            <a:ext cx="328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903" tIns="39952" rIns="79903" bIns="39952">
            <a:spAutoFit/>
          </a:bodyPr>
          <a:lstStyle/>
          <a:p>
            <a:pPr defTabSz="661988" eaLnBrk="0" hangingPunct="0"/>
            <a:r>
              <a:rPr lang="en-US" sz="1500">
                <a:latin typeface="Helvetica" charset="0"/>
              </a:rPr>
              <a:t>IF</a:t>
            </a:r>
          </a:p>
        </p:txBody>
      </p:sp>
      <p:sp>
        <p:nvSpPr>
          <p:cNvPr id="134152" name="Rectangle 11"/>
          <p:cNvSpPr>
            <a:spLocks noChangeArrowheads="1"/>
          </p:cNvSpPr>
          <p:nvPr/>
        </p:nvSpPr>
        <p:spPr bwMode="auto">
          <a:xfrm rot="-5400000">
            <a:off x="3005138" y="3121025"/>
            <a:ext cx="14620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03" tIns="39952" rIns="79903" bIns="39952">
            <a:spAutoFit/>
          </a:bodyPr>
          <a:lstStyle/>
          <a:p>
            <a:pPr defTabSz="661988" eaLnBrk="0" hangingPunct="0"/>
            <a:r>
              <a:rPr lang="en-US" sz="1200" b="1">
                <a:latin typeface="Helvetica" charset="0"/>
              </a:rPr>
              <a:t>Read operands</a:t>
            </a:r>
          </a:p>
        </p:txBody>
      </p:sp>
      <p:sp>
        <p:nvSpPr>
          <p:cNvPr id="134153" name="Line 12"/>
          <p:cNvSpPr>
            <a:spLocks noChangeShapeType="1"/>
          </p:cNvSpPr>
          <p:nvPr/>
        </p:nvSpPr>
        <p:spPr bwMode="auto">
          <a:xfrm>
            <a:off x="1862138" y="3368675"/>
            <a:ext cx="184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4154" name="Group 13"/>
          <p:cNvGrpSpPr>
            <a:grpSpLocks/>
          </p:cNvGrpSpPr>
          <p:nvPr/>
        </p:nvGrpSpPr>
        <p:grpSpPr bwMode="auto">
          <a:xfrm>
            <a:off x="2254250" y="3082925"/>
            <a:ext cx="487363" cy="474663"/>
            <a:chOff x="1622" y="1874"/>
            <a:chExt cx="351" cy="348"/>
          </a:xfrm>
        </p:grpSpPr>
        <p:sp>
          <p:nvSpPr>
            <p:cNvPr id="134288" name="Rectangle 14"/>
            <p:cNvSpPr>
              <a:spLocks noChangeArrowheads="1"/>
            </p:cNvSpPr>
            <p:nvPr/>
          </p:nvSpPr>
          <p:spPr bwMode="auto">
            <a:xfrm>
              <a:off x="1654" y="1874"/>
              <a:ext cx="316" cy="3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dist="107763" dir="2700000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4289" name="Rectangle 15"/>
            <p:cNvSpPr>
              <a:spLocks noChangeArrowheads="1"/>
            </p:cNvSpPr>
            <p:nvPr/>
          </p:nvSpPr>
          <p:spPr bwMode="auto">
            <a:xfrm>
              <a:off x="1622" y="1951"/>
              <a:ext cx="351" cy="192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B2B2B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9903" tIns="39952" rIns="79903" bIns="39952">
              <a:spAutoFit/>
            </a:bodyPr>
            <a:lstStyle/>
            <a:p>
              <a:pPr defTabSz="661988" eaLnBrk="0" hangingPunct="0"/>
              <a:r>
                <a:rPr lang="en-US" sz="1200" b="1">
                  <a:latin typeface="Helvetica" charset="0"/>
                </a:rPr>
                <a:t>Issue</a:t>
              </a:r>
            </a:p>
          </p:txBody>
        </p:sp>
      </p:grpSp>
      <p:sp>
        <p:nvSpPr>
          <p:cNvPr id="134155" name="Rectangle 16"/>
          <p:cNvSpPr>
            <a:spLocks noChangeArrowheads="1"/>
          </p:cNvSpPr>
          <p:nvPr/>
        </p:nvSpPr>
        <p:spPr bwMode="auto">
          <a:xfrm>
            <a:off x="6094413" y="1881188"/>
            <a:ext cx="438150" cy="47466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4156" name="Rectangle 17"/>
          <p:cNvSpPr>
            <a:spLocks noChangeArrowheads="1"/>
          </p:cNvSpPr>
          <p:nvPr/>
        </p:nvSpPr>
        <p:spPr bwMode="auto">
          <a:xfrm>
            <a:off x="6064250" y="1995488"/>
            <a:ext cx="4429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903" tIns="39952" rIns="79903" bIns="39952">
            <a:spAutoFit/>
          </a:bodyPr>
          <a:lstStyle/>
          <a:p>
            <a:pPr defTabSz="661988" eaLnBrk="0" hangingPunct="0"/>
            <a:r>
              <a:rPr lang="en-US" sz="1000" b="1">
                <a:latin typeface="Helvetica" charset="0"/>
              </a:rPr>
              <a:t>Mem</a:t>
            </a:r>
          </a:p>
        </p:txBody>
      </p:sp>
      <p:sp>
        <p:nvSpPr>
          <p:cNvPr id="134157" name="Rectangle 18"/>
          <p:cNvSpPr>
            <a:spLocks noChangeArrowheads="1"/>
          </p:cNvSpPr>
          <p:nvPr/>
        </p:nvSpPr>
        <p:spPr bwMode="auto">
          <a:xfrm>
            <a:off x="2286000" y="3124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Issue</a:t>
            </a:r>
            <a:endParaRPr lang="en-US" sz="1600"/>
          </a:p>
        </p:txBody>
      </p:sp>
      <p:sp>
        <p:nvSpPr>
          <p:cNvPr id="134158" name="Line 19"/>
          <p:cNvSpPr>
            <a:spLocks noChangeShapeType="1"/>
          </p:cNvSpPr>
          <p:nvPr/>
        </p:nvSpPr>
        <p:spPr bwMode="auto">
          <a:xfrm>
            <a:off x="3352800" y="16002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59" name="Line 20"/>
          <p:cNvSpPr>
            <a:spLocks noChangeShapeType="1"/>
          </p:cNvSpPr>
          <p:nvPr/>
        </p:nvSpPr>
        <p:spPr bwMode="auto">
          <a:xfrm>
            <a:off x="4191000" y="17526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60" name="Line 21"/>
          <p:cNvSpPr>
            <a:spLocks noChangeShapeType="1"/>
          </p:cNvSpPr>
          <p:nvPr/>
        </p:nvSpPr>
        <p:spPr bwMode="auto">
          <a:xfrm>
            <a:off x="6781800" y="19050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61" name="Line 22"/>
          <p:cNvSpPr>
            <a:spLocks noChangeShapeType="1"/>
          </p:cNvSpPr>
          <p:nvPr/>
        </p:nvSpPr>
        <p:spPr bwMode="auto">
          <a:xfrm>
            <a:off x="5943600" y="18288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62" name="Freeform 23"/>
          <p:cNvSpPr>
            <a:spLocks/>
          </p:cNvSpPr>
          <p:nvPr/>
        </p:nvSpPr>
        <p:spPr bwMode="auto">
          <a:xfrm>
            <a:off x="2895600" y="3352800"/>
            <a:ext cx="4876800" cy="1219200"/>
          </a:xfrm>
          <a:custGeom>
            <a:avLst/>
            <a:gdLst>
              <a:gd name="T0" fmla="*/ 0 w 2400"/>
              <a:gd name="T1" fmla="*/ 304800 h 768"/>
              <a:gd name="T2" fmla="*/ 585216 w 2400"/>
              <a:gd name="T3" fmla="*/ 1219200 h 768"/>
              <a:gd name="T4" fmla="*/ 3998976 w 2400"/>
              <a:gd name="T5" fmla="*/ 12192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63" name="Freeform 24"/>
          <p:cNvSpPr>
            <a:spLocks/>
          </p:cNvSpPr>
          <p:nvPr/>
        </p:nvSpPr>
        <p:spPr bwMode="auto">
          <a:xfrm>
            <a:off x="2895600" y="3352800"/>
            <a:ext cx="4876800" cy="609600"/>
          </a:xfrm>
          <a:custGeom>
            <a:avLst/>
            <a:gdLst>
              <a:gd name="T0" fmla="*/ 0 w 2400"/>
              <a:gd name="T1" fmla="*/ 152400 h 768"/>
              <a:gd name="T2" fmla="*/ 585216 w 2400"/>
              <a:gd name="T3" fmla="*/ 609600 h 768"/>
              <a:gd name="T4" fmla="*/ 3998976 w 2400"/>
              <a:gd name="T5" fmla="*/ 6096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64" name="Freeform 25"/>
          <p:cNvSpPr>
            <a:spLocks/>
          </p:cNvSpPr>
          <p:nvPr/>
        </p:nvSpPr>
        <p:spPr bwMode="auto">
          <a:xfrm flipV="1">
            <a:off x="2895600" y="2667000"/>
            <a:ext cx="4876800" cy="685800"/>
          </a:xfrm>
          <a:custGeom>
            <a:avLst/>
            <a:gdLst>
              <a:gd name="T0" fmla="*/ 0 w 2400"/>
              <a:gd name="T1" fmla="*/ 171450 h 768"/>
              <a:gd name="T2" fmla="*/ 585216 w 2400"/>
              <a:gd name="T3" fmla="*/ 685800 h 768"/>
              <a:gd name="T4" fmla="*/ 3998976 w 2400"/>
              <a:gd name="T5" fmla="*/ 6858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65" name="Freeform 26"/>
          <p:cNvSpPr>
            <a:spLocks/>
          </p:cNvSpPr>
          <p:nvPr/>
        </p:nvSpPr>
        <p:spPr bwMode="auto">
          <a:xfrm flipV="1">
            <a:off x="2895600" y="2057400"/>
            <a:ext cx="4876800" cy="1295400"/>
          </a:xfrm>
          <a:custGeom>
            <a:avLst/>
            <a:gdLst>
              <a:gd name="T0" fmla="*/ 0 w 2400"/>
              <a:gd name="T1" fmla="*/ 323850 h 768"/>
              <a:gd name="T2" fmla="*/ 585216 w 2400"/>
              <a:gd name="T3" fmla="*/ 1295400 h 768"/>
              <a:gd name="T4" fmla="*/ 3998976 w 2400"/>
              <a:gd name="T5" fmla="*/ 12954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66" name="Freeform 27"/>
          <p:cNvSpPr>
            <a:spLocks/>
          </p:cNvSpPr>
          <p:nvPr/>
        </p:nvSpPr>
        <p:spPr bwMode="auto">
          <a:xfrm flipV="1">
            <a:off x="2895600" y="3276600"/>
            <a:ext cx="4973638" cy="76200"/>
          </a:xfrm>
          <a:custGeom>
            <a:avLst/>
            <a:gdLst>
              <a:gd name="T0" fmla="*/ 0 w 2400"/>
              <a:gd name="T1" fmla="*/ 19050 h 768"/>
              <a:gd name="T2" fmla="*/ 596837 w 2400"/>
              <a:gd name="T3" fmla="*/ 76200 h 768"/>
              <a:gd name="T4" fmla="*/ 4078383 w 2400"/>
              <a:gd name="T5" fmla="*/ 76200 h 768"/>
              <a:gd name="T6" fmla="*/ 4973638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67" name="Rectangle 28"/>
          <p:cNvSpPr>
            <a:spLocks noChangeArrowheads="1"/>
          </p:cNvSpPr>
          <p:nvPr/>
        </p:nvSpPr>
        <p:spPr bwMode="auto">
          <a:xfrm>
            <a:off x="5257800" y="1828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Int</a:t>
            </a:r>
          </a:p>
          <a:p>
            <a:pPr algn="ctr"/>
            <a:r>
              <a:rPr lang="sv-SE" sz="1600"/>
              <a:t>Mem</a:t>
            </a:r>
            <a:endParaRPr lang="en-US" sz="1600"/>
          </a:p>
        </p:txBody>
      </p:sp>
      <p:sp>
        <p:nvSpPr>
          <p:cNvPr id="134168" name="Rectangle 29"/>
          <p:cNvSpPr>
            <a:spLocks noChangeArrowheads="1"/>
          </p:cNvSpPr>
          <p:nvPr/>
        </p:nvSpPr>
        <p:spPr bwMode="auto">
          <a:xfrm>
            <a:off x="5257800" y="2438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Add</a:t>
            </a:r>
            <a:endParaRPr lang="en-US" sz="1600"/>
          </a:p>
        </p:txBody>
      </p:sp>
      <p:sp>
        <p:nvSpPr>
          <p:cNvPr id="134169" name="Rectangle 30"/>
          <p:cNvSpPr>
            <a:spLocks noChangeArrowheads="1"/>
          </p:cNvSpPr>
          <p:nvPr/>
        </p:nvSpPr>
        <p:spPr bwMode="auto">
          <a:xfrm>
            <a:off x="5257800" y="3048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Mul1</a:t>
            </a:r>
            <a:endParaRPr lang="en-US" sz="1600"/>
          </a:p>
        </p:txBody>
      </p:sp>
      <p:sp>
        <p:nvSpPr>
          <p:cNvPr id="134170" name="Rectangle 31"/>
          <p:cNvSpPr>
            <a:spLocks noChangeArrowheads="1"/>
          </p:cNvSpPr>
          <p:nvPr/>
        </p:nvSpPr>
        <p:spPr bwMode="auto">
          <a:xfrm>
            <a:off x="5257800" y="3657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Mul2</a:t>
            </a:r>
            <a:endParaRPr lang="en-US" sz="1600"/>
          </a:p>
        </p:txBody>
      </p:sp>
      <p:sp>
        <p:nvSpPr>
          <p:cNvPr id="134171" name="Rectangle 32"/>
          <p:cNvSpPr>
            <a:spLocks noChangeArrowheads="1"/>
          </p:cNvSpPr>
          <p:nvPr/>
        </p:nvSpPr>
        <p:spPr bwMode="auto">
          <a:xfrm>
            <a:off x="52578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Div</a:t>
            </a:r>
            <a:endParaRPr lang="en-US" sz="1600"/>
          </a:p>
        </p:txBody>
      </p:sp>
      <p:sp>
        <p:nvSpPr>
          <p:cNvPr id="134172" name="Rectangle 33"/>
          <p:cNvSpPr>
            <a:spLocks noChangeArrowheads="1"/>
          </p:cNvSpPr>
          <p:nvPr/>
        </p:nvSpPr>
        <p:spPr bwMode="auto">
          <a:xfrm>
            <a:off x="6096000" y="1828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Mem</a:t>
            </a:r>
            <a:endParaRPr lang="en-US" sz="1600"/>
          </a:p>
        </p:txBody>
      </p:sp>
      <p:sp>
        <p:nvSpPr>
          <p:cNvPr id="134173" name="Rectangle 34"/>
          <p:cNvSpPr>
            <a:spLocks noChangeArrowheads="1"/>
          </p:cNvSpPr>
          <p:nvPr/>
        </p:nvSpPr>
        <p:spPr bwMode="auto">
          <a:xfrm>
            <a:off x="3505200" y="1905000"/>
            <a:ext cx="533400" cy="297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/>
          </a:p>
          <a:p>
            <a:pPr algn="ctr"/>
            <a:endParaRPr lang="en-US"/>
          </a:p>
        </p:txBody>
      </p:sp>
      <p:sp>
        <p:nvSpPr>
          <p:cNvPr id="134174" name="Rectangle 35"/>
          <p:cNvSpPr>
            <a:spLocks noChangeArrowheads="1"/>
          </p:cNvSpPr>
          <p:nvPr/>
        </p:nvSpPr>
        <p:spPr bwMode="auto">
          <a:xfrm>
            <a:off x="1143000" y="3124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IF</a:t>
            </a:r>
            <a:endParaRPr lang="en-US" sz="1600"/>
          </a:p>
        </p:txBody>
      </p:sp>
      <p:sp>
        <p:nvSpPr>
          <p:cNvPr id="134175" name="Freeform 36"/>
          <p:cNvSpPr>
            <a:spLocks/>
          </p:cNvSpPr>
          <p:nvPr/>
        </p:nvSpPr>
        <p:spPr bwMode="auto">
          <a:xfrm>
            <a:off x="1828800" y="3124200"/>
            <a:ext cx="381000" cy="457200"/>
          </a:xfrm>
          <a:custGeom>
            <a:avLst/>
            <a:gdLst>
              <a:gd name="T0" fmla="*/ 76200 w 240"/>
              <a:gd name="T1" fmla="*/ 0 h 240"/>
              <a:gd name="T2" fmla="*/ 381000 w 240"/>
              <a:gd name="T3" fmla="*/ 0 h 240"/>
              <a:gd name="T4" fmla="*/ 381000 w 240"/>
              <a:gd name="T5" fmla="*/ 457200 h 240"/>
              <a:gd name="T6" fmla="*/ 0 w 240"/>
              <a:gd name="T7" fmla="*/ 45720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240"/>
              <a:gd name="T14" fmla="*/ 240 w 240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240">
                <a:moveTo>
                  <a:pt x="48" y="0"/>
                </a:moveTo>
                <a:lnTo>
                  <a:pt x="240" y="0"/>
                </a:lnTo>
                <a:lnTo>
                  <a:pt x="240" y="240"/>
                </a:lnTo>
                <a:lnTo>
                  <a:pt x="0" y="24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76" name="Line 37"/>
          <p:cNvSpPr>
            <a:spLocks noChangeShapeType="1"/>
          </p:cNvSpPr>
          <p:nvPr/>
        </p:nvSpPr>
        <p:spPr bwMode="auto">
          <a:xfrm>
            <a:off x="17526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4177" name="Group 38"/>
          <p:cNvGrpSpPr>
            <a:grpSpLocks/>
          </p:cNvGrpSpPr>
          <p:nvPr/>
        </p:nvGrpSpPr>
        <p:grpSpPr bwMode="auto">
          <a:xfrm>
            <a:off x="4648200" y="1828800"/>
            <a:ext cx="304800" cy="457200"/>
            <a:chOff x="2928" y="816"/>
            <a:chExt cx="192" cy="336"/>
          </a:xfrm>
        </p:grpSpPr>
        <p:sp>
          <p:nvSpPr>
            <p:cNvPr id="134284" name="Rectangle 39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4285" name="Line 40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4286" name="Line 41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4287" name="Line 42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4178" name="Text Box 43"/>
          <p:cNvSpPr txBox="1">
            <a:spLocks noChangeArrowheads="1"/>
          </p:cNvSpPr>
          <p:nvPr/>
        </p:nvSpPr>
        <p:spPr bwMode="auto">
          <a:xfrm>
            <a:off x="3886200" y="762000"/>
            <a:ext cx="9017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Res.</a:t>
            </a:r>
          </a:p>
          <a:p>
            <a:pPr algn="ctr" eaLnBrk="1" hangingPunct="1"/>
            <a:r>
              <a:rPr lang="sv-SE" sz="1400" b="1"/>
              <a:t>Station</a:t>
            </a:r>
            <a:endParaRPr lang="en-US" sz="1400" b="1"/>
          </a:p>
        </p:txBody>
      </p:sp>
      <p:grpSp>
        <p:nvGrpSpPr>
          <p:cNvPr id="134179" name="Group 44"/>
          <p:cNvGrpSpPr>
            <a:grpSpLocks/>
          </p:cNvGrpSpPr>
          <p:nvPr/>
        </p:nvGrpSpPr>
        <p:grpSpPr bwMode="auto">
          <a:xfrm>
            <a:off x="4648200" y="2438400"/>
            <a:ext cx="304800" cy="457200"/>
            <a:chOff x="2928" y="816"/>
            <a:chExt cx="192" cy="336"/>
          </a:xfrm>
        </p:grpSpPr>
        <p:sp>
          <p:nvSpPr>
            <p:cNvPr id="134280" name="Rectangle 45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4281" name="Line 46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4282" name="Line 47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4283" name="Line 48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4180" name="Group 49"/>
          <p:cNvGrpSpPr>
            <a:grpSpLocks/>
          </p:cNvGrpSpPr>
          <p:nvPr/>
        </p:nvGrpSpPr>
        <p:grpSpPr bwMode="auto">
          <a:xfrm>
            <a:off x="4648200" y="3048000"/>
            <a:ext cx="304800" cy="457200"/>
            <a:chOff x="2928" y="816"/>
            <a:chExt cx="192" cy="336"/>
          </a:xfrm>
        </p:grpSpPr>
        <p:sp>
          <p:nvSpPr>
            <p:cNvPr id="134276" name="Rectangle 50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4277" name="Line 51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4278" name="Line 52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4279" name="Line 53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4181" name="Group 54"/>
          <p:cNvGrpSpPr>
            <a:grpSpLocks/>
          </p:cNvGrpSpPr>
          <p:nvPr/>
        </p:nvGrpSpPr>
        <p:grpSpPr bwMode="auto">
          <a:xfrm>
            <a:off x="4648200" y="3657600"/>
            <a:ext cx="304800" cy="457200"/>
            <a:chOff x="2928" y="816"/>
            <a:chExt cx="192" cy="336"/>
          </a:xfrm>
        </p:grpSpPr>
        <p:sp>
          <p:nvSpPr>
            <p:cNvPr id="134272" name="Rectangle 55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4273" name="Line 56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4274" name="Line 57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4275" name="Line 58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4182" name="Group 59"/>
          <p:cNvGrpSpPr>
            <a:grpSpLocks/>
          </p:cNvGrpSpPr>
          <p:nvPr/>
        </p:nvGrpSpPr>
        <p:grpSpPr bwMode="auto">
          <a:xfrm>
            <a:off x="4648200" y="4343400"/>
            <a:ext cx="304800" cy="457200"/>
            <a:chOff x="2928" y="816"/>
            <a:chExt cx="192" cy="336"/>
          </a:xfrm>
        </p:grpSpPr>
        <p:sp>
          <p:nvSpPr>
            <p:cNvPr id="134268" name="Rectangle 60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4269" name="Line 61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4270" name="Line 62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4271" name="Line 63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4183" name="Text Box 64"/>
          <p:cNvSpPr txBox="1">
            <a:spLocks noChangeArrowheads="1"/>
          </p:cNvSpPr>
          <p:nvPr/>
        </p:nvSpPr>
        <p:spPr bwMode="auto">
          <a:xfrm>
            <a:off x="3529013" y="1916113"/>
            <a:ext cx="57785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/>
              <a:t>0:a</a:t>
            </a:r>
          </a:p>
          <a:p>
            <a:pPr eaLnBrk="1" hangingPunct="1"/>
            <a:r>
              <a:rPr lang="sv-SE"/>
              <a:t>1:</a:t>
            </a:r>
          </a:p>
          <a:p>
            <a:pPr eaLnBrk="1" hangingPunct="1"/>
            <a:r>
              <a:rPr lang="sv-SE"/>
              <a:t>2:b</a:t>
            </a:r>
          </a:p>
          <a:p>
            <a:pPr eaLnBrk="1" hangingPunct="1"/>
            <a:r>
              <a:rPr lang="sv-SE"/>
              <a:t>3:</a:t>
            </a:r>
          </a:p>
          <a:p>
            <a:pPr eaLnBrk="1" hangingPunct="1"/>
            <a:r>
              <a:rPr lang="sv-SE"/>
              <a:t>4:c</a:t>
            </a:r>
          </a:p>
          <a:p>
            <a:pPr eaLnBrk="1" hangingPunct="1"/>
            <a:r>
              <a:rPr lang="sv-SE"/>
              <a:t>5:</a:t>
            </a:r>
          </a:p>
          <a:p>
            <a:pPr eaLnBrk="1" hangingPunct="1"/>
            <a:r>
              <a:rPr lang="sv-SE"/>
              <a:t>6:d</a:t>
            </a:r>
          </a:p>
          <a:p>
            <a:pPr eaLnBrk="1" hangingPunct="1"/>
            <a:r>
              <a:rPr lang="sv-SE"/>
              <a:t>7:</a:t>
            </a:r>
          </a:p>
          <a:p>
            <a:pPr eaLnBrk="1" hangingPunct="1"/>
            <a:r>
              <a:rPr lang="sv-SE"/>
              <a:t>8:e</a:t>
            </a:r>
          </a:p>
          <a:p>
            <a:pPr eaLnBrk="1" hangingPunct="1"/>
            <a:r>
              <a:rPr lang="sv-SE"/>
              <a:t>9:</a:t>
            </a:r>
          </a:p>
          <a:p>
            <a:pPr eaLnBrk="1" hangingPunct="1"/>
            <a:endParaRPr lang="en-US"/>
          </a:p>
        </p:txBody>
      </p:sp>
      <p:sp>
        <p:nvSpPr>
          <p:cNvPr id="134184" name="Line 65"/>
          <p:cNvSpPr>
            <a:spLocks noChangeShapeType="1"/>
          </p:cNvSpPr>
          <p:nvPr/>
        </p:nvSpPr>
        <p:spPr bwMode="auto">
          <a:xfrm>
            <a:off x="4953000" y="1371600"/>
            <a:ext cx="0" cy="3810000"/>
          </a:xfrm>
          <a:prstGeom prst="line">
            <a:avLst/>
          </a:prstGeom>
          <a:noFill/>
          <a:ln w="57150">
            <a:solidFill>
              <a:srgbClr val="B2B2B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85" name="Text Box 66"/>
          <p:cNvSpPr txBox="1">
            <a:spLocks noChangeArrowheads="1"/>
          </p:cNvSpPr>
          <p:nvPr/>
        </p:nvSpPr>
        <p:spPr bwMode="auto">
          <a:xfrm>
            <a:off x="4800600" y="685800"/>
            <a:ext cx="17430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Common</a:t>
            </a:r>
          </a:p>
          <a:p>
            <a:pPr algn="ctr" eaLnBrk="1" hangingPunct="1"/>
            <a:r>
              <a:rPr lang="sv-SE" sz="1400" b="1"/>
              <a:t>Data Bus (CDB)</a:t>
            </a:r>
            <a:endParaRPr lang="en-US" sz="1400" b="1"/>
          </a:p>
        </p:txBody>
      </p:sp>
      <p:sp>
        <p:nvSpPr>
          <p:cNvPr id="134186" name="Line 67"/>
          <p:cNvSpPr>
            <a:spLocks noChangeShapeType="1"/>
          </p:cNvSpPr>
          <p:nvPr/>
        </p:nvSpPr>
        <p:spPr bwMode="auto">
          <a:xfrm>
            <a:off x="4495800" y="1219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87" name="Line 68"/>
          <p:cNvSpPr>
            <a:spLocks noChangeShapeType="1"/>
          </p:cNvSpPr>
          <p:nvPr/>
        </p:nvSpPr>
        <p:spPr bwMode="auto">
          <a:xfrm flipH="1">
            <a:off x="5029200" y="1143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88" name="Freeform 69"/>
          <p:cNvSpPr>
            <a:spLocks/>
          </p:cNvSpPr>
          <p:nvPr/>
        </p:nvSpPr>
        <p:spPr bwMode="auto">
          <a:xfrm>
            <a:off x="7694613" y="3278188"/>
            <a:ext cx="42862" cy="55562"/>
          </a:xfrm>
          <a:custGeom>
            <a:avLst/>
            <a:gdLst>
              <a:gd name="T0" fmla="*/ 42862 w 27"/>
              <a:gd name="T1" fmla="*/ 55562 h 35"/>
              <a:gd name="T2" fmla="*/ 0 w 27"/>
              <a:gd name="T3" fmla="*/ 0 h 35"/>
              <a:gd name="T4" fmla="*/ 42862 w 27"/>
              <a:gd name="T5" fmla="*/ 55562 h 35"/>
              <a:gd name="T6" fmla="*/ 0 60000 65536"/>
              <a:gd name="T7" fmla="*/ 0 60000 65536"/>
              <a:gd name="T8" fmla="*/ 0 60000 65536"/>
              <a:gd name="T9" fmla="*/ 0 w 27"/>
              <a:gd name="T10" fmla="*/ 0 h 35"/>
              <a:gd name="T11" fmla="*/ 27 w 27"/>
              <a:gd name="T12" fmla="*/ 35 h 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" h="35">
                <a:moveTo>
                  <a:pt x="27" y="35"/>
                </a:moveTo>
                <a:cubicBezTo>
                  <a:pt x="18" y="23"/>
                  <a:pt x="0" y="0"/>
                  <a:pt x="0" y="0"/>
                </a:cubicBezTo>
                <a:cubicBezTo>
                  <a:pt x="0" y="0"/>
                  <a:pt x="18" y="23"/>
                  <a:pt x="27" y="35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4189" name="Line 70"/>
          <p:cNvSpPr>
            <a:spLocks noChangeShapeType="1"/>
          </p:cNvSpPr>
          <p:nvPr/>
        </p:nvSpPr>
        <p:spPr bwMode="auto">
          <a:xfrm>
            <a:off x="77724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90" name="Freeform 71"/>
          <p:cNvSpPr>
            <a:spLocks/>
          </p:cNvSpPr>
          <p:nvPr/>
        </p:nvSpPr>
        <p:spPr bwMode="auto">
          <a:xfrm>
            <a:off x="4953000" y="1676400"/>
            <a:ext cx="2819400" cy="1676400"/>
          </a:xfrm>
          <a:custGeom>
            <a:avLst/>
            <a:gdLst>
              <a:gd name="T0" fmla="*/ 2819400 w 1872"/>
              <a:gd name="T1" fmla="*/ 1676400 h 1056"/>
              <a:gd name="T2" fmla="*/ 2819400 w 1872"/>
              <a:gd name="T3" fmla="*/ 0 h 1056"/>
              <a:gd name="T4" fmla="*/ 0 w 1872"/>
              <a:gd name="T5" fmla="*/ 0 h 1056"/>
              <a:gd name="T6" fmla="*/ 0 60000 65536"/>
              <a:gd name="T7" fmla="*/ 0 60000 65536"/>
              <a:gd name="T8" fmla="*/ 0 60000 65536"/>
              <a:gd name="T9" fmla="*/ 0 w 1872"/>
              <a:gd name="T10" fmla="*/ 0 h 1056"/>
              <a:gd name="T11" fmla="*/ 1872 w 1872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1056">
                <a:moveTo>
                  <a:pt x="1872" y="1056"/>
                </a:moveTo>
                <a:lnTo>
                  <a:pt x="1872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B2B2B2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91" name="Rectangle 72"/>
          <p:cNvSpPr>
            <a:spLocks noChangeArrowheads="1"/>
          </p:cNvSpPr>
          <p:nvPr/>
        </p:nvSpPr>
        <p:spPr bwMode="auto">
          <a:xfrm>
            <a:off x="7848600" y="29718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4192" name="Line 73"/>
          <p:cNvSpPr>
            <a:spLocks noChangeShapeType="1"/>
          </p:cNvSpPr>
          <p:nvPr/>
        </p:nvSpPr>
        <p:spPr bwMode="auto">
          <a:xfrm>
            <a:off x="7967663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93" name="Text Box 74"/>
          <p:cNvSpPr txBox="1">
            <a:spLocks noChangeArrowheads="1"/>
          </p:cNvSpPr>
          <p:nvPr/>
        </p:nvSpPr>
        <p:spPr bwMode="auto">
          <a:xfrm>
            <a:off x="7772400" y="2803525"/>
            <a:ext cx="12684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sz="1000"/>
              <a:t>9 8 7 6 5 4 3 2 1</a:t>
            </a:r>
            <a:endParaRPr lang="en-US" sz="1000"/>
          </a:p>
        </p:txBody>
      </p:sp>
      <p:sp>
        <p:nvSpPr>
          <p:cNvPr id="134194" name="Line 75"/>
          <p:cNvSpPr>
            <a:spLocks noChangeShapeType="1"/>
          </p:cNvSpPr>
          <p:nvPr/>
        </p:nvSpPr>
        <p:spPr bwMode="auto">
          <a:xfrm>
            <a:off x="8091488" y="29860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95" name="Line 76"/>
          <p:cNvSpPr>
            <a:spLocks noChangeShapeType="1"/>
          </p:cNvSpPr>
          <p:nvPr/>
        </p:nvSpPr>
        <p:spPr bwMode="auto">
          <a:xfrm>
            <a:off x="8215313" y="298132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96" name="Line 77"/>
          <p:cNvSpPr>
            <a:spLocks noChangeShapeType="1"/>
          </p:cNvSpPr>
          <p:nvPr/>
        </p:nvSpPr>
        <p:spPr bwMode="auto">
          <a:xfrm>
            <a:off x="8353425" y="297656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97" name="Line 78"/>
          <p:cNvSpPr>
            <a:spLocks noChangeShapeType="1"/>
          </p:cNvSpPr>
          <p:nvPr/>
        </p:nvSpPr>
        <p:spPr bwMode="auto">
          <a:xfrm>
            <a:off x="8477250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98" name="Line 79"/>
          <p:cNvSpPr>
            <a:spLocks noChangeShapeType="1"/>
          </p:cNvSpPr>
          <p:nvPr/>
        </p:nvSpPr>
        <p:spPr bwMode="auto">
          <a:xfrm>
            <a:off x="8601075" y="296703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99" name="Line 80"/>
          <p:cNvSpPr>
            <a:spLocks noChangeShapeType="1"/>
          </p:cNvSpPr>
          <p:nvPr/>
        </p:nvSpPr>
        <p:spPr bwMode="auto">
          <a:xfrm>
            <a:off x="8724900" y="29622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200" name="Line 81"/>
          <p:cNvSpPr>
            <a:spLocks noChangeShapeType="1"/>
          </p:cNvSpPr>
          <p:nvPr/>
        </p:nvSpPr>
        <p:spPr bwMode="auto">
          <a:xfrm>
            <a:off x="8848725" y="295751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201" name="Line 82"/>
          <p:cNvSpPr>
            <a:spLocks noChangeShapeType="1"/>
          </p:cNvSpPr>
          <p:nvPr/>
        </p:nvSpPr>
        <p:spPr bwMode="auto">
          <a:xfrm>
            <a:off x="8972550" y="295275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202" name="Line 83"/>
          <p:cNvSpPr>
            <a:spLocks noChangeShapeType="1"/>
          </p:cNvSpPr>
          <p:nvPr/>
        </p:nvSpPr>
        <p:spPr bwMode="auto">
          <a:xfrm>
            <a:off x="9096375" y="29479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203" name="Text Box 84"/>
          <p:cNvSpPr txBox="1">
            <a:spLocks noChangeArrowheads="1"/>
          </p:cNvSpPr>
          <p:nvPr/>
        </p:nvSpPr>
        <p:spPr bwMode="auto">
          <a:xfrm>
            <a:off x="7772400" y="2057400"/>
            <a:ext cx="14811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ReOrder</a:t>
            </a:r>
          </a:p>
          <a:p>
            <a:pPr algn="ctr" eaLnBrk="1" hangingPunct="1"/>
            <a:r>
              <a:rPr lang="sv-SE" sz="1400" b="1"/>
              <a:t>Buffer (ROB)</a:t>
            </a:r>
            <a:endParaRPr lang="en-US" sz="1400" b="1"/>
          </a:p>
        </p:txBody>
      </p:sp>
      <p:sp>
        <p:nvSpPr>
          <p:cNvPr id="134204" name="Line 85"/>
          <p:cNvSpPr>
            <a:spLocks noChangeShapeType="1"/>
          </p:cNvSpPr>
          <p:nvPr/>
        </p:nvSpPr>
        <p:spPr bwMode="auto">
          <a:xfrm>
            <a:off x="2895600" y="1066800"/>
            <a:ext cx="228600" cy="0"/>
          </a:xfrm>
          <a:prstGeom prst="line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205" name="Line 86"/>
          <p:cNvSpPr>
            <a:spLocks noChangeShapeType="1"/>
          </p:cNvSpPr>
          <p:nvPr/>
        </p:nvSpPr>
        <p:spPr bwMode="auto">
          <a:xfrm flipH="1">
            <a:off x="7239000" y="1143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206" name="Freeform 87"/>
          <p:cNvSpPr>
            <a:spLocks/>
          </p:cNvSpPr>
          <p:nvPr/>
        </p:nvSpPr>
        <p:spPr bwMode="auto">
          <a:xfrm>
            <a:off x="3733800" y="1676400"/>
            <a:ext cx="1143000" cy="228600"/>
          </a:xfrm>
          <a:custGeom>
            <a:avLst/>
            <a:gdLst>
              <a:gd name="T0" fmla="*/ 1143000 w 720"/>
              <a:gd name="T1" fmla="*/ 0 h 144"/>
              <a:gd name="T2" fmla="*/ 0 w 720"/>
              <a:gd name="T3" fmla="*/ 0 h 144"/>
              <a:gd name="T4" fmla="*/ 0 w 720"/>
              <a:gd name="T5" fmla="*/ 228600 h 144"/>
              <a:gd name="T6" fmla="*/ 0 60000 65536"/>
              <a:gd name="T7" fmla="*/ 0 60000 65536"/>
              <a:gd name="T8" fmla="*/ 0 60000 65536"/>
              <a:gd name="T9" fmla="*/ 0 w 720"/>
              <a:gd name="T10" fmla="*/ 0 h 144"/>
              <a:gd name="T11" fmla="*/ 720 w 72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44">
                <a:moveTo>
                  <a:pt x="72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 cap="flat" cmpd="sng">
            <a:solidFill>
              <a:srgbClr val="B2B2B2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207" name="Line 88"/>
          <p:cNvSpPr>
            <a:spLocks noChangeShapeType="1"/>
          </p:cNvSpPr>
          <p:nvPr/>
        </p:nvSpPr>
        <p:spPr bwMode="auto">
          <a:xfrm>
            <a:off x="9372600" y="2590800"/>
            <a:ext cx="0" cy="1524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208" name="Text Box 89"/>
          <p:cNvSpPr txBox="1">
            <a:spLocks noChangeArrowheads="1"/>
          </p:cNvSpPr>
          <p:nvPr/>
        </p:nvSpPr>
        <p:spPr bwMode="auto">
          <a:xfrm>
            <a:off x="9001125" y="1463675"/>
            <a:ext cx="7524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Write</a:t>
            </a:r>
          </a:p>
          <a:p>
            <a:pPr algn="ctr" eaLnBrk="1" hangingPunct="1"/>
            <a:r>
              <a:rPr lang="sv-SE" sz="1400" b="1"/>
              <a:t>Stage</a:t>
            </a:r>
            <a:endParaRPr lang="en-US" sz="1400" b="1"/>
          </a:p>
        </p:txBody>
      </p:sp>
      <p:sp>
        <p:nvSpPr>
          <p:cNvPr id="134209" name="Text Box 90"/>
          <p:cNvSpPr txBox="1">
            <a:spLocks noChangeArrowheads="1"/>
          </p:cNvSpPr>
          <p:nvPr/>
        </p:nvSpPr>
        <p:spPr bwMode="auto">
          <a:xfrm>
            <a:off x="1662113" y="1997075"/>
            <a:ext cx="12366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Reg. Write</a:t>
            </a:r>
          </a:p>
          <a:p>
            <a:pPr algn="ctr" eaLnBrk="1" hangingPunct="1"/>
            <a:r>
              <a:rPr lang="sv-SE" sz="1400" b="1"/>
              <a:t>Path</a:t>
            </a:r>
            <a:endParaRPr lang="en-US" sz="1400" b="1"/>
          </a:p>
        </p:txBody>
      </p:sp>
      <p:grpSp>
        <p:nvGrpSpPr>
          <p:cNvPr id="134210" name="Group 91"/>
          <p:cNvGrpSpPr>
            <a:grpSpLocks/>
          </p:cNvGrpSpPr>
          <p:nvPr/>
        </p:nvGrpSpPr>
        <p:grpSpPr bwMode="auto">
          <a:xfrm>
            <a:off x="942975" y="920750"/>
            <a:ext cx="2028825" cy="2203450"/>
            <a:chOff x="594" y="580"/>
            <a:chExt cx="1278" cy="1388"/>
          </a:xfrm>
        </p:grpSpPr>
        <p:sp>
          <p:nvSpPr>
            <p:cNvPr id="134266" name="Text Box 92"/>
            <p:cNvSpPr txBox="1">
              <a:spLocks noChangeArrowheads="1"/>
            </p:cNvSpPr>
            <p:nvPr/>
          </p:nvSpPr>
          <p:spPr bwMode="auto">
            <a:xfrm>
              <a:off x="594" y="580"/>
              <a:ext cx="1278" cy="524"/>
            </a:xfrm>
            <a:prstGeom prst="rect">
              <a:avLst/>
            </a:prstGeom>
            <a:noFill/>
            <a:ln w="9525">
              <a:solidFill>
                <a:srgbClr val="B2B2B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sv-SE" sz="1200" b="1">
                  <a:latin typeface="Courier New" pitchFamily="49" charset="0"/>
                </a:rPr>
                <a:t>#3 DIV	F0,F2,F4</a:t>
              </a:r>
            </a:p>
            <a:p>
              <a:pPr eaLnBrk="1" hangingPunct="1"/>
              <a:r>
                <a:rPr lang="sv-SE" sz="1200" b="1">
                  <a:latin typeface="Courier New" pitchFamily="49" charset="0"/>
                </a:rPr>
                <a:t>#4 ADDD	F6,F0,F8</a:t>
              </a:r>
            </a:p>
            <a:p>
              <a:pPr eaLnBrk="1" hangingPunct="1"/>
              <a:r>
                <a:rPr lang="sv-SE" sz="1200" b="1">
                  <a:latin typeface="Courier New" pitchFamily="49" charset="0"/>
                </a:rPr>
                <a:t>#5 SUBD	F8,F10,F14</a:t>
              </a:r>
            </a:p>
            <a:p>
              <a:pPr eaLnBrk="1" hangingPunct="1"/>
              <a:r>
                <a:rPr lang="sv-SE" sz="1200" b="1">
                  <a:latin typeface="Courier New" pitchFamily="49" charset="0"/>
                </a:rPr>
                <a:t>#6 MULD	F6,F10,F8</a:t>
              </a:r>
              <a:endParaRPr lang="en-US" sz="1200" b="1">
                <a:latin typeface="Courier New" pitchFamily="49" charset="0"/>
              </a:endParaRPr>
            </a:p>
          </p:txBody>
        </p:sp>
        <p:sp>
          <p:nvSpPr>
            <p:cNvPr id="134267" name="Freeform 93"/>
            <p:cNvSpPr>
              <a:spLocks/>
            </p:cNvSpPr>
            <p:nvPr/>
          </p:nvSpPr>
          <p:spPr bwMode="auto">
            <a:xfrm>
              <a:off x="960" y="1104"/>
              <a:ext cx="336" cy="864"/>
            </a:xfrm>
            <a:custGeom>
              <a:avLst/>
              <a:gdLst>
                <a:gd name="T0" fmla="*/ 0 w 336"/>
                <a:gd name="T1" fmla="*/ 0 h 864"/>
                <a:gd name="T2" fmla="*/ 336 w 336"/>
                <a:gd name="T3" fmla="*/ 864 h 864"/>
                <a:gd name="T4" fmla="*/ 0 60000 65536"/>
                <a:gd name="T5" fmla="*/ 0 60000 65536"/>
                <a:gd name="T6" fmla="*/ 0 w 336"/>
                <a:gd name="T7" fmla="*/ 0 h 864"/>
                <a:gd name="T8" fmla="*/ 336 w 336"/>
                <a:gd name="T9" fmla="*/ 864 h 8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6" h="864">
                  <a:moveTo>
                    <a:pt x="0" y="0"/>
                  </a:moveTo>
                  <a:cubicBezTo>
                    <a:pt x="0" y="0"/>
                    <a:pt x="168" y="432"/>
                    <a:pt x="336" y="864"/>
                  </a:cubicBezTo>
                </a:path>
              </a:pathLst>
            </a:custGeom>
            <a:noFill/>
            <a:ln w="28575" cap="flat" cmpd="sng">
              <a:solidFill>
                <a:srgbClr val="B2B2B2"/>
              </a:solidFill>
              <a:prstDash val="solid"/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4211" name="Line 94"/>
          <p:cNvSpPr>
            <a:spLocks noChangeShapeType="1"/>
          </p:cNvSpPr>
          <p:nvPr/>
        </p:nvSpPr>
        <p:spPr bwMode="auto">
          <a:xfrm flipH="1">
            <a:off x="8991600" y="36576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212" name="Line 95"/>
          <p:cNvSpPr>
            <a:spLocks noChangeShapeType="1"/>
          </p:cNvSpPr>
          <p:nvPr/>
        </p:nvSpPr>
        <p:spPr bwMode="auto">
          <a:xfrm>
            <a:off x="8686800" y="3505200"/>
            <a:ext cx="30480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4213" name="Group 96"/>
          <p:cNvGrpSpPr>
            <a:grpSpLocks/>
          </p:cNvGrpSpPr>
          <p:nvPr/>
        </p:nvGrpSpPr>
        <p:grpSpPr bwMode="auto">
          <a:xfrm>
            <a:off x="7010400" y="685800"/>
            <a:ext cx="533400" cy="609600"/>
            <a:chOff x="4416" y="432"/>
            <a:chExt cx="336" cy="384"/>
          </a:xfrm>
        </p:grpSpPr>
        <p:sp>
          <p:nvSpPr>
            <p:cNvPr id="134263" name="Rectangle 97"/>
            <p:cNvSpPr>
              <a:spLocks noChangeArrowheads="1"/>
            </p:cNvSpPr>
            <p:nvPr/>
          </p:nvSpPr>
          <p:spPr bwMode="auto">
            <a:xfrm>
              <a:off x="4416" y="720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4264" name="Rectangle 98"/>
            <p:cNvSpPr>
              <a:spLocks noChangeArrowheads="1"/>
            </p:cNvSpPr>
            <p:nvPr/>
          </p:nvSpPr>
          <p:spPr bwMode="auto">
            <a:xfrm>
              <a:off x="4416" y="579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  <p:sp>
          <p:nvSpPr>
            <p:cNvPr id="134265" name="Rectangle 99"/>
            <p:cNvSpPr>
              <a:spLocks noChangeArrowheads="1"/>
            </p:cNvSpPr>
            <p:nvPr/>
          </p:nvSpPr>
          <p:spPr bwMode="auto">
            <a:xfrm>
              <a:off x="4416" y="432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D</a:t>
              </a:r>
              <a:endParaRPr lang="en-US" sz="1200"/>
            </a:p>
          </p:txBody>
        </p:sp>
      </p:grpSp>
      <p:sp>
        <p:nvSpPr>
          <p:cNvPr id="134214" name="Freeform 100"/>
          <p:cNvSpPr>
            <a:spLocks/>
          </p:cNvSpPr>
          <p:nvPr/>
        </p:nvSpPr>
        <p:spPr bwMode="auto">
          <a:xfrm flipV="1">
            <a:off x="6248400" y="1219200"/>
            <a:ext cx="914400" cy="228600"/>
          </a:xfrm>
          <a:custGeom>
            <a:avLst/>
            <a:gdLst>
              <a:gd name="T0" fmla="*/ 914400 w 720"/>
              <a:gd name="T1" fmla="*/ 228600 h 1056"/>
              <a:gd name="T2" fmla="*/ 365760 w 720"/>
              <a:gd name="T3" fmla="*/ 187036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cubicBezTo>
                  <a:pt x="564" y="1048"/>
                  <a:pt x="408" y="1040"/>
                  <a:pt x="288" y="864"/>
                </a:cubicBezTo>
                <a:cubicBezTo>
                  <a:pt x="168" y="688"/>
                  <a:pt x="84" y="34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215" name="Line 101"/>
          <p:cNvSpPr>
            <a:spLocks noChangeShapeType="1"/>
          </p:cNvSpPr>
          <p:nvPr/>
        </p:nvSpPr>
        <p:spPr bwMode="auto">
          <a:xfrm>
            <a:off x="2895600" y="1233488"/>
            <a:ext cx="228600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216" name="Line 102"/>
          <p:cNvSpPr>
            <a:spLocks noChangeShapeType="1"/>
          </p:cNvSpPr>
          <p:nvPr/>
        </p:nvSpPr>
        <p:spPr bwMode="auto">
          <a:xfrm>
            <a:off x="2895600" y="1400175"/>
            <a:ext cx="228600" cy="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217" name="Line 103"/>
          <p:cNvSpPr>
            <a:spLocks noChangeShapeType="1"/>
          </p:cNvSpPr>
          <p:nvPr/>
        </p:nvSpPr>
        <p:spPr bwMode="auto">
          <a:xfrm>
            <a:off x="2895600" y="1600200"/>
            <a:ext cx="228600" cy="0"/>
          </a:xfrm>
          <a:prstGeom prst="line">
            <a:avLst/>
          </a:prstGeom>
          <a:noFill/>
          <a:ln w="5715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218" name="Line 104"/>
          <p:cNvSpPr>
            <a:spLocks noChangeShapeType="1"/>
          </p:cNvSpPr>
          <p:nvPr/>
        </p:nvSpPr>
        <p:spPr bwMode="auto">
          <a:xfrm>
            <a:off x="2971800" y="2286000"/>
            <a:ext cx="0" cy="381000"/>
          </a:xfrm>
          <a:prstGeom prst="line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219" name="Line 105"/>
          <p:cNvSpPr>
            <a:spLocks noChangeShapeType="1"/>
          </p:cNvSpPr>
          <p:nvPr/>
        </p:nvSpPr>
        <p:spPr bwMode="auto">
          <a:xfrm>
            <a:off x="5562600" y="2514600"/>
            <a:ext cx="0" cy="38100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220" name="Line 106"/>
          <p:cNvSpPr>
            <a:spLocks noChangeShapeType="1"/>
          </p:cNvSpPr>
          <p:nvPr/>
        </p:nvSpPr>
        <p:spPr bwMode="auto">
          <a:xfrm>
            <a:off x="8429625" y="3124200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221" name="Rectangle 107"/>
          <p:cNvSpPr>
            <a:spLocks noChangeArrowheads="1"/>
          </p:cNvSpPr>
          <p:nvPr/>
        </p:nvSpPr>
        <p:spPr bwMode="auto">
          <a:xfrm>
            <a:off x="3733800" y="41910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/>
              <a:t>#5</a:t>
            </a:r>
            <a:endParaRPr lang="en-US" sz="1400"/>
          </a:p>
        </p:txBody>
      </p:sp>
      <p:sp>
        <p:nvSpPr>
          <p:cNvPr id="134222" name="Line 108"/>
          <p:cNvSpPr>
            <a:spLocks noChangeShapeType="1"/>
          </p:cNvSpPr>
          <p:nvPr/>
        </p:nvSpPr>
        <p:spPr bwMode="auto">
          <a:xfrm>
            <a:off x="8305800" y="3124200"/>
            <a:ext cx="0" cy="381000"/>
          </a:xfrm>
          <a:prstGeom prst="line">
            <a:avLst/>
          </a:prstGeom>
          <a:noFill/>
          <a:ln w="5715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223" name="Line 109"/>
          <p:cNvSpPr>
            <a:spLocks noChangeShapeType="1"/>
          </p:cNvSpPr>
          <p:nvPr/>
        </p:nvSpPr>
        <p:spPr bwMode="auto">
          <a:xfrm flipH="1">
            <a:off x="3962400" y="4800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224" name="Line 110"/>
          <p:cNvSpPr>
            <a:spLocks noChangeShapeType="1"/>
          </p:cNvSpPr>
          <p:nvPr/>
        </p:nvSpPr>
        <p:spPr bwMode="auto">
          <a:xfrm flipH="1">
            <a:off x="2819400" y="4953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4225" name="Group 111"/>
          <p:cNvGrpSpPr>
            <a:grpSpLocks/>
          </p:cNvGrpSpPr>
          <p:nvPr/>
        </p:nvGrpSpPr>
        <p:grpSpPr bwMode="auto">
          <a:xfrm>
            <a:off x="2286000" y="5257800"/>
            <a:ext cx="533400" cy="1447800"/>
            <a:chOff x="1440" y="2448"/>
            <a:chExt cx="336" cy="912"/>
          </a:xfrm>
        </p:grpSpPr>
        <p:grpSp>
          <p:nvGrpSpPr>
            <p:cNvPr id="134256" name="Group 112"/>
            <p:cNvGrpSpPr>
              <a:grpSpLocks/>
            </p:cNvGrpSpPr>
            <p:nvPr/>
          </p:nvGrpSpPr>
          <p:grpSpPr bwMode="auto">
            <a:xfrm>
              <a:off x="1440" y="2448"/>
              <a:ext cx="336" cy="768"/>
              <a:chOff x="1152" y="528"/>
              <a:chExt cx="336" cy="768"/>
            </a:xfrm>
          </p:grpSpPr>
          <p:sp>
            <p:nvSpPr>
              <p:cNvPr id="134258" name="Rectangle 113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76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4259" name="Rectangle 114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Op</a:t>
                </a:r>
                <a:endParaRPr lang="en-US" sz="1000"/>
              </a:p>
            </p:txBody>
          </p:sp>
          <p:sp>
            <p:nvSpPr>
              <p:cNvPr id="134260" name="Rectangle 115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D</a:t>
                </a:r>
                <a:endParaRPr lang="en-US" sz="1000"/>
              </a:p>
            </p:txBody>
          </p:sp>
          <p:sp>
            <p:nvSpPr>
              <p:cNvPr id="134261" name="Rectangle 116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S1</a:t>
                </a:r>
                <a:endParaRPr lang="en-US" sz="1000"/>
              </a:p>
            </p:txBody>
          </p:sp>
          <p:sp>
            <p:nvSpPr>
              <p:cNvPr id="134262" name="Rectangle 117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S2</a:t>
                </a:r>
                <a:endParaRPr lang="en-US" sz="1000"/>
              </a:p>
            </p:txBody>
          </p:sp>
        </p:grpSp>
        <p:sp>
          <p:nvSpPr>
            <p:cNvPr id="134257" name="Rectangle 118"/>
            <p:cNvSpPr>
              <a:spLocks noChangeArrowheads="1"/>
            </p:cNvSpPr>
            <p:nvPr/>
          </p:nvSpPr>
          <p:spPr bwMode="auto">
            <a:xfrm>
              <a:off x="1440" y="3216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</p:grpSp>
      <p:sp>
        <p:nvSpPr>
          <p:cNvPr id="134226" name="Line 119"/>
          <p:cNvSpPr>
            <a:spLocks noChangeShapeType="1"/>
          </p:cNvSpPr>
          <p:nvPr/>
        </p:nvSpPr>
        <p:spPr bwMode="auto">
          <a:xfrm>
            <a:off x="5562600" y="4876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4227" name="Group 120"/>
          <p:cNvGrpSpPr>
            <a:grpSpLocks/>
          </p:cNvGrpSpPr>
          <p:nvPr/>
        </p:nvGrpSpPr>
        <p:grpSpPr bwMode="auto">
          <a:xfrm>
            <a:off x="5791200" y="5105400"/>
            <a:ext cx="533400" cy="1600200"/>
            <a:chOff x="3648" y="3210"/>
            <a:chExt cx="336" cy="1008"/>
          </a:xfrm>
        </p:grpSpPr>
        <p:grpSp>
          <p:nvGrpSpPr>
            <p:cNvPr id="134248" name="Group 121"/>
            <p:cNvGrpSpPr>
              <a:grpSpLocks/>
            </p:cNvGrpSpPr>
            <p:nvPr/>
          </p:nvGrpSpPr>
          <p:grpSpPr bwMode="auto">
            <a:xfrm>
              <a:off x="3648" y="3210"/>
              <a:ext cx="336" cy="768"/>
              <a:chOff x="1152" y="528"/>
              <a:chExt cx="336" cy="768"/>
            </a:xfrm>
          </p:grpSpPr>
          <p:sp>
            <p:nvSpPr>
              <p:cNvPr id="134251" name="Rectangle 122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76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4252" name="Rectangle 123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Op</a:t>
                </a:r>
                <a:endParaRPr lang="en-US" sz="1000"/>
              </a:p>
            </p:txBody>
          </p:sp>
          <p:sp>
            <p:nvSpPr>
              <p:cNvPr id="134253" name="Rectangle 124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D:F0</a:t>
                </a:r>
                <a:endParaRPr lang="en-US" sz="1000"/>
              </a:p>
            </p:txBody>
          </p:sp>
          <p:sp>
            <p:nvSpPr>
              <p:cNvPr id="134254" name="Rectangle 125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S1:v</a:t>
                </a:r>
                <a:endParaRPr lang="en-US" sz="1000"/>
              </a:p>
            </p:txBody>
          </p:sp>
          <p:sp>
            <p:nvSpPr>
              <p:cNvPr id="134255" name="Rectangle 126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S2:v</a:t>
                </a:r>
                <a:endParaRPr lang="en-US" sz="1000"/>
              </a:p>
            </p:txBody>
          </p:sp>
        </p:grpSp>
        <p:sp>
          <p:nvSpPr>
            <p:cNvPr id="134249" name="Rectangle 127"/>
            <p:cNvSpPr>
              <a:spLocks noChangeArrowheads="1"/>
            </p:cNvSpPr>
            <p:nvPr/>
          </p:nvSpPr>
          <p:spPr bwMode="auto">
            <a:xfrm>
              <a:off x="3648" y="4122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4250" name="Rectangle 128"/>
            <p:cNvSpPr>
              <a:spLocks noChangeArrowheads="1"/>
            </p:cNvSpPr>
            <p:nvPr/>
          </p:nvSpPr>
          <p:spPr bwMode="auto">
            <a:xfrm>
              <a:off x="3648" y="3981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</p:grpSp>
      <p:sp>
        <p:nvSpPr>
          <p:cNvPr id="134228" name="Freeform 129"/>
          <p:cNvSpPr>
            <a:spLocks/>
          </p:cNvSpPr>
          <p:nvPr/>
        </p:nvSpPr>
        <p:spPr bwMode="auto">
          <a:xfrm>
            <a:off x="4953000" y="6096000"/>
            <a:ext cx="1009650" cy="533400"/>
          </a:xfrm>
          <a:custGeom>
            <a:avLst/>
            <a:gdLst>
              <a:gd name="T0" fmla="*/ 1009650 w 720"/>
              <a:gd name="T1" fmla="*/ 533400 h 1056"/>
              <a:gd name="T2" fmla="*/ 403860 w 720"/>
              <a:gd name="T3" fmla="*/ 436418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cubicBezTo>
                  <a:pt x="564" y="1048"/>
                  <a:pt x="408" y="1040"/>
                  <a:pt x="288" y="864"/>
                </a:cubicBezTo>
                <a:cubicBezTo>
                  <a:pt x="168" y="688"/>
                  <a:pt x="84" y="34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4229" name="Group 130"/>
          <p:cNvGrpSpPr>
            <a:grpSpLocks/>
          </p:cNvGrpSpPr>
          <p:nvPr/>
        </p:nvGrpSpPr>
        <p:grpSpPr bwMode="auto">
          <a:xfrm>
            <a:off x="3429000" y="5257800"/>
            <a:ext cx="685800" cy="1447800"/>
            <a:chOff x="2496" y="3168"/>
            <a:chExt cx="336" cy="912"/>
          </a:xfrm>
        </p:grpSpPr>
        <p:grpSp>
          <p:nvGrpSpPr>
            <p:cNvPr id="134241" name="Group 131"/>
            <p:cNvGrpSpPr>
              <a:grpSpLocks/>
            </p:cNvGrpSpPr>
            <p:nvPr/>
          </p:nvGrpSpPr>
          <p:grpSpPr bwMode="auto">
            <a:xfrm>
              <a:off x="2496" y="3168"/>
              <a:ext cx="336" cy="768"/>
              <a:chOff x="1152" y="528"/>
              <a:chExt cx="336" cy="768"/>
            </a:xfrm>
          </p:grpSpPr>
          <p:sp>
            <p:nvSpPr>
              <p:cNvPr id="134243" name="Rectangle 132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76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4244" name="Rectangle 133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Op</a:t>
                </a:r>
                <a:endParaRPr lang="en-US" sz="1000"/>
              </a:p>
            </p:txBody>
          </p:sp>
          <p:sp>
            <p:nvSpPr>
              <p:cNvPr id="134245" name="Rectangle 134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D</a:t>
                </a:r>
                <a:endParaRPr lang="en-US" sz="1000"/>
              </a:p>
            </p:txBody>
          </p:sp>
          <p:sp>
            <p:nvSpPr>
              <p:cNvPr id="134246" name="Rectangle 135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S1:v/ptr</a:t>
                </a:r>
                <a:endParaRPr lang="en-US" sz="1000"/>
              </a:p>
            </p:txBody>
          </p:sp>
          <p:sp>
            <p:nvSpPr>
              <p:cNvPr id="134247" name="Rectangle 136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S2:v/ptr</a:t>
                </a:r>
                <a:endParaRPr lang="en-US" sz="1000"/>
              </a:p>
            </p:txBody>
          </p:sp>
        </p:grpSp>
        <p:sp>
          <p:nvSpPr>
            <p:cNvPr id="134242" name="Rectangle 137"/>
            <p:cNvSpPr>
              <a:spLocks noChangeArrowheads="1"/>
            </p:cNvSpPr>
            <p:nvPr/>
          </p:nvSpPr>
          <p:spPr bwMode="auto">
            <a:xfrm>
              <a:off x="2496" y="3936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</p:grpSp>
      <p:sp>
        <p:nvSpPr>
          <p:cNvPr id="134230" name="Line 138"/>
          <p:cNvSpPr>
            <a:spLocks noChangeShapeType="1"/>
          </p:cNvSpPr>
          <p:nvPr/>
        </p:nvSpPr>
        <p:spPr bwMode="auto">
          <a:xfrm flipH="1">
            <a:off x="3962400" y="4953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231" name="Rectangle 139"/>
          <p:cNvSpPr>
            <a:spLocks noChangeArrowheads="1"/>
          </p:cNvSpPr>
          <p:nvPr/>
        </p:nvSpPr>
        <p:spPr bwMode="auto">
          <a:xfrm>
            <a:off x="8458200" y="53340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D</a:t>
            </a:r>
            <a:endParaRPr lang="en-US" sz="1000"/>
          </a:p>
        </p:txBody>
      </p:sp>
      <p:sp>
        <p:nvSpPr>
          <p:cNvPr id="134232" name="Rectangle 140"/>
          <p:cNvSpPr>
            <a:spLocks noChangeArrowheads="1"/>
          </p:cNvSpPr>
          <p:nvPr/>
        </p:nvSpPr>
        <p:spPr bwMode="auto">
          <a:xfrm>
            <a:off x="8458200" y="56388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answ</a:t>
            </a:r>
            <a:endParaRPr lang="en-US" sz="1000"/>
          </a:p>
        </p:txBody>
      </p:sp>
      <p:sp>
        <p:nvSpPr>
          <p:cNvPr id="134233" name="Line 141"/>
          <p:cNvSpPr>
            <a:spLocks noChangeShapeType="1"/>
          </p:cNvSpPr>
          <p:nvPr/>
        </p:nvSpPr>
        <p:spPr bwMode="auto">
          <a:xfrm>
            <a:off x="6781800" y="5105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234" name="Rectangle 142"/>
          <p:cNvSpPr>
            <a:spLocks noChangeArrowheads="1"/>
          </p:cNvSpPr>
          <p:nvPr/>
        </p:nvSpPr>
        <p:spPr bwMode="auto">
          <a:xfrm>
            <a:off x="7315200" y="52578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D</a:t>
            </a:r>
            <a:endParaRPr lang="en-US" sz="1000"/>
          </a:p>
        </p:txBody>
      </p:sp>
      <p:sp>
        <p:nvSpPr>
          <p:cNvPr id="134235" name="Rectangle 143"/>
          <p:cNvSpPr>
            <a:spLocks noChangeArrowheads="1"/>
          </p:cNvSpPr>
          <p:nvPr/>
        </p:nvSpPr>
        <p:spPr bwMode="auto">
          <a:xfrm>
            <a:off x="7315200" y="55626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answ</a:t>
            </a:r>
            <a:endParaRPr lang="en-US" sz="1000"/>
          </a:p>
        </p:txBody>
      </p:sp>
      <p:sp>
        <p:nvSpPr>
          <p:cNvPr id="134236" name="Rectangle 144"/>
          <p:cNvSpPr>
            <a:spLocks noChangeArrowheads="1"/>
          </p:cNvSpPr>
          <p:nvPr/>
        </p:nvSpPr>
        <p:spPr bwMode="auto">
          <a:xfrm>
            <a:off x="7315200" y="58674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/>
              <a:t>#</a:t>
            </a:r>
            <a:endParaRPr lang="en-US" sz="1400"/>
          </a:p>
        </p:txBody>
      </p:sp>
      <p:sp>
        <p:nvSpPr>
          <p:cNvPr id="134237" name="Rectangle 145"/>
          <p:cNvSpPr>
            <a:spLocks noChangeArrowheads="1"/>
          </p:cNvSpPr>
          <p:nvPr/>
        </p:nvSpPr>
        <p:spPr bwMode="auto">
          <a:xfrm>
            <a:off x="7315200" y="6172200"/>
            <a:ext cx="5334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1000"/>
          </a:p>
        </p:txBody>
      </p:sp>
      <p:sp>
        <p:nvSpPr>
          <p:cNvPr id="134238" name="Freeform 146"/>
          <p:cNvSpPr>
            <a:spLocks/>
          </p:cNvSpPr>
          <p:nvPr/>
        </p:nvSpPr>
        <p:spPr bwMode="auto">
          <a:xfrm>
            <a:off x="6629400" y="6248400"/>
            <a:ext cx="914400" cy="76200"/>
          </a:xfrm>
          <a:custGeom>
            <a:avLst/>
            <a:gdLst>
              <a:gd name="T0" fmla="*/ 914400 w 720"/>
              <a:gd name="T1" fmla="*/ 76200 h 1056"/>
              <a:gd name="T2" fmla="*/ 365760 w 720"/>
              <a:gd name="T3" fmla="*/ 62345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cubicBezTo>
                  <a:pt x="564" y="1048"/>
                  <a:pt x="408" y="1040"/>
                  <a:pt x="288" y="864"/>
                </a:cubicBezTo>
                <a:cubicBezTo>
                  <a:pt x="168" y="688"/>
                  <a:pt x="84" y="34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239" name="Rectangle 147"/>
          <p:cNvSpPr>
            <a:spLocks noChangeArrowheads="1"/>
          </p:cNvSpPr>
          <p:nvPr/>
        </p:nvSpPr>
        <p:spPr bwMode="auto">
          <a:xfrm>
            <a:off x="3733800" y="36576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/>
              <a:t>#6</a:t>
            </a:r>
            <a:endParaRPr lang="en-US" sz="1400"/>
          </a:p>
        </p:txBody>
      </p:sp>
      <p:sp>
        <p:nvSpPr>
          <p:cNvPr id="134240" name="Rectangle 148"/>
          <p:cNvSpPr>
            <a:spLocks noChangeArrowheads="1"/>
          </p:cNvSpPr>
          <p:nvPr/>
        </p:nvSpPr>
        <p:spPr bwMode="auto">
          <a:xfrm>
            <a:off x="3733800" y="19812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/>
              <a:t>b/c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9501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844550" y="1759447"/>
            <a:ext cx="8318500" cy="769441"/>
          </a:xfrm>
        </p:spPr>
        <p:txBody>
          <a:bodyPr/>
          <a:lstStyle/>
          <a:p>
            <a:r>
              <a:rPr lang="sv-SE" dirty="0" err="1" smtClean="0"/>
              <a:t>Discussion</a:t>
            </a:r>
            <a:r>
              <a:rPr lang="sv-SE" dirty="0" smtClean="0"/>
              <a:t> &amp; </a:t>
            </a:r>
            <a:r>
              <a:rPr lang="sv-SE" dirty="0" err="1" smtClean="0"/>
              <a:t>Quizzes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16529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Freeform 2"/>
          <p:cNvSpPr>
            <a:spLocks/>
          </p:cNvSpPr>
          <p:nvPr/>
        </p:nvSpPr>
        <p:spPr bwMode="auto">
          <a:xfrm>
            <a:off x="1397000" y="2489200"/>
            <a:ext cx="8674100" cy="1092200"/>
          </a:xfrm>
          <a:custGeom>
            <a:avLst/>
            <a:gdLst>
              <a:gd name="T0" fmla="*/ 7670800 w 5464"/>
              <a:gd name="T1" fmla="*/ 963706 h 952"/>
              <a:gd name="T2" fmla="*/ 8280400 w 5464"/>
              <a:gd name="T3" fmla="*/ 963706 h 952"/>
              <a:gd name="T4" fmla="*/ 7442200 w 5464"/>
              <a:gd name="T5" fmla="*/ 192741 h 952"/>
              <a:gd name="T6" fmla="*/ 889000 w 5464"/>
              <a:gd name="T7" fmla="*/ 27534 h 952"/>
              <a:gd name="T8" fmla="*/ 2108200 w 5464"/>
              <a:gd name="T9" fmla="*/ 357948 h 9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64"/>
              <a:gd name="T16" fmla="*/ 0 h 952"/>
              <a:gd name="T17" fmla="*/ 5464 w 5464"/>
              <a:gd name="T18" fmla="*/ 952 h 9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64" h="952">
                <a:moveTo>
                  <a:pt x="4832" y="840"/>
                </a:moveTo>
                <a:cubicBezTo>
                  <a:pt x="5036" y="896"/>
                  <a:pt x="5240" y="952"/>
                  <a:pt x="5216" y="840"/>
                </a:cubicBezTo>
                <a:cubicBezTo>
                  <a:pt x="5192" y="728"/>
                  <a:pt x="5464" y="304"/>
                  <a:pt x="4688" y="168"/>
                </a:cubicBezTo>
                <a:cubicBezTo>
                  <a:pt x="3912" y="32"/>
                  <a:pt x="1120" y="0"/>
                  <a:pt x="560" y="24"/>
                </a:cubicBezTo>
                <a:cubicBezTo>
                  <a:pt x="0" y="48"/>
                  <a:pt x="664" y="180"/>
                  <a:pt x="1328" y="312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-304800"/>
            <a:ext cx="8842375" cy="1431925"/>
          </a:xfrm>
        </p:spPr>
        <p:txBody>
          <a:bodyPr lIns="90924" tIns="45462" rIns="90924" bIns="45462" anchor="ctr"/>
          <a:lstStyle/>
          <a:p>
            <a:pPr defTabSz="993775" eaLnBrk="1" hangingPunct="1">
              <a:defRPr/>
            </a:pPr>
            <a:r>
              <a:rPr lang="sv-SE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Tomasulo’s Algorithm</a:t>
            </a:r>
            <a:endParaRPr lang="en-US" sz="400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3530600" y="1866900"/>
            <a:ext cx="423863" cy="29432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5173" name="Line 5"/>
          <p:cNvSpPr>
            <a:spLocks noChangeShapeType="1"/>
          </p:cNvSpPr>
          <p:nvPr/>
        </p:nvSpPr>
        <p:spPr bwMode="auto">
          <a:xfrm>
            <a:off x="2170113" y="3368675"/>
            <a:ext cx="1825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5174" name="Group 6"/>
          <p:cNvGrpSpPr>
            <a:grpSpLocks/>
          </p:cNvGrpSpPr>
          <p:nvPr/>
        </p:nvGrpSpPr>
        <p:grpSpPr bwMode="auto">
          <a:xfrm>
            <a:off x="2057400" y="3138488"/>
            <a:ext cx="152400" cy="442912"/>
            <a:chOff x="1480" y="1915"/>
            <a:chExt cx="117" cy="293"/>
          </a:xfrm>
        </p:grpSpPr>
        <p:sp>
          <p:nvSpPr>
            <p:cNvPr id="135314" name="Rectangle 7"/>
            <p:cNvSpPr>
              <a:spLocks noChangeArrowheads="1"/>
            </p:cNvSpPr>
            <p:nvPr/>
          </p:nvSpPr>
          <p:spPr bwMode="auto">
            <a:xfrm>
              <a:off x="1480" y="1915"/>
              <a:ext cx="40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5315" name="Rectangle 8"/>
            <p:cNvSpPr>
              <a:spLocks noChangeArrowheads="1"/>
            </p:cNvSpPr>
            <p:nvPr/>
          </p:nvSpPr>
          <p:spPr bwMode="auto">
            <a:xfrm>
              <a:off x="1515" y="1915"/>
              <a:ext cx="40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5316" name="Rectangle 9"/>
            <p:cNvSpPr>
              <a:spLocks noChangeArrowheads="1"/>
            </p:cNvSpPr>
            <p:nvPr/>
          </p:nvSpPr>
          <p:spPr bwMode="auto">
            <a:xfrm>
              <a:off x="1556" y="1915"/>
              <a:ext cx="41" cy="29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35175" name="Rectangle 10"/>
          <p:cNvSpPr>
            <a:spLocks noChangeArrowheads="1"/>
          </p:cNvSpPr>
          <p:nvPr/>
        </p:nvSpPr>
        <p:spPr bwMode="auto">
          <a:xfrm>
            <a:off x="1477963" y="3152775"/>
            <a:ext cx="328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903" tIns="39952" rIns="79903" bIns="39952">
            <a:spAutoFit/>
          </a:bodyPr>
          <a:lstStyle/>
          <a:p>
            <a:pPr defTabSz="661988" eaLnBrk="0" hangingPunct="0"/>
            <a:r>
              <a:rPr lang="en-US" sz="1500">
                <a:latin typeface="Helvetica" charset="0"/>
              </a:rPr>
              <a:t>IF</a:t>
            </a:r>
          </a:p>
        </p:txBody>
      </p:sp>
      <p:sp>
        <p:nvSpPr>
          <p:cNvPr id="135176" name="Rectangle 11"/>
          <p:cNvSpPr>
            <a:spLocks noChangeArrowheads="1"/>
          </p:cNvSpPr>
          <p:nvPr/>
        </p:nvSpPr>
        <p:spPr bwMode="auto">
          <a:xfrm rot="-5400000">
            <a:off x="3005138" y="3121025"/>
            <a:ext cx="14620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03" tIns="39952" rIns="79903" bIns="39952">
            <a:spAutoFit/>
          </a:bodyPr>
          <a:lstStyle/>
          <a:p>
            <a:pPr defTabSz="661988" eaLnBrk="0" hangingPunct="0"/>
            <a:r>
              <a:rPr lang="en-US" sz="1200" b="1">
                <a:latin typeface="Helvetica" charset="0"/>
              </a:rPr>
              <a:t>Read operands</a:t>
            </a:r>
          </a:p>
        </p:txBody>
      </p:sp>
      <p:sp>
        <p:nvSpPr>
          <p:cNvPr id="135177" name="Line 12"/>
          <p:cNvSpPr>
            <a:spLocks noChangeShapeType="1"/>
          </p:cNvSpPr>
          <p:nvPr/>
        </p:nvSpPr>
        <p:spPr bwMode="auto">
          <a:xfrm>
            <a:off x="1862138" y="3368675"/>
            <a:ext cx="184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5178" name="Group 13"/>
          <p:cNvGrpSpPr>
            <a:grpSpLocks/>
          </p:cNvGrpSpPr>
          <p:nvPr/>
        </p:nvGrpSpPr>
        <p:grpSpPr bwMode="auto">
          <a:xfrm>
            <a:off x="2254250" y="3082925"/>
            <a:ext cx="487363" cy="474663"/>
            <a:chOff x="1622" y="1874"/>
            <a:chExt cx="351" cy="348"/>
          </a:xfrm>
        </p:grpSpPr>
        <p:sp>
          <p:nvSpPr>
            <p:cNvPr id="135312" name="Rectangle 14"/>
            <p:cNvSpPr>
              <a:spLocks noChangeArrowheads="1"/>
            </p:cNvSpPr>
            <p:nvPr/>
          </p:nvSpPr>
          <p:spPr bwMode="auto">
            <a:xfrm>
              <a:off x="1654" y="1874"/>
              <a:ext cx="316" cy="3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dist="107763" dir="2700000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5313" name="Rectangle 15"/>
            <p:cNvSpPr>
              <a:spLocks noChangeArrowheads="1"/>
            </p:cNvSpPr>
            <p:nvPr/>
          </p:nvSpPr>
          <p:spPr bwMode="auto">
            <a:xfrm>
              <a:off x="1622" y="1951"/>
              <a:ext cx="351" cy="192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B2B2B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9903" tIns="39952" rIns="79903" bIns="39952">
              <a:spAutoFit/>
            </a:bodyPr>
            <a:lstStyle/>
            <a:p>
              <a:pPr defTabSz="661988" eaLnBrk="0" hangingPunct="0"/>
              <a:r>
                <a:rPr lang="en-US" sz="1200" b="1">
                  <a:latin typeface="Helvetica" charset="0"/>
                </a:rPr>
                <a:t>Issue</a:t>
              </a:r>
            </a:p>
          </p:txBody>
        </p:sp>
      </p:grpSp>
      <p:sp>
        <p:nvSpPr>
          <p:cNvPr id="135179" name="Rectangle 16"/>
          <p:cNvSpPr>
            <a:spLocks noChangeArrowheads="1"/>
          </p:cNvSpPr>
          <p:nvPr/>
        </p:nvSpPr>
        <p:spPr bwMode="auto">
          <a:xfrm>
            <a:off x="6094413" y="1881188"/>
            <a:ext cx="438150" cy="47466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5180" name="Rectangle 17"/>
          <p:cNvSpPr>
            <a:spLocks noChangeArrowheads="1"/>
          </p:cNvSpPr>
          <p:nvPr/>
        </p:nvSpPr>
        <p:spPr bwMode="auto">
          <a:xfrm>
            <a:off x="6064250" y="1995488"/>
            <a:ext cx="4429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903" tIns="39952" rIns="79903" bIns="39952">
            <a:spAutoFit/>
          </a:bodyPr>
          <a:lstStyle/>
          <a:p>
            <a:pPr defTabSz="661988" eaLnBrk="0" hangingPunct="0"/>
            <a:r>
              <a:rPr lang="en-US" sz="1000" b="1">
                <a:latin typeface="Helvetica" charset="0"/>
              </a:rPr>
              <a:t>Mem</a:t>
            </a:r>
          </a:p>
        </p:txBody>
      </p:sp>
      <p:sp>
        <p:nvSpPr>
          <p:cNvPr id="135181" name="Rectangle 18"/>
          <p:cNvSpPr>
            <a:spLocks noChangeArrowheads="1"/>
          </p:cNvSpPr>
          <p:nvPr/>
        </p:nvSpPr>
        <p:spPr bwMode="auto">
          <a:xfrm>
            <a:off x="2286000" y="3124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Issue</a:t>
            </a:r>
            <a:endParaRPr lang="en-US" sz="1600"/>
          </a:p>
        </p:txBody>
      </p:sp>
      <p:sp>
        <p:nvSpPr>
          <p:cNvPr id="135182" name="Line 19"/>
          <p:cNvSpPr>
            <a:spLocks noChangeShapeType="1"/>
          </p:cNvSpPr>
          <p:nvPr/>
        </p:nvSpPr>
        <p:spPr bwMode="auto">
          <a:xfrm>
            <a:off x="3352800" y="16002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183" name="Line 20"/>
          <p:cNvSpPr>
            <a:spLocks noChangeShapeType="1"/>
          </p:cNvSpPr>
          <p:nvPr/>
        </p:nvSpPr>
        <p:spPr bwMode="auto">
          <a:xfrm>
            <a:off x="4191000" y="17526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184" name="Line 21"/>
          <p:cNvSpPr>
            <a:spLocks noChangeShapeType="1"/>
          </p:cNvSpPr>
          <p:nvPr/>
        </p:nvSpPr>
        <p:spPr bwMode="auto">
          <a:xfrm>
            <a:off x="6781800" y="19050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185" name="Line 22"/>
          <p:cNvSpPr>
            <a:spLocks noChangeShapeType="1"/>
          </p:cNvSpPr>
          <p:nvPr/>
        </p:nvSpPr>
        <p:spPr bwMode="auto">
          <a:xfrm>
            <a:off x="5943600" y="18288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186" name="Freeform 23"/>
          <p:cNvSpPr>
            <a:spLocks/>
          </p:cNvSpPr>
          <p:nvPr/>
        </p:nvSpPr>
        <p:spPr bwMode="auto">
          <a:xfrm>
            <a:off x="2895600" y="3352800"/>
            <a:ext cx="4876800" cy="1219200"/>
          </a:xfrm>
          <a:custGeom>
            <a:avLst/>
            <a:gdLst>
              <a:gd name="T0" fmla="*/ 0 w 2400"/>
              <a:gd name="T1" fmla="*/ 304800 h 768"/>
              <a:gd name="T2" fmla="*/ 585216 w 2400"/>
              <a:gd name="T3" fmla="*/ 1219200 h 768"/>
              <a:gd name="T4" fmla="*/ 3998976 w 2400"/>
              <a:gd name="T5" fmla="*/ 12192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187" name="Freeform 24"/>
          <p:cNvSpPr>
            <a:spLocks/>
          </p:cNvSpPr>
          <p:nvPr/>
        </p:nvSpPr>
        <p:spPr bwMode="auto">
          <a:xfrm>
            <a:off x="2895600" y="3352800"/>
            <a:ext cx="4876800" cy="609600"/>
          </a:xfrm>
          <a:custGeom>
            <a:avLst/>
            <a:gdLst>
              <a:gd name="T0" fmla="*/ 0 w 2400"/>
              <a:gd name="T1" fmla="*/ 152400 h 768"/>
              <a:gd name="T2" fmla="*/ 585216 w 2400"/>
              <a:gd name="T3" fmla="*/ 609600 h 768"/>
              <a:gd name="T4" fmla="*/ 3998976 w 2400"/>
              <a:gd name="T5" fmla="*/ 6096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188" name="Freeform 25"/>
          <p:cNvSpPr>
            <a:spLocks/>
          </p:cNvSpPr>
          <p:nvPr/>
        </p:nvSpPr>
        <p:spPr bwMode="auto">
          <a:xfrm flipV="1">
            <a:off x="2895600" y="2667000"/>
            <a:ext cx="4876800" cy="685800"/>
          </a:xfrm>
          <a:custGeom>
            <a:avLst/>
            <a:gdLst>
              <a:gd name="T0" fmla="*/ 0 w 2400"/>
              <a:gd name="T1" fmla="*/ 171450 h 768"/>
              <a:gd name="T2" fmla="*/ 585216 w 2400"/>
              <a:gd name="T3" fmla="*/ 685800 h 768"/>
              <a:gd name="T4" fmla="*/ 3998976 w 2400"/>
              <a:gd name="T5" fmla="*/ 6858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189" name="Freeform 26"/>
          <p:cNvSpPr>
            <a:spLocks/>
          </p:cNvSpPr>
          <p:nvPr/>
        </p:nvSpPr>
        <p:spPr bwMode="auto">
          <a:xfrm flipV="1">
            <a:off x="2895600" y="2057400"/>
            <a:ext cx="4876800" cy="1295400"/>
          </a:xfrm>
          <a:custGeom>
            <a:avLst/>
            <a:gdLst>
              <a:gd name="T0" fmla="*/ 0 w 2400"/>
              <a:gd name="T1" fmla="*/ 323850 h 768"/>
              <a:gd name="T2" fmla="*/ 585216 w 2400"/>
              <a:gd name="T3" fmla="*/ 1295400 h 768"/>
              <a:gd name="T4" fmla="*/ 3998976 w 2400"/>
              <a:gd name="T5" fmla="*/ 1295400 h 768"/>
              <a:gd name="T6" fmla="*/ 4876800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190" name="Freeform 27"/>
          <p:cNvSpPr>
            <a:spLocks/>
          </p:cNvSpPr>
          <p:nvPr/>
        </p:nvSpPr>
        <p:spPr bwMode="auto">
          <a:xfrm flipV="1">
            <a:off x="2895600" y="3276600"/>
            <a:ext cx="4973638" cy="76200"/>
          </a:xfrm>
          <a:custGeom>
            <a:avLst/>
            <a:gdLst>
              <a:gd name="T0" fmla="*/ 0 w 2400"/>
              <a:gd name="T1" fmla="*/ 19050 h 768"/>
              <a:gd name="T2" fmla="*/ 596837 w 2400"/>
              <a:gd name="T3" fmla="*/ 76200 h 768"/>
              <a:gd name="T4" fmla="*/ 4078383 w 2400"/>
              <a:gd name="T5" fmla="*/ 76200 h 768"/>
              <a:gd name="T6" fmla="*/ 4973638 w 2400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768"/>
              <a:gd name="T14" fmla="*/ 2400 w 240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768">
                <a:moveTo>
                  <a:pt x="0" y="192"/>
                </a:moveTo>
                <a:lnTo>
                  <a:pt x="288" y="768"/>
                </a:lnTo>
                <a:lnTo>
                  <a:pt x="1968" y="768"/>
                </a:lnTo>
                <a:lnTo>
                  <a:pt x="240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191" name="Rectangle 28"/>
          <p:cNvSpPr>
            <a:spLocks noChangeArrowheads="1"/>
          </p:cNvSpPr>
          <p:nvPr/>
        </p:nvSpPr>
        <p:spPr bwMode="auto">
          <a:xfrm>
            <a:off x="5257800" y="1828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Int</a:t>
            </a:r>
          </a:p>
          <a:p>
            <a:pPr algn="ctr"/>
            <a:r>
              <a:rPr lang="sv-SE" sz="1600"/>
              <a:t>Mem</a:t>
            </a:r>
            <a:endParaRPr lang="en-US" sz="1600"/>
          </a:p>
        </p:txBody>
      </p:sp>
      <p:sp>
        <p:nvSpPr>
          <p:cNvPr id="135192" name="Rectangle 29"/>
          <p:cNvSpPr>
            <a:spLocks noChangeArrowheads="1"/>
          </p:cNvSpPr>
          <p:nvPr/>
        </p:nvSpPr>
        <p:spPr bwMode="auto">
          <a:xfrm>
            <a:off x="5257800" y="2438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Add</a:t>
            </a:r>
            <a:endParaRPr lang="en-US" sz="1600"/>
          </a:p>
        </p:txBody>
      </p:sp>
      <p:sp>
        <p:nvSpPr>
          <p:cNvPr id="135193" name="Rectangle 30"/>
          <p:cNvSpPr>
            <a:spLocks noChangeArrowheads="1"/>
          </p:cNvSpPr>
          <p:nvPr/>
        </p:nvSpPr>
        <p:spPr bwMode="auto">
          <a:xfrm>
            <a:off x="5257800" y="3048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Mul1</a:t>
            </a:r>
            <a:endParaRPr lang="en-US" sz="1600"/>
          </a:p>
        </p:txBody>
      </p:sp>
      <p:sp>
        <p:nvSpPr>
          <p:cNvPr id="135194" name="Rectangle 31"/>
          <p:cNvSpPr>
            <a:spLocks noChangeArrowheads="1"/>
          </p:cNvSpPr>
          <p:nvPr/>
        </p:nvSpPr>
        <p:spPr bwMode="auto">
          <a:xfrm>
            <a:off x="5257800" y="3657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Mul2</a:t>
            </a:r>
            <a:endParaRPr lang="en-US" sz="1600"/>
          </a:p>
        </p:txBody>
      </p:sp>
      <p:sp>
        <p:nvSpPr>
          <p:cNvPr id="135195" name="Rectangle 32"/>
          <p:cNvSpPr>
            <a:spLocks noChangeArrowheads="1"/>
          </p:cNvSpPr>
          <p:nvPr/>
        </p:nvSpPr>
        <p:spPr bwMode="auto">
          <a:xfrm>
            <a:off x="52578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FP</a:t>
            </a:r>
          </a:p>
          <a:p>
            <a:pPr algn="ctr"/>
            <a:r>
              <a:rPr lang="sv-SE" sz="1600"/>
              <a:t>Div</a:t>
            </a:r>
            <a:endParaRPr lang="en-US" sz="1600"/>
          </a:p>
        </p:txBody>
      </p:sp>
      <p:sp>
        <p:nvSpPr>
          <p:cNvPr id="135196" name="Rectangle 33"/>
          <p:cNvSpPr>
            <a:spLocks noChangeArrowheads="1"/>
          </p:cNvSpPr>
          <p:nvPr/>
        </p:nvSpPr>
        <p:spPr bwMode="auto">
          <a:xfrm>
            <a:off x="6096000" y="1828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Mem</a:t>
            </a:r>
            <a:endParaRPr lang="en-US" sz="1600"/>
          </a:p>
        </p:txBody>
      </p:sp>
      <p:sp>
        <p:nvSpPr>
          <p:cNvPr id="135197" name="Rectangle 34"/>
          <p:cNvSpPr>
            <a:spLocks noChangeArrowheads="1"/>
          </p:cNvSpPr>
          <p:nvPr/>
        </p:nvSpPr>
        <p:spPr bwMode="auto">
          <a:xfrm>
            <a:off x="3505200" y="1905000"/>
            <a:ext cx="533400" cy="297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/>
          </a:p>
          <a:p>
            <a:pPr algn="ctr"/>
            <a:endParaRPr lang="en-US"/>
          </a:p>
        </p:txBody>
      </p:sp>
      <p:sp>
        <p:nvSpPr>
          <p:cNvPr id="135198" name="Rectangle 35"/>
          <p:cNvSpPr>
            <a:spLocks noChangeArrowheads="1"/>
          </p:cNvSpPr>
          <p:nvPr/>
        </p:nvSpPr>
        <p:spPr bwMode="auto">
          <a:xfrm>
            <a:off x="1143000" y="3124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/>
              <a:t>IF</a:t>
            </a:r>
            <a:endParaRPr lang="en-US" sz="1600"/>
          </a:p>
        </p:txBody>
      </p:sp>
      <p:sp>
        <p:nvSpPr>
          <p:cNvPr id="135199" name="Freeform 36"/>
          <p:cNvSpPr>
            <a:spLocks/>
          </p:cNvSpPr>
          <p:nvPr/>
        </p:nvSpPr>
        <p:spPr bwMode="auto">
          <a:xfrm>
            <a:off x="1828800" y="3124200"/>
            <a:ext cx="381000" cy="457200"/>
          </a:xfrm>
          <a:custGeom>
            <a:avLst/>
            <a:gdLst>
              <a:gd name="T0" fmla="*/ 76200 w 240"/>
              <a:gd name="T1" fmla="*/ 0 h 240"/>
              <a:gd name="T2" fmla="*/ 381000 w 240"/>
              <a:gd name="T3" fmla="*/ 0 h 240"/>
              <a:gd name="T4" fmla="*/ 381000 w 240"/>
              <a:gd name="T5" fmla="*/ 457200 h 240"/>
              <a:gd name="T6" fmla="*/ 0 w 240"/>
              <a:gd name="T7" fmla="*/ 45720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240"/>
              <a:gd name="T14" fmla="*/ 240 w 240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240">
                <a:moveTo>
                  <a:pt x="48" y="0"/>
                </a:moveTo>
                <a:lnTo>
                  <a:pt x="240" y="0"/>
                </a:lnTo>
                <a:lnTo>
                  <a:pt x="240" y="240"/>
                </a:lnTo>
                <a:lnTo>
                  <a:pt x="0" y="24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00" name="Line 37"/>
          <p:cNvSpPr>
            <a:spLocks noChangeShapeType="1"/>
          </p:cNvSpPr>
          <p:nvPr/>
        </p:nvSpPr>
        <p:spPr bwMode="auto">
          <a:xfrm>
            <a:off x="17526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5201" name="Group 38"/>
          <p:cNvGrpSpPr>
            <a:grpSpLocks/>
          </p:cNvGrpSpPr>
          <p:nvPr/>
        </p:nvGrpSpPr>
        <p:grpSpPr bwMode="auto">
          <a:xfrm>
            <a:off x="4648200" y="1828800"/>
            <a:ext cx="304800" cy="457200"/>
            <a:chOff x="2928" y="816"/>
            <a:chExt cx="192" cy="336"/>
          </a:xfrm>
        </p:grpSpPr>
        <p:sp>
          <p:nvSpPr>
            <p:cNvPr id="135308" name="Rectangle 39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5309" name="Line 40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310" name="Line 41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311" name="Line 42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5202" name="Text Box 43"/>
          <p:cNvSpPr txBox="1">
            <a:spLocks noChangeArrowheads="1"/>
          </p:cNvSpPr>
          <p:nvPr/>
        </p:nvSpPr>
        <p:spPr bwMode="auto">
          <a:xfrm>
            <a:off x="3886200" y="762000"/>
            <a:ext cx="9017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Res.</a:t>
            </a:r>
          </a:p>
          <a:p>
            <a:pPr algn="ctr" eaLnBrk="1" hangingPunct="1"/>
            <a:r>
              <a:rPr lang="sv-SE" sz="1400" b="1"/>
              <a:t>Station</a:t>
            </a:r>
            <a:endParaRPr lang="en-US" sz="1400" b="1"/>
          </a:p>
        </p:txBody>
      </p:sp>
      <p:grpSp>
        <p:nvGrpSpPr>
          <p:cNvPr id="135203" name="Group 44"/>
          <p:cNvGrpSpPr>
            <a:grpSpLocks/>
          </p:cNvGrpSpPr>
          <p:nvPr/>
        </p:nvGrpSpPr>
        <p:grpSpPr bwMode="auto">
          <a:xfrm>
            <a:off x="4648200" y="2438400"/>
            <a:ext cx="304800" cy="457200"/>
            <a:chOff x="2928" y="816"/>
            <a:chExt cx="192" cy="336"/>
          </a:xfrm>
        </p:grpSpPr>
        <p:sp>
          <p:nvSpPr>
            <p:cNvPr id="135304" name="Rectangle 45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5305" name="Line 46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306" name="Line 47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307" name="Line 48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5204" name="Group 49"/>
          <p:cNvGrpSpPr>
            <a:grpSpLocks/>
          </p:cNvGrpSpPr>
          <p:nvPr/>
        </p:nvGrpSpPr>
        <p:grpSpPr bwMode="auto">
          <a:xfrm>
            <a:off x="4648200" y="3048000"/>
            <a:ext cx="304800" cy="457200"/>
            <a:chOff x="2928" y="816"/>
            <a:chExt cx="192" cy="336"/>
          </a:xfrm>
        </p:grpSpPr>
        <p:sp>
          <p:nvSpPr>
            <p:cNvPr id="135300" name="Rectangle 50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5301" name="Line 51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302" name="Line 52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303" name="Line 53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5205" name="Group 54"/>
          <p:cNvGrpSpPr>
            <a:grpSpLocks/>
          </p:cNvGrpSpPr>
          <p:nvPr/>
        </p:nvGrpSpPr>
        <p:grpSpPr bwMode="auto">
          <a:xfrm>
            <a:off x="4648200" y="3657600"/>
            <a:ext cx="304800" cy="457200"/>
            <a:chOff x="2928" y="816"/>
            <a:chExt cx="192" cy="336"/>
          </a:xfrm>
        </p:grpSpPr>
        <p:sp>
          <p:nvSpPr>
            <p:cNvPr id="135296" name="Rectangle 55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5297" name="Line 56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298" name="Line 57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299" name="Line 58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5206" name="Group 59"/>
          <p:cNvGrpSpPr>
            <a:grpSpLocks/>
          </p:cNvGrpSpPr>
          <p:nvPr/>
        </p:nvGrpSpPr>
        <p:grpSpPr bwMode="auto">
          <a:xfrm>
            <a:off x="4648200" y="4343400"/>
            <a:ext cx="304800" cy="457200"/>
            <a:chOff x="2928" y="816"/>
            <a:chExt cx="192" cy="336"/>
          </a:xfrm>
        </p:grpSpPr>
        <p:sp>
          <p:nvSpPr>
            <p:cNvPr id="135292" name="Rectangle 60"/>
            <p:cNvSpPr>
              <a:spLocks noChangeArrowheads="1"/>
            </p:cNvSpPr>
            <p:nvPr/>
          </p:nvSpPr>
          <p:spPr bwMode="auto">
            <a:xfrm>
              <a:off x="2928" y="81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135293" name="Line 61"/>
            <p:cNvSpPr>
              <a:spLocks noChangeShapeType="1"/>
            </p:cNvSpPr>
            <p:nvPr/>
          </p:nvSpPr>
          <p:spPr bwMode="auto">
            <a:xfrm>
              <a:off x="3072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294" name="Line 62"/>
            <p:cNvSpPr>
              <a:spLocks noChangeShapeType="1"/>
            </p:cNvSpPr>
            <p:nvPr/>
          </p:nvSpPr>
          <p:spPr bwMode="auto">
            <a:xfrm>
              <a:off x="2976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295" name="Line 63"/>
            <p:cNvSpPr>
              <a:spLocks noChangeShapeType="1"/>
            </p:cNvSpPr>
            <p:nvPr/>
          </p:nvSpPr>
          <p:spPr bwMode="auto">
            <a:xfrm>
              <a:off x="3024" y="8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5207" name="Text Box 64"/>
          <p:cNvSpPr txBox="1">
            <a:spLocks noChangeArrowheads="1"/>
          </p:cNvSpPr>
          <p:nvPr/>
        </p:nvSpPr>
        <p:spPr bwMode="auto">
          <a:xfrm>
            <a:off x="3529013" y="1916113"/>
            <a:ext cx="57785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/>
              <a:t>0:a</a:t>
            </a:r>
          </a:p>
          <a:p>
            <a:pPr eaLnBrk="1" hangingPunct="1"/>
            <a:r>
              <a:rPr lang="sv-SE"/>
              <a:t>1:</a:t>
            </a:r>
          </a:p>
          <a:p>
            <a:pPr eaLnBrk="1" hangingPunct="1"/>
            <a:r>
              <a:rPr lang="sv-SE"/>
              <a:t>2:b</a:t>
            </a:r>
          </a:p>
          <a:p>
            <a:pPr eaLnBrk="1" hangingPunct="1"/>
            <a:r>
              <a:rPr lang="sv-SE"/>
              <a:t>3:</a:t>
            </a:r>
          </a:p>
          <a:p>
            <a:pPr eaLnBrk="1" hangingPunct="1"/>
            <a:r>
              <a:rPr lang="sv-SE"/>
              <a:t>4:c</a:t>
            </a:r>
          </a:p>
          <a:p>
            <a:pPr eaLnBrk="1" hangingPunct="1"/>
            <a:r>
              <a:rPr lang="sv-SE"/>
              <a:t>5:</a:t>
            </a:r>
          </a:p>
          <a:p>
            <a:pPr eaLnBrk="1" hangingPunct="1"/>
            <a:r>
              <a:rPr lang="sv-SE"/>
              <a:t>6:d</a:t>
            </a:r>
          </a:p>
          <a:p>
            <a:pPr eaLnBrk="1" hangingPunct="1"/>
            <a:r>
              <a:rPr lang="sv-SE"/>
              <a:t>7:</a:t>
            </a:r>
          </a:p>
          <a:p>
            <a:pPr eaLnBrk="1" hangingPunct="1"/>
            <a:r>
              <a:rPr lang="sv-SE"/>
              <a:t>8:e</a:t>
            </a:r>
          </a:p>
          <a:p>
            <a:pPr eaLnBrk="1" hangingPunct="1"/>
            <a:r>
              <a:rPr lang="sv-SE"/>
              <a:t>9:</a:t>
            </a:r>
          </a:p>
          <a:p>
            <a:pPr eaLnBrk="1" hangingPunct="1"/>
            <a:endParaRPr lang="en-US"/>
          </a:p>
        </p:txBody>
      </p:sp>
      <p:sp>
        <p:nvSpPr>
          <p:cNvPr id="135208" name="Line 65"/>
          <p:cNvSpPr>
            <a:spLocks noChangeShapeType="1"/>
          </p:cNvSpPr>
          <p:nvPr/>
        </p:nvSpPr>
        <p:spPr bwMode="auto">
          <a:xfrm>
            <a:off x="4953000" y="1371600"/>
            <a:ext cx="0" cy="3810000"/>
          </a:xfrm>
          <a:prstGeom prst="line">
            <a:avLst/>
          </a:prstGeom>
          <a:noFill/>
          <a:ln w="57150">
            <a:solidFill>
              <a:srgbClr val="B2B2B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09" name="Text Box 66"/>
          <p:cNvSpPr txBox="1">
            <a:spLocks noChangeArrowheads="1"/>
          </p:cNvSpPr>
          <p:nvPr/>
        </p:nvSpPr>
        <p:spPr bwMode="auto">
          <a:xfrm>
            <a:off x="4800600" y="685800"/>
            <a:ext cx="17430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Common</a:t>
            </a:r>
          </a:p>
          <a:p>
            <a:pPr algn="ctr" eaLnBrk="1" hangingPunct="1"/>
            <a:r>
              <a:rPr lang="sv-SE" sz="1400" b="1"/>
              <a:t>Data Bus (CDB)</a:t>
            </a:r>
            <a:endParaRPr lang="en-US" sz="1400" b="1"/>
          </a:p>
        </p:txBody>
      </p:sp>
      <p:sp>
        <p:nvSpPr>
          <p:cNvPr id="135210" name="Line 67"/>
          <p:cNvSpPr>
            <a:spLocks noChangeShapeType="1"/>
          </p:cNvSpPr>
          <p:nvPr/>
        </p:nvSpPr>
        <p:spPr bwMode="auto">
          <a:xfrm>
            <a:off x="4495800" y="1219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11" name="Line 68"/>
          <p:cNvSpPr>
            <a:spLocks noChangeShapeType="1"/>
          </p:cNvSpPr>
          <p:nvPr/>
        </p:nvSpPr>
        <p:spPr bwMode="auto">
          <a:xfrm flipH="1">
            <a:off x="5029200" y="1143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12" name="Freeform 69"/>
          <p:cNvSpPr>
            <a:spLocks/>
          </p:cNvSpPr>
          <p:nvPr/>
        </p:nvSpPr>
        <p:spPr bwMode="auto">
          <a:xfrm>
            <a:off x="7694613" y="3278188"/>
            <a:ext cx="42862" cy="55562"/>
          </a:xfrm>
          <a:custGeom>
            <a:avLst/>
            <a:gdLst>
              <a:gd name="T0" fmla="*/ 42862 w 27"/>
              <a:gd name="T1" fmla="*/ 55562 h 35"/>
              <a:gd name="T2" fmla="*/ 0 w 27"/>
              <a:gd name="T3" fmla="*/ 0 h 35"/>
              <a:gd name="T4" fmla="*/ 42862 w 27"/>
              <a:gd name="T5" fmla="*/ 55562 h 35"/>
              <a:gd name="T6" fmla="*/ 0 60000 65536"/>
              <a:gd name="T7" fmla="*/ 0 60000 65536"/>
              <a:gd name="T8" fmla="*/ 0 60000 65536"/>
              <a:gd name="T9" fmla="*/ 0 w 27"/>
              <a:gd name="T10" fmla="*/ 0 h 35"/>
              <a:gd name="T11" fmla="*/ 27 w 27"/>
              <a:gd name="T12" fmla="*/ 35 h 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" h="35">
                <a:moveTo>
                  <a:pt x="27" y="35"/>
                </a:moveTo>
                <a:cubicBezTo>
                  <a:pt x="18" y="23"/>
                  <a:pt x="0" y="0"/>
                  <a:pt x="0" y="0"/>
                </a:cubicBezTo>
                <a:cubicBezTo>
                  <a:pt x="0" y="0"/>
                  <a:pt x="18" y="23"/>
                  <a:pt x="27" y="35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5213" name="Line 70"/>
          <p:cNvSpPr>
            <a:spLocks noChangeShapeType="1"/>
          </p:cNvSpPr>
          <p:nvPr/>
        </p:nvSpPr>
        <p:spPr bwMode="auto">
          <a:xfrm>
            <a:off x="77724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14" name="Freeform 71"/>
          <p:cNvSpPr>
            <a:spLocks/>
          </p:cNvSpPr>
          <p:nvPr/>
        </p:nvSpPr>
        <p:spPr bwMode="auto">
          <a:xfrm>
            <a:off x="4953000" y="1676400"/>
            <a:ext cx="2819400" cy="1676400"/>
          </a:xfrm>
          <a:custGeom>
            <a:avLst/>
            <a:gdLst>
              <a:gd name="T0" fmla="*/ 2819400 w 1872"/>
              <a:gd name="T1" fmla="*/ 1676400 h 1056"/>
              <a:gd name="T2" fmla="*/ 2819400 w 1872"/>
              <a:gd name="T3" fmla="*/ 0 h 1056"/>
              <a:gd name="T4" fmla="*/ 0 w 1872"/>
              <a:gd name="T5" fmla="*/ 0 h 1056"/>
              <a:gd name="T6" fmla="*/ 0 60000 65536"/>
              <a:gd name="T7" fmla="*/ 0 60000 65536"/>
              <a:gd name="T8" fmla="*/ 0 60000 65536"/>
              <a:gd name="T9" fmla="*/ 0 w 1872"/>
              <a:gd name="T10" fmla="*/ 0 h 1056"/>
              <a:gd name="T11" fmla="*/ 1872 w 1872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1056">
                <a:moveTo>
                  <a:pt x="1872" y="1056"/>
                </a:moveTo>
                <a:lnTo>
                  <a:pt x="1872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B2B2B2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15" name="Rectangle 72"/>
          <p:cNvSpPr>
            <a:spLocks noChangeArrowheads="1"/>
          </p:cNvSpPr>
          <p:nvPr/>
        </p:nvSpPr>
        <p:spPr bwMode="auto">
          <a:xfrm>
            <a:off x="7848600" y="29718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5216" name="Line 73"/>
          <p:cNvSpPr>
            <a:spLocks noChangeShapeType="1"/>
          </p:cNvSpPr>
          <p:nvPr/>
        </p:nvSpPr>
        <p:spPr bwMode="auto">
          <a:xfrm>
            <a:off x="7967663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17" name="Text Box 74"/>
          <p:cNvSpPr txBox="1">
            <a:spLocks noChangeArrowheads="1"/>
          </p:cNvSpPr>
          <p:nvPr/>
        </p:nvSpPr>
        <p:spPr bwMode="auto">
          <a:xfrm>
            <a:off x="7772400" y="2803525"/>
            <a:ext cx="12684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sz="1000"/>
              <a:t>9 8 7 6 5 4 3 2 1</a:t>
            </a:r>
            <a:endParaRPr lang="en-US" sz="1000"/>
          </a:p>
        </p:txBody>
      </p:sp>
      <p:sp>
        <p:nvSpPr>
          <p:cNvPr id="135218" name="Line 75"/>
          <p:cNvSpPr>
            <a:spLocks noChangeShapeType="1"/>
          </p:cNvSpPr>
          <p:nvPr/>
        </p:nvSpPr>
        <p:spPr bwMode="auto">
          <a:xfrm>
            <a:off x="8091488" y="29860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19" name="Line 76"/>
          <p:cNvSpPr>
            <a:spLocks noChangeShapeType="1"/>
          </p:cNvSpPr>
          <p:nvPr/>
        </p:nvSpPr>
        <p:spPr bwMode="auto">
          <a:xfrm>
            <a:off x="8215313" y="298132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20" name="Line 77"/>
          <p:cNvSpPr>
            <a:spLocks noChangeShapeType="1"/>
          </p:cNvSpPr>
          <p:nvPr/>
        </p:nvSpPr>
        <p:spPr bwMode="auto">
          <a:xfrm>
            <a:off x="8353425" y="297656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21" name="Line 78"/>
          <p:cNvSpPr>
            <a:spLocks noChangeShapeType="1"/>
          </p:cNvSpPr>
          <p:nvPr/>
        </p:nvSpPr>
        <p:spPr bwMode="auto">
          <a:xfrm>
            <a:off x="8477250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22" name="Line 79"/>
          <p:cNvSpPr>
            <a:spLocks noChangeShapeType="1"/>
          </p:cNvSpPr>
          <p:nvPr/>
        </p:nvSpPr>
        <p:spPr bwMode="auto">
          <a:xfrm>
            <a:off x="8601075" y="296703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23" name="Line 80"/>
          <p:cNvSpPr>
            <a:spLocks noChangeShapeType="1"/>
          </p:cNvSpPr>
          <p:nvPr/>
        </p:nvSpPr>
        <p:spPr bwMode="auto">
          <a:xfrm>
            <a:off x="8724900" y="29622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24" name="Line 81"/>
          <p:cNvSpPr>
            <a:spLocks noChangeShapeType="1"/>
          </p:cNvSpPr>
          <p:nvPr/>
        </p:nvSpPr>
        <p:spPr bwMode="auto">
          <a:xfrm>
            <a:off x="8848725" y="295751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25" name="Line 82"/>
          <p:cNvSpPr>
            <a:spLocks noChangeShapeType="1"/>
          </p:cNvSpPr>
          <p:nvPr/>
        </p:nvSpPr>
        <p:spPr bwMode="auto">
          <a:xfrm>
            <a:off x="8972550" y="295275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26" name="Line 83"/>
          <p:cNvSpPr>
            <a:spLocks noChangeShapeType="1"/>
          </p:cNvSpPr>
          <p:nvPr/>
        </p:nvSpPr>
        <p:spPr bwMode="auto">
          <a:xfrm>
            <a:off x="9096375" y="29479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27" name="Text Box 84"/>
          <p:cNvSpPr txBox="1">
            <a:spLocks noChangeArrowheads="1"/>
          </p:cNvSpPr>
          <p:nvPr/>
        </p:nvSpPr>
        <p:spPr bwMode="auto">
          <a:xfrm>
            <a:off x="7772400" y="2057400"/>
            <a:ext cx="14811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ReOrder</a:t>
            </a:r>
          </a:p>
          <a:p>
            <a:pPr algn="ctr" eaLnBrk="1" hangingPunct="1"/>
            <a:r>
              <a:rPr lang="sv-SE" sz="1400" b="1"/>
              <a:t>Buffer (ROB)</a:t>
            </a:r>
            <a:endParaRPr lang="en-US" sz="1400" b="1"/>
          </a:p>
        </p:txBody>
      </p:sp>
      <p:sp>
        <p:nvSpPr>
          <p:cNvPr id="135228" name="Line 85"/>
          <p:cNvSpPr>
            <a:spLocks noChangeShapeType="1"/>
          </p:cNvSpPr>
          <p:nvPr/>
        </p:nvSpPr>
        <p:spPr bwMode="auto">
          <a:xfrm>
            <a:off x="2895600" y="1066800"/>
            <a:ext cx="228600" cy="0"/>
          </a:xfrm>
          <a:prstGeom prst="line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29" name="Line 86"/>
          <p:cNvSpPr>
            <a:spLocks noChangeShapeType="1"/>
          </p:cNvSpPr>
          <p:nvPr/>
        </p:nvSpPr>
        <p:spPr bwMode="auto">
          <a:xfrm flipH="1">
            <a:off x="7239000" y="1143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30" name="Freeform 87"/>
          <p:cNvSpPr>
            <a:spLocks/>
          </p:cNvSpPr>
          <p:nvPr/>
        </p:nvSpPr>
        <p:spPr bwMode="auto">
          <a:xfrm>
            <a:off x="3733800" y="1676400"/>
            <a:ext cx="1143000" cy="228600"/>
          </a:xfrm>
          <a:custGeom>
            <a:avLst/>
            <a:gdLst>
              <a:gd name="T0" fmla="*/ 1143000 w 720"/>
              <a:gd name="T1" fmla="*/ 0 h 144"/>
              <a:gd name="T2" fmla="*/ 0 w 720"/>
              <a:gd name="T3" fmla="*/ 0 h 144"/>
              <a:gd name="T4" fmla="*/ 0 w 720"/>
              <a:gd name="T5" fmla="*/ 228600 h 144"/>
              <a:gd name="T6" fmla="*/ 0 60000 65536"/>
              <a:gd name="T7" fmla="*/ 0 60000 65536"/>
              <a:gd name="T8" fmla="*/ 0 60000 65536"/>
              <a:gd name="T9" fmla="*/ 0 w 720"/>
              <a:gd name="T10" fmla="*/ 0 h 144"/>
              <a:gd name="T11" fmla="*/ 720 w 72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44">
                <a:moveTo>
                  <a:pt x="72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 cap="flat" cmpd="sng">
            <a:solidFill>
              <a:srgbClr val="B2B2B2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31" name="Line 88"/>
          <p:cNvSpPr>
            <a:spLocks noChangeShapeType="1"/>
          </p:cNvSpPr>
          <p:nvPr/>
        </p:nvSpPr>
        <p:spPr bwMode="auto">
          <a:xfrm>
            <a:off x="9372600" y="2590800"/>
            <a:ext cx="0" cy="1524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32" name="Text Box 89"/>
          <p:cNvSpPr txBox="1">
            <a:spLocks noChangeArrowheads="1"/>
          </p:cNvSpPr>
          <p:nvPr/>
        </p:nvSpPr>
        <p:spPr bwMode="auto">
          <a:xfrm>
            <a:off x="9001125" y="1463675"/>
            <a:ext cx="7524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 dirty="0" err="1"/>
              <a:t>Write</a:t>
            </a:r>
            <a:endParaRPr lang="sv-SE" sz="1400" b="1" dirty="0"/>
          </a:p>
          <a:p>
            <a:pPr algn="ctr" eaLnBrk="1" hangingPunct="1"/>
            <a:r>
              <a:rPr lang="sv-SE" sz="1400" b="1" dirty="0" err="1"/>
              <a:t>Stage</a:t>
            </a:r>
            <a:endParaRPr lang="en-US" sz="1400" b="1" dirty="0"/>
          </a:p>
        </p:txBody>
      </p:sp>
      <p:sp>
        <p:nvSpPr>
          <p:cNvPr id="135233" name="Text Box 90"/>
          <p:cNvSpPr txBox="1">
            <a:spLocks noChangeArrowheads="1"/>
          </p:cNvSpPr>
          <p:nvPr/>
        </p:nvSpPr>
        <p:spPr bwMode="auto">
          <a:xfrm>
            <a:off x="1662113" y="1997075"/>
            <a:ext cx="12366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v-SE" sz="1400" b="1"/>
              <a:t>Reg. Write</a:t>
            </a:r>
          </a:p>
          <a:p>
            <a:pPr algn="ctr" eaLnBrk="1" hangingPunct="1"/>
            <a:r>
              <a:rPr lang="sv-SE" sz="1400" b="1"/>
              <a:t>Path</a:t>
            </a:r>
            <a:endParaRPr lang="en-US" sz="1400" b="1"/>
          </a:p>
        </p:txBody>
      </p:sp>
      <p:grpSp>
        <p:nvGrpSpPr>
          <p:cNvPr id="135234" name="Group 91"/>
          <p:cNvGrpSpPr>
            <a:grpSpLocks/>
          </p:cNvGrpSpPr>
          <p:nvPr/>
        </p:nvGrpSpPr>
        <p:grpSpPr bwMode="auto">
          <a:xfrm>
            <a:off x="942975" y="920750"/>
            <a:ext cx="2028825" cy="2203450"/>
            <a:chOff x="594" y="580"/>
            <a:chExt cx="1278" cy="1388"/>
          </a:xfrm>
        </p:grpSpPr>
        <p:sp>
          <p:nvSpPr>
            <p:cNvPr id="135290" name="Text Box 92"/>
            <p:cNvSpPr txBox="1">
              <a:spLocks noChangeArrowheads="1"/>
            </p:cNvSpPr>
            <p:nvPr/>
          </p:nvSpPr>
          <p:spPr bwMode="auto">
            <a:xfrm>
              <a:off x="594" y="580"/>
              <a:ext cx="1278" cy="524"/>
            </a:xfrm>
            <a:prstGeom prst="rect">
              <a:avLst/>
            </a:prstGeom>
            <a:noFill/>
            <a:ln w="9525">
              <a:solidFill>
                <a:srgbClr val="B2B2B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sv-SE" sz="1200" b="1">
                  <a:latin typeface="Courier New" pitchFamily="49" charset="0"/>
                </a:rPr>
                <a:t>#3 DIV	F0,F2,F4</a:t>
              </a:r>
            </a:p>
            <a:p>
              <a:pPr eaLnBrk="1" hangingPunct="1"/>
              <a:r>
                <a:rPr lang="sv-SE" sz="1200" b="1">
                  <a:latin typeface="Courier New" pitchFamily="49" charset="0"/>
                </a:rPr>
                <a:t>#4 ADDD	F6,F0,F8</a:t>
              </a:r>
            </a:p>
            <a:p>
              <a:pPr eaLnBrk="1" hangingPunct="1"/>
              <a:r>
                <a:rPr lang="sv-SE" sz="1200" b="1">
                  <a:latin typeface="Courier New" pitchFamily="49" charset="0"/>
                </a:rPr>
                <a:t>#5 SUBD	F8,F10,F14</a:t>
              </a:r>
            </a:p>
            <a:p>
              <a:pPr eaLnBrk="1" hangingPunct="1"/>
              <a:r>
                <a:rPr lang="sv-SE" sz="1200" b="1">
                  <a:latin typeface="Courier New" pitchFamily="49" charset="0"/>
                </a:rPr>
                <a:t>#6 MULD	F6,F10,F8</a:t>
              </a:r>
              <a:endParaRPr lang="en-US" sz="1200" b="1">
                <a:latin typeface="Courier New" pitchFamily="49" charset="0"/>
              </a:endParaRPr>
            </a:p>
          </p:txBody>
        </p:sp>
        <p:sp>
          <p:nvSpPr>
            <p:cNvPr id="135291" name="Freeform 93"/>
            <p:cNvSpPr>
              <a:spLocks/>
            </p:cNvSpPr>
            <p:nvPr/>
          </p:nvSpPr>
          <p:spPr bwMode="auto">
            <a:xfrm>
              <a:off x="960" y="1104"/>
              <a:ext cx="336" cy="864"/>
            </a:xfrm>
            <a:custGeom>
              <a:avLst/>
              <a:gdLst>
                <a:gd name="T0" fmla="*/ 0 w 336"/>
                <a:gd name="T1" fmla="*/ 0 h 864"/>
                <a:gd name="T2" fmla="*/ 336 w 336"/>
                <a:gd name="T3" fmla="*/ 864 h 864"/>
                <a:gd name="T4" fmla="*/ 0 60000 65536"/>
                <a:gd name="T5" fmla="*/ 0 60000 65536"/>
                <a:gd name="T6" fmla="*/ 0 w 336"/>
                <a:gd name="T7" fmla="*/ 0 h 864"/>
                <a:gd name="T8" fmla="*/ 336 w 336"/>
                <a:gd name="T9" fmla="*/ 864 h 8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6" h="864">
                  <a:moveTo>
                    <a:pt x="0" y="0"/>
                  </a:moveTo>
                  <a:cubicBezTo>
                    <a:pt x="0" y="0"/>
                    <a:pt x="168" y="432"/>
                    <a:pt x="336" y="864"/>
                  </a:cubicBezTo>
                </a:path>
              </a:pathLst>
            </a:custGeom>
            <a:noFill/>
            <a:ln w="28575" cap="flat" cmpd="sng">
              <a:solidFill>
                <a:srgbClr val="B2B2B2"/>
              </a:solidFill>
              <a:prstDash val="solid"/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5235" name="Line 94"/>
          <p:cNvSpPr>
            <a:spLocks noChangeShapeType="1"/>
          </p:cNvSpPr>
          <p:nvPr/>
        </p:nvSpPr>
        <p:spPr bwMode="auto">
          <a:xfrm flipH="1">
            <a:off x="8991600" y="36576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36" name="Line 95"/>
          <p:cNvSpPr>
            <a:spLocks noChangeShapeType="1"/>
          </p:cNvSpPr>
          <p:nvPr/>
        </p:nvSpPr>
        <p:spPr bwMode="auto">
          <a:xfrm>
            <a:off x="8686800" y="3505200"/>
            <a:ext cx="30480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5237" name="Group 96"/>
          <p:cNvGrpSpPr>
            <a:grpSpLocks/>
          </p:cNvGrpSpPr>
          <p:nvPr/>
        </p:nvGrpSpPr>
        <p:grpSpPr bwMode="auto">
          <a:xfrm>
            <a:off x="7010400" y="685800"/>
            <a:ext cx="533400" cy="609600"/>
            <a:chOff x="4416" y="432"/>
            <a:chExt cx="336" cy="384"/>
          </a:xfrm>
        </p:grpSpPr>
        <p:sp>
          <p:nvSpPr>
            <p:cNvPr id="135287" name="Rectangle 97"/>
            <p:cNvSpPr>
              <a:spLocks noChangeArrowheads="1"/>
            </p:cNvSpPr>
            <p:nvPr/>
          </p:nvSpPr>
          <p:spPr bwMode="auto">
            <a:xfrm>
              <a:off x="4416" y="720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5288" name="Rectangle 98"/>
            <p:cNvSpPr>
              <a:spLocks noChangeArrowheads="1"/>
            </p:cNvSpPr>
            <p:nvPr/>
          </p:nvSpPr>
          <p:spPr bwMode="auto">
            <a:xfrm>
              <a:off x="4416" y="579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  <p:sp>
          <p:nvSpPr>
            <p:cNvPr id="135289" name="Rectangle 99"/>
            <p:cNvSpPr>
              <a:spLocks noChangeArrowheads="1"/>
            </p:cNvSpPr>
            <p:nvPr/>
          </p:nvSpPr>
          <p:spPr bwMode="auto">
            <a:xfrm>
              <a:off x="4416" y="432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D</a:t>
              </a:r>
              <a:endParaRPr lang="en-US" sz="1200"/>
            </a:p>
          </p:txBody>
        </p:sp>
      </p:grpSp>
      <p:sp>
        <p:nvSpPr>
          <p:cNvPr id="135238" name="Freeform 100"/>
          <p:cNvSpPr>
            <a:spLocks/>
          </p:cNvSpPr>
          <p:nvPr/>
        </p:nvSpPr>
        <p:spPr bwMode="auto">
          <a:xfrm flipV="1">
            <a:off x="6248400" y="1219200"/>
            <a:ext cx="914400" cy="228600"/>
          </a:xfrm>
          <a:custGeom>
            <a:avLst/>
            <a:gdLst>
              <a:gd name="T0" fmla="*/ 914400 w 720"/>
              <a:gd name="T1" fmla="*/ 228600 h 1056"/>
              <a:gd name="T2" fmla="*/ 365760 w 720"/>
              <a:gd name="T3" fmla="*/ 187036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cubicBezTo>
                  <a:pt x="564" y="1048"/>
                  <a:pt x="408" y="1040"/>
                  <a:pt x="288" y="864"/>
                </a:cubicBezTo>
                <a:cubicBezTo>
                  <a:pt x="168" y="688"/>
                  <a:pt x="84" y="34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39" name="Line 101"/>
          <p:cNvSpPr>
            <a:spLocks noChangeShapeType="1"/>
          </p:cNvSpPr>
          <p:nvPr/>
        </p:nvSpPr>
        <p:spPr bwMode="auto">
          <a:xfrm>
            <a:off x="2895600" y="1233488"/>
            <a:ext cx="228600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40" name="Line 102"/>
          <p:cNvSpPr>
            <a:spLocks noChangeShapeType="1"/>
          </p:cNvSpPr>
          <p:nvPr/>
        </p:nvSpPr>
        <p:spPr bwMode="auto">
          <a:xfrm>
            <a:off x="2895600" y="1400175"/>
            <a:ext cx="228600" cy="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41" name="Line 103"/>
          <p:cNvSpPr>
            <a:spLocks noChangeShapeType="1"/>
          </p:cNvSpPr>
          <p:nvPr/>
        </p:nvSpPr>
        <p:spPr bwMode="auto">
          <a:xfrm>
            <a:off x="2895600" y="1600200"/>
            <a:ext cx="228600" cy="0"/>
          </a:xfrm>
          <a:prstGeom prst="line">
            <a:avLst/>
          </a:prstGeom>
          <a:noFill/>
          <a:ln w="5715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42" name="Line 104"/>
          <p:cNvSpPr>
            <a:spLocks noChangeShapeType="1"/>
          </p:cNvSpPr>
          <p:nvPr/>
        </p:nvSpPr>
        <p:spPr bwMode="auto">
          <a:xfrm>
            <a:off x="2971800" y="2286000"/>
            <a:ext cx="0" cy="381000"/>
          </a:xfrm>
          <a:prstGeom prst="line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43" name="Line 105"/>
          <p:cNvSpPr>
            <a:spLocks noChangeShapeType="1"/>
          </p:cNvSpPr>
          <p:nvPr/>
        </p:nvSpPr>
        <p:spPr bwMode="auto">
          <a:xfrm>
            <a:off x="8534400" y="3124200"/>
            <a:ext cx="0" cy="38100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44" name="Line 106"/>
          <p:cNvSpPr>
            <a:spLocks noChangeShapeType="1"/>
          </p:cNvSpPr>
          <p:nvPr/>
        </p:nvSpPr>
        <p:spPr bwMode="auto">
          <a:xfrm>
            <a:off x="8429625" y="3124200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45" name="Rectangle 107"/>
          <p:cNvSpPr>
            <a:spLocks noChangeArrowheads="1"/>
          </p:cNvSpPr>
          <p:nvPr/>
        </p:nvSpPr>
        <p:spPr bwMode="auto">
          <a:xfrm>
            <a:off x="3733800" y="41910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/>
              <a:t>#5</a:t>
            </a:r>
            <a:endParaRPr lang="en-US" sz="1400"/>
          </a:p>
        </p:txBody>
      </p:sp>
      <p:sp>
        <p:nvSpPr>
          <p:cNvPr id="135246" name="Line 108"/>
          <p:cNvSpPr>
            <a:spLocks noChangeShapeType="1"/>
          </p:cNvSpPr>
          <p:nvPr/>
        </p:nvSpPr>
        <p:spPr bwMode="auto">
          <a:xfrm>
            <a:off x="8305800" y="3124200"/>
            <a:ext cx="0" cy="381000"/>
          </a:xfrm>
          <a:prstGeom prst="line">
            <a:avLst/>
          </a:prstGeom>
          <a:noFill/>
          <a:ln w="5715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47" name="Line 109"/>
          <p:cNvSpPr>
            <a:spLocks noChangeShapeType="1"/>
          </p:cNvSpPr>
          <p:nvPr/>
        </p:nvSpPr>
        <p:spPr bwMode="auto">
          <a:xfrm flipH="1">
            <a:off x="3962400" y="4800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48" name="Line 110"/>
          <p:cNvSpPr>
            <a:spLocks noChangeShapeType="1"/>
          </p:cNvSpPr>
          <p:nvPr/>
        </p:nvSpPr>
        <p:spPr bwMode="auto">
          <a:xfrm flipH="1">
            <a:off x="2819400" y="4953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5249" name="Group 111"/>
          <p:cNvGrpSpPr>
            <a:grpSpLocks/>
          </p:cNvGrpSpPr>
          <p:nvPr/>
        </p:nvGrpSpPr>
        <p:grpSpPr bwMode="auto">
          <a:xfrm>
            <a:off x="2286000" y="5257800"/>
            <a:ext cx="533400" cy="1447800"/>
            <a:chOff x="1440" y="2448"/>
            <a:chExt cx="336" cy="912"/>
          </a:xfrm>
        </p:grpSpPr>
        <p:grpSp>
          <p:nvGrpSpPr>
            <p:cNvPr id="135280" name="Group 112"/>
            <p:cNvGrpSpPr>
              <a:grpSpLocks/>
            </p:cNvGrpSpPr>
            <p:nvPr/>
          </p:nvGrpSpPr>
          <p:grpSpPr bwMode="auto">
            <a:xfrm>
              <a:off x="1440" y="2448"/>
              <a:ext cx="336" cy="768"/>
              <a:chOff x="1152" y="528"/>
              <a:chExt cx="336" cy="768"/>
            </a:xfrm>
          </p:grpSpPr>
          <p:sp>
            <p:nvSpPr>
              <p:cNvPr id="135282" name="Rectangle 113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76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5283" name="Rectangle 114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Op</a:t>
                </a:r>
                <a:endParaRPr lang="en-US" sz="1000"/>
              </a:p>
            </p:txBody>
          </p:sp>
          <p:sp>
            <p:nvSpPr>
              <p:cNvPr id="135284" name="Rectangle 115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D</a:t>
                </a:r>
                <a:endParaRPr lang="en-US" sz="1000"/>
              </a:p>
            </p:txBody>
          </p:sp>
          <p:sp>
            <p:nvSpPr>
              <p:cNvPr id="135285" name="Rectangle 116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S1</a:t>
                </a:r>
                <a:endParaRPr lang="en-US" sz="1000"/>
              </a:p>
            </p:txBody>
          </p:sp>
          <p:sp>
            <p:nvSpPr>
              <p:cNvPr id="135286" name="Rectangle 117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S2</a:t>
                </a:r>
                <a:endParaRPr lang="en-US" sz="1000"/>
              </a:p>
            </p:txBody>
          </p:sp>
        </p:grpSp>
        <p:sp>
          <p:nvSpPr>
            <p:cNvPr id="135281" name="Rectangle 118"/>
            <p:cNvSpPr>
              <a:spLocks noChangeArrowheads="1"/>
            </p:cNvSpPr>
            <p:nvPr/>
          </p:nvSpPr>
          <p:spPr bwMode="auto">
            <a:xfrm>
              <a:off x="1440" y="3216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</p:grpSp>
      <p:sp>
        <p:nvSpPr>
          <p:cNvPr id="135250" name="Line 119"/>
          <p:cNvSpPr>
            <a:spLocks noChangeShapeType="1"/>
          </p:cNvSpPr>
          <p:nvPr/>
        </p:nvSpPr>
        <p:spPr bwMode="auto">
          <a:xfrm>
            <a:off x="5562600" y="4876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5251" name="Group 120"/>
          <p:cNvGrpSpPr>
            <a:grpSpLocks/>
          </p:cNvGrpSpPr>
          <p:nvPr/>
        </p:nvGrpSpPr>
        <p:grpSpPr bwMode="auto">
          <a:xfrm>
            <a:off x="5791200" y="5105400"/>
            <a:ext cx="533400" cy="1600200"/>
            <a:chOff x="3648" y="3210"/>
            <a:chExt cx="336" cy="1008"/>
          </a:xfrm>
        </p:grpSpPr>
        <p:grpSp>
          <p:nvGrpSpPr>
            <p:cNvPr id="135272" name="Group 121"/>
            <p:cNvGrpSpPr>
              <a:grpSpLocks/>
            </p:cNvGrpSpPr>
            <p:nvPr/>
          </p:nvGrpSpPr>
          <p:grpSpPr bwMode="auto">
            <a:xfrm>
              <a:off x="3648" y="3210"/>
              <a:ext cx="336" cy="768"/>
              <a:chOff x="1152" y="528"/>
              <a:chExt cx="336" cy="768"/>
            </a:xfrm>
          </p:grpSpPr>
          <p:sp>
            <p:nvSpPr>
              <p:cNvPr id="135275" name="Rectangle 122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76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5276" name="Rectangle 123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Op</a:t>
                </a:r>
                <a:endParaRPr lang="en-US" sz="1000"/>
              </a:p>
            </p:txBody>
          </p:sp>
          <p:sp>
            <p:nvSpPr>
              <p:cNvPr id="135277" name="Rectangle 124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D:F0</a:t>
                </a:r>
                <a:endParaRPr lang="en-US" sz="1000"/>
              </a:p>
            </p:txBody>
          </p:sp>
          <p:sp>
            <p:nvSpPr>
              <p:cNvPr id="135278" name="Rectangle 125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S1:v</a:t>
                </a:r>
                <a:endParaRPr lang="en-US" sz="1000"/>
              </a:p>
            </p:txBody>
          </p:sp>
          <p:sp>
            <p:nvSpPr>
              <p:cNvPr id="135279" name="Rectangle 126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S2:v</a:t>
                </a:r>
                <a:endParaRPr lang="en-US" sz="1000"/>
              </a:p>
            </p:txBody>
          </p:sp>
        </p:grpSp>
        <p:sp>
          <p:nvSpPr>
            <p:cNvPr id="135273" name="Rectangle 127"/>
            <p:cNvSpPr>
              <a:spLocks noChangeArrowheads="1"/>
            </p:cNvSpPr>
            <p:nvPr/>
          </p:nvSpPr>
          <p:spPr bwMode="auto">
            <a:xfrm>
              <a:off x="3648" y="4122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5274" name="Rectangle 128"/>
            <p:cNvSpPr>
              <a:spLocks noChangeArrowheads="1"/>
            </p:cNvSpPr>
            <p:nvPr/>
          </p:nvSpPr>
          <p:spPr bwMode="auto">
            <a:xfrm>
              <a:off x="3648" y="3981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</p:grpSp>
      <p:sp>
        <p:nvSpPr>
          <p:cNvPr id="135252" name="Freeform 129"/>
          <p:cNvSpPr>
            <a:spLocks/>
          </p:cNvSpPr>
          <p:nvPr/>
        </p:nvSpPr>
        <p:spPr bwMode="auto">
          <a:xfrm>
            <a:off x="4953000" y="6096000"/>
            <a:ext cx="1009650" cy="533400"/>
          </a:xfrm>
          <a:custGeom>
            <a:avLst/>
            <a:gdLst>
              <a:gd name="T0" fmla="*/ 1009650 w 720"/>
              <a:gd name="T1" fmla="*/ 533400 h 1056"/>
              <a:gd name="T2" fmla="*/ 403860 w 720"/>
              <a:gd name="T3" fmla="*/ 436418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cubicBezTo>
                  <a:pt x="564" y="1048"/>
                  <a:pt x="408" y="1040"/>
                  <a:pt x="288" y="864"/>
                </a:cubicBezTo>
                <a:cubicBezTo>
                  <a:pt x="168" y="688"/>
                  <a:pt x="84" y="34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5253" name="Group 130"/>
          <p:cNvGrpSpPr>
            <a:grpSpLocks/>
          </p:cNvGrpSpPr>
          <p:nvPr/>
        </p:nvGrpSpPr>
        <p:grpSpPr bwMode="auto">
          <a:xfrm>
            <a:off x="3429000" y="5257800"/>
            <a:ext cx="685800" cy="1447800"/>
            <a:chOff x="2496" y="3168"/>
            <a:chExt cx="336" cy="912"/>
          </a:xfrm>
        </p:grpSpPr>
        <p:grpSp>
          <p:nvGrpSpPr>
            <p:cNvPr id="135265" name="Group 131"/>
            <p:cNvGrpSpPr>
              <a:grpSpLocks/>
            </p:cNvGrpSpPr>
            <p:nvPr/>
          </p:nvGrpSpPr>
          <p:grpSpPr bwMode="auto">
            <a:xfrm>
              <a:off x="2496" y="3168"/>
              <a:ext cx="336" cy="768"/>
              <a:chOff x="1152" y="528"/>
              <a:chExt cx="336" cy="768"/>
            </a:xfrm>
          </p:grpSpPr>
          <p:sp>
            <p:nvSpPr>
              <p:cNvPr id="135267" name="Rectangle 132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76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5268" name="Rectangle 133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Op</a:t>
                </a:r>
                <a:endParaRPr lang="en-US" sz="1000"/>
              </a:p>
            </p:txBody>
          </p:sp>
          <p:sp>
            <p:nvSpPr>
              <p:cNvPr id="135269" name="Rectangle 134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D</a:t>
                </a:r>
                <a:endParaRPr lang="en-US" sz="1000"/>
              </a:p>
            </p:txBody>
          </p:sp>
          <p:sp>
            <p:nvSpPr>
              <p:cNvPr id="135270" name="Rectangle 135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S1:v/ptr</a:t>
                </a:r>
                <a:endParaRPr lang="en-US" sz="1000"/>
              </a:p>
            </p:txBody>
          </p:sp>
          <p:sp>
            <p:nvSpPr>
              <p:cNvPr id="135271" name="Rectangle 136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33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sv-SE" sz="1000"/>
                  <a:t>S2:v/ptr</a:t>
                </a:r>
                <a:endParaRPr lang="en-US" sz="1000"/>
              </a:p>
            </p:txBody>
          </p:sp>
        </p:grpSp>
        <p:sp>
          <p:nvSpPr>
            <p:cNvPr id="135266" name="Rectangle 137"/>
            <p:cNvSpPr>
              <a:spLocks noChangeArrowheads="1"/>
            </p:cNvSpPr>
            <p:nvPr/>
          </p:nvSpPr>
          <p:spPr bwMode="auto">
            <a:xfrm>
              <a:off x="2496" y="3936"/>
              <a:ext cx="336" cy="1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200"/>
                <a:t>#</a:t>
              </a:r>
              <a:endParaRPr lang="en-US" sz="1200"/>
            </a:p>
          </p:txBody>
        </p:sp>
      </p:grpSp>
      <p:sp>
        <p:nvSpPr>
          <p:cNvPr id="135254" name="Line 138"/>
          <p:cNvSpPr>
            <a:spLocks noChangeShapeType="1"/>
          </p:cNvSpPr>
          <p:nvPr/>
        </p:nvSpPr>
        <p:spPr bwMode="auto">
          <a:xfrm flipH="1">
            <a:off x="3962400" y="4953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55" name="Rectangle 139"/>
          <p:cNvSpPr>
            <a:spLocks noChangeArrowheads="1"/>
          </p:cNvSpPr>
          <p:nvPr/>
        </p:nvSpPr>
        <p:spPr bwMode="auto">
          <a:xfrm>
            <a:off x="8458200" y="53340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D</a:t>
            </a:r>
            <a:endParaRPr lang="en-US" sz="1000"/>
          </a:p>
        </p:txBody>
      </p:sp>
      <p:sp>
        <p:nvSpPr>
          <p:cNvPr id="135256" name="Rectangle 140"/>
          <p:cNvSpPr>
            <a:spLocks noChangeArrowheads="1"/>
          </p:cNvSpPr>
          <p:nvPr/>
        </p:nvSpPr>
        <p:spPr bwMode="auto">
          <a:xfrm>
            <a:off x="8458200" y="56388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answ</a:t>
            </a:r>
            <a:endParaRPr lang="en-US" sz="1000"/>
          </a:p>
        </p:txBody>
      </p:sp>
      <p:sp>
        <p:nvSpPr>
          <p:cNvPr id="135257" name="Line 141"/>
          <p:cNvSpPr>
            <a:spLocks noChangeShapeType="1"/>
          </p:cNvSpPr>
          <p:nvPr/>
        </p:nvSpPr>
        <p:spPr bwMode="auto">
          <a:xfrm>
            <a:off x="6781800" y="5105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58" name="Rectangle 142"/>
          <p:cNvSpPr>
            <a:spLocks noChangeArrowheads="1"/>
          </p:cNvSpPr>
          <p:nvPr/>
        </p:nvSpPr>
        <p:spPr bwMode="auto">
          <a:xfrm>
            <a:off x="7315200" y="52578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D</a:t>
            </a:r>
            <a:endParaRPr lang="en-US" sz="1000"/>
          </a:p>
        </p:txBody>
      </p:sp>
      <p:sp>
        <p:nvSpPr>
          <p:cNvPr id="135259" name="Rectangle 143"/>
          <p:cNvSpPr>
            <a:spLocks noChangeArrowheads="1"/>
          </p:cNvSpPr>
          <p:nvPr/>
        </p:nvSpPr>
        <p:spPr bwMode="auto">
          <a:xfrm>
            <a:off x="7315200" y="55626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000"/>
              <a:t>answ</a:t>
            </a:r>
            <a:endParaRPr lang="en-US" sz="1000"/>
          </a:p>
        </p:txBody>
      </p:sp>
      <p:sp>
        <p:nvSpPr>
          <p:cNvPr id="135260" name="Rectangle 144"/>
          <p:cNvSpPr>
            <a:spLocks noChangeArrowheads="1"/>
          </p:cNvSpPr>
          <p:nvPr/>
        </p:nvSpPr>
        <p:spPr bwMode="auto">
          <a:xfrm>
            <a:off x="7315200" y="5867400"/>
            <a:ext cx="533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/>
              <a:t>#</a:t>
            </a:r>
            <a:endParaRPr lang="en-US" sz="1400"/>
          </a:p>
        </p:txBody>
      </p:sp>
      <p:sp>
        <p:nvSpPr>
          <p:cNvPr id="135261" name="Rectangle 145"/>
          <p:cNvSpPr>
            <a:spLocks noChangeArrowheads="1"/>
          </p:cNvSpPr>
          <p:nvPr/>
        </p:nvSpPr>
        <p:spPr bwMode="auto">
          <a:xfrm>
            <a:off x="7315200" y="6172200"/>
            <a:ext cx="5334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1000"/>
          </a:p>
        </p:txBody>
      </p:sp>
      <p:sp>
        <p:nvSpPr>
          <p:cNvPr id="135262" name="Freeform 146"/>
          <p:cNvSpPr>
            <a:spLocks/>
          </p:cNvSpPr>
          <p:nvPr/>
        </p:nvSpPr>
        <p:spPr bwMode="auto">
          <a:xfrm>
            <a:off x="6629400" y="6248400"/>
            <a:ext cx="914400" cy="76200"/>
          </a:xfrm>
          <a:custGeom>
            <a:avLst/>
            <a:gdLst>
              <a:gd name="T0" fmla="*/ 914400 w 720"/>
              <a:gd name="T1" fmla="*/ 76200 h 1056"/>
              <a:gd name="T2" fmla="*/ 365760 w 720"/>
              <a:gd name="T3" fmla="*/ 62345 h 1056"/>
              <a:gd name="T4" fmla="*/ 0 w 720"/>
              <a:gd name="T5" fmla="*/ 0 h 1056"/>
              <a:gd name="T6" fmla="*/ 0 60000 65536"/>
              <a:gd name="T7" fmla="*/ 0 60000 65536"/>
              <a:gd name="T8" fmla="*/ 0 60000 65536"/>
              <a:gd name="T9" fmla="*/ 0 w 720"/>
              <a:gd name="T10" fmla="*/ 0 h 1056"/>
              <a:gd name="T11" fmla="*/ 720 w 720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056">
                <a:moveTo>
                  <a:pt x="720" y="1056"/>
                </a:moveTo>
                <a:cubicBezTo>
                  <a:pt x="564" y="1048"/>
                  <a:pt x="408" y="1040"/>
                  <a:pt x="288" y="864"/>
                </a:cubicBezTo>
                <a:cubicBezTo>
                  <a:pt x="168" y="688"/>
                  <a:pt x="84" y="34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263" name="Rectangle 147"/>
          <p:cNvSpPr>
            <a:spLocks noChangeArrowheads="1"/>
          </p:cNvSpPr>
          <p:nvPr/>
        </p:nvSpPr>
        <p:spPr bwMode="auto">
          <a:xfrm>
            <a:off x="3733800" y="36576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/>
              <a:t>#6</a:t>
            </a:r>
            <a:endParaRPr lang="en-US" sz="1400"/>
          </a:p>
        </p:txBody>
      </p:sp>
      <p:sp>
        <p:nvSpPr>
          <p:cNvPr id="135264" name="Rectangle 148"/>
          <p:cNvSpPr>
            <a:spLocks noChangeArrowheads="1"/>
          </p:cNvSpPr>
          <p:nvPr/>
        </p:nvSpPr>
        <p:spPr bwMode="auto">
          <a:xfrm>
            <a:off x="3733800" y="19812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/>
              <a:t>b/c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4407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44563" y="381000"/>
            <a:ext cx="8842375" cy="641350"/>
          </a:xfrm>
        </p:spPr>
        <p:txBody>
          <a:bodyPr/>
          <a:lstStyle/>
          <a:p>
            <a:pPr eaLnBrk="1" hangingPunct="1"/>
            <a:r>
              <a:rPr lang="en-US" sz="3600" smtClean="0"/>
              <a:t>Tomasulo’s: What is going on?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1413" y="1066800"/>
            <a:ext cx="9221787" cy="45720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Read Register:</a:t>
            </a:r>
          </a:p>
          <a:p>
            <a:pPr marL="990600" lvl="1" indent="-533400" eaLnBrk="1" hangingPunct="1"/>
            <a:r>
              <a:rPr lang="en-US" sz="2000" dirty="0" smtClean="0"/>
              <a:t>Rename </a:t>
            </a:r>
            <a:r>
              <a:rPr lang="en-US" sz="2000" dirty="0" err="1" smtClean="0"/>
              <a:t>DestReg</a:t>
            </a:r>
            <a:r>
              <a:rPr lang="en-US" sz="2000" dirty="0" smtClean="0"/>
              <a:t> to the Res. Station location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Wait for all RAW dependencies at Res. Station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 After Execution</a:t>
            </a:r>
          </a:p>
          <a:p>
            <a:pPr marL="990600" lvl="1" indent="-533400" eaLnBrk="1" hangingPunct="1">
              <a:buFont typeface="Wingdings" pitchFamily="2" charset="2"/>
              <a:buAutoNum type="alphaLcParenR"/>
            </a:pPr>
            <a:r>
              <a:rPr lang="en-US" sz="2000" dirty="0" smtClean="0"/>
              <a:t>Put result in Reorder Buffer (ROB)</a:t>
            </a:r>
          </a:p>
          <a:p>
            <a:pPr marL="990600" lvl="1" indent="-533400" eaLnBrk="1" hangingPunct="1">
              <a:buFont typeface="Wingdings" pitchFamily="2" charset="2"/>
              <a:buAutoNum type="alphaLcParenR"/>
            </a:pPr>
            <a:r>
              <a:rPr lang="en-US" sz="2000" dirty="0" smtClean="0"/>
              <a:t>Broadcast result on CDB to all waiting instructions</a:t>
            </a:r>
          </a:p>
          <a:p>
            <a:pPr marL="990600" lvl="1" indent="-533400" eaLnBrk="1" hangingPunct="1">
              <a:buFont typeface="Wingdings" pitchFamily="2" charset="2"/>
              <a:buAutoNum type="alphaLcParenR"/>
            </a:pPr>
            <a:r>
              <a:rPr lang="en-US" sz="2000" dirty="0" smtClean="0"/>
              <a:t>Rename </a:t>
            </a:r>
            <a:r>
              <a:rPr lang="en-US" sz="2000" dirty="0" err="1" smtClean="0"/>
              <a:t>DestReg</a:t>
            </a:r>
            <a:r>
              <a:rPr lang="en-US" sz="2000" dirty="0" smtClean="0"/>
              <a:t> to the ROB location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When all </a:t>
            </a:r>
            <a:r>
              <a:rPr lang="en-US" sz="2400" dirty="0" err="1" smtClean="0"/>
              <a:t>preceeding</a:t>
            </a:r>
            <a:r>
              <a:rPr lang="en-US" sz="2400" dirty="0" smtClean="0"/>
              <a:t> instr. have arrived at  ROB: </a:t>
            </a:r>
          </a:p>
          <a:p>
            <a:pPr marL="990600" lvl="1" indent="-533400" eaLnBrk="1" hangingPunct="1"/>
            <a:r>
              <a:rPr lang="en-US" sz="2000" dirty="0" smtClean="0"/>
              <a:t>Write value to </a:t>
            </a:r>
            <a:r>
              <a:rPr lang="en-US" sz="2000" dirty="0" err="1" smtClean="0"/>
              <a:t>DestReg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FF0000"/>
                </a:solidFill>
              </a:rPr>
              <a:t>called Commit</a:t>
            </a:r>
            <a:r>
              <a:rPr lang="en-US" sz="2000" dirty="0" smtClean="0"/>
              <a:t>)</a:t>
            </a:r>
          </a:p>
          <a:p>
            <a:pPr marL="990600" lvl="1" indent="-533400" eaLnBrk="1" hangingPunct="1"/>
            <a:endParaRPr lang="en-US" sz="2000" dirty="0" smtClean="0"/>
          </a:p>
        </p:txBody>
      </p:sp>
      <p:grpSp>
        <p:nvGrpSpPr>
          <p:cNvPr id="136196" name="Group 4"/>
          <p:cNvGrpSpPr>
            <a:grpSpLocks/>
          </p:cNvGrpSpPr>
          <p:nvPr/>
        </p:nvGrpSpPr>
        <p:grpSpPr bwMode="auto">
          <a:xfrm>
            <a:off x="982663" y="4527550"/>
            <a:ext cx="8928100" cy="2297113"/>
            <a:chOff x="720" y="464"/>
            <a:chExt cx="5624" cy="2896"/>
          </a:xfrm>
        </p:grpSpPr>
        <p:sp>
          <p:nvSpPr>
            <p:cNvPr id="136204" name="Freeform 5"/>
            <p:cNvSpPr>
              <a:spLocks/>
            </p:cNvSpPr>
            <p:nvPr/>
          </p:nvSpPr>
          <p:spPr bwMode="auto">
            <a:xfrm>
              <a:off x="880" y="1568"/>
              <a:ext cx="5464" cy="688"/>
            </a:xfrm>
            <a:custGeom>
              <a:avLst/>
              <a:gdLst>
                <a:gd name="T0" fmla="*/ 4832 w 5464"/>
                <a:gd name="T1" fmla="*/ 607 h 952"/>
                <a:gd name="T2" fmla="*/ 5216 w 5464"/>
                <a:gd name="T3" fmla="*/ 607 h 952"/>
                <a:gd name="T4" fmla="*/ 4688 w 5464"/>
                <a:gd name="T5" fmla="*/ 121 h 952"/>
                <a:gd name="T6" fmla="*/ 560 w 5464"/>
                <a:gd name="T7" fmla="*/ 17 h 952"/>
                <a:gd name="T8" fmla="*/ 1328 w 5464"/>
                <a:gd name="T9" fmla="*/ 225 h 9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64"/>
                <a:gd name="T16" fmla="*/ 0 h 952"/>
                <a:gd name="T17" fmla="*/ 5464 w 5464"/>
                <a:gd name="T18" fmla="*/ 952 h 9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64" h="952">
                  <a:moveTo>
                    <a:pt x="4832" y="840"/>
                  </a:moveTo>
                  <a:cubicBezTo>
                    <a:pt x="5036" y="896"/>
                    <a:pt x="5240" y="952"/>
                    <a:pt x="5216" y="840"/>
                  </a:cubicBezTo>
                  <a:cubicBezTo>
                    <a:pt x="5192" y="728"/>
                    <a:pt x="5464" y="304"/>
                    <a:pt x="4688" y="168"/>
                  </a:cubicBezTo>
                  <a:cubicBezTo>
                    <a:pt x="3912" y="32"/>
                    <a:pt x="1120" y="0"/>
                    <a:pt x="560" y="24"/>
                  </a:cubicBezTo>
                  <a:cubicBezTo>
                    <a:pt x="0" y="48"/>
                    <a:pt x="664" y="180"/>
                    <a:pt x="1328" y="312"/>
                  </a:cubicBezTo>
                </a:path>
              </a:pathLst>
            </a:custGeom>
            <a:noFill/>
            <a:ln w="38100" cap="flat" cmpd="sng">
              <a:solidFill>
                <a:srgbClr val="FFFF00"/>
              </a:solidFill>
              <a:prstDash val="solid"/>
              <a:miter lim="800000"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05" name="Rectangle 6"/>
            <p:cNvSpPr>
              <a:spLocks noChangeArrowheads="1"/>
            </p:cNvSpPr>
            <p:nvPr/>
          </p:nvSpPr>
          <p:spPr bwMode="auto">
            <a:xfrm>
              <a:off x="2224" y="1176"/>
              <a:ext cx="267" cy="185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dist="107763" dir="2700000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6206" name="Line 7"/>
            <p:cNvSpPr>
              <a:spLocks noChangeShapeType="1"/>
            </p:cNvSpPr>
            <p:nvPr/>
          </p:nvSpPr>
          <p:spPr bwMode="auto">
            <a:xfrm>
              <a:off x="1367" y="2122"/>
              <a:ext cx="11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6207" name="Group 8"/>
            <p:cNvGrpSpPr>
              <a:grpSpLocks/>
            </p:cNvGrpSpPr>
            <p:nvPr/>
          </p:nvGrpSpPr>
          <p:grpSpPr bwMode="auto">
            <a:xfrm>
              <a:off x="1296" y="1977"/>
              <a:ext cx="96" cy="279"/>
              <a:chOff x="1480" y="1915"/>
              <a:chExt cx="117" cy="293"/>
            </a:xfrm>
          </p:grpSpPr>
          <p:sp>
            <p:nvSpPr>
              <p:cNvPr id="136291" name="Rectangle 9"/>
              <p:cNvSpPr>
                <a:spLocks noChangeArrowheads="1"/>
              </p:cNvSpPr>
              <p:nvPr/>
            </p:nvSpPr>
            <p:spPr bwMode="auto">
              <a:xfrm>
                <a:off x="1480" y="1915"/>
                <a:ext cx="40" cy="293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6292" name="Rectangle 10"/>
              <p:cNvSpPr>
                <a:spLocks noChangeArrowheads="1"/>
              </p:cNvSpPr>
              <p:nvPr/>
            </p:nvSpPr>
            <p:spPr bwMode="auto">
              <a:xfrm>
                <a:off x="1515" y="1915"/>
                <a:ext cx="40" cy="293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6293" name="Rectangle 11"/>
              <p:cNvSpPr>
                <a:spLocks noChangeArrowheads="1"/>
              </p:cNvSpPr>
              <p:nvPr/>
            </p:nvSpPr>
            <p:spPr bwMode="auto">
              <a:xfrm>
                <a:off x="1556" y="1915"/>
                <a:ext cx="41" cy="293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136208" name="Rectangle 12"/>
            <p:cNvSpPr>
              <a:spLocks noChangeArrowheads="1"/>
            </p:cNvSpPr>
            <p:nvPr/>
          </p:nvSpPr>
          <p:spPr bwMode="auto">
            <a:xfrm>
              <a:off x="931" y="1987"/>
              <a:ext cx="20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9903" tIns="39952" rIns="79903" bIns="39952">
              <a:spAutoFit/>
            </a:bodyPr>
            <a:lstStyle/>
            <a:p>
              <a:pPr defTabSz="661988" eaLnBrk="0" hangingPunct="0"/>
              <a:r>
                <a:rPr lang="en-US" sz="1500">
                  <a:latin typeface="Helvetica" charset="0"/>
                </a:rPr>
                <a:t>IF</a:t>
              </a:r>
            </a:p>
          </p:txBody>
        </p:sp>
        <p:sp>
          <p:nvSpPr>
            <p:cNvPr id="136209" name="Rectangle 13"/>
            <p:cNvSpPr>
              <a:spLocks noChangeArrowheads="1"/>
            </p:cNvSpPr>
            <p:nvPr/>
          </p:nvSpPr>
          <p:spPr bwMode="auto">
            <a:xfrm rot="-5400000">
              <a:off x="2009" y="1849"/>
              <a:ext cx="920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903" tIns="39952" rIns="79903" bIns="39952">
              <a:spAutoFit/>
            </a:bodyPr>
            <a:lstStyle/>
            <a:p>
              <a:pPr defTabSz="661988" eaLnBrk="0" hangingPunct="0"/>
              <a:r>
                <a:rPr lang="en-US" sz="1200" b="1">
                  <a:latin typeface="Helvetica" charset="0"/>
                </a:rPr>
                <a:t>Read operands</a:t>
              </a:r>
            </a:p>
          </p:txBody>
        </p:sp>
        <p:sp>
          <p:nvSpPr>
            <p:cNvPr id="136210" name="Line 14"/>
            <p:cNvSpPr>
              <a:spLocks noChangeShapeType="1"/>
            </p:cNvSpPr>
            <p:nvPr/>
          </p:nvSpPr>
          <p:spPr bwMode="auto">
            <a:xfrm>
              <a:off x="1173" y="2122"/>
              <a:ext cx="1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6211" name="Group 15"/>
            <p:cNvGrpSpPr>
              <a:grpSpLocks/>
            </p:cNvGrpSpPr>
            <p:nvPr/>
          </p:nvGrpSpPr>
          <p:grpSpPr bwMode="auto">
            <a:xfrm>
              <a:off x="1420" y="1942"/>
              <a:ext cx="307" cy="397"/>
              <a:chOff x="1622" y="1874"/>
              <a:chExt cx="351" cy="462"/>
            </a:xfrm>
          </p:grpSpPr>
          <p:sp>
            <p:nvSpPr>
              <p:cNvPr id="136289" name="Rectangle 16"/>
              <p:cNvSpPr>
                <a:spLocks noChangeArrowheads="1"/>
              </p:cNvSpPr>
              <p:nvPr/>
            </p:nvSpPr>
            <p:spPr bwMode="auto">
              <a:xfrm>
                <a:off x="1654" y="1873"/>
                <a:ext cx="316" cy="34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dist="107763" dir="2700000" algn="ctr" rotWithShape="0">
                  <a:srgbClr val="B2B2B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6290" name="Rectangle 17"/>
              <p:cNvSpPr>
                <a:spLocks noChangeArrowheads="1"/>
              </p:cNvSpPr>
              <p:nvPr/>
            </p:nvSpPr>
            <p:spPr bwMode="auto">
              <a:xfrm>
                <a:off x="1622" y="1952"/>
                <a:ext cx="351" cy="384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rgbClr val="B2B2B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9903" tIns="39952" rIns="79903" bIns="39952">
                <a:spAutoFit/>
              </a:bodyPr>
              <a:lstStyle/>
              <a:p>
                <a:pPr defTabSz="661988" eaLnBrk="0" hangingPunct="0"/>
                <a:r>
                  <a:rPr lang="en-US" sz="1200" b="1">
                    <a:latin typeface="Helvetica" charset="0"/>
                  </a:rPr>
                  <a:t>Issue</a:t>
                </a:r>
              </a:p>
            </p:txBody>
          </p:sp>
        </p:grpSp>
        <p:sp>
          <p:nvSpPr>
            <p:cNvPr id="136212" name="Rectangle 18"/>
            <p:cNvSpPr>
              <a:spLocks noChangeArrowheads="1"/>
            </p:cNvSpPr>
            <p:nvPr/>
          </p:nvSpPr>
          <p:spPr bwMode="auto">
            <a:xfrm>
              <a:off x="3839" y="1184"/>
              <a:ext cx="276" cy="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dist="107763" dir="2700000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6213" name="Rectangle 19"/>
            <p:cNvSpPr>
              <a:spLocks noChangeArrowheads="1"/>
            </p:cNvSpPr>
            <p:nvPr/>
          </p:nvSpPr>
          <p:spPr bwMode="auto">
            <a:xfrm>
              <a:off x="3820" y="1257"/>
              <a:ext cx="279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9903" tIns="39952" rIns="79903" bIns="39952">
              <a:spAutoFit/>
            </a:bodyPr>
            <a:lstStyle/>
            <a:p>
              <a:pPr defTabSz="661988" eaLnBrk="0" hangingPunct="0"/>
              <a:r>
                <a:rPr lang="en-US" sz="1000" b="1">
                  <a:latin typeface="Helvetica" charset="0"/>
                </a:rPr>
                <a:t>Mem</a:t>
              </a:r>
            </a:p>
          </p:txBody>
        </p:sp>
        <p:sp>
          <p:nvSpPr>
            <p:cNvPr id="136214" name="Rectangle 20"/>
            <p:cNvSpPr>
              <a:spLocks noChangeArrowheads="1"/>
            </p:cNvSpPr>
            <p:nvPr/>
          </p:nvSpPr>
          <p:spPr bwMode="auto">
            <a:xfrm>
              <a:off x="1440" y="1968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600"/>
                <a:t>Issue</a:t>
              </a:r>
              <a:endParaRPr lang="en-US" sz="1600"/>
            </a:p>
          </p:txBody>
        </p:sp>
        <p:sp>
          <p:nvSpPr>
            <p:cNvPr id="136215" name="Line 21"/>
            <p:cNvSpPr>
              <a:spLocks noChangeShapeType="1"/>
            </p:cNvSpPr>
            <p:nvPr/>
          </p:nvSpPr>
          <p:spPr bwMode="auto">
            <a:xfrm>
              <a:off x="2112" y="1008"/>
              <a:ext cx="0" cy="21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16" name="Line 22"/>
            <p:cNvSpPr>
              <a:spLocks noChangeShapeType="1"/>
            </p:cNvSpPr>
            <p:nvPr/>
          </p:nvSpPr>
          <p:spPr bwMode="auto">
            <a:xfrm>
              <a:off x="2640" y="1104"/>
              <a:ext cx="0" cy="21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17" name="Line 23"/>
            <p:cNvSpPr>
              <a:spLocks noChangeShapeType="1"/>
            </p:cNvSpPr>
            <p:nvPr/>
          </p:nvSpPr>
          <p:spPr bwMode="auto">
            <a:xfrm>
              <a:off x="4272" y="1200"/>
              <a:ext cx="0" cy="21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18" name="Line 24"/>
            <p:cNvSpPr>
              <a:spLocks noChangeShapeType="1"/>
            </p:cNvSpPr>
            <p:nvPr/>
          </p:nvSpPr>
          <p:spPr bwMode="auto">
            <a:xfrm>
              <a:off x="3744" y="1152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19" name="Freeform 25"/>
            <p:cNvSpPr>
              <a:spLocks/>
            </p:cNvSpPr>
            <p:nvPr/>
          </p:nvSpPr>
          <p:spPr bwMode="auto">
            <a:xfrm>
              <a:off x="1824" y="2112"/>
              <a:ext cx="3072" cy="768"/>
            </a:xfrm>
            <a:custGeom>
              <a:avLst/>
              <a:gdLst>
                <a:gd name="T0" fmla="*/ 0 w 2400"/>
                <a:gd name="T1" fmla="*/ 192 h 768"/>
                <a:gd name="T2" fmla="*/ 369 w 2400"/>
                <a:gd name="T3" fmla="*/ 768 h 768"/>
                <a:gd name="T4" fmla="*/ 2519 w 2400"/>
                <a:gd name="T5" fmla="*/ 768 h 768"/>
                <a:gd name="T6" fmla="*/ 3072 w 2400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0"/>
                <a:gd name="T13" fmla="*/ 0 h 768"/>
                <a:gd name="T14" fmla="*/ 2400 w 2400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0" h="768">
                  <a:moveTo>
                    <a:pt x="0" y="192"/>
                  </a:moveTo>
                  <a:lnTo>
                    <a:pt x="288" y="768"/>
                  </a:lnTo>
                  <a:lnTo>
                    <a:pt x="1968" y="768"/>
                  </a:lnTo>
                  <a:lnTo>
                    <a:pt x="240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20" name="Freeform 26"/>
            <p:cNvSpPr>
              <a:spLocks/>
            </p:cNvSpPr>
            <p:nvPr/>
          </p:nvSpPr>
          <p:spPr bwMode="auto">
            <a:xfrm>
              <a:off x="1824" y="2112"/>
              <a:ext cx="3072" cy="384"/>
            </a:xfrm>
            <a:custGeom>
              <a:avLst/>
              <a:gdLst>
                <a:gd name="T0" fmla="*/ 0 w 2400"/>
                <a:gd name="T1" fmla="*/ 96 h 768"/>
                <a:gd name="T2" fmla="*/ 369 w 2400"/>
                <a:gd name="T3" fmla="*/ 384 h 768"/>
                <a:gd name="T4" fmla="*/ 2519 w 2400"/>
                <a:gd name="T5" fmla="*/ 384 h 768"/>
                <a:gd name="T6" fmla="*/ 3072 w 2400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0"/>
                <a:gd name="T13" fmla="*/ 0 h 768"/>
                <a:gd name="T14" fmla="*/ 2400 w 2400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0" h="768">
                  <a:moveTo>
                    <a:pt x="0" y="192"/>
                  </a:moveTo>
                  <a:lnTo>
                    <a:pt x="288" y="768"/>
                  </a:lnTo>
                  <a:lnTo>
                    <a:pt x="1968" y="768"/>
                  </a:lnTo>
                  <a:lnTo>
                    <a:pt x="240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21" name="Freeform 27"/>
            <p:cNvSpPr>
              <a:spLocks/>
            </p:cNvSpPr>
            <p:nvPr/>
          </p:nvSpPr>
          <p:spPr bwMode="auto">
            <a:xfrm flipV="1">
              <a:off x="1824" y="1680"/>
              <a:ext cx="3072" cy="432"/>
            </a:xfrm>
            <a:custGeom>
              <a:avLst/>
              <a:gdLst>
                <a:gd name="T0" fmla="*/ 0 w 2400"/>
                <a:gd name="T1" fmla="*/ 108 h 768"/>
                <a:gd name="T2" fmla="*/ 369 w 2400"/>
                <a:gd name="T3" fmla="*/ 432 h 768"/>
                <a:gd name="T4" fmla="*/ 2519 w 2400"/>
                <a:gd name="T5" fmla="*/ 432 h 768"/>
                <a:gd name="T6" fmla="*/ 3072 w 2400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0"/>
                <a:gd name="T13" fmla="*/ 0 h 768"/>
                <a:gd name="T14" fmla="*/ 2400 w 2400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0" h="768">
                  <a:moveTo>
                    <a:pt x="0" y="192"/>
                  </a:moveTo>
                  <a:lnTo>
                    <a:pt x="288" y="768"/>
                  </a:lnTo>
                  <a:lnTo>
                    <a:pt x="1968" y="768"/>
                  </a:lnTo>
                  <a:lnTo>
                    <a:pt x="240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22" name="Freeform 28"/>
            <p:cNvSpPr>
              <a:spLocks/>
            </p:cNvSpPr>
            <p:nvPr/>
          </p:nvSpPr>
          <p:spPr bwMode="auto">
            <a:xfrm flipV="1">
              <a:off x="1824" y="1296"/>
              <a:ext cx="3072" cy="816"/>
            </a:xfrm>
            <a:custGeom>
              <a:avLst/>
              <a:gdLst>
                <a:gd name="T0" fmla="*/ 0 w 2400"/>
                <a:gd name="T1" fmla="*/ 204 h 768"/>
                <a:gd name="T2" fmla="*/ 369 w 2400"/>
                <a:gd name="T3" fmla="*/ 816 h 768"/>
                <a:gd name="T4" fmla="*/ 2519 w 2400"/>
                <a:gd name="T5" fmla="*/ 816 h 768"/>
                <a:gd name="T6" fmla="*/ 3072 w 2400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0"/>
                <a:gd name="T13" fmla="*/ 0 h 768"/>
                <a:gd name="T14" fmla="*/ 2400 w 2400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0" h="768">
                  <a:moveTo>
                    <a:pt x="0" y="192"/>
                  </a:moveTo>
                  <a:lnTo>
                    <a:pt x="288" y="768"/>
                  </a:lnTo>
                  <a:lnTo>
                    <a:pt x="1968" y="768"/>
                  </a:lnTo>
                  <a:lnTo>
                    <a:pt x="240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23" name="Freeform 29"/>
            <p:cNvSpPr>
              <a:spLocks/>
            </p:cNvSpPr>
            <p:nvPr/>
          </p:nvSpPr>
          <p:spPr bwMode="auto">
            <a:xfrm flipV="1">
              <a:off x="1824" y="2064"/>
              <a:ext cx="3133" cy="48"/>
            </a:xfrm>
            <a:custGeom>
              <a:avLst/>
              <a:gdLst>
                <a:gd name="T0" fmla="*/ 0 w 2400"/>
                <a:gd name="T1" fmla="*/ 12 h 768"/>
                <a:gd name="T2" fmla="*/ 376 w 2400"/>
                <a:gd name="T3" fmla="*/ 48 h 768"/>
                <a:gd name="T4" fmla="*/ 2569 w 2400"/>
                <a:gd name="T5" fmla="*/ 48 h 768"/>
                <a:gd name="T6" fmla="*/ 3133 w 2400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0"/>
                <a:gd name="T13" fmla="*/ 0 h 768"/>
                <a:gd name="T14" fmla="*/ 2400 w 2400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0" h="768">
                  <a:moveTo>
                    <a:pt x="0" y="192"/>
                  </a:moveTo>
                  <a:lnTo>
                    <a:pt x="288" y="768"/>
                  </a:lnTo>
                  <a:lnTo>
                    <a:pt x="1968" y="768"/>
                  </a:lnTo>
                  <a:lnTo>
                    <a:pt x="240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24" name="Rectangle 30"/>
            <p:cNvSpPr>
              <a:spLocks noChangeArrowheads="1"/>
            </p:cNvSpPr>
            <p:nvPr/>
          </p:nvSpPr>
          <p:spPr bwMode="auto">
            <a:xfrm>
              <a:off x="3312" y="1152"/>
              <a:ext cx="33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900"/>
                <a:t>Int</a:t>
              </a:r>
            </a:p>
            <a:p>
              <a:pPr algn="ctr"/>
              <a:r>
                <a:rPr lang="sv-SE" sz="900"/>
                <a:t>Mem</a:t>
              </a:r>
              <a:endParaRPr lang="en-US" sz="900"/>
            </a:p>
          </p:txBody>
        </p:sp>
        <p:sp>
          <p:nvSpPr>
            <p:cNvPr id="136225" name="Rectangle 31"/>
            <p:cNvSpPr>
              <a:spLocks noChangeArrowheads="1"/>
            </p:cNvSpPr>
            <p:nvPr/>
          </p:nvSpPr>
          <p:spPr bwMode="auto">
            <a:xfrm>
              <a:off x="3312" y="1536"/>
              <a:ext cx="33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900"/>
                <a:t>FP</a:t>
              </a:r>
            </a:p>
            <a:p>
              <a:pPr algn="ctr"/>
              <a:r>
                <a:rPr lang="sv-SE" sz="900"/>
                <a:t>Add</a:t>
              </a:r>
              <a:endParaRPr lang="en-US" sz="900"/>
            </a:p>
          </p:txBody>
        </p:sp>
        <p:sp>
          <p:nvSpPr>
            <p:cNvPr id="136226" name="Rectangle 32"/>
            <p:cNvSpPr>
              <a:spLocks noChangeArrowheads="1"/>
            </p:cNvSpPr>
            <p:nvPr/>
          </p:nvSpPr>
          <p:spPr bwMode="auto">
            <a:xfrm>
              <a:off x="3312" y="1920"/>
              <a:ext cx="33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900"/>
                <a:t>FP</a:t>
              </a:r>
            </a:p>
            <a:p>
              <a:pPr algn="ctr"/>
              <a:r>
                <a:rPr lang="sv-SE" sz="900"/>
                <a:t>Mul1</a:t>
              </a:r>
              <a:endParaRPr lang="en-US" sz="900"/>
            </a:p>
          </p:txBody>
        </p:sp>
        <p:sp>
          <p:nvSpPr>
            <p:cNvPr id="136227" name="Rectangle 33"/>
            <p:cNvSpPr>
              <a:spLocks noChangeArrowheads="1"/>
            </p:cNvSpPr>
            <p:nvPr/>
          </p:nvSpPr>
          <p:spPr bwMode="auto">
            <a:xfrm>
              <a:off x="3312" y="2304"/>
              <a:ext cx="33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900"/>
                <a:t>FP</a:t>
              </a:r>
            </a:p>
            <a:p>
              <a:pPr algn="ctr"/>
              <a:r>
                <a:rPr lang="sv-SE" sz="900"/>
                <a:t>Mul2</a:t>
              </a:r>
              <a:endParaRPr lang="en-US" sz="900"/>
            </a:p>
          </p:txBody>
        </p:sp>
        <p:sp>
          <p:nvSpPr>
            <p:cNvPr id="136228" name="Rectangle 34"/>
            <p:cNvSpPr>
              <a:spLocks noChangeArrowheads="1"/>
            </p:cNvSpPr>
            <p:nvPr/>
          </p:nvSpPr>
          <p:spPr bwMode="auto">
            <a:xfrm>
              <a:off x="3312" y="2736"/>
              <a:ext cx="33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900"/>
                <a:t>FP</a:t>
              </a:r>
            </a:p>
            <a:p>
              <a:pPr algn="ctr"/>
              <a:r>
                <a:rPr lang="sv-SE" sz="900"/>
                <a:t>Div</a:t>
              </a:r>
              <a:endParaRPr lang="en-US" sz="900"/>
            </a:p>
          </p:txBody>
        </p:sp>
        <p:sp>
          <p:nvSpPr>
            <p:cNvPr id="136229" name="Rectangle 35"/>
            <p:cNvSpPr>
              <a:spLocks noChangeArrowheads="1"/>
            </p:cNvSpPr>
            <p:nvPr/>
          </p:nvSpPr>
          <p:spPr bwMode="auto">
            <a:xfrm>
              <a:off x="3840" y="1152"/>
              <a:ext cx="33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600"/>
                <a:t>Mem</a:t>
              </a:r>
              <a:endParaRPr lang="en-US" sz="1600"/>
            </a:p>
          </p:txBody>
        </p:sp>
        <p:sp>
          <p:nvSpPr>
            <p:cNvPr id="136230" name="Rectangle 36"/>
            <p:cNvSpPr>
              <a:spLocks noChangeArrowheads="1"/>
            </p:cNvSpPr>
            <p:nvPr/>
          </p:nvSpPr>
          <p:spPr bwMode="auto">
            <a:xfrm>
              <a:off x="2208" y="1200"/>
              <a:ext cx="336" cy="187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  <a:p>
              <a:pPr algn="ctr"/>
              <a:endParaRPr lang="en-US"/>
            </a:p>
          </p:txBody>
        </p:sp>
        <p:sp>
          <p:nvSpPr>
            <p:cNvPr id="136231" name="Rectangle 37"/>
            <p:cNvSpPr>
              <a:spLocks noChangeArrowheads="1"/>
            </p:cNvSpPr>
            <p:nvPr/>
          </p:nvSpPr>
          <p:spPr bwMode="auto">
            <a:xfrm>
              <a:off x="720" y="1968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v-SE" sz="1600"/>
                <a:t>IF</a:t>
              </a:r>
              <a:endParaRPr lang="en-US" sz="1600"/>
            </a:p>
          </p:txBody>
        </p:sp>
        <p:sp>
          <p:nvSpPr>
            <p:cNvPr id="136232" name="Freeform 38"/>
            <p:cNvSpPr>
              <a:spLocks/>
            </p:cNvSpPr>
            <p:nvPr/>
          </p:nvSpPr>
          <p:spPr bwMode="auto">
            <a:xfrm>
              <a:off x="1152" y="1968"/>
              <a:ext cx="240" cy="288"/>
            </a:xfrm>
            <a:custGeom>
              <a:avLst/>
              <a:gdLst>
                <a:gd name="T0" fmla="*/ 48 w 240"/>
                <a:gd name="T1" fmla="*/ 0 h 240"/>
                <a:gd name="T2" fmla="*/ 240 w 240"/>
                <a:gd name="T3" fmla="*/ 0 h 240"/>
                <a:gd name="T4" fmla="*/ 240 w 240"/>
                <a:gd name="T5" fmla="*/ 288 h 240"/>
                <a:gd name="T6" fmla="*/ 0 w 240"/>
                <a:gd name="T7" fmla="*/ 288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240"/>
                <a:gd name="T14" fmla="*/ 240 w 240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240">
                  <a:moveTo>
                    <a:pt x="48" y="0"/>
                  </a:moveTo>
                  <a:lnTo>
                    <a:pt x="240" y="0"/>
                  </a:lnTo>
                  <a:lnTo>
                    <a:pt x="240" y="240"/>
                  </a:lnTo>
                  <a:lnTo>
                    <a:pt x="0" y="24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33" name="Line 39"/>
            <p:cNvSpPr>
              <a:spLocks noChangeShapeType="1"/>
            </p:cNvSpPr>
            <p:nvPr/>
          </p:nvSpPr>
          <p:spPr bwMode="auto">
            <a:xfrm>
              <a:off x="1104" y="211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6234" name="Group 40"/>
            <p:cNvGrpSpPr>
              <a:grpSpLocks/>
            </p:cNvGrpSpPr>
            <p:nvPr/>
          </p:nvGrpSpPr>
          <p:grpSpPr bwMode="auto">
            <a:xfrm>
              <a:off x="2928" y="1152"/>
              <a:ext cx="192" cy="288"/>
              <a:chOff x="2928" y="816"/>
              <a:chExt cx="192" cy="336"/>
            </a:xfrm>
          </p:grpSpPr>
          <p:sp>
            <p:nvSpPr>
              <p:cNvPr id="136285" name="Rectangle 41"/>
              <p:cNvSpPr>
                <a:spLocks noChangeArrowheads="1"/>
              </p:cNvSpPr>
              <p:nvPr/>
            </p:nvSpPr>
            <p:spPr bwMode="auto">
              <a:xfrm>
                <a:off x="2928" y="816"/>
                <a:ext cx="192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/>
              </a:p>
            </p:txBody>
          </p:sp>
          <p:sp>
            <p:nvSpPr>
              <p:cNvPr id="136286" name="Line 42"/>
              <p:cNvSpPr>
                <a:spLocks noChangeShapeType="1"/>
              </p:cNvSpPr>
              <p:nvPr/>
            </p:nvSpPr>
            <p:spPr bwMode="auto">
              <a:xfrm>
                <a:off x="3072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287" name="Line 43"/>
              <p:cNvSpPr>
                <a:spLocks noChangeShapeType="1"/>
              </p:cNvSpPr>
              <p:nvPr/>
            </p:nvSpPr>
            <p:spPr bwMode="auto">
              <a:xfrm>
                <a:off x="2976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288" name="Line 44"/>
              <p:cNvSpPr>
                <a:spLocks noChangeShapeType="1"/>
              </p:cNvSpPr>
              <p:nvPr/>
            </p:nvSpPr>
            <p:spPr bwMode="auto">
              <a:xfrm>
                <a:off x="3024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36235" name="Text Box 45"/>
            <p:cNvSpPr txBox="1">
              <a:spLocks noChangeArrowheads="1"/>
            </p:cNvSpPr>
            <p:nvPr/>
          </p:nvSpPr>
          <p:spPr bwMode="auto">
            <a:xfrm>
              <a:off x="2480" y="512"/>
              <a:ext cx="503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sv-SE" sz="1200" b="1"/>
                <a:t>Res.</a:t>
              </a:r>
            </a:p>
            <a:p>
              <a:pPr algn="ctr" eaLnBrk="1" hangingPunct="1"/>
              <a:r>
                <a:rPr lang="sv-SE" sz="1200" b="1"/>
                <a:t>Station</a:t>
              </a:r>
              <a:endParaRPr lang="en-US" sz="1200" b="1"/>
            </a:p>
          </p:txBody>
        </p:sp>
        <p:grpSp>
          <p:nvGrpSpPr>
            <p:cNvPr id="136236" name="Group 46"/>
            <p:cNvGrpSpPr>
              <a:grpSpLocks/>
            </p:cNvGrpSpPr>
            <p:nvPr/>
          </p:nvGrpSpPr>
          <p:grpSpPr bwMode="auto">
            <a:xfrm>
              <a:off x="2928" y="1536"/>
              <a:ext cx="192" cy="288"/>
              <a:chOff x="2928" y="816"/>
              <a:chExt cx="192" cy="336"/>
            </a:xfrm>
          </p:grpSpPr>
          <p:sp>
            <p:nvSpPr>
              <p:cNvPr id="136281" name="Rectangle 47"/>
              <p:cNvSpPr>
                <a:spLocks noChangeArrowheads="1"/>
              </p:cNvSpPr>
              <p:nvPr/>
            </p:nvSpPr>
            <p:spPr bwMode="auto">
              <a:xfrm>
                <a:off x="2928" y="816"/>
                <a:ext cx="192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/>
              </a:p>
            </p:txBody>
          </p:sp>
          <p:sp>
            <p:nvSpPr>
              <p:cNvPr id="136282" name="Line 48"/>
              <p:cNvSpPr>
                <a:spLocks noChangeShapeType="1"/>
              </p:cNvSpPr>
              <p:nvPr/>
            </p:nvSpPr>
            <p:spPr bwMode="auto">
              <a:xfrm>
                <a:off x="3072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283" name="Line 49"/>
              <p:cNvSpPr>
                <a:spLocks noChangeShapeType="1"/>
              </p:cNvSpPr>
              <p:nvPr/>
            </p:nvSpPr>
            <p:spPr bwMode="auto">
              <a:xfrm>
                <a:off x="2976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284" name="Line 50"/>
              <p:cNvSpPr>
                <a:spLocks noChangeShapeType="1"/>
              </p:cNvSpPr>
              <p:nvPr/>
            </p:nvSpPr>
            <p:spPr bwMode="auto">
              <a:xfrm>
                <a:off x="3024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6237" name="Group 51"/>
            <p:cNvGrpSpPr>
              <a:grpSpLocks/>
            </p:cNvGrpSpPr>
            <p:nvPr/>
          </p:nvGrpSpPr>
          <p:grpSpPr bwMode="auto">
            <a:xfrm>
              <a:off x="2928" y="1920"/>
              <a:ext cx="192" cy="288"/>
              <a:chOff x="2928" y="816"/>
              <a:chExt cx="192" cy="336"/>
            </a:xfrm>
          </p:grpSpPr>
          <p:sp>
            <p:nvSpPr>
              <p:cNvPr id="136277" name="Rectangle 52"/>
              <p:cNvSpPr>
                <a:spLocks noChangeArrowheads="1"/>
              </p:cNvSpPr>
              <p:nvPr/>
            </p:nvSpPr>
            <p:spPr bwMode="auto">
              <a:xfrm>
                <a:off x="2928" y="816"/>
                <a:ext cx="192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/>
              </a:p>
            </p:txBody>
          </p:sp>
          <p:sp>
            <p:nvSpPr>
              <p:cNvPr id="136278" name="Line 53"/>
              <p:cNvSpPr>
                <a:spLocks noChangeShapeType="1"/>
              </p:cNvSpPr>
              <p:nvPr/>
            </p:nvSpPr>
            <p:spPr bwMode="auto">
              <a:xfrm>
                <a:off x="3072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279" name="Line 54"/>
              <p:cNvSpPr>
                <a:spLocks noChangeShapeType="1"/>
              </p:cNvSpPr>
              <p:nvPr/>
            </p:nvSpPr>
            <p:spPr bwMode="auto">
              <a:xfrm>
                <a:off x="2976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280" name="Line 55"/>
              <p:cNvSpPr>
                <a:spLocks noChangeShapeType="1"/>
              </p:cNvSpPr>
              <p:nvPr/>
            </p:nvSpPr>
            <p:spPr bwMode="auto">
              <a:xfrm>
                <a:off x="3024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6238" name="Group 56"/>
            <p:cNvGrpSpPr>
              <a:grpSpLocks/>
            </p:cNvGrpSpPr>
            <p:nvPr/>
          </p:nvGrpSpPr>
          <p:grpSpPr bwMode="auto">
            <a:xfrm>
              <a:off x="2928" y="2304"/>
              <a:ext cx="192" cy="288"/>
              <a:chOff x="2928" y="816"/>
              <a:chExt cx="192" cy="336"/>
            </a:xfrm>
          </p:grpSpPr>
          <p:sp>
            <p:nvSpPr>
              <p:cNvPr id="136273" name="Rectangle 57"/>
              <p:cNvSpPr>
                <a:spLocks noChangeArrowheads="1"/>
              </p:cNvSpPr>
              <p:nvPr/>
            </p:nvSpPr>
            <p:spPr bwMode="auto">
              <a:xfrm>
                <a:off x="2928" y="816"/>
                <a:ext cx="192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/>
              </a:p>
            </p:txBody>
          </p:sp>
          <p:sp>
            <p:nvSpPr>
              <p:cNvPr id="136274" name="Line 58"/>
              <p:cNvSpPr>
                <a:spLocks noChangeShapeType="1"/>
              </p:cNvSpPr>
              <p:nvPr/>
            </p:nvSpPr>
            <p:spPr bwMode="auto">
              <a:xfrm>
                <a:off x="3072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275" name="Line 59"/>
              <p:cNvSpPr>
                <a:spLocks noChangeShapeType="1"/>
              </p:cNvSpPr>
              <p:nvPr/>
            </p:nvSpPr>
            <p:spPr bwMode="auto">
              <a:xfrm>
                <a:off x="2976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276" name="Line 60"/>
              <p:cNvSpPr>
                <a:spLocks noChangeShapeType="1"/>
              </p:cNvSpPr>
              <p:nvPr/>
            </p:nvSpPr>
            <p:spPr bwMode="auto">
              <a:xfrm>
                <a:off x="3024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6239" name="Group 61"/>
            <p:cNvGrpSpPr>
              <a:grpSpLocks/>
            </p:cNvGrpSpPr>
            <p:nvPr/>
          </p:nvGrpSpPr>
          <p:grpSpPr bwMode="auto">
            <a:xfrm>
              <a:off x="2928" y="2736"/>
              <a:ext cx="192" cy="288"/>
              <a:chOff x="2928" y="816"/>
              <a:chExt cx="192" cy="336"/>
            </a:xfrm>
          </p:grpSpPr>
          <p:sp>
            <p:nvSpPr>
              <p:cNvPr id="136269" name="Rectangle 62"/>
              <p:cNvSpPr>
                <a:spLocks noChangeArrowheads="1"/>
              </p:cNvSpPr>
              <p:nvPr/>
            </p:nvSpPr>
            <p:spPr bwMode="auto">
              <a:xfrm>
                <a:off x="2928" y="816"/>
                <a:ext cx="192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/>
              </a:p>
            </p:txBody>
          </p:sp>
          <p:sp>
            <p:nvSpPr>
              <p:cNvPr id="136270" name="Line 63"/>
              <p:cNvSpPr>
                <a:spLocks noChangeShapeType="1"/>
              </p:cNvSpPr>
              <p:nvPr/>
            </p:nvSpPr>
            <p:spPr bwMode="auto">
              <a:xfrm>
                <a:off x="3072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271" name="Line 64"/>
              <p:cNvSpPr>
                <a:spLocks noChangeShapeType="1"/>
              </p:cNvSpPr>
              <p:nvPr/>
            </p:nvSpPr>
            <p:spPr bwMode="auto">
              <a:xfrm>
                <a:off x="2976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272" name="Line 65"/>
              <p:cNvSpPr>
                <a:spLocks noChangeShapeType="1"/>
              </p:cNvSpPr>
              <p:nvPr/>
            </p:nvSpPr>
            <p:spPr bwMode="auto">
              <a:xfrm>
                <a:off x="3024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36240" name="Text Box 66"/>
            <p:cNvSpPr txBox="1">
              <a:spLocks noChangeArrowheads="1"/>
            </p:cNvSpPr>
            <p:nvPr/>
          </p:nvSpPr>
          <p:spPr bwMode="auto">
            <a:xfrm>
              <a:off x="2223" y="1365"/>
              <a:ext cx="226" cy="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sv-SE" sz="800"/>
                <a:t>0:a</a:t>
              </a:r>
            </a:p>
            <a:p>
              <a:pPr eaLnBrk="1" hangingPunct="1"/>
              <a:r>
                <a:rPr lang="sv-SE" sz="800"/>
                <a:t>1:</a:t>
              </a:r>
            </a:p>
            <a:p>
              <a:pPr eaLnBrk="1" hangingPunct="1"/>
              <a:r>
                <a:rPr lang="sv-SE" sz="800"/>
                <a:t>2:b</a:t>
              </a:r>
            </a:p>
            <a:p>
              <a:pPr eaLnBrk="1" hangingPunct="1"/>
              <a:r>
                <a:rPr lang="sv-SE" sz="800"/>
                <a:t>3:</a:t>
              </a:r>
            </a:p>
            <a:p>
              <a:pPr eaLnBrk="1" hangingPunct="1"/>
              <a:r>
                <a:rPr lang="sv-SE" sz="800"/>
                <a:t>4:c</a:t>
              </a:r>
            </a:p>
            <a:p>
              <a:pPr eaLnBrk="1" hangingPunct="1"/>
              <a:r>
                <a:rPr lang="sv-SE" sz="800"/>
                <a:t>5:</a:t>
              </a:r>
            </a:p>
            <a:p>
              <a:pPr eaLnBrk="1" hangingPunct="1"/>
              <a:r>
                <a:rPr lang="sv-SE" sz="800"/>
                <a:t>6:d</a:t>
              </a:r>
            </a:p>
            <a:p>
              <a:pPr eaLnBrk="1" hangingPunct="1"/>
              <a:r>
                <a:rPr lang="sv-SE" sz="800"/>
                <a:t>7:</a:t>
              </a:r>
            </a:p>
            <a:p>
              <a:pPr eaLnBrk="1" hangingPunct="1"/>
              <a:r>
                <a:rPr lang="sv-SE" sz="800"/>
                <a:t>8:e</a:t>
              </a:r>
            </a:p>
            <a:p>
              <a:pPr eaLnBrk="1" hangingPunct="1"/>
              <a:r>
                <a:rPr lang="sv-SE" sz="800"/>
                <a:t>9:</a:t>
              </a:r>
            </a:p>
            <a:p>
              <a:pPr eaLnBrk="1" hangingPunct="1"/>
              <a:endParaRPr lang="en-US" sz="800"/>
            </a:p>
          </p:txBody>
        </p:sp>
        <p:grpSp>
          <p:nvGrpSpPr>
            <p:cNvPr id="136241" name="Group 67"/>
            <p:cNvGrpSpPr>
              <a:grpSpLocks/>
            </p:cNvGrpSpPr>
            <p:nvPr/>
          </p:nvGrpSpPr>
          <p:grpSpPr bwMode="auto">
            <a:xfrm>
              <a:off x="2496" y="2754"/>
              <a:ext cx="552" cy="558"/>
              <a:chOff x="2496" y="2754"/>
              <a:chExt cx="552" cy="558"/>
            </a:xfrm>
          </p:grpSpPr>
          <p:sp>
            <p:nvSpPr>
              <p:cNvPr id="136267" name="Line 68"/>
              <p:cNvSpPr>
                <a:spLocks noChangeShapeType="1"/>
              </p:cNvSpPr>
              <p:nvPr/>
            </p:nvSpPr>
            <p:spPr bwMode="auto">
              <a:xfrm>
                <a:off x="3048" y="2754"/>
                <a:ext cx="0" cy="24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268" name="Line 69"/>
              <p:cNvSpPr>
                <a:spLocks noChangeShapeType="1"/>
              </p:cNvSpPr>
              <p:nvPr/>
            </p:nvSpPr>
            <p:spPr bwMode="auto">
              <a:xfrm flipH="1">
                <a:off x="2496" y="2976"/>
                <a:ext cx="52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36242" name="Line 70"/>
            <p:cNvSpPr>
              <a:spLocks noChangeShapeType="1"/>
            </p:cNvSpPr>
            <p:nvPr/>
          </p:nvSpPr>
          <p:spPr bwMode="auto">
            <a:xfrm>
              <a:off x="3120" y="864"/>
              <a:ext cx="0" cy="2400"/>
            </a:xfrm>
            <a:prstGeom prst="line">
              <a:avLst/>
            </a:prstGeom>
            <a:noFill/>
            <a:ln w="57150">
              <a:solidFill>
                <a:srgbClr val="B2B2B2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43" name="Text Box 71"/>
            <p:cNvSpPr txBox="1">
              <a:spLocks noChangeArrowheads="1"/>
            </p:cNvSpPr>
            <p:nvPr/>
          </p:nvSpPr>
          <p:spPr bwMode="auto">
            <a:xfrm>
              <a:off x="3094" y="464"/>
              <a:ext cx="95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sv-SE" sz="1200" b="1"/>
                <a:t>Common</a:t>
              </a:r>
            </a:p>
            <a:p>
              <a:pPr algn="ctr" eaLnBrk="1" hangingPunct="1"/>
              <a:r>
                <a:rPr lang="sv-SE" sz="1200" b="1"/>
                <a:t>Data Bus (CDB)</a:t>
              </a:r>
              <a:endParaRPr lang="en-US" sz="1200" b="1"/>
            </a:p>
          </p:txBody>
        </p:sp>
        <p:sp>
          <p:nvSpPr>
            <p:cNvPr id="136244" name="Line 72"/>
            <p:cNvSpPr>
              <a:spLocks noChangeShapeType="1"/>
            </p:cNvSpPr>
            <p:nvPr/>
          </p:nvSpPr>
          <p:spPr bwMode="auto">
            <a:xfrm>
              <a:off x="2832" y="768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45" name="Line 73"/>
            <p:cNvSpPr>
              <a:spLocks noChangeShapeType="1"/>
            </p:cNvSpPr>
            <p:nvPr/>
          </p:nvSpPr>
          <p:spPr bwMode="auto">
            <a:xfrm flipH="1">
              <a:off x="3168" y="720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46" name="Freeform 74"/>
            <p:cNvSpPr>
              <a:spLocks/>
            </p:cNvSpPr>
            <p:nvPr/>
          </p:nvSpPr>
          <p:spPr bwMode="auto">
            <a:xfrm>
              <a:off x="4847" y="2065"/>
              <a:ext cx="27" cy="35"/>
            </a:xfrm>
            <a:custGeom>
              <a:avLst/>
              <a:gdLst>
                <a:gd name="T0" fmla="*/ 27 w 27"/>
                <a:gd name="T1" fmla="*/ 35 h 35"/>
                <a:gd name="T2" fmla="*/ 0 w 27"/>
                <a:gd name="T3" fmla="*/ 0 h 35"/>
                <a:gd name="T4" fmla="*/ 27 w 27"/>
                <a:gd name="T5" fmla="*/ 35 h 35"/>
                <a:gd name="T6" fmla="*/ 0 60000 65536"/>
                <a:gd name="T7" fmla="*/ 0 60000 65536"/>
                <a:gd name="T8" fmla="*/ 0 60000 65536"/>
                <a:gd name="T9" fmla="*/ 0 w 27"/>
                <a:gd name="T10" fmla="*/ 0 h 35"/>
                <a:gd name="T11" fmla="*/ 27 w 27"/>
                <a:gd name="T12" fmla="*/ 35 h 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" h="35">
                  <a:moveTo>
                    <a:pt x="27" y="35"/>
                  </a:moveTo>
                  <a:cubicBezTo>
                    <a:pt x="18" y="23"/>
                    <a:pt x="0" y="0"/>
                    <a:pt x="0" y="0"/>
                  </a:cubicBezTo>
                  <a:cubicBezTo>
                    <a:pt x="0" y="0"/>
                    <a:pt x="18" y="23"/>
                    <a:pt x="27" y="3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47" name="Line 75"/>
            <p:cNvSpPr>
              <a:spLocks noChangeShapeType="1"/>
            </p:cNvSpPr>
            <p:nvPr/>
          </p:nvSpPr>
          <p:spPr bwMode="auto">
            <a:xfrm>
              <a:off x="4896" y="21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48" name="Freeform 76"/>
            <p:cNvSpPr>
              <a:spLocks/>
            </p:cNvSpPr>
            <p:nvPr/>
          </p:nvSpPr>
          <p:spPr bwMode="auto">
            <a:xfrm>
              <a:off x="3120" y="1056"/>
              <a:ext cx="1776" cy="1056"/>
            </a:xfrm>
            <a:custGeom>
              <a:avLst/>
              <a:gdLst>
                <a:gd name="T0" fmla="*/ 1776 w 1872"/>
                <a:gd name="T1" fmla="*/ 1056 h 1056"/>
                <a:gd name="T2" fmla="*/ 1776 w 1872"/>
                <a:gd name="T3" fmla="*/ 0 h 1056"/>
                <a:gd name="T4" fmla="*/ 0 w 1872"/>
                <a:gd name="T5" fmla="*/ 0 h 1056"/>
                <a:gd name="T6" fmla="*/ 0 60000 65536"/>
                <a:gd name="T7" fmla="*/ 0 60000 65536"/>
                <a:gd name="T8" fmla="*/ 0 60000 65536"/>
                <a:gd name="T9" fmla="*/ 0 w 1872"/>
                <a:gd name="T10" fmla="*/ 0 h 1056"/>
                <a:gd name="T11" fmla="*/ 1872 w 1872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2" h="1056">
                  <a:moveTo>
                    <a:pt x="1872" y="1056"/>
                  </a:moveTo>
                  <a:lnTo>
                    <a:pt x="187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B2B2B2"/>
              </a:solidFill>
              <a:prstDash val="solid"/>
              <a:miter lim="800000"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49" name="Rectangle 77"/>
            <p:cNvSpPr>
              <a:spLocks noChangeArrowheads="1"/>
            </p:cNvSpPr>
            <p:nvPr/>
          </p:nvSpPr>
          <p:spPr bwMode="auto">
            <a:xfrm>
              <a:off x="4944" y="1872"/>
              <a:ext cx="768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6250" name="Line 78"/>
            <p:cNvSpPr>
              <a:spLocks noChangeShapeType="1"/>
            </p:cNvSpPr>
            <p:nvPr/>
          </p:nvSpPr>
          <p:spPr bwMode="auto">
            <a:xfrm>
              <a:off x="5019" y="187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51" name="Text Box 79"/>
            <p:cNvSpPr txBox="1">
              <a:spLocks noChangeArrowheads="1"/>
            </p:cNvSpPr>
            <p:nvPr/>
          </p:nvSpPr>
          <p:spPr bwMode="auto">
            <a:xfrm>
              <a:off x="4896" y="1767"/>
              <a:ext cx="79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sv-SE" sz="1000"/>
                <a:t>9 8 7 6 5 4 3 2 1</a:t>
              </a:r>
              <a:endParaRPr lang="en-US" sz="1000"/>
            </a:p>
          </p:txBody>
        </p:sp>
        <p:sp>
          <p:nvSpPr>
            <p:cNvPr id="136252" name="Line 80"/>
            <p:cNvSpPr>
              <a:spLocks noChangeShapeType="1"/>
            </p:cNvSpPr>
            <p:nvPr/>
          </p:nvSpPr>
          <p:spPr bwMode="auto">
            <a:xfrm>
              <a:off x="5097" y="1881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53" name="Line 81"/>
            <p:cNvSpPr>
              <a:spLocks noChangeShapeType="1"/>
            </p:cNvSpPr>
            <p:nvPr/>
          </p:nvSpPr>
          <p:spPr bwMode="auto">
            <a:xfrm>
              <a:off x="5175" y="187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54" name="Line 82"/>
            <p:cNvSpPr>
              <a:spLocks noChangeShapeType="1"/>
            </p:cNvSpPr>
            <p:nvPr/>
          </p:nvSpPr>
          <p:spPr bwMode="auto">
            <a:xfrm>
              <a:off x="5262" y="1875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55" name="Line 83"/>
            <p:cNvSpPr>
              <a:spLocks noChangeShapeType="1"/>
            </p:cNvSpPr>
            <p:nvPr/>
          </p:nvSpPr>
          <p:spPr bwMode="auto">
            <a:xfrm>
              <a:off x="5340" y="187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56" name="Line 84"/>
            <p:cNvSpPr>
              <a:spLocks noChangeShapeType="1"/>
            </p:cNvSpPr>
            <p:nvPr/>
          </p:nvSpPr>
          <p:spPr bwMode="auto">
            <a:xfrm>
              <a:off x="5418" y="1869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57" name="Line 85"/>
            <p:cNvSpPr>
              <a:spLocks noChangeShapeType="1"/>
            </p:cNvSpPr>
            <p:nvPr/>
          </p:nvSpPr>
          <p:spPr bwMode="auto">
            <a:xfrm>
              <a:off x="5496" y="186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58" name="Line 86"/>
            <p:cNvSpPr>
              <a:spLocks noChangeShapeType="1"/>
            </p:cNvSpPr>
            <p:nvPr/>
          </p:nvSpPr>
          <p:spPr bwMode="auto">
            <a:xfrm>
              <a:off x="5574" y="1863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59" name="Line 87"/>
            <p:cNvSpPr>
              <a:spLocks noChangeShapeType="1"/>
            </p:cNvSpPr>
            <p:nvPr/>
          </p:nvSpPr>
          <p:spPr bwMode="auto">
            <a:xfrm>
              <a:off x="5652" y="186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60" name="Line 88"/>
            <p:cNvSpPr>
              <a:spLocks noChangeShapeType="1"/>
            </p:cNvSpPr>
            <p:nvPr/>
          </p:nvSpPr>
          <p:spPr bwMode="auto">
            <a:xfrm>
              <a:off x="5730" y="1857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61" name="Text Box 89"/>
            <p:cNvSpPr txBox="1">
              <a:spLocks noChangeArrowheads="1"/>
            </p:cNvSpPr>
            <p:nvPr/>
          </p:nvSpPr>
          <p:spPr bwMode="auto">
            <a:xfrm>
              <a:off x="4953" y="1329"/>
              <a:ext cx="81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sv-SE" sz="1200" b="1"/>
                <a:t>ReOrder</a:t>
              </a:r>
            </a:p>
            <a:p>
              <a:pPr algn="ctr" eaLnBrk="1" hangingPunct="1"/>
              <a:r>
                <a:rPr lang="sv-SE" sz="1200" b="1"/>
                <a:t>Buffer (ROB)</a:t>
              </a:r>
              <a:endParaRPr lang="en-US" sz="1200" b="1"/>
            </a:p>
          </p:txBody>
        </p:sp>
        <p:sp>
          <p:nvSpPr>
            <p:cNvPr id="136262" name="Line 90"/>
            <p:cNvSpPr>
              <a:spLocks noChangeShapeType="1"/>
            </p:cNvSpPr>
            <p:nvPr/>
          </p:nvSpPr>
          <p:spPr bwMode="auto">
            <a:xfrm flipH="1">
              <a:off x="4656" y="7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63" name="Freeform 91"/>
            <p:cNvSpPr>
              <a:spLocks/>
            </p:cNvSpPr>
            <p:nvPr/>
          </p:nvSpPr>
          <p:spPr bwMode="auto">
            <a:xfrm>
              <a:off x="2352" y="1056"/>
              <a:ext cx="720" cy="144"/>
            </a:xfrm>
            <a:custGeom>
              <a:avLst/>
              <a:gdLst>
                <a:gd name="T0" fmla="*/ 720 w 720"/>
                <a:gd name="T1" fmla="*/ 0 h 144"/>
                <a:gd name="T2" fmla="*/ 0 w 720"/>
                <a:gd name="T3" fmla="*/ 0 h 144"/>
                <a:gd name="T4" fmla="*/ 0 w 720"/>
                <a:gd name="T5" fmla="*/ 144 h 144"/>
                <a:gd name="T6" fmla="*/ 0 60000 65536"/>
                <a:gd name="T7" fmla="*/ 0 60000 65536"/>
                <a:gd name="T8" fmla="*/ 0 60000 65536"/>
                <a:gd name="T9" fmla="*/ 0 w 720"/>
                <a:gd name="T10" fmla="*/ 0 h 144"/>
                <a:gd name="T11" fmla="*/ 720 w 720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144">
                  <a:moveTo>
                    <a:pt x="720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9525" cap="flat" cmpd="sng">
              <a:solidFill>
                <a:srgbClr val="B2B2B2"/>
              </a:solidFill>
              <a:prstDash val="solid"/>
              <a:miter lim="800000"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64" name="Line 92"/>
            <p:cNvSpPr>
              <a:spLocks noChangeShapeType="1"/>
            </p:cNvSpPr>
            <p:nvPr/>
          </p:nvSpPr>
          <p:spPr bwMode="auto">
            <a:xfrm>
              <a:off x="5904" y="1632"/>
              <a:ext cx="0" cy="9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65" name="Text Box 93"/>
            <p:cNvSpPr txBox="1">
              <a:spLocks noChangeArrowheads="1"/>
            </p:cNvSpPr>
            <p:nvPr/>
          </p:nvSpPr>
          <p:spPr bwMode="auto">
            <a:xfrm>
              <a:off x="5695" y="954"/>
              <a:ext cx="423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sv-SE" sz="1200" b="1"/>
                <a:t>Write</a:t>
              </a:r>
            </a:p>
            <a:p>
              <a:pPr algn="ctr" eaLnBrk="1" hangingPunct="1"/>
              <a:r>
                <a:rPr lang="sv-SE" sz="1200" b="1"/>
                <a:t>Stage</a:t>
              </a:r>
              <a:endParaRPr lang="en-US" sz="1200" b="1"/>
            </a:p>
          </p:txBody>
        </p:sp>
        <p:sp>
          <p:nvSpPr>
            <p:cNvPr id="136266" name="Text Box 94"/>
            <p:cNvSpPr txBox="1">
              <a:spLocks noChangeArrowheads="1"/>
            </p:cNvSpPr>
            <p:nvPr/>
          </p:nvSpPr>
          <p:spPr bwMode="auto">
            <a:xfrm>
              <a:off x="1093" y="1291"/>
              <a:ext cx="68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sv-SE" sz="1200" b="1"/>
                <a:t>Reg. Write</a:t>
              </a:r>
            </a:p>
            <a:p>
              <a:pPr algn="ctr" eaLnBrk="1" hangingPunct="1"/>
              <a:r>
                <a:rPr lang="sv-SE" sz="1200" b="1"/>
                <a:t>Path</a:t>
              </a:r>
              <a:endParaRPr lang="en-US" sz="1200" b="1"/>
            </a:p>
          </p:txBody>
        </p:sp>
      </p:grpSp>
      <p:sp>
        <p:nvSpPr>
          <p:cNvPr id="1015903" name="Oval 95"/>
          <p:cNvSpPr>
            <a:spLocks noChangeArrowheads="1"/>
          </p:cNvSpPr>
          <p:nvPr/>
        </p:nvSpPr>
        <p:spPr bwMode="auto">
          <a:xfrm>
            <a:off x="3352800" y="57912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015904" name="Oval 96"/>
          <p:cNvSpPr>
            <a:spLocks noChangeArrowheads="1"/>
          </p:cNvSpPr>
          <p:nvPr/>
        </p:nvSpPr>
        <p:spPr bwMode="auto">
          <a:xfrm>
            <a:off x="4267200" y="62484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015905" name="Oval 97"/>
          <p:cNvSpPr>
            <a:spLocks noChangeArrowheads="1"/>
          </p:cNvSpPr>
          <p:nvPr/>
        </p:nvSpPr>
        <p:spPr bwMode="auto">
          <a:xfrm>
            <a:off x="8382000" y="57912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3a</a:t>
            </a:r>
          </a:p>
        </p:txBody>
      </p:sp>
      <p:sp>
        <p:nvSpPr>
          <p:cNvPr id="1015906" name="Oval 98"/>
          <p:cNvSpPr>
            <a:spLocks noChangeArrowheads="1"/>
          </p:cNvSpPr>
          <p:nvPr/>
        </p:nvSpPr>
        <p:spPr bwMode="auto">
          <a:xfrm>
            <a:off x="4572000" y="54102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3b</a:t>
            </a:r>
          </a:p>
        </p:txBody>
      </p:sp>
      <p:sp>
        <p:nvSpPr>
          <p:cNvPr id="1015907" name="Oval 99"/>
          <p:cNvSpPr>
            <a:spLocks noChangeArrowheads="1"/>
          </p:cNvSpPr>
          <p:nvPr/>
        </p:nvSpPr>
        <p:spPr bwMode="auto">
          <a:xfrm>
            <a:off x="3429000" y="58674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3c</a:t>
            </a:r>
          </a:p>
        </p:txBody>
      </p:sp>
      <p:sp>
        <p:nvSpPr>
          <p:cNvPr id="1015908" name="Oval 100"/>
          <p:cNvSpPr>
            <a:spLocks noChangeArrowheads="1"/>
          </p:cNvSpPr>
          <p:nvPr/>
        </p:nvSpPr>
        <p:spPr bwMode="auto">
          <a:xfrm>
            <a:off x="3505200" y="59436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74367622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5903" grpId="0" animBg="1" autoUpdateAnimBg="0"/>
      <p:bldP spid="1015904" grpId="0" animBg="1" autoUpdateAnimBg="0"/>
      <p:bldP spid="1015905" grpId="0" animBg="1" autoUpdateAnimBg="0"/>
      <p:bldP spid="1015906" grpId="0" animBg="1" autoUpdateAnimBg="0"/>
      <p:bldP spid="1015907" grpId="0" animBg="1" autoUpdateAnimBg="0"/>
      <p:bldP spid="1015908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36638" y="393673"/>
            <a:ext cx="8488362" cy="584254"/>
          </a:xfrm>
        </p:spPr>
        <p:txBody>
          <a:bodyPr lIns="90924" tIns="45462" rIns="90924" bIns="45462" anchor="ctr"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5-stage superscalar pipeline</a:t>
            </a:r>
          </a:p>
        </p:txBody>
      </p:sp>
      <p:grpSp>
        <p:nvGrpSpPr>
          <p:cNvPr id="64516" name="Group 4"/>
          <p:cNvGrpSpPr>
            <a:grpSpLocks/>
          </p:cNvGrpSpPr>
          <p:nvPr/>
        </p:nvGrpSpPr>
        <p:grpSpPr bwMode="auto">
          <a:xfrm>
            <a:off x="2523728" y="4422173"/>
            <a:ext cx="6494462" cy="701675"/>
            <a:chOff x="1030" y="1151"/>
            <a:chExt cx="4674" cy="515"/>
          </a:xfrm>
        </p:grpSpPr>
        <p:grpSp>
          <p:nvGrpSpPr>
            <p:cNvPr id="64521" name="Group 5"/>
            <p:cNvGrpSpPr>
              <a:grpSpLocks/>
            </p:cNvGrpSpPr>
            <p:nvPr/>
          </p:nvGrpSpPr>
          <p:grpSpPr bwMode="auto">
            <a:xfrm>
              <a:off x="1030" y="1151"/>
              <a:ext cx="563" cy="515"/>
              <a:chOff x="1030" y="1151"/>
              <a:chExt cx="563" cy="515"/>
            </a:xfrm>
          </p:grpSpPr>
          <p:pic>
            <p:nvPicPr>
              <p:cNvPr id="64536" name="Picture 6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0" y="1151"/>
                <a:ext cx="563" cy="515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474119" name="Rectangle 7"/>
              <p:cNvSpPr>
                <a:spLocks noChangeArrowheads="1"/>
              </p:cNvSpPr>
              <p:nvPr/>
            </p:nvSpPr>
            <p:spPr bwMode="auto">
              <a:xfrm>
                <a:off x="1171" y="1189"/>
                <a:ext cx="347" cy="358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9903" tIns="39952" rIns="79903" bIns="39952" anchor="ctr"/>
              <a:lstStyle/>
              <a:p>
                <a:pPr algn="just" defTabSz="661988" eaLnBrk="0" hangingPunct="0">
                  <a:defRPr/>
                </a:pPr>
                <a:r>
                  <a:rPr lang="en-US" sz="24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elvetica" charset="0"/>
                  </a:rPr>
                  <a:t>IF</a:t>
                </a:r>
              </a:p>
            </p:txBody>
          </p:sp>
        </p:grpSp>
        <p:grpSp>
          <p:nvGrpSpPr>
            <p:cNvPr id="64522" name="Group 8"/>
            <p:cNvGrpSpPr>
              <a:grpSpLocks/>
            </p:cNvGrpSpPr>
            <p:nvPr/>
          </p:nvGrpSpPr>
          <p:grpSpPr bwMode="auto">
            <a:xfrm>
              <a:off x="2038" y="1151"/>
              <a:ext cx="563" cy="515"/>
              <a:chOff x="2038" y="1151"/>
              <a:chExt cx="563" cy="515"/>
            </a:xfrm>
          </p:grpSpPr>
          <p:pic>
            <p:nvPicPr>
              <p:cNvPr id="64534" name="Picture 9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8" y="1151"/>
                <a:ext cx="563" cy="515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474122" name="Rectangle 10"/>
              <p:cNvSpPr>
                <a:spLocks noChangeArrowheads="1"/>
              </p:cNvSpPr>
              <p:nvPr/>
            </p:nvSpPr>
            <p:spPr bwMode="auto">
              <a:xfrm>
                <a:off x="2178" y="1189"/>
                <a:ext cx="346" cy="358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9903" tIns="39952" rIns="79903" bIns="39952" anchor="ctr"/>
              <a:lstStyle/>
              <a:p>
                <a:pPr algn="just" defTabSz="661988" eaLnBrk="0" hangingPunct="0">
                  <a:defRPr/>
                </a:pPr>
                <a:r>
                  <a:rPr lang="en-US" sz="24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elvetica" charset="0"/>
                  </a:rPr>
                  <a:t>ID</a:t>
                </a:r>
              </a:p>
            </p:txBody>
          </p:sp>
        </p:grpSp>
        <p:grpSp>
          <p:nvGrpSpPr>
            <p:cNvPr id="64523" name="Group 11"/>
            <p:cNvGrpSpPr>
              <a:grpSpLocks/>
            </p:cNvGrpSpPr>
            <p:nvPr/>
          </p:nvGrpSpPr>
          <p:grpSpPr bwMode="auto">
            <a:xfrm>
              <a:off x="3094" y="1151"/>
              <a:ext cx="563" cy="515"/>
              <a:chOff x="3094" y="1151"/>
              <a:chExt cx="563" cy="515"/>
            </a:xfrm>
          </p:grpSpPr>
          <p:pic>
            <p:nvPicPr>
              <p:cNvPr id="64532" name="Picture 12"/>
              <p:cNvPicPr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4" y="1151"/>
                <a:ext cx="563" cy="515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474125" name="Rectangle 13"/>
              <p:cNvSpPr>
                <a:spLocks noChangeArrowheads="1"/>
              </p:cNvSpPr>
              <p:nvPr/>
            </p:nvSpPr>
            <p:spPr bwMode="auto">
              <a:xfrm>
                <a:off x="3234" y="1189"/>
                <a:ext cx="347" cy="358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9903" tIns="39952" rIns="79903" bIns="39952" anchor="ctr"/>
              <a:lstStyle/>
              <a:p>
                <a:pPr algn="just" defTabSz="661988" eaLnBrk="0" hangingPunct="0">
                  <a:defRPr/>
                </a:pPr>
                <a:r>
                  <a:rPr lang="en-US" sz="24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elvetica" charset="0"/>
                  </a:rPr>
                  <a:t>EX</a:t>
                </a:r>
              </a:p>
            </p:txBody>
          </p:sp>
        </p:grpSp>
        <p:grpSp>
          <p:nvGrpSpPr>
            <p:cNvPr id="64524" name="Group 14"/>
            <p:cNvGrpSpPr>
              <a:grpSpLocks/>
            </p:cNvGrpSpPr>
            <p:nvPr/>
          </p:nvGrpSpPr>
          <p:grpSpPr bwMode="auto">
            <a:xfrm>
              <a:off x="4150" y="1151"/>
              <a:ext cx="563" cy="515"/>
              <a:chOff x="4150" y="1151"/>
              <a:chExt cx="563" cy="515"/>
            </a:xfrm>
          </p:grpSpPr>
          <p:pic>
            <p:nvPicPr>
              <p:cNvPr id="64530" name="Picture 15"/>
              <p:cNvPicPr>
                <a:picLocks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50" y="1151"/>
                <a:ext cx="563" cy="515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474128" name="Rectangle 16"/>
              <p:cNvSpPr>
                <a:spLocks noChangeArrowheads="1"/>
              </p:cNvSpPr>
              <p:nvPr/>
            </p:nvSpPr>
            <p:spPr bwMode="auto">
              <a:xfrm>
                <a:off x="4291" y="1189"/>
                <a:ext cx="347" cy="358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9903" tIns="39952" rIns="79903" bIns="39952" anchor="ctr"/>
              <a:lstStyle/>
              <a:p>
                <a:pPr algn="just" defTabSz="661988" eaLnBrk="0" hangingPunct="0">
                  <a:defRPr/>
                </a:pPr>
                <a:r>
                  <a:rPr lang="en-US" sz="24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elvetica" charset="0"/>
                  </a:rPr>
                  <a:t>M</a:t>
                </a:r>
              </a:p>
            </p:txBody>
          </p:sp>
        </p:grpSp>
        <p:grpSp>
          <p:nvGrpSpPr>
            <p:cNvPr id="64525" name="Group 17"/>
            <p:cNvGrpSpPr>
              <a:grpSpLocks/>
            </p:cNvGrpSpPr>
            <p:nvPr/>
          </p:nvGrpSpPr>
          <p:grpSpPr bwMode="auto">
            <a:xfrm>
              <a:off x="5110" y="1151"/>
              <a:ext cx="594" cy="515"/>
              <a:chOff x="5110" y="1151"/>
              <a:chExt cx="594" cy="515"/>
            </a:xfrm>
          </p:grpSpPr>
          <p:grpSp>
            <p:nvGrpSpPr>
              <p:cNvPr id="64526" name="Group 18"/>
              <p:cNvGrpSpPr>
                <a:grpSpLocks/>
              </p:cNvGrpSpPr>
              <p:nvPr/>
            </p:nvGrpSpPr>
            <p:grpSpPr bwMode="auto">
              <a:xfrm>
                <a:off x="5110" y="1151"/>
                <a:ext cx="563" cy="515"/>
                <a:chOff x="5110" y="1151"/>
                <a:chExt cx="563" cy="515"/>
              </a:xfrm>
            </p:grpSpPr>
            <p:pic>
              <p:nvPicPr>
                <p:cNvPr id="64528" name="Picture 19"/>
                <p:cNvPicPr>
                  <a:picLocks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10" y="1151"/>
                  <a:ext cx="563" cy="515"/>
                </a:xfrm>
                <a:prstGeom prst="rect">
                  <a:avLst/>
                </a:prstGeom>
                <a:solidFill>
                  <a:srgbClr val="DDFCF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64529" name="Rectangle 20"/>
                <p:cNvSpPr>
                  <a:spLocks noChangeArrowheads="1"/>
                </p:cNvSpPr>
                <p:nvPr/>
              </p:nvSpPr>
              <p:spPr bwMode="auto">
                <a:xfrm>
                  <a:off x="5250" y="1189"/>
                  <a:ext cx="348" cy="358"/>
                </a:xfrm>
                <a:prstGeom prst="rect">
                  <a:avLst/>
                </a:prstGeom>
                <a:solidFill>
                  <a:srgbClr val="DDFCF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9903" tIns="39952" rIns="79903" bIns="39952" anchor="ctr"/>
                <a:lstStyle/>
                <a:p>
                  <a:pPr algn="just" defTabSz="661988" eaLnBrk="0" hangingPunct="0"/>
                  <a:endParaRPr lang="sv-SE" sz="2100">
                    <a:latin typeface="Arial" pitchFamily="34" charset="0"/>
                  </a:endParaRPr>
                </a:p>
              </p:txBody>
            </p:sp>
          </p:grpSp>
          <p:sp>
            <p:nvSpPr>
              <p:cNvPr id="474133" name="Rectangle 21"/>
              <p:cNvSpPr>
                <a:spLocks noChangeArrowheads="1"/>
              </p:cNvSpPr>
              <p:nvPr/>
            </p:nvSpPr>
            <p:spPr bwMode="auto">
              <a:xfrm>
                <a:off x="5222" y="1193"/>
                <a:ext cx="482" cy="333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9903" tIns="39952" rIns="79903" bIns="39952">
                <a:spAutoFit/>
              </a:bodyPr>
              <a:lstStyle/>
              <a:p>
                <a:pPr defTabSz="661988" eaLnBrk="0" hangingPunct="0">
                  <a:defRPr/>
                </a:pPr>
                <a:r>
                  <a:rPr lang="en-US" sz="24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elvetica" charset="0"/>
                  </a:rPr>
                  <a:t>WB</a:t>
                </a:r>
              </a:p>
            </p:txBody>
          </p:sp>
        </p:grpSp>
      </p:grpSp>
      <p:sp>
        <p:nvSpPr>
          <p:cNvPr id="64517" name="Line 22"/>
          <p:cNvSpPr>
            <a:spLocks noChangeShapeType="1"/>
          </p:cNvSpPr>
          <p:nvPr/>
        </p:nvSpPr>
        <p:spPr bwMode="auto">
          <a:xfrm>
            <a:off x="3323828" y="4749198"/>
            <a:ext cx="6000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Line 23"/>
          <p:cNvSpPr>
            <a:spLocks noChangeShapeType="1"/>
          </p:cNvSpPr>
          <p:nvPr/>
        </p:nvSpPr>
        <p:spPr bwMode="auto">
          <a:xfrm>
            <a:off x="4724003" y="4749198"/>
            <a:ext cx="6683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Line 24"/>
          <p:cNvSpPr>
            <a:spLocks noChangeShapeType="1"/>
          </p:cNvSpPr>
          <p:nvPr/>
        </p:nvSpPr>
        <p:spPr bwMode="auto">
          <a:xfrm>
            <a:off x="6125765" y="4749198"/>
            <a:ext cx="733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Line 25"/>
          <p:cNvSpPr>
            <a:spLocks noChangeShapeType="1"/>
          </p:cNvSpPr>
          <p:nvPr/>
        </p:nvSpPr>
        <p:spPr bwMode="auto">
          <a:xfrm>
            <a:off x="7659290" y="4749198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" name="Group 4"/>
          <p:cNvGrpSpPr>
            <a:grpSpLocks/>
          </p:cNvGrpSpPr>
          <p:nvPr/>
        </p:nvGrpSpPr>
        <p:grpSpPr bwMode="auto">
          <a:xfrm>
            <a:off x="2549227" y="3321638"/>
            <a:ext cx="6494462" cy="701675"/>
            <a:chOff x="1030" y="1151"/>
            <a:chExt cx="4674" cy="515"/>
          </a:xfrm>
        </p:grpSpPr>
        <p:grpSp>
          <p:nvGrpSpPr>
            <p:cNvPr id="43" name="Group 5"/>
            <p:cNvGrpSpPr>
              <a:grpSpLocks/>
            </p:cNvGrpSpPr>
            <p:nvPr/>
          </p:nvGrpSpPr>
          <p:grpSpPr bwMode="auto">
            <a:xfrm>
              <a:off x="1030" y="1151"/>
              <a:ext cx="563" cy="515"/>
              <a:chOff x="1030" y="1151"/>
              <a:chExt cx="563" cy="515"/>
            </a:xfrm>
          </p:grpSpPr>
          <p:pic>
            <p:nvPicPr>
              <p:cNvPr id="58" name="Picture 6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0" y="1151"/>
                <a:ext cx="563" cy="515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59" name="Rectangle 7"/>
              <p:cNvSpPr>
                <a:spLocks noChangeArrowheads="1"/>
              </p:cNvSpPr>
              <p:nvPr/>
            </p:nvSpPr>
            <p:spPr bwMode="auto">
              <a:xfrm>
                <a:off x="1171" y="1189"/>
                <a:ext cx="347" cy="358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9903" tIns="39952" rIns="79903" bIns="39952" anchor="ctr"/>
              <a:lstStyle/>
              <a:p>
                <a:pPr algn="just" defTabSz="661988" eaLnBrk="0" hangingPunct="0">
                  <a:defRPr/>
                </a:pPr>
                <a:r>
                  <a:rPr lang="en-US" sz="24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elvetica" charset="0"/>
                  </a:rPr>
                  <a:t>IF</a:t>
                </a:r>
              </a:p>
            </p:txBody>
          </p:sp>
        </p:grpSp>
        <p:grpSp>
          <p:nvGrpSpPr>
            <p:cNvPr id="44" name="Group 8"/>
            <p:cNvGrpSpPr>
              <a:grpSpLocks/>
            </p:cNvGrpSpPr>
            <p:nvPr/>
          </p:nvGrpSpPr>
          <p:grpSpPr bwMode="auto">
            <a:xfrm>
              <a:off x="2038" y="1151"/>
              <a:ext cx="563" cy="515"/>
              <a:chOff x="2038" y="1151"/>
              <a:chExt cx="563" cy="515"/>
            </a:xfrm>
          </p:grpSpPr>
          <p:pic>
            <p:nvPicPr>
              <p:cNvPr id="56" name="Picture 9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8" y="1151"/>
                <a:ext cx="563" cy="515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57" name="Rectangle 10"/>
              <p:cNvSpPr>
                <a:spLocks noChangeArrowheads="1"/>
              </p:cNvSpPr>
              <p:nvPr/>
            </p:nvSpPr>
            <p:spPr bwMode="auto">
              <a:xfrm>
                <a:off x="2178" y="1189"/>
                <a:ext cx="346" cy="358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9903" tIns="39952" rIns="79903" bIns="39952" anchor="ctr"/>
              <a:lstStyle/>
              <a:p>
                <a:pPr algn="just" defTabSz="661988" eaLnBrk="0" hangingPunct="0">
                  <a:defRPr/>
                </a:pPr>
                <a:r>
                  <a:rPr lang="en-US" sz="24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elvetica" charset="0"/>
                  </a:rPr>
                  <a:t>ID</a:t>
                </a:r>
              </a:p>
            </p:txBody>
          </p:sp>
        </p:grpSp>
        <p:grpSp>
          <p:nvGrpSpPr>
            <p:cNvPr id="45" name="Group 11"/>
            <p:cNvGrpSpPr>
              <a:grpSpLocks/>
            </p:cNvGrpSpPr>
            <p:nvPr/>
          </p:nvGrpSpPr>
          <p:grpSpPr bwMode="auto">
            <a:xfrm>
              <a:off x="3094" y="1151"/>
              <a:ext cx="563" cy="515"/>
              <a:chOff x="3094" y="1151"/>
              <a:chExt cx="563" cy="515"/>
            </a:xfrm>
          </p:grpSpPr>
          <p:pic>
            <p:nvPicPr>
              <p:cNvPr id="54" name="Picture 12"/>
              <p:cNvPicPr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4" y="1151"/>
                <a:ext cx="563" cy="515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55" name="Rectangle 13"/>
              <p:cNvSpPr>
                <a:spLocks noChangeArrowheads="1"/>
              </p:cNvSpPr>
              <p:nvPr/>
            </p:nvSpPr>
            <p:spPr bwMode="auto">
              <a:xfrm>
                <a:off x="3234" y="1189"/>
                <a:ext cx="347" cy="358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9903" tIns="39952" rIns="79903" bIns="39952" anchor="ctr"/>
              <a:lstStyle/>
              <a:p>
                <a:pPr algn="just" defTabSz="661988" eaLnBrk="0" hangingPunct="0">
                  <a:defRPr/>
                </a:pPr>
                <a:r>
                  <a:rPr lang="en-US" sz="24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elvetica" charset="0"/>
                  </a:rPr>
                  <a:t>EX</a:t>
                </a:r>
              </a:p>
            </p:txBody>
          </p:sp>
        </p:grpSp>
        <p:grpSp>
          <p:nvGrpSpPr>
            <p:cNvPr id="46" name="Group 14"/>
            <p:cNvGrpSpPr>
              <a:grpSpLocks/>
            </p:cNvGrpSpPr>
            <p:nvPr/>
          </p:nvGrpSpPr>
          <p:grpSpPr bwMode="auto">
            <a:xfrm>
              <a:off x="4150" y="1151"/>
              <a:ext cx="563" cy="515"/>
              <a:chOff x="4150" y="1151"/>
              <a:chExt cx="563" cy="515"/>
            </a:xfrm>
          </p:grpSpPr>
          <p:pic>
            <p:nvPicPr>
              <p:cNvPr id="52" name="Picture 15"/>
              <p:cNvPicPr>
                <a:picLocks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50" y="1151"/>
                <a:ext cx="563" cy="515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53" name="Rectangle 16"/>
              <p:cNvSpPr>
                <a:spLocks noChangeArrowheads="1"/>
              </p:cNvSpPr>
              <p:nvPr/>
            </p:nvSpPr>
            <p:spPr bwMode="auto">
              <a:xfrm>
                <a:off x="4291" y="1189"/>
                <a:ext cx="347" cy="358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9903" tIns="39952" rIns="79903" bIns="39952" anchor="ctr"/>
              <a:lstStyle/>
              <a:p>
                <a:pPr algn="just" defTabSz="661988" eaLnBrk="0" hangingPunct="0">
                  <a:defRPr/>
                </a:pPr>
                <a:r>
                  <a:rPr lang="en-US" sz="24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elvetica" charset="0"/>
                  </a:rPr>
                  <a:t>M</a:t>
                </a:r>
              </a:p>
            </p:txBody>
          </p:sp>
        </p:grpSp>
        <p:grpSp>
          <p:nvGrpSpPr>
            <p:cNvPr id="47" name="Group 17"/>
            <p:cNvGrpSpPr>
              <a:grpSpLocks/>
            </p:cNvGrpSpPr>
            <p:nvPr/>
          </p:nvGrpSpPr>
          <p:grpSpPr bwMode="auto">
            <a:xfrm>
              <a:off x="5110" y="1151"/>
              <a:ext cx="594" cy="515"/>
              <a:chOff x="5110" y="1151"/>
              <a:chExt cx="594" cy="515"/>
            </a:xfrm>
          </p:grpSpPr>
          <p:grpSp>
            <p:nvGrpSpPr>
              <p:cNvPr id="48" name="Group 18"/>
              <p:cNvGrpSpPr>
                <a:grpSpLocks/>
              </p:cNvGrpSpPr>
              <p:nvPr/>
            </p:nvGrpSpPr>
            <p:grpSpPr bwMode="auto">
              <a:xfrm>
                <a:off x="5110" y="1151"/>
                <a:ext cx="563" cy="515"/>
                <a:chOff x="5110" y="1151"/>
                <a:chExt cx="563" cy="515"/>
              </a:xfrm>
            </p:grpSpPr>
            <p:pic>
              <p:nvPicPr>
                <p:cNvPr id="50" name="Picture 19"/>
                <p:cNvPicPr>
                  <a:picLocks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10" y="1151"/>
                  <a:ext cx="563" cy="515"/>
                </a:xfrm>
                <a:prstGeom prst="rect">
                  <a:avLst/>
                </a:prstGeom>
                <a:solidFill>
                  <a:srgbClr val="DDFCF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51" name="Rectangle 20"/>
                <p:cNvSpPr>
                  <a:spLocks noChangeArrowheads="1"/>
                </p:cNvSpPr>
                <p:nvPr/>
              </p:nvSpPr>
              <p:spPr bwMode="auto">
                <a:xfrm>
                  <a:off x="5250" y="1189"/>
                  <a:ext cx="348" cy="358"/>
                </a:xfrm>
                <a:prstGeom prst="rect">
                  <a:avLst/>
                </a:prstGeom>
                <a:solidFill>
                  <a:srgbClr val="DDFCF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9903" tIns="39952" rIns="79903" bIns="39952" anchor="ctr"/>
                <a:lstStyle/>
                <a:p>
                  <a:pPr algn="just" defTabSz="661988" eaLnBrk="0" hangingPunct="0"/>
                  <a:endParaRPr lang="sv-SE" sz="2100">
                    <a:latin typeface="Arial" pitchFamily="34" charset="0"/>
                  </a:endParaRPr>
                </a:p>
              </p:txBody>
            </p:sp>
          </p:grpSp>
          <p:sp>
            <p:nvSpPr>
              <p:cNvPr id="49" name="Rectangle 21"/>
              <p:cNvSpPr>
                <a:spLocks noChangeArrowheads="1"/>
              </p:cNvSpPr>
              <p:nvPr/>
            </p:nvSpPr>
            <p:spPr bwMode="auto">
              <a:xfrm>
                <a:off x="5222" y="1193"/>
                <a:ext cx="482" cy="333"/>
              </a:xfrm>
              <a:prstGeom prst="rect">
                <a:avLst/>
              </a:prstGeom>
              <a:solidFill>
                <a:srgbClr val="DDFC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9903" tIns="39952" rIns="79903" bIns="39952">
                <a:spAutoFit/>
              </a:bodyPr>
              <a:lstStyle/>
              <a:p>
                <a:pPr defTabSz="661988" eaLnBrk="0" hangingPunct="0">
                  <a:defRPr/>
                </a:pPr>
                <a:r>
                  <a:rPr lang="en-US" sz="24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elvetica" charset="0"/>
                  </a:rPr>
                  <a:t>WB</a:t>
                </a:r>
              </a:p>
            </p:txBody>
          </p:sp>
        </p:grpSp>
      </p:grp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3349327" y="3648663"/>
            <a:ext cx="6000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23"/>
          <p:cNvSpPr>
            <a:spLocks noChangeShapeType="1"/>
          </p:cNvSpPr>
          <p:nvPr/>
        </p:nvSpPr>
        <p:spPr bwMode="auto">
          <a:xfrm>
            <a:off x="4749502" y="3648663"/>
            <a:ext cx="6683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24"/>
          <p:cNvSpPr>
            <a:spLocks noChangeShapeType="1"/>
          </p:cNvSpPr>
          <p:nvPr/>
        </p:nvSpPr>
        <p:spPr bwMode="auto">
          <a:xfrm>
            <a:off x="6151264" y="3648663"/>
            <a:ext cx="733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25"/>
          <p:cNvSpPr>
            <a:spLocks noChangeShapeType="1"/>
          </p:cNvSpPr>
          <p:nvPr/>
        </p:nvSpPr>
        <p:spPr bwMode="auto">
          <a:xfrm>
            <a:off x="7684789" y="364866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 bwMode="auto">
          <a:xfrm>
            <a:off x="4513656" y="3218370"/>
            <a:ext cx="561946" cy="208283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dirty="0" err="1" smtClean="0"/>
              <a:t>Reg</a:t>
            </a: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826007" y="3140968"/>
            <a:ext cx="561946" cy="464746"/>
          </a:xfrm>
          <a:prstGeom prst="rect">
            <a:avLst/>
          </a:prstGeom>
          <a:solidFill>
            <a:srgbClr val="FFFF00">
              <a:alpha val="6902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dirty="0" smtClean="0"/>
              <a:t>ALU</a:t>
            </a: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5861595" y="4225044"/>
            <a:ext cx="561946" cy="464746"/>
          </a:xfrm>
          <a:prstGeom prst="rect">
            <a:avLst/>
          </a:prstGeom>
          <a:solidFill>
            <a:srgbClr val="FFFF00">
              <a:alpha val="6902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dirty="0" smtClean="0"/>
              <a:t>ALU</a:t>
            </a: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5092249" y="3649785"/>
            <a:ext cx="4181231" cy="445477"/>
          </a:xfrm>
          <a:custGeom>
            <a:avLst/>
            <a:gdLst>
              <a:gd name="connsiteX0" fmla="*/ 3946769 w 4181231"/>
              <a:gd name="connsiteY0" fmla="*/ 0 h 445477"/>
              <a:gd name="connsiteX1" fmla="*/ 4173416 w 4181231"/>
              <a:gd name="connsiteY1" fmla="*/ 0 h 445477"/>
              <a:gd name="connsiteX2" fmla="*/ 4181231 w 4181231"/>
              <a:gd name="connsiteY2" fmla="*/ 445477 h 445477"/>
              <a:gd name="connsiteX3" fmla="*/ 0 w 4181231"/>
              <a:gd name="connsiteY3" fmla="*/ 445477 h 44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1231" h="445477">
                <a:moveTo>
                  <a:pt x="3946769" y="0"/>
                </a:moveTo>
                <a:lnTo>
                  <a:pt x="4173416" y="0"/>
                </a:lnTo>
                <a:lnTo>
                  <a:pt x="4181231" y="445477"/>
                </a:lnTo>
                <a:lnTo>
                  <a:pt x="0" y="445477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5059638" y="4711715"/>
            <a:ext cx="4181231" cy="445477"/>
          </a:xfrm>
          <a:custGeom>
            <a:avLst/>
            <a:gdLst>
              <a:gd name="connsiteX0" fmla="*/ 3946769 w 4181231"/>
              <a:gd name="connsiteY0" fmla="*/ 0 h 445477"/>
              <a:gd name="connsiteX1" fmla="*/ 4173416 w 4181231"/>
              <a:gd name="connsiteY1" fmla="*/ 0 h 445477"/>
              <a:gd name="connsiteX2" fmla="*/ 4181231 w 4181231"/>
              <a:gd name="connsiteY2" fmla="*/ 445477 h 445477"/>
              <a:gd name="connsiteX3" fmla="*/ 0 w 4181231"/>
              <a:gd name="connsiteY3" fmla="*/ 445477 h 44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1231" h="445477">
                <a:moveTo>
                  <a:pt x="3946769" y="0"/>
                </a:moveTo>
                <a:lnTo>
                  <a:pt x="4173416" y="0"/>
                </a:lnTo>
                <a:lnTo>
                  <a:pt x="4181231" y="445477"/>
                </a:lnTo>
                <a:lnTo>
                  <a:pt x="0" y="445477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1208584" y="3294112"/>
            <a:ext cx="742950" cy="228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/>
              <a:t>D</a:t>
            </a:r>
            <a:endParaRPr lang="en-US" sz="2400"/>
          </a:p>
        </p:txBody>
      </p:sp>
      <p:sp>
        <p:nvSpPr>
          <p:cNvPr id="68" name="Rectangle 4"/>
          <p:cNvSpPr>
            <a:spLocks noChangeArrowheads="1"/>
          </p:cNvSpPr>
          <p:nvPr/>
        </p:nvSpPr>
        <p:spPr bwMode="auto">
          <a:xfrm>
            <a:off x="1208584" y="3903712"/>
            <a:ext cx="742950" cy="228600"/>
          </a:xfrm>
          <a:prstGeom prst="rect">
            <a:avLst/>
          </a:prstGeom>
          <a:solidFill>
            <a:srgbClr val="FFA3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 dirty="0"/>
              <a:t>B</a:t>
            </a:r>
            <a:endParaRPr lang="en-US" sz="2400" dirty="0"/>
          </a:p>
        </p:txBody>
      </p:sp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1208584" y="3598912"/>
            <a:ext cx="74295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 dirty="0"/>
              <a:t>C</a:t>
            </a:r>
            <a:endParaRPr lang="en-US" sz="2400" dirty="0"/>
          </a:p>
        </p:txBody>
      </p:sp>
      <p:sp>
        <p:nvSpPr>
          <p:cNvPr id="70" name="Rectangle 6"/>
          <p:cNvSpPr>
            <a:spLocks noChangeArrowheads="1"/>
          </p:cNvSpPr>
          <p:nvPr/>
        </p:nvSpPr>
        <p:spPr bwMode="auto">
          <a:xfrm>
            <a:off x="1208584" y="4208512"/>
            <a:ext cx="742950" cy="2286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/>
              <a:t>A</a:t>
            </a:r>
            <a:endParaRPr lang="en-US" sz="2400"/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1208584" y="3004767"/>
            <a:ext cx="74295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 dirty="0"/>
              <a:t>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36576" y="1846565"/>
            <a:ext cx="2209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err="1" smtClean="0"/>
              <a:t>One</a:t>
            </a:r>
            <a:r>
              <a:rPr lang="sv-SE" b="1" dirty="0" smtClean="0"/>
              <a:t> </a:t>
            </a:r>
            <a:r>
              <a:rPr lang="sv-SE" b="1" dirty="0" err="1" smtClean="0"/>
              <a:t>sequential</a:t>
            </a:r>
            <a:r>
              <a:rPr lang="sv-SE" b="1" dirty="0" smtClean="0"/>
              <a:t> </a:t>
            </a:r>
          </a:p>
          <a:p>
            <a:r>
              <a:rPr lang="sv-SE" b="1" dirty="0" smtClean="0"/>
              <a:t>program:</a:t>
            </a:r>
            <a:endParaRPr lang="en-US" b="1" dirty="0"/>
          </a:p>
        </p:txBody>
      </p:sp>
      <p:sp>
        <p:nvSpPr>
          <p:cNvPr id="76" name="Rectangle 75"/>
          <p:cNvSpPr/>
          <p:nvPr/>
        </p:nvSpPr>
        <p:spPr bwMode="auto">
          <a:xfrm>
            <a:off x="7473280" y="3722742"/>
            <a:ext cx="561946" cy="85838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dirty="0" smtClean="0"/>
              <a:t>L1$</a:t>
            </a: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809630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4.03717E-6 -2.39241E-6 L 0.84028 0.05854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6" y="291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3717E-6 1.48542E-6 L 0.84028 -0.06479 " pathEditMode="relative" rAng="0" ptsTypes="AA">
                                      <p:cBhvr>
                                        <p:cTn id="26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6" y="-323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03717E-6 -4.63674E-6 L 0.84028 -0.031 " pathEditMode="relative" rAng="0" ptsTypes="AA">
                                      <p:cBhvr>
                                        <p:cTn id="28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6" y="-155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03717E-6 -7.58908E-7 L 0.84028 -0.0074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6" y="-37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.12656E-6 -2.98473E-6 C 0.00033 0.03749 0.00017 0.0752 0.00081 0.11268 C 0.00129 0.13813 0.00417 0.16243 0.00866 0.18672 C 0.00914 0.1895 0.01267 0.21055 0.01491 0.2131 C 0.03013 0.23068 0.05384 0.21472 0.07338 0.21518 C 0.1309 0.22629 0.18969 0.22629 0.24769 0.22883 C 0.26899 0.23138 0.29014 0.23323 0.31145 0.23577 C 0.3869 0.23253 0.46236 0.23184 0.53782 0.22883 C 0.60574 0.22953 0.67159 0.2323 0.73903 0.23577 C 0.75778 0.24202 0.77812 0.24017 0.79735 0.24156 C 0.81433 0.24503 0.83083 0.2448 0.84781 0.2448 " pathEditMode="relative" ptsTypes="ffffffffffA">
                                      <p:cBhvr>
                                        <p:cTn id="32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64" grpId="0" animBg="1"/>
      <p:bldP spid="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36638" y="147452"/>
            <a:ext cx="8869362" cy="1076697"/>
          </a:xfrm>
        </p:spPr>
        <p:txBody>
          <a:bodyPr lIns="90924" tIns="45462" rIns="90924" bIns="45462" anchor="ctr"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2-way superscalar 5-stage pipeline</a:t>
            </a:r>
            <a:b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Need 2x ILP!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066800" y="1142203"/>
            <a:ext cx="7629525" cy="3224458"/>
            <a:chOff x="1066800" y="1216485"/>
            <a:chExt cx="7629525" cy="4678363"/>
          </a:xfrm>
        </p:grpSpPr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1216485"/>
              <a:ext cx="7629525" cy="4678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Rectangle 42"/>
            <p:cNvSpPr>
              <a:spLocks noChangeArrowheads="1"/>
            </p:cNvSpPr>
            <p:nvPr/>
          </p:nvSpPr>
          <p:spPr bwMode="auto">
            <a:xfrm>
              <a:off x="4735513" y="2351088"/>
              <a:ext cx="133419" cy="3265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43"/>
            <p:cNvSpPr>
              <a:spLocks noChangeArrowheads="1"/>
            </p:cNvSpPr>
            <p:nvPr/>
          </p:nvSpPr>
          <p:spPr bwMode="auto">
            <a:xfrm>
              <a:off x="6336541" y="4114403"/>
              <a:ext cx="133419" cy="3265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44"/>
            <p:cNvSpPr>
              <a:spLocks noChangeArrowheads="1"/>
            </p:cNvSpPr>
            <p:nvPr/>
          </p:nvSpPr>
          <p:spPr bwMode="auto">
            <a:xfrm>
              <a:off x="7670731" y="4375635"/>
              <a:ext cx="133419" cy="3265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067891" y="3660926"/>
            <a:ext cx="7629525" cy="3224458"/>
            <a:chOff x="1066800" y="1216485"/>
            <a:chExt cx="7629525" cy="4678363"/>
          </a:xfrm>
        </p:grpSpPr>
        <p:pic>
          <p:nvPicPr>
            <p:cNvPr id="3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1216485"/>
              <a:ext cx="7629525" cy="4678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Rectangle 42"/>
            <p:cNvSpPr>
              <a:spLocks noChangeArrowheads="1"/>
            </p:cNvSpPr>
            <p:nvPr/>
          </p:nvSpPr>
          <p:spPr bwMode="auto">
            <a:xfrm>
              <a:off x="4735513" y="2351088"/>
              <a:ext cx="133419" cy="3265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43"/>
            <p:cNvSpPr>
              <a:spLocks noChangeArrowheads="1"/>
            </p:cNvSpPr>
            <p:nvPr/>
          </p:nvSpPr>
          <p:spPr bwMode="auto">
            <a:xfrm>
              <a:off x="6336541" y="4114403"/>
              <a:ext cx="133419" cy="3265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44"/>
            <p:cNvSpPr>
              <a:spLocks noChangeArrowheads="1"/>
            </p:cNvSpPr>
            <p:nvPr/>
          </p:nvSpPr>
          <p:spPr bwMode="auto">
            <a:xfrm>
              <a:off x="7670731" y="4375635"/>
              <a:ext cx="133419" cy="3265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1139899" y="3660926"/>
            <a:ext cx="1580853" cy="21098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126723" y="3647497"/>
            <a:ext cx="7486600" cy="120823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720752" y="2705681"/>
            <a:ext cx="0" cy="25674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522328" y="3639682"/>
            <a:ext cx="50405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5601072" y="2388612"/>
            <a:ext cx="561946" cy="968380"/>
          </a:xfrm>
          <a:prstGeom prst="rect">
            <a:avLst/>
          </a:prstGeom>
          <a:solidFill>
            <a:srgbClr val="FFFF00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/>
              <a:t>ALU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601072" y="4620860"/>
            <a:ext cx="561946" cy="968380"/>
          </a:xfrm>
          <a:prstGeom prst="rect">
            <a:avLst/>
          </a:prstGeom>
          <a:solidFill>
            <a:srgbClr val="FFFF00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/>
              <a:t>ALU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228973" y="3896816"/>
            <a:ext cx="1028283" cy="120823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882654" y="4366661"/>
            <a:ext cx="437258" cy="68038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753200" y="2509290"/>
            <a:ext cx="504056" cy="337402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/>
              <a:t>Mem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2305" y="2053033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smtClean="0"/>
              <a:t>4/8</a:t>
            </a:r>
            <a:endParaRPr lang="en-US" sz="1100"/>
          </a:p>
        </p:txBody>
      </p:sp>
      <p:sp>
        <p:nvSpPr>
          <p:cNvPr id="56" name="Rounded Rectangular Callout 55"/>
          <p:cNvSpPr/>
          <p:nvPr/>
        </p:nvSpPr>
        <p:spPr bwMode="auto">
          <a:xfrm>
            <a:off x="344488" y="3108624"/>
            <a:ext cx="2121905" cy="680416"/>
          </a:xfrm>
          <a:prstGeom prst="wedgeRoundRectCallout">
            <a:avLst>
              <a:gd name="adj1" fmla="val 61937"/>
              <a:gd name="adj2" fmla="val 110034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Can fetch up to two consecutive </a:t>
            </a:r>
            <a:r>
              <a:rPr lang="en-US" sz="1200" dirty="0" err="1" smtClean="0"/>
              <a:t>instr</a:t>
            </a:r>
            <a:r>
              <a:rPr lang="en-US" sz="1200" dirty="0" smtClean="0"/>
              <a:t> /cycle.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If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deamed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to be OK.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7" name="Rounded Rectangular Callout 56"/>
          <p:cNvSpPr/>
          <p:nvPr/>
        </p:nvSpPr>
        <p:spPr bwMode="auto">
          <a:xfrm>
            <a:off x="7635372" y="1994658"/>
            <a:ext cx="2121905" cy="420414"/>
          </a:xfrm>
          <a:prstGeom prst="wedgeRoundRectCallout">
            <a:avLst>
              <a:gd name="adj1" fmla="val -68448"/>
              <a:gd name="adj2" fmla="val -8435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smtClean="0"/>
              <a:t>Only top pipeline may execute branches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8" name="Rounded Rectangular Callout 57"/>
          <p:cNvSpPr/>
          <p:nvPr/>
        </p:nvSpPr>
        <p:spPr bwMode="auto">
          <a:xfrm>
            <a:off x="416496" y="4852741"/>
            <a:ext cx="2121905" cy="420414"/>
          </a:xfrm>
          <a:prstGeom prst="wedgeRoundRectCallout">
            <a:avLst>
              <a:gd name="adj1" fmla="val 117553"/>
              <a:gd name="adj2" fmla="val -147564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2x reads &amp; writes to the shared register file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800872" y="2204865"/>
            <a:ext cx="561946" cy="34846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/>
              <a:t>Reg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9" name="Rounded Rectangular Callout 58"/>
          <p:cNvSpPr/>
          <p:nvPr/>
        </p:nvSpPr>
        <p:spPr bwMode="auto">
          <a:xfrm>
            <a:off x="7737440" y="4134481"/>
            <a:ext cx="2121905" cy="420414"/>
          </a:xfrm>
          <a:prstGeom prst="wedgeRoundRectCallout">
            <a:avLst>
              <a:gd name="adj1" fmla="val -84655"/>
              <a:gd name="adj2" fmla="val -20519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2x reads &amp; writes to the L1 cache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752424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990600" y="990600"/>
            <a:ext cx="8750300" cy="4733156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>
          <a:xfrm>
            <a:off x="1155700" y="304800"/>
            <a:ext cx="8997950" cy="579438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Superscalars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2613720" y="5838056"/>
            <a:ext cx="4953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>
                <a:solidFill>
                  <a:schemeClr val="bg1"/>
                </a:solidFill>
              </a:rPr>
              <a:t>Mem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3714750" y="2819400"/>
            <a:ext cx="33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/>
              <a:t>I</a:t>
            </a:r>
            <a:endParaRPr lang="en-US" sz="2400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4044950" y="2819400"/>
            <a:ext cx="33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/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4796656" y="2819400"/>
            <a:ext cx="33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 dirty="0" smtClean="0"/>
              <a:t>X</a:t>
            </a:r>
            <a:endParaRPr lang="sv-SE" sz="2400" dirty="0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5846936" y="2819400"/>
            <a:ext cx="33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 dirty="0" smtClean="0"/>
              <a:t>W</a:t>
            </a:r>
            <a:endParaRPr lang="en-US" sz="2400" dirty="0"/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3714750" y="3352800"/>
            <a:ext cx="276225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/>
              <a:t>Regs</a:t>
            </a:r>
            <a:endParaRPr lang="en-US" sz="2400"/>
          </a:p>
        </p:txBody>
      </p:sp>
      <p:sp>
        <p:nvSpPr>
          <p:cNvPr id="97302" name="Rectangle 22"/>
          <p:cNvSpPr>
            <a:spLocks noChangeArrowheads="1"/>
          </p:cNvSpPr>
          <p:nvPr/>
        </p:nvSpPr>
        <p:spPr bwMode="auto">
          <a:xfrm>
            <a:off x="3714750" y="2286000"/>
            <a:ext cx="33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/>
              <a:t>I</a:t>
            </a:r>
            <a:endParaRPr lang="en-US" sz="2400"/>
          </a:p>
        </p:txBody>
      </p:sp>
      <p:sp>
        <p:nvSpPr>
          <p:cNvPr id="97303" name="Rectangle 23"/>
          <p:cNvSpPr>
            <a:spLocks noChangeArrowheads="1"/>
          </p:cNvSpPr>
          <p:nvPr/>
        </p:nvSpPr>
        <p:spPr bwMode="auto">
          <a:xfrm>
            <a:off x="4044950" y="2286000"/>
            <a:ext cx="33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/>
          </a:p>
        </p:txBody>
      </p:sp>
      <p:sp>
        <p:nvSpPr>
          <p:cNvPr id="97304" name="Rectangle 24"/>
          <p:cNvSpPr>
            <a:spLocks noChangeArrowheads="1"/>
          </p:cNvSpPr>
          <p:nvPr/>
        </p:nvSpPr>
        <p:spPr bwMode="auto">
          <a:xfrm>
            <a:off x="4796656" y="2286000"/>
            <a:ext cx="33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 dirty="0" smtClean="0"/>
              <a:t>X</a:t>
            </a:r>
            <a:endParaRPr lang="sv-SE" sz="2400" dirty="0"/>
          </a:p>
        </p:txBody>
      </p:sp>
      <p:sp>
        <p:nvSpPr>
          <p:cNvPr id="97305" name="Rectangle 25"/>
          <p:cNvSpPr>
            <a:spLocks noChangeArrowheads="1"/>
          </p:cNvSpPr>
          <p:nvPr/>
        </p:nvSpPr>
        <p:spPr bwMode="auto">
          <a:xfrm>
            <a:off x="5846936" y="2286000"/>
            <a:ext cx="33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 dirty="0"/>
              <a:t>W</a:t>
            </a:r>
            <a:endParaRPr lang="en-US" sz="2400" dirty="0"/>
          </a:p>
        </p:txBody>
      </p:sp>
      <p:sp>
        <p:nvSpPr>
          <p:cNvPr id="97318" name="Rectangle 38"/>
          <p:cNvSpPr>
            <a:spLocks noChangeArrowheads="1"/>
          </p:cNvSpPr>
          <p:nvPr/>
        </p:nvSpPr>
        <p:spPr bwMode="auto">
          <a:xfrm>
            <a:off x="3714750" y="1752600"/>
            <a:ext cx="33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/>
              <a:t>I</a:t>
            </a:r>
            <a:endParaRPr lang="en-US" sz="2400"/>
          </a:p>
        </p:txBody>
      </p:sp>
      <p:sp>
        <p:nvSpPr>
          <p:cNvPr id="97319" name="Rectangle 39"/>
          <p:cNvSpPr>
            <a:spLocks noChangeArrowheads="1"/>
          </p:cNvSpPr>
          <p:nvPr/>
        </p:nvSpPr>
        <p:spPr bwMode="auto">
          <a:xfrm>
            <a:off x="4044950" y="1752600"/>
            <a:ext cx="33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/>
          </a:p>
        </p:txBody>
      </p:sp>
      <p:sp>
        <p:nvSpPr>
          <p:cNvPr id="97320" name="Rectangle 40"/>
          <p:cNvSpPr>
            <a:spLocks noChangeArrowheads="1"/>
          </p:cNvSpPr>
          <p:nvPr/>
        </p:nvSpPr>
        <p:spPr bwMode="auto">
          <a:xfrm>
            <a:off x="4796656" y="1752600"/>
            <a:ext cx="33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 dirty="0" smtClean="0"/>
              <a:t>X</a:t>
            </a:r>
            <a:endParaRPr lang="sv-SE" sz="2400" dirty="0"/>
          </a:p>
        </p:txBody>
      </p:sp>
      <p:sp>
        <p:nvSpPr>
          <p:cNvPr id="97321" name="Rectangle 41"/>
          <p:cNvSpPr>
            <a:spLocks noChangeArrowheads="1"/>
          </p:cNvSpPr>
          <p:nvPr/>
        </p:nvSpPr>
        <p:spPr bwMode="auto">
          <a:xfrm>
            <a:off x="5846936" y="1752600"/>
            <a:ext cx="33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 dirty="0"/>
              <a:t>W</a:t>
            </a:r>
            <a:endParaRPr lang="en-US" sz="2400" dirty="0"/>
          </a:p>
        </p:txBody>
      </p:sp>
      <p:sp>
        <p:nvSpPr>
          <p:cNvPr id="97334" name="Rectangle 54"/>
          <p:cNvSpPr>
            <a:spLocks noChangeArrowheads="1"/>
          </p:cNvSpPr>
          <p:nvPr/>
        </p:nvSpPr>
        <p:spPr bwMode="auto">
          <a:xfrm>
            <a:off x="3714750" y="1219200"/>
            <a:ext cx="33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/>
              <a:t>I</a:t>
            </a:r>
            <a:endParaRPr lang="en-US" sz="2400"/>
          </a:p>
        </p:txBody>
      </p:sp>
      <p:sp>
        <p:nvSpPr>
          <p:cNvPr id="97335" name="Rectangle 55"/>
          <p:cNvSpPr>
            <a:spLocks noChangeArrowheads="1"/>
          </p:cNvSpPr>
          <p:nvPr/>
        </p:nvSpPr>
        <p:spPr bwMode="auto">
          <a:xfrm>
            <a:off x="4044950" y="1219200"/>
            <a:ext cx="33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 dirty="0" smtClean="0"/>
              <a:t>R</a:t>
            </a:r>
            <a:endParaRPr lang="sv-SE" sz="2400" dirty="0"/>
          </a:p>
        </p:txBody>
      </p:sp>
      <p:sp>
        <p:nvSpPr>
          <p:cNvPr id="97336" name="Rectangle 56"/>
          <p:cNvSpPr>
            <a:spLocks noChangeArrowheads="1"/>
          </p:cNvSpPr>
          <p:nvPr/>
        </p:nvSpPr>
        <p:spPr bwMode="auto">
          <a:xfrm>
            <a:off x="4796656" y="1219200"/>
            <a:ext cx="33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 dirty="0" smtClean="0"/>
              <a:t>X</a:t>
            </a:r>
            <a:endParaRPr lang="sv-SE" sz="2400" dirty="0"/>
          </a:p>
        </p:txBody>
      </p:sp>
      <p:sp>
        <p:nvSpPr>
          <p:cNvPr id="97337" name="Rectangle 57"/>
          <p:cNvSpPr>
            <a:spLocks noChangeArrowheads="1"/>
          </p:cNvSpPr>
          <p:nvPr/>
        </p:nvSpPr>
        <p:spPr bwMode="auto">
          <a:xfrm>
            <a:off x="5846936" y="1219200"/>
            <a:ext cx="33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 dirty="0"/>
              <a:t>W</a:t>
            </a:r>
            <a:endParaRPr lang="en-US" sz="2400" dirty="0"/>
          </a:p>
        </p:txBody>
      </p:sp>
      <p:sp>
        <p:nvSpPr>
          <p:cNvPr id="97350" name="Rectangle 72"/>
          <p:cNvSpPr>
            <a:spLocks noChangeArrowheads="1"/>
          </p:cNvSpPr>
          <p:nvPr/>
        </p:nvSpPr>
        <p:spPr bwMode="auto">
          <a:xfrm>
            <a:off x="3714750" y="2819400"/>
            <a:ext cx="330200" cy="5334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/>
              <a:t>I</a:t>
            </a:r>
            <a:endParaRPr lang="en-US" sz="2400"/>
          </a:p>
        </p:txBody>
      </p:sp>
      <p:sp>
        <p:nvSpPr>
          <p:cNvPr id="97351" name="Rectangle 73"/>
          <p:cNvSpPr>
            <a:spLocks noChangeArrowheads="1"/>
          </p:cNvSpPr>
          <p:nvPr/>
        </p:nvSpPr>
        <p:spPr bwMode="auto">
          <a:xfrm>
            <a:off x="3714750" y="2286000"/>
            <a:ext cx="330200" cy="533400"/>
          </a:xfrm>
          <a:prstGeom prst="rect">
            <a:avLst/>
          </a:prstGeom>
          <a:solidFill>
            <a:srgbClr val="FFA3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/>
              <a:t>I</a:t>
            </a:r>
            <a:endParaRPr lang="en-US" sz="2400"/>
          </a:p>
        </p:txBody>
      </p:sp>
      <p:sp>
        <p:nvSpPr>
          <p:cNvPr id="97352" name="Rectangle 74"/>
          <p:cNvSpPr>
            <a:spLocks noChangeArrowheads="1"/>
          </p:cNvSpPr>
          <p:nvPr/>
        </p:nvSpPr>
        <p:spPr bwMode="auto">
          <a:xfrm>
            <a:off x="3714750" y="1752600"/>
            <a:ext cx="330200" cy="5334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/>
              <a:t>I</a:t>
            </a:r>
            <a:endParaRPr lang="en-US" sz="2400"/>
          </a:p>
        </p:txBody>
      </p:sp>
      <p:sp>
        <p:nvSpPr>
          <p:cNvPr id="97353" name="Rectangle 75"/>
          <p:cNvSpPr>
            <a:spLocks noChangeArrowheads="1"/>
          </p:cNvSpPr>
          <p:nvPr/>
        </p:nvSpPr>
        <p:spPr bwMode="auto">
          <a:xfrm>
            <a:off x="3714750" y="1219200"/>
            <a:ext cx="3302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/>
              <a:t>I</a:t>
            </a:r>
            <a:endParaRPr lang="en-US" sz="2400"/>
          </a:p>
        </p:txBody>
      </p:sp>
      <p:sp>
        <p:nvSpPr>
          <p:cNvPr id="97354" name="Oval 76"/>
          <p:cNvSpPr>
            <a:spLocks noChangeArrowheads="1"/>
          </p:cNvSpPr>
          <p:nvPr/>
        </p:nvSpPr>
        <p:spPr bwMode="auto">
          <a:xfrm>
            <a:off x="2311400" y="1524000"/>
            <a:ext cx="107315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/>
              <a:t>Issue</a:t>
            </a:r>
          </a:p>
          <a:p>
            <a:pPr algn="ctr"/>
            <a:r>
              <a:rPr lang="sv-SE" sz="2400"/>
              <a:t>logic</a:t>
            </a:r>
            <a:endParaRPr lang="en-US" sz="2400"/>
          </a:p>
        </p:txBody>
      </p:sp>
      <p:sp>
        <p:nvSpPr>
          <p:cNvPr id="97355" name="Line 77"/>
          <p:cNvSpPr>
            <a:spLocks noChangeShapeType="1"/>
          </p:cNvSpPr>
          <p:nvPr/>
        </p:nvSpPr>
        <p:spPr bwMode="auto">
          <a:xfrm>
            <a:off x="3384550" y="2895600"/>
            <a:ext cx="24765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356" name="Line 78"/>
          <p:cNvSpPr>
            <a:spLocks noChangeShapeType="1"/>
          </p:cNvSpPr>
          <p:nvPr/>
        </p:nvSpPr>
        <p:spPr bwMode="auto">
          <a:xfrm>
            <a:off x="3384550" y="2590800"/>
            <a:ext cx="33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357" name="Line 79"/>
          <p:cNvSpPr>
            <a:spLocks noChangeShapeType="1"/>
          </p:cNvSpPr>
          <p:nvPr/>
        </p:nvSpPr>
        <p:spPr bwMode="auto">
          <a:xfrm>
            <a:off x="3384550" y="2057400"/>
            <a:ext cx="33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358" name="Line 80"/>
          <p:cNvSpPr>
            <a:spLocks noChangeShapeType="1"/>
          </p:cNvSpPr>
          <p:nvPr/>
        </p:nvSpPr>
        <p:spPr bwMode="auto">
          <a:xfrm flipV="1">
            <a:off x="3302000" y="1524000"/>
            <a:ext cx="3302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359" name="Rectangle 81"/>
          <p:cNvSpPr>
            <a:spLocks noChangeArrowheads="1"/>
          </p:cNvSpPr>
          <p:nvPr/>
        </p:nvSpPr>
        <p:spPr bwMode="auto">
          <a:xfrm>
            <a:off x="3109020" y="5228456"/>
            <a:ext cx="396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/>
              <a:t>£</a:t>
            </a:r>
            <a:endParaRPr lang="en-US" sz="2400"/>
          </a:p>
        </p:txBody>
      </p:sp>
      <p:sp>
        <p:nvSpPr>
          <p:cNvPr id="97360" name="Rectangle 82"/>
          <p:cNvSpPr>
            <a:spLocks noChangeArrowheads="1"/>
          </p:cNvSpPr>
          <p:nvPr/>
        </p:nvSpPr>
        <p:spPr bwMode="auto">
          <a:xfrm>
            <a:off x="4264720" y="4618856"/>
            <a:ext cx="165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/>
              <a:t>€</a:t>
            </a:r>
            <a:endParaRPr lang="en-US" sz="2400"/>
          </a:p>
        </p:txBody>
      </p:sp>
      <p:sp>
        <p:nvSpPr>
          <p:cNvPr id="97361" name="Rectangle 83"/>
          <p:cNvSpPr>
            <a:spLocks noChangeArrowheads="1"/>
          </p:cNvSpPr>
          <p:nvPr/>
        </p:nvSpPr>
        <p:spPr bwMode="auto">
          <a:xfrm>
            <a:off x="4842570" y="4009256"/>
            <a:ext cx="4953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/>
              <a:t>SEK</a:t>
            </a:r>
            <a:endParaRPr lang="en-US" sz="1400"/>
          </a:p>
        </p:txBody>
      </p:sp>
      <p:sp>
        <p:nvSpPr>
          <p:cNvPr id="97362" name="Text Box 84"/>
          <p:cNvSpPr txBox="1">
            <a:spLocks noChangeArrowheads="1"/>
          </p:cNvSpPr>
          <p:nvPr/>
        </p:nvSpPr>
        <p:spPr bwMode="auto">
          <a:xfrm>
            <a:off x="1180776" y="5838056"/>
            <a:ext cx="13239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/>
              <a:t>150cycles</a:t>
            </a:r>
            <a:endParaRPr lang="en-US"/>
          </a:p>
        </p:txBody>
      </p:sp>
      <p:sp>
        <p:nvSpPr>
          <p:cNvPr id="97363" name="Text Box 85"/>
          <p:cNvSpPr txBox="1">
            <a:spLocks noChangeArrowheads="1"/>
          </p:cNvSpPr>
          <p:nvPr/>
        </p:nvSpPr>
        <p:spPr bwMode="auto">
          <a:xfrm>
            <a:off x="1180776" y="5152256"/>
            <a:ext cx="12582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dirty="0" smtClean="0"/>
              <a:t>35 </a:t>
            </a:r>
            <a:r>
              <a:rPr lang="sv-SE" dirty="0" err="1"/>
              <a:t>cycles</a:t>
            </a:r>
            <a:endParaRPr lang="en-US" dirty="0"/>
          </a:p>
        </p:txBody>
      </p:sp>
      <p:sp>
        <p:nvSpPr>
          <p:cNvPr id="97364" name="Text Box 86"/>
          <p:cNvSpPr txBox="1">
            <a:spLocks noChangeArrowheads="1"/>
          </p:cNvSpPr>
          <p:nvPr/>
        </p:nvSpPr>
        <p:spPr bwMode="auto">
          <a:xfrm>
            <a:off x="1180776" y="4542656"/>
            <a:ext cx="12582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dirty="0" smtClean="0"/>
              <a:t>14 </a:t>
            </a:r>
            <a:r>
              <a:rPr lang="sv-SE" dirty="0" err="1"/>
              <a:t>cycles</a:t>
            </a:r>
            <a:endParaRPr lang="en-US" dirty="0"/>
          </a:p>
        </p:txBody>
      </p:sp>
      <p:sp>
        <p:nvSpPr>
          <p:cNvPr id="97365" name="Text Box 87"/>
          <p:cNvSpPr txBox="1">
            <a:spLocks noChangeArrowheads="1"/>
          </p:cNvSpPr>
          <p:nvPr/>
        </p:nvSpPr>
        <p:spPr bwMode="auto">
          <a:xfrm>
            <a:off x="1180776" y="4009256"/>
            <a:ext cx="11107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dirty="0" smtClean="0"/>
              <a:t>4 </a:t>
            </a:r>
            <a:r>
              <a:rPr lang="sv-SE" dirty="0" err="1"/>
              <a:t>cycles</a:t>
            </a:r>
            <a:endParaRPr lang="en-US" dirty="0"/>
          </a:p>
        </p:txBody>
      </p:sp>
      <p:cxnSp>
        <p:nvCxnSpPr>
          <p:cNvPr id="97366" name="AutoShape 88"/>
          <p:cNvCxnSpPr>
            <a:cxnSpLocks noChangeShapeType="1"/>
          </p:cNvCxnSpPr>
          <p:nvPr/>
        </p:nvCxnSpPr>
        <p:spPr bwMode="auto">
          <a:xfrm flipV="1">
            <a:off x="5128320" y="5609456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367" name="AutoShape 89"/>
          <p:cNvCxnSpPr>
            <a:cxnSpLocks noChangeShapeType="1"/>
          </p:cNvCxnSpPr>
          <p:nvPr/>
        </p:nvCxnSpPr>
        <p:spPr bwMode="auto">
          <a:xfrm flipV="1">
            <a:off x="5128320" y="4999856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368" name="AutoShape 90"/>
          <p:cNvCxnSpPr>
            <a:cxnSpLocks noChangeShapeType="1"/>
          </p:cNvCxnSpPr>
          <p:nvPr/>
        </p:nvCxnSpPr>
        <p:spPr bwMode="auto">
          <a:xfrm flipV="1">
            <a:off x="5128320" y="4390256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370" name="Text Box 92"/>
          <p:cNvSpPr txBox="1">
            <a:spLocks noChangeArrowheads="1"/>
          </p:cNvSpPr>
          <p:nvPr/>
        </p:nvSpPr>
        <p:spPr bwMode="auto">
          <a:xfrm>
            <a:off x="7631353" y="5939988"/>
            <a:ext cx="6703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dirty="0" smtClean="0"/>
              <a:t>4GB</a:t>
            </a:r>
            <a:endParaRPr lang="en-US" dirty="0"/>
          </a:p>
        </p:txBody>
      </p:sp>
      <p:sp>
        <p:nvSpPr>
          <p:cNvPr id="97371" name="Text Box 93"/>
          <p:cNvSpPr txBox="1">
            <a:spLocks noChangeArrowheads="1"/>
          </p:cNvSpPr>
          <p:nvPr/>
        </p:nvSpPr>
        <p:spPr bwMode="auto">
          <a:xfrm>
            <a:off x="7631353" y="5254188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dirty="0" smtClean="0"/>
              <a:t>8MB</a:t>
            </a:r>
            <a:endParaRPr lang="en-US" dirty="0"/>
          </a:p>
        </p:txBody>
      </p:sp>
      <p:sp>
        <p:nvSpPr>
          <p:cNvPr id="97372" name="Text Box 94"/>
          <p:cNvSpPr txBox="1">
            <a:spLocks noChangeArrowheads="1"/>
          </p:cNvSpPr>
          <p:nvPr/>
        </p:nvSpPr>
        <p:spPr bwMode="auto">
          <a:xfrm>
            <a:off x="7631353" y="4644588"/>
            <a:ext cx="9220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dirty="0" smtClean="0"/>
              <a:t>256kB</a:t>
            </a:r>
            <a:endParaRPr lang="en-US" dirty="0"/>
          </a:p>
        </p:txBody>
      </p:sp>
      <p:sp>
        <p:nvSpPr>
          <p:cNvPr id="97373" name="Text Box 95"/>
          <p:cNvSpPr txBox="1">
            <a:spLocks noChangeArrowheads="1"/>
          </p:cNvSpPr>
          <p:nvPr/>
        </p:nvSpPr>
        <p:spPr bwMode="auto">
          <a:xfrm>
            <a:off x="7631353" y="4111188"/>
            <a:ext cx="774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dirty="0" smtClean="0"/>
              <a:t>16kB</a:t>
            </a:r>
            <a:endParaRPr lang="en-US" dirty="0"/>
          </a:p>
        </p:txBody>
      </p:sp>
      <p:sp>
        <p:nvSpPr>
          <p:cNvPr id="97374" name="Rectangle 96"/>
          <p:cNvSpPr>
            <a:spLocks noChangeArrowheads="1"/>
          </p:cNvSpPr>
          <p:nvPr/>
        </p:nvSpPr>
        <p:spPr bwMode="auto">
          <a:xfrm>
            <a:off x="1816100" y="2286000"/>
            <a:ext cx="165100" cy="5334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/>
          </a:p>
        </p:txBody>
      </p:sp>
      <p:sp>
        <p:nvSpPr>
          <p:cNvPr id="97375" name="Rectangle 97"/>
          <p:cNvSpPr>
            <a:spLocks noChangeArrowheads="1"/>
          </p:cNvSpPr>
          <p:nvPr/>
        </p:nvSpPr>
        <p:spPr bwMode="auto">
          <a:xfrm>
            <a:off x="1568450" y="2286000"/>
            <a:ext cx="165100" cy="533400"/>
          </a:xfrm>
          <a:prstGeom prst="rect">
            <a:avLst/>
          </a:prstGeom>
          <a:solidFill>
            <a:srgbClr val="FFA3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/>
          </a:p>
        </p:txBody>
      </p:sp>
      <p:sp>
        <p:nvSpPr>
          <p:cNvPr id="97376" name="Rectangle 98"/>
          <p:cNvSpPr>
            <a:spLocks noChangeArrowheads="1"/>
          </p:cNvSpPr>
          <p:nvPr/>
        </p:nvSpPr>
        <p:spPr bwMode="auto">
          <a:xfrm>
            <a:off x="1320800" y="2286000"/>
            <a:ext cx="1651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/>
          </a:p>
        </p:txBody>
      </p:sp>
      <p:sp>
        <p:nvSpPr>
          <p:cNvPr id="97377" name="Rectangle 99"/>
          <p:cNvSpPr>
            <a:spLocks noChangeArrowheads="1"/>
          </p:cNvSpPr>
          <p:nvPr/>
        </p:nvSpPr>
        <p:spPr bwMode="auto">
          <a:xfrm>
            <a:off x="1073150" y="2286000"/>
            <a:ext cx="165100" cy="5334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/>
          </a:p>
        </p:txBody>
      </p:sp>
      <p:sp>
        <p:nvSpPr>
          <p:cNvPr id="97378" name="AutoShape 100"/>
          <p:cNvSpPr>
            <a:spLocks noChangeArrowheads="1"/>
          </p:cNvSpPr>
          <p:nvPr/>
        </p:nvSpPr>
        <p:spPr bwMode="auto">
          <a:xfrm>
            <a:off x="1981200" y="2362200"/>
            <a:ext cx="412750" cy="228600"/>
          </a:xfrm>
          <a:prstGeom prst="rightArrow">
            <a:avLst>
              <a:gd name="adj1" fmla="val 50000"/>
              <a:gd name="adj2" fmla="val 45139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7379" name="Text Box 101"/>
          <p:cNvSpPr txBox="1">
            <a:spLocks noChangeArrowheads="1"/>
          </p:cNvSpPr>
          <p:nvPr/>
        </p:nvSpPr>
        <p:spPr bwMode="auto">
          <a:xfrm>
            <a:off x="919163" y="1995488"/>
            <a:ext cx="1209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/>
              <a:t>Thread 1</a:t>
            </a:r>
            <a:endParaRPr lang="en-US"/>
          </a:p>
        </p:txBody>
      </p:sp>
      <p:sp>
        <p:nvSpPr>
          <p:cNvPr id="97380" name="Text Box 102"/>
          <p:cNvSpPr txBox="1">
            <a:spLocks noChangeArrowheads="1"/>
          </p:cNvSpPr>
          <p:nvPr/>
        </p:nvSpPr>
        <p:spPr bwMode="auto">
          <a:xfrm>
            <a:off x="1320800" y="2971800"/>
            <a:ext cx="43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sz="2400"/>
              <a:t>…</a:t>
            </a:r>
            <a:endParaRPr lang="en-US" sz="2400"/>
          </a:p>
        </p:txBody>
      </p:sp>
      <p:grpSp>
        <p:nvGrpSpPr>
          <p:cNvPr id="97381" name="Group 103"/>
          <p:cNvGrpSpPr>
            <a:grpSpLocks/>
          </p:cNvGrpSpPr>
          <p:nvPr/>
        </p:nvGrpSpPr>
        <p:grpSpPr bwMode="auto">
          <a:xfrm>
            <a:off x="908050" y="2819400"/>
            <a:ext cx="447675" cy="488950"/>
            <a:chOff x="672" y="2592"/>
            <a:chExt cx="260" cy="308"/>
          </a:xfrm>
        </p:grpSpPr>
        <p:sp>
          <p:nvSpPr>
            <p:cNvPr id="97392" name="Text Box 104"/>
            <p:cNvSpPr txBox="1">
              <a:spLocks noChangeArrowheads="1"/>
            </p:cNvSpPr>
            <p:nvPr/>
          </p:nvSpPr>
          <p:spPr bwMode="auto">
            <a:xfrm>
              <a:off x="672" y="2688"/>
              <a:ext cx="26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sv-SE" sz="1600"/>
                <a:t>PC</a:t>
              </a:r>
              <a:endParaRPr lang="en-US" sz="1600"/>
            </a:p>
          </p:txBody>
        </p:sp>
        <p:sp>
          <p:nvSpPr>
            <p:cNvPr id="97393" name="Line 105"/>
            <p:cNvSpPr>
              <a:spLocks noChangeShapeType="1"/>
            </p:cNvSpPr>
            <p:nvPr/>
          </p:nvSpPr>
          <p:spPr bwMode="auto">
            <a:xfrm flipV="1">
              <a:off x="816" y="259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7382" name="Group 112"/>
          <p:cNvGrpSpPr>
            <a:grpSpLocks/>
          </p:cNvGrpSpPr>
          <p:nvPr/>
        </p:nvGrpSpPr>
        <p:grpSpPr bwMode="auto">
          <a:xfrm>
            <a:off x="4016896" y="1557338"/>
            <a:ext cx="463550" cy="2036762"/>
            <a:chOff x="2919" y="981"/>
            <a:chExt cx="292" cy="1283"/>
          </a:xfrm>
        </p:grpSpPr>
        <p:sp>
          <p:nvSpPr>
            <p:cNvPr id="97388" name="AutoShape 70"/>
            <p:cNvSpPr>
              <a:spLocks noChangeArrowheads="1"/>
            </p:cNvSpPr>
            <p:nvPr/>
          </p:nvSpPr>
          <p:spPr bwMode="auto">
            <a:xfrm flipV="1">
              <a:off x="3055" y="2016"/>
              <a:ext cx="156" cy="240"/>
            </a:xfrm>
            <a:prstGeom prst="downArrow">
              <a:avLst>
                <a:gd name="adj1" fmla="val 50000"/>
                <a:gd name="adj2" fmla="val 38462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7389" name="AutoShape 106"/>
            <p:cNvSpPr>
              <a:spLocks noChangeArrowheads="1"/>
            </p:cNvSpPr>
            <p:nvPr/>
          </p:nvSpPr>
          <p:spPr bwMode="auto">
            <a:xfrm flipV="1">
              <a:off x="3009" y="1616"/>
              <a:ext cx="156" cy="648"/>
            </a:xfrm>
            <a:prstGeom prst="downArrow">
              <a:avLst>
                <a:gd name="adj1" fmla="val 50000"/>
                <a:gd name="adj2" fmla="val 103846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7390" name="AutoShape 107"/>
            <p:cNvSpPr>
              <a:spLocks noChangeArrowheads="1"/>
            </p:cNvSpPr>
            <p:nvPr/>
          </p:nvSpPr>
          <p:spPr bwMode="auto">
            <a:xfrm flipV="1">
              <a:off x="2964" y="1298"/>
              <a:ext cx="156" cy="966"/>
            </a:xfrm>
            <a:prstGeom prst="downArrow">
              <a:avLst>
                <a:gd name="adj1" fmla="val 50000"/>
                <a:gd name="adj2" fmla="val 154808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7391" name="AutoShape 108"/>
            <p:cNvSpPr>
              <a:spLocks noChangeArrowheads="1"/>
            </p:cNvSpPr>
            <p:nvPr/>
          </p:nvSpPr>
          <p:spPr bwMode="auto">
            <a:xfrm flipV="1">
              <a:off x="2919" y="981"/>
              <a:ext cx="156" cy="1283"/>
            </a:xfrm>
            <a:prstGeom prst="downArrow">
              <a:avLst>
                <a:gd name="adj1" fmla="val 50000"/>
                <a:gd name="adj2" fmla="val 205609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97383" name="Group 113"/>
          <p:cNvGrpSpPr>
            <a:grpSpLocks/>
          </p:cNvGrpSpPr>
          <p:nvPr/>
        </p:nvGrpSpPr>
        <p:grpSpPr bwMode="auto">
          <a:xfrm>
            <a:off x="5854427" y="1653853"/>
            <a:ext cx="466725" cy="2135187"/>
            <a:chOff x="5457" y="951"/>
            <a:chExt cx="294" cy="1345"/>
          </a:xfrm>
        </p:grpSpPr>
        <p:sp>
          <p:nvSpPr>
            <p:cNvPr id="97384" name="AutoShape 71"/>
            <p:cNvSpPr>
              <a:spLocks noChangeArrowheads="1"/>
            </p:cNvSpPr>
            <p:nvPr/>
          </p:nvSpPr>
          <p:spPr bwMode="auto">
            <a:xfrm>
              <a:off x="5595" y="2016"/>
              <a:ext cx="156" cy="240"/>
            </a:xfrm>
            <a:prstGeom prst="downArrow">
              <a:avLst>
                <a:gd name="adj1" fmla="val 50000"/>
                <a:gd name="adj2" fmla="val 38462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7385" name="AutoShape 109"/>
            <p:cNvSpPr>
              <a:spLocks noChangeArrowheads="1"/>
            </p:cNvSpPr>
            <p:nvPr/>
          </p:nvSpPr>
          <p:spPr bwMode="auto">
            <a:xfrm>
              <a:off x="5549" y="1661"/>
              <a:ext cx="156" cy="603"/>
            </a:xfrm>
            <a:prstGeom prst="downArrow">
              <a:avLst>
                <a:gd name="adj1" fmla="val 50000"/>
                <a:gd name="adj2" fmla="val 96635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7386" name="AutoShape 110"/>
            <p:cNvSpPr>
              <a:spLocks noChangeArrowheads="1"/>
            </p:cNvSpPr>
            <p:nvPr/>
          </p:nvSpPr>
          <p:spPr bwMode="auto">
            <a:xfrm>
              <a:off x="5503" y="1306"/>
              <a:ext cx="157" cy="990"/>
            </a:xfrm>
            <a:prstGeom prst="downArrow">
              <a:avLst>
                <a:gd name="adj1" fmla="val 50000"/>
                <a:gd name="adj2" fmla="val 157643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7387" name="AutoShape 111"/>
            <p:cNvSpPr>
              <a:spLocks noChangeArrowheads="1"/>
            </p:cNvSpPr>
            <p:nvPr/>
          </p:nvSpPr>
          <p:spPr bwMode="auto">
            <a:xfrm>
              <a:off x="5457" y="951"/>
              <a:ext cx="158" cy="1345"/>
            </a:xfrm>
            <a:prstGeom prst="downArrow">
              <a:avLst>
                <a:gd name="adj1" fmla="val 50000"/>
                <a:gd name="adj2" fmla="val 212816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4643304" y="1484784"/>
            <a:ext cx="509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4700682" y="1484784"/>
            <a:ext cx="509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4758060" y="1484784"/>
            <a:ext cx="509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4643304" y="1988840"/>
            <a:ext cx="509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4700682" y="1988840"/>
            <a:ext cx="509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4758060" y="1988840"/>
            <a:ext cx="509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4643304" y="2492896"/>
            <a:ext cx="509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4700682" y="2492896"/>
            <a:ext cx="509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4758060" y="2492896"/>
            <a:ext cx="509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4643304" y="2996952"/>
            <a:ext cx="509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4700682" y="2996952"/>
            <a:ext cx="509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4758060" y="2996952"/>
            <a:ext cx="509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5435392" y="2204864"/>
            <a:ext cx="509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5492770" y="2204864"/>
            <a:ext cx="509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5550148" y="2204864"/>
            <a:ext cx="509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5601072" y="2204864"/>
            <a:ext cx="509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5658450" y="2204864"/>
            <a:ext cx="509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5715828" y="2204864"/>
            <a:ext cx="509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48944" y="1268760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res</a:t>
            </a:r>
            <a:endParaRPr lang="en-US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5385048" y="1943254"/>
            <a:ext cx="418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rob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50725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44563" y="862013"/>
            <a:ext cx="884237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HW prefetching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9013" y="1628800"/>
            <a:ext cx="8786812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...a little green man that anticipates your next memory access and prefetches the data to the cache.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 smtClean="0"/>
              <a:t>Improves MLP (memory-level parallelism)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Sequential prefetching: Sequential streams [to a page]. Some number of prefetch streams supported. Often only for L2 and L3.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PC-based prefetching: Detects strides from the same PC. Often for L1 caches.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Adjacent prefetching: On a miss, also bring in the “</a:t>
            </a:r>
            <a:r>
              <a:rPr lang="en-US" sz="2400" dirty="0" err="1" smtClean="0"/>
              <a:t>neighbouring</a:t>
            </a:r>
            <a:r>
              <a:rPr lang="en-US" sz="2400" dirty="0" smtClean="0"/>
              <a:t>” cache line. Often only for L2 and L3. </a:t>
            </a:r>
          </a:p>
        </p:txBody>
      </p:sp>
      <p:pic>
        <p:nvPicPr>
          <p:cNvPr id="71684" name="Picture 6" descr="MC90008327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7068" y="0"/>
            <a:ext cx="14208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1812942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944563" y="188640"/>
            <a:ext cx="8842375" cy="701675"/>
          </a:xfrm>
        </p:spPr>
        <p:txBody>
          <a:bodyPr/>
          <a:lstStyle/>
          <a:p>
            <a:pPr eaLnBrk="1" hangingPunct="1"/>
            <a:r>
              <a:rPr lang="en-US" sz="4000" smtClean="0"/>
              <a:t>Architectural assumptions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9012" y="1268760"/>
            <a:ext cx="9004547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u="sng" dirty="0" smtClean="0"/>
              <a:t>From		   To	  		Latency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LD		FP/INT ALU		3 (cache hit)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						200 (cache miss)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“Load-use extra latency: 3 cycles for all loads”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Branches: </a:t>
            </a:r>
            <a:r>
              <a:rPr lang="en-US" sz="2400" b="1" dirty="0" smtClean="0"/>
              <a:t>A</a:t>
            </a:r>
            <a:r>
              <a:rPr lang="en-US" sz="2400" b="1" dirty="0" smtClean="0"/>
              <a:t>dds 3 cycles, unless correctly predicted</a:t>
            </a:r>
          </a:p>
          <a:p>
            <a:pPr eaLnBrk="1" hangingPunct="1">
              <a:buFont typeface="Wingdings" pitchFamily="2" charset="2"/>
              <a:buNone/>
            </a:pPr>
            <a:r>
              <a:rPr lang="sv-SE" sz="2400" b="1" dirty="0" smtClean="0"/>
              <a:t>No </a:t>
            </a:r>
            <a:r>
              <a:rPr lang="sv-SE" sz="2400" b="1" dirty="0" err="1" smtClean="0"/>
              <a:t>branch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delay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slot</a:t>
            </a:r>
            <a:endParaRPr lang="en-US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64</a:t>
            </a:r>
            <a:r>
              <a:rPr lang="en-US" sz="2400" b="1" dirty="0" smtClean="0"/>
              <a:t> bit architecture/application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32kB cache, CL = 64B. HWP=</a:t>
            </a:r>
            <a:r>
              <a:rPr lang="en-US" sz="2400" b="1" dirty="0" err="1" smtClean="0"/>
              <a:t>strides+adjacent</a:t>
            </a:r>
            <a:endParaRPr lang="en-US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Superscalar: 2-way issue of any instruction type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OoO small: ROB=32, single-issue, commits 2i/c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OoO large: ROB=128, 2-way Superscalar, 4i/c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All other resources are infinite</a:t>
            </a:r>
            <a:endParaRPr lang="en-US" sz="24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44765095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24608" y="404664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=0, </a:t>
            </a:r>
            <a:r>
              <a:rPr lang="en-US" dirty="0" err="1"/>
              <a:t>i</a:t>
            </a:r>
            <a:r>
              <a:rPr lang="en-US" dirty="0"/>
              <a:t> &lt; HUGE,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 </a:t>
            </a:r>
            <a:r>
              <a:rPr lang="en-US" dirty="0" smtClean="0"/>
              <a:t>sum += s[</a:t>
            </a:r>
            <a:r>
              <a:rPr lang="en-US" dirty="0" err="1" smtClean="0"/>
              <a:t>i</a:t>
            </a:r>
            <a:r>
              <a:rPr lang="en-US" dirty="0" smtClean="0"/>
              <a:t>].val1;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/>
              <a:t>Translated into pseudo-ASM	:</a:t>
            </a:r>
          </a:p>
          <a:p>
            <a:endParaRPr lang="en-US" dirty="0"/>
          </a:p>
          <a:p>
            <a:r>
              <a:rPr lang="en-US" dirty="0" smtClean="0"/>
              <a:t>LOOP</a:t>
            </a:r>
            <a:r>
              <a:rPr lang="en-US" dirty="0"/>
              <a:t>:			</a:t>
            </a:r>
          </a:p>
          <a:p>
            <a:r>
              <a:rPr lang="en-US" dirty="0"/>
              <a:t>1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dirty="0" smtClean="0"/>
              <a:t>LDD 	F0, 8(R1</a:t>
            </a:r>
            <a:r>
              <a:rPr lang="en-US" dirty="0"/>
              <a:t>)   	</a:t>
            </a:r>
            <a:r>
              <a:rPr lang="en-US" dirty="0" smtClean="0"/>
              <a:t>// </a:t>
            </a:r>
            <a:r>
              <a:rPr lang="en-US" dirty="0"/>
              <a:t>R2 = a[</a:t>
            </a:r>
            <a:r>
              <a:rPr lang="en-US" dirty="0" err="1"/>
              <a:t>i</a:t>
            </a:r>
            <a:r>
              <a:rPr lang="en-US" dirty="0" smtClean="0"/>
              <a:t>].val1  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2</a:t>
            </a:r>
            <a:r>
              <a:rPr lang="en-US" dirty="0" smtClean="0"/>
              <a:t>:  </a:t>
            </a:r>
            <a:r>
              <a:rPr lang="en-US" dirty="0"/>
              <a:t>	</a:t>
            </a:r>
            <a:r>
              <a:rPr lang="en-US" dirty="0" smtClean="0"/>
              <a:t>ADDD 	F2, F2, F0</a:t>
            </a:r>
            <a:r>
              <a:rPr lang="en-US" dirty="0"/>
              <a:t>	// sum +=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3:	SUBI 	R1</a:t>
            </a:r>
            <a:r>
              <a:rPr lang="en-US" dirty="0"/>
              <a:t>, R1, </a:t>
            </a:r>
            <a:r>
              <a:rPr lang="en-US" dirty="0" smtClean="0"/>
              <a:t>#32</a:t>
            </a:r>
            <a:r>
              <a:rPr lang="en-US" dirty="0"/>
              <a:t>	// </a:t>
            </a:r>
            <a:r>
              <a:rPr lang="en-US" dirty="0" err="1"/>
              <a:t>i</a:t>
            </a:r>
            <a:r>
              <a:rPr lang="en-US" dirty="0"/>
              <a:t>++</a:t>
            </a:r>
            <a:endParaRPr lang="en-US" dirty="0"/>
          </a:p>
          <a:p>
            <a:r>
              <a:rPr lang="en-US" dirty="0" smtClean="0"/>
              <a:t>4:</a:t>
            </a:r>
            <a:r>
              <a:rPr lang="en-US" dirty="0"/>
              <a:t>	</a:t>
            </a:r>
            <a:r>
              <a:rPr lang="en-US" dirty="0" smtClean="0"/>
              <a:t>BEQZ 	R1</a:t>
            </a:r>
            <a:r>
              <a:rPr lang="en-US" dirty="0"/>
              <a:t>, </a:t>
            </a:r>
            <a:r>
              <a:rPr lang="en-US" dirty="0" smtClean="0"/>
              <a:t>#LOOP       // </a:t>
            </a:r>
            <a:r>
              <a:rPr lang="en-US" dirty="0"/>
              <a:t>last time</a:t>
            </a:r>
            <a:r>
              <a:rPr lang="en-US" dirty="0" smtClean="0"/>
              <a:t>?</a:t>
            </a:r>
          </a:p>
          <a:p>
            <a:endParaRPr lang="sv-SE" dirty="0"/>
          </a:p>
          <a:p>
            <a:r>
              <a:rPr lang="sv-SE" b="1" dirty="0" err="1" smtClean="0">
                <a:solidFill>
                  <a:srgbClr val="FF0000"/>
                </a:solidFill>
              </a:rPr>
              <a:t>How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b="1" dirty="0" err="1" smtClean="0">
                <a:solidFill>
                  <a:srgbClr val="FF0000"/>
                </a:solidFill>
              </a:rPr>
              <a:t>many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b="1" dirty="0" err="1" smtClean="0">
                <a:solidFill>
                  <a:srgbClr val="FF0000"/>
                </a:solidFill>
              </a:rPr>
              <a:t>cycles</a:t>
            </a:r>
            <a:r>
              <a:rPr lang="sv-SE" b="1" dirty="0" smtClean="0">
                <a:solidFill>
                  <a:srgbClr val="FF0000"/>
                </a:solidFill>
              </a:rPr>
              <a:t> per loop?</a:t>
            </a:r>
          </a:p>
          <a:p>
            <a:endParaRPr lang="sv-SE" b="1" dirty="0" smtClean="0"/>
          </a:p>
          <a:p>
            <a:r>
              <a:rPr lang="sv-SE" b="1" dirty="0" smtClean="0"/>
              <a:t>In-order, </a:t>
            </a:r>
            <a:r>
              <a:rPr lang="sv-SE" b="1" dirty="0" err="1" smtClean="0"/>
              <a:t>single-issue</a:t>
            </a:r>
            <a:r>
              <a:rPr lang="sv-SE" b="1" dirty="0" smtClean="0"/>
              <a:t>, no BP, no HWP</a:t>
            </a:r>
          </a:p>
          <a:p>
            <a:r>
              <a:rPr lang="sv-SE" b="1" dirty="0" smtClean="0"/>
              <a:t>Cache </a:t>
            </a:r>
            <a:r>
              <a:rPr lang="sv-SE" b="1" dirty="0" err="1" smtClean="0"/>
              <a:t>adds</a:t>
            </a:r>
            <a:r>
              <a:rPr lang="sv-SE" b="1" dirty="0" smtClean="0"/>
              <a:t> 3 </a:t>
            </a:r>
            <a:r>
              <a:rPr lang="sv-SE" b="1" dirty="0" err="1" smtClean="0"/>
              <a:t>cycles</a:t>
            </a:r>
            <a:r>
              <a:rPr lang="sv-SE" b="1" dirty="0" smtClean="0"/>
              <a:t> LDD </a:t>
            </a:r>
            <a:r>
              <a:rPr lang="sv-SE" b="1" dirty="0" smtClean="0">
                <a:sym typeface="Wingdings" pitchFamily="2" charset="2"/>
              </a:rPr>
              <a:t> FP ALU</a:t>
            </a:r>
            <a:endParaRPr lang="sv-SE" b="1" dirty="0" smtClean="0"/>
          </a:p>
          <a:p>
            <a:r>
              <a:rPr lang="sv-SE" b="1" dirty="0" smtClean="0"/>
              <a:t>Cache miss </a:t>
            </a:r>
            <a:r>
              <a:rPr lang="sv-SE" b="1" dirty="0" err="1" smtClean="0"/>
              <a:t>adds</a:t>
            </a:r>
            <a:r>
              <a:rPr lang="sv-SE" b="1" dirty="0" smtClean="0"/>
              <a:t> 200 </a:t>
            </a:r>
            <a:r>
              <a:rPr lang="sv-SE" b="1" dirty="0" err="1" smtClean="0"/>
              <a:t>cycles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321152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897216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473280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049344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71400" y="46738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Struct</a:t>
            </a:r>
            <a:r>
              <a:rPr lang="sv-SE" dirty="0" smtClean="0"/>
              <a:t>: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 bwMode="auto">
          <a:xfrm rot="5400000" flipH="1">
            <a:off x="6566356" y="136520"/>
            <a:ext cx="85657" cy="576063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6376" y="20359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8B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625408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201472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777536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0353600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21153" y="855987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</a:t>
            </a:r>
            <a:r>
              <a:rPr lang="sv-SE" dirty="0" smtClean="0"/>
              <a:t>[i]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625408" y="836712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s[i+1]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513062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24" grpId="0"/>
      <p:bldP spid="2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4568" y="404664"/>
            <a:ext cx="884143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=0, </a:t>
            </a:r>
            <a:r>
              <a:rPr lang="en-US" dirty="0" err="1"/>
              <a:t>i</a:t>
            </a:r>
            <a:r>
              <a:rPr lang="en-US" dirty="0"/>
              <a:t> &lt; HUGE,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 </a:t>
            </a:r>
            <a:r>
              <a:rPr lang="en-US" dirty="0" smtClean="0"/>
              <a:t>sum += s[</a:t>
            </a:r>
            <a:r>
              <a:rPr lang="en-US" dirty="0" err="1" smtClean="0"/>
              <a:t>i</a:t>
            </a:r>
            <a:r>
              <a:rPr lang="en-US" dirty="0" smtClean="0"/>
              <a:t>].val1;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/>
              <a:t>Translated into pseudo-ASM	:</a:t>
            </a:r>
          </a:p>
          <a:p>
            <a:endParaRPr lang="en-US" dirty="0"/>
          </a:p>
          <a:p>
            <a:r>
              <a:rPr lang="en-US" dirty="0" smtClean="0"/>
              <a:t>LOOP</a:t>
            </a:r>
            <a:r>
              <a:rPr lang="en-US" dirty="0"/>
              <a:t>:			</a:t>
            </a:r>
          </a:p>
          <a:p>
            <a:r>
              <a:rPr lang="en-US" dirty="0"/>
              <a:t>1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dirty="0" smtClean="0"/>
              <a:t>LDD 	F0, 8(R1</a:t>
            </a:r>
            <a:r>
              <a:rPr lang="en-US" dirty="0"/>
              <a:t>)   	</a:t>
            </a:r>
            <a:r>
              <a:rPr lang="en-US" dirty="0" smtClean="0"/>
              <a:t>// </a:t>
            </a:r>
            <a:r>
              <a:rPr lang="en-US" dirty="0"/>
              <a:t>R2 = a[</a:t>
            </a:r>
            <a:r>
              <a:rPr lang="en-US" dirty="0" err="1"/>
              <a:t>i</a:t>
            </a:r>
            <a:r>
              <a:rPr lang="en-US" dirty="0" smtClean="0"/>
              <a:t>].val1 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50%: 3 stalls; 50%200 stalls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2</a:t>
            </a:r>
            <a:r>
              <a:rPr lang="en-US" dirty="0" smtClean="0"/>
              <a:t>:  </a:t>
            </a:r>
            <a:r>
              <a:rPr lang="en-US" dirty="0"/>
              <a:t>	</a:t>
            </a:r>
            <a:r>
              <a:rPr lang="en-US" dirty="0" smtClean="0"/>
              <a:t>ADDD 	F2, F2, F0</a:t>
            </a:r>
            <a:r>
              <a:rPr lang="en-US" dirty="0"/>
              <a:t>	// sum +=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3:	SUBI 	R1</a:t>
            </a:r>
            <a:r>
              <a:rPr lang="en-US" dirty="0"/>
              <a:t>, R1, </a:t>
            </a:r>
            <a:r>
              <a:rPr lang="en-US" dirty="0" smtClean="0"/>
              <a:t>#32</a:t>
            </a:r>
            <a:r>
              <a:rPr lang="en-US" dirty="0"/>
              <a:t>	// </a:t>
            </a:r>
            <a:r>
              <a:rPr lang="en-US" dirty="0" err="1"/>
              <a:t>i</a:t>
            </a:r>
            <a:r>
              <a:rPr lang="en-US" dirty="0"/>
              <a:t>++</a:t>
            </a:r>
            <a:endParaRPr lang="en-US" dirty="0"/>
          </a:p>
          <a:p>
            <a:r>
              <a:rPr lang="en-US" dirty="0" smtClean="0"/>
              <a:t>4:</a:t>
            </a:r>
            <a:r>
              <a:rPr lang="en-US" dirty="0"/>
              <a:t>	</a:t>
            </a:r>
            <a:r>
              <a:rPr lang="en-US" dirty="0" smtClean="0"/>
              <a:t>BEQZ 	R1</a:t>
            </a:r>
            <a:r>
              <a:rPr lang="en-US" dirty="0"/>
              <a:t>, </a:t>
            </a:r>
            <a:r>
              <a:rPr lang="en-US" dirty="0" smtClean="0"/>
              <a:t>#LOOP       // </a:t>
            </a:r>
            <a:r>
              <a:rPr lang="en-US" dirty="0"/>
              <a:t>last time</a:t>
            </a:r>
            <a:r>
              <a:rPr lang="en-US" dirty="0" smtClean="0"/>
              <a:t>?</a:t>
            </a:r>
          </a:p>
          <a:p>
            <a:r>
              <a:rPr lang="sv-SE" b="1" dirty="0" smtClean="0">
                <a:solidFill>
                  <a:srgbClr val="FF0000"/>
                </a:solidFill>
              </a:rPr>
              <a:t>3 stalls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sv-SE" dirty="0"/>
          </a:p>
          <a:p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</a:t>
            </a:r>
            <a:r>
              <a:rPr lang="sv-SE" dirty="0" err="1" smtClean="0"/>
              <a:t>cycles</a:t>
            </a:r>
            <a:r>
              <a:rPr lang="sv-SE" dirty="0" smtClean="0"/>
              <a:t> per loop?  </a:t>
            </a:r>
          </a:p>
          <a:p>
            <a:r>
              <a:rPr lang="sv-SE" b="1" dirty="0" smtClean="0"/>
              <a:t>4 [</a:t>
            </a:r>
            <a:r>
              <a:rPr lang="sv-SE" b="1" dirty="0" err="1" smtClean="0"/>
              <a:t>instr</a:t>
            </a:r>
            <a:r>
              <a:rPr lang="sv-SE" b="1" dirty="0" smtClean="0"/>
              <a:t>] + (200 + 3)/2 [stall] + 3 [stall]</a:t>
            </a:r>
          </a:p>
          <a:p>
            <a:endParaRPr lang="sv-SE" dirty="0" smtClean="0"/>
          </a:p>
          <a:p>
            <a:r>
              <a:rPr lang="sv-SE" dirty="0" smtClean="0"/>
              <a:t>IN </a:t>
            </a:r>
            <a:r>
              <a:rPr lang="sv-SE" dirty="0"/>
              <a:t>ORDER</a:t>
            </a:r>
            <a:r>
              <a:rPr lang="sv-SE" dirty="0" smtClean="0"/>
              <a:t>     	+BP    	+BP+HWP 	+BP+SWP </a:t>
            </a:r>
            <a:endParaRPr lang="sv-SE" b="1" dirty="0" smtClean="0">
              <a:solidFill>
                <a:srgbClr val="FF0000"/>
              </a:solidFill>
            </a:endParaRPr>
          </a:p>
          <a:p>
            <a:r>
              <a:rPr lang="sv-SE" b="1" dirty="0" smtClean="0">
                <a:solidFill>
                  <a:srgbClr val="FF0000"/>
                </a:solidFill>
              </a:rPr>
              <a:t>108		105	7		~7 (HOW?)</a:t>
            </a:r>
          </a:p>
          <a:p>
            <a:endParaRPr lang="sv-SE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321152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897216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473280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049344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71400" y="46738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Struct</a:t>
            </a:r>
            <a:r>
              <a:rPr lang="sv-SE" dirty="0" smtClean="0"/>
              <a:t>: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 bwMode="auto">
          <a:xfrm rot="5400000" flipH="1">
            <a:off x="6566356" y="136520"/>
            <a:ext cx="85657" cy="576063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6376" y="20359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8B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625408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201472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777536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0353600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21153" y="855987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</a:t>
            </a:r>
            <a:r>
              <a:rPr lang="sv-SE" dirty="0" smtClean="0"/>
              <a:t>[i]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625408" y="836712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s[i+1]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85622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4568" y="404664"/>
            <a:ext cx="88414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=0, </a:t>
            </a:r>
            <a:r>
              <a:rPr lang="en-US" dirty="0" err="1"/>
              <a:t>i</a:t>
            </a:r>
            <a:r>
              <a:rPr lang="en-US" dirty="0"/>
              <a:t> &lt; HUGE,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 </a:t>
            </a:r>
            <a:r>
              <a:rPr lang="en-US" dirty="0" smtClean="0"/>
              <a:t>sum += s[</a:t>
            </a:r>
            <a:r>
              <a:rPr lang="en-US" dirty="0" err="1" smtClean="0"/>
              <a:t>i</a:t>
            </a:r>
            <a:r>
              <a:rPr lang="en-US" dirty="0" smtClean="0"/>
              <a:t>].val1;</a:t>
            </a:r>
            <a:endParaRPr lang="en-US" dirty="0"/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/>
              <a:t>Translated into pseudo-ASM	:</a:t>
            </a:r>
          </a:p>
          <a:p>
            <a:endParaRPr lang="en-US" dirty="0"/>
          </a:p>
          <a:p>
            <a:r>
              <a:rPr lang="en-US" dirty="0" smtClean="0"/>
              <a:t>LOOP</a:t>
            </a:r>
            <a:r>
              <a:rPr lang="en-US" dirty="0"/>
              <a:t>:	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0:	PREF	896(R1)</a:t>
            </a:r>
            <a:r>
              <a:rPr lang="en-US" dirty="0"/>
              <a:t>	</a:t>
            </a:r>
            <a:r>
              <a:rPr lang="en-US" dirty="0" smtClean="0"/>
              <a:t>//Staying ahead 28 loops @ 32B stride</a:t>
            </a:r>
            <a:endParaRPr lang="en-US" dirty="0"/>
          </a:p>
          <a:p>
            <a:r>
              <a:rPr lang="en-US" dirty="0"/>
              <a:t>1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dirty="0" smtClean="0"/>
              <a:t>LDD 	F0, 8(R1</a:t>
            </a:r>
            <a:r>
              <a:rPr lang="en-US" dirty="0"/>
              <a:t>)   	</a:t>
            </a:r>
            <a:r>
              <a:rPr lang="en-US" dirty="0" smtClean="0"/>
              <a:t>// </a:t>
            </a:r>
            <a:r>
              <a:rPr lang="en-US" dirty="0"/>
              <a:t>R2 = a[</a:t>
            </a:r>
            <a:r>
              <a:rPr lang="en-US" dirty="0" err="1"/>
              <a:t>i</a:t>
            </a:r>
            <a:r>
              <a:rPr lang="en-US" dirty="0" smtClean="0"/>
              <a:t>].val1 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 stalls</a:t>
            </a:r>
            <a:r>
              <a:rPr lang="en-US" dirty="0" smtClean="0"/>
              <a:t>	</a:t>
            </a:r>
          </a:p>
          <a:p>
            <a:r>
              <a:rPr lang="en-US" dirty="0" smtClean="0"/>
              <a:t>2:  </a:t>
            </a:r>
            <a:r>
              <a:rPr lang="en-US" dirty="0"/>
              <a:t>	</a:t>
            </a:r>
            <a:r>
              <a:rPr lang="en-US" dirty="0" smtClean="0"/>
              <a:t>ADDD 	F2, F2, F0</a:t>
            </a:r>
            <a:r>
              <a:rPr lang="en-US" dirty="0"/>
              <a:t>	// sum +=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3:	SUBI 	R1</a:t>
            </a:r>
            <a:r>
              <a:rPr lang="en-US" dirty="0"/>
              <a:t>, R1, </a:t>
            </a:r>
            <a:r>
              <a:rPr lang="en-US" dirty="0" smtClean="0"/>
              <a:t>#32</a:t>
            </a:r>
            <a:r>
              <a:rPr lang="en-US" dirty="0"/>
              <a:t>	// </a:t>
            </a:r>
            <a:r>
              <a:rPr lang="en-US" dirty="0" err="1"/>
              <a:t>i</a:t>
            </a:r>
            <a:r>
              <a:rPr lang="en-US" dirty="0"/>
              <a:t>++</a:t>
            </a:r>
            <a:endParaRPr lang="en-US" dirty="0"/>
          </a:p>
          <a:p>
            <a:r>
              <a:rPr lang="en-US" dirty="0" smtClean="0"/>
              <a:t>4:</a:t>
            </a:r>
            <a:r>
              <a:rPr lang="en-US" dirty="0"/>
              <a:t>	</a:t>
            </a:r>
            <a:r>
              <a:rPr lang="en-US" dirty="0" smtClean="0"/>
              <a:t>BEQZ 	R1</a:t>
            </a:r>
            <a:r>
              <a:rPr lang="en-US" dirty="0"/>
              <a:t>, </a:t>
            </a:r>
            <a:r>
              <a:rPr lang="en-US" dirty="0" smtClean="0"/>
              <a:t>#LOOP       // </a:t>
            </a:r>
            <a:r>
              <a:rPr lang="en-US" dirty="0"/>
              <a:t>last time</a:t>
            </a:r>
            <a:r>
              <a:rPr lang="en-US" dirty="0" smtClean="0"/>
              <a:t>?</a:t>
            </a:r>
          </a:p>
          <a:p>
            <a:endParaRPr lang="sv-SE" dirty="0"/>
          </a:p>
          <a:p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</a:t>
            </a:r>
            <a:r>
              <a:rPr lang="sv-SE" dirty="0" err="1" smtClean="0"/>
              <a:t>cycles</a:t>
            </a:r>
            <a:r>
              <a:rPr lang="sv-SE" dirty="0" smtClean="0"/>
              <a:t> per loop?  </a:t>
            </a:r>
            <a:r>
              <a:rPr lang="sv-SE" b="1" dirty="0"/>
              <a:t>5</a:t>
            </a:r>
            <a:r>
              <a:rPr lang="sv-SE" b="1" dirty="0" smtClean="0"/>
              <a:t> [</a:t>
            </a:r>
            <a:r>
              <a:rPr lang="sv-SE" b="1" dirty="0" err="1" smtClean="0"/>
              <a:t>instr</a:t>
            </a:r>
            <a:r>
              <a:rPr lang="sv-SE" b="1" dirty="0" smtClean="0"/>
              <a:t>] + 3 [stall] + 3 [stall]</a:t>
            </a:r>
          </a:p>
          <a:p>
            <a:endParaRPr lang="sv-SE" dirty="0" smtClean="0"/>
          </a:p>
          <a:p>
            <a:r>
              <a:rPr lang="sv-SE" dirty="0"/>
              <a:t>	</a:t>
            </a:r>
            <a:r>
              <a:rPr lang="sv-SE" dirty="0" smtClean="0"/>
              <a:t>	</a:t>
            </a:r>
            <a:r>
              <a:rPr lang="sv-SE" dirty="0" err="1" smtClean="0"/>
              <a:t>Base</a:t>
            </a:r>
            <a:r>
              <a:rPr lang="sv-SE" dirty="0" smtClean="0"/>
              <a:t>     	+BP    	+BP+HWP 	+BP+SWP (</a:t>
            </a:r>
            <a:r>
              <a:rPr lang="sv-SE" dirty="0" err="1" smtClean="0"/>
              <a:t>how</a:t>
            </a:r>
            <a:r>
              <a:rPr lang="sv-SE" dirty="0" smtClean="0"/>
              <a:t>)</a:t>
            </a:r>
          </a:p>
          <a:p>
            <a:r>
              <a:rPr lang="sv-SE" dirty="0" smtClean="0"/>
              <a:t>In order	108		105	7		8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321152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897216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473280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049344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71400" y="46738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Struct</a:t>
            </a:r>
            <a:r>
              <a:rPr lang="sv-SE" dirty="0" smtClean="0"/>
              <a:t>: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 bwMode="auto">
          <a:xfrm rot="5400000" flipH="1">
            <a:off x="6566356" y="136520"/>
            <a:ext cx="85657" cy="576063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6376" y="20359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8B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625408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201472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777536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0353600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21153" y="855987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</a:t>
            </a:r>
            <a:r>
              <a:rPr lang="sv-SE" dirty="0" smtClean="0"/>
              <a:t>[i]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625408" y="836712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s[i+1]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672789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944563" y="188640"/>
            <a:ext cx="8842375" cy="701675"/>
          </a:xfrm>
        </p:spPr>
        <p:txBody>
          <a:bodyPr/>
          <a:lstStyle/>
          <a:p>
            <a:pPr eaLnBrk="1" hangingPunct="1"/>
            <a:r>
              <a:rPr lang="en-US" sz="4000" dirty="0" smtClean="0"/>
              <a:t>Architectural assumptions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u="sng" dirty="0" smtClean="0"/>
              <a:t>From		   To	  Latency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FP ALU 		FP ALU		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FP ALU		SD			2</a:t>
            </a:r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LD			FP ALU		1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Latency=number of cycles between the two adjacent instructions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Delayed branch: one branch delay slot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5384" y="988264"/>
            <a:ext cx="69963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INT ALU </a:t>
            </a:r>
            <a:r>
              <a:rPr lang="sv-SE" sz="2400" dirty="0" err="1" smtClean="0"/>
              <a:t>produces</a:t>
            </a:r>
            <a:r>
              <a:rPr lang="sv-SE" sz="2400" dirty="0" smtClean="0"/>
              <a:t> the </a:t>
            </a:r>
            <a:r>
              <a:rPr lang="sv-SE" sz="2400" dirty="0" err="1" smtClean="0"/>
              <a:t>results</a:t>
            </a:r>
            <a:r>
              <a:rPr lang="sv-SE" sz="2400" dirty="0" smtClean="0"/>
              <a:t> the </a:t>
            </a:r>
            <a:r>
              <a:rPr lang="sv-SE" sz="2400" dirty="0" err="1" smtClean="0"/>
              <a:t>next</a:t>
            </a:r>
            <a:r>
              <a:rPr lang="sv-SE" sz="2400" dirty="0" smtClean="0"/>
              <a:t> </a:t>
            </a:r>
            <a:r>
              <a:rPr lang="sv-SE" sz="2400" dirty="0" err="1" smtClean="0"/>
              <a:t>cycle</a:t>
            </a:r>
            <a:endParaRPr lang="sv-SE" sz="2400" dirty="0" smtClean="0"/>
          </a:p>
          <a:p>
            <a:r>
              <a:rPr lang="sv-SE" sz="2400" dirty="0" smtClean="0"/>
              <a:t>FPU ALU </a:t>
            </a:r>
            <a:r>
              <a:rPr lang="sv-SE" sz="2400" dirty="0" err="1"/>
              <a:t>produces</a:t>
            </a:r>
            <a:r>
              <a:rPr lang="sv-SE" sz="2400" dirty="0"/>
              <a:t> the </a:t>
            </a:r>
            <a:r>
              <a:rPr lang="sv-SE" sz="2400" dirty="0" err="1" smtClean="0"/>
              <a:t>results</a:t>
            </a:r>
            <a:r>
              <a:rPr lang="sv-SE" sz="2400" dirty="0" smtClean="0"/>
              <a:t> 3 </a:t>
            </a:r>
            <a:r>
              <a:rPr lang="sv-SE" sz="2400" dirty="0" err="1" smtClean="0"/>
              <a:t>cycles</a:t>
            </a:r>
            <a:r>
              <a:rPr lang="sv-SE" sz="2400" dirty="0" smtClean="0"/>
              <a:t> later</a:t>
            </a:r>
            <a:endParaRPr lang="sv-SE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259250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4568" y="404664"/>
            <a:ext cx="88414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=0, </a:t>
            </a:r>
            <a:r>
              <a:rPr lang="en-US" dirty="0" err="1"/>
              <a:t>i</a:t>
            </a:r>
            <a:r>
              <a:rPr lang="en-US" dirty="0"/>
              <a:t> &lt; HUGE,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 </a:t>
            </a:r>
            <a:r>
              <a:rPr lang="en-US" dirty="0" smtClean="0"/>
              <a:t>sum += s[</a:t>
            </a:r>
            <a:r>
              <a:rPr lang="en-US" dirty="0" err="1" smtClean="0"/>
              <a:t>i</a:t>
            </a:r>
            <a:r>
              <a:rPr lang="en-US" dirty="0" smtClean="0"/>
              <a:t>].val1;</a:t>
            </a:r>
            <a:endParaRPr lang="en-US" dirty="0"/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/>
              <a:t>Translated into pseudo-ASM	:</a:t>
            </a:r>
          </a:p>
          <a:p>
            <a:endParaRPr lang="en-US" dirty="0"/>
          </a:p>
          <a:p>
            <a:r>
              <a:rPr lang="en-US" dirty="0" smtClean="0"/>
              <a:t>LOOP</a:t>
            </a:r>
            <a:r>
              <a:rPr lang="en-US" dirty="0"/>
              <a:t>:	</a:t>
            </a:r>
            <a:endParaRPr lang="en-US" dirty="0" smtClean="0"/>
          </a:p>
          <a:p>
            <a:r>
              <a:rPr lang="en-US" dirty="0" smtClean="0"/>
              <a:t>1:</a:t>
            </a:r>
            <a:r>
              <a:rPr lang="en-US" dirty="0"/>
              <a:t>	</a:t>
            </a:r>
            <a:r>
              <a:rPr lang="en-US" dirty="0" smtClean="0"/>
              <a:t>LDD 	F0, 8(R1</a:t>
            </a:r>
            <a:r>
              <a:rPr lang="en-US" dirty="0"/>
              <a:t>)   	</a:t>
            </a:r>
            <a:r>
              <a:rPr lang="en-US" dirty="0" smtClean="0"/>
              <a:t>// </a:t>
            </a:r>
            <a:r>
              <a:rPr lang="en-US" dirty="0"/>
              <a:t>R2 = a[</a:t>
            </a:r>
            <a:r>
              <a:rPr lang="en-US" dirty="0" err="1"/>
              <a:t>i</a:t>
            </a:r>
            <a:r>
              <a:rPr lang="en-US" dirty="0" smtClean="0"/>
              <a:t>].val1  	</a:t>
            </a:r>
          </a:p>
          <a:p>
            <a:r>
              <a:rPr lang="en-US" dirty="0" smtClean="0"/>
              <a:t>2:  </a:t>
            </a:r>
            <a:r>
              <a:rPr lang="en-US" dirty="0"/>
              <a:t>	</a:t>
            </a:r>
            <a:r>
              <a:rPr lang="en-US" dirty="0" smtClean="0"/>
              <a:t>ADDD 	F2, F2, F0</a:t>
            </a:r>
            <a:r>
              <a:rPr lang="en-US" dirty="0"/>
              <a:t>	// sum +=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3:	SUBI 	R1</a:t>
            </a:r>
            <a:r>
              <a:rPr lang="en-US" dirty="0"/>
              <a:t>, R1, </a:t>
            </a:r>
            <a:r>
              <a:rPr lang="en-US" dirty="0" smtClean="0"/>
              <a:t>#32</a:t>
            </a:r>
            <a:r>
              <a:rPr lang="en-US" dirty="0"/>
              <a:t>	// </a:t>
            </a:r>
            <a:r>
              <a:rPr lang="en-US" dirty="0" err="1"/>
              <a:t>i</a:t>
            </a:r>
            <a:r>
              <a:rPr lang="en-US" dirty="0"/>
              <a:t>++</a:t>
            </a:r>
            <a:endParaRPr lang="en-US" dirty="0"/>
          </a:p>
          <a:p>
            <a:r>
              <a:rPr lang="en-US" dirty="0" smtClean="0"/>
              <a:t>4:</a:t>
            </a:r>
            <a:r>
              <a:rPr lang="en-US" dirty="0"/>
              <a:t>	</a:t>
            </a:r>
            <a:r>
              <a:rPr lang="en-US" dirty="0" smtClean="0"/>
              <a:t>BEQZ 	R1</a:t>
            </a:r>
            <a:r>
              <a:rPr lang="en-US" dirty="0"/>
              <a:t>, </a:t>
            </a:r>
            <a:r>
              <a:rPr lang="en-US" dirty="0" smtClean="0"/>
              <a:t>#LOOP       // </a:t>
            </a:r>
            <a:r>
              <a:rPr lang="en-US" dirty="0"/>
              <a:t>last time</a:t>
            </a:r>
            <a:r>
              <a:rPr lang="en-US" dirty="0" smtClean="0"/>
              <a:t>?</a:t>
            </a:r>
          </a:p>
          <a:p>
            <a:endParaRPr lang="sv-SE" dirty="0"/>
          </a:p>
          <a:p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</a:t>
            </a:r>
            <a:r>
              <a:rPr lang="sv-SE" dirty="0" err="1" smtClean="0"/>
              <a:t>cycles</a:t>
            </a:r>
            <a:r>
              <a:rPr lang="sv-SE" dirty="0" smtClean="0"/>
              <a:t> per loop?  </a:t>
            </a:r>
            <a:r>
              <a:rPr lang="sv-SE" b="1" dirty="0"/>
              <a:t>5</a:t>
            </a:r>
            <a:r>
              <a:rPr lang="sv-SE" b="1" dirty="0" smtClean="0"/>
              <a:t> [</a:t>
            </a:r>
            <a:r>
              <a:rPr lang="sv-SE" b="1" dirty="0" err="1" smtClean="0"/>
              <a:t>instr</a:t>
            </a:r>
            <a:r>
              <a:rPr lang="sv-SE" b="1" dirty="0" smtClean="0"/>
              <a:t>] + 3 [stall] + 3 [stall]</a:t>
            </a:r>
          </a:p>
          <a:p>
            <a:endParaRPr lang="sv-SE" dirty="0" smtClean="0"/>
          </a:p>
          <a:p>
            <a:r>
              <a:rPr lang="sv-SE" dirty="0"/>
              <a:t>	</a:t>
            </a:r>
            <a:r>
              <a:rPr lang="sv-SE" dirty="0" smtClean="0"/>
              <a:t>	</a:t>
            </a:r>
            <a:r>
              <a:rPr lang="sv-SE" dirty="0" err="1" smtClean="0"/>
              <a:t>Base</a:t>
            </a:r>
            <a:r>
              <a:rPr lang="sv-SE" dirty="0" smtClean="0"/>
              <a:t>     	+BP    	+BP+HWP 	+BP+SWP (</a:t>
            </a:r>
            <a:r>
              <a:rPr lang="sv-SE" dirty="0" err="1" smtClean="0"/>
              <a:t>how</a:t>
            </a:r>
            <a:r>
              <a:rPr lang="sv-SE" dirty="0" smtClean="0"/>
              <a:t>)</a:t>
            </a:r>
          </a:p>
          <a:p>
            <a:r>
              <a:rPr lang="sv-SE" dirty="0" smtClean="0"/>
              <a:t>In order	108		105	7		8</a:t>
            </a:r>
          </a:p>
          <a:p>
            <a:r>
              <a:rPr lang="sv-SE" b="1" dirty="0" err="1" smtClean="0">
                <a:solidFill>
                  <a:srgbClr val="FF0000"/>
                </a:solidFill>
              </a:rPr>
              <a:t>Superscalar</a:t>
            </a:r>
            <a:r>
              <a:rPr lang="sv-SE" b="1" dirty="0" smtClean="0">
                <a:solidFill>
                  <a:srgbClr val="FF0000"/>
                </a:solidFill>
              </a:rPr>
              <a:t>?</a:t>
            </a:r>
            <a:endParaRPr lang="sv-SE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321152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897216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473280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049344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71400" y="46738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Struct</a:t>
            </a:r>
            <a:r>
              <a:rPr lang="sv-SE" dirty="0" smtClean="0"/>
              <a:t>: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 bwMode="auto">
          <a:xfrm rot="5400000" flipH="1">
            <a:off x="6566356" y="136520"/>
            <a:ext cx="85657" cy="576063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6376" y="20359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8B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625408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201472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777536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0353600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21153" y="855987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</a:t>
            </a:r>
            <a:r>
              <a:rPr lang="sv-SE" dirty="0" smtClean="0"/>
              <a:t>[i]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625408" y="836712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s[i+1]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56199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4568" y="404664"/>
            <a:ext cx="88414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=0, </a:t>
            </a:r>
            <a:r>
              <a:rPr lang="en-US" dirty="0" err="1"/>
              <a:t>i</a:t>
            </a:r>
            <a:r>
              <a:rPr lang="en-US" dirty="0"/>
              <a:t> &lt; HUGE,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 </a:t>
            </a:r>
            <a:r>
              <a:rPr lang="en-US" dirty="0" smtClean="0"/>
              <a:t>sum += s[</a:t>
            </a:r>
            <a:r>
              <a:rPr lang="en-US" dirty="0" err="1" smtClean="0"/>
              <a:t>i</a:t>
            </a:r>
            <a:r>
              <a:rPr lang="en-US" dirty="0" smtClean="0"/>
              <a:t>].val1;</a:t>
            </a:r>
            <a:endParaRPr lang="en-US" dirty="0"/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/>
              <a:t>Translated into pseudo-ASM	:</a:t>
            </a:r>
          </a:p>
          <a:p>
            <a:endParaRPr lang="en-US" dirty="0"/>
          </a:p>
          <a:p>
            <a:r>
              <a:rPr lang="en-US" dirty="0" smtClean="0"/>
              <a:t>LOOP</a:t>
            </a:r>
            <a:r>
              <a:rPr lang="en-US" dirty="0"/>
              <a:t>:	</a:t>
            </a:r>
            <a:endParaRPr lang="en-US" dirty="0" smtClean="0"/>
          </a:p>
          <a:p>
            <a:r>
              <a:rPr lang="en-US" dirty="0" smtClean="0"/>
              <a:t>1:</a:t>
            </a:r>
            <a:r>
              <a:rPr lang="en-US" dirty="0"/>
              <a:t>	</a:t>
            </a:r>
            <a:r>
              <a:rPr lang="en-US" dirty="0" smtClean="0"/>
              <a:t>LDD 	F0, 8(R1</a:t>
            </a:r>
            <a:r>
              <a:rPr lang="en-US" dirty="0"/>
              <a:t>)   	</a:t>
            </a:r>
            <a:r>
              <a:rPr lang="en-US" dirty="0" smtClean="0"/>
              <a:t>// </a:t>
            </a:r>
            <a:r>
              <a:rPr lang="en-US" dirty="0"/>
              <a:t>R2 = a[</a:t>
            </a:r>
            <a:r>
              <a:rPr lang="en-US" dirty="0" err="1"/>
              <a:t>i</a:t>
            </a:r>
            <a:r>
              <a:rPr lang="en-US" dirty="0" smtClean="0"/>
              <a:t>].val1 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 stalls or 200 stalls</a:t>
            </a:r>
            <a:r>
              <a:rPr lang="en-US" dirty="0" smtClean="0"/>
              <a:t>	</a:t>
            </a:r>
          </a:p>
          <a:p>
            <a:r>
              <a:rPr lang="en-US" dirty="0" smtClean="0"/>
              <a:t>2:  </a:t>
            </a:r>
            <a:r>
              <a:rPr lang="en-US" dirty="0"/>
              <a:t>	</a:t>
            </a:r>
            <a:r>
              <a:rPr lang="en-US" dirty="0" smtClean="0"/>
              <a:t>ADDD 	F2, F2, F0</a:t>
            </a:r>
            <a:r>
              <a:rPr lang="en-US" dirty="0"/>
              <a:t>	// sum +=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3:	SUBI 	R1</a:t>
            </a:r>
            <a:r>
              <a:rPr lang="en-US" dirty="0"/>
              <a:t>, R1, </a:t>
            </a:r>
            <a:r>
              <a:rPr lang="en-US" dirty="0" smtClean="0"/>
              <a:t>#32</a:t>
            </a:r>
            <a:r>
              <a:rPr lang="en-US" dirty="0"/>
              <a:t>	// </a:t>
            </a:r>
            <a:r>
              <a:rPr lang="en-US" dirty="0" err="1"/>
              <a:t>i</a:t>
            </a:r>
            <a:r>
              <a:rPr lang="en-US" dirty="0"/>
              <a:t>++</a:t>
            </a:r>
            <a:endParaRPr lang="en-US" dirty="0"/>
          </a:p>
          <a:p>
            <a:r>
              <a:rPr lang="en-US" dirty="0" smtClean="0"/>
              <a:t>4:</a:t>
            </a:r>
            <a:r>
              <a:rPr lang="en-US" dirty="0"/>
              <a:t>	</a:t>
            </a:r>
            <a:r>
              <a:rPr lang="en-US" dirty="0" smtClean="0"/>
              <a:t>BEQZ 	R1</a:t>
            </a:r>
            <a:r>
              <a:rPr lang="en-US" dirty="0"/>
              <a:t>, </a:t>
            </a:r>
            <a:r>
              <a:rPr lang="en-US" dirty="0" smtClean="0"/>
              <a:t>#LOOP       // </a:t>
            </a:r>
            <a:r>
              <a:rPr lang="en-US" dirty="0"/>
              <a:t>last time</a:t>
            </a:r>
            <a:r>
              <a:rPr lang="en-US" dirty="0" smtClean="0"/>
              <a:t>?</a:t>
            </a:r>
          </a:p>
          <a:p>
            <a:r>
              <a:rPr lang="sv-SE" b="1" dirty="0" smtClean="0">
                <a:solidFill>
                  <a:srgbClr val="FF0000"/>
                </a:solidFill>
              </a:rPr>
              <a:t>3 stalls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sv-SE" dirty="0"/>
          </a:p>
          <a:p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</a:t>
            </a:r>
            <a:r>
              <a:rPr lang="sv-SE" dirty="0" err="1" smtClean="0"/>
              <a:t>cycles</a:t>
            </a:r>
            <a:r>
              <a:rPr lang="sv-SE" dirty="0" smtClean="0"/>
              <a:t> per loop?  </a:t>
            </a:r>
            <a:r>
              <a:rPr lang="sv-SE" b="1" dirty="0"/>
              <a:t>5</a:t>
            </a:r>
            <a:r>
              <a:rPr lang="sv-SE" b="1" dirty="0" smtClean="0"/>
              <a:t> [</a:t>
            </a:r>
            <a:r>
              <a:rPr lang="sv-SE" b="1" dirty="0" err="1" smtClean="0"/>
              <a:t>instr</a:t>
            </a:r>
            <a:r>
              <a:rPr lang="sv-SE" b="1" dirty="0" smtClean="0"/>
              <a:t>] + 3 [stall] + 3 [stall]</a:t>
            </a:r>
          </a:p>
          <a:p>
            <a:endParaRPr lang="sv-SE" dirty="0" smtClean="0"/>
          </a:p>
          <a:p>
            <a:r>
              <a:rPr lang="sv-SE" dirty="0"/>
              <a:t>	</a:t>
            </a:r>
            <a:r>
              <a:rPr lang="sv-SE" dirty="0" smtClean="0"/>
              <a:t>	</a:t>
            </a:r>
            <a:r>
              <a:rPr lang="sv-SE" dirty="0" err="1" smtClean="0"/>
              <a:t>Base</a:t>
            </a:r>
            <a:r>
              <a:rPr lang="sv-SE" dirty="0" smtClean="0"/>
              <a:t>     	+BP    	+BP+HWP 	+BP+SWP (</a:t>
            </a:r>
            <a:r>
              <a:rPr lang="sv-SE" dirty="0" err="1" smtClean="0"/>
              <a:t>how</a:t>
            </a:r>
            <a:r>
              <a:rPr lang="sv-SE" dirty="0" smtClean="0"/>
              <a:t>)</a:t>
            </a:r>
          </a:p>
          <a:p>
            <a:r>
              <a:rPr lang="sv-SE" dirty="0" smtClean="0"/>
              <a:t>In order	108		105	  7		  8</a:t>
            </a:r>
          </a:p>
          <a:p>
            <a:r>
              <a:rPr lang="sv-SE" dirty="0" err="1" smtClean="0"/>
              <a:t>Superscalar</a:t>
            </a:r>
            <a:r>
              <a:rPr lang="sv-SE" dirty="0" smtClean="0"/>
              <a:t>	</a:t>
            </a:r>
            <a:r>
              <a:rPr lang="sv-SE" b="1" dirty="0" smtClean="0">
                <a:solidFill>
                  <a:srgbClr val="FF0000"/>
                </a:solidFill>
              </a:rPr>
              <a:t>107</a:t>
            </a:r>
            <a:r>
              <a:rPr lang="sv-SE" dirty="0" smtClean="0"/>
              <a:t>		104	  6		  7</a:t>
            </a:r>
            <a:endParaRPr lang="sv-SE" dirty="0"/>
          </a:p>
          <a:p>
            <a:r>
              <a:rPr lang="sv-SE" b="1" dirty="0" smtClean="0">
                <a:solidFill>
                  <a:srgbClr val="FF0000"/>
                </a:solidFill>
              </a:rPr>
              <a:t>OoO small?		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b="1" dirty="0" smtClean="0">
                <a:solidFill>
                  <a:srgbClr val="FF0000"/>
                </a:solidFill>
              </a:rPr>
              <a:t>           ???	???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321152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897216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473280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049344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71400" y="46738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Struct</a:t>
            </a:r>
            <a:r>
              <a:rPr lang="sv-SE" dirty="0" smtClean="0"/>
              <a:t>: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 bwMode="auto">
          <a:xfrm rot="5400000" flipH="1">
            <a:off x="6566356" y="136520"/>
            <a:ext cx="85657" cy="576063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6376" y="20359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8B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625408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201472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777536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0353600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21153" y="855987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</a:t>
            </a:r>
            <a:r>
              <a:rPr lang="sv-SE" dirty="0" smtClean="0"/>
              <a:t>[i]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625408" y="836712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s[i+1]</a:t>
            </a:r>
            <a:endParaRPr lang="en-US" dirty="0"/>
          </a:p>
        </p:txBody>
      </p:sp>
      <p:sp>
        <p:nvSpPr>
          <p:cNvPr id="2" name="Left Brace 1"/>
          <p:cNvSpPr/>
          <p:nvPr/>
        </p:nvSpPr>
        <p:spPr bwMode="auto">
          <a:xfrm>
            <a:off x="992560" y="2953080"/>
            <a:ext cx="144016" cy="504056"/>
          </a:xfrm>
          <a:prstGeom prst="lef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958913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4568" y="188640"/>
            <a:ext cx="884143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=0, </a:t>
            </a:r>
            <a:r>
              <a:rPr lang="en-US" dirty="0" err="1"/>
              <a:t>i</a:t>
            </a:r>
            <a:r>
              <a:rPr lang="en-US" dirty="0"/>
              <a:t> &lt; HUGE,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 </a:t>
            </a:r>
            <a:r>
              <a:rPr lang="en-US" dirty="0" smtClean="0"/>
              <a:t>sum += s[</a:t>
            </a:r>
            <a:r>
              <a:rPr lang="en-US" dirty="0" err="1" smtClean="0"/>
              <a:t>i</a:t>
            </a:r>
            <a:r>
              <a:rPr lang="en-US" dirty="0" smtClean="0"/>
              <a:t>].val1;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LOOP</a:t>
            </a:r>
            <a:r>
              <a:rPr lang="en-US" dirty="0"/>
              <a:t>:	</a:t>
            </a:r>
            <a:endParaRPr lang="en-US" dirty="0" smtClean="0"/>
          </a:p>
          <a:p>
            <a:r>
              <a:rPr lang="en-US" dirty="0" smtClean="0"/>
              <a:t>1:</a:t>
            </a:r>
            <a:r>
              <a:rPr lang="en-US" dirty="0"/>
              <a:t>	</a:t>
            </a:r>
            <a:r>
              <a:rPr lang="en-US" dirty="0" smtClean="0"/>
              <a:t>LDD 	F0, 8(R1</a:t>
            </a:r>
            <a:r>
              <a:rPr lang="en-US" dirty="0"/>
              <a:t>)   	</a:t>
            </a:r>
            <a:r>
              <a:rPr lang="en-US" dirty="0" smtClean="0"/>
              <a:t>// </a:t>
            </a:r>
            <a:r>
              <a:rPr lang="en-US" dirty="0"/>
              <a:t>R2 = a[</a:t>
            </a:r>
            <a:r>
              <a:rPr lang="en-US" dirty="0" err="1"/>
              <a:t>i</a:t>
            </a:r>
            <a:r>
              <a:rPr lang="en-US" dirty="0" smtClean="0"/>
              <a:t>].val1  </a:t>
            </a:r>
          </a:p>
          <a:p>
            <a:r>
              <a:rPr lang="en-US" dirty="0" smtClean="0"/>
              <a:t>2:  </a:t>
            </a:r>
            <a:r>
              <a:rPr lang="en-US" dirty="0"/>
              <a:t>	</a:t>
            </a:r>
            <a:r>
              <a:rPr lang="en-US" dirty="0" smtClean="0"/>
              <a:t>ADDD 	F2, F2, F0</a:t>
            </a:r>
            <a:r>
              <a:rPr lang="en-US" dirty="0"/>
              <a:t>	// sum +=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3:	SUBI 	R1</a:t>
            </a:r>
            <a:r>
              <a:rPr lang="en-US" dirty="0"/>
              <a:t>, R1, </a:t>
            </a:r>
            <a:r>
              <a:rPr lang="en-US" dirty="0" smtClean="0"/>
              <a:t>#32</a:t>
            </a:r>
            <a:r>
              <a:rPr lang="en-US" dirty="0"/>
              <a:t>	// </a:t>
            </a:r>
            <a:r>
              <a:rPr lang="en-US" dirty="0" err="1"/>
              <a:t>i</a:t>
            </a:r>
            <a:r>
              <a:rPr lang="en-US" dirty="0"/>
              <a:t>++</a:t>
            </a:r>
            <a:endParaRPr lang="en-US" dirty="0"/>
          </a:p>
          <a:p>
            <a:r>
              <a:rPr lang="en-US" dirty="0" smtClean="0"/>
              <a:t>4:</a:t>
            </a:r>
            <a:r>
              <a:rPr lang="en-US" dirty="0"/>
              <a:t>	</a:t>
            </a:r>
            <a:r>
              <a:rPr lang="en-US" dirty="0" smtClean="0"/>
              <a:t>BEQZ 	R1</a:t>
            </a:r>
            <a:r>
              <a:rPr lang="en-US" dirty="0"/>
              <a:t>, </a:t>
            </a:r>
            <a:r>
              <a:rPr lang="en-US" dirty="0" smtClean="0"/>
              <a:t>#LOOP       // </a:t>
            </a:r>
            <a:r>
              <a:rPr lang="en-US" dirty="0"/>
              <a:t>last time</a:t>
            </a:r>
            <a:r>
              <a:rPr lang="en-US" dirty="0" smtClean="0"/>
              <a:t>?</a:t>
            </a:r>
          </a:p>
          <a:p>
            <a:endParaRPr lang="sv-SE" dirty="0"/>
          </a:p>
          <a:p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</a:t>
            </a:r>
            <a:r>
              <a:rPr lang="sv-SE" dirty="0" err="1" smtClean="0"/>
              <a:t>cycles</a:t>
            </a:r>
            <a:r>
              <a:rPr lang="sv-SE" dirty="0" smtClean="0"/>
              <a:t> per loop?  </a:t>
            </a:r>
            <a:r>
              <a:rPr lang="sv-SE" b="1" dirty="0"/>
              <a:t>5</a:t>
            </a:r>
            <a:r>
              <a:rPr lang="sv-SE" b="1" dirty="0" smtClean="0"/>
              <a:t> [</a:t>
            </a:r>
            <a:r>
              <a:rPr lang="sv-SE" b="1" dirty="0" err="1" smtClean="0"/>
              <a:t>instr</a:t>
            </a:r>
            <a:r>
              <a:rPr lang="sv-SE" b="1" dirty="0" smtClean="0"/>
              <a:t>] + 3 [stall] + 3 [stall]</a:t>
            </a:r>
          </a:p>
          <a:p>
            <a:endParaRPr lang="sv-SE" dirty="0" smtClean="0"/>
          </a:p>
          <a:p>
            <a:r>
              <a:rPr lang="sv-SE" dirty="0"/>
              <a:t>	</a:t>
            </a:r>
            <a:r>
              <a:rPr lang="sv-SE" dirty="0" smtClean="0"/>
              <a:t>	</a:t>
            </a:r>
            <a:r>
              <a:rPr lang="sv-SE" dirty="0" err="1" smtClean="0"/>
              <a:t>Base</a:t>
            </a:r>
            <a:r>
              <a:rPr lang="sv-SE" dirty="0" smtClean="0"/>
              <a:t>     	+BP    	+BP+HWP 	+BP+SWP (</a:t>
            </a:r>
            <a:r>
              <a:rPr lang="sv-SE" dirty="0" err="1" smtClean="0"/>
              <a:t>how</a:t>
            </a:r>
            <a:r>
              <a:rPr lang="sv-SE" dirty="0" smtClean="0"/>
              <a:t>)</a:t>
            </a:r>
          </a:p>
          <a:p>
            <a:r>
              <a:rPr lang="sv-SE" dirty="0" smtClean="0"/>
              <a:t>In order	108		105	  7	</a:t>
            </a:r>
            <a:r>
              <a:rPr lang="sv-SE" dirty="0"/>
              <a:t> </a:t>
            </a:r>
            <a:r>
              <a:rPr lang="sv-SE" dirty="0" smtClean="0"/>
              <a:t> 	  8</a:t>
            </a:r>
          </a:p>
          <a:p>
            <a:r>
              <a:rPr lang="sv-SE" dirty="0" err="1" smtClean="0"/>
              <a:t>Superscalar</a:t>
            </a:r>
            <a:r>
              <a:rPr lang="sv-SE" dirty="0" smtClean="0"/>
              <a:t>	107		104	  6		  7</a:t>
            </a:r>
            <a:endParaRPr lang="sv-SE" dirty="0"/>
          </a:p>
          <a:p>
            <a:r>
              <a:rPr lang="sv-SE" b="1" dirty="0" smtClean="0">
                <a:solidFill>
                  <a:srgbClr val="FF0000"/>
                </a:solidFill>
              </a:rPr>
              <a:t>OoO small		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b="1" dirty="0" smtClean="0">
                <a:solidFill>
                  <a:srgbClr val="FF0000"/>
                </a:solidFill>
              </a:rPr>
              <a:t>	???  	???</a:t>
            </a:r>
          </a:p>
          <a:p>
            <a:r>
              <a:rPr lang="sv-SE" b="1" dirty="0" smtClean="0">
                <a:solidFill>
                  <a:srgbClr val="FF0000"/>
                </a:solidFill>
              </a:rPr>
              <a:t> 	</a:t>
            </a:r>
          </a:p>
          <a:p>
            <a:pPr marL="342900" indent="-342900">
              <a:buAutoNum type="arabicPeriod"/>
            </a:pPr>
            <a:r>
              <a:rPr lang="sv-SE" b="1" dirty="0" err="1" smtClean="0">
                <a:solidFill>
                  <a:srgbClr val="FF0000"/>
                </a:solidFill>
              </a:rPr>
              <a:t>First</a:t>
            </a:r>
            <a:r>
              <a:rPr lang="sv-SE" b="1" dirty="0" smtClean="0">
                <a:solidFill>
                  <a:srgbClr val="FF0000"/>
                </a:solidFill>
              </a:rPr>
              <a:t> LDD = cache miss</a:t>
            </a:r>
          </a:p>
          <a:p>
            <a:pPr marL="342900" indent="-342900">
              <a:buAutoNum type="arabicPeriod"/>
            </a:pPr>
            <a:r>
              <a:rPr lang="sv-SE" b="1" dirty="0" err="1" smtClean="0">
                <a:solidFill>
                  <a:srgbClr val="FF0000"/>
                </a:solidFill>
              </a:rPr>
              <a:t>Issue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b="1" dirty="0" err="1" smtClean="0">
                <a:solidFill>
                  <a:srgbClr val="FF0000"/>
                </a:solidFill>
              </a:rPr>
              <a:t>another</a:t>
            </a:r>
            <a:r>
              <a:rPr lang="sv-SE" b="1" dirty="0" smtClean="0">
                <a:solidFill>
                  <a:srgbClr val="FF0000"/>
                </a:solidFill>
              </a:rPr>
              <a:t> 31 </a:t>
            </a:r>
            <a:r>
              <a:rPr lang="sv-SE" b="1" dirty="0" err="1" smtClean="0">
                <a:solidFill>
                  <a:srgbClr val="FF0000"/>
                </a:solidFill>
              </a:rPr>
              <a:t>instructions</a:t>
            </a:r>
            <a:r>
              <a:rPr lang="sv-SE" b="1" dirty="0" smtClean="0">
                <a:solidFill>
                  <a:srgbClr val="FF0000"/>
                </a:solidFill>
              </a:rPr>
              <a:t> (8 loops). </a:t>
            </a:r>
            <a:r>
              <a:rPr lang="sv-SE" b="1" dirty="0" err="1" smtClean="0">
                <a:solidFill>
                  <a:srgbClr val="FF0000"/>
                </a:solidFill>
              </a:rPr>
              <a:t>Takes</a:t>
            </a:r>
            <a:r>
              <a:rPr lang="sv-SE" b="1" dirty="0" smtClean="0">
                <a:solidFill>
                  <a:srgbClr val="FF0000"/>
                </a:solidFill>
              </a:rPr>
              <a:t> 32 </a:t>
            </a:r>
            <a:r>
              <a:rPr lang="sv-SE" b="1" dirty="0" err="1" smtClean="0">
                <a:solidFill>
                  <a:srgbClr val="FF0000"/>
                </a:solidFill>
              </a:rPr>
              <a:t>cycles</a:t>
            </a:r>
            <a:endParaRPr lang="en-US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sv-SE" b="1" dirty="0" err="1" smtClean="0">
                <a:solidFill>
                  <a:srgbClr val="FF0000"/>
                </a:solidFill>
              </a:rPr>
              <a:t>Wait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b="1" dirty="0" err="1" smtClean="0">
                <a:solidFill>
                  <a:srgbClr val="FF0000"/>
                </a:solidFill>
              </a:rPr>
              <a:t>another</a:t>
            </a:r>
            <a:r>
              <a:rPr lang="sv-SE" b="1" dirty="0" smtClean="0">
                <a:solidFill>
                  <a:srgbClr val="FF0000"/>
                </a:solidFill>
              </a:rPr>
              <a:t> 168 </a:t>
            </a:r>
            <a:r>
              <a:rPr lang="sv-SE" b="1" dirty="0" err="1" smtClean="0">
                <a:solidFill>
                  <a:srgbClr val="FF0000"/>
                </a:solidFill>
              </a:rPr>
              <a:t>cycles</a:t>
            </a:r>
            <a:r>
              <a:rPr lang="sv-SE" b="1" dirty="0" smtClean="0">
                <a:solidFill>
                  <a:srgbClr val="FF0000"/>
                </a:solidFill>
              </a:rPr>
              <a:t> (4 outstanding cache misses: MLP=4)</a:t>
            </a:r>
          </a:p>
          <a:p>
            <a:pPr marL="342900" indent="-342900">
              <a:buAutoNum type="arabicPeriod"/>
            </a:pPr>
            <a:r>
              <a:rPr lang="sv-SE" b="1" dirty="0" err="1" smtClean="0">
                <a:solidFill>
                  <a:srgbClr val="FF0000"/>
                </a:solidFill>
              </a:rPr>
              <a:t>Repeat</a:t>
            </a:r>
            <a:r>
              <a:rPr lang="sv-SE" b="1" dirty="0" smtClean="0">
                <a:solidFill>
                  <a:srgbClr val="FF0000"/>
                </a:solidFill>
              </a:rPr>
              <a:t> 1-3</a:t>
            </a:r>
          </a:p>
          <a:p>
            <a:r>
              <a:rPr lang="sv-SE" b="1" dirty="0" smtClean="0">
                <a:solidFill>
                  <a:srgbClr val="FF0000"/>
                </a:solidFill>
                <a:sym typeface="Wingdings" pitchFamily="2" charset="2"/>
              </a:rPr>
              <a:t> 8 loops in 201 </a:t>
            </a:r>
            <a:r>
              <a:rPr lang="sv-SE" b="1" dirty="0" err="1" smtClean="0">
                <a:solidFill>
                  <a:srgbClr val="FF0000"/>
                </a:solidFill>
                <a:sym typeface="Wingdings" pitchFamily="2" charset="2"/>
              </a:rPr>
              <a:t>cycles</a:t>
            </a:r>
            <a:r>
              <a:rPr lang="sv-SE" b="1" dirty="0" smtClean="0">
                <a:solidFill>
                  <a:srgbClr val="FF0000"/>
                </a:solidFill>
                <a:sym typeface="Wingdings" pitchFamily="2" charset="2"/>
              </a:rPr>
              <a:t>  25 </a:t>
            </a:r>
            <a:r>
              <a:rPr lang="sv-SE" b="1" dirty="0" err="1" smtClean="0">
                <a:solidFill>
                  <a:srgbClr val="FF0000"/>
                </a:solidFill>
                <a:sym typeface="Wingdings" pitchFamily="2" charset="2"/>
              </a:rPr>
              <a:t>cycles</a:t>
            </a:r>
            <a:r>
              <a:rPr lang="sv-SE" b="1" dirty="0" smtClean="0">
                <a:solidFill>
                  <a:srgbClr val="FF0000"/>
                </a:solidFill>
                <a:sym typeface="Wingdings" pitchFamily="2" charset="2"/>
              </a:rPr>
              <a:t>/loop</a:t>
            </a:r>
            <a:endParaRPr lang="sv-SE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sv-SE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321152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897216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473280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049344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71400" y="46738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Struct</a:t>
            </a:r>
            <a:r>
              <a:rPr lang="sv-SE" dirty="0" smtClean="0"/>
              <a:t>: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 bwMode="auto">
          <a:xfrm rot="5400000" flipH="1">
            <a:off x="6566356" y="136520"/>
            <a:ext cx="85657" cy="576063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6376" y="20359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8B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625408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201472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777536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0353600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21153" y="855987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</a:t>
            </a:r>
            <a:r>
              <a:rPr lang="sv-SE" dirty="0" smtClean="0"/>
              <a:t>[i]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625408" y="836712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s[i+1]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7685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4568" y="188640"/>
            <a:ext cx="9001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=0, </a:t>
            </a:r>
            <a:r>
              <a:rPr lang="en-US" dirty="0" err="1"/>
              <a:t>i</a:t>
            </a:r>
            <a:r>
              <a:rPr lang="en-US" dirty="0"/>
              <a:t> &lt; HUGE,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 </a:t>
            </a:r>
            <a:r>
              <a:rPr lang="en-US" dirty="0" smtClean="0"/>
              <a:t>sum += s[</a:t>
            </a:r>
            <a:r>
              <a:rPr lang="en-US" dirty="0" err="1" smtClean="0"/>
              <a:t>i</a:t>
            </a:r>
            <a:r>
              <a:rPr lang="en-US" dirty="0" smtClean="0"/>
              <a:t>].val1;</a:t>
            </a:r>
            <a:endParaRPr lang="en-US" dirty="0"/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LOOP</a:t>
            </a:r>
            <a:r>
              <a:rPr lang="en-US" dirty="0"/>
              <a:t>:	</a:t>
            </a:r>
            <a:endParaRPr lang="en-US" dirty="0" smtClean="0"/>
          </a:p>
          <a:p>
            <a:r>
              <a:rPr lang="en-US" dirty="0" smtClean="0"/>
              <a:t>1:</a:t>
            </a:r>
            <a:r>
              <a:rPr lang="en-US" dirty="0"/>
              <a:t>	</a:t>
            </a:r>
            <a:r>
              <a:rPr lang="en-US" dirty="0" smtClean="0"/>
              <a:t>LDD 	F0, 8(R1</a:t>
            </a:r>
            <a:r>
              <a:rPr lang="en-US" dirty="0"/>
              <a:t>)   	</a:t>
            </a:r>
            <a:r>
              <a:rPr lang="en-US" dirty="0" smtClean="0"/>
              <a:t>// </a:t>
            </a:r>
            <a:r>
              <a:rPr lang="en-US" dirty="0"/>
              <a:t>R2 = a[</a:t>
            </a:r>
            <a:r>
              <a:rPr lang="en-US" dirty="0" err="1"/>
              <a:t>i</a:t>
            </a:r>
            <a:r>
              <a:rPr lang="en-US" dirty="0" smtClean="0"/>
              <a:t>].val1  </a:t>
            </a:r>
          </a:p>
          <a:p>
            <a:r>
              <a:rPr lang="en-US" dirty="0" smtClean="0"/>
              <a:t>2:  </a:t>
            </a:r>
            <a:r>
              <a:rPr lang="en-US" dirty="0"/>
              <a:t>	</a:t>
            </a:r>
            <a:r>
              <a:rPr lang="en-US" dirty="0" smtClean="0"/>
              <a:t>ADDD 	F2, F2, F0</a:t>
            </a:r>
            <a:r>
              <a:rPr lang="en-US" dirty="0"/>
              <a:t>	// sum +=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3:	SUBI 	R1</a:t>
            </a:r>
            <a:r>
              <a:rPr lang="en-US" dirty="0"/>
              <a:t>, R1, </a:t>
            </a:r>
            <a:r>
              <a:rPr lang="en-US" dirty="0" smtClean="0"/>
              <a:t>#32</a:t>
            </a:r>
            <a:r>
              <a:rPr lang="en-US" dirty="0"/>
              <a:t>	// </a:t>
            </a:r>
            <a:r>
              <a:rPr lang="en-US" dirty="0" err="1"/>
              <a:t>i</a:t>
            </a:r>
            <a:r>
              <a:rPr lang="en-US" dirty="0"/>
              <a:t>++</a:t>
            </a:r>
            <a:endParaRPr lang="en-US" dirty="0"/>
          </a:p>
          <a:p>
            <a:r>
              <a:rPr lang="en-US" dirty="0" smtClean="0"/>
              <a:t>4:</a:t>
            </a:r>
            <a:r>
              <a:rPr lang="en-US" dirty="0"/>
              <a:t>	</a:t>
            </a:r>
            <a:r>
              <a:rPr lang="en-US" dirty="0" smtClean="0"/>
              <a:t>BEQZ 	R1</a:t>
            </a:r>
            <a:r>
              <a:rPr lang="en-US" dirty="0"/>
              <a:t>, </a:t>
            </a:r>
            <a:r>
              <a:rPr lang="en-US" dirty="0" smtClean="0"/>
              <a:t>#LOOP       // </a:t>
            </a:r>
            <a:r>
              <a:rPr lang="en-US" dirty="0"/>
              <a:t>last time</a:t>
            </a:r>
            <a:r>
              <a:rPr lang="en-US" dirty="0" smtClean="0"/>
              <a:t>?</a:t>
            </a:r>
          </a:p>
          <a:p>
            <a:endParaRPr lang="sv-SE" dirty="0"/>
          </a:p>
          <a:p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</a:t>
            </a:r>
            <a:r>
              <a:rPr lang="sv-SE" dirty="0" err="1" smtClean="0"/>
              <a:t>cycles</a:t>
            </a:r>
            <a:r>
              <a:rPr lang="sv-SE" dirty="0" smtClean="0"/>
              <a:t> per loop?  </a:t>
            </a:r>
          </a:p>
          <a:p>
            <a:r>
              <a:rPr lang="sv-SE" dirty="0"/>
              <a:t>	</a:t>
            </a:r>
            <a:r>
              <a:rPr lang="sv-SE" dirty="0" smtClean="0"/>
              <a:t>	</a:t>
            </a:r>
            <a:r>
              <a:rPr lang="sv-SE" dirty="0" err="1" smtClean="0"/>
              <a:t>Base</a:t>
            </a:r>
            <a:r>
              <a:rPr lang="sv-SE" dirty="0" smtClean="0"/>
              <a:t>     	+BP    	+BP+HWP 	+BP+SWP (</a:t>
            </a:r>
            <a:r>
              <a:rPr lang="sv-SE" dirty="0" err="1" smtClean="0"/>
              <a:t>how</a:t>
            </a:r>
            <a:r>
              <a:rPr lang="sv-SE" dirty="0" smtClean="0"/>
              <a:t>)</a:t>
            </a:r>
          </a:p>
          <a:p>
            <a:r>
              <a:rPr lang="sv-SE" dirty="0" smtClean="0"/>
              <a:t>In order	108		105	  7		  8</a:t>
            </a:r>
          </a:p>
          <a:p>
            <a:r>
              <a:rPr lang="sv-SE" dirty="0" err="1" smtClean="0"/>
              <a:t>Superscalar</a:t>
            </a:r>
            <a:r>
              <a:rPr lang="sv-SE" dirty="0" smtClean="0"/>
              <a:t>	107		104	  6		  7</a:t>
            </a:r>
            <a:endParaRPr lang="sv-SE" dirty="0"/>
          </a:p>
          <a:p>
            <a:r>
              <a:rPr lang="sv-SE" b="1" dirty="0" smtClean="0">
                <a:solidFill>
                  <a:srgbClr val="FF0000"/>
                </a:solidFill>
              </a:rPr>
              <a:t>OoO small		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b="1" dirty="0" smtClean="0">
                <a:solidFill>
                  <a:srgbClr val="FF0000"/>
                </a:solidFill>
              </a:rPr>
              <a:t>	  25  	  4</a:t>
            </a:r>
          </a:p>
          <a:p>
            <a:r>
              <a:rPr lang="sv-SE" b="1" dirty="0" smtClean="0">
                <a:solidFill>
                  <a:srgbClr val="FF0000"/>
                </a:solidFill>
              </a:rPr>
              <a:t>OoO </a:t>
            </a:r>
            <a:r>
              <a:rPr lang="sv-SE" b="1" dirty="0" err="1" smtClean="0">
                <a:solidFill>
                  <a:srgbClr val="FF0000"/>
                </a:solidFill>
              </a:rPr>
              <a:t>large</a:t>
            </a:r>
            <a:r>
              <a:rPr lang="sv-SE" b="1" dirty="0" smtClean="0">
                <a:solidFill>
                  <a:srgbClr val="FF0000"/>
                </a:solidFill>
              </a:rPr>
              <a:t>			 ???	???</a:t>
            </a:r>
          </a:p>
          <a:p>
            <a:r>
              <a:rPr lang="sv-SE" b="1" dirty="0" smtClean="0">
                <a:solidFill>
                  <a:srgbClr val="FF0000"/>
                </a:solidFill>
              </a:rPr>
              <a:t> 	</a:t>
            </a:r>
          </a:p>
          <a:p>
            <a:pPr marL="342900" indent="-342900">
              <a:buAutoNum type="arabicPeriod"/>
            </a:pPr>
            <a:r>
              <a:rPr lang="sv-SE" b="1" dirty="0" err="1" smtClean="0">
                <a:solidFill>
                  <a:srgbClr val="FF0000"/>
                </a:solidFill>
              </a:rPr>
              <a:t>First</a:t>
            </a:r>
            <a:r>
              <a:rPr lang="sv-SE" b="1" dirty="0" smtClean="0">
                <a:solidFill>
                  <a:srgbClr val="FF0000"/>
                </a:solidFill>
              </a:rPr>
              <a:t> LDD = cache miss</a:t>
            </a:r>
          </a:p>
          <a:p>
            <a:pPr marL="342900" indent="-342900">
              <a:buAutoNum type="arabicPeriod"/>
            </a:pPr>
            <a:r>
              <a:rPr lang="sv-SE" b="1" dirty="0" err="1" smtClean="0">
                <a:solidFill>
                  <a:srgbClr val="FF0000"/>
                </a:solidFill>
              </a:rPr>
              <a:t>Issue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b="1" dirty="0" err="1" smtClean="0">
                <a:solidFill>
                  <a:srgbClr val="FF0000"/>
                </a:solidFill>
              </a:rPr>
              <a:t>another</a:t>
            </a:r>
            <a:r>
              <a:rPr lang="sv-SE" b="1" dirty="0" smtClean="0">
                <a:solidFill>
                  <a:srgbClr val="FF0000"/>
                </a:solidFill>
              </a:rPr>
              <a:t> 131 </a:t>
            </a:r>
            <a:r>
              <a:rPr lang="sv-SE" b="1" dirty="0" err="1" smtClean="0">
                <a:solidFill>
                  <a:srgbClr val="FF0000"/>
                </a:solidFill>
              </a:rPr>
              <a:t>instructions</a:t>
            </a:r>
            <a:r>
              <a:rPr lang="sv-SE" b="1" dirty="0" smtClean="0">
                <a:solidFill>
                  <a:srgbClr val="FF0000"/>
                </a:solidFill>
              </a:rPr>
              <a:t> (32 loops). </a:t>
            </a:r>
            <a:r>
              <a:rPr lang="sv-SE" b="1" dirty="0" err="1" smtClean="0">
                <a:solidFill>
                  <a:srgbClr val="FF0000"/>
                </a:solidFill>
              </a:rPr>
              <a:t>Takes</a:t>
            </a:r>
            <a:r>
              <a:rPr lang="sv-SE" b="1" dirty="0" smtClean="0">
                <a:solidFill>
                  <a:srgbClr val="FF0000"/>
                </a:solidFill>
              </a:rPr>
              <a:t> 64 </a:t>
            </a:r>
            <a:r>
              <a:rPr lang="sv-SE" b="1" dirty="0" err="1" smtClean="0">
                <a:solidFill>
                  <a:srgbClr val="FF0000"/>
                </a:solidFill>
              </a:rPr>
              <a:t>cycles</a:t>
            </a:r>
            <a:endParaRPr lang="en-US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sv-SE" b="1" dirty="0" err="1" smtClean="0">
                <a:solidFill>
                  <a:srgbClr val="FF0000"/>
                </a:solidFill>
              </a:rPr>
              <a:t>Wait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b="1" dirty="0" err="1" smtClean="0">
                <a:solidFill>
                  <a:srgbClr val="FF0000"/>
                </a:solidFill>
              </a:rPr>
              <a:t>another</a:t>
            </a:r>
            <a:r>
              <a:rPr lang="sv-SE" b="1" dirty="0" smtClean="0">
                <a:solidFill>
                  <a:srgbClr val="FF0000"/>
                </a:solidFill>
              </a:rPr>
              <a:t> 136 </a:t>
            </a:r>
            <a:r>
              <a:rPr lang="sv-SE" b="1" dirty="0" err="1" smtClean="0">
                <a:solidFill>
                  <a:srgbClr val="FF0000"/>
                </a:solidFill>
              </a:rPr>
              <a:t>cycles</a:t>
            </a:r>
            <a:r>
              <a:rPr lang="sv-SE" b="1" dirty="0" smtClean="0">
                <a:solidFill>
                  <a:srgbClr val="FF0000"/>
                </a:solidFill>
              </a:rPr>
              <a:t> (MLP=16)</a:t>
            </a:r>
          </a:p>
          <a:p>
            <a:pPr marL="342900" indent="-342900">
              <a:buAutoNum type="arabicPeriod"/>
            </a:pPr>
            <a:r>
              <a:rPr lang="sv-SE" b="1" dirty="0" err="1" smtClean="0">
                <a:solidFill>
                  <a:srgbClr val="FF0000"/>
                </a:solidFill>
              </a:rPr>
              <a:t>Repeat</a:t>
            </a:r>
            <a:r>
              <a:rPr lang="sv-SE" b="1" dirty="0" smtClean="0">
                <a:solidFill>
                  <a:srgbClr val="FF0000"/>
                </a:solidFill>
              </a:rPr>
              <a:t> 1-3</a:t>
            </a:r>
          </a:p>
          <a:p>
            <a:r>
              <a:rPr lang="sv-SE" b="1" dirty="0" smtClean="0">
                <a:solidFill>
                  <a:srgbClr val="FF0000"/>
                </a:solidFill>
                <a:sym typeface="Wingdings" pitchFamily="2" charset="2"/>
              </a:rPr>
              <a:t> 32 loops in 201 </a:t>
            </a:r>
            <a:r>
              <a:rPr lang="sv-SE" b="1" dirty="0" err="1" smtClean="0">
                <a:solidFill>
                  <a:srgbClr val="FF0000"/>
                </a:solidFill>
                <a:sym typeface="Wingdings" pitchFamily="2" charset="2"/>
              </a:rPr>
              <a:t>cycles</a:t>
            </a:r>
            <a:r>
              <a:rPr lang="sv-SE" b="1" dirty="0" smtClean="0">
                <a:solidFill>
                  <a:srgbClr val="FF0000"/>
                </a:solidFill>
                <a:sym typeface="Wingdings" pitchFamily="2" charset="2"/>
              </a:rPr>
              <a:t>  6 </a:t>
            </a:r>
            <a:r>
              <a:rPr lang="sv-SE" b="1" dirty="0" err="1" smtClean="0">
                <a:solidFill>
                  <a:srgbClr val="FF0000"/>
                </a:solidFill>
                <a:sym typeface="Wingdings" pitchFamily="2" charset="2"/>
              </a:rPr>
              <a:t>cycles</a:t>
            </a:r>
            <a:r>
              <a:rPr lang="sv-SE" b="1" dirty="0" smtClean="0">
                <a:solidFill>
                  <a:srgbClr val="FF0000"/>
                </a:solidFill>
                <a:sym typeface="Wingdings" pitchFamily="2" charset="2"/>
              </a:rPr>
              <a:t>/loop</a:t>
            </a:r>
            <a:endParaRPr lang="sv-SE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sv-SE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321152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897216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473280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049344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71400" y="46738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Struct</a:t>
            </a:r>
            <a:r>
              <a:rPr lang="sv-SE" dirty="0" smtClean="0"/>
              <a:t>: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 bwMode="auto">
          <a:xfrm rot="5400000" flipH="1">
            <a:off x="6566356" y="136520"/>
            <a:ext cx="85657" cy="576063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6376" y="20359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8B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625408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201472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777536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0353600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21153" y="855987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</a:t>
            </a:r>
            <a:r>
              <a:rPr lang="sv-SE" dirty="0" smtClean="0"/>
              <a:t>[i]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625408" y="836712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s[i+1]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642609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4568" y="188640"/>
            <a:ext cx="9001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=0, </a:t>
            </a:r>
            <a:r>
              <a:rPr lang="en-US" dirty="0" err="1"/>
              <a:t>i</a:t>
            </a:r>
            <a:r>
              <a:rPr lang="en-US" dirty="0"/>
              <a:t> &lt; HUGE,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 </a:t>
            </a:r>
            <a:r>
              <a:rPr lang="en-US" dirty="0" smtClean="0"/>
              <a:t>sum += s[</a:t>
            </a:r>
            <a:r>
              <a:rPr lang="en-US" dirty="0" err="1" smtClean="0"/>
              <a:t>i</a:t>
            </a:r>
            <a:r>
              <a:rPr lang="en-US" dirty="0" smtClean="0"/>
              <a:t>].val1;</a:t>
            </a:r>
            <a:endParaRPr lang="en-US" dirty="0"/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LOOP</a:t>
            </a:r>
            <a:r>
              <a:rPr lang="en-US" dirty="0"/>
              <a:t>:	</a:t>
            </a:r>
            <a:endParaRPr lang="en-US" dirty="0" smtClean="0"/>
          </a:p>
          <a:p>
            <a:r>
              <a:rPr lang="en-US" dirty="0" smtClean="0"/>
              <a:t>1:</a:t>
            </a:r>
            <a:r>
              <a:rPr lang="en-US" dirty="0"/>
              <a:t>	</a:t>
            </a:r>
            <a:r>
              <a:rPr lang="en-US" dirty="0" smtClean="0"/>
              <a:t>LDD 	F0, 8(R1</a:t>
            </a:r>
            <a:r>
              <a:rPr lang="en-US" dirty="0"/>
              <a:t>)   	</a:t>
            </a:r>
            <a:r>
              <a:rPr lang="en-US" dirty="0" smtClean="0"/>
              <a:t>// </a:t>
            </a:r>
            <a:r>
              <a:rPr lang="en-US" dirty="0"/>
              <a:t>R2 = a[</a:t>
            </a:r>
            <a:r>
              <a:rPr lang="en-US" dirty="0" err="1"/>
              <a:t>i</a:t>
            </a:r>
            <a:r>
              <a:rPr lang="en-US" dirty="0" smtClean="0"/>
              <a:t>].val1  </a:t>
            </a:r>
          </a:p>
          <a:p>
            <a:r>
              <a:rPr lang="en-US" dirty="0" smtClean="0"/>
              <a:t>2:  </a:t>
            </a:r>
            <a:r>
              <a:rPr lang="en-US" dirty="0"/>
              <a:t>	</a:t>
            </a:r>
            <a:r>
              <a:rPr lang="en-US" dirty="0" smtClean="0"/>
              <a:t>ADDD 	F2, F2, F0</a:t>
            </a:r>
            <a:r>
              <a:rPr lang="en-US" dirty="0"/>
              <a:t>	// sum +=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3:	SUBI 	R1</a:t>
            </a:r>
            <a:r>
              <a:rPr lang="en-US" dirty="0"/>
              <a:t>, R1, </a:t>
            </a:r>
            <a:r>
              <a:rPr lang="en-US" dirty="0" smtClean="0"/>
              <a:t>#32</a:t>
            </a:r>
            <a:r>
              <a:rPr lang="en-US" dirty="0"/>
              <a:t>	// </a:t>
            </a:r>
            <a:r>
              <a:rPr lang="en-US" dirty="0" err="1"/>
              <a:t>i</a:t>
            </a:r>
            <a:r>
              <a:rPr lang="en-US" dirty="0"/>
              <a:t>++</a:t>
            </a:r>
            <a:endParaRPr lang="en-US" dirty="0"/>
          </a:p>
          <a:p>
            <a:r>
              <a:rPr lang="en-US" dirty="0" smtClean="0"/>
              <a:t>4:</a:t>
            </a:r>
            <a:r>
              <a:rPr lang="en-US" dirty="0"/>
              <a:t>	</a:t>
            </a:r>
            <a:r>
              <a:rPr lang="en-US" dirty="0" smtClean="0"/>
              <a:t>BEQZ 	R1</a:t>
            </a:r>
            <a:r>
              <a:rPr lang="en-US" dirty="0"/>
              <a:t>, </a:t>
            </a:r>
            <a:r>
              <a:rPr lang="en-US" dirty="0" smtClean="0"/>
              <a:t>#LOOP       // </a:t>
            </a:r>
            <a:r>
              <a:rPr lang="en-US" dirty="0"/>
              <a:t>last time</a:t>
            </a:r>
            <a:r>
              <a:rPr lang="en-US" dirty="0" smtClean="0"/>
              <a:t>?</a:t>
            </a:r>
          </a:p>
          <a:p>
            <a:endParaRPr lang="sv-SE" dirty="0"/>
          </a:p>
          <a:p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</a:t>
            </a:r>
            <a:r>
              <a:rPr lang="sv-SE" dirty="0" err="1" smtClean="0"/>
              <a:t>cycles</a:t>
            </a:r>
            <a:r>
              <a:rPr lang="sv-SE" dirty="0" smtClean="0"/>
              <a:t> per loop?  </a:t>
            </a:r>
          </a:p>
          <a:p>
            <a:r>
              <a:rPr lang="sv-SE" dirty="0"/>
              <a:t>	</a:t>
            </a:r>
            <a:r>
              <a:rPr lang="sv-SE" dirty="0" smtClean="0"/>
              <a:t>	</a:t>
            </a:r>
            <a:r>
              <a:rPr lang="sv-SE" dirty="0" err="1" smtClean="0"/>
              <a:t>Base</a:t>
            </a:r>
            <a:r>
              <a:rPr lang="sv-SE" dirty="0" smtClean="0"/>
              <a:t>     	+BP    	+BP+HWP 	+BP+SWP (</a:t>
            </a:r>
            <a:r>
              <a:rPr lang="sv-SE" dirty="0" err="1" smtClean="0"/>
              <a:t>how</a:t>
            </a:r>
            <a:r>
              <a:rPr lang="sv-SE" dirty="0" smtClean="0"/>
              <a:t>)</a:t>
            </a:r>
          </a:p>
          <a:p>
            <a:r>
              <a:rPr lang="sv-SE" dirty="0" smtClean="0"/>
              <a:t>In order	108		105	  7		  8</a:t>
            </a:r>
          </a:p>
          <a:p>
            <a:r>
              <a:rPr lang="sv-SE" dirty="0" err="1" smtClean="0"/>
              <a:t>Superscalar</a:t>
            </a:r>
            <a:r>
              <a:rPr lang="sv-SE" dirty="0" smtClean="0"/>
              <a:t>	107		104	  6		  7</a:t>
            </a:r>
            <a:endParaRPr lang="sv-SE" dirty="0"/>
          </a:p>
          <a:p>
            <a:r>
              <a:rPr lang="sv-SE" b="1" dirty="0" smtClean="0">
                <a:solidFill>
                  <a:srgbClr val="FF0000"/>
                </a:solidFill>
              </a:rPr>
              <a:t>OoO small		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b="1" dirty="0" smtClean="0">
                <a:solidFill>
                  <a:srgbClr val="FF0000"/>
                </a:solidFill>
              </a:rPr>
              <a:t>	  25  	  4</a:t>
            </a:r>
          </a:p>
          <a:p>
            <a:r>
              <a:rPr lang="sv-SE" b="1" dirty="0" smtClean="0">
                <a:solidFill>
                  <a:srgbClr val="FF0000"/>
                </a:solidFill>
              </a:rPr>
              <a:t>OoO </a:t>
            </a:r>
            <a:r>
              <a:rPr lang="sv-SE" b="1" dirty="0" err="1" smtClean="0">
                <a:solidFill>
                  <a:srgbClr val="FF0000"/>
                </a:solidFill>
              </a:rPr>
              <a:t>large</a:t>
            </a:r>
            <a:r>
              <a:rPr lang="sv-SE" b="1" dirty="0" smtClean="0">
                <a:solidFill>
                  <a:srgbClr val="FF0000"/>
                </a:solidFill>
              </a:rPr>
              <a:t>			    6	  2</a:t>
            </a:r>
          </a:p>
          <a:p>
            <a:r>
              <a:rPr lang="sv-SE" b="1" dirty="0" smtClean="0">
                <a:solidFill>
                  <a:srgbClr val="FF0000"/>
                </a:solidFill>
              </a:rPr>
              <a:t> 	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321152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897216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473280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049344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71400" y="46738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Struct</a:t>
            </a:r>
            <a:r>
              <a:rPr lang="sv-SE" dirty="0" smtClean="0"/>
              <a:t>: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 bwMode="auto">
          <a:xfrm rot="5400000" flipH="1">
            <a:off x="6566356" y="136520"/>
            <a:ext cx="85657" cy="576063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6376" y="20359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8B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625408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201472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777536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0353600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21153" y="855987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</a:t>
            </a:r>
            <a:r>
              <a:rPr lang="sv-SE" dirty="0" smtClean="0"/>
              <a:t>[i]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625408" y="836712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s[i+1]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60129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24608" y="889844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=0, </a:t>
            </a:r>
            <a:r>
              <a:rPr lang="en-US" dirty="0" err="1"/>
              <a:t>i</a:t>
            </a:r>
            <a:r>
              <a:rPr lang="en-US" dirty="0"/>
              <a:t> &lt; HUGE,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 </a:t>
            </a:r>
            <a:r>
              <a:rPr lang="en-US" dirty="0" smtClean="0"/>
              <a:t>sum += s[a[</a:t>
            </a:r>
            <a:r>
              <a:rPr lang="en-US" dirty="0" err="1" smtClean="0"/>
              <a:t>i</a:t>
            </a:r>
            <a:r>
              <a:rPr lang="en-US" dirty="0" smtClean="0"/>
              <a:t>]].val3;</a:t>
            </a:r>
            <a:endParaRPr lang="en-US" dirty="0"/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/>
              <a:t>Translated into pseudo-ASM	:</a:t>
            </a:r>
          </a:p>
          <a:p>
            <a:endParaRPr lang="en-US" dirty="0"/>
          </a:p>
          <a:p>
            <a:r>
              <a:rPr lang="en-US" dirty="0" smtClean="0"/>
              <a:t>LOOP</a:t>
            </a:r>
            <a:r>
              <a:rPr lang="en-US" dirty="0"/>
              <a:t>:			</a:t>
            </a:r>
          </a:p>
          <a:p>
            <a:r>
              <a:rPr lang="en-US" dirty="0"/>
              <a:t>1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dirty="0" smtClean="0"/>
              <a:t>LD 	R2, 0(R1</a:t>
            </a:r>
            <a:r>
              <a:rPr lang="en-US" dirty="0"/>
              <a:t>)   	</a:t>
            </a:r>
            <a:r>
              <a:rPr lang="en-US" dirty="0" smtClean="0"/>
              <a:t>// </a:t>
            </a:r>
            <a:r>
              <a:rPr lang="en-US" dirty="0"/>
              <a:t>R2 = a[</a:t>
            </a:r>
            <a:r>
              <a:rPr lang="en-US" dirty="0" err="1"/>
              <a:t>i</a:t>
            </a:r>
            <a:r>
              <a:rPr lang="en-US" dirty="0"/>
              <a:t>]  	</a:t>
            </a:r>
            <a:endParaRPr lang="en-US" dirty="0" smtClean="0"/>
          </a:p>
          <a:p>
            <a:r>
              <a:rPr lang="en-US" dirty="0" smtClean="0"/>
              <a:t>2:</a:t>
            </a:r>
            <a:r>
              <a:rPr lang="en-US" dirty="0"/>
              <a:t>	</a:t>
            </a:r>
            <a:r>
              <a:rPr lang="en-US" dirty="0" smtClean="0"/>
              <a:t>LDD 	F0, 8(R2</a:t>
            </a:r>
            <a:r>
              <a:rPr lang="en-US" dirty="0"/>
              <a:t>)    	// R3 = s[a[</a:t>
            </a:r>
            <a:r>
              <a:rPr lang="en-US" dirty="0" err="1"/>
              <a:t>i</a:t>
            </a:r>
            <a:r>
              <a:rPr lang="en-US" dirty="0" smtClean="0"/>
              <a:t>]].val1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3:  </a:t>
            </a:r>
            <a:r>
              <a:rPr lang="en-US" dirty="0"/>
              <a:t>	</a:t>
            </a:r>
            <a:r>
              <a:rPr lang="en-US" dirty="0" smtClean="0"/>
              <a:t>ADDD 	F2, F2, F0</a:t>
            </a:r>
            <a:r>
              <a:rPr lang="en-US" dirty="0"/>
              <a:t>	// sum +=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4:	SUBI 	R1</a:t>
            </a:r>
            <a:r>
              <a:rPr lang="en-US" dirty="0"/>
              <a:t>, R1, </a:t>
            </a:r>
            <a:r>
              <a:rPr lang="en-US" dirty="0" smtClean="0"/>
              <a:t>#4</a:t>
            </a:r>
            <a:r>
              <a:rPr lang="en-US" dirty="0"/>
              <a:t>	// </a:t>
            </a:r>
            <a:r>
              <a:rPr lang="en-US" dirty="0" err="1"/>
              <a:t>i</a:t>
            </a:r>
            <a:r>
              <a:rPr lang="en-US" dirty="0"/>
              <a:t>++</a:t>
            </a:r>
            <a:endParaRPr lang="en-US" dirty="0"/>
          </a:p>
          <a:p>
            <a:r>
              <a:rPr lang="en-US" dirty="0"/>
              <a:t>5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dirty="0" smtClean="0"/>
              <a:t>BEQZ 	R1</a:t>
            </a:r>
            <a:r>
              <a:rPr lang="en-US" dirty="0"/>
              <a:t>, </a:t>
            </a:r>
            <a:r>
              <a:rPr lang="en-US" dirty="0" smtClean="0"/>
              <a:t>#LOOP       // </a:t>
            </a:r>
            <a:r>
              <a:rPr lang="en-US" dirty="0"/>
              <a:t>last time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many</a:t>
            </a:r>
            <a:r>
              <a:rPr lang="sv-SE" dirty="0"/>
              <a:t> </a:t>
            </a:r>
            <a:r>
              <a:rPr lang="sv-SE" dirty="0" err="1"/>
              <a:t>cycles</a:t>
            </a:r>
            <a:r>
              <a:rPr lang="sv-SE" dirty="0"/>
              <a:t> per loop?  </a:t>
            </a:r>
          </a:p>
          <a:p>
            <a:r>
              <a:rPr lang="sv-SE" dirty="0"/>
              <a:t>		</a:t>
            </a:r>
            <a:r>
              <a:rPr lang="sv-SE" dirty="0" err="1"/>
              <a:t>Base</a:t>
            </a:r>
            <a:r>
              <a:rPr lang="sv-SE" dirty="0"/>
              <a:t>     	+BP    	+BP+HWP 	+BP+SWP </a:t>
            </a:r>
          </a:p>
          <a:p>
            <a:r>
              <a:rPr lang="sv-SE" dirty="0"/>
              <a:t>In order	</a:t>
            </a:r>
            <a:r>
              <a:rPr lang="sv-SE" b="1" dirty="0" smtClean="0">
                <a:solidFill>
                  <a:srgbClr val="FF0000"/>
                </a:solidFill>
              </a:rPr>
              <a:t>??</a:t>
            </a:r>
            <a:r>
              <a:rPr lang="sv-SE" dirty="0"/>
              <a:t>			  </a:t>
            </a:r>
            <a:r>
              <a:rPr lang="sv-SE" dirty="0" smtClean="0"/>
              <a:t>??</a:t>
            </a:r>
            <a:r>
              <a:rPr lang="sv-SE" dirty="0"/>
              <a:t>		  </a:t>
            </a:r>
            <a:r>
              <a:rPr lang="sv-SE" dirty="0" smtClean="0"/>
              <a:t>??</a:t>
            </a:r>
            <a:endParaRPr lang="sv-SE" dirty="0"/>
          </a:p>
          <a:p>
            <a:r>
              <a:rPr lang="sv-SE" dirty="0" err="1"/>
              <a:t>Superscalar</a:t>
            </a:r>
            <a:r>
              <a:rPr lang="sv-SE" dirty="0"/>
              <a:t>	</a:t>
            </a:r>
            <a:r>
              <a:rPr lang="sv-SE" dirty="0" smtClean="0"/>
              <a:t>??</a:t>
            </a:r>
            <a:r>
              <a:rPr lang="sv-SE" dirty="0"/>
              <a:t>		</a:t>
            </a:r>
            <a:r>
              <a:rPr lang="sv-SE" dirty="0" smtClean="0"/>
              <a:t>??</a:t>
            </a:r>
            <a:r>
              <a:rPr lang="sv-SE" dirty="0"/>
              <a:t>	  </a:t>
            </a:r>
            <a:r>
              <a:rPr lang="sv-SE" dirty="0" smtClean="0"/>
              <a:t>??</a:t>
            </a:r>
            <a:r>
              <a:rPr lang="sv-SE" dirty="0"/>
              <a:t>		  </a:t>
            </a:r>
            <a:r>
              <a:rPr lang="sv-SE" dirty="0" smtClean="0"/>
              <a:t>??</a:t>
            </a:r>
            <a:endParaRPr lang="sv-SE" dirty="0"/>
          </a:p>
          <a:p>
            <a:r>
              <a:rPr lang="sv-SE" dirty="0"/>
              <a:t>OoO small		 	</a:t>
            </a:r>
            <a:r>
              <a:rPr lang="sv-SE" dirty="0" smtClean="0"/>
              <a:t>??  </a:t>
            </a:r>
            <a:r>
              <a:rPr lang="sv-SE" dirty="0"/>
              <a:t>	  </a:t>
            </a:r>
            <a:r>
              <a:rPr lang="sv-SE" dirty="0" smtClean="0"/>
              <a:t>??</a:t>
            </a:r>
            <a:endParaRPr lang="sv-SE" dirty="0"/>
          </a:p>
          <a:p>
            <a:r>
              <a:rPr lang="sv-SE" dirty="0"/>
              <a:t>OoO </a:t>
            </a:r>
            <a:r>
              <a:rPr lang="sv-SE" dirty="0" err="1"/>
              <a:t>large</a:t>
            </a:r>
            <a:r>
              <a:rPr lang="sv-SE" dirty="0"/>
              <a:t>			</a:t>
            </a:r>
            <a:r>
              <a:rPr lang="sv-SE" dirty="0" smtClean="0"/>
              <a:t>??</a:t>
            </a:r>
            <a:r>
              <a:rPr lang="sv-SE" dirty="0"/>
              <a:t>	  </a:t>
            </a:r>
            <a:r>
              <a:rPr lang="sv-SE" dirty="0" smtClean="0"/>
              <a:t>??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321152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897216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473280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049344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71400" y="46738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Struct</a:t>
            </a:r>
            <a:r>
              <a:rPr lang="sv-SE" dirty="0" smtClean="0"/>
              <a:t>: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 bwMode="auto">
          <a:xfrm rot="5400000" flipH="1">
            <a:off x="6566356" y="136520"/>
            <a:ext cx="85657" cy="576063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6376" y="20359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8B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625408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201472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777536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0353600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1153" y="855987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s[0]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625408" y="836712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s[1]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08466" y="1331476"/>
            <a:ext cx="2411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a[0], a[1], a[2], …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6651796" y="778352"/>
            <a:ext cx="2067908" cy="5531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6406376" y="836712"/>
            <a:ext cx="1642968" cy="4947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7277580" y="1021378"/>
            <a:ext cx="3076020" cy="2964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8660237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24608" y="889844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=0, </a:t>
            </a:r>
            <a:r>
              <a:rPr lang="en-US" dirty="0" err="1"/>
              <a:t>i</a:t>
            </a:r>
            <a:r>
              <a:rPr lang="en-US" dirty="0"/>
              <a:t> &lt; HUGE,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 </a:t>
            </a:r>
            <a:r>
              <a:rPr lang="en-US" dirty="0" smtClean="0"/>
              <a:t>sum += s[a[</a:t>
            </a:r>
            <a:r>
              <a:rPr lang="en-US" dirty="0" err="1" smtClean="0"/>
              <a:t>i</a:t>
            </a:r>
            <a:r>
              <a:rPr lang="en-US" dirty="0" smtClean="0"/>
              <a:t>]].val3;</a:t>
            </a:r>
            <a:endParaRPr lang="en-US" dirty="0"/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/>
              <a:t>Translated into pseudo-ASM	:</a:t>
            </a:r>
          </a:p>
          <a:p>
            <a:endParaRPr lang="en-US" dirty="0"/>
          </a:p>
          <a:p>
            <a:r>
              <a:rPr lang="en-US" dirty="0" smtClean="0"/>
              <a:t>LOOP</a:t>
            </a:r>
            <a:r>
              <a:rPr lang="en-US" dirty="0"/>
              <a:t>:			</a:t>
            </a:r>
          </a:p>
          <a:p>
            <a:r>
              <a:rPr lang="en-US" dirty="0"/>
              <a:t>1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dirty="0" smtClean="0"/>
              <a:t>LD 	R2, 0(R1</a:t>
            </a:r>
            <a:r>
              <a:rPr lang="en-US" dirty="0"/>
              <a:t>)   	</a:t>
            </a:r>
            <a:r>
              <a:rPr lang="en-US" dirty="0" smtClean="0"/>
              <a:t>// </a:t>
            </a:r>
            <a:r>
              <a:rPr lang="en-US" dirty="0"/>
              <a:t>R2 = a[</a:t>
            </a:r>
            <a:r>
              <a:rPr lang="en-US" dirty="0" err="1"/>
              <a:t>i</a:t>
            </a:r>
            <a:r>
              <a:rPr lang="en-US" dirty="0"/>
              <a:t>] 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3 stalls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94%; 200 stalls 6%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15 stalls avg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2:</a:t>
            </a:r>
            <a:r>
              <a:rPr lang="en-US" dirty="0"/>
              <a:t>	</a:t>
            </a:r>
            <a:r>
              <a:rPr lang="en-US" dirty="0" smtClean="0"/>
              <a:t>LDD 	F0, 8(R2</a:t>
            </a:r>
            <a:r>
              <a:rPr lang="en-US" dirty="0"/>
              <a:t>)    	// R3 = s[a[</a:t>
            </a:r>
            <a:r>
              <a:rPr lang="en-US" dirty="0" err="1"/>
              <a:t>i</a:t>
            </a:r>
            <a:r>
              <a:rPr lang="en-US" dirty="0" smtClean="0"/>
              <a:t>]].val1</a:t>
            </a:r>
            <a:r>
              <a:rPr lang="en-US" dirty="0"/>
              <a:t>	</a:t>
            </a:r>
            <a:endParaRPr lang="en-US" dirty="0" smtClean="0"/>
          </a:p>
          <a:p>
            <a:r>
              <a:rPr lang="sv-SE" dirty="0" smtClean="0">
                <a:solidFill>
                  <a:srgbClr val="FF0000"/>
                </a:solidFill>
              </a:rPr>
              <a:t>200 stalls ~100%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3:  </a:t>
            </a:r>
            <a:r>
              <a:rPr lang="en-US" dirty="0"/>
              <a:t>	</a:t>
            </a:r>
            <a:r>
              <a:rPr lang="en-US" dirty="0" smtClean="0"/>
              <a:t>ADDD 	F2, F2, F0</a:t>
            </a:r>
            <a:r>
              <a:rPr lang="en-US" dirty="0"/>
              <a:t>	// sum +=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4:	SUBI 	R1</a:t>
            </a:r>
            <a:r>
              <a:rPr lang="en-US" dirty="0"/>
              <a:t>, R1, </a:t>
            </a:r>
            <a:r>
              <a:rPr lang="en-US" dirty="0" smtClean="0"/>
              <a:t>#4</a:t>
            </a:r>
            <a:r>
              <a:rPr lang="en-US" dirty="0"/>
              <a:t>	// </a:t>
            </a:r>
            <a:r>
              <a:rPr lang="en-US" dirty="0" err="1"/>
              <a:t>i</a:t>
            </a:r>
            <a:r>
              <a:rPr lang="en-US" dirty="0"/>
              <a:t>++</a:t>
            </a:r>
            <a:endParaRPr lang="en-US" dirty="0"/>
          </a:p>
          <a:p>
            <a:r>
              <a:rPr lang="en-US" dirty="0"/>
              <a:t>5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dirty="0" smtClean="0"/>
              <a:t>BEQZ 	R1</a:t>
            </a:r>
            <a:r>
              <a:rPr lang="en-US" dirty="0"/>
              <a:t>, </a:t>
            </a:r>
            <a:r>
              <a:rPr lang="en-US" dirty="0" smtClean="0"/>
              <a:t>#LOOP       // </a:t>
            </a:r>
            <a:r>
              <a:rPr lang="en-US" dirty="0"/>
              <a:t>last time</a:t>
            </a:r>
            <a:r>
              <a:rPr lang="en-US" dirty="0" smtClean="0"/>
              <a:t>?</a:t>
            </a:r>
          </a:p>
          <a:p>
            <a:r>
              <a:rPr lang="sv-SE" dirty="0" smtClean="0">
                <a:solidFill>
                  <a:srgbClr val="FF0000"/>
                </a:solidFill>
              </a:rPr>
              <a:t>3 stalls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many</a:t>
            </a:r>
            <a:r>
              <a:rPr lang="sv-SE" dirty="0"/>
              <a:t> </a:t>
            </a:r>
            <a:r>
              <a:rPr lang="sv-SE" dirty="0" err="1"/>
              <a:t>cycles</a:t>
            </a:r>
            <a:r>
              <a:rPr lang="sv-SE" dirty="0"/>
              <a:t> per loop?  </a:t>
            </a:r>
          </a:p>
          <a:p>
            <a:r>
              <a:rPr lang="sv-SE" dirty="0"/>
              <a:t>		</a:t>
            </a:r>
            <a:r>
              <a:rPr lang="sv-SE" dirty="0" err="1"/>
              <a:t>Base</a:t>
            </a:r>
            <a:r>
              <a:rPr lang="sv-SE" dirty="0"/>
              <a:t>     	+BP    	+BP+HWP 	+BP+SWP </a:t>
            </a:r>
          </a:p>
          <a:p>
            <a:r>
              <a:rPr lang="sv-SE" dirty="0"/>
              <a:t>In order	</a:t>
            </a:r>
            <a:r>
              <a:rPr lang="sv-SE" b="1" dirty="0" smtClean="0">
                <a:solidFill>
                  <a:srgbClr val="FF0000"/>
                </a:solidFill>
              </a:rPr>
              <a:t>223</a:t>
            </a:r>
            <a:r>
              <a:rPr lang="sv-SE" dirty="0"/>
              <a:t>			  </a:t>
            </a:r>
            <a:r>
              <a:rPr lang="sv-SE" b="1" dirty="0" smtClean="0">
                <a:solidFill>
                  <a:srgbClr val="FF0000"/>
                </a:solidFill>
              </a:rPr>
              <a:t>??</a:t>
            </a:r>
            <a:r>
              <a:rPr lang="sv-SE" dirty="0"/>
              <a:t>		  </a:t>
            </a:r>
            <a:r>
              <a:rPr lang="sv-SE" dirty="0" smtClean="0"/>
              <a:t>??</a:t>
            </a:r>
            <a:endParaRPr lang="sv-SE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321152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897216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473280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049344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71400" y="46738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Struct</a:t>
            </a:r>
            <a:r>
              <a:rPr lang="sv-SE" dirty="0" smtClean="0"/>
              <a:t>: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 bwMode="auto">
          <a:xfrm rot="5400000" flipH="1">
            <a:off x="6566356" y="136520"/>
            <a:ext cx="85657" cy="576063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6376" y="20359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8B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625408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201472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777536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0353600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1153" y="855987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s[0]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625408" y="836712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s[1]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08466" y="1331476"/>
            <a:ext cx="2411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a[0], a[1], a[2], …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6651796" y="778352"/>
            <a:ext cx="2067908" cy="5531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6406376" y="836712"/>
            <a:ext cx="1642968" cy="4947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7277580" y="1021378"/>
            <a:ext cx="3076020" cy="2964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16480721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24608" y="889844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=0, </a:t>
            </a:r>
            <a:r>
              <a:rPr lang="en-US" dirty="0" err="1"/>
              <a:t>i</a:t>
            </a:r>
            <a:r>
              <a:rPr lang="en-US" dirty="0"/>
              <a:t> &lt; HUGE,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 </a:t>
            </a:r>
            <a:r>
              <a:rPr lang="en-US" dirty="0" smtClean="0"/>
              <a:t>sum += s[a[</a:t>
            </a:r>
            <a:r>
              <a:rPr lang="en-US" dirty="0" err="1" smtClean="0"/>
              <a:t>i</a:t>
            </a:r>
            <a:r>
              <a:rPr lang="en-US" dirty="0" smtClean="0"/>
              <a:t>]].val3;</a:t>
            </a:r>
            <a:endParaRPr lang="en-US" dirty="0"/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/>
              <a:t>Translated into pseudo-ASM	:</a:t>
            </a:r>
          </a:p>
          <a:p>
            <a:endParaRPr lang="en-US" dirty="0"/>
          </a:p>
          <a:p>
            <a:r>
              <a:rPr lang="en-US" dirty="0" smtClean="0"/>
              <a:t>LOOP:</a:t>
            </a:r>
          </a:p>
          <a:p>
            <a:r>
              <a:rPr lang="en-US" dirty="0" smtClean="0"/>
              <a:t>1:</a:t>
            </a:r>
            <a:r>
              <a:rPr lang="en-US" dirty="0"/>
              <a:t>	</a:t>
            </a:r>
            <a:r>
              <a:rPr lang="en-US" dirty="0" smtClean="0"/>
              <a:t>LD 	R2, 0(R1</a:t>
            </a:r>
            <a:r>
              <a:rPr lang="en-US" dirty="0"/>
              <a:t>)   	</a:t>
            </a:r>
            <a:r>
              <a:rPr lang="en-US" dirty="0" smtClean="0"/>
              <a:t>// </a:t>
            </a:r>
            <a:r>
              <a:rPr lang="en-US" dirty="0"/>
              <a:t>R2 = a[</a:t>
            </a:r>
            <a:r>
              <a:rPr lang="en-US" dirty="0" err="1"/>
              <a:t>i</a:t>
            </a:r>
            <a:r>
              <a:rPr lang="en-US" dirty="0"/>
              <a:t>] 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1a:</a:t>
            </a:r>
            <a:r>
              <a:rPr lang="en-US" b="1" dirty="0">
                <a:solidFill>
                  <a:srgbClr val="FF0000"/>
                </a:solidFill>
              </a:rPr>
              <a:t>	PREF	224(R1)	//Pref </a:t>
            </a:r>
            <a:r>
              <a:rPr lang="en-US" b="1" dirty="0" err="1">
                <a:solidFill>
                  <a:srgbClr val="FF0000"/>
                </a:solidFill>
              </a:rPr>
              <a:t>dist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b="1" dirty="0" smtClean="0">
                <a:solidFill>
                  <a:srgbClr val="FF0000"/>
                </a:solidFill>
              </a:rPr>
              <a:t>2 * 28 </a:t>
            </a:r>
            <a:r>
              <a:rPr lang="en-US" b="1" dirty="0">
                <a:solidFill>
                  <a:srgbClr val="FF0000"/>
                </a:solidFill>
              </a:rPr>
              <a:t>loops @ </a:t>
            </a:r>
            <a:r>
              <a:rPr lang="en-US" b="1" dirty="0" smtClean="0">
                <a:solidFill>
                  <a:srgbClr val="FF0000"/>
                </a:solidFill>
              </a:rPr>
              <a:t>4B</a:t>
            </a:r>
            <a:endParaRPr lang="en-US" dirty="0" smtClean="0"/>
          </a:p>
          <a:p>
            <a:r>
              <a:rPr lang="sv-SE" b="1" dirty="0" smtClean="0">
                <a:solidFill>
                  <a:srgbClr val="FF0000"/>
                </a:solidFill>
              </a:rPr>
              <a:t>1b:	LD	R3, 112(R1)	//R3 = a[i+28]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sv-SE" b="1" dirty="0" smtClean="0">
                <a:solidFill>
                  <a:srgbClr val="FF0000"/>
                </a:solidFill>
              </a:rPr>
              <a:t>1c: 	PREF	8(R3)		//Prefetch s[a[i+28]]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2:</a:t>
            </a:r>
            <a:r>
              <a:rPr lang="en-US" dirty="0"/>
              <a:t>	</a:t>
            </a:r>
            <a:r>
              <a:rPr lang="en-US" dirty="0" smtClean="0"/>
              <a:t>LDD 	F0, 8(R2</a:t>
            </a:r>
            <a:r>
              <a:rPr lang="en-US" dirty="0"/>
              <a:t>)    	// R3 = s[a[</a:t>
            </a:r>
            <a:r>
              <a:rPr lang="en-US" dirty="0" err="1"/>
              <a:t>i</a:t>
            </a:r>
            <a:r>
              <a:rPr lang="en-US" dirty="0" smtClean="0"/>
              <a:t>]].val1</a:t>
            </a:r>
            <a:r>
              <a:rPr lang="en-US" dirty="0"/>
              <a:t>	</a:t>
            </a:r>
            <a:endParaRPr lang="en-US" dirty="0" smtClean="0"/>
          </a:p>
          <a:p>
            <a:r>
              <a:rPr lang="sv-SE" b="1" dirty="0" smtClean="0">
                <a:solidFill>
                  <a:srgbClr val="FF0000"/>
                </a:solidFill>
              </a:rPr>
              <a:t>3 stalls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3:  </a:t>
            </a:r>
            <a:r>
              <a:rPr lang="en-US" dirty="0"/>
              <a:t>	</a:t>
            </a:r>
            <a:r>
              <a:rPr lang="en-US" dirty="0" smtClean="0"/>
              <a:t>ADDD 	F2, F2, F0</a:t>
            </a:r>
            <a:r>
              <a:rPr lang="en-US" dirty="0"/>
              <a:t>	// sum +=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4:	SUBI 	R1</a:t>
            </a:r>
            <a:r>
              <a:rPr lang="en-US" dirty="0"/>
              <a:t>, R1, </a:t>
            </a:r>
            <a:r>
              <a:rPr lang="en-US" dirty="0" smtClean="0"/>
              <a:t>#4</a:t>
            </a:r>
            <a:r>
              <a:rPr lang="en-US" dirty="0"/>
              <a:t>	// </a:t>
            </a:r>
            <a:r>
              <a:rPr lang="en-US" dirty="0" err="1"/>
              <a:t>i</a:t>
            </a:r>
            <a:r>
              <a:rPr lang="en-US" dirty="0"/>
              <a:t>++</a:t>
            </a:r>
            <a:endParaRPr lang="en-US" dirty="0"/>
          </a:p>
          <a:p>
            <a:r>
              <a:rPr lang="en-US" dirty="0"/>
              <a:t>5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dirty="0" smtClean="0"/>
              <a:t>BEQZ 	R1</a:t>
            </a:r>
            <a:r>
              <a:rPr lang="en-US" dirty="0"/>
              <a:t>, </a:t>
            </a:r>
            <a:r>
              <a:rPr lang="en-US" dirty="0" smtClean="0"/>
              <a:t>#LOOP       // </a:t>
            </a:r>
            <a:r>
              <a:rPr lang="en-US" dirty="0"/>
              <a:t>last time</a:t>
            </a:r>
            <a:r>
              <a:rPr lang="en-US" dirty="0" smtClean="0"/>
              <a:t>?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many</a:t>
            </a:r>
            <a:r>
              <a:rPr lang="sv-SE" dirty="0"/>
              <a:t> </a:t>
            </a:r>
            <a:r>
              <a:rPr lang="sv-SE" dirty="0" err="1"/>
              <a:t>cycles</a:t>
            </a:r>
            <a:r>
              <a:rPr lang="sv-SE" dirty="0"/>
              <a:t> per loop?  </a:t>
            </a:r>
          </a:p>
          <a:p>
            <a:r>
              <a:rPr lang="sv-SE" dirty="0"/>
              <a:t>		</a:t>
            </a:r>
            <a:r>
              <a:rPr lang="sv-SE" dirty="0" err="1"/>
              <a:t>Base</a:t>
            </a:r>
            <a:r>
              <a:rPr lang="sv-SE" dirty="0"/>
              <a:t>     	+BP    	+BP+HWP 	+BP+SWP </a:t>
            </a:r>
          </a:p>
          <a:p>
            <a:r>
              <a:rPr lang="sv-SE" dirty="0"/>
              <a:t>In order	</a:t>
            </a:r>
            <a:r>
              <a:rPr lang="sv-SE" b="1" dirty="0" smtClean="0">
                <a:solidFill>
                  <a:srgbClr val="FF0000"/>
                </a:solidFill>
              </a:rPr>
              <a:t>223</a:t>
            </a:r>
            <a:r>
              <a:rPr lang="sv-SE" dirty="0">
                <a:solidFill>
                  <a:srgbClr val="FF0000"/>
                </a:solidFill>
              </a:rPr>
              <a:t>			  </a:t>
            </a:r>
            <a:r>
              <a:rPr lang="sv-SE" b="1" dirty="0" smtClean="0">
                <a:solidFill>
                  <a:srgbClr val="FF0000"/>
                </a:solidFill>
              </a:rPr>
              <a:t>208</a:t>
            </a:r>
            <a:r>
              <a:rPr lang="sv-SE" dirty="0"/>
              <a:t>		  </a:t>
            </a:r>
            <a:r>
              <a:rPr lang="sv-SE" b="1" dirty="0" smtClean="0">
                <a:solidFill>
                  <a:srgbClr val="FF0000"/>
                </a:solidFill>
              </a:rPr>
              <a:t>11</a:t>
            </a:r>
            <a:endParaRPr lang="sv-SE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321152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897216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473280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049344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71400" y="46738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Struct</a:t>
            </a:r>
            <a:r>
              <a:rPr lang="sv-SE" dirty="0" smtClean="0"/>
              <a:t>: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 bwMode="auto">
          <a:xfrm rot="5400000" flipH="1">
            <a:off x="6566356" y="136520"/>
            <a:ext cx="85657" cy="576063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6376" y="20359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8B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625408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201472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777536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0353600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1153" y="855987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s[0]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625408" y="836712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s[1]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08466" y="1331476"/>
            <a:ext cx="2411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a[0], a[1], a[2], …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6651796" y="778352"/>
            <a:ext cx="2067908" cy="5531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6406376" y="836712"/>
            <a:ext cx="1642968" cy="4947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7277580" y="1021378"/>
            <a:ext cx="3076020" cy="2964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7977336" y="6165304"/>
            <a:ext cx="906017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sv-SE" b="1" dirty="0" err="1" smtClean="0">
                <a:solidFill>
                  <a:srgbClr val="FF0000"/>
                </a:solidFill>
              </a:rPr>
              <a:t>How</a:t>
            </a:r>
            <a:r>
              <a:rPr lang="sv-SE" b="1" dirty="0" smtClean="0">
                <a:solidFill>
                  <a:srgbClr val="FF000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614112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4568" y="548680"/>
            <a:ext cx="85689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=0, </a:t>
            </a:r>
            <a:r>
              <a:rPr lang="en-US" dirty="0" err="1"/>
              <a:t>i</a:t>
            </a:r>
            <a:r>
              <a:rPr lang="en-US" dirty="0"/>
              <a:t> &lt; HUGE,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 </a:t>
            </a:r>
            <a:r>
              <a:rPr lang="en-US" dirty="0" smtClean="0"/>
              <a:t>sum += s[a[</a:t>
            </a:r>
            <a:r>
              <a:rPr lang="en-US" dirty="0" err="1" smtClean="0"/>
              <a:t>i</a:t>
            </a:r>
            <a:r>
              <a:rPr lang="en-US" dirty="0" smtClean="0"/>
              <a:t>]].val3;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LOOP</a:t>
            </a:r>
            <a:r>
              <a:rPr lang="en-US" dirty="0"/>
              <a:t>:			</a:t>
            </a:r>
          </a:p>
          <a:p>
            <a:r>
              <a:rPr lang="en-US" dirty="0"/>
              <a:t>1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dirty="0" smtClean="0"/>
              <a:t>LD 	R2, 0(R1</a:t>
            </a:r>
            <a:r>
              <a:rPr lang="en-US" dirty="0"/>
              <a:t>)   	</a:t>
            </a:r>
            <a:r>
              <a:rPr lang="en-US" dirty="0" smtClean="0"/>
              <a:t>// </a:t>
            </a:r>
            <a:r>
              <a:rPr lang="en-US" dirty="0"/>
              <a:t>R2 = a[</a:t>
            </a:r>
            <a:r>
              <a:rPr lang="en-US" dirty="0" err="1"/>
              <a:t>i</a:t>
            </a:r>
            <a:r>
              <a:rPr lang="en-US" dirty="0"/>
              <a:t>] </a:t>
            </a:r>
            <a:endParaRPr lang="en-US" dirty="0" smtClean="0"/>
          </a:p>
          <a:p>
            <a:r>
              <a:rPr lang="en-US" dirty="0" smtClean="0"/>
              <a:t>2:	LDD 	F0, 8(R2)    	// R3 = s[a[</a:t>
            </a:r>
            <a:r>
              <a:rPr lang="en-US" dirty="0" err="1" smtClean="0"/>
              <a:t>i</a:t>
            </a:r>
            <a:r>
              <a:rPr lang="en-US" dirty="0" smtClean="0"/>
              <a:t>]].val1	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3:  </a:t>
            </a:r>
            <a:r>
              <a:rPr lang="en-US" dirty="0"/>
              <a:t>	</a:t>
            </a:r>
            <a:r>
              <a:rPr lang="en-US" dirty="0" smtClean="0"/>
              <a:t>ADDD 	F2, F2, F0</a:t>
            </a:r>
            <a:r>
              <a:rPr lang="en-US" dirty="0"/>
              <a:t>	// sum +=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4:	SUBI 	R1</a:t>
            </a:r>
            <a:r>
              <a:rPr lang="en-US" dirty="0"/>
              <a:t>, R1, </a:t>
            </a:r>
            <a:r>
              <a:rPr lang="en-US" dirty="0" smtClean="0"/>
              <a:t>#4</a:t>
            </a:r>
            <a:r>
              <a:rPr lang="en-US" dirty="0"/>
              <a:t>	// </a:t>
            </a:r>
            <a:r>
              <a:rPr lang="en-US" dirty="0" err="1"/>
              <a:t>i</a:t>
            </a:r>
            <a:r>
              <a:rPr lang="en-US" dirty="0"/>
              <a:t>++</a:t>
            </a:r>
            <a:endParaRPr lang="en-US" dirty="0"/>
          </a:p>
          <a:p>
            <a:r>
              <a:rPr lang="en-US" dirty="0"/>
              <a:t>5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dirty="0" smtClean="0"/>
              <a:t>BEQZ 	R1</a:t>
            </a:r>
            <a:r>
              <a:rPr lang="en-US" dirty="0"/>
              <a:t>, </a:t>
            </a:r>
            <a:r>
              <a:rPr lang="en-US" dirty="0" smtClean="0"/>
              <a:t>#LOOP       // </a:t>
            </a:r>
            <a:r>
              <a:rPr lang="en-US" dirty="0"/>
              <a:t>last time</a:t>
            </a:r>
            <a:r>
              <a:rPr lang="en-US" dirty="0" smtClean="0"/>
              <a:t>?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many</a:t>
            </a:r>
            <a:r>
              <a:rPr lang="sv-SE" dirty="0"/>
              <a:t> </a:t>
            </a:r>
            <a:r>
              <a:rPr lang="sv-SE" dirty="0" err="1"/>
              <a:t>cycles</a:t>
            </a:r>
            <a:r>
              <a:rPr lang="sv-SE" dirty="0"/>
              <a:t> per loop?  </a:t>
            </a:r>
          </a:p>
          <a:p>
            <a:r>
              <a:rPr lang="sv-SE" dirty="0"/>
              <a:t>		</a:t>
            </a:r>
            <a:r>
              <a:rPr lang="sv-SE" dirty="0" err="1"/>
              <a:t>Base</a:t>
            </a:r>
            <a:r>
              <a:rPr lang="sv-SE" dirty="0"/>
              <a:t>     	+BP    	+BP+HWP 	+BP+SWP </a:t>
            </a:r>
          </a:p>
          <a:p>
            <a:r>
              <a:rPr lang="sv-SE" dirty="0"/>
              <a:t>In order	</a:t>
            </a:r>
            <a:r>
              <a:rPr lang="sv-SE" dirty="0" smtClean="0"/>
              <a:t>223</a:t>
            </a:r>
            <a:r>
              <a:rPr lang="sv-SE" dirty="0"/>
              <a:t>			  </a:t>
            </a:r>
            <a:r>
              <a:rPr lang="sv-SE" dirty="0" smtClean="0"/>
              <a:t>208</a:t>
            </a:r>
            <a:r>
              <a:rPr lang="sv-SE" dirty="0"/>
              <a:t>		  </a:t>
            </a:r>
            <a:r>
              <a:rPr lang="sv-SE" dirty="0" smtClean="0"/>
              <a:t>11</a:t>
            </a:r>
          </a:p>
          <a:p>
            <a:r>
              <a:rPr lang="sv-SE" dirty="0" smtClean="0"/>
              <a:t>OoO small				  </a:t>
            </a:r>
            <a:r>
              <a:rPr lang="sv-SE" b="1" dirty="0" smtClean="0">
                <a:solidFill>
                  <a:srgbClr val="FF0000"/>
                </a:solidFill>
              </a:rPr>
              <a:t>33</a:t>
            </a:r>
          </a:p>
          <a:p>
            <a:endParaRPr lang="sv-SE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sv-SE" b="1" dirty="0" smtClean="0">
                <a:solidFill>
                  <a:srgbClr val="FF0000"/>
                </a:solidFill>
              </a:rPr>
              <a:t>LD </a:t>
            </a:r>
            <a:r>
              <a:rPr lang="sv-SE" b="1" dirty="0">
                <a:solidFill>
                  <a:srgbClr val="FF0000"/>
                </a:solidFill>
              </a:rPr>
              <a:t>= cache </a:t>
            </a:r>
            <a:r>
              <a:rPr lang="sv-SE" b="1" dirty="0" smtClean="0">
                <a:solidFill>
                  <a:srgbClr val="FF0000"/>
                </a:solidFill>
              </a:rPr>
              <a:t>hit (</a:t>
            </a:r>
            <a:r>
              <a:rPr lang="sv-SE" b="1" dirty="0" err="1" smtClean="0">
                <a:solidFill>
                  <a:srgbClr val="FF0000"/>
                </a:solidFill>
              </a:rPr>
              <a:t>thanks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b="1" dirty="0" err="1" smtClean="0">
                <a:solidFill>
                  <a:srgbClr val="FF0000"/>
                </a:solidFill>
              </a:rPr>
              <a:t>to</a:t>
            </a:r>
            <a:r>
              <a:rPr lang="sv-SE" b="1" dirty="0" smtClean="0">
                <a:solidFill>
                  <a:srgbClr val="FF0000"/>
                </a:solidFill>
              </a:rPr>
              <a:t> HWP)</a:t>
            </a:r>
          </a:p>
          <a:p>
            <a:pPr marL="342900" indent="-342900">
              <a:buAutoNum type="arabicPeriod"/>
            </a:pPr>
            <a:r>
              <a:rPr lang="sv-SE" b="1" dirty="0" smtClean="0">
                <a:solidFill>
                  <a:srgbClr val="FF0000"/>
                </a:solidFill>
              </a:rPr>
              <a:t>LD = cache miss</a:t>
            </a:r>
            <a:endParaRPr lang="sv-SE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sv-SE" b="1" dirty="0" err="1">
                <a:solidFill>
                  <a:srgbClr val="FF0000"/>
                </a:solidFill>
              </a:rPr>
              <a:t>Issue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b="1" dirty="0" err="1">
                <a:solidFill>
                  <a:srgbClr val="FF0000"/>
                </a:solidFill>
              </a:rPr>
              <a:t>another</a:t>
            </a:r>
            <a:r>
              <a:rPr lang="sv-SE" b="1" dirty="0">
                <a:solidFill>
                  <a:srgbClr val="FF0000"/>
                </a:solidFill>
              </a:rPr>
              <a:t> 31 </a:t>
            </a:r>
            <a:r>
              <a:rPr lang="sv-SE" b="1" dirty="0" err="1">
                <a:solidFill>
                  <a:srgbClr val="FF0000"/>
                </a:solidFill>
              </a:rPr>
              <a:t>instructions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b="1" dirty="0" smtClean="0">
                <a:solidFill>
                  <a:srgbClr val="FF0000"/>
                </a:solidFill>
              </a:rPr>
              <a:t>(~6 </a:t>
            </a:r>
            <a:r>
              <a:rPr lang="sv-SE" b="1" dirty="0">
                <a:solidFill>
                  <a:srgbClr val="FF0000"/>
                </a:solidFill>
              </a:rPr>
              <a:t>loops). </a:t>
            </a:r>
            <a:r>
              <a:rPr lang="sv-SE" b="1" dirty="0" err="1">
                <a:solidFill>
                  <a:srgbClr val="FF0000"/>
                </a:solidFill>
              </a:rPr>
              <a:t>Takes</a:t>
            </a:r>
            <a:r>
              <a:rPr lang="sv-SE" b="1" dirty="0">
                <a:solidFill>
                  <a:srgbClr val="FF0000"/>
                </a:solidFill>
              </a:rPr>
              <a:t> 32 </a:t>
            </a:r>
            <a:r>
              <a:rPr lang="sv-SE" b="1" dirty="0" err="1">
                <a:solidFill>
                  <a:srgbClr val="FF0000"/>
                </a:solidFill>
              </a:rPr>
              <a:t>cycles</a:t>
            </a:r>
            <a:endParaRPr lang="en-US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sv-SE" b="1" dirty="0" err="1">
                <a:solidFill>
                  <a:srgbClr val="FF0000"/>
                </a:solidFill>
              </a:rPr>
              <a:t>Wait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b="1" dirty="0" err="1">
                <a:solidFill>
                  <a:srgbClr val="FF0000"/>
                </a:solidFill>
              </a:rPr>
              <a:t>another</a:t>
            </a:r>
            <a:r>
              <a:rPr lang="sv-SE" b="1" dirty="0">
                <a:solidFill>
                  <a:srgbClr val="FF0000"/>
                </a:solidFill>
              </a:rPr>
              <a:t> 168 </a:t>
            </a:r>
            <a:r>
              <a:rPr lang="sv-SE" b="1" dirty="0" err="1" smtClean="0">
                <a:solidFill>
                  <a:srgbClr val="FF0000"/>
                </a:solidFill>
              </a:rPr>
              <a:t>cycles</a:t>
            </a:r>
            <a:r>
              <a:rPr lang="sv-SE" b="1" dirty="0" smtClean="0">
                <a:solidFill>
                  <a:srgbClr val="FF0000"/>
                </a:solidFill>
              </a:rPr>
              <a:t>; MLP = 6)</a:t>
            </a:r>
          </a:p>
          <a:p>
            <a:r>
              <a:rPr lang="sv-SE" b="1" dirty="0" err="1" smtClean="0">
                <a:solidFill>
                  <a:srgbClr val="FF0000"/>
                </a:solidFill>
              </a:rPr>
              <a:t>Repeat</a:t>
            </a:r>
            <a:r>
              <a:rPr lang="sv-SE" b="1" dirty="0" smtClean="0">
                <a:solidFill>
                  <a:srgbClr val="FF0000"/>
                </a:solidFill>
              </a:rPr>
              <a:t> 1-4</a:t>
            </a:r>
          </a:p>
          <a:p>
            <a:pPr marL="342900" indent="-342900">
              <a:buAutoNum type="arabicPeriod"/>
            </a:pPr>
            <a:endParaRPr lang="sv-SE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321152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897216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473280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049344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71400" y="46738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Struct</a:t>
            </a:r>
            <a:r>
              <a:rPr lang="sv-SE" dirty="0" smtClean="0"/>
              <a:t>: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 bwMode="auto">
          <a:xfrm rot="5400000" flipH="1">
            <a:off x="6566356" y="136520"/>
            <a:ext cx="85657" cy="576063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6376" y="20359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8B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625408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201472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777536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0353600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1153" y="855987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s[0]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625408" y="836712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s[1]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08466" y="1331476"/>
            <a:ext cx="2411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a[0], a[1], a[2], …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6651796" y="778352"/>
            <a:ext cx="2067908" cy="5531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6406376" y="836712"/>
            <a:ext cx="1642968" cy="4947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7277580" y="1021378"/>
            <a:ext cx="3076020" cy="2964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745088" y="4437112"/>
            <a:ext cx="612668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???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379609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4568" y="548680"/>
            <a:ext cx="85689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=0, </a:t>
            </a:r>
            <a:r>
              <a:rPr lang="en-US" dirty="0" err="1"/>
              <a:t>i</a:t>
            </a:r>
            <a:r>
              <a:rPr lang="en-US" dirty="0"/>
              <a:t> &lt; HUGE,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 </a:t>
            </a:r>
            <a:r>
              <a:rPr lang="en-US" dirty="0" smtClean="0"/>
              <a:t>sum += s[a[</a:t>
            </a:r>
            <a:r>
              <a:rPr lang="en-US" dirty="0" err="1" smtClean="0"/>
              <a:t>i</a:t>
            </a:r>
            <a:r>
              <a:rPr lang="en-US" dirty="0" smtClean="0"/>
              <a:t>]].val3;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LOOP</a:t>
            </a:r>
            <a:r>
              <a:rPr lang="en-US" dirty="0"/>
              <a:t>:			</a:t>
            </a:r>
          </a:p>
          <a:p>
            <a:r>
              <a:rPr lang="en-US" dirty="0"/>
              <a:t>1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dirty="0" smtClean="0"/>
              <a:t>LD 	R2, 0(R1</a:t>
            </a:r>
            <a:r>
              <a:rPr lang="en-US" dirty="0"/>
              <a:t>)   	</a:t>
            </a:r>
            <a:r>
              <a:rPr lang="en-US" dirty="0" smtClean="0"/>
              <a:t>// </a:t>
            </a:r>
            <a:r>
              <a:rPr lang="en-US" dirty="0"/>
              <a:t>R2 = a[</a:t>
            </a:r>
            <a:r>
              <a:rPr lang="en-US" dirty="0" err="1"/>
              <a:t>i</a:t>
            </a:r>
            <a:r>
              <a:rPr lang="en-US" dirty="0"/>
              <a:t>] </a:t>
            </a:r>
            <a:endParaRPr lang="en-US" dirty="0" smtClean="0"/>
          </a:p>
          <a:p>
            <a:r>
              <a:rPr lang="en-US" dirty="0" smtClean="0"/>
              <a:t>2:	LDD 	F0, 8(R2)    	// R3 = s[a[</a:t>
            </a:r>
            <a:r>
              <a:rPr lang="en-US" dirty="0" err="1" smtClean="0"/>
              <a:t>i</a:t>
            </a:r>
            <a:r>
              <a:rPr lang="en-US" dirty="0" smtClean="0"/>
              <a:t>]].val1	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3:  </a:t>
            </a:r>
            <a:r>
              <a:rPr lang="en-US" dirty="0"/>
              <a:t>	</a:t>
            </a:r>
            <a:r>
              <a:rPr lang="en-US" dirty="0" smtClean="0"/>
              <a:t>ADDD 	F2, F2, F0</a:t>
            </a:r>
            <a:r>
              <a:rPr lang="en-US" dirty="0"/>
              <a:t>	// sum +=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4:	SUBI 	R1</a:t>
            </a:r>
            <a:r>
              <a:rPr lang="en-US" dirty="0"/>
              <a:t>, R1, </a:t>
            </a:r>
            <a:r>
              <a:rPr lang="en-US" dirty="0" smtClean="0"/>
              <a:t>#4</a:t>
            </a:r>
            <a:r>
              <a:rPr lang="en-US" dirty="0"/>
              <a:t>	// </a:t>
            </a:r>
            <a:r>
              <a:rPr lang="en-US" dirty="0" err="1"/>
              <a:t>i</a:t>
            </a:r>
            <a:r>
              <a:rPr lang="en-US" dirty="0"/>
              <a:t>++</a:t>
            </a:r>
            <a:endParaRPr lang="en-US" dirty="0"/>
          </a:p>
          <a:p>
            <a:r>
              <a:rPr lang="en-US" dirty="0"/>
              <a:t>5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dirty="0" smtClean="0"/>
              <a:t>BEQZ 	R1</a:t>
            </a:r>
            <a:r>
              <a:rPr lang="en-US" dirty="0"/>
              <a:t>, </a:t>
            </a:r>
            <a:r>
              <a:rPr lang="en-US" dirty="0" smtClean="0"/>
              <a:t>#LOOP       // </a:t>
            </a:r>
            <a:r>
              <a:rPr lang="en-US" dirty="0"/>
              <a:t>last time</a:t>
            </a:r>
            <a:r>
              <a:rPr lang="en-US" dirty="0" smtClean="0"/>
              <a:t>?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many</a:t>
            </a:r>
            <a:r>
              <a:rPr lang="sv-SE" dirty="0"/>
              <a:t> </a:t>
            </a:r>
            <a:r>
              <a:rPr lang="sv-SE" dirty="0" err="1"/>
              <a:t>cycles</a:t>
            </a:r>
            <a:r>
              <a:rPr lang="sv-SE" dirty="0"/>
              <a:t> per loop?  </a:t>
            </a:r>
          </a:p>
          <a:p>
            <a:r>
              <a:rPr lang="sv-SE" dirty="0"/>
              <a:t>		</a:t>
            </a:r>
            <a:r>
              <a:rPr lang="sv-SE" dirty="0" err="1"/>
              <a:t>Base</a:t>
            </a:r>
            <a:r>
              <a:rPr lang="sv-SE" dirty="0"/>
              <a:t>     	+BP    	+BP+HWP 	+BP+SWP </a:t>
            </a:r>
          </a:p>
          <a:p>
            <a:r>
              <a:rPr lang="sv-SE" dirty="0"/>
              <a:t>In order	</a:t>
            </a:r>
            <a:r>
              <a:rPr lang="sv-SE" dirty="0" smtClean="0"/>
              <a:t>223</a:t>
            </a:r>
            <a:r>
              <a:rPr lang="sv-SE" dirty="0"/>
              <a:t>			  </a:t>
            </a:r>
            <a:r>
              <a:rPr lang="sv-SE" dirty="0" smtClean="0"/>
              <a:t>208</a:t>
            </a:r>
            <a:r>
              <a:rPr lang="sv-SE" dirty="0"/>
              <a:t>		  </a:t>
            </a:r>
            <a:r>
              <a:rPr lang="sv-SE" dirty="0" smtClean="0"/>
              <a:t>11</a:t>
            </a:r>
          </a:p>
          <a:p>
            <a:r>
              <a:rPr lang="sv-SE" dirty="0" smtClean="0"/>
              <a:t>OoO small				</a:t>
            </a:r>
            <a:r>
              <a:rPr lang="sv-SE" b="1" dirty="0" smtClean="0"/>
              <a:t>   33</a:t>
            </a:r>
          </a:p>
          <a:p>
            <a:r>
              <a:rPr lang="sv-SE" b="1" dirty="0" smtClean="0"/>
              <a:t>OoO </a:t>
            </a:r>
            <a:r>
              <a:rPr lang="sv-SE" b="1" dirty="0" err="1" smtClean="0"/>
              <a:t>Large</a:t>
            </a:r>
            <a:r>
              <a:rPr lang="sv-SE" b="1" dirty="0" smtClean="0">
                <a:solidFill>
                  <a:srgbClr val="FF0000"/>
                </a:solidFill>
              </a:rPr>
              <a:t>				     8</a:t>
            </a:r>
          </a:p>
          <a:p>
            <a:endParaRPr lang="sv-SE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sv-SE" b="1" dirty="0" smtClean="0">
                <a:solidFill>
                  <a:srgbClr val="FF0000"/>
                </a:solidFill>
              </a:rPr>
              <a:t>LD </a:t>
            </a:r>
            <a:r>
              <a:rPr lang="sv-SE" b="1" dirty="0">
                <a:solidFill>
                  <a:srgbClr val="FF0000"/>
                </a:solidFill>
              </a:rPr>
              <a:t>= cache </a:t>
            </a:r>
            <a:r>
              <a:rPr lang="sv-SE" b="1" dirty="0" smtClean="0">
                <a:solidFill>
                  <a:srgbClr val="FF0000"/>
                </a:solidFill>
              </a:rPr>
              <a:t>hit (</a:t>
            </a:r>
            <a:r>
              <a:rPr lang="sv-SE" b="1" dirty="0" err="1" smtClean="0">
                <a:solidFill>
                  <a:srgbClr val="FF0000"/>
                </a:solidFill>
              </a:rPr>
              <a:t>thanks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b="1" dirty="0" err="1" smtClean="0">
                <a:solidFill>
                  <a:srgbClr val="FF0000"/>
                </a:solidFill>
              </a:rPr>
              <a:t>to</a:t>
            </a:r>
            <a:r>
              <a:rPr lang="sv-SE" b="1" dirty="0" smtClean="0">
                <a:solidFill>
                  <a:srgbClr val="FF0000"/>
                </a:solidFill>
              </a:rPr>
              <a:t> HWP)</a:t>
            </a:r>
          </a:p>
          <a:p>
            <a:pPr marL="342900" indent="-342900">
              <a:buAutoNum type="arabicPeriod"/>
            </a:pPr>
            <a:r>
              <a:rPr lang="sv-SE" b="1" dirty="0" smtClean="0">
                <a:solidFill>
                  <a:srgbClr val="FF0000"/>
                </a:solidFill>
              </a:rPr>
              <a:t>LD = cache miss</a:t>
            </a:r>
            <a:endParaRPr lang="sv-SE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sv-SE" b="1" dirty="0" err="1">
                <a:solidFill>
                  <a:srgbClr val="FF0000"/>
                </a:solidFill>
              </a:rPr>
              <a:t>Issue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b="1" dirty="0" err="1">
                <a:solidFill>
                  <a:srgbClr val="FF0000"/>
                </a:solidFill>
              </a:rPr>
              <a:t>another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b="1" dirty="0" smtClean="0">
                <a:solidFill>
                  <a:srgbClr val="FF0000"/>
                </a:solidFill>
              </a:rPr>
              <a:t>127 </a:t>
            </a:r>
            <a:r>
              <a:rPr lang="sv-SE" b="1" dirty="0" err="1">
                <a:solidFill>
                  <a:srgbClr val="FF0000"/>
                </a:solidFill>
              </a:rPr>
              <a:t>instructions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b="1" dirty="0" smtClean="0">
                <a:solidFill>
                  <a:srgbClr val="FF0000"/>
                </a:solidFill>
              </a:rPr>
              <a:t>(~24 </a:t>
            </a:r>
            <a:r>
              <a:rPr lang="sv-SE" b="1" dirty="0">
                <a:solidFill>
                  <a:srgbClr val="FF0000"/>
                </a:solidFill>
              </a:rPr>
              <a:t>loops). </a:t>
            </a:r>
            <a:r>
              <a:rPr lang="sv-SE" b="1" dirty="0" err="1">
                <a:solidFill>
                  <a:srgbClr val="FF0000"/>
                </a:solidFill>
              </a:rPr>
              <a:t>Takes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b="1" dirty="0" smtClean="0">
                <a:solidFill>
                  <a:srgbClr val="FF0000"/>
                </a:solidFill>
              </a:rPr>
              <a:t>64 </a:t>
            </a:r>
            <a:r>
              <a:rPr lang="sv-SE" b="1" dirty="0" err="1">
                <a:solidFill>
                  <a:srgbClr val="FF0000"/>
                </a:solidFill>
              </a:rPr>
              <a:t>cycles</a:t>
            </a:r>
            <a:endParaRPr lang="en-US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sv-SE" b="1" dirty="0" err="1">
                <a:solidFill>
                  <a:srgbClr val="FF0000"/>
                </a:solidFill>
              </a:rPr>
              <a:t>Wait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b="1" dirty="0" err="1">
                <a:solidFill>
                  <a:srgbClr val="FF0000"/>
                </a:solidFill>
              </a:rPr>
              <a:t>another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b="1" dirty="0" smtClean="0">
                <a:solidFill>
                  <a:srgbClr val="FF0000"/>
                </a:solidFill>
              </a:rPr>
              <a:t>136 </a:t>
            </a:r>
            <a:r>
              <a:rPr lang="sv-SE" b="1" dirty="0" err="1" smtClean="0">
                <a:solidFill>
                  <a:srgbClr val="FF0000"/>
                </a:solidFill>
              </a:rPr>
              <a:t>cycles</a:t>
            </a:r>
            <a:r>
              <a:rPr lang="sv-SE" b="1" dirty="0" smtClean="0">
                <a:solidFill>
                  <a:srgbClr val="FF0000"/>
                </a:solidFill>
              </a:rPr>
              <a:t>; MLP = 24)</a:t>
            </a:r>
          </a:p>
          <a:p>
            <a:r>
              <a:rPr lang="sv-SE" b="1" dirty="0" err="1" smtClean="0">
                <a:solidFill>
                  <a:srgbClr val="FF0000"/>
                </a:solidFill>
              </a:rPr>
              <a:t>Repeat</a:t>
            </a:r>
            <a:r>
              <a:rPr lang="sv-SE" b="1" dirty="0" smtClean="0">
                <a:solidFill>
                  <a:srgbClr val="FF0000"/>
                </a:solidFill>
              </a:rPr>
              <a:t> 1-4</a:t>
            </a:r>
          </a:p>
          <a:p>
            <a:pPr marL="342900" indent="-342900">
              <a:buAutoNum type="arabicPeriod"/>
            </a:pPr>
            <a:endParaRPr lang="sv-SE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321152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897216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473280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049344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71400" y="46738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Struct</a:t>
            </a:r>
            <a:r>
              <a:rPr lang="sv-SE" dirty="0" smtClean="0"/>
              <a:t>: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 bwMode="auto">
          <a:xfrm rot="5400000" flipH="1">
            <a:off x="6566356" y="136520"/>
            <a:ext cx="85657" cy="576063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6376" y="20359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8B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625408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201472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777536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0353600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1153" y="855987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s[0]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625408" y="836712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s[1]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08466" y="1331476"/>
            <a:ext cx="2411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a[0], a[1], a[2], …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6651796" y="778352"/>
            <a:ext cx="2067908" cy="5531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6406376" y="836712"/>
            <a:ext cx="1642968" cy="4947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7277580" y="1021378"/>
            <a:ext cx="3076020" cy="2964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793708" y="4669770"/>
            <a:ext cx="612668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???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913811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1508561" y="1482969"/>
            <a:ext cx="7472363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24" tIns="45462" rIns="90924" bIns="45462"/>
          <a:lstStyle/>
          <a:p>
            <a:pPr defTabSz="862013" eaLnBrk="0" hangingPunct="0">
              <a:spcBef>
                <a:spcPct val="20000"/>
              </a:spcBef>
            </a:pPr>
            <a:endParaRPr lang="en-US" sz="2000" dirty="0">
              <a:latin typeface="Helvetica" charset="0"/>
            </a:endParaRPr>
          </a:p>
          <a:p>
            <a:pPr defTabSz="862013" eaLnBrk="0" hangingPunct="0">
              <a:spcBef>
                <a:spcPct val="20000"/>
              </a:spcBef>
            </a:pPr>
            <a:r>
              <a:rPr lang="en-US" sz="1900" b="1" dirty="0">
                <a:latin typeface="Helvetica" charset="0"/>
              </a:rPr>
              <a:t>	for (</a:t>
            </a:r>
            <a:r>
              <a:rPr lang="en-US" sz="1900" b="1" dirty="0" err="1">
                <a:latin typeface="Helvetica" charset="0"/>
              </a:rPr>
              <a:t>i</a:t>
            </a:r>
            <a:r>
              <a:rPr lang="en-US" sz="1900" b="1" dirty="0">
                <a:latin typeface="Helvetica" charset="0"/>
              </a:rPr>
              <a:t>=1; </a:t>
            </a:r>
            <a:r>
              <a:rPr lang="en-US" sz="1900" b="1" dirty="0" err="1">
                <a:latin typeface="Helvetica" charset="0"/>
              </a:rPr>
              <a:t>i</a:t>
            </a:r>
            <a:r>
              <a:rPr lang="en-US" sz="1900" b="1" dirty="0">
                <a:latin typeface="Helvetica" charset="0"/>
              </a:rPr>
              <a:t>&lt;=1000; </a:t>
            </a:r>
            <a:r>
              <a:rPr lang="en-US" sz="1900" b="1" dirty="0" err="1">
                <a:latin typeface="Helvetica" charset="0"/>
              </a:rPr>
              <a:t>i</a:t>
            </a:r>
            <a:r>
              <a:rPr lang="en-US" sz="1900" b="1" dirty="0">
                <a:latin typeface="Helvetica" charset="0"/>
              </a:rPr>
              <a:t>=i+1)</a:t>
            </a:r>
          </a:p>
          <a:p>
            <a:pPr defTabSz="862013" eaLnBrk="0" hangingPunct="0">
              <a:spcBef>
                <a:spcPct val="20000"/>
              </a:spcBef>
            </a:pPr>
            <a:r>
              <a:rPr lang="en-US" sz="1900" b="1" dirty="0">
                <a:latin typeface="Helvetica" charset="0"/>
              </a:rPr>
              <a:t>		x[</a:t>
            </a:r>
            <a:r>
              <a:rPr lang="en-US" sz="1900" b="1" dirty="0" err="1">
                <a:latin typeface="Helvetica" charset="0"/>
              </a:rPr>
              <a:t>i</a:t>
            </a:r>
            <a:r>
              <a:rPr lang="en-US" sz="1900" b="1" dirty="0">
                <a:latin typeface="Helvetica" charset="0"/>
              </a:rPr>
              <a:t>] = x[</a:t>
            </a:r>
            <a:r>
              <a:rPr lang="en-US" sz="1900" b="1" dirty="0" err="1">
                <a:latin typeface="Helvetica" charset="0"/>
              </a:rPr>
              <a:t>i</a:t>
            </a:r>
            <a:r>
              <a:rPr lang="en-US" sz="1900" b="1" dirty="0">
                <a:latin typeface="Helvetica" charset="0"/>
              </a:rPr>
              <a:t>] + </a:t>
            </a:r>
            <a:r>
              <a:rPr lang="en-US" sz="1900" b="1" dirty="0" smtClean="0">
                <a:latin typeface="Helvetica" charset="0"/>
              </a:rPr>
              <a:t>y[</a:t>
            </a:r>
            <a:r>
              <a:rPr lang="en-US" sz="1900" b="1" dirty="0" err="1" smtClean="0">
                <a:latin typeface="Helvetica" charset="0"/>
              </a:rPr>
              <a:t>i</a:t>
            </a:r>
            <a:r>
              <a:rPr lang="en-US" sz="1900" b="1" dirty="0" smtClean="0">
                <a:latin typeface="Helvetica" charset="0"/>
              </a:rPr>
              <a:t>];</a:t>
            </a:r>
            <a:endParaRPr lang="en-US" sz="1900" b="1" dirty="0">
              <a:latin typeface="Helvetica" charset="0"/>
            </a:endParaRPr>
          </a:p>
          <a:p>
            <a:pPr defTabSz="862013" eaLnBrk="0" hangingPunct="0">
              <a:spcBef>
                <a:spcPct val="20000"/>
              </a:spcBef>
            </a:pPr>
            <a:endParaRPr lang="en-US" sz="1900" b="1" dirty="0">
              <a:latin typeface="Helvetica" charset="0"/>
            </a:endParaRP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600200" y="2667000"/>
            <a:ext cx="8305800" cy="1592263"/>
          </a:xfrm>
          <a:noFill/>
        </p:spPr>
        <p:txBody>
          <a:bodyPr lIns="90924" tIns="45462" rIns="90924" bIns="45462"/>
          <a:lstStyle/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dirty="0" smtClean="0"/>
              <a:t>loop:		1.LD	F0, 0(R1)	; F0 = array element x[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]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None/>
            </a:pPr>
            <a:r>
              <a:rPr lang="en-US" sz="1600" b="1" dirty="0" smtClean="0"/>
              <a:t>		2.LD	F4, 0(R2)	; F4 </a:t>
            </a:r>
            <a:r>
              <a:rPr lang="en-US" sz="1600" b="1" dirty="0"/>
              <a:t>= array element </a:t>
            </a:r>
            <a:r>
              <a:rPr lang="en-US" sz="1600" b="1" dirty="0" smtClean="0"/>
              <a:t>y[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]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None/>
            </a:pPr>
            <a:r>
              <a:rPr lang="sv-SE" sz="1600" b="1" dirty="0"/>
              <a:t>	</a:t>
            </a:r>
            <a:r>
              <a:rPr lang="sv-SE" sz="1600" b="1" dirty="0" smtClean="0"/>
              <a:t>	3.ADDD 	F2, F4, F0</a:t>
            </a:r>
            <a:endParaRPr lang="en-US" sz="1600" b="1" dirty="0" smtClean="0"/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dirty="0" smtClean="0"/>
              <a:t>		4.SD	0(R1), F2	; Store result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dirty="0" smtClean="0"/>
              <a:t>		5.SUBI	R2, R2, #8	; decrement array </a:t>
            </a:r>
            <a:r>
              <a:rPr lang="en-US" sz="1600" b="1" dirty="0" err="1" smtClean="0"/>
              <a:t>ptr</a:t>
            </a:r>
            <a:r>
              <a:rPr lang="en-US" sz="1600" b="1" dirty="0" smtClean="0"/>
              <a:t> x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None/>
            </a:pPr>
            <a:r>
              <a:rPr lang="en-US" sz="1600" b="1" dirty="0" smtClean="0"/>
              <a:t>		6.SUBI</a:t>
            </a:r>
            <a:r>
              <a:rPr lang="en-US" sz="1600" b="1" dirty="0"/>
              <a:t>	</a:t>
            </a:r>
            <a:r>
              <a:rPr lang="en-US" sz="1600" b="1" dirty="0" smtClean="0"/>
              <a:t>R1, R1, </a:t>
            </a:r>
            <a:r>
              <a:rPr lang="en-US" sz="1600" b="1" dirty="0"/>
              <a:t>#8	; decrement array </a:t>
            </a:r>
            <a:r>
              <a:rPr lang="en-US" sz="1600" b="1" dirty="0" err="1" smtClean="0"/>
              <a:t>ptr</a:t>
            </a:r>
            <a:r>
              <a:rPr lang="en-US" sz="1600" b="1" dirty="0" smtClean="0"/>
              <a:t> y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dirty="0" smtClean="0"/>
              <a:t>		7.BNEZ	R1, loop		; loop if R1 != 0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sv-SE" sz="1600" b="1" dirty="0"/>
              <a:t>	</a:t>
            </a:r>
            <a:r>
              <a:rPr lang="sv-SE" sz="1600" b="1" dirty="0" smtClean="0"/>
              <a:t>				; x[i] </a:t>
            </a:r>
            <a:r>
              <a:rPr lang="sv-SE" sz="1600" b="1" dirty="0" err="1" smtClean="0"/>
              <a:t>stored</a:t>
            </a:r>
            <a:r>
              <a:rPr lang="sv-SE" sz="1600" b="1" dirty="0" smtClean="0"/>
              <a:t> ”</a:t>
            </a:r>
            <a:r>
              <a:rPr lang="sv-SE" sz="1600" b="1" dirty="0" err="1" smtClean="0"/>
              <a:t>backwards</a:t>
            </a:r>
            <a:r>
              <a:rPr lang="sv-SE" sz="1600" b="1" dirty="0" smtClean="0"/>
              <a:t>”</a:t>
            </a:r>
            <a:endParaRPr lang="en-US" sz="1600" b="1" dirty="0" smtClean="0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217488" y="1470025"/>
            <a:ext cx="866775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03" tIns="39952" rIns="79903" bIns="39952">
            <a:spAutoFit/>
          </a:bodyPr>
          <a:lstStyle/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5244743" y="3789040"/>
            <a:ext cx="228600" cy="2286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4838699" y="3314700"/>
            <a:ext cx="342901" cy="258316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406698" y="3738035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 smtClean="0">
                <a:solidFill>
                  <a:srgbClr val="FF0000"/>
                </a:solidFill>
              </a:rPr>
              <a:t>RAW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81974" y="3337247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RAW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4838699" y="2905199"/>
            <a:ext cx="716820" cy="739825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992560" y="116632"/>
            <a:ext cx="4480783" cy="1224136"/>
          </a:xfrm>
          <a:prstGeom prst="roundRect">
            <a:avLst/>
          </a:prstGeom>
          <a:solidFill>
            <a:srgbClr val="FF99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dirty="0" err="1"/>
              <a:t>Where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the RAW </a:t>
            </a:r>
            <a:r>
              <a:rPr lang="sv-SE" dirty="0" err="1"/>
              <a:t>dependencies</a:t>
            </a:r>
            <a:r>
              <a:rPr lang="sv-SE" dirty="0"/>
              <a:t>?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I2</a:t>
            </a:r>
            <a:r>
              <a:rPr lang="sv-SE" dirty="0" smtClean="0">
                <a:sym typeface="Wingdings" pitchFamily="2" charset="2"/>
              </a:rPr>
              <a:t>I3; I3I4</a:t>
            </a:r>
            <a:endParaRPr lang="sv-SE" dirty="0"/>
          </a:p>
          <a:p>
            <a:pPr marL="285750" indent="-285750">
              <a:buFont typeface="Wingdings" pitchFamily="2" charset="2"/>
              <a:buChar char="q"/>
            </a:pPr>
            <a:r>
              <a:rPr lang="sv-SE" dirty="0" err="1" smtClean="0"/>
              <a:t>There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none</a:t>
            </a:r>
            <a:endParaRPr lang="sv-SE" dirty="0"/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I1</a:t>
            </a:r>
            <a:r>
              <a:rPr lang="sv-SE" dirty="0" smtClean="0">
                <a:sym typeface="Wingdings" pitchFamily="2" charset="2"/>
              </a:rPr>
              <a:t>I3; I2I3; I3I4</a:t>
            </a:r>
            <a:endParaRPr lang="en-US" dirty="0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4796618" y="5002673"/>
            <a:ext cx="42081" cy="298534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863524" y="5009468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 smtClean="0">
                <a:solidFill>
                  <a:srgbClr val="FF0000"/>
                </a:solidFill>
              </a:rPr>
              <a:t>(RAW)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6105128" y="548680"/>
            <a:ext cx="2736304" cy="420414"/>
          </a:xfrm>
          <a:prstGeom prst="wedgeRoundRectCallout">
            <a:avLst>
              <a:gd name="adj1" fmla="val -87162"/>
              <a:gd name="adj2" fmla="val 36317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Q: Why stored backwards?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8811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19" grpId="0"/>
      <p:bldP spid="20" grpId="0" animBg="1"/>
      <p:bldP spid="4" grpId="0" animBg="1"/>
      <p:bldP spid="12" grpId="0" animBg="1"/>
      <p:bldP spid="13" grpId="0"/>
      <p:bldP spid="1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36576" y="260648"/>
            <a:ext cx="8856984" cy="563231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while </a:t>
            </a:r>
            <a:r>
              <a:rPr lang="en-US" dirty="0"/>
              <a:t>(</a:t>
            </a:r>
            <a:r>
              <a:rPr lang="en-US" dirty="0" err="1"/>
              <a:t>ptr</a:t>
            </a:r>
            <a:r>
              <a:rPr lang="en-US" dirty="0"/>
              <a:t>-&gt;next){</a:t>
            </a:r>
          </a:p>
          <a:p>
            <a:r>
              <a:rPr lang="en-US" dirty="0" smtClean="0"/>
              <a:t>   sum </a:t>
            </a:r>
            <a:r>
              <a:rPr lang="en-US" dirty="0"/>
              <a:t>+= </a:t>
            </a:r>
            <a:r>
              <a:rPr lang="en-US" dirty="0" err="1"/>
              <a:t>ptr</a:t>
            </a:r>
            <a:r>
              <a:rPr lang="en-US" dirty="0"/>
              <a:t>-&gt;</a:t>
            </a:r>
            <a:r>
              <a:rPr lang="en-US" dirty="0" smtClean="0"/>
              <a:t>val1;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err="1"/>
              <a:t>ptr</a:t>
            </a:r>
            <a:r>
              <a:rPr lang="en-US" dirty="0"/>
              <a:t> = </a:t>
            </a:r>
            <a:r>
              <a:rPr lang="en-US" dirty="0" err="1"/>
              <a:t>ptr</a:t>
            </a:r>
            <a:r>
              <a:rPr lang="en-US" dirty="0"/>
              <a:t>-&gt;next </a:t>
            </a:r>
            <a:endParaRPr lang="en-US" dirty="0" smtClean="0"/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ranslated </a:t>
            </a:r>
            <a:r>
              <a:rPr lang="en-US" dirty="0"/>
              <a:t>into pseudo-ASM:	 	</a:t>
            </a:r>
          </a:p>
          <a:p>
            <a:r>
              <a:rPr lang="en-US" dirty="0" smtClean="0"/>
              <a:t>LOOP</a:t>
            </a:r>
            <a:r>
              <a:rPr lang="en-US" dirty="0"/>
              <a:t>:			</a:t>
            </a:r>
          </a:p>
          <a:p>
            <a:r>
              <a:rPr lang="en-US" dirty="0"/>
              <a:t>1:	</a:t>
            </a:r>
            <a:r>
              <a:rPr lang="en-US" dirty="0" smtClean="0"/>
              <a:t>LDD 	F0, 8(R3</a:t>
            </a:r>
            <a:r>
              <a:rPr lang="en-US" dirty="0"/>
              <a:t>)	</a:t>
            </a:r>
            <a:r>
              <a:rPr lang="en-US" dirty="0" smtClean="0"/>
              <a:t>// </a:t>
            </a:r>
            <a:r>
              <a:rPr lang="en-US" dirty="0"/>
              <a:t>R1=val1		</a:t>
            </a:r>
          </a:p>
          <a:p>
            <a:r>
              <a:rPr lang="en-US" dirty="0"/>
              <a:t>2:	ADD </a:t>
            </a:r>
            <a:r>
              <a:rPr lang="en-US" dirty="0" smtClean="0"/>
              <a:t>	F2, F2, F0</a:t>
            </a:r>
            <a:r>
              <a:rPr lang="en-US" dirty="0"/>
              <a:t>	//sum1  += ...		</a:t>
            </a:r>
          </a:p>
          <a:p>
            <a:r>
              <a:rPr lang="en-US" dirty="0"/>
              <a:t>3</a:t>
            </a:r>
            <a:r>
              <a:rPr lang="en-US" dirty="0" smtClean="0"/>
              <a:t>: </a:t>
            </a:r>
            <a:r>
              <a:rPr lang="en-US" dirty="0"/>
              <a:t>	LD </a:t>
            </a:r>
            <a:r>
              <a:rPr lang="en-US" dirty="0" smtClean="0"/>
              <a:t>	R3 32(R3</a:t>
            </a:r>
            <a:r>
              <a:rPr lang="en-US" dirty="0"/>
              <a:t>)	</a:t>
            </a:r>
            <a:r>
              <a:rPr lang="en-US" dirty="0" smtClean="0"/>
              <a:t>//</a:t>
            </a:r>
            <a:r>
              <a:rPr lang="en-US" dirty="0" err="1"/>
              <a:t>ptr</a:t>
            </a:r>
            <a:r>
              <a:rPr lang="en-US" dirty="0"/>
              <a:t> = </a:t>
            </a:r>
            <a:r>
              <a:rPr lang="en-US" dirty="0" smtClean="0"/>
              <a:t>...</a:t>
            </a:r>
            <a:r>
              <a:rPr lang="en-US" dirty="0"/>
              <a:t>	</a:t>
            </a:r>
          </a:p>
          <a:p>
            <a:r>
              <a:rPr lang="en-US" dirty="0"/>
              <a:t>4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dirty="0" smtClean="0"/>
              <a:t>BNEZ 	R3,  #LOOP</a:t>
            </a:r>
          </a:p>
          <a:p>
            <a:endParaRPr lang="sv-SE" dirty="0"/>
          </a:p>
          <a:p>
            <a:endParaRPr lang="sv-SE" dirty="0" smtClean="0"/>
          </a:p>
          <a:p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many</a:t>
            </a:r>
            <a:r>
              <a:rPr lang="sv-SE" dirty="0"/>
              <a:t> </a:t>
            </a:r>
            <a:r>
              <a:rPr lang="sv-SE" dirty="0" err="1"/>
              <a:t>cycles</a:t>
            </a:r>
            <a:r>
              <a:rPr lang="sv-SE" dirty="0"/>
              <a:t> per loop?  </a:t>
            </a:r>
          </a:p>
          <a:p>
            <a:r>
              <a:rPr lang="sv-SE" dirty="0"/>
              <a:t>		</a:t>
            </a:r>
            <a:r>
              <a:rPr lang="sv-SE" dirty="0" err="1"/>
              <a:t>Base</a:t>
            </a:r>
            <a:r>
              <a:rPr lang="sv-SE" dirty="0"/>
              <a:t>     	+BP    	+BP+HWP 	+BP+SWP </a:t>
            </a:r>
          </a:p>
          <a:p>
            <a:r>
              <a:rPr lang="sv-SE" dirty="0"/>
              <a:t>In order	</a:t>
            </a:r>
            <a:r>
              <a:rPr lang="sv-SE" b="1" dirty="0">
                <a:solidFill>
                  <a:srgbClr val="FF0000"/>
                </a:solidFill>
              </a:rPr>
              <a:t>??</a:t>
            </a:r>
            <a:r>
              <a:rPr lang="sv-SE" dirty="0"/>
              <a:t>			  ??		  ??</a:t>
            </a:r>
          </a:p>
          <a:p>
            <a:r>
              <a:rPr lang="sv-SE" dirty="0" err="1"/>
              <a:t>Superscalar</a:t>
            </a:r>
            <a:r>
              <a:rPr lang="sv-SE" dirty="0"/>
              <a:t>	??		??	  ??		  ??</a:t>
            </a:r>
          </a:p>
          <a:p>
            <a:r>
              <a:rPr lang="sv-SE" dirty="0"/>
              <a:t>OoO small		 	??  	  ??</a:t>
            </a:r>
          </a:p>
          <a:p>
            <a:r>
              <a:rPr lang="sv-SE" dirty="0"/>
              <a:t>OoO </a:t>
            </a:r>
            <a:r>
              <a:rPr lang="sv-SE" dirty="0" err="1"/>
              <a:t>large</a:t>
            </a:r>
            <a:r>
              <a:rPr lang="sv-SE" dirty="0"/>
              <a:t>			??	  ??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822632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398696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974760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550824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72880" y="46738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Struct</a:t>
            </a:r>
            <a:r>
              <a:rPr lang="sv-SE" dirty="0" smtClean="0"/>
              <a:t>: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 bwMode="auto">
          <a:xfrm rot="5400000" flipH="1">
            <a:off x="5067836" y="136520"/>
            <a:ext cx="85657" cy="576063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07856" y="20359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8B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7689304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265368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841432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417496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143044" y="56274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dirty="0" err="1" smtClean="0"/>
              <a:t>ptr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2232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36576" y="260648"/>
            <a:ext cx="885698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while </a:t>
            </a:r>
            <a:r>
              <a:rPr lang="en-US" dirty="0"/>
              <a:t>(</a:t>
            </a:r>
            <a:r>
              <a:rPr lang="en-US" dirty="0" err="1"/>
              <a:t>ptr</a:t>
            </a:r>
            <a:r>
              <a:rPr lang="en-US" dirty="0"/>
              <a:t>-&gt;next){</a:t>
            </a:r>
          </a:p>
          <a:p>
            <a:r>
              <a:rPr lang="en-US" dirty="0" smtClean="0"/>
              <a:t>   sum </a:t>
            </a:r>
            <a:r>
              <a:rPr lang="en-US" dirty="0"/>
              <a:t>+= </a:t>
            </a:r>
            <a:r>
              <a:rPr lang="en-US" dirty="0" err="1"/>
              <a:t>ptr</a:t>
            </a:r>
            <a:r>
              <a:rPr lang="en-US" dirty="0"/>
              <a:t>-&gt;</a:t>
            </a:r>
            <a:r>
              <a:rPr lang="en-US" dirty="0" smtClean="0"/>
              <a:t>val1;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err="1"/>
              <a:t>ptr</a:t>
            </a:r>
            <a:r>
              <a:rPr lang="en-US" dirty="0"/>
              <a:t> = </a:t>
            </a:r>
            <a:r>
              <a:rPr lang="en-US" dirty="0" err="1"/>
              <a:t>ptr</a:t>
            </a:r>
            <a:r>
              <a:rPr lang="en-US" dirty="0"/>
              <a:t>-&gt;next </a:t>
            </a:r>
            <a:endParaRPr lang="en-US" dirty="0" smtClean="0"/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ranslated </a:t>
            </a:r>
            <a:r>
              <a:rPr lang="en-US" dirty="0"/>
              <a:t>into pseudo-ASM:	 	</a:t>
            </a:r>
          </a:p>
          <a:p>
            <a:r>
              <a:rPr lang="en-US" dirty="0" smtClean="0"/>
              <a:t>LOOP</a:t>
            </a:r>
            <a:r>
              <a:rPr lang="en-US" dirty="0"/>
              <a:t>:			</a:t>
            </a:r>
          </a:p>
          <a:p>
            <a:r>
              <a:rPr lang="en-US" dirty="0"/>
              <a:t>1:	</a:t>
            </a:r>
            <a:r>
              <a:rPr lang="en-US" dirty="0" smtClean="0"/>
              <a:t>LDD 	F0, 8(R3</a:t>
            </a:r>
            <a:r>
              <a:rPr lang="en-US" dirty="0"/>
              <a:t>)	</a:t>
            </a:r>
            <a:r>
              <a:rPr lang="en-US" dirty="0" smtClean="0"/>
              <a:t>// R1=val1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Stall 200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dirty="0"/>
              <a:t>	</a:t>
            </a:r>
          </a:p>
          <a:p>
            <a:r>
              <a:rPr lang="en-US" dirty="0"/>
              <a:t>2:	ADD </a:t>
            </a:r>
            <a:r>
              <a:rPr lang="en-US" dirty="0" smtClean="0"/>
              <a:t>	F2, F2, F0</a:t>
            </a:r>
            <a:r>
              <a:rPr lang="en-US" dirty="0"/>
              <a:t>	//sum1  += ...		</a:t>
            </a:r>
          </a:p>
          <a:p>
            <a:r>
              <a:rPr lang="en-US" dirty="0"/>
              <a:t>3</a:t>
            </a:r>
            <a:r>
              <a:rPr lang="en-US" dirty="0" smtClean="0"/>
              <a:t>: </a:t>
            </a:r>
            <a:r>
              <a:rPr lang="en-US" dirty="0"/>
              <a:t>	LD </a:t>
            </a:r>
            <a:r>
              <a:rPr lang="en-US" dirty="0" smtClean="0"/>
              <a:t>	R3 32(R3</a:t>
            </a:r>
            <a:r>
              <a:rPr lang="en-US" dirty="0"/>
              <a:t>)	</a:t>
            </a:r>
            <a:r>
              <a:rPr lang="en-US" dirty="0" smtClean="0"/>
              <a:t>//</a:t>
            </a:r>
            <a:r>
              <a:rPr lang="en-US" dirty="0" err="1"/>
              <a:t>ptr</a:t>
            </a:r>
            <a:r>
              <a:rPr lang="en-US" dirty="0"/>
              <a:t> = </a:t>
            </a:r>
            <a:r>
              <a:rPr lang="en-US" dirty="0" smtClean="0"/>
              <a:t>...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50% Stall 200, 50% stall 3</a:t>
            </a:r>
            <a:r>
              <a:rPr lang="en-US" b="1" dirty="0">
                <a:solidFill>
                  <a:srgbClr val="FF0000"/>
                </a:solidFill>
              </a:rPr>
              <a:t>	</a:t>
            </a:r>
          </a:p>
          <a:p>
            <a:r>
              <a:rPr lang="en-US" dirty="0"/>
              <a:t>4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dirty="0" smtClean="0"/>
              <a:t>BNEZ 	R3,  #LOOP</a:t>
            </a:r>
          </a:p>
          <a:p>
            <a:r>
              <a:rPr lang="sv-SE" b="1" dirty="0" smtClean="0">
                <a:solidFill>
                  <a:srgbClr val="FF0000"/>
                </a:solidFill>
              </a:rPr>
              <a:t>Stall 3</a:t>
            </a:r>
          </a:p>
          <a:p>
            <a:endParaRPr lang="sv-SE" b="1" dirty="0">
              <a:solidFill>
                <a:srgbClr val="FF0000"/>
              </a:solidFill>
            </a:endParaRPr>
          </a:p>
          <a:p>
            <a:r>
              <a:rPr lang="sv-SE" b="1" dirty="0" smtClean="0">
                <a:solidFill>
                  <a:srgbClr val="FF0000"/>
                </a:solidFill>
              </a:rPr>
              <a:t>IN ORDER</a:t>
            </a:r>
          </a:p>
          <a:p>
            <a:r>
              <a:rPr lang="sv-SE" b="1" dirty="0" err="1" smtClean="0">
                <a:solidFill>
                  <a:srgbClr val="FF0000"/>
                </a:solidFill>
              </a:rPr>
              <a:t>Base</a:t>
            </a:r>
            <a:r>
              <a:rPr lang="sv-SE" b="1" dirty="0" smtClean="0">
                <a:solidFill>
                  <a:srgbClr val="FF0000"/>
                </a:solidFill>
              </a:rPr>
              <a:t>: 307</a:t>
            </a:r>
          </a:p>
          <a:p>
            <a:r>
              <a:rPr lang="sv-SE" b="1" dirty="0" smtClean="0">
                <a:solidFill>
                  <a:srgbClr val="FF0000"/>
                </a:solidFill>
              </a:rPr>
              <a:t>+BP: 304</a:t>
            </a:r>
          </a:p>
          <a:p>
            <a:r>
              <a:rPr lang="sv-SE" b="1" dirty="0" smtClean="0">
                <a:solidFill>
                  <a:srgbClr val="FF0000"/>
                </a:solidFill>
              </a:rPr>
              <a:t>+BP + HWP: 204 (</a:t>
            </a:r>
            <a:r>
              <a:rPr lang="sv-SE" b="1" dirty="0" err="1" smtClean="0">
                <a:solidFill>
                  <a:srgbClr val="FF0000"/>
                </a:solidFill>
              </a:rPr>
              <a:t>adjacent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b="1" dirty="0" err="1" smtClean="0">
                <a:solidFill>
                  <a:srgbClr val="FF0000"/>
                </a:solidFill>
              </a:rPr>
              <a:t>prefetching</a:t>
            </a:r>
            <a:r>
              <a:rPr lang="sv-SE" b="1" dirty="0" smtClean="0">
                <a:solidFill>
                  <a:srgbClr val="FF0000"/>
                </a:solidFill>
              </a:rPr>
              <a:t>)</a:t>
            </a:r>
          </a:p>
          <a:p>
            <a:endParaRPr lang="sv-SE" b="1" dirty="0">
              <a:solidFill>
                <a:srgbClr val="FF0000"/>
              </a:solidFill>
            </a:endParaRPr>
          </a:p>
          <a:p>
            <a:r>
              <a:rPr lang="sv-SE" b="1" dirty="0" err="1">
                <a:solidFill>
                  <a:srgbClr val="FF0000"/>
                </a:solidFill>
              </a:rPr>
              <a:t>Which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b="1" dirty="0" err="1">
                <a:solidFill>
                  <a:srgbClr val="FF0000"/>
                </a:solidFill>
              </a:rPr>
              <a:t>architecture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b="1" dirty="0" err="1">
                <a:solidFill>
                  <a:srgbClr val="FF0000"/>
                </a:solidFill>
              </a:rPr>
              <a:t>would</a:t>
            </a:r>
            <a:r>
              <a:rPr lang="sv-SE" b="1" dirty="0">
                <a:solidFill>
                  <a:srgbClr val="FF0000"/>
                </a:solidFill>
              </a:rPr>
              <a:t> be the </a:t>
            </a:r>
            <a:r>
              <a:rPr lang="sv-SE" b="1" dirty="0" err="1">
                <a:solidFill>
                  <a:srgbClr val="FF0000"/>
                </a:solidFill>
              </a:rPr>
              <a:t>fastest</a:t>
            </a:r>
            <a:r>
              <a:rPr lang="sv-SE" b="1" dirty="0">
                <a:solidFill>
                  <a:srgbClr val="FF0000"/>
                </a:solidFill>
              </a:rPr>
              <a:t> and </a:t>
            </a:r>
            <a:r>
              <a:rPr lang="sv-SE" b="1" dirty="0" err="1" smtClean="0">
                <a:solidFill>
                  <a:srgbClr val="FF0000"/>
                </a:solidFill>
              </a:rPr>
              <a:t>how</a:t>
            </a:r>
            <a:r>
              <a:rPr lang="sv-SE" b="1" dirty="0" smtClean="0">
                <a:solidFill>
                  <a:srgbClr val="FF0000"/>
                </a:solidFill>
              </a:rPr>
              <a:t> fast </a:t>
            </a:r>
            <a:r>
              <a:rPr lang="sv-SE" b="1" dirty="0" err="1">
                <a:solidFill>
                  <a:srgbClr val="FF0000"/>
                </a:solidFill>
              </a:rPr>
              <a:t>would</a:t>
            </a:r>
            <a:r>
              <a:rPr lang="sv-SE" b="1" dirty="0">
                <a:solidFill>
                  <a:srgbClr val="FF0000"/>
                </a:solidFill>
              </a:rPr>
              <a:t> it </a:t>
            </a:r>
            <a:r>
              <a:rPr lang="sv-SE" b="1" dirty="0" err="1">
                <a:solidFill>
                  <a:srgbClr val="FF0000"/>
                </a:solidFill>
              </a:rPr>
              <a:t>run</a:t>
            </a:r>
            <a:r>
              <a:rPr lang="sv-SE" b="1" dirty="0">
                <a:solidFill>
                  <a:srgbClr val="FF0000"/>
                </a:solidFill>
              </a:rPr>
              <a:t>?</a:t>
            </a:r>
          </a:p>
          <a:p>
            <a:endParaRPr lang="sv-SE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822632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398696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974760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550824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72880" y="46738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Struct</a:t>
            </a:r>
            <a:r>
              <a:rPr lang="sv-SE" dirty="0" smtClean="0"/>
              <a:t>: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 bwMode="auto">
          <a:xfrm rot="5400000" flipH="1">
            <a:off x="5067836" y="136520"/>
            <a:ext cx="85657" cy="576063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07856" y="20359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8B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7689304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265368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841432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417496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143044" y="56274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dirty="0" err="1" smtClean="0"/>
              <a:t>ptr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781346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844550" y="1082338"/>
            <a:ext cx="8318500" cy="1446550"/>
          </a:xfrm>
        </p:spPr>
        <p:txBody>
          <a:bodyPr/>
          <a:lstStyle/>
          <a:p>
            <a:r>
              <a:rPr lang="sv-SE" dirty="0" smtClean="0"/>
              <a:t>Problems from </a:t>
            </a:r>
            <a:r>
              <a:rPr lang="sv-SE" dirty="0" err="1" smtClean="0"/>
              <a:t>previous</a:t>
            </a:r>
            <a:r>
              <a:rPr lang="sv-SE" dirty="0" smtClean="0"/>
              <a:t> IRL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6112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36576" y="260648"/>
            <a:ext cx="88569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while </a:t>
            </a:r>
            <a:r>
              <a:rPr lang="en-US" dirty="0"/>
              <a:t>(</a:t>
            </a:r>
            <a:r>
              <a:rPr lang="en-US" dirty="0" err="1"/>
              <a:t>ptr</a:t>
            </a:r>
            <a:r>
              <a:rPr lang="en-US" dirty="0"/>
              <a:t>-&gt;next){</a:t>
            </a:r>
          </a:p>
          <a:p>
            <a:r>
              <a:rPr lang="en-US" dirty="0" smtClean="0"/>
              <a:t>   sum </a:t>
            </a:r>
            <a:r>
              <a:rPr lang="en-US" dirty="0"/>
              <a:t>+= </a:t>
            </a:r>
            <a:r>
              <a:rPr lang="en-US" dirty="0" err="1"/>
              <a:t>ptr</a:t>
            </a:r>
            <a:r>
              <a:rPr lang="en-US" dirty="0"/>
              <a:t>-&gt;</a:t>
            </a:r>
            <a:r>
              <a:rPr lang="en-US" dirty="0" smtClean="0"/>
              <a:t>val1;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err="1"/>
              <a:t>ptr</a:t>
            </a:r>
            <a:r>
              <a:rPr lang="en-US" dirty="0"/>
              <a:t> = </a:t>
            </a:r>
            <a:r>
              <a:rPr lang="en-US" dirty="0" err="1"/>
              <a:t>ptr</a:t>
            </a:r>
            <a:r>
              <a:rPr lang="en-US" dirty="0"/>
              <a:t>-&gt;next </a:t>
            </a:r>
            <a:endParaRPr lang="en-US" dirty="0" smtClean="0"/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ranslated </a:t>
            </a:r>
            <a:r>
              <a:rPr lang="en-US" dirty="0"/>
              <a:t>into pseudo-ASM:	 	</a:t>
            </a:r>
          </a:p>
          <a:p>
            <a:r>
              <a:rPr lang="en-US" dirty="0" smtClean="0"/>
              <a:t>LOOP</a:t>
            </a:r>
            <a:r>
              <a:rPr lang="en-US" dirty="0"/>
              <a:t>:	</a:t>
            </a:r>
            <a:endParaRPr lang="en-US" dirty="0" smtClean="0"/>
          </a:p>
          <a:p>
            <a:r>
              <a:rPr lang="en-US" dirty="0" smtClean="0"/>
              <a:t>0: 	LD     	R4, 32(R3)	// R4 = </a:t>
            </a:r>
            <a:r>
              <a:rPr lang="en-US" dirty="0" err="1" smtClean="0"/>
              <a:t>ptr</a:t>
            </a:r>
            <a:r>
              <a:rPr lang="en-US" dirty="0" smtClean="0"/>
              <a:t>-&gt;next</a:t>
            </a:r>
          </a:p>
          <a:p>
            <a:r>
              <a:rPr lang="en-US" dirty="0" smtClean="0"/>
              <a:t>0b	PREF	8(R4)</a:t>
            </a:r>
            <a:r>
              <a:rPr lang="en-US" dirty="0"/>
              <a:t>	</a:t>
            </a:r>
            <a:r>
              <a:rPr lang="en-US" dirty="0" smtClean="0"/>
              <a:t>	//PREF min usage of </a:t>
            </a:r>
            <a:r>
              <a:rPr lang="en-US" dirty="0" err="1" smtClean="0"/>
              <a:t>ptr</a:t>
            </a:r>
            <a:r>
              <a:rPr lang="en-US" dirty="0" smtClean="0"/>
              <a:t>-&gt;next object</a:t>
            </a:r>
          </a:p>
          <a:p>
            <a:r>
              <a:rPr lang="en-US" dirty="0" smtClean="0"/>
              <a:t>0c:	PREF	32(R4)</a:t>
            </a:r>
            <a:r>
              <a:rPr lang="en-US" dirty="0"/>
              <a:t>	</a:t>
            </a:r>
            <a:r>
              <a:rPr lang="en-US" dirty="0" smtClean="0"/>
              <a:t>	//PREF max usage of </a:t>
            </a:r>
            <a:r>
              <a:rPr lang="en-US" dirty="0" err="1" smtClean="0"/>
              <a:t>ptr</a:t>
            </a:r>
            <a:r>
              <a:rPr lang="en-US" dirty="0" smtClean="0"/>
              <a:t>-&gt;next object</a:t>
            </a:r>
            <a:endParaRPr lang="en-US" dirty="0"/>
          </a:p>
          <a:p>
            <a:r>
              <a:rPr lang="en-US" dirty="0"/>
              <a:t>1:	</a:t>
            </a:r>
            <a:r>
              <a:rPr lang="en-US" dirty="0" smtClean="0"/>
              <a:t>LDD 	F0, 8(R3</a:t>
            </a:r>
            <a:r>
              <a:rPr lang="en-US" dirty="0"/>
              <a:t>)	</a:t>
            </a:r>
            <a:r>
              <a:rPr lang="en-US" dirty="0" smtClean="0"/>
              <a:t>// R1=val1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dirty="0"/>
              <a:t>	</a:t>
            </a:r>
          </a:p>
          <a:p>
            <a:r>
              <a:rPr lang="en-US" dirty="0"/>
              <a:t>2:	ADD </a:t>
            </a:r>
            <a:r>
              <a:rPr lang="en-US" dirty="0" smtClean="0"/>
              <a:t>	F2, F2, F0</a:t>
            </a:r>
            <a:r>
              <a:rPr lang="en-US" dirty="0"/>
              <a:t>	//sum1  += ...		</a:t>
            </a:r>
          </a:p>
          <a:p>
            <a:r>
              <a:rPr lang="en-US" dirty="0"/>
              <a:t>3</a:t>
            </a:r>
            <a:r>
              <a:rPr lang="en-US" dirty="0" smtClean="0"/>
              <a:t>: </a:t>
            </a:r>
            <a:r>
              <a:rPr lang="en-US" dirty="0"/>
              <a:t>	LD </a:t>
            </a:r>
            <a:r>
              <a:rPr lang="en-US" dirty="0" smtClean="0"/>
              <a:t>	R3, 32(R3</a:t>
            </a:r>
            <a:r>
              <a:rPr lang="en-US" dirty="0"/>
              <a:t>)	</a:t>
            </a:r>
            <a:r>
              <a:rPr lang="en-US" dirty="0" smtClean="0"/>
              <a:t>//</a:t>
            </a:r>
            <a:r>
              <a:rPr lang="en-US" dirty="0" err="1"/>
              <a:t>ptr</a:t>
            </a:r>
            <a:r>
              <a:rPr lang="en-US" dirty="0"/>
              <a:t> = </a:t>
            </a:r>
            <a:r>
              <a:rPr lang="en-US" dirty="0" smtClean="0"/>
              <a:t>...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4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dirty="0" smtClean="0"/>
              <a:t>BNEZ 	R3,  #LOOP</a:t>
            </a:r>
          </a:p>
          <a:p>
            <a:endParaRPr lang="sv-SE" b="1" dirty="0">
              <a:solidFill>
                <a:srgbClr val="FF0000"/>
              </a:solidFill>
            </a:endParaRPr>
          </a:p>
          <a:p>
            <a:r>
              <a:rPr lang="sv-SE" b="1" dirty="0">
                <a:solidFill>
                  <a:srgbClr val="FF0000"/>
                </a:solidFill>
              </a:rPr>
              <a:t>IN ORDER</a:t>
            </a:r>
          </a:p>
          <a:p>
            <a:r>
              <a:rPr lang="sv-SE" b="1" dirty="0" err="1">
                <a:solidFill>
                  <a:srgbClr val="FF0000"/>
                </a:solidFill>
              </a:rPr>
              <a:t>Base</a:t>
            </a:r>
            <a:r>
              <a:rPr lang="sv-SE" b="1" dirty="0">
                <a:solidFill>
                  <a:srgbClr val="FF0000"/>
                </a:solidFill>
              </a:rPr>
              <a:t>: 307</a:t>
            </a:r>
          </a:p>
          <a:p>
            <a:r>
              <a:rPr lang="sv-SE" b="1" dirty="0">
                <a:solidFill>
                  <a:srgbClr val="FF0000"/>
                </a:solidFill>
              </a:rPr>
              <a:t>+BP: 304</a:t>
            </a:r>
          </a:p>
          <a:p>
            <a:r>
              <a:rPr lang="sv-SE" b="1" dirty="0">
                <a:solidFill>
                  <a:srgbClr val="FF0000"/>
                </a:solidFill>
              </a:rPr>
              <a:t>+BP + HWP: 204 (</a:t>
            </a:r>
            <a:r>
              <a:rPr lang="sv-SE" b="1" dirty="0" err="1">
                <a:solidFill>
                  <a:srgbClr val="FF0000"/>
                </a:solidFill>
              </a:rPr>
              <a:t>adjacent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b="1" dirty="0" err="1">
                <a:solidFill>
                  <a:srgbClr val="FF0000"/>
                </a:solidFill>
              </a:rPr>
              <a:t>prefetching</a:t>
            </a:r>
            <a:r>
              <a:rPr lang="sv-SE" b="1" dirty="0">
                <a:solidFill>
                  <a:srgbClr val="FF0000"/>
                </a:solidFill>
              </a:rPr>
              <a:t>)</a:t>
            </a:r>
          </a:p>
          <a:p>
            <a:endParaRPr lang="sv-SE" b="1" dirty="0" smtClean="0">
              <a:solidFill>
                <a:srgbClr val="FF0000"/>
              </a:solidFill>
            </a:endParaRPr>
          </a:p>
          <a:p>
            <a:endParaRPr lang="sv-SE" b="1" dirty="0">
              <a:solidFill>
                <a:srgbClr val="FF0000"/>
              </a:solidFill>
            </a:endParaRPr>
          </a:p>
          <a:p>
            <a:r>
              <a:rPr lang="sv-SE" b="1" dirty="0" err="1" smtClean="0">
                <a:solidFill>
                  <a:srgbClr val="FF0000"/>
                </a:solidFill>
              </a:rPr>
              <a:t>Which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b="1" dirty="0" err="1" smtClean="0">
                <a:solidFill>
                  <a:srgbClr val="FF0000"/>
                </a:solidFill>
              </a:rPr>
              <a:t>architecture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b="1" dirty="0" err="1" smtClean="0">
                <a:solidFill>
                  <a:srgbClr val="FF0000"/>
                </a:solidFill>
              </a:rPr>
              <a:t>would</a:t>
            </a:r>
            <a:r>
              <a:rPr lang="sv-SE" b="1" dirty="0" smtClean="0">
                <a:solidFill>
                  <a:srgbClr val="FF0000"/>
                </a:solidFill>
              </a:rPr>
              <a:t> be the </a:t>
            </a:r>
            <a:r>
              <a:rPr lang="sv-SE" b="1" dirty="0" err="1" smtClean="0">
                <a:solidFill>
                  <a:srgbClr val="FF0000"/>
                </a:solidFill>
              </a:rPr>
              <a:t>fastest</a:t>
            </a:r>
            <a:r>
              <a:rPr lang="sv-SE" b="1" dirty="0" smtClean="0">
                <a:solidFill>
                  <a:srgbClr val="FF0000"/>
                </a:solidFill>
              </a:rPr>
              <a:t> and fast </a:t>
            </a:r>
            <a:r>
              <a:rPr lang="sv-SE" b="1" dirty="0" err="1" smtClean="0">
                <a:solidFill>
                  <a:srgbClr val="FF0000"/>
                </a:solidFill>
              </a:rPr>
              <a:t>would</a:t>
            </a:r>
            <a:r>
              <a:rPr lang="sv-SE" b="1" dirty="0" smtClean="0">
                <a:solidFill>
                  <a:srgbClr val="FF0000"/>
                </a:solidFill>
              </a:rPr>
              <a:t> it </a:t>
            </a:r>
            <a:r>
              <a:rPr lang="sv-SE" b="1" dirty="0" err="1" smtClean="0">
                <a:solidFill>
                  <a:srgbClr val="FF0000"/>
                </a:solidFill>
              </a:rPr>
              <a:t>run</a:t>
            </a:r>
            <a:r>
              <a:rPr lang="sv-SE" b="1" dirty="0" smtClean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822632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398696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974760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550824" y="56232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72880" y="46738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Struct</a:t>
            </a:r>
            <a:r>
              <a:rPr lang="sv-SE" dirty="0" smtClean="0"/>
              <a:t>: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 bwMode="auto">
          <a:xfrm rot="5400000" flipH="1">
            <a:off x="5067836" y="136520"/>
            <a:ext cx="85657" cy="576063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07856" y="20359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8B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7689304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265368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841432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417496" y="562328"/>
            <a:ext cx="576064" cy="216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val3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143044" y="562748"/>
            <a:ext cx="576064" cy="216024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dirty="0" err="1" smtClean="0"/>
              <a:t>ptr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097507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3" y="1628800"/>
            <a:ext cx="8786812" cy="4572000"/>
          </a:xfrm>
        </p:spPr>
        <p:txBody>
          <a:bodyPr/>
          <a:lstStyle/>
          <a:p>
            <a:r>
              <a:rPr lang="sv-SE" dirty="0" smtClean="0"/>
              <a:t>Directory representation</a:t>
            </a:r>
          </a:p>
          <a:p>
            <a:pPr lvl="1"/>
            <a:r>
              <a:rPr lang="sv-SE" dirty="0" err="1" smtClean="0"/>
              <a:t>Fully</a:t>
            </a:r>
            <a:r>
              <a:rPr lang="sv-SE" dirty="0" smtClean="0"/>
              <a:t> </a:t>
            </a:r>
            <a:r>
              <a:rPr lang="sv-SE" dirty="0" err="1" smtClean="0"/>
              <a:t>mapped</a:t>
            </a:r>
            <a:endParaRPr lang="sv-SE" dirty="0" smtClean="0"/>
          </a:p>
          <a:p>
            <a:pPr lvl="1"/>
            <a:r>
              <a:rPr lang="sv-SE" dirty="0" err="1" smtClean="0"/>
              <a:t>DIRiB</a:t>
            </a:r>
            <a:endParaRPr lang="sv-SE" dirty="0" smtClean="0"/>
          </a:p>
          <a:p>
            <a:pPr lvl="1"/>
            <a:r>
              <a:rPr lang="sv-SE" dirty="0" err="1" smtClean="0"/>
              <a:t>DIRiNB</a:t>
            </a:r>
            <a:endParaRPr lang="sv-SE" dirty="0" smtClean="0"/>
          </a:p>
          <a:p>
            <a:pPr lvl="1"/>
            <a:r>
              <a:rPr lang="sv-SE" dirty="0" err="1" smtClean="0"/>
              <a:t>DIRiCV</a:t>
            </a:r>
            <a:endParaRPr lang="sv-SE" dirty="0" smtClean="0"/>
          </a:p>
          <a:p>
            <a:r>
              <a:rPr lang="sv-SE" dirty="0" err="1" smtClean="0"/>
              <a:t>Protocols</a:t>
            </a:r>
            <a:endParaRPr lang="sv-SE" dirty="0" smtClean="0"/>
          </a:p>
          <a:p>
            <a:pPr lvl="1"/>
            <a:r>
              <a:rPr lang="sv-SE" dirty="0" smtClean="0"/>
              <a:t>MSI</a:t>
            </a:r>
          </a:p>
          <a:p>
            <a:pPr lvl="1"/>
            <a:r>
              <a:rPr lang="sv-SE" dirty="0" smtClean="0"/>
              <a:t>MOSI</a:t>
            </a:r>
          </a:p>
          <a:p>
            <a:pPr lvl="1"/>
            <a:r>
              <a:rPr lang="sv-SE" dirty="0" smtClean="0"/>
              <a:t>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34674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80592" y="260648"/>
            <a:ext cx="6096221" cy="605294"/>
          </a:xfrm>
          <a:noFill/>
          <a:ln/>
        </p:spPr>
        <p:txBody>
          <a:bodyPr wrap="none" lIns="63500" tIns="25400" rIns="63500" bIns="25400" anchor="t"/>
          <a:lstStyle/>
          <a:p>
            <a:r>
              <a:rPr lang="sv-SE" sz="3600" dirty="0" err="1"/>
              <a:t>Fully</a:t>
            </a:r>
            <a:r>
              <a:rPr lang="sv-SE" sz="3600" dirty="0"/>
              <a:t> </a:t>
            </a:r>
            <a:r>
              <a:rPr lang="sv-SE" sz="3600" dirty="0" err="1"/>
              <a:t>mapped</a:t>
            </a:r>
            <a:r>
              <a:rPr lang="sv-SE" sz="3600" dirty="0"/>
              <a:t> directory</a:t>
            </a:r>
            <a:endParaRPr lang="en-US" sz="3600" dirty="0"/>
          </a:p>
        </p:txBody>
      </p:sp>
      <p:sp>
        <p:nvSpPr>
          <p:cNvPr id="523267" name="Rectangle 3"/>
          <p:cNvSpPr>
            <a:spLocks noChangeArrowheads="1"/>
          </p:cNvSpPr>
          <p:nvPr/>
        </p:nvSpPr>
        <p:spPr bwMode="auto">
          <a:xfrm>
            <a:off x="2408238" y="4979984"/>
            <a:ext cx="6217170" cy="1155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3500" tIns="25400" rIns="63500" bIns="25400">
            <a:spAutoFit/>
          </a:bodyPr>
          <a:lstStyle/>
          <a:p>
            <a:pPr marL="342900" indent="-342900" eaLnBrk="0" hangingPunct="0">
              <a:lnSpc>
                <a:spcPct val="86000"/>
              </a:lnSpc>
              <a:spcBef>
                <a:spcPct val="41000"/>
              </a:spcBef>
            </a:pPr>
            <a:r>
              <a:rPr lang="en-US" sz="2400" b="1" dirty="0">
                <a:latin typeface="Arial" pitchFamily="34" charset="0"/>
              </a:rPr>
              <a:t>•  </a:t>
            </a:r>
            <a:r>
              <a:rPr lang="en-US" sz="2400" b="1" i="1" dirty="0">
                <a:latin typeface="Arial" pitchFamily="34" charset="0"/>
              </a:rPr>
              <a:t>k</a:t>
            </a:r>
            <a:r>
              <a:rPr lang="en-US" sz="2400" b="1" dirty="0">
                <a:latin typeface="Arial" pitchFamily="34" charset="0"/>
              </a:rPr>
              <a:t> </a:t>
            </a:r>
            <a:r>
              <a:rPr lang="sv-SE" sz="2400" b="1" dirty="0">
                <a:latin typeface="Arial" pitchFamily="34" charset="0"/>
              </a:rPr>
              <a:t>N</a:t>
            </a:r>
            <a:r>
              <a:rPr lang="en-US" sz="2400" b="1" dirty="0">
                <a:latin typeface="Arial" pitchFamily="34" charset="0"/>
              </a:rPr>
              <a:t>odes</a:t>
            </a:r>
            <a:endParaRPr lang="sv-SE" sz="2400" b="1" dirty="0">
              <a:latin typeface="Arial" pitchFamily="34" charset="0"/>
            </a:endParaRPr>
          </a:p>
          <a:p>
            <a:pPr marL="342900" indent="-342900" eaLnBrk="0" hangingPunct="0">
              <a:lnSpc>
                <a:spcPct val="86000"/>
              </a:lnSpc>
              <a:spcBef>
                <a:spcPct val="41000"/>
              </a:spcBef>
            </a:pPr>
            <a:r>
              <a:rPr lang="en-US" sz="2400" b="1" dirty="0" smtClean="0">
                <a:latin typeface="Arial" pitchFamily="34" charset="0"/>
              </a:rPr>
              <a:t>•  </a:t>
            </a:r>
            <a:r>
              <a:rPr lang="sv-SE" sz="2400" b="1" dirty="0">
                <a:latin typeface="Arial" pitchFamily="34" charset="0"/>
              </a:rPr>
              <a:t>Dir </a:t>
            </a:r>
            <a:r>
              <a:rPr lang="sv-SE" sz="2400" b="1" dirty="0" err="1">
                <a:latin typeface="Arial" pitchFamily="34" charset="0"/>
              </a:rPr>
              <a:t>entry</a:t>
            </a:r>
            <a:r>
              <a:rPr lang="sv-SE" sz="2400" b="1" dirty="0">
                <a:latin typeface="Arial" pitchFamily="34" charset="0"/>
              </a:rPr>
              <a:t> per </a:t>
            </a:r>
            <a:r>
              <a:rPr lang="sv-SE" sz="2400" b="1" dirty="0" err="1">
                <a:latin typeface="Arial" pitchFamily="34" charset="0"/>
              </a:rPr>
              <a:t>cacheline</a:t>
            </a:r>
            <a:r>
              <a:rPr lang="sv-SE" sz="2400" b="1" dirty="0">
                <a:latin typeface="Arial" pitchFamily="34" charset="0"/>
              </a:rPr>
              <a:t> in </a:t>
            </a:r>
            <a:r>
              <a:rPr lang="sv-SE" sz="2400" b="1" dirty="0" err="1">
                <a:latin typeface="Arial" pitchFamily="34" charset="0"/>
              </a:rPr>
              <a:t>home</a:t>
            </a:r>
            <a:r>
              <a:rPr lang="sv-SE" sz="2400" b="1" dirty="0">
                <a:latin typeface="Arial" pitchFamily="34" charset="0"/>
              </a:rPr>
              <a:t> </a:t>
            </a:r>
            <a:r>
              <a:rPr lang="sv-SE" sz="2400" b="1" dirty="0" err="1">
                <a:latin typeface="Arial" pitchFamily="34" charset="0"/>
              </a:rPr>
              <a:t>memory</a:t>
            </a:r>
            <a:r>
              <a:rPr lang="en-US" sz="2400" b="1" dirty="0">
                <a:latin typeface="Arial" pitchFamily="34" charset="0"/>
              </a:rPr>
              <a:t>: </a:t>
            </a:r>
            <a:r>
              <a:rPr lang="en-US" sz="2400" b="1" i="1" dirty="0">
                <a:latin typeface="Arial" pitchFamily="34" charset="0"/>
              </a:rPr>
              <a:t>k</a:t>
            </a:r>
            <a:r>
              <a:rPr lang="en-US" sz="2400" b="1" dirty="0">
                <a:latin typeface="Arial" pitchFamily="34" charset="0"/>
              </a:rPr>
              <a:t>  presence-bits</a:t>
            </a:r>
            <a:r>
              <a:rPr lang="sv-SE" sz="2400" b="1" dirty="0">
                <a:latin typeface="Arial" pitchFamily="34" charset="0"/>
              </a:rPr>
              <a:t> + </a:t>
            </a:r>
            <a:r>
              <a:rPr lang="en-US" sz="2400" b="1" dirty="0">
                <a:latin typeface="Arial" pitchFamily="34" charset="0"/>
              </a:rPr>
              <a:t>1 </a:t>
            </a:r>
            <a:r>
              <a:rPr lang="en-US" sz="2400" b="1" dirty="0" smtClean="0">
                <a:latin typeface="Arial" pitchFamily="34" charset="0"/>
              </a:rPr>
              <a:t>dirty-bit</a:t>
            </a:r>
            <a:endParaRPr lang="sv-SE" sz="2400" b="1" dirty="0">
              <a:latin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144688" y="1206518"/>
            <a:ext cx="2736304" cy="1440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Memory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144688" y="1566558"/>
            <a:ext cx="2736304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Cacheline</a:t>
            </a:r>
            <a:r>
              <a:rPr kumimoji="0" 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(</a:t>
            </a:r>
            <a:r>
              <a:rPr kumimoji="0" lang="sv-S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this</a:t>
            </a:r>
            <a:r>
              <a:rPr kumimoji="0" lang="sv-SE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is </a:t>
            </a:r>
            <a:r>
              <a:rPr kumimoji="0" lang="sv-SE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its</a:t>
            </a:r>
            <a:r>
              <a:rPr kumimoji="0" lang="sv-SE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”</a:t>
            </a:r>
            <a:r>
              <a:rPr kumimoji="0" lang="sv-SE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home</a:t>
            </a:r>
            <a:r>
              <a:rPr kumimoji="0" lang="sv-SE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”)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169024" y="1198422"/>
            <a:ext cx="1584176" cy="1440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dirty="0" smtClean="0"/>
              <a:t>Directory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177408" y="1566558"/>
            <a:ext cx="1575792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…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169024" y="1566558"/>
            <a:ext cx="63624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1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241032" y="1566558"/>
            <a:ext cx="63624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800" dirty="0"/>
              <a:t>2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313040" y="1566558"/>
            <a:ext cx="63624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800" dirty="0" smtClean="0"/>
              <a:t>3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545560" y="1566558"/>
            <a:ext cx="63624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800" dirty="0"/>
              <a:t>k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609184" y="1566558"/>
            <a:ext cx="144016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800" b="1" dirty="0" smtClean="0"/>
              <a:t>d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Right Brace 3"/>
          <p:cNvSpPr/>
          <p:nvPr/>
        </p:nvSpPr>
        <p:spPr bwMode="auto">
          <a:xfrm rot="16200000">
            <a:off x="5866616" y="737114"/>
            <a:ext cx="72008" cy="144286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7247" y="1196752"/>
            <a:ext cx="10679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i="1" dirty="0"/>
              <a:t>k</a:t>
            </a:r>
            <a:r>
              <a:rPr lang="sv-SE" sz="900" i="1" dirty="0" smtClean="0"/>
              <a:t> presense bits</a:t>
            </a:r>
            <a:endParaRPr lang="en-US" sz="900" i="1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072680" y="2852936"/>
            <a:ext cx="468052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Interconnect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081064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657128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233192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329536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9" name="Right Brace 58"/>
          <p:cNvSpPr/>
          <p:nvPr/>
        </p:nvSpPr>
        <p:spPr bwMode="auto">
          <a:xfrm rot="16200000" flipH="1">
            <a:off x="4388561" y="1833199"/>
            <a:ext cx="72009" cy="470377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60912" y="4293097"/>
            <a:ext cx="7441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i="1" dirty="0"/>
              <a:t>k</a:t>
            </a:r>
            <a:r>
              <a:rPr lang="sv-SE" sz="900" i="1" dirty="0" smtClean="0"/>
              <a:t> ”</a:t>
            </a:r>
            <a:r>
              <a:rPr lang="sv-SE" sz="900" i="1" dirty="0" err="1" smtClean="0"/>
              <a:t>nodes</a:t>
            </a:r>
            <a:r>
              <a:rPr lang="sv-SE" sz="900" i="1" dirty="0" smtClean="0"/>
              <a:t>”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35192988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9" grpId="0" animBg="1"/>
      <p:bldP spid="50" grpId="0" animBg="1"/>
      <p:bldP spid="51" grpId="0" animBg="1"/>
      <p:bldP spid="4" grpId="0" animBg="1"/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80592" y="116632"/>
            <a:ext cx="6445675" cy="543739"/>
          </a:xfrm>
          <a:noFill/>
          <a:ln/>
        </p:spPr>
        <p:txBody>
          <a:bodyPr wrap="none" lIns="63500" tIns="25400" rIns="63500" bIns="25400" anchor="t"/>
          <a:lstStyle/>
          <a:p>
            <a:r>
              <a:rPr lang="en-US" sz="3200" smtClean="0"/>
              <a:t>Broadcast Dir</a:t>
            </a:r>
            <a:r>
              <a:rPr lang="en-US" sz="3200" baseline="-25000" smtClean="0"/>
              <a:t>i</a:t>
            </a:r>
            <a:r>
              <a:rPr lang="en-US" sz="3200" smtClean="0"/>
              <a:t>B (e.g. Dir</a:t>
            </a:r>
            <a:r>
              <a:rPr lang="en-US" sz="3200" baseline="-25000" smtClean="0"/>
              <a:t>3</a:t>
            </a:r>
            <a:r>
              <a:rPr lang="en-US" sz="3200" smtClean="0"/>
              <a:t>B)</a:t>
            </a:r>
            <a:endParaRPr lang="en-US" sz="3200"/>
          </a:p>
        </p:txBody>
      </p:sp>
      <p:sp>
        <p:nvSpPr>
          <p:cNvPr id="523267" name="Rectangle 3"/>
          <p:cNvSpPr>
            <a:spLocks noChangeArrowheads="1"/>
          </p:cNvSpPr>
          <p:nvPr/>
        </p:nvSpPr>
        <p:spPr bwMode="auto">
          <a:xfrm>
            <a:off x="1268350" y="4653136"/>
            <a:ext cx="8581193" cy="2791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3500" tIns="25400" rIns="63500" bIns="25400">
            <a:spAutoFit/>
          </a:bodyPr>
          <a:lstStyle/>
          <a:p>
            <a:pPr marL="285750" indent="-285750">
              <a:lnSpc>
                <a:spcPct val="90000"/>
              </a:lnSpc>
            </a:pPr>
            <a:r>
              <a:rPr lang="en-US" sz="2400" b="1" dirty="0" smtClean="0">
                <a:latin typeface="Arial" pitchFamily="34" charset="0"/>
              </a:rPr>
              <a:t>•  </a:t>
            </a:r>
            <a:r>
              <a:rPr lang="en-US" sz="2400" dirty="0" smtClean="0"/>
              <a:t>Broadcast (</a:t>
            </a:r>
            <a:r>
              <a:rPr lang="en-US" sz="2400" dirty="0" err="1" smtClean="0"/>
              <a:t>Dir</a:t>
            </a:r>
            <a:r>
              <a:rPr lang="en-US" sz="2400" baseline="-25000" dirty="0" err="1" smtClean="0"/>
              <a:t>i</a:t>
            </a:r>
            <a:r>
              <a:rPr lang="en-US" sz="2400" dirty="0" err="1" smtClean="0"/>
              <a:t>B</a:t>
            </a:r>
            <a:r>
              <a:rPr lang="en-US" sz="2400" dirty="0" smtClean="0"/>
              <a:t>)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sv-SE" sz="2000" dirty="0" smtClean="0"/>
              <a:t>A </a:t>
            </a:r>
            <a:r>
              <a:rPr lang="sv-SE" sz="2000" dirty="0" err="1" smtClean="0"/>
              <a:t>limited</a:t>
            </a:r>
            <a:r>
              <a:rPr lang="sv-SE" sz="2000" dirty="0" smtClean="0"/>
              <a:t> </a:t>
            </a:r>
            <a:r>
              <a:rPr lang="sv-SE" sz="2000" dirty="0" err="1" smtClean="0"/>
              <a:t>number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log(k) bit pointers (</a:t>
            </a:r>
            <a:r>
              <a:rPr lang="sv-SE" sz="2000" dirty="0" err="1" smtClean="0"/>
              <a:t>here</a:t>
            </a:r>
            <a:r>
              <a:rPr lang="sv-SE" sz="2000" i="1" dirty="0" smtClean="0"/>
              <a:t> i</a:t>
            </a:r>
            <a:r>
              <a:rPr lang="sv-SE" sz="2000" dirty="0" smtClean="0"/>
              <a:t>)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Typically,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is small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Fewer </a:t>
            </a:r>
            <a:r>
              <a:rPr lang="en-US" sz="2000" dirty="0"/>
              <a:t>bits needed in the </a:t>
            </a:r>
            <a:r>
              <a:rPr lang="en-US" sz="2000" dirty="0" smtClean="0"/>
              <a:t>directory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Overflow bit turned on if more sharers than pointers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Turns into ”broadcast mode” and send invalidates to all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sv-SE" sz="2000" dirty="0" smtClean="0"/>
              <a:t>Changes back </a:t>
            </a:r>
            <a:r>
              <a:rPr lang="sv-SE" sz="2000" dirty="0" err="1"/>
              <a:t>t</a:t>
            </a:r>
            <a:r>
              <a:rPr lang="sv-SE" sz="2000" dirty="0" err="1" smtClean="0"/>
              <a:t>o</a:t>
            </a:r>
            <a:r>
              <a:rPr lang="sv-SE" sz="2000" dirty="0" smtClean="0"/>
              <a:t> pointers </a:t>
            </a:r>
            <a:r>
              <a:rPr lang="sv-SE" sz="2000" dirty="0" err="1" smtClean="0"/>
              <a:t>after</a:t>
            </a:r>
            <a:r>
              <a:rPr lang="sv-SE" sz="2000" dirty="0" smtClean="0"/>
              <a:t> </a:t>
            </a:r>
            <a:r>
              <a:rPr lang="sv-SE" sz="2000" dirty="0" err="1" smtClean="0"/>
              <a:t>invalidate</a:t>
            </a:r>
            <a:endParaRPr lang="sv-SE" sz="2000" dirty="0" smtClean="0"/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/>
              <a:t>Bad for widely shared invalidated data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 marL="342900" indent="-342900" eaLnBrk="0" hangingPunct="0">
              <a:lnSpc>
                <a:spcPct val="86000"/>
              </a:lnSpc>
              <a:spcBef>
                <a:spcPct val="41000"/>
              </a:spcBef>
            </a:pPr>
            <a:endParaRPr lang="en-US" sz="2400" b="1" dirty="0">
              <a:latin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144688" y="1206518"/>
            <a:ext cx="2736304" cy="1440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Memory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144688" y="1566558"/>
            <a:ext cx="2736304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Cacheline (this</a:t>
            </a:r>
            <a:r>
              <a:rPr kumimoji="0" lang="en-US" sz="11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is its ”home”)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169024" y="1198422"/>
            <a:ext cx="1728192" cy="1440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/>
              <a:t>Directory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177408" y="1566558"/>
            <a:ext cx="1575792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…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5169024" y="1566558"/>
            <a:ext cx="288032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457056" y="1566558"/>
            <a:ext cx="216024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smtClean="0"/>
              <a:t>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329536" y="1566558"/>
            <a:ext cx="279648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smtClean="0"/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609184" y="1566558"/>
            <a:ext cx="144016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smtClean="0"/>
              <a:t>O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Right Brace 3"/>
          <p:cNvSpPr/>
          <p:nvPr/>
        </p:nvSpPr>
        <p:spPr bwMode="auto">
          <a:xfrm rot="16200000">
            <a:off x="5866616" y="737114"/>
            <a:ext cx="72008" cy="144286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7247" y="1196752"/>
            <a:ext cx="13067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err="1" smtClean="0"/>
              <a:t>i</a:t>
            </a:r>
            <a:r>
              <a:rPr lang="en-US" sz="900" i="1" dirty="0" smtClean="0"/>
              <a:t> log(k) bit pointers</a:t>
            </a:r>
            <a:endParaRPr lang="en-US" sz="900" i="1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072680" y="2852936"/>
            <a:ext cx="468052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Interconnect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081064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2657128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3233192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6329536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</a:p>
        </p:txBody>
      </p:sp>
      <p:sp>
        <p:nvSpPr>
          <p:cNvPr id="59" name="Right Brace 58"/>
          <p:cNvSpPr/>
          <p:nvPr/>
        </p:nvSpPr>
        <p:spPr bwMode="auto">
          <a:xfrm rot="16200000" flipH="1">
            <a:off x="4388561" y="1833199"/>
            <a:ext cx="72009" cy="470377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60912" y="4293097"/>
            <a:ext cx="7441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smtClean="0"/>
              <a:t>k ”nodes”</a:t>
            </a:r>
            <a:endParaRPr lang="en-US" sz="900" i="1"/>
          </a:p>
        </p:txBody>
      </p:sp>
      <p:sp>
        <p:nvSpPr>
          <p:cNvPr id="22" name="Rectangle 21"/>
          <p:cNvSpPr/>
          <p:nvPr/>
        </p:nvSpPr>
        <p:spPr bwMode="auto">
          <a:xfrm>
            <a:off x="3809256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</a:p>
        </p:txBody>
      </p:sp>
      <p:cxnSp>
        <p:nvCxnSpPr>
          <p:cNvPr id="8" name="Straight Arrow Connector 7"/>
          <p:cNvCxnSpPr>
            <a:stCxn id="46" idx="2"/>
            <a:endCxn id="55" idx="0"/>
          </p:cNvCxnSpPr>
          <p:nvPr/>
        </p:nvCxnSpPr>
        <p:spPr bwMode="auto">
          <a:xfrm flipH="1">
            <a:off x="2292896" y="1710574"/>
            <a:ext cx="3020144" cy="18624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47" idx="2"/>
            <a:endCxn id="58" idx="0"/>
          </p:cNvCxnSpPr>
          <p:nvPr/>
        </p:nvCxnSpPr>
        <p:spPr bwMode="auto">
          <a:xfrm>
            <a:off x="5565068" y="1710574"/>
            <a:ext cx="976300" cy="18624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endCxn id="22" idx="0"/>
          </p:cNvCxnSpPr>
          <p:nvPr/>
        </p:nvCxnSpPr>
        <p:spPr bwMode="auto">
          <a:xfrm flipH="1">
            <a:off x="4021088" y="1710574"/>
            <a:ext cx="2448272" cy="18624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5" name="Straight Connector 14"/>
          <p:cNvCxnSpPr>
            <a:stCxn id="51" idx="0"/>
          </p:cNvCxnSpPr>
          <p:nvPr/>
        </p:nvCxnSpPr>
        <p:spPr bwMode="auto">
          <a:xfrm flipV="1">
            <a:off x="6681192" y="1196752"/>
            <a:ext cx="432048" cy="3698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821505" y="908720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smtClean="0"/>
              <a:t>Overflow bit</a:t>
            </a:r>
            <a:endParaRPr lang="en-US" sz="900" i="1"/>
          </a:p>
        </p:txBody>
      </p:sp>
      <p:sp>
        <p:nvSpPr>
          <p:cNvPr id="16" name="Rectangle 15"/>
          <p:cNvSpPr/>
          <p:nvPr/>
        </p:nvSpPr>
        <p:spPr bwMode="auto">
          <a:xfrm>
            <a:off x="6609184" y="3645024"/>
            <a:ext cx="144016" cy="7200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800872" y="3861048"/>
            <a:ext cx="144016" cy="7200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360712" y="3933056"/>
            <a:ext cx="144016" cy="7200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753200" y="1564226"/>
            <a:ext cx="144016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smtClean="0"/>
              <a:t>d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224808" y="3861048"/>
            <a:ext cx="144016" cy="7200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5802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6" grpId="0" animBg="1"/>
      <p:bldP spid="36" grpId="0" animBg="1"/>
      <p:bldP spid="37" grpId="0" animBg="1"/>
      <p:bldP spid="39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80592" y="116632"/>
            <a:ext cx="8077532" cy="543739"/>
          </a:xfrm>
          <a:noFill/>
          <a:ln/>
        </p:spPr>
        <p:txBody>
          <a:bodyPr wrap="none" lIns="63500" tIns="25400" rIns="63500" bIns="25400" anchor="t"/>
          <a:lstStyle/>
          <a:p>
            <a:r>
              <a:rPr lang="en-US" sz="3200" dirty="0" smtClean="0"/>
              <a:t>No Broadcast: </a:t>
            </a:r>
            <a:r>
              <a:rPr lang="en-US" sz="3200" dirty="0" err="1" smtClean="0"/>
              <a:t>Dir</a:t>
            </a:r>
            <a:r>
              <a:rPr lang="en-US" sz="3200" baseline="-25000" dirty="0" err="1" smtClean="0"/>
              <a:t>i</a:t>
            </a:r>
            <a:r>
              <a:rPr lang="en-US" sz="3200" dirty="0" err="1" smtClean="0"/>
              <a:t>NB</a:t>
            </a:r>
            <a:r>
              <a:rPr lang="en-US" sz="3200" dirty="0" smtClean="0"/>
              <a:t> (e.g. Dir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NB)</a:t>
            </a:r>
            <a:endParaRPr lang="en-US" sz="3200" dirty="0"/>
          </a:p>
        </p:txBody>
      </p:sp>
      <p:sp>
        <p:nvSpPr>
          <p:cNvPr id="523267" name="Rectangle 3"/>
          <p:cNvSpPr>
            <a:spLocks noChangeArrowheads="1"/>
          </p:cNvSpPr>
          <p:nvPr/>
        </p:nvSpPr>
        <p:spPr bwMode="auto">
          <a:xfrm>
            <a:off x="992560" y="4653136"/>
            <a:ext cx="9073008" cy="1406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3500" tIns="25400" rIns="63500" bIns="25400">
            <a:spAutoFit/>
          </a:bodyPr>
          <a:lstStyle/>
          <a:p>
            <a:pPr marL="285750" indent="-285750">
              <a:lnSpc>
                <a:spcPct val="90000"/>
              </a:lnSpc>
            </a:pPr>
            <a:r>
              <a:rPr lang="en-US" sz="2400" b="1" dirty="0" smtClean="0">
                <a:latin typeface="Arial" pitchFamily="34" charset="0"/>
              </a:rPr>
              <a:t>•  </a:t>
            </a:r>
            <a:r>
              <a:rPr lang="en-US" sz="2400" dirty="0" smtClean="0"/>
              <a:t>(</a:t>
            </a:r>
            <a:r>
              <a:rPr lang="en-US" sz="2400" dirty="0" err="1" smtClean="0"/>
              <a:t>Dir</a:t>
            </a:r>
            <a:r>
              <a:rPr lang="en-US" sz="2400" baseline="-25000" dirty="0" err="1" smtClean="0"/>
              <a:t>i</a:t>
            </a:r>
            <a:r>
              <a:rPr lang="en-US" sz="2400" dirty="0" err="1" smtClean="0"/>
              <a:t>NB</a:t>
            </a:r>
            <a:r>
              <a:rPr lang="en-US" sz="2400" dirty="0" smtClean="0"/>
              <a:t>)</a:t>
            </a:r>
            <a:endParaRPr lang="en-US" sz="2400" dirty="0"/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/>
              <a:t>I</a:t>
            </a:r>
            <a:r>
              <a:rPr lang="en-US" sz="2000" dirty="0" smtClean="0"/>
              <a:t>f more sharers than pointers, force eviction and reuse pointer</a:t>
            </a:r>
            <a:endParaRPr lang="en-US" sz="2000" dirty="0"/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Bad </a:t>
            </a:r>
            <a:r>
              <a:rPr lang="en-US" sz="2000" dirty="0"/>
              <a:t>for </a:t>
            </a:r>
            <a:r>
              <a:rPr lang="en-US" sz="2000" dirty="0" smtClean="0"/>
              <a:t>widely shared data</a:t>
            </a:r>
            <a:endParaRPr lang="en-US" sz="2000" dirty="0"/>
          </a:p>
          <a:p>
            <a:pPr marL="342900" indent="-342900" eaLnBrk="0" hangingPunct="0">
              <a:lnSpc>
                <a:spcPct val="86000"/>
              </a:lnSpc>
              <a:spcBef>
                <a:spcPct val="41000"/>
              </a:spcBef>
            </a:pPr>
            <a:endParaRPr lang="sv-SE" sz="2400" b="1" dirty="0">
              <a:latin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144688" y="1206518"/>
            <a:ext cx="2736304" cy="1440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Memory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144688" y="1566558"/>
            <a:ext cx="2736304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Cacheline</a:t>
            </a:r>
            <a:r>
              <a:rPr kumimoji="0" 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(</a:t>
            </a:r>
            <a:r>
              <a:rPr kumimoji="0" lang="sv-S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this</a:t>
            </a:r>
            <a:r>
              <a:rPr kumimoji="0" lang="sv-SE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is </a:t>
            </a:r>
            <a:r>
              <a:rPr kumimoji="0" lang="sv-SE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its</a:t>
            </a:r>
            <a:r>
              <a:rPr kumimoji="0" lang="sv-SE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”</a:t>
            </a:r>
            <a:r>
              <a:rPr kumimoji="0" lang="sv-SE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home</a:t>
            </a:r>
            <a:r>
              <a:rPr kumimoji="0" lang="sv-SE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”)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169024" y="1198422"/>
            <a:ext cx="1728192" cy="1440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dirty="0" smtClean="0"/>
              <a:t>Directory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177408" y="1566558"/>
            <a:ext cx="1575792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…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169024" y="1566558"/>
            <a:ext cx="288032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1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457056" y="1566558"/>
            <a:ext cx="216024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800" dirty="0"/>
              <a:t>2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473552" y="1566558"/>
            <a:ext cx="279648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800" dirty="0" smtClean="0"/>
              <a:t>i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Right Brace 3"/>
          <p:cNvSpPr/>
          <p:nvPr/>
        </p:nvSpPr>
        <p:spPr bwMode="auto">
          <a:xfrm rot="16200000">
            <a:off x="5931190" y="672540"/>
            <a:ext cx="72008" cy="157201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7247" y="1196752"/>
            <a:ext cx="11176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i="1" dirty="0" smtClean="0"/>
              <a:t>i log(k) pointers</a:t>
            </a:r>
            <a:endParaRPr lang="en-US" sz="900" i="1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072680" y="2852936"/>
            <a:ext cx="468052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Interconnect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081064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657128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233192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329536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9" name="Right Brace 58"/>
          <p:cNvSpPr/>
          <p:nvPr/>
        </p:nvSpPr>
        <p:spPr bwMode="auto">
          <a:xfrm rot="16200000" flipH="1">
            <a:off x="4388561" y="1833199"/>
            <a:ext cx="72009" cy="470377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60912" y="4293097"/>
            <a:ext cx="7441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i="1" dirty="0"/>
              <a:t>k</a:t>
            </a:r>
            <a:r>
              <a:rPr lang="sv-SE" sz="900" i="1" dirty="0" smtClean="0"/>
              <a:t> ”</a:t>
            </a:r>
            <a:r>
              <a:rPr lang="sv-SE" sz="900" i="1" dirty="0" err="1" smtClean="0"/>
              <a:t>nodes</a:t>
            </a:r>
            <a:r>
              <a:rPr lang="sv-SE" sz="900" i="1" dirty="0" smtClean="0"/>
              <a:t>”</a:t>
            </a:r>
            <a:endParaRPr lang="en-US" sz="900" i="1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3809256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8" name="Straight Arrow Connector 7"/>
          <p:cNvCxnSpPr>
            <a:stCxn id="46" idx="2"/>
            <a:endCxn id="55" idx="0"/>
          </p:cNvCxnSpPr>
          <p:nvPr/>
        </p:nvCxnSpPr>
        <p:spPr bwMode="auto">
          <a:xfrm flipH="1">
            <a:off x="2292896" y="1710574"/>
            <a:ext cx="3020144" cy="18624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47" idx="2"/>
            <a:endCxn id="58" idx="0"/>
          </p:cNvCxnSpPr>
          <p:nvPr/>
        </p:nvCxnSpPr>
        <p:spPr bwMode="auto">
          <a:xfrm>
            <a:off x="5565068" y="1710574"/>
            <a:ext cx="976300" cy="18624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4160912" y="1710574"/>
            <a:ext cx="2448272" cy="18624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6609184" y="3645024"/>
            <a:ext cx="144016" cy="7200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800872" y="3861048"/>
            <a:ext cx="144016" cy="7200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360712" y="3933056"/>
            <a:ext cx="144016" cy="7200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753200" y="1564226"/>
            <a:ext cx="144016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800" b="1" dirty="0" smtClean="0"/>
              <a:t>d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224808" y="3861048"/>
            <a:ext cx="144016" cy="7200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2" name="Straight Arrow Connector 31"/>
          <p:cNvCxnSpPr>
            <a:endCxn id="57" idx="0"/>
          </p:cNvCxnSpPr>
          <p:nvPr/>
        </p:nvCxnSpPr>
        <p:spPr bwMode="auto">
          <a:xfrm flipH="1">
            <a:off x="3445024" y="1710574"/>
            <a:ext cx="3164160" cy="18624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088923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1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80592" y="116632"/>
            <a:ext cx="8529579" cy="543739"/>
          </a:xfrm>
          <a:noFill/>
          <a:ln/>
        </p:spPr>
        <p:txBody>
          <a:bodyPr wrap="none" lIns="63500" tIns="25400" rIns="63500" bIns="25400" anchor="t"/>
          <a:lstStyle/>
          <a:p>
            <a:r>
              <a:rPr lang="en-US" sz="3200" dirty="0"/>
              <a:t>C</a:t>
            </a:r>
            <a:r>
              <a:rPr lang="en-US" sz="3200" dirty="0" smtClean="0"/>
              <a:t>ourse-grain Vector: </a:t>
            </a:r>
            <a:r>
              <a:rPr lang="en-US" sz="3200" dirty="0" err="1" smtClean="0"/>
              <a:t>Dir</a:t>
            </a:r>
            <a:r>
              <a:rPr lang="en-US" sz="3200" baseline="-25000" dirty="0" err="1" smtClean="0"/>
              <a:t>i</a:t>
            </a:r>
            <a:r>
              <a:rPr lang="en-US" sz="3200" dirty="0" err="1" smtClean="0"/>
              <a:t>CV</a:t>
            </a:r>
            <a:r>
              <a:rPr lang="en-US" sz="3200" dirty="0" smtClean="0"/>
              <a:t> (Dir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CV)</a:t>
            </a:r>
            <a:endParaRPr lang="en-US" sz="3200" dirty="0"/>
          </a:p>
        </p:txBody>
      </p:sp>
      <p:sp>
        <p:nvSpPr>
          <p:cNvPr id="523267" name="Rectangle 3"/>
          <p:cNvSpPr>
            <a:spLocks noChangeArrowheads="1"/>
          </p:cNvSpPr>
          <p:nvPr/>
        </p:nvSpPr>
        <p:spPr bwMode="auto">
          <a:xfrm>
            <a:off x="1268350" y="4653136"/>
            <a:ext cx="8581193" cy="1129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3500" tIns="25400" rIns="63500" bIns="25400">
            <a:spAutoFit/>
          </a:bodyPr>
          <a:lstStyle/>
          <a:p>
            <a:pPr marL="285750" indent="-285750">
              <a:lnSpc>
                <a:spcPct val="90000"/>
              </a:lnSpc>
            </a:pPr>
            <a:r>
              <a:rPr lang="en-US" sz="2400" b="1" dirty="0" smtClean="0">
                <a:latin typeface="Arial" pitchFamily="34" charset="0"/>
              </a:rPr>
              <a:t>•  </a:t>
            </a:r>
            <a:r>
              <a:rPr lang="en-US" sz="2400" dirty="0" smtClean="0"/>
              <a:t> </a:t>
            </a:r>
            <a:r>
              <a:rPr lang="en-US" sz="2400" dirty="0" err="1" smtClean="0"/>
              <a:t>Dir</a:t>
            </a:r>
            <a:r>
              <a:rPr lang="en-US" sz="2400" baseline="-25000" dirty="0" err="1" smtClean="0"/>
              <a:t>i</a:t>
            </a:r>
            <a:r>
              <a:rPr lang="en-US" sz="2400" dirty="0" err="1" smtClean="0"/>
              <a:t>CV</a:t>
            </a:r>
            <a:endParaRPr lang="en-US" sz="2400" dirty="0" smtClean="0"/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Overflow bit turned on if more sharers than pointers</a:t>
            </a:r>
          </a:p>
          <a:p>
            <a:pPr marL="342900" indent="-342900" eaLnBrk="0" hangingPunct="0">
              <a:lnSpc>
                <a:spcPct val="86000"/>
              </a:lnSpc>
              <a:spcBef>
                <a:spcPct val="41000"/>
              </a:spcBef>
            </a:pPr>
            <a:endParaRPr lang="en-US" sz="2400" b="1" dirty="0">
              <a:latin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144688" y="1206518"/>
            <a:ext cx="2736304" cy="1440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Memory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144688" y="1566558"/>
            <a:ext cx="2736304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Cacheline (this</a:t>
            </a:r>
            <a:r>
              <a:rPr kumimoji="0" lang="en-US" sz="11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is its ”home”)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169024" y="1198422"/>
            <a:ext cx="1728192" cy="1440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/>
              <a:t>Directory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177408" y="1566558"/>
            <a:ext cx="1575792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…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5169024" y="1566558"/>
            <a:ext cx="288032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457056" y="1566558"/>
            <a:ext cx="216024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smtClean="0"/>
              <a:t>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329536" y="1566558"/>
            <a:ext cx="279648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smtClean="0"/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609184" y="1566558"/>
            <a:ext cx="144016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smtClean="0"/>
              <a:t>O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Right Brace 3"/>
          <p:cNvSpPr/>
          <p:nvPr/>
        </p:nvSpPr>
        <p:spPr bwMode="auto">
          <a:xfrm rot="16200000">
            <a:off x="5866616" y="737114"/>
            <a:ext cx="72008" cy="144286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7247" y="1196752"/>
            <a:ext cx="11176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smtClean="0"/>
              <a:t>i log(k) pointers</a:t>
            </a:r>
            <a:endParaRPr lang="en-US" sz="900" i="1"/>
          </a:p>
        </p:txBody>
      </p:sp>
      <p:sp>
        <p:nvSpPr>
          <p:cNvPr id="6" name="Rectangle 5"/>
          <p:cNvSpPr/>
          <p:nvPr/>
        </p:nvSpPr>
        <p:spPr bwMode="auto">
          <a:xfrm>
            <a:off x="2072680" y="2852936"/>
            <a:ext cx="468052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Interconnect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081064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2657128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3233192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6329536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</a:p>
        </p:txBody>
      </p:sp>
      <p:sp>
        <p:nvSpPr>
          <p:cNvPr id="59" name="Right Brace 58"/>
          <p:cNvSpPr/>
          <p:nvPr/>
        </p:nvSpPr>
        <p:spPr bwMode="auto">
          <a:xfrm rot="16200000" flipH="1">
            <a:off x="4388561" y="1833199"/>
            <a:ext cx="72009" cy="470377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60912" y="4293097"/>
            <a:ext cx="7441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smtClean="0"/>
              <a:t>k ”nodes”</a:t>
            </a:r>
            <a:endParaRPr lang="en-US" sz="900" i="1"/>
          </a:p>
        </p:txBody>
      </p:sp>
      <p:sp>
        <p:nvSpPr>
          <p:cNvPr id="22" name="Rectangle 21"/>
          <p:cNvSpPr/>
          <p:nvPr/>
        </p:nvSpPr>
        <p:spPr bwMode="auto">
          <a:xfrm>
            <a:off x="3809256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</a:p>
        </p:txBody>
      </p:sp>
      <p:cxnSp>
        <p:nvCxnSpPr>
          <p:cNvPr id="8" name="Straight Arrow Connector 7"/>
          <p:cNvCxnSpPr>
            <a:stCxn id="46" idx="2"/>
            <a:endCxn id="55" idx="0"/>
          </p:cNvCxnSpPr>
          <p:nvPr/>
        </p:nvCxnSpPr>
        <p:spPr bwMode="auto">
          <a:xfrm flipH="1">
            <a:off x="2292896" y="1710574"/>
            <a:ext cx="3020144" cy="18624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47" idx="2"/>
            <a:endCxn id="58" idx="0"/>
          </p:cNvCxnSpPr>
          <p:nvPr/>
        </p:nvCxnSpPr>
        <p:spPr bwMode="auto">
          <a:xfrm>
            <a:off x="5565068" y="1710574"/>
            <a:ext cx="976300" cy="18624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endCxn id="22" idx="0"/>
          </p:cNvCxnSpPr>
          <p:nvPr/>
        </p:nvCxnSpPr>
        <p:spPr bwMode="auto">
          <a:xfrm flipH="1">
            <a:off x="4021088" y="1710574"/>
            <a:ext cx="2448272" cy="18624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5" name="Straight Connector 14"/>
          <p:cNvCxnSpPr>
            <a:stCxn id="51" idx="0"/>
          </p:cNvCxnSpPr>
          <p:nvPr/>
        </p:nvCxnSpPr>
        <p:spPr bwMode="auto">
          <a:xfrm flipV="1">
            <a:off x="6681192" y="1196752"/>
            <a:ext cx="432048" cy="3698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821505" y="908720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smtClean="0"/>
              <a:t>Overflow bit</a:t>
            </a:r>
            <a:endParaRPr lang="en-US" sz="900" i="1"/>
          </a:p>
        </p:txBody>
      </p:sp>
      <p:sp>
        <p:nvSpPr>
          <p:cNvPr id="16" name="Rectangle 15"/>
          <p:cNvSpPr/>
          <p:nvPr/>
        </p:nvSpPr>
        <p:spPr bwMode="auto">
          <a:xfrm>
            <a:off x="6609184" y="3645024"/>
            <a:ext cx="144016" cy="7200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800872" y="3861048"/>
            <a:ext cx="144016" cy="7200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360712" y="3933056"/>
            <a:ext cx="144016" cy="7200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753200" y="1564226"/>
            <a:ext cx="144016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smtClean="0"/>
              <a:t>d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224808" y="3861048"/>
            <a:ext cx="144016" cy="7200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377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7" grpId="0"/>
      <p:bldP spid="39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80592" y="116632"/>
            <a:ext cx="9438481" cy="543739"/>
          </a:xfrm>
          <a:noFill/>
          <a:ln/>
        </p:spPr>
        <p:txBody>
          <a:bodyPr wrap="none" lIns="63500" tIns="25400" rIns="63500" bIns="25400" anchor="t"/>
          <a:lstStyle/>
          <a:p>
            <a:r>
              <a:rPr lang="en-US" sz="3200" dirty="0" smtClean="0"/>
              <a:t>Overflow Broadcast: </a:t>
            </a:r>
            <a:r>
              <a:rPr lang="en-US" sz="3200" dirty="0" err="1" smtClean="0"/>
              <a:t>Dir</a:t>
            </a:r>
            <a:r>
              <a:rPr lang="en-US" sz="3200" baseline="-25000" dirty="0" err="1" smtClean="0"/>
              <a:t>i</a:t>
            </a:r>
            <a:r>
              <a:rPr lang="en-US" sz="3200" dirty="0" err="1" smtClean="0"/>
              <a:t>CV</a:t>
            </a:r>
            <a:r>
              <a:rPr lang="en-US" sz="3200" dirty="0" smtClean="0"/>
              <a:t> (e.g. Dir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CV)</a:t>
            </a:r>
            <a:endParaRPr lang="en-US" sz="3200" dirty="0"/>
          </a:p>
        </p:txBody>
      </p:sp>
      <p:sp>
        <p:nvSpPr>
          <p:cNvPr id="523267" name="Rectangle 3"/>
          <p:cNvSpPr>
            <a:spLocks noChangeArrowheads="1"/>
          </p:cNvSpPr>
          <p:nvPr/>
        </p:nvSpPr>
        <p:spPr bwMode="auto">
          <a:xfrm>
            <a:off x="1268350" y="4653136"/>
            <a:ext cx="8581193" cy="2514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3500" tIns="25400" rIns="63500" bIns="25400">
            <a:spAutoFit/>
          </a:bodyPr>
          <a:lstStyle/>
          <a:p>
            <a:pPr marL="285750" indent="-285750">
              <a:lnSpc>
                <a:spcPct val="90000"/>
              </a:lnSpc>
            </a:pPr>
            <a:r>
              <a:rPr lang="en-US" sz="2400" b="1" dirty="0" smtClean="0">
                <a:latin typeface="Arial" pitchFamily="34" charset="0"/>
              </a:rPr>
              <a:t>•  </a:t>
            </a:r>
            <a:r>
              <a:rPr lang="en-US" sz="2400" dirty="0" smtClean="0"/>
              <a:t>Broadcast (</a:t>
            </a:r>
            <a:r>
              <a:rPr lang="en-US" sz="2400" dirty="0" err="1" smtClean="0"/>
              <a:t>Dir</a:t>
            </a:r>
            <a:r>
              <a:rPr lang="en-US" sz="2400" baseline="-25000" dirty="0" err="1" smtClean="0"/>
              <a:t>i</a:t>
            </a:r>
            <a:r>
              <a:rPr lang="en-US" sz="2400" dirty="0" err="1" smtClean="0"/>
              <a:t>CV</a:t>
            </a:r>
            <a:r>
              <a:rPr lang="en-US" sz="2400" dirty="0" smtClean="0"/>
              <a:t>)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Overflow bit turned on if more sharers than pointers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Directory changed to (e.g., k/2) course presence bits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sv-SE" sz="2000" dirty="0" err="1" smtClean="0"/>
              <a:t>Each</a:t>
            </a:r>
            <a:r>
              <a:rPr lang="sv-SE" sz="2000" dirty="0" smtClean="0"/>
              <a:t> bit </a:t>
            </a:r>
            <a:r>
              <a:rPr lang="sv-SE" sz="2000" dirty="0" err="1" smtClean="0"/>
              <a:t>indicates</a:t>
            </a:r>
            <a:r>
              <a:rPr lang="sv-SE" sz="2000" dirty="0" smtClean="0"/>
              <a:t> </a:t>
            </a:r>
            <a:r>
              <a:rPr lang="sv-SE" sz="2000" dirty="0" err="1" smtClean="0"/>
              <a:t>presence</a:t>
            </a:r>
            <a:r>
              <a:rPr lang="sv-SE" sz="2000" dirty="0" smtClean="0"/>
              <a:t> in a </a:t>
            </a:r>
            <a:r>
              <a:rPr lang="sv-SE" sz="2000" dirty="0" err="1" smtClean="0"/>
              <a:t>group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</a:t>
            </a:r>
            <a:r>
              <a:rPr lang="sv-SE" sz="2000" dirty="0" err="1" smtClean="0"/>
              <a:t>nodes</a:t>
            </a:r>
            <a:r>
              <a:rPr lang="sv-SE" sz="2000" dirty="0" smtClean="0"/>
              <a:t> (</a:t>
            </a:r>
            <a:r>
              <a:rPr lang="sv-SE" sz="2000" dirty="0" err="1" smtClean="0"/>
              <a:t>here</a:t>
            </a:r>
            <a:r>
              <a:rPr lang="sv-SE" sz="2000" dirty="0" smtClean="0"/>
              <a:t> 2)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sv-SE" sz="2000" dirty="0" err="1" smtClean="0"/>
              <a:t>Invalidates</a:t>
            </a:r>
            <a:r>
              <a:rPr lang="sv-SE" sz="2000" dirty="0" smtClean="0"/>
              <a:t> sent </a:t>
            </a:r>
            <a:r>
              <a:rPr lang="sv-SE" sz="2000" dirty="0" err="1" smtClean="0"/>
              <a:t>to</a:t>
            </a:r>
            <a:r>
              <a:rPr lang="sv-SE" sz="2000" dirty="0" smtClean="0"/>
              <a:t> all in the </a:t>
            </a:r>
            <a:r>
              <a:rPr lang="sv-SE" sz="2000" dirty="0" err="1" smtClean="0"/>
              <a:t>group</a:t>
            </a:r>
            <a:r>
              <a:rPr lang="sv-SE" sz="2000" dirty="0" smtClean="0"/>
              <a:t> </a:t>
            </a:r>
            <a:r>
              <a:rPr lang="sv-SE" sz="2000" dirty="0" err="1" smtClean="0"/>
              <a:t>if</a:t>
            </a:r>
            <a:r>
              <a:rPr lang="sv-SE" sz="2000" dirty="0" smtClean="0"/>
              <a:t> bit is set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sv-SE" sz="2000" dirty="0"/>
              <a:t>Change back </a:t>
            </a:r>
            <a:r>
              <a:rPr lang="sv-SE" sz="2000" dirty="0" err="1"/>
              <a:t>to</a:t>
            </a:r>
            <a:r>
              <a:rPr lang="sv-SE" sz="2000" dirty="0"/>
              <a:t> pointers on </a:t>
            </a:r>
            <a:r>
              <a:rPr lang="sv-SE" sz="2000" dirty="0" err="1"/>
              <a:t>invalidates</a:t>
            </a:r>
            <a:endParaRPr lang="en-US" sz="2000" dirty="0"/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sv-SE" sz="2000" dirty="0" err="1" smtClean="0"/>
              <a:t>Potentially</a:t>
            </a:r>
            <a:r>
              <a:rPr lang="sv-SE" sz="2000" dirty="0" smtClean="0"/>
              <a:t> less </a:t>
            </a:r>
            <a:r>
              <a:rPr lang="sv-SE" sz="2000" dirty="0" err="1" smtClean="0"/>
              <a:t>traffic</a:t>
            </a:r>
            <a:r>
              <a:rPr lang="sv-SE" sz="2000" dirty="0" smtClean="0"/>
              <a:t> </a:t>
            </a:r>
            <a:r>
              <a:rPr lang="sv-SE" sz="2000" dirty="0" err="1" smtClean="0"/>
              <a:t>than</a:t>
            </a:r>
            <a:r>
              <a:rPr lang="sv-SE" sz="2000" dirty="0" smtClean="0"/>
              <a:t> </a:t>
            </a:r>
            <a:r>
              <a:rPr lang="sv-SE" sz="2000" dirty="0" err="1" smtClean="0"/>
              <a:t>DIRiB</a:t>
            </a:r>
            <a:r>
              <a:rPr lang="sv-SE" sz="2000" dirty="0" smtClean="0"/>
              <a:t> </a:t>
            </a:r>
            <a:r>
              <a:rPr lang="sv-SE" sz="2000" dirty="0" err="1" smtClean="0"/>
              <a:t>due</a:t>
            </a:r>
            <a:r>
              <a:rPr lang="sv-SE" sz="2000" dirty="0" smtClean="0"/>
              <a:t> </a:t>
            </a:r>
            <a:r>
              <a:rPr lang="sv-SE" sz="2000" dirty="0" err="1" smtClean="0"/>
              <a:t>to</a:t>
            </a:r>
            <a:r>
              <a:rPr lang="sv-SE" sz="2000" dirty="0" smtClean="0"/>
              <a:t> </a:t>
            </a:r>
            <a:r>
              <a:rPr lang="sv-SE" sz="2000" dirty="0" err="1" smtClean="0"/>
              <a:t>limited</a:t>
            </a:r>
            <a:r>
              <a:rPr lang="sv-SE" sz="2000" dirty="0" smtClean="0"/>
              <a:t> broadcast</a:t>
            </a:r>
          </a:p>
          <a:p>
            <a:pPr marL="342900" indent="-342900" eaLnBrk="0" hangingPunct="0">
              <a:lnSpc>
                <a:spcPct val="86000"/>
              </a:lnSpc>
              <a:spcBef>
                <a:spcPct val="41000"/>
              </a:spcBef>
            </a:pPr>
            <a:endParaRPr lang="en-US" sz="2400" b="1" dirty="0">
              <a:latin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144688" y="1206518"/>
            <a:ext cx="2736304" cy="1440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Memory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144688" y="1566558"/>
            <a:ext cx="2736304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Cacheline (this</a:t>
            </a:r>
            <a:r>
              <a:rPr kumimoji="0" lang="en-US" sz="11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is its ”home”)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169024" y="1198422"/>
            <a:ext cx="1728192" cy="1440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/>
              <a:t>Directory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072680" y="2852936"/>
            <a:ext cx="468052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Interconnect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081064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2657128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3233192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6329536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</a:p>
        </p:txBody>
      </p:sp>
      <p:sp>
        <p:nvSpPr>
          <p:cNvPr id="59" name="Right Brace 58"/>
          <p:cNvSpPr/>
          <p:nvPr/>
        </p:nvSpPr>
        <p:spPr bwMode="auto">
          <a:xfrm rot="16200000" flipH="1">
            <a:off x="4388561" y="1833199"/>
            <a:ext cx="72009" cy="470377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60912" y="4293097"/>
            <a:ext cx="7441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smtClean="0"/>
              <a:t>k ”nodes”</a:t>
            </a:r>
            <a:endParaRPr lang="en-US" sz="900" i="1"/>
          </a:p>
        </p:txBody>
      </p:sp>
      <p:sp>
        <p:nvSpPr>
          <p:cNvPr id="22" name="Rectangle 21"/>
          <p:cNvSpPr/>
          <p:nvPr/>
        </p:nvSpPr>
        <p:spPr bwMode="auto">
          <a:xfrm>
            <a:off x="3809256" y="3573016"/>
            <a:ext cx="42366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$</a:t>
            </a:r>
          </a:p>
        </p:txBody>
      </p:sp>
      <p:cxnSp>
        <p:nvCxnSpPr>
          <p:cNvPr id="8" name="Straight Arrow Connector 7"/>
          <p:cNvCxnSpPr>
            <a:stCxn id="33" idx="2"/>
            <a:endCxn id="49" idx="1"/>
          </p:cNvCxnSpPr>
          <p:nvPr/>
        </p:nvCxnSpPr>
        <p:spPr bwMode="auto">
          <a:xfrm flipH="1">
            <a:off x="2580928" y="1710574"/>
            <a:ext cx="2619908" cy="17184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Straight Arrow Connector 24"/>
          <p:cNvCxnSpPr>
            <a:stCxn id="41" idx="2"/>
            <a:endCxn id="53" idx="1"/>
          </p:cNvCxnSpPr>
          <p:nvPr/>
        </p:nvCxnSpPr>
        <p:spPr bwMode="auto">
          <a:xfrm flipH="1">
            <a:off x="6253336" y="1710574"/>
            <a:ext cx="315652" cy="17184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Arrow Connector 28"/>
          <p:cNvCxnSpPr>
            <a:endCxn id="52" idx="1"/>
          </p:cNvCxnSpPr>
          <p:nvPr/>
        </p:nvCxnSpPr>
        <p:spPr bwMode="auto">
          <a:xfrm flipH="1">
            <a:off x="3733056" y="1710574"/>
            <a:ext cx="1539788" cy="17184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6681192" y="1196752"/>
            <a:ext cx="432048" cy="3674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821505" y="908720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smtClean="0"/>
              <a:t>Overflow bit</a:t>
            </a:r>
            <a:endParaRPr lang="en-US" sz="900" i="1"/>
          </a:p>
        </p:txBody>
      </p:sp>
      <p:sp>
        <p:nvSpPr>
          <p:cNvPr id="16" name="Rectangle 15"/>
          <p:cNvSpPr/>
          <p:nvPr/>
        </p:nvSpPr>
        <p:spPr bwMode="auto">
          <a:xfrm>
            <a:off x="6609184" y="3645024"/>
            <a:ext cx="144016" cy="7200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800872" y="3861048"/>
            <a:ext cx="144016" cy="7200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360712" y="3933056"/>
            <a:ext cx="144016" cy="7200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224808" y="3861048"/>
            <a:ext cx="144016" cy="7200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177408" y="1566558"/>
            <a:ext cx="1719808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…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169024" y="1566558"/>
            <a:ext cx="63624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1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241032" y="1566558"/>
            <a:ext cx="63624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800" dirty="0"/>
              <a:t>2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313040" y="1566558"/>
            <a:ext cx="63624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800" dirty="0" smtClean="0"/>
              <a:t>3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537176" y="1566558"/>
            <a:ext cx="63624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400" dirty="0" smtClean="0"/>
              <a:t>K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400" dirty="0" smtClean="0"/>
              <a:t>/2</a:t>
            </a: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609184" y="1566558"/>
            <a:ext cx="144016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800" b="1" dirty="0" smtClean="0">
                <a:solidFill>
                  <a:srgbClr val="FF0000"/>
                </a:solidFill>
              </a:rPr>
              <a:t>O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3" name="Right Brace 42"/>
          <p:cNvSpPr/>
          <p:nvPr/>
        </p:nvSpPr>
        <p:spPr bwMode="auto">
          <a:xfrm rot="16200000">
            <a:off x="5859182" y="744548"/>
            <a:ext cx="72008" cy="142799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97247" y="1196752"/>
            <a:ext cx="11929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i="1" dirty="0" smtClean="0"/>
              <a:t>k/2 presense bits</a:t>
            </a:r>
            <a:endParaRPr lang="en-US" sz="900" i="1" dirty="0"/>
          </a:p>
        </p:txBody>
      </p:sp>
      <p:sp>
        <p:nvSpPr>
          <p:cNvPr id="49" name="Right Brace 48"/>
          <p:cNvSpPr/>
          <p:nvPr/>
        </p:nvSpPr>
        <p:spPr bwMode="auto">
          <a:xfrm rot="16200000">
            <a:off x="2544924" y="2965140"/>
            <a:ext cx="72008" cy="99972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2" name="Right Brace 51"/>
          <p:cNvSpPr/>
          <p:nvPr/>
        </p:nvSpPr>
        <p:spPr bwMode="auto">
          <a:xfrm rot="16200000">
            <a:off x="3697052" y="2965141"/>
            <a:ext cx="72008" cy="99972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3" name="Right Brace 52"/>
          <p:cNvSpPr/>
          <p:nvPr/>
        </p:nvSpPr>
        <p:spPr bwMode="auto">
          <a:xfrm rot="16200000">
            <a:off x="6217332" y="2965141"/>
            <a:ext cx="72008" cy="99972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753200" y="1564226"/>
            <a:ext cx="144016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smtClean="0"/>
              <a:t>d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877394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2" grpId="0" animBg="1"/>
      <p:bldP spid="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1508561" y="345600"/>
            <a:ext cx="7472363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24" tIns="45462" rIns="90924" bIns="45462"/>
          <a:lstStyle/>
          <a:p>
            <a:pPr defTabSz="862013" eaLnBrk="0" hangingPunct="0">
              <a:spcBef>
                <a:spcPct val="20000"/>
              </a:spcBef>
            </a:pPr>
            <a:endParaRPr lang="en-US" sz="2000" dirty="0">
              <a:latin typeface="Helvetica" charset="0"/>
            </a:endParaRPr>
          </a:p>
          <a:p>
            <a:pPr defTabSz="862013" eaLnBrk="0" hangingPunct="0">
              <a:spcBef>
                <a:spcPct val="20000"/>
              </a:spcBef>
            </a:pPr>
            <a:r>
              <a:rPr lang="en-US" sz="1900" b="1" dirty="0">
                <a:latin typeface="Helvetica" charset="0"/>
              </a:rPr>
              <a:t>	for (</a:t>
            </a:r>
            <a:r>
              <a:rPr lang="en-US" sz="1900" b="1" dirty="0" err="1">
                <a:latin typeface="Helvetica" charset="0"/>
              </a:rPr>
              <a:t>i</a:t>
            </a:r>
            <a:r>
              <a:rPr lang="en-US" sz="1900" b="1" dirty="0">
                <a:latin typeface="Helvetica" charset="0"/>
              </a:rPr>
              <a:t>=1; </a:t>
            </a:r>
            <a:r>
              <a:rPr lang="en-US" sz="1900" b="1" dirty="0" err="1">
                <a:latin typeface="Helvetica" charset="0"/>
              </a:rPr>
              <a:t>i</a:t>
            </a:r>
            <a:r>
              <a:rPr lang="en-US" sz="1900" b="1" dirty="0">
                <a:latin typeface="Helvetica" charset="0"/>
              </a:rPr>
              <a:t>&lt;=1000; </a:t>
            </a:r>
            <a:r>
              <a:rPr lang="en-US" sz="1900" b="1" dirty="0" err="1">
                <a:latin typeface="Helvetica" charset="0"/>
              </a:rPr>
              <a:t>i</a:t>
            </a:r>
            <a:r>
              <a:rPr lang="en-US" sz="1900" b="1" dirty="0">
                <a:latin typeface="Helvetica" charset="0"/>
              </a:rPr>
              <a:t>=i+1)</a:t>
            </a:r>
          </a:p>
          <a:p>
            <a:pPr defTabSz="862013" eaLnBrk="0" hangingPunct="0">
              <a:spcBef>
                <a:spcPct val="20000"/>
              </a:spcBef>
            </a:pPr>
            <a:r>
              <a:rPr lang="en-US" sz="1900" b="1" dirty="0">
                <a:latin typeface="Helvetica" charset="0"/>
              </a:rPr>
              <a:t>		x[</a:t>
            </a:r>
            <a:r>
              <a:rPr lang="en-US" sz="1900" b="1" dirty="0" err="1">
                <a:latin typeface="Helvetica" charset="0"/>
              </a:rPr>
              <a:t>i</a:t>
            </a:r>
            <a:r>
              <a:rPr lang="en-US" sz="1900" b="1" dirty="0">
                <a:latin typeface="Helvetica" charset="0"/>
              </a:rPr>
              <a:t>] = x[</a:t>
            </a:r>
            <a:r>
              <a:rPr lang="en-US" sz="1900" b="1" dirty="0" err="1">
                <a:latin typeface="Helvetica" charset="0"/>
              </a:rPr>
              <a:t>i</a:t>
            </a:r>
            <a:r>
              <a:rPr lang="en-US" sz="1900" b="1" dirty="0">
                <a:latin typeface="Helvetica" charset="0"/>
              </a:rPr>
              <a:t>] + </a:t>
            </a:r>
            <a:r>
              <a:rPr lang="en-US" sz="1900" b="1" dirty="0" smtClean="0">
                <a:latin typeface="Helvetica" charset="0"/>
              </a:rPr>
              <a:t>y[</a:t>
            </a:r>
            <a:r>
              <a:rPr lang="en-US" sz="1900" b="1" dirty="0" err="1" smtClean="0">
                <a:latin typeface="Helvetica" charset="0"/>
              </a:rPr>
              <a:t>i</a:t>
            </a:r>
            <a:r>
              <a:rPr lang="en-US" sz="1900" b="1" dirty="0" smtClean="0">
                <a:latin typeface="Helvetica" charset="0"/>
              </a:rPr>
              <a:t>];</a:t>
            </a:r>
            <a:endParaRPr lang="en-US" sz="1900" b="1" dirty="0">
              <a:latin typeface="Helvetica" charset="0"/>
            </a:endParaRPr>
          </a:p>
          <a:p>
            <a:pPr defTabSz="862013" eaLnBrk="0" hangingPunct="0">
              <a:spcBef>
                <a:spcPct val="20000"/>
              </a:spcBef>
            </a:pPr>
            <a:endParaRPr lang="en-US" sz="1900" b="1" dirty="0">
              <a:latin typeface="Helvetica" charset="0"/>
            </a:endParaRP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600200" y="1529631"/>
            <a:ext cx="8305800" cy="1592263"/>
          </a:xfrm>
          <a:noFill/>
        </p:spPr>
        <p:txBody>
          <a:bodyPr lIns="90924" tIns="45462" rIns="90924" bIns="45462"/>
          <a:lstStyle/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dirty="0" smtClean="0"/>
              <a:t>loop:		1.LD	F0, 0(R1)	; F0 = array element y[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]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None/>
            </a:pPr>
            <a:r>
              <a:rPr lang="en-US" sz="1600" b="1" dirty="0" smtClean="0"/>
              <a:t>		2.LD	F4, 0(R2)	; F4 </a:t>
            </a:r>
            <a:r>
              <a:rPr lang="en-US" sz="1600" b="1" dirty="0"/>
              <a:t>= array element x</a:t>
            </a:r>
            <a:r>
              <a:rPr lang="en-US" sz="1600" b="1" dirty="0" smtClean="0"/>
              <a:t>[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]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None/>
            </a:pPr>
            <a:r>
              <a:rPr lang="sv-SE" sz="1600" b="1" dirty="0"/>
              <a:t>	</a:t>
            </a:r>
            <a:r>
              <a:rPr lang="sv-SE" sz="1600" b="1" dirty="0" smtClean="0"/>
              <a:t>	</a:t>
            </a:r>
            <a:r>
              <a:rPr lang="sv-SE" sz="1600" b="1" dirty="0" smtClean="0">
                <a:solidFill>
                  <a:srgbClr val="FF0000"/>
                </a:solidFill>
              </a:rPr>
              <a:t>stall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None/>
            </a:pPr>
            <a:r>
              <a:rPr lang="sv-SE" sz="1600" b="1" dirty="0"/>
              <a:t>	</a:t>
            </a:r>
            <a:r>
              <a:rPr lang="sv-SE" sz="1600" b="1" dirty="0" smtClean="0"/>
              <a:t>	3.ADDD 	F2, F4, F0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None/>
            </a:pPr>
            <a:r>
              <a:rPr lang="sv-SE" sz="1600" b="1" dirty="0"/>
              <a:t>	</a:t>
            </a:r>
            <a:r>
              <a:rPr lang="sv-SE" sz="1600" b="1" dirty="0" smtClean="0"/>
              <a:t>	</a:t>
            </a:r>
            <a:r>
              <a:rPr lang="sv-SE" sz="1600" b="1" dirty="0" smtClean="0">
                <a:solidFill>
                  <a:srgbClr val="FF0000"/>
                </a:solidFill>
              </a:rPr>
              <a:t>stall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None/>
            </a:pPr>
            <a:r>
              <a:rPr lang="sv-SE" sz="1600" b="1" dirty="0" smtClean="0"/>
              <a:t>		</a:t>
            </a:r>
            <a:r>
              <a:rPr lang="sv-SE" sz="1600" b="1" dirty="0" smtClean="0">
                <a:solidFill>
                  <a:srgbClr val="FF0000"/>
                </a:solidFill>
              </a:rPr>
              <a:t>stall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dirty="0" smtClean="0"/>
              <a:t>		4.SD	0(R1), F2	; Store result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dirty="0" smtClean="0"/>
              <a:t>		5.SUBI	R2, R2, #8	; decrement array </a:t>
            </a:r>
            <a:r>
              <a:rPr lang="en-US" sz="1600" b="1" dirty="0" err="1" smtClean="0"/>
              <a:t>ptr</a:t>
            </a:r>
            <a:r>
              <a:rPr lang="en-US" sz="1600" b="1" dirty="0" smtClean="0"/>
              <a:t> x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None/>
            </a:pPr>
            <a:r>
              <a:rPr lang="en-US" sz="1600" b="1" dirty="0" smtClean="0"/>
              <a:t>		6.SUBI</a:t>
            </a:r>
            <a:r>
              <a:rPr lang="en-US" sz="1600" b="1" dirty="0"/>
              <a:t>	</a:t>
            </a:r>
            <a:r>
              <a:rPr lang="en-US" sz="1600" b="1" dirty="0" smtClean="0"/>
              <a:t>R1, R1, </a:t>
            </a:r>
            <a:r>
              <a:rPr lang="en-US" sz="1600" b="1" dirty="0"/>
              <a:t>#8	; decrement array </a:t>
            </a:r>
            <a:r>
              <a:rPr lang="en-US" sz="1600" b="1" dirty="0" err="1" smtClean="0"/>
              <a:t>ptr</a:t>
            </a:r>
            <a:r>
              <a:rPr lang="en-US" sz="1600" b="1" dirty="0" smtClean="0"/>
              <a:t> y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dirty="0" smtClean="0"/>
              <a:t>		7.BNEZ	R1, loop		; loop if R1 != 0</a:t>
            </a: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sv-SE" sz="1600" b="1" dirty="0"/>
              <a:t>	</a:t>
            </a:r>
            <a:r>
              <a:rPr lang="sv-SE" sz="1600" b="1" dirty="0" smtClean="0"/>
              <a:t>	</a:t>
            </a:r>
            <a:r>
              <a:rPr lang="sv-SE" sz="1600" b="1" dirty="0" smtClean="0">
                <a:solidFill>
                  <a:srgbClr val="FF0000"/>
                </a:solidFill>
              </a:rPr>
              <a:t>stall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0" indent="0" defTabSz="993775" eaLnBrk="1" hangingPunct="1">
              <a:lnSpc>
                <a:spcPts val="19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sv-SE" sz="1600" b="1" dirty="0"/>
              <a:t>	</a:t>
            </a:r>
            <a:r>
              <a:rPr lang="sv-SE" sz="1600" b="1" dirty="0" smtClean="0"/>
              <a:t>				</a:t>
            </a:r>
            <a:endParaRPr lang="en-US" sz="1600" b="1" dirty="0" smtClean="0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217488" y="332656"/>
            <a:ext cx="866775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03" tIns="39952" rIns="79903" bIns="39952">
            <a:spAutoFit/>
          </a:bodyPr>
          <a:lstStyle/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  <a:p>
            <a:pPr defTabSz="661988" eaLnBrk="0" hangingPunct="0">
              <a:spcBef>
                <a:spcPct val="50000"/>
              </a:spcBef>
            </a:pPr>
            <a:endParaRPr lang="en-US" sz="1500">
              <a:latin typeface="Helvetica" charset="0"/>
            </a:endParaRP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4838698" y="3068960"/>
            <a:ext cx="618357" cy="1152128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4838699" y="2177331"/>
            <a:ext cx="345182" cy="731112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559638" y="3189218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 smtClean="0">
                <a:solidFill>
                  <a:srgbClr val="FF0000"/>
                </a:solidFill>
              </a:rPr>
              <a:t>RAW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81974" y="2199878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RAW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4838699" y="1767830"/>
            <a:ext cx="690365" cy="1140613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Rounded Rectangle 9"/>
          <p:cNvSpPr/>
          <p:nvPr/>
        </p:nvSpPr>
        <p:spPr bwMode="auto">
          <a:xfrm>
            <a:off x="5136361" y="-27384"/>
            <a:ext cx="4747723" cy="1627009"/>
          </a:xfrm>
          <a:prstGeom prst="roundRect">
            <a:avLst/>
          </a:prstGeom>
          <a:solidFill>
            <a:srgbClr val="FF99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</a:t>
            </a:r>
            <a:r>
              <a:rPr lang="sv-SE" dirty="0" err="1" smtClean="0"/>
              <a:t>cycles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execute</a:t>
            </a:r>
            <a:r>
              <a:rPr lang="sv-SE" dirty="0" smtClean="0"/>
              <a:t> </a:t>
            </a:r>
            <a:r>
              <a:rPr lang="sv-SE" dirty="0" err="1" smtClean="0"/>
              <a:t>this</a:t>
            </a:r>
            <a:r>
              <a:rPr lang="sv-SE" dirty="0" smtClean="0"/>
              <a:t> loop?</a:t>
            </a:r>
          </a:p>
          <a:p>
            <a:r>
              <a:rPr lang="sv-SE" dirty="0" smtClean="0"/>
              <a:t>(</a:t>
            </a:r>
            <a:r>
              <a:rPr lang="sv-SE" dirty="0" err="1" smtClean="0"/>
              <a:t>if</a:t>
            </a:r>
            <a:r>
              <a:rPr lang="sv-SE" dirty="0" smtClean="0"/>
              <a:t> it is not </a:t>
            </a:r>
            <a:r>
              <a:rPr lang="sv-SE" dirty="0" err="1" smtClean="0"/>
              <a:t>optimized</a:t>
            </a:r>
            <a:r>
              <a:rPr lang="sv-SE" dirty="0" smtClean="0"/>
              <a:t>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10 c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11 c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12 c</a:t>
            </a: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776536" y="4331451"/>
            <a:ext cx="2121905" cy="420414"/>
          </a:xfrm>
          <a:prstGeom prst="wedgeRoundRectCallout">
            <a:avLst>
              <a:gd name="adj1" fmla="val 93912"/>
              <a:gd name="adj2" fmla="val 18346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Q: Why not stall here?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488504" y="2660180"/>
            <a:ext cx="2736304" cy="1056852"/>
          </a:xfrm>
          <a:prstGeom prst="wedgeRoundRectCallout">
            <a:avLst>
              <a:gd name="adj1" fmla="val -49398"/>
              <a:gd name="adj2" fmla="val 1318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Q: Why not stall between ADDDs?</a:t>
            </a:r>
          </a:p>
          <a:p>
            <a:r>
              <a:rPr lang="en-US" sz="1200" b="1" dirty="0" smtClean="0"/>
              <a:t>ADDD</a:t>
            </a:r>
            <a:r>
              <a:rPr lang="en-US" sz="1200" b="1" dirty="0"/>
              <a:t>	F4, F0, </a:t>
            </a:r>
            <a:r>
              <a:rPr lang="en-US" sz="1200" b="1" dirty="0" smtClean="0"/>
              <a:t>F2</a:t>
            </a:r>
          </a:p>
          <a:p>
            <a:r>
              <a:rPr lang="en-US" sz="1200" b="1" dirty="0" smtClean="0"/>
              <a:t>ADDD</a:t>
            </a:r>
            <a:r>
              <a:rPr lang="en-US" sz="1200" b="1" dirty="0"/>
              <a:t>	F10, F6, F2</a:t>
            </a:r>
            <a:endParaRPr lang="en-US" sz="1200" b="1" dirty="0" smtClean="0"/>
          </a:p>
          <a:p>
            <a:endParaRPr kumimoji="0" lang="sv-S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3049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563" y="188640"/>
            <a:ext cx="8842375" cy="1077218"/>
          </a:xfrm>
        </p:spPr>
        <p:txBody>
          <a:bodyPr/>
          <a:lstStyle/>
          <a:p>
            <a:r>
              <a:rPr lang="sv-SE" sz="3200" dirty="0" err="1" smtClean="0"/>
              <a:t>What</a:t>
            </a:r>
            <a:r>
              <a:rPr lang="sv-SE" sz="3200" dirty="0" smtClean="0"/>
              <a:t> is a </a:t>
            </a:r>
            <a:r>
              <a:rPr lang="sv-SE" sz="3200" dirty="0" err="1" smtClean="0"/>
              <a:t>good</a:t>
            </a:r>
            <a:r>
              <a:rPr lang="sv-SE" sz="3200" dirty="0" smtClean="0"/>
              <a:t> implementation?</a:t>
            </a:r>
            <a:br>
              <a:rPr lang="sv-SE" sz="3200" dirty="0" smtClean="0"/>
            </a:br>
            <a:r>
              <a:rPr lang="sv-SE" sz="3200" dirty="0" smtClean="0"/>
              <a:t>(Space/</a:t>
            </a:r>
            <a:r>
              <a:rPr lang="sv-SE" sz="3200" dirty="0" err="1" smtClean="0"/>
              <a:t>efficiency</a:t>
            </a:r>
            <a:r>
              <a:rPr lang="sv-SE" sz="3200" dirty="0" smtClean="0"/>
              <a:t>/</a:t>
            </a:r>
            <a:r>
              <a:rPr lang="sv-SE" sz="3200" dirty="0" err="1" smtClean="0"/>
              <a:t>complexity</a:t>
            </a:r>
            <a:r>
              <a:rPr lang="sv-SE" sz="3200" dirty="0" smtClean="0"/>
              <a:t>)</a:t>
            </a:r>
            <a:endParaRPr lang="en-US" sz="3200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267108"/>
              </p:ext>
            </p:extLst>
          </p:nvPr>
        </p:nvGraphicFramePr>
        <p:xfrm>
          <a:off x="1117332" y="4437112"/>
          <a:ext cx="8786812" cy="1855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703"/>
                <a:gridCol w="1839292"/>
                <a:gridCol w="2554114"/>
                <a:gridCol w="2196703"/>
              </a:tblGrid>
              <a:tr h="37187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MSI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MESI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MOSI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DIRiB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DIRiNB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DIRiCV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Fully</a:t>
                      </a:r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mapped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29501" y="1358766"/>
            <a:ext cx="882004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UMA: Mem access </a:t>
            </a:r>
            <a:r>
              <a:rPr lang="sv-SE" b="1" dirty="0" err="1" smtClean="0"/>
              <a:t>latency</a:t>
            </a:r>
            <a:r>
              <a:rPr lang="sv-SE" b="1" dirty="0" smtClean="0"/>
              <a:t> </a:t>
            </a:r>
            <a:r>
              <a:rPr lang="sv-SE" b="1" dirty="0"/>
              <a:t>= </a:t>
            </a:r>
            <a:r>
              <a:rPr lang="sv-SE" b="1" dirty="0" smtClean="0"/>
              <a:t>2x </a:t>
            </a:r>
            <a:r>
              <a:rPr lang="sv-SE" b="1" dirty="0" err="1" smtClean="0"/>
              <a:t>latency</a:t>
            </a:r>
            <a:r>
              <a:rPr lang="sv-SE" b="1" dirty="0" smtClean="0"/>
              <a:t> </a:t>
            </a:r>
            <a:r>
              <a:rPr lang="sv-SE" b="1" dirty="0" err="1" smtClean="0"/>
              <a:t>of</a:t>
            </a:r>
            <a:r>
              <a:rPr lang="sv-SE" b="1" dirty="0" smtClean="0"/>
              <a:t> cache-</a:t>
            </a:r>
            <a:r>
              <a:rPr lang="sv-SE" b="1" dirty="0" err="1" smtClean="0"/>
              <a:t>to</a:t>
            </a:r>
            <a:r>
              <a:rPr lang="sv-SE" b="1" dirty="0" smtClean="0"/>
              <a:t>-cache </a:t>
            </a:r>
            <a:r>
              <a:rPr lang="sv-SE" b="1" dirty="0" err="1"/>
              <a:t>accesses</a:t>
            </a:r>
            <a:endParaRPr lang="sv-SE" b="1" dirty="0"/>
          </a:p>
          <a:p>
            <a:endParaRPr lang="sv-SE" dirty="0" smtClean="0"/>
          </a:p>
          <a:p>
            <a:pPr marL="342900" indent="-342900">
              <a:buAutoNum type="alphaUcPeriod"/>
            </a:pPr>
            <a:r>
              <a:rPr lang="sv-SE" dirty="0" smtClean="0"/>
              <a:t>16 </a:t>
            </a:r>
            <a:r>
              <a:rPr lang="sv-SE" dirty="0" err="1" smtClean="0"/>
              <a:t>caches</a:t>
            </a:r>
            <a:endParaRPr lang="sv-SE" dirty="0" smtClean="0"/>
          </a:p>
          <a:p>
            <a:pPr marL="342900" indent="-342900">
              <a:buAutoNum type="alphaUcPeriod"/>
            </a:pPr>
            <a:r>
              <a:rPr lang="sv-SE" dirty="0" smtClean="0"/>
              <a:t>128 </a:t>
            </a:r>
            <a:r>
              <a:rPr lang="sv-SE" dirty="0" err="1" smtClean="0"/>
              <a:t>caches</a:t>
            </a:r>
            <a:endParaRPr lang="sv-SE" dirty="0" smtClean="0"/>
          </a:p>
          <a:p>
            <a:endParaRPr lang="sv-SE" dirty="0"/>
          </a:p>
          <a:p>
            <a:pPr marL="342900" indent="-342900">
              <a:buAutoNum type="arabicPeriod"/>
            </a:pPr>
            <a:r>
              <a:rPr lang="sv-SE" dirty="0" err="1" smtClean="0"/>
              <a:t>Migratory</a:t>
            </a:r>
            <a:r>
              <a:rPr lang="sv-SE" dirty="0" smtClean="0"/>
              <a:t> </a:t>
            </a:r>
            <a:r>
              <a:rPr lang="sv-SE" dirty="0" err="1" smtClean="0"/>
              <a:t>sharing</a:t>
            </a:r>
            <a:r>
              <a:rPr lang="sv-SE" dirty="0" smtClean="0"/>
              <a:t>: (ALL: x = x + 1)</a:t>
            </a:r>
          </a:p>
          <a:p>
            <a:pPr marL="342900" indent="-342900">
              <a:buAutoNum type="arabicPeriod"/>
            </a:pPr>
            <a:r>
              <a:rPr lang="sv-SE" dirty="0" err="1" smtClean="0"/>
              <a:t>Producer</a:t>
            </a:r>
            <a:r>
              <a:rPr lang="sv-SE" dirty="0" smtClean="0"/>
              <a:t> </a:t>
            </a:r>
            <a:r>
              <a:rPr lang="sv-SE" dirty="0" err="1" smtClean="0"/>
              <a:t>consumer</a:t>
            </a:r>
            <a:r>
              <a:rPr lang="sv-SE" dirty="0"/>
              <a:t>,</a:t>
            </a:r>
            <a:r>
              <a:rPr lang="sv-SE" dirty="0" smtClean="0"/>
              <a:t> P1: x := …, P2: … := x</a:t>
            </a:r>
          </a:p>
          <a:p>
            <a:pPr marL="342900" indent="-342900">
              <a:buAutoNum type="arabicPeriod"/>
            </a:pPr>
            <a:r>
              <a:rPr lang="sv-SE" dirty="0" err="1" smtClean="0"/>
              <a:t>One</a:t>
            </a:r>
            <a:r>
              <a:rPr lang="sv-SE" dirty="0" smtClean="0"/>
              <a:t> writer, 8 </a:t>
            </a:r>
            <a:r>
              <a:rPr lang="sv-SE" dirty="0" err="1" smtClean="0"/>
              <a:t>readers</a:t>
            </a:r>
            <a:r>
              <a:rPr lang="sv-SE" dirty="0" smtClean="0"/>
              <a:t> (</a:t>
            </a:r>
            <a:r>
              <a:rPr lang="sv-SE" dirty="0" err="1" smtClean="0"/>
              <a:t>writes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0,2% </a:t>
            </a:r>
            <a:r>
              <a:rPr lang="sv-SE" dirty="0" err="1" smtClean="0"/>
              <a:t>of</a:t>
            </a:r>
            <a:r>
              <a:rPr lang="sv-SE" dirty="0" smtClean="0"/>
              <a:t> all mem </a:t>
            </a:r>
            <a:r>
              <a:rPr lang="sv-SE" dirty="0" err="1" smtClean="0"/>
              <a:t>accesses</a:t>
            </a:r>
            <a:r>
              <a:rPr lang="sv-SE" dirty="0" smtClean="0"/>
              <a:t>)</a:t>
            </a:r>
          </a:p>
          <a:p>
            <a:pPr marL="342900" indent="-342900">
              <a:buAutoNum type="arabicPeriod"/>
            </a:pPr>
            <a:r>
              <a:rPr lang="sv-SE" dirty="0" smtClean="0"/>
              <a:t>Massive read-</a:t>
            </a:r>
            <a:r>
              <a:rPr lang="sv-SE" dirty="0" err="1" smtClean="0"/>
              <a:t>only</a:t>
            </a:r>
            <a:r>
              <a:rPr lang="sv-SE" dirty="0" smtClean="0"/>
              <a:t> </a:t>
            </a:r>
            <a:r>
              <a:rPr lang="sv-SE" dirty="0" err="1" smtClean="0"/>
              <a:t>sharing</a:t>
            </a:r>
            <a:endParaRPr lang="sv-SE" dirty="0" smtClean="0"/>
          </a:p>
          <a:p>
            <a:pPr marL="342900" indent="-342900">
              <a:buAutoNum type="arabicPeriod"/>
            </a:pPr>
            <a:r>
              <a:rPr lang="sv-SE" dirty="0" err="1" smtClean="0"/>
              <a:t>Many</a:t>
            </a:r>
            <a:r>
              <a:rPr lang="sv-SE" dirty="0" smtClean="0"/>
              <a:t> independent </a:t>
            </a:r>
            <a:r>
              <a:rPr lang="sv-SE" dirty="0" err="1" smtClean="0"/>
              <a:t>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853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563" y="188640"/>
            <a:ext cx="8842375" cy="1077218"/>
          </a:xfrm>
        </p:spPr>
        <p:txBody>
          <a:bodyPr/>
          <a:lstStyle/>
          <a:p>
            <a:r>
              <a:rPr lang="sv-SE" sz="3200" dirty="0" err="1" smtClean="0"/>
              <a:t>What</a:t>
            </a:r>
            <a:r>
              <a:rPr lang="sv-SE" sz="3200" dirty="0" smtClean="0"/>
              <a:t> is a </a:t>
            </a:r>
            <a:r>
              <a:rPr lang="sv-SE" sz="3200" dirty="0" err="1" smtClean="0"/>
              <a:t>good</a:t>
            </a:r>
            <a:r>
              <a:rPr lang="sv-SE" sz="3200" dirty="0" smtClean="0"/>
              <a:t> implementation?</a:t>
            </a:r>
            <a:br>
              <a:rPr lang="sv-SE" sz="3200" dirty="0" smtClean="0"/>
            </a:br>
            <a:r>
              <a:rPr lang="sv-SE" sz="3200" dirty="0" smtClean="0"/>
              <a:t>(Space/</a:t>
            </a:r>
            <a:r>
              <a:rPr lang="sv-SE" sz="3200" dirty="0" err="1" smtClean="0"/>
              <a:t>efficiency</a:t>
            </a:r>
            <a:r>
              <a:rPr lang="sv-SE" sz="3200" dirty="0" smtClean="0"/>
              <a:t>/</a:t>
            </a:r>
            <a:r>
              <a:rPr lang="sv-SE" sz="3200" dirty="0" err="1" smtClean="0"/>
              <a:t>complexity</a:t>
            </a:r>
            <a:r>
              <a:rPr lang="sv-SE" sz="3200" dirty="0" smtClean="0"/>
              <a:t>)</a:t>
            </a:r>
            <a:endParaRPr lang="en-US" sz="3200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146215"/>
              </p:ext>
            </p:extLst>
          </p:nvPr>
        </p:nvGraphicFramePr>
        <p:xfrm>
          <a:off x="1117332" y="4437112"/>
          <a:ext cx="8786812" cy="1855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703"/>
                <a:gridCol w="1839292"/>
                <a:gridCol w="2554114"/>
                <a:gridCol w="2196703"/>
              </a:tblGrid>
              <a:tr h="37187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MSI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MESI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MOSI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DIRiB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DIRiNB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DIRiCV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Fully</a:t>
                      </a:r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mapped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A4,A5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A3, A2, A1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29501" y="1358766"/>
            <a:ext cx="882004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UMA: Mem access </a:t>
            </a:r>
            <a:r>
              <a:rPr lang="sv-SE" b="1" dirty="0" err="1" smtClean="0"/>
              <a:t>latency</a:t>
            </a:r>
            <a:r>
              <a:rPr lang="sv-SE" b="1" dirty="0" smtClean="0"/>
              <a:t> </a:t>
            </a:r>
            <a:r>
              <a:rPr lang="sv-SE" b="1" dirty="0"/>
              <a:t>= </a:t>
            </a:r>
            <a:r>
              <a:rPr lang="sv-SE" b="1" dirty="0" smtClean="0"/>
              <a:t>2x </a:t>
            </a:r>
            <a:r>
              <a:rPr lang="sv-SE" b="1" dirty="0" err="1" smtClean="0"/>
              <a:t>latency</a:t>
            </a:r>
            <a:r>
              <a:rPr lang="sv-SE" b="1" dirty="0" smtClean="0"/>
              <a:t> </a:t>
            </a:r>
            <a:r>
              <a:rPr lang="sv-SE" b="1" dirty="0" err="1" smtClean="0"/>
              <a:t>of</a:t>
            </a:r>
            <a:r>
              <a:rPr lang="sv-SE" b="1" dirty="0" smtClean="0"/>
              <a:t> cache-</a:t>
            </a:r>
            <a:r>
              <a:rPr lang="sv-SE" b="1" dirty="0" err="1" smtClean="0"/>
              <a:t>to</a:t>
            </a:r>
            <a:r>
              <a:rPr lang="sv-SE" b="1" dirty="0" smtClean="0"/>
              <a:t>-cache </a:t>
            </a:r>
            <a:r>
              <a:rPr lang="sv-SE" b="1" dirty="0" err="1"/>
              <a:t>accesses</a:t>
            </a:r>
            <a:endParaRPr lang="sv-SE" b="1" dirty="0"/>
          </a:p>
          <a:p>
            <a:endParaRPr lang="sv-SE" dirty="0" smtClean="0"/>
          </a:p>
          <a:p>
            <a:pPr marL="342900" indent="-342900">
              <a:buAutoNum type="alphaUcPeriod"/>
            </a:pPr>
            <a:r>
              <a:rPr lang="sv-SE" dirty="0" smtClean="0"/>
              <a:t>16 </a:t>
            </a:r>
            <a:r>
              <a:rPr lang="sv-SE" dirty="0" err="1" smtClean="0"/>
              <a:t>caches</a:t>
            </a:r>
            <a:endParaRPr lang="sv-SE" dirty="0" smtClean="0"/>
          </a:p>
          <a:p>
            <a:pPr marL="342900" indent="-342900">
              <a:buAutoNum type="alphaUcPeriod"/>
            </a:pPr>
            <a:r>
              <a:rPr lang="sv-SE" dirty="0" smtClean="0"/>
              <a:t>128 </a:t>
            </a:r>
            <a:r>
              <a:rPr lang="sv-SE" dirty="0" err="1" smtClean="0"/>
              <a:t>caches</a:t>
            </a:r>
            <a:endParaRPr lang="sv-SE" dirty="0" smtClean="0"/>
          </a:p>
          <a:p>
            <a:endParaRPr lang="sv-SE" dirty="0"/>
          </a:p>
          <a:p>
            <a:pPr marL="342900" indent="-342900">
              <a:buAutoNum type="arabicPeriod"/>
            </a:pPr>
            <a:r>
              <a:rPr lang="sv-SE" dirty="0" err="1" smtClean="0"/>
              <a:t>Migratory</a:t>
            </a:r>
            <a:r>
              <a:rPr lang="sv-SE" dirty="0" smtClean="0"/>
              <a:t> </a:t>
            </a:r>
            <a:r>
              <a:rPr lang="sv-SE" dirty="0" err="1" smtClean="0"/>
              <a:t>sharing</a:t>
            </a:r>
            <a:r>
              <a:rPr lang="sv-SE" dirty="0" smtClean="0"/>
              <a:t>: (ALL: x = x + 1)</a:t>
            </a:r>
          </a:p>
          <a:p>
            <a:pPr marL="342900" indent="-342900">
              <a:buAutoNum type="arabicPeriod"/>
            </a:pPr>
            <a:r>
              <a:rPr lang="sv-SE" dirty="0" err="1" smtClean="0"/>
              <a:t>Producer</a:t>
            </a:r>
            <a:r>
              <a:rPr lang="sv-SE" dirty="0" smtClean="0"/>
              <a:t> </a:t>
            </a:r>
            <a:r>
              <a:rPr lang="sv-SE" dirty="0" err="1" smtClean="0"/>
              <a:t>consumer</a:t>
            </a:r>
            <a:r>
              <a:rPr lang="sv-SE" dirty="0"/>
              <a:t>,</a:t>
            </a:r>
            <a:r>
              <a:rPr lang="sv-SE" dirty="0" smtClean="0"/>
              <a:t> P1: x := …, P2: … := x</a:t>
            </a:r>
          </a:p>
          <a:p>
            <a:pPr marL="342900" indent="-342900">
              <a:buAutoNum type="arabicPeriod"/>
            </a:pPr>
            <a:r>
              <a:rPr lang="sv-SE" dirty="0" err="1" smtClean="0"/>
              <a:t>One</a:t>
            </a:r>
            <a:r>
              <a:rPr lang="sv-SE" dirty="0" smtClean="0"/>
              <a:t> writer, 8 </a:t>
            </a:r>
            <a:r>
              <a:rPr lang="sv-SE" dirty="0" err="1" smtClean="0"/>
              <a:t>readers</a:t>
            </a:r>
            <a:r>
              <a:rPr lang="sv-SE" dirty="0" smtClean="0"/>
              <a:t> (</a:t>
            </a:r>
            <a:r>
              <a:rPr lang="sv-SE" dirty="0" err="1" smtClean="0"/>
              <a:t>writes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0,2% </a:t>
            </a:r>
            <a:r>
              <a:rPr lang="sv-SE" dirty="0" err="1" smtClean="0"/>
              <a:t>of</a:t>
            </a:r>
            <a:r>
              <a:rPr lang="sv-SE" dirty="0" smtClean="0"/>
              <a:t> all mem </a:t>
            </a:r>
            <a:r>
              <a:rPr lang="sv-SE" dirty="0" err="1" smtClean="0"/>
              <a:t>accesses</a:t>
            </a:r>
            <a:r>
              <a:rPr lang="sv-SE" dirty="0" smtClean="0"/>
              <a:t>)</a:t>
            </a:r>
          </a:p>
          <a:p>
            <a:pPr marL="342900" indent="-342900">
              <a:buAutoNum type="arabicPeriod"/>
            </a:pPr>
            <a:r>
              <a:rPr lang="sv-SE" dirty="0" smtClean="0"/>
              <a:t>Massive read-</a:t>
            </a:r>
            <a:r>
              <a:rPr lang="sv-SE" dirty="0" err="1" smtClean="0"/>
              <a:t>only</a:t>
            </a:r>
            <a:r>
              <a:rPr lang="sv-SE" dirty="0" smtClean="0"/>
              <a:t> </a:t>
            </a:r>
            <a:r>
              <a:rPr lang="sv-SE" dirty="0" err="1" smtClean="0"/>
              <a:t>sharing</a:t>
            </a:r>
            <a:endParaRPr lang="sv-SE" dirty="0" smtClean="0"/>
          </a:p>
          <a:p>
            <a:pPr marL="342900" indent="-342900">
              <a:buAutoNum type="arabicPeriod"/>
            </a:pPr>
            <a:r>
              <a:rPr lang="sv-SE" dirty="0" err="1" smtClean="0"/>
              <a:t>Many</a:t>
            </a:r>
            <a:r>
              <a:rPr lang="sv-SE" dirty="0" smtClean="0"/>
              <a:t> independent </a:t>
            </a:r>
            <a:r>
              <a:rPr lang="sv-SE" dirty="0" err="1" smtClean="0"/>
              <a:t>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403869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563" y="188640"/>
            <a:ext cx="8842375" cy="1077218"/>
          </a:xfrm>
        </p:spPr>
        <p:txBody>
          <a:bodyPr/>
          <a:lstStyle/>
          <a:p>
            <a:r>
              <a:rPr lang="sv-SE" sz="3200" dirty="0" err="1" smtClean="0"/>
              <a:t>What</a:t>
            </a:r>
            <a:r>
              <a:rPr lang="sv-SE" sz="3200" dirty="0" smtClean="0"/>
              <a:t> is a </a:t>
            </a:r>
            <a:r>
              <a:rPr lang="sv-SE" sz="3200" dirty="0" err="1" smtClean="0"/>
              <a:t>good</a:t>
            </a:r>
            <a:r>
              <a:rPr lang="sv-SE" sz="3200" dirty="0" smtClean="0"/>
              <a:t> implementation?</a:t>
            </a:r>
            <a:br>
              <a:rPr lang="sv-SE" sz="3200" dirty="0" smtClean="0"/>
            </a:br>
            <a:r>
              <a:rPr lang="sv-SE" sz="3200" dirty="0" smtClean="0"/>
              <a:t>(Space/</a:t>
            </a:r>
            <a:r>
              <a:rPr lang="sv-SE" sz="3200" dirty="0" err="1" smtClean="0"/>
              <a:t>efficiency</a:t>
            </a:r>
            <a:r>
              <a:rPr lang="sv-SE" sz="3200" dirty="0" smtClean="0"/>
              <a:t>/</a:t>
            </a:r>
            <a:r>
              <a:rPr lang="sv-SE" sz="3200" dirty="0" err="1" smtClean="0"/>
              <a:t>complexity</a:t>
            </a:r>
            <a:r>
              <a:rPr lang="sv-SE" sz="3200" dirty="0" smtClean="0"/>
              <a:t>)</a:t>
            </a:r>
            <a:endParaRPr lang="en-US" sz="3200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8542240"/>
              </p:ext>
            </p:extLst>
          </p:nvPr>
        </p:nvGraphicFramePr>
        <p:xfrm>
          <a:off x="1117332" y="4437112"/>
          <a:ext cx="8786812" cy="1855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703"/>
                <a:gridCol w="1839292"/>
                <a:gridCol w="2554114"/>
                <a:gridCol w="2196703"/>
              </a:tblGrid>
              <a:tr h="37187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MSI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MESI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MOSI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DIRiB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B4, B5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B2,</a:t>
                      </a:r>
                      <a:r>
                        <a:rPr lang="sv-SE" baseline="0" dirty="0" smtClean="0"/>
                        <a:t> B1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DIRiNB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DIRiCV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B3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Fully</a:t>
                      </a:r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mapped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A4,A5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A3, A2, A1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29501" y="1358766"/>
            <a:ext cx="882004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UMA: Mem access </a:t>
            </a:r>
            <a:r>
              <a:rPr lang="sv-SE" b="1" dirty="0" err="1" smtClean="0"/>
              <a:t>latency</a:t>
            </a:r>
            <a:r>
              <a:rPr lang="sv-SE" b="1" dirty="0" smtClean="0"/>
              <a:t> </a:t>
            </a:r>
            <a:r>
              <a:rPr lang="sv-SE" b="1" dirty="0"/>
              <a:t>= </a:t>
            </a:r>
            <a:r>
              <a:rPr lang="sv-SE" b="1" dirty="0" smtClean="0"/>
              <a:t>2x </a:t>
            </a:r>
            <a:r>
              <a:rPr lang="sv-SE" b="1" dirty="0" err="1" smtClean="0"/>
              <a:t>latency</a:t>
            </a:r>
            <a:r>
              <a:rPr lang="sv-SE" b="1" dirty="0" smtClean="0"/>
              <a:t> </a:t>
            </a:r>
            <a:r>
              <a:rPr lang="sv-SE" b="1" dirty="0" err="1" smtClean="0"/>
              <a:t>of</a:t>
            </a:r>
            <a:r>
              <a:rPr lang="sv-SE" b="1" dirty="0" smtClean="0"/>
              <a:t> cache-</a:t>
            </a:r>
            <a:r>
              <a:rPr lang="sv-SE" b="1" dirty="0" err="1" smtClean="0"/>
              <a:t>to</a:t>
            </a:r>
            <a:r>
              <a:rPr lang="sv-SE" b="1" dirty="0" smtClean="0"/>
              <a:t>-cache </a:t>
            </a:r>
            <a:r>
              <a:rPr lang="sv-SE" b="1" dirty="0" err="1"/>
              <a:t>accesses</a:t>
            </a:r>
            <a:endParaRPr lang="sv-SE" b="1" dirty="0"/>
          </a:p>
          <a:p>
            <a:endParaRPr lang="sv-SE" dirty="0" smtClean="0"/>
          </a:p>
          <a:p>
            <a:pPr marL="342900" indent="-342900">
              <a:buAutoNum type="alphaUcPeriod"/>
            </a:pPr>
            <a:r>
              <a:rPr lang="sv-SE" dirty="0" smtClean="0"/>
              <a:t>16 </a:t>
            </a:r>
            <a:r>
              <a:rPr lang="sv-SE" dirty="0" err="1" smtClean="0"/>
              <a:t>caches</a:t>
            </a:r>
            <a:endParaRPr lang="sv-SE" dirty="0" smtClean="0"/>
          </a:p>
          <a:p>
            <a:pPr marL="342900" indent="-342900">
              <a:buAutoNum type="alphaUcPeriod"/>
            </a:pPr>
            <a:r>
              <a:rPr lang="sv-SE" dirty="0" smtClean="0"/>
              <a:t>128 </a:t>
            </a:r>
            <a:r>
              <a:rPr lang="sv-SE" dirty="0" err="1" smtClean="0"/>
              <a:t>caches</a:t>
            </a:r>
            <a:endParaRPr lang="sv-SE" dirty="0" smtClean="0"/>
          </a:p>
          <a:p>
            <a:endParaRPr lang="sv-SE" dirty="0"/>
          </a:p>
          <a:p>
            <a:pPr marL="342900" indent="-342900">
              <a:buAutoNum type="arabicPeriod"/>
            </a:pPr>
            <a:r>
              <a:rPr lang="sv-SE" dirty="0" err="1" smtClean="0"/>
              <a:t>Migratory</a:t>
            </a:r>
            <a:r>
              <a:rPr lang="sv-SE" dirty="0" smtClean="0"/>
              <a:t> </a:t>
            </a:r>
            <a:r>
              <a:rPr lang="sv-SE" dirty="0" err="1" smtClean="0"/>
              <a:t>sharing</a:t>
            </a:r>
            <a:r>
              <a:rPr lang="sv-SE" dirty="0" smtClean="0"/>
              <a:t>: (ALL: x = x + 1)</a:t>
            </a:r>
          </a:p>
          <a:p>
            <a:pPr marL="342900" indent="-342900">
              <a:buAutoNum type="arabicPeriod"/>
            </a:pPr>
            <a:r>
              <a:rPr lang="sv-SE" dirty="0" err="1" smtClean="0"/>
              <a:t>Producer</a:t>
            </a:r>
            <a:r>
              <a:rPr lang="sv-SE" dirty="0" smtClean="0"/>
              <a:t> </a:t>
            </a:r>
            <a:r>
              <a:rPr lang="sv-SE" dirty="0" err="1" smtClean="0"/>
              <a:t>consumer</a:t>
            </a:r>
            <a:r>
              <a:rPr lang="sv-SE" dirty="0"/>
              <a:t>,</a:t>
            </a:r>
            <a:r>
              <a:rPr lang="sv-SE" dirty="0" smtClean="0"/>
              <a:t> P1: x := …, P2: … := x</a:t>
            </a:r>
          </a:p>
          <a:p>
            <a:pPr marL="342900" indent="-342900">
              <a:buAutoNum type="arabicPeriod"/>
            </a:pPr>
            <a:r>
              <a:rPr lang="sv-SE" dirty="0" err="1" smtClean="0"/>
              <a:t>One</a:t>
            </a:r>
            <a:r>
              <a:rPr lang="sv-SE" dirty="0" smtClean="0"/>
              <a:t> writer, 8 </a:t>
            </a:r>
            <a:r>
              <a:rPr lang="sv-SE" dirty="0" err="1" smtClean="0"/>
              <a:t>readers</a:t>
            </a:r>
            <a:r>
              <a:rPr lang="sv-SE" dirty="0" smtClean="0"/>
              <a:t> (</a:t>
            </a:r>
            <a:r>
              <a:rPr lang="sv-SE" dirty="0" err="1" smtClean="0"/>
              <a:t>writes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0,2% </a:t>
            </a:r>
            <a:r>
              <a:rPr lang="sv-SE" dirty="0" err="1" smtClean="0"/>
              <a:t>of</a:t>
            </a:r>
            <a:r>
              <a:rPr lang="sv-SE" dirty="0" smtClean="0"/>
              <a:t> all mem </a:t>
            </a:r>
            <a:r>
              <a:rPr lang="sv-SE" dirty="0" err="1" smtClean="0"/>
              <a:t>accesses</a:t>
            </a:r>
            <a:r>
              <a:rPr lang="sv-SE" dirty="0" smtClean="0"/>
              <a:t>)</a:t>
            </a:r>
          </a:p>
          <a:p>
            <a:pPr marL="342900" indent="-342900">
              <a:buAutoNum type="arabicPeriod"/>
            </a:pPr>
            <a:r>
              <a:rPr lang="sv-SE" dirty="0" smtClean="0"/>
              <a:t>Massive read-</a:t>
            </a:r>
            <a:r>
              <a:rPr lang="sv-SE" dirty="0" err="1" smtClean="0"/>
              <a:t>only</a:t>
            </a:r>
            <a:r>
              <a:rPr lang="sv-SE" dirty="0" smtClean="0"/>
              <a:t> </a:t>
            </a:r>
            <a:r>
              <a:rPr lang="sv-SE" dirty="0" err="1" smtClean="0"/>
              <a:t>sharing</a:t>
            </a:r>
            <a:endParaRPr lang="sv-SE" dirty="0" smtClean="0"/>
          </a:p>
          <a:p>
            <a:pPr marL="342900" indent="-342900">
              <a:buAutoNum type="arabicPeriod"/>
            </a:pPr>
            <a:r>
              <a:rPr lang="sv-SE" dirty="0" err="1" smtClean="0"/>
              <a:t>Many</a:t>
            </a:r>
            <a:r>
              <a:rPr lang="sv-SE" dirty="0" smtClean="0"/>
              <a:t> independent </a:t>
            </a:r>
            <a:r>
              <a:rPr lang="sv-SE" dirty="0" err="1" smtClean="0"/>
              <a:t>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403869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563" y="188640"/>
            <a:ext cx="8842375" cy="1077218"/>
          </a:xfrm>
        </p:spPr>
        <p:txBody>
          <a:bodyPr/>
          <a:lstStyle/>
          <a:p>
            <a:r>
              <a:rPr lang="sv-SE" sz="3200" dirty="0" err="1" smtClean="0"/>
              <a:t>What</a:t>
            </a:r>
            <a:r>
              <a:rPr lang="sv-SE" sz="3200" dirty="0" smtClean="0"/>
              <a:t> is a </a:t>
            </a:r>
            <a:r>
              <a:rPr lang="sv-SE" sz="3200" dirty="0" err="1" smtClean="0"/>
              <a:t>good</a:t>
            </a:r>
            <a:r>
              <a:rPr lang="sv-SE" sz="3200" dirty="0" smtClean="0"/>
              <a:t> implementation?</a:t>
            </a:r>
            <a:br>
              <a:rPr lang="sv-SE" sz="3200" dirty="0" smtClean="0"/>
            </a:br>
            <a:r>
              <a:rPr lang="sv-SE" sz="3200" dirty="0" smtClean="0"/>
              <a:t>(Space/</a:t>
            </a:r>
            <a:r>
              <a:rPr lang="sv-SE" sz="3200" dirty="0" err="1" smtClean="0"/>
              <a:t>efficiency</a:t>
            </a:r>
            <a:r>
              <a:rPr lang="sv-SE" sz="3200" dirty="0" smtClean="0"/>
              <a:t>/</a:t>
            </a:r>
            <a:r>
              <a:rPr lang="sv-SE" sz="3200" dirty="0" err="1" smtClean="0"/>
              <a:t>complexity</a:t>
            </a:r>
            <a:r>
              <a:rPr lang="sv-SE" sz="3200" dirty="0" smtClean="0"/>
              <a:t>)</a:t>
            </a:r>
            <a:endParaRPr lang="en-US" sz="3200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300662"/>
              </p:ext>
            </p:extLst>
          </p:nvPr>
        </p:nvGraphicFramePr>
        <p:xfrm>
          <a:off x="1117332" y="4437112"/>
          <a:ext cx="8786812" cy="1855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703"/>
                <a:gridCol w="1839292"/>
                <a:gridCol w="2554114"/>
                <a:gridCol w="2196703"/>
              </a:tblGrid>
              <a:tr h="37187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MSI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MESI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MOSI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DIRiB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DIRiNB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DIRiCV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Fully</a:t>
                      </a:r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mapped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80592" y="1340768"/>
            <a:ext cx="861646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NUMA: </a:t>
            </a:r>
            <a:r>
              <a:rPr lang="sv-SE" b="1" dirty="0" err="1" smtClean="0"/>
              <a:t>Clean@home</a:t>
            </a:r>
            <a:r>
              <a:rPr lang="sv-SE" b="1" dirty="0" smtClean="0"/>
              <a:t> </a:t>
            </a:r>
            <a:r>
              <a:rPr lang="sv-SE" b="1" dirty="0" err="1" smtClean="0"/>
              <a:t>latency</a:t>
            </a:r>
            <a:r>
              <a:rPr lang="sv-SE" b="1" dirty="0" smtClean="0"/>
              <a:t> = ½ </a:t>
            </a:r>
            <a:r>
              <a:rPr lang="sv-SE" b="1" dirty="0" err="1" smtClean="0"/>
              <a:t>latency</a:t>
            </a:r>
            <a:r>
              <a:rPr lang="sv-SE" b="1" dirty="0" smtClean="0"/>
              <a:t> </a:t>
            </a:r>
            <a:r>
              <a:rPr lang="sv-SE" b="1" dirty="0" err="1" smtClean="0"/>
              <a:t>to</a:t>
            </a:r>
            <a:r>
              <a:rPr lang="sv-SE" b="1" dirty="0" smtClean="0"/>
              <a:t> </a:t>
            </a:r>
            <a:r>
              <a:rPr lang="sv-SE" b="1" dirty="0" err="1" smtClean="0"/>
              <a:t>dirty</a:t>
            </a:r>
            <a:r>
              <a:rPr lang="sv-SE" b="1" dirty="0" smtClean="0"/>
              <a:t> in </a:t>
            </a:r>
            <a:r>
              <a:rPr lang="sv-SE" b="1" dirty="0" err="1" smtClean="0"/>
              <a:t>remote</a:t>
            </a:r>
            <a:r>
              <a:rPr lang="sv-SE" b="1" dirty="0" smtClean="0"/>
              <a:t> cache</a:t>
            </a:r>
            <a:endParaRPr lang="sv-SE" b="1" dirty="0"/>
          </a:p>
          <a:p>
            <a:endParaRPr lang="sv-SE" dirty="0" smtClean="0"/>
          </a:p>
          <a:p>
            <a:pPr marL="342900" indent="-342900">
              <a:buAutoNum type="alphaUcPeriod"/>
            </a:pPr>
            <a:r>
              <a:rPr lang="sv-SE" dirty="0" smtClean="0"/>
              <a:t>16 </a:t>
            </a:r>
            <a:r>
              <a:rPr lang="sv-SE" dirty="0" err="1" smtClean="0"/>
              <a:t>nodes</a:t>
            </a:r>
            <a:endParaRPr lang="sv-SE" dirty="0" smtClean="0"/>
          </a:p>
          <a:p>
            <a:pPr marL="342900" indent="-342900">
              <a:buAutoNum type="alphaUcPeriod"/>
            </a:pPr>
            <a:r>
              <a:rPr lang="sv-SE" dirty="0" smtClean="0"/>
              <a:t>128 </a:t>
            </a:r>
            <a:r>
              <a:rPr lang="sv-SE" dirty="0" err="1" smtClean="0"/>
              <a:t>nodes</a:t>
            </a:r>
            <a:endParaRPr lang="sv-SE" dirty="0" smtClean="0"/>
          </a:p>
          <a:p>
            <a:endParaRPr lang="sv-SE" dirty="0"/>
          </a:p>
          <a:p>
            <a:pPr marL="342900" indent="-342900">
              <a:buAutoNum type="arabicPeriod"/>
            </a:pPr>
            <a:r>
              <a:rPr lang="sv-SE" dirty="0" err="1" smtClean="0"/>
              <a:t>Migratory</a:t>
            </a:r>
            <a:r>
              <a:rPr lang="sv-SE" dirty="0" smtClean="0"/>
              <a:t> </a:t>
            </a:r>
            <a:r>
              <a:rPr lang="sv-SE" dirty="0" err="1" smtClean="0"/>
              <a:t>sharing</a:t>
            </a:r>
            <a:r>
              <a:rPr lang="sv-SE" dirty="0" smtClean="0"/>
              <a:t>: (ALL: x = x + 1)</a:t>
            </a:r>
          </a:p>
          <a:p>
            <a:pPr marL="342900" indent="-342900">
              <a:buAutoNum type="arabicPeriod"/>
            </a:pPr>
            <a:r>
              <a:rPr lang="sv-SE" dirty="0" err="1" smtClean="0"/>
              <a:t>Producer</a:t>
            </a:r>
            <a:r>
              <a:rPr lang="sv-SE" dirty="0" smtClean="0"/>
              <a:t> </a:t>
            </a:r>
            <a:r>
              <a:rPr lang="sv-SE" dirty="0" err="1" smtClean="0"/>
              <a:t>consumer</a:t>
            </a:r>
            <a:r>
              <a:rPr lang="sv-SE" dirty="0"/>
              <a:t>,</a:t>
            </a:r>
            <a:r>
              <a:rPr lang="sv-SE" dirty="0" smtClean="0"/>
              <a:t> P1: x := …, P2: … := x</a:t>
            </a:r>
          </a:p>
          <a:p>
            <a:pPr marL="342900" indent="-342900">
              <a:buAutoNum type="arabicPeriod"/>
            </a:pPr>
            <a:r>
              <a:rPr lang="sv-SE" dirty="0" err="1" smtClean="0"/>
              <a:t>One</a:t>
            </a:r>
            <a:r>
              <a:rPr lang="sv-SE" dirty="0" smtClean="0"/>
              <a:t> writer, 8 </a:t>
            </a:r>
            <a:r>
              <a:rPr lang="sv-SE" dirty="0" err="1" smtClean="0"/>
              <a:t>readers</a:t>
            </a:r>
            <a:r>
              <a:rPr lang="sv-SE" dirty="0" smtClean="0"/>
              <a:t> (</a:t>
            </a:r>
            <a:r>
              <a:rPr lang="sv-SE" dirty="0" err="1" smtClean="0"/>
              <a:t>writes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0,2% </a:t>
            </a:r>
            <a:r>
              <a:rPr lang="sv-SE" dirty="0" err="1" smtClean="0"/>
              <a:t>of</a:t>
            </a:r>
            <a:r>
              <a:rPr lang="sv-SE" dirty="0" smtClean="0"/>
              <a:t> all mem </a:t>
            </a:r>
            <a:r>
              <a:rPr lang="sv-SE" dirty="0" err="1" smtClean="0"/>
              <a:t>accesses</a:t>
            </a:r>
            <a:r>
              <a:rPr lang="sv-SE" dirty="0" smtClean="0"/>
              <a:t>)</a:t>
            </a:r>
          </a:p>
          <a:p>
            <a:pPr marL="342900" indent="-342900">
              <a:buAutoNum type="arabicPeriod"/>
            </a:pPr>
            <a:r>
              <a:rPr lang="sv-SE" dirty="0" smtClean="0"/>
              <a:t>Massive read-</a:t>
            </a:r>
            <a:r>
              <a:rPr lang="sv-SE" dirty="0" err="1" smtClean="0"/>
              <a:t>only</a:t>
            </a:r>
            <a:r>
              <a:rPr lang="sv-SE" dirty="0" smtClean="0"/>
              <a:t> </a:t>
            </a:r>
            <a:r>
              <a:rPr lang="sv-SE" dirty="0" err="1" smtClean="0"/>
              <a:t>sharing</a:t>
            </a:r>
            <a:endParaRPr lang="sv-SE" dirty="0" smtClean="0"/>
          </a:p>
          <a:p>
            <a:pPr marL="342900" indent="-342900">
              <a:buFontTx/>
              <a:buAutoNum type="arabicPeriod"/>
            </a:pPr>
            <a:r>
              <a:rPr lang="sv-SE" dirty="0" err="1"/>
              <a:t>Many</a:t>
            </a:r>
            <a:r>
              <a:rPr lang="sv-SE" dirty="0"/>
              <a:t> independent </a:t>
            </a:r>
            <a:r>
              <a:rPr lang="sv-SE" dirty="0" err="1" smtClean="0"/>
              <a:t>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508014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563" y="188640"/>
            <a:ext cx="8842375" cy="1077218"/>
          </a:xfrm>
        </p:spPr>
        <p:txBody>
          <a:bodyPr/>
          <a:lstStyle/>
          <a:p>
            <a:r>
              <a:rPr lang="sv-SE" sz="3200" dirty="0" err="1" smtClean="0"/>
              <a:t>What</a:t>
            </a:r>
            <a:r>
              <a:rPr lang="sv-SE" sz="3200" dirty="0" smtClean="0"/>
              <a:t> is a </a:t>
            </a:r>
            <a:r>
              <a:rPr lang="sv-SE" sz="3200" dirty="0" err="1" smtClean="0"/>
              <a:t>good</a:t>
            </a:r>
            <a:r>
              <a:rPr lang="sv-SE" sz="3200" dirty="0" smtClean="0"/>
              <a:t> implementation?</a:t>
            </a:r>
            <a:br>
              <a:rPr lang="sv-SE" sz="3200" dirty="0" smtClean="0"/>
            </a:br>
            <a:r>
              <a:rPr lang="sv-SE" sz="3200" dirty="0" smtClean="0"/>
              <a:t>(Space/</a:t>
            </a:r>
            <a:r>
              <a:rPr lang="sv-SE" sz="3200" dirty="0" err="1" smtClean="0"/>
              <a:t>efficiency</a:t>
            </a:r>
            <a:r>
              <a:rPr lang="sv-SE" sz="3200" dirty="0" smtClean="0"/>
              <a:t>/</a:t>
            </a:r>
            <a:r>
              <a:rPr lang="sv-SE" sz="3200" dirty="0" err="1" smtClean="0"/>
              <a:t>complexity</a:t>
            </a:r>
            <a:r>
              <a:rPr lang="sv-SE" sz="3200" dirty="0" smtClean="0"/>
              <a:t>)</a:t>
            </a:r>
            <a:endParaRPr lang="en-US" sz="3200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007799"/>
              </p:ext>
            </p:extLst>
          </p:nvPr>
        </p:nvGraphicFramePr>
        <p:xfrm>
          <a:off x="1117332" y="4437112"/>
          <a:ext cx="8786812" cy="1855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703"/>
                <a:gridCol w="1839292"/>
                <a:gridCol w="2554114"/>
                <a:gridCol w="2196703"/>
              </a:tblGrid>
              <a:tr h="37187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MSI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MESI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MOSI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DIRiB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DIRiNB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DIRiCV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Fully</a:t>
                      </a:r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mapped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80592" y="1340768"/>
            <a:ext cx="756104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UMA </a:t>
            </a:r>
            <a:r>
              <a:rPr lang="sv-SE" b="1" dirty="0" err="1" smtClean="0"/>
              <a:t>with</a:t>
            </a:r>
            <a:r>
              <a:rPr lang="sv-SE" b="1" dirty="0" smtClean="0"/>
              <a:t> LLC</a:t>
            </a:r>
            <a:endParaRPr lang="sv-SE" b="1" dirty="0"/>
          </a:p>
          <a:p>
            <a:endParaRPr lang="sv-SE" dirty="0" smtClean="0"/>
          </a:p>
          <a:p>
            <a:pPr marL="342900" indent="-342900">
              <a:buAutoNum type="alphaUcPeriod"/>
            </a:pPr>
            <a:r>
              <a:rPr lang="sv-SE" dirty="0" smtClean="0"/>
              <a:t>16 </a:t>
            </a:r>
            <a:r>
              <a:rPr lang="sv-SE" dirty="0" err="1" smtClean="0"/>
              <a:t>nodes</a:t>
            </a:r>
            <a:endParaRPr lang="sv-SE" dirty="0" smtClean="0"/>
          </a:p>
          <a:p>
            <a:pPr marL="342900" indent="-342900">
              <a:buAutoNum type="alphaUcPeriod"/>
            </a:pPr>
            <a:r>
              <a:rPr lang="sv-SE" dirty="0" smtClean="0"/>
              <a:t>128 </a:t>
            </a:r>
            <a:r>
              <a:rPr lang="sv-SE" dirty="0" err="1" smtClean="0"/>
              <a:t>nodes</a:t>
            </a:r>
            <a:endParaRPr lang="sv-SE" dirty="0" smtClean="0"/>
          </a:p>
          <a:p>
            <a:endParaRPr lang="sv-SE" dirty="0"/>
          </a:p>
          <a:p>
            <a:pPr marL="342900" indent="-342900">
              <a:buAutoNum type="arabicPeriod"/>
            </a:pPr>
            <a:r>
              <a:rPr lang="sv-SE" dirty="0" err="1" smtClean="0"/>
              <a:t>Migratory</a:t>
            </a:r>
            <a:r>
              <a:rPr lang="sv-SE" dirty="0" smtClean="0"/>
              <a:t> </a:t>
            </a:r>
            <a:r>
              <a:rPr lang="sv-SE" dirty="0" err="1" smtClean="0"/>
              <a:t>sharing</a:t>
            </a:r>
            <a:r>
              <a:rPr lang="sv-SE" dirty="0" smtClean="0"/>
              <a:t>: (ALL: x = x + 1)</a:t>
            </a:r>
          </a:p>
          <a:p>
            <a:pPr marL="342900" indent="-342900">
              <a:buAutoNum type="arabicPeriod"/>
            </a:pPr>
            <a:r>
              <a:rPr lang="sv-SE" dirty="0" err="1" smtClean="0"/>
              <a:t>Producer</a:t>
            </a:r>
            <a:r>
              <a:rPr lang="sv-SE" dirty="0" smtClean="0"/>
              <a:t> </a:t>
            </a:r>
            <a:r>
              <a:rPr lang="sv-SE" dirty="0" err="1" smtClean="0"/>
              <a:t>consumer</a:t>
            </a:r>
            <a:r>
              <a:rPr lang="sv-SE" dirty="0"/>
              <a:t>,</a:t>
            </a:r>
            <a:r>
              <a:rPr lang="sv-SE" dirty="0" smtClean="0"/>
              <a:t> P1: x := …, P2: … := x</a:t>
            </a:r>
          </a:p>
          <a:p>
            <a:pPr marL="342900" indent="-342900">
              <a:buAutoNum type="arabicPeriod"/>
            </a:pPr>
            <a:r>
              <a:rPr lang="sv-SE" dirty="0" err="1" smtClean="0"/>
              <a:t>One</a:t>
            </a:r>
            <a:r>
              <a:rPr lang="sv-SE" dirty="0" smtClean="0"/>
              <a:t> writer, 8 </a:t>
            </a:r>
            <a:r>
              <a:rPr lang="sv-SE" dirty="0" err="1" smtClean="0"/>
              <a:t>readers</a:t>
            </a:r>
            <a:r>
              <a:rPr lang="sv-SE" dirty="0" smtClean="0"/>
              <a:t> (</a:t>
            </a:r>
            <a:r>
              <a:rPr lang="sv-SE" dirty="0" err="1" smtClean="0"/>
              <a:t>writes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0,2% </a:t>
            </a:r>
            <a:r>
              <a:rPr lang="sv-SE" dirty="0" err="1" smtClean="0"/>
              <a:t>of</a:t>
            </a:r>
            <a:r>
              <a:rPr lang="sv-SE" dirty="0" smtClean="0"/>
              <a:t> all mem </a:t>
            </a:r>
            <a:r>
              <a:rPr lang="sv-SE" dirty="0" err="1" smtClean="0"/>
              <a:t>accesses</a:t>
            </a:r>
            <a:r>
              <a:rPr lang="sv-SE" dirty="0" smtClean="0"/>
              <a:t>)</a:t>
            </a:r>
          </a:p>
          <a:p>
            <a:pPr marL="342900" indent="-342900">
              <a:buAutoNum type="arabicPeriod"/>
            </a:pPr>
            <a:r>
              <a:rPr lang="sv-SE" dirty="0" smtClean="0"/>
              <a:t>Massive read-</a:t>
            </a:r>
            <a:r>
              <a:rPr lang="sv-SE" dirty="0" err="1" smtClean="0"/>
              <a:t>only</a:t>
            </a:r>
            <a:r>
              <a:rPr lang="sv-SE" dirty="0" smtClean="0"/>
              <a:t> </a:t>
            </a:r>
            <a:r>
              <a:rPr lang="sv-SE" dirty="0" err="1" smtClean="0"/>
              <a:t>sharing</a:t>
            </a:r>
            <a:endParaRPr lang="sv-SE" dirty="0" smtClean="0"/>
          </a:p>
          <a:p>
            <a:pPr marL="342900" indent="-342900">
              <a:buFontTx/>
              <a:buAutoNum type="arabicPeriod"/>
            </a:pPr>
            <a:r>
              <a:rPr lang="sv-SE" dirty="0" err="1"/>
              <a:t>Many</a:t>
            </a:r>
            <a:r>
              <a:rPr lang="sv-SE" dirty="0"/>
              <a:t> independent </a:t>
            </a:r>
            <a:r>
              <a:rPr lang="sv-SE" dirty="0" err="1" smtClean="0"/>
              <a:t>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57723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4044379" y="3303754"/>
            <a:ext cx="836613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dirty="0">
                <a:solidFill>
                  <a:srgbClr val="B2B2B2"/>
                </a:solidFill>
              </a:rPr>
              <a:t>LD</a:t>
            </a:r>
          </a:p>
          <a:p>
            <a:pPr eaLnBrk="1" hangingPunct="1"/>
            <a:r>
              <a:rPr lang="sv-SE" dirty="0">
                <a:solidFill>
                  <a:srgbClr val="B2B2B2"/>
                </a:solidFill>
              </a:rPr>
              <a:t>ADD</a:t>
            </a:r>
          </a:p>
          <a:p>
            <a:pPr eaLnBrk="1" hangingPunct="1"/>
            <a:r>
              <a:rPr lang="sv-SE" dirty="0">
                <a:solidFill>
                  <a:srgbClr val="B2B2B2"/>
                </a:solidFill>
              </a:rPr>
              <a:t>ST</a:t>
            </a:r>
          </a:p>
          <a:p>
            <a:pPr eaLnBrk="1" hangingPunct="1"/>
            <a:r>
              <a:rPr lang="sv-SE" dirty="0">
                <a:solidFill>
                  <a:srgbClr val="B2B2B2"/>
                </a:solidFill>
              </a:rPr>
              <a:t>SUB</a:t>
            </a:r>
          </a:p>
          <a:p>
            <a:pPr eaLnBrk="1" hangingPunct="1"/>
            <a:r>
              <a:rPr lang="sv-SE" dirty="0">
                <a:solidFill>
                  <a:srgbClr val="B2B2B2"/>
                </a:solidFill>
              </a:rPr>
              <a:t>BNEQ</a:t>
            </a:r>
            <a:endParaRPr lang="en-US" dirty="0">
              <a:solidFill>
                <a:srgbClr val="B2B2B2"/>
              </a:solidFill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5312387" y="3533846"/>
            <a:ext cx="836613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dirty="0">
                <a:solidFill>
                  <a:srgbClr val="B2B2B2"/>
                </a:solidFill>
              </a:rPr>
              <a:t>LD</a:t>
            </a:r>
          </a:p>
          <a:p>
            <a:pPr eaLnBrk="1" hangingPunct="1"/>
            <a:r>
              <a:rPr lang="sv-SE" dirty="0">
                <a:solidFill>
                  <a:srgbClr val="B2B2B2"/>
                </a:solidFill>
              </a:rPr>
              <a:t>ADD</a:t>
            </a:r>
          </a:p>
          <a:p>
            <a:pPr eaLnBrk="1" hangingPunct="1"/>
            <a:r>
              <a:rPr lang="sv-SE" dirty="0">
                <a:solidFill>
                  <a:srgbClr val="B2B2B2"/>
                </a:solidFill>
              </a:rPr>
              <a:t>ST</a:t>
            </a:r>
          </a:p>
          <a:p>
            <a:pPr eaLnBrk="1" hangingPunct="1"/>
            <a:r>
              <a:rPr lang="sv-SE" dirty="0">
                <a:solidFill>
                  <a:srgbClr val="B2B2B2"/>
                </a:solidFill>
              </a:rPr>
              <a:t>SUB</a:t>
            </a:r>
          </a:p>
          <a:p>
            <a:pPr eaLnBrk="1" hangingPunct="1"/>
            <a:r>
              <a:rPr lang="sv-SE" dirty="0">
                <a:solidFill>
                  <a:srgbClr val="B2B2B2"/>
                </a:solidFill>
              </a:rPr>
              <a:t>BNEQ</a:t>
            </a:r>
            <a:endParaRPr lang="en-US" dirty="0">
              <a:solidFill>
                <a:srgbClr val="B2B2B2"/>
              </a:solidFill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6552259" y="3850014"/>
            <a:ext cx="836613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dirty="0">
                <a:solidFill>
                  <a:srgbClr val="B2B2B2"/>
                </a:solidFill>
              </a:rPr>
              <a:t>LD</a:t>
            </a:r>
          </a:p>
          <a:p>
            <a:pPr eaLnBrk="1" hangingPunct="1"/>
            <a:r>
              <a:rPr lang="sv-SE" dirty="0">
                <a:solidFill>
                  <a:srgbClr val="B2B2B2"/>
                </a:solidFill>
              </a:rPr>
              <a:t>ADD</a:t>
            </a:r>
          </a:p>
          <a:p>
            <a:pPr eaLnBrk="1" hangingPunct="1"/>
            <a:r>
              <a:rPr lang="sv-SE" dirty="0">
                <a:solidFill>
                  <a:srgbClr val="B2B2B2"/>
                </a:solidFill>
              </a:rPr>
              <a:t>ST</a:t>
            </a:r>
          </a:p>
          <a:p>
            <a:pPr eaLnBrk="1" hangingPunct="1"/>
            <a:r>
              <a:rPr lang="sv-SE" dirty="0">
                <a:solidFill>
                  <a:srgbClr val="B2B2B2"/>
                </a:solidFill>
              </a:rPr>
              <a:t>SUB</a:t>
            </a:r>
          </a:p>
          <a:p>
            <a:pPr eaLnBrk="1" hangingPunct="1"/>
            <a:r>
              <a:rPr lang="sv-SE" dirty="0">
                <a:solidFill>
                  <a:srgbClr val="B2B2B2"/>
                </a:solidFill>
              </a:rPr>
              <a:t>BNEQ</a:t>
            </a:r>
            <a:endParaRPr lang="en-US" dirty="0">
              <a:solidFill>
                <a:srgbClr val="B2B2B2"/>
              </a:solidFill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8004819" y="4149080"/>
            <a:ext cx="836613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dirty="0">
                <a:solidFill>
                  <a:srgbClr val="B2B2B2"/>
                </a:solidFill>
              </a:rPr>
              <a:t>LD</a:t>
            </a:r>
          </a:p>
          <a:p>
            <a:pPr eaLnBrk="1" hangingPunct="1"/>
            <a:r>
              <a:rPr lang="sv-SE" dirty="0">
                <a:solidFill>
                  <a:srgbClr val="B2B2B2"/>
                </a:solidFill>
              </a:rPr>
              <a:t>ADD</a:t>
            </a:r>
          </a:p>
          <a:p>
            <a:pPr eaLnBrk="1" hangingPunct="1"/>
            <a:r>
              <a:rPr lang="sv-SE" dirty="0">
                <a:solidFill>
                  <a:srgbClr val="B2B2B2"/>
                </a:solidFill>
              </a:rPr>
              <a:t>ST</a:t>
            </a:r>
          </a:p>
          <a:p>
            <a:pPr eaLnBrk="1" hangingPunct="1"/>
            <a:r>
              <a:rPr lang="sv-SE" dirty="0">
                <a:solidFill>
                  <a:srgbClr val="B2B2B2"/>
                </a:solidFill>
              </a:rPr>
              <a:t>SUB</a:t>
            </a:r>
          </a:p>
          <a:p>
            <a:pPr eaLnBrk="1" hangingPunct="1"/>
            <a:r>
              <a:rPr lang="sv-SE" dirty="0">
                <a:solidFill>
                  <a:srgbClr val="B2B2B2"/>
                </a:solidFill>
              </a:rPr>
              <a:t>BNEQ</a:t>
            </a:r>
            <a:endParaRPr lang="en-US" dirty="0">
              <a:solidFill>
                <a:srgbClr val="B2B2B2"/>
              </a:solidFill>
            </a:endParaRPr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2484438" y="2776538"/>
            <a:ext cx="1000125" cy="18272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2667000" y="3030538"/>
            <a:ext cx="836613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v-SE" dirty="0">
                <a:solidFill>
                  <a:srgbClr val="B2B2B2"/>
                </a:solidFill>
              </a:rPr>
              <a:t>LD</a:t>
            </a:r>
          </a:p>
          <a:p>
            <a:pPr eaLnBrk="1" hangingPunct="1"/>
            <a:r>
              <a:rPr lang="sv-SE" dirty="0">
                <a:solidFill>
                  <a:srgbClr val="B2B2B2"/>
                </a:solidFill>
              </a:rPr>
              <a:t>ADD</a:t>
            </a:r>
          </a:p>
          <a:p>
            <a:pPr eaLnBrk="1" hangingPunct="1"/>
            <a:r>
              <a:rPr lang="sv-SE" dirty="0">
                <a:solidFill>
                  <a:srgbClr val="B2B2B2"/>
                </a:solidFill>
              </a:rPr>
              <a:t>ST</a:t>
            </a:r>
          </a:p>
          <a:p>
            <a:pPr eaLnBrk="1" hangingPunct="1"/>
            <a:r>
              <a:rPr lang="sv-SE" dirty="0">
                <a:solidFill>
                  <a:srgbClr val="B2B2B2"/>
                </a:solidFill>
              </a:rPr>
              <a:t>SUB</a:t>
            </a:r>
          </a:p>
          <a:p>
            <a:pPr eaLnBrk="1" hangingPunct="1"/>
            <a:r>
              <a:rPr lang="sv-SE" dirty="0">
                <a:solidFill>
                  <a:srgbClr val="B2B2B2"/>
                </a:solidFill>
              </a:rPr>
              <a:t>BNEQ</a:t>
            </a:r>
            <a:endParaRPr lang="en-US" dirty="0">
              <a:solidFill>
                <a:srgbClr val="B2B2B2"/>
              </a:solidFill>
            </a:endParaRPr>
          </a:p>
        </p:txBody>
      </p:sp>
      <p:sp>
        <p:nvSpPr>
          <p:cNvPr id="821256" name="Rectangle 8"/>
          <p:cNvSpPr>
            <a:spLocks noChangeArrowheads="1"/>
          </p:cNvSpPr>
          <p:nvPr/>
        </p:nvSpPr>
        <p:spPr bwMode="auto">
          <a:xfrm>
            <a:off x="2470150" y="2409825"/>
            <a:ext cx="1006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9903" tIns="39952" rIns="79903" bIns="39952">
            <a:spAutoFit/>
          </a:bodyPr>
          <a:lstStyle/>
          <a:p>
            <a:pPr defTabSz="661988" eaLnBrk="0" hangingPunct="0">
              <a:defRPr/>
            </a:pPr>
            <a:r>
              <a:rPr lang="en-US" sz="15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</a:rPr>
              <a:t>Iteration 0</a:t>
            </a:r>
          </a:p>
        </p:txBody>
      </p:sp>
      <p:sp>
        <p:nvSpPr>
          <p:cNvPr id="821257" name="Rectangle 9"/>
          <p:cNvSpPr>
            <a:spLocks noChangeArrowheads="1"/>
          </p:cNvSpPr>
          <p:nvPr/>
        </p:nvSpPr>
        <p:spPr bwMode="auto">
          <a:xfrm>
            <a:off x="3738563" y="2736850"/>
            <a:ext cx="1006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9903" tIns="39952" rIns="79903" bIns="39952">
            <a:spAutoFit/>
          </a:bodyPr>
          <a:lstStyle/>
          <a:p>
            <a:pPr defTabSz="661988" eaLnBrk="0" hangingPunct="0">
              <a:defRPr/>
            </a:pPr>
            <a:r>
              <a:rPr lang="en-US" sz="15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</a:rPr>
              <a:t>Iteration 1</a:t>
            </a:r>
          </a:p>
        </p:txBody>
      </p:sp>
      <p:sp>
        <p:nvSpPr>
          <p:cNvPr id="821258" name="Rectangle 10"/>
          <p:cNvSpPr>
            <a:spLocks noChangeArrowheads="1"/>
          </p:cNvSpPr>
          <p:nvPr/>
        </p:nvSpPr>
        <p:spPr bwMode="auto">
          <a:xfrm>
            <a:off x="5005388" y="3062288"/>
            <a:ext cx="1006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9903" tIns="39952" rIns="79903" bIns="39952">
            <a:spAutoFit/>
          </a:bodyPr>
          <a:lstStyle/>
          <a:p>
            <a:pPr defTabSz="661988" eaLnBrk="0" hangingPunct="0">
              <a:defRPr/>
            </a:pPr>
            <a:r>
              <a:rPr lang="en-US" sz="15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</a:rPr>
              <a:t>Iteration 2</a:t>
            </a:r>
          </a:p>
        </p:txBody>
      </p:sp>
      <p:sp>
        <p:nvSpPr>
          <p:cNvPr id="821259" name="Rectangle 11"/>
          <p:cNvSpPr>
            <a:spLocks noChangeArrowheads="1"/>
          </p:cNvSpPr>
          <p:nvPr/>
        </p:nvSpPr>
        <p:spPr bwMode="auto">
          <a:xfrm>
            <a:off x="6340475" y="3324225"/>
            <a:ext cx="1006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9903" tIns="39952" rIns="79903" bIns="39952">
            <a:spAutoFit/>
          </a:bodyPr>
          <a:lstStyle/>
          <a:p>
            <a:pPr defTabSz="661988" eaLnBrk="0" hangingPunct="0">
              <a:defRPr/>
            </a:pPr>
            <a:r>
              <a:rPr lang="en-US" sz="15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</a:rPr>
              <a:t>Iteration 3</a:t>
            </a:r>
          </a:p>
        </p:txBody>
      </p:sp>
      <p:sp>
        <p:nvSpPr>
          <p:cNvPr id="821260" name="Rectangle 12"/>
          <p:cNvSpPr>
            <a:spLocks noChangeArrowheads="1"/>
          </p:cNvSpPr>
          <p:nvPr/>
        </p:nvSpPr>
        <p:spPr bwMode="auto">
          <a:xfrm>
            <a:off x="7607300" y="3651250"/>
            <a:ext cx="1006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9903" tIns="39952" rIns="79903" bIns="39952">
            <a:spAutoFit/>
          </a:bodyPr>
          <a:lstStyle/>
          <a:p>
            <a:pPr defTabSz="661988" eaLnBrk="0" hangingPunct="0">
              <a:defRPr/>
            </a:pPr>
            <a:r>
              <a:rPr lang="en-US" sz="15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</a:rPr>
              <a:t>Iteration 4</a:t>
            </a:r>
          </a:p>
        </p:txBody>
      </p:sp>
      <p:sp>
        <p:nvSpPr>
          <p:cNvPr id="821261" name="Rectangle 13"/>
          <p:cNvSpPr>
            <a:spLocks noGrp="1" noChangeArrowheads="1"/>
          </p:cNvSpPr>
          <p:nvPr>
            <p:ph type="title"/>
          </p:nvPr>
        </p:nvSpPr>
        <p:spPr>
          <a:xfrm>
            <a:off x="1254737" y="476672"/>
            <a:ext cx="8951912" cy="596900"/>
          </a:xfrm>
        </p:spPr>
        <p:txBody>
          <a:bodyPr lIns="90924" tIns="45462" rIns="90924" bIns="45462" anchor="ctr"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Software pipelining 1(3)</a:t>
            </a:r>
            <a:b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Symbolic loop unrolling</a:t>
            </a:r>
          </a:p>
        </p:txBody>
      </p:sp>
      <p:sp>
        <p:nvSpPr>
          <p:cNvPr id="82126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712788" y="1482725"/>
            <a:ext cx="9193212" cy="955675"/>
          </a:xfrm>
          <a:noFill/>
        </p:spPr>
        <p:txBody>
          <a:bodyPr lIns="90924" tIns="45462" rIns="90924" bIns="45462"/>
          <a:lstStyle/>
          <a:p>
            <a:pPr lvl="1" eaLnBrk="1" hangingPunct="1"/>
            <a:r>
              <a:rPr lang="en-US" sz="2400" dirty="0" smtClean="0"/>
              <a:t>Stagger the start of each iteration in the instruction scheduling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203325" y="3716338"/>
            <a:ext cx="9001125" cy="835025"/>
            <a:chOff x="758" y="2341"/>
            <a:chExt cx="5670" cy="526"/>
          </a:xfrm>
        </p:grpSpPr>
        <p:sp>
          <p:nvSpPr>
            <p:cNvPr id="90131" name="Rectangle 16"/>
            <p:cNvSpPr>
              <a:spLocks noChangeArrowheads="1"/>
            </p:cNvSpPr>
            <p:nvPr/>
          </p:nvSpPr>
          <p:spPr bwMode="auto">
            <a:xfrm>
              <a:off x="758" y="2341"/>
              <a:ext cx="602" cy="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9903" tIns="39952" rIns="79903" bIns="39952">
              <a:spAutoFit/>
            </a:bodyPr>
            <a:lstStyle/>
            <a:p>
              <a:pPr defTabSz="661988" eaLnBrk="0" hangingPunct="0"/>
              <a:r>
                <a:rPr lang="en-US" sz="1500" dirty="0">
                  <a:solidFill>
                    <a:srgbClr val="FF0000"/>
                  </a:solidFill>
                  <a:latin typeface="Helvetica" charset="0"/>
                </a:rPr>
                <a:t>Software</a:t>
              </a:r>
            </a:p>
            <a:p>
              <a:pPr defTabSz="661988" eaLnBrk="0" hangingPunct="0"/>
              <a:r>
                <a:rPr lang="en-US" sz="1500" dirty="0">
                  <a:solidFill>
                    <a:srgbClr val="FF0000"/>
                  </a:solidFill>
                  <a:latin typeface="Helvetica" charset="0"/>
                </a:rPr>
                <a:t>Pipelined</a:t>
              </a:r>
            </a:p>
            <a:p>
              <a:pPr defTabSz="661988" eaLnBrk="0" hangingPunct="0"/>
              <a:r>
                <a:rPr lang="en-US" sz="1500" dirty="0">
                  <a:solidFill>
                    <a:srgbClr val="FF0000"/>
                  </a:solidFill>
                  <a:latin typeface="Helvetica" charset="0"/>
                </a:rPr>
                <a:t>Loop </a:t>
              </a:r>
              <a:r>
                <a:rPr lang="en-US" sz="1500" dirty="0" smtClean="0">
                  <a:solidFill>
                    <a:srgbClr val="FF0000"/>
                  </a:solidFill>
                  <a:latin typeface="Helvetica" charset="0"/>
                </a:rPr>
                <a:t>1:</a:t>
              </a:r>
              <a:endParaRPr lang="en-US" sz="1500" dirty="0">
                <a:solidFill>
                  <a:srgbClr val="FF0000"/>
                </a:solidFill>
                <a:latin typeface="Helvetica" charset="0"/>
              </a:endParaRPr>
            </a:p>
          </p:txBody>
        </p:sp>
        <p:grpSp>
          <p:nvGrpSpPr>
            <p:cNvPr id="90132" name="Group 17"/>
            <p:cNvGrpSpPr>
              <a:grpSpLocks/>
            </p:cNvGrpSpPr>
            <p:nvPr/>
          </p:nvGrpSpPr>
          <p:grpSpPr bwMode="auto">
            <a:xfrm>
              <a:off x="1488" y="2587"/>
              <a:ext cx="4940" cy="280"/>
              <a:chOff x="1488" y="2587"/>
              <a:chExt cx="4940" cy="280"/>
            </a:xfrm>
          </p:grpSpPr>
          <p:sp>
            <p:nvSpPr>
              <p:cNvPr id="90133" name="AutoShape 18"/>
              <p:cNvSpPr>
                <a:spLocks noChangeArrowheads="1"/>
              </p:cNvSpPr>
              <p:nvPr/>
            </p:nvSpPr>
            <p:spPr bwMode="auto">
              <a:xfrm>
                <a:off x="1488" y="2619"/>
                <a:ext cx="4062" cy="233"/>
              </a:xfrm>
              <a:prstGeom prst="roundRect">
                <a:avLst>
                  <a:gd name="adj" fmla="val 44389"/>
                </a:avLst>
              </a:prstGeom>
              <a:solidFill>
                <a:schemeClr val="hlink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21267" name="Text Box 19"/>
              <p:cNvSpPr txBox="1">
                <a:spLocks noChangeArrowheads="1"/>
              </p:cNvSpPr>
              <p:nvPr/>
            </p:nvSpPr>
            <p:spPr bwMode="auto">
              <a:xfrm>
                <a:off x="1630" y="2587"/>
                <a:ext cx="4798" cy="280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79352" tIns="39676" rIns="79352" bIns="39676">
                <a:spAutoFit/>
              </a:bodyPr>
              <a:lstStyle/>
              <a:p>
                <a:pPr defTabSz="661988" eaLnBrk="0" hangingPunct="0">
                  <a:defRPr/>
                </a:pPr>
                <a:r>
                  <a:rPr lang="en-US" sz="24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elvetica" charset="0"/>
                  </a:rPr>
                  <a:t>BNEQ      SUB         ST          ADD          LD                   </a:t>
                </a:r>
              </a:p>
            </p:txBody>
          </p:sp>
        </p:grp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687638" y="4572000"/>
            <a:ext cx="8704262" cy="914400"/>
            <a:chOff x="1693" y="2880"/>
            <a:chExt cx="5483" cy="576"/>
          </a:xfrm>
        </p:grpSpPr>
        <p:sp>
          <p:nvSpPr>
            <p:cNvPr id="821269" name="Text Box 21"/>
            <p:cNvSpPr txBox="1">
              <a:spLocks noChangeArrowheads="1"/>
            </p:cNvSpPr>
            <p:nvPr/>
          </p:nvSpPr>
          <p:spPr bwMode="auto">
            <a:xfrm>
              <a:off x="2378" y="2880"/>
              <a:ext cx="4798" cy="280"/>
            </a:xfrm>
            <a:prstGeom prst="rect">
              <a:avLst/>
            </a:prstGeom>
            <a:solidFill>
              <a:srgbClr val="FF9999"/>
            </a:solidFill>
            <a:ln w="254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79352" tIns="39676" rIns="79352" bIns="39676">
              <a:spAutoFit/>
            </a:bodyPr>
            <a:lstStyle/>
            <a:p>
              <a:pPr defTabSz="661988" eaLnBrk="0" hangingPunct="0">
                <a:defRPr/>
              </a:pPr>
              <a:r>
                <a:rPr 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charset="0"/>
                </a:rPr>
                <a:t>BNEQ      SUB         ST          ADD          LD                   </a:t>
              </a:r>
            </a:p>
          </p:txBody>
        </p:sp>
        <p:sp>
          <p:nvSpPr>
            <p:cNvPr id="90130" name="Text Box 22"/>
            <p:cNvSpPr txBox="1">
              <a:spLocks noChangeArrowheads="1"/>
            </p:cNvSpPr>
            <p:nvPr/>
          </p:nvSpPr>
          <p:spPr bwMode="auto">
            <a:xfrm>
              <a:off x="1693" y="2966"/>
              <a:ext cx="611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r"/>
              <a:r>
                <a:rPr lang="en-US" sz="1500">
                  <a:solidFill>
                    <a:srgbClr val="FF0000"/>
                  </a:solidFill>
                  <a:latin typeface="Helvetica" charset="0"/>
                </a:rPr>
                <a:t>Software</a:t>
              </a:r>
            </a:p>
            <a:p>
              <a:pPr algn="r"/>
              <a:r>
                <a:rPr lang="en-US" sz="1500">
                  <a:solidFill>
                    <a:srgbClr val="FF0000"/>
                  </a:solidFill>
                  <a:latin typeface="Helvetica" charset="0"/>
                </a:rPr>
                <a:t>Pipelined</a:t>
              </a:r>
            </a:p>
            <a:p>
              <a:pPr algn="r"/>
              <a:r>
                <a:rPr lang="en-US" sz="1500">
                  <a:solidFill>
                    <a:srgbClr val="FF0000"/>
                  </a:solidFill>
                  <a:latin typeface="Helvetica" charset="0"/>
                </a:rPr>
                <a:t>Loop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110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821257" grpId="0"/>
      <p:bldP spid="821258" grpId="0"/>
      <p:bldP spid="821259" grpId="0"/>
      <p:bldP spid="8212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85938" y="4459288"/>
            <a:ext cx="1676400" cy="1295400"/>
            <a:chOff x="1008" y="2640"/>
            <a:chExt cx="1056" cy="816"/>
          </a:xfrm>
        </p:grpSpPr>
        <p:sp>
          <p:nvSpPr>
            <p:cNvPr id="91151" name="Rectangle 3"/>
            <p:cNvSpPr>
              <a:spLocks noChangeArrowheads="1"/>
            </p:cNvSpPr>
            <p:nvPr/>
          </p:nvSpPr>
          <p:spPr bwMode="auto">
            <a:xfrm>
              <a:off x="1008" y="2976"/>
              <a:ext cx="1056" cy="144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1152" name="Rectangle 4"/>
            <p:cNvSpPr>
              <a:spLocks noChangeArrowheads="1"/>
            </p:cNvSpPr>
            <p:nvPr/>
          </p:nvSpPr>
          <p:spPr bwMode="auto">
            <a:xfrm>
              <a:off x="1008" y="3312"/>
              <a:ext cx="1056" cy="144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1153" name="Rectangle 5"/>
            <p:cNvSpPr>
              <a:spLocks noChangeArrowheads="1"/>
            </p:cNvSpPr>
            <p:nvPr/>
          </p:nvSpPr>
          <p:spPr bwMode="auto">
            <a:xfrm>
              <a:off x="1008" y="2640"/>
              <a:ext cx="1056" cy="144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9113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6750" y="1109663"/>
            <a:ext cx="8620125" cy="2224087"/>
          </a:xfrm>
          <a:noFill/>
        </p:spPr>
        <p:txBody>
          <a:bodyPr lIns="90924" tIns="45462" rIns="90924" bIns="45462"/>
          <a:lstStyle/>
          <a:p>
            <a:pPr eaLnBrk="1" hangingPunct="1"/>
            <a:r>
              <a:rPr lang="en-US" sz="2800" smtClean="0"/>
              <a:t>Example:</a:t>
            </a:r>
          </a:p>
          <a:p>
            <a:pPr eaLnBrk="1" hangingPunct="1">
              <a:lnSpc>
                <a:spcPts val="7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smtClean="0"/>
              <a:t>	loop:	LD	F0,0(R1)</a:t>
            </a:r>
          </a:p>
          <a:p>
            <a:pPr eaLnBrk="1" hangingPunct="1">
              <a:lnSpc>
                <a:spcPts val="7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smtClean="0"/>
              <a:t>			ADDD	F4,F0,F2</a:t>
            </a:r>
          </a:p>
          <a:p>
            <a:pPr eaLnBrk="1" hangingPunct="1">
              <a:lnSpc>
                <a:spcPts val="7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smtClean="0"/>
              <a:t>			SD	0(R1),F4</a:t>
            </a:r>
          </a:p>
          <a:p>
            <a:pPr eaLnBrk="1" hangingPunct="1">
              <a:lnSpc>
                <a:spcPts val="7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smtClean="0"/>
              <a:t>			SUBI	R1,R1,#8	</a:t>
            </a:r>
          </a:p>
          <a:p>
            <a:pPr eaLnBrk="1" hangingPunct="1">
              <a:lnSpc>
                <a:spcPts val="7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sz="1600" b="1" smtClean="0"/>
              <a:t>			BNEZ	R1,loop</a:t>
            </a:r>
          </a:p>
        </p:txBody>
      </p:sp>
      <p:sp>
        <p:nvSpPr>
          <p:cNvPr id="91140" name="Rectangle 7"/>
          <p:cNvSpPr>
            <a:spLocks noChangeArrowheads="1"/>
          </p:cNvSpPr>
          <p:nvPr/>
        </p:nvSpPr>
        <p:spPr bwMode="auto">
          <a:xfrm>
            <a:off x="566738" y="3559175"/>
            <a:ext cx="8763000" cy="310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03" tIns="39952" rIns="79903" bIns="39952">
            <a:spAutoFit/>
          </a:bodyPr>
          <a:lstStyle/>
          <a:p>
            <a:pPr defTabSz="661988" eaLnBrk="0" hangingPunct="0">
              <a:spcBef>
                <a:spcPct val="20000"/>
              </a:spcBef>
            </a:pPr>
            <a:r>
              <a:rPr lang="sv-SE" sz="2400">
                <a:latin typeface="Helvetica" charset="0"/>
              </a:rPr>
              <a:t>         </a:t>
            </a:r>
            <a:r>
              <a:rPr lang="en-US" sz="2400">
                <a:latin typeface="Helvetica" charset="0"/>
              </a:rPr>
              <a:t>Looking at three rolled-out iterations of the loop body:</a:t>
            </a:r>
          </a:p>
          <a:p>
            <a:pPr defTabSz="661988" eaLnBrk="0" hangingPunct="0">
              <a:spcBef>
                <a:spcPct val="20000"/>
              </a:spcBef>
            </a:pPr>
            <a:r>
              <a:rPr lang="en-US" sz="1400" b="1">
                <a:latin typeface="Helvetica" charset="0"/>
              </a:rPr>
              <a:t>		LD	F0,0(R1)		; Iteration i</a:t>
            </a:r>
          </a:p>
          <a:p>
            <a:pPr defTabSz="661988" eaLnBrk="0" hangingPunct="0">
              <a:spcBef>
                <a:spcPct val="20000"/>
              </a:spcBef>
            </a:pPr>
            <a:r>
              <a:rPr lang="en-US" sz="1400" b="1">
                <a:latin typeface="Helvetica" charset="0"/>
              </a:rPr>
              <a:t>		ADDD	F4,F0,F2</a:t>
            </a:r>
          </a:p>
          <a:p>
            <a:pPr defTabSz="661988" eaLnBrk="0" hangingPunct="0">
              <a:spcBef>
                <a:spcPct val="20000"/>
              </a:spcBef>
            </a:pPr>
            <a:r>
              <a:rPr lang="en-US" sz="1400" b="1">
                <a:latin typeface="Helvetica" charset="0"/>
              </a:rPr>
              <a:t>		SD	0(R1),F4</a:t>
            </a:r>
          </a:p>
          <a:p>
            <a:pPr defTabSz="661988" eaLnBrk="0" hangingPunct="0">
              <a:spcBef>
                <a:spcPct val="20000"/>
              </a:spcBef>
            </a:pPr>
            <a:r>
              <a:rPr lang="en-US" sz="1400" b="1">
                <a:latin typeface="Helvetica" charset="0"/>
              </a:rPr>
              <a:t>		LD	F0,0(R1)		; Iteration i+1</a:t>
            </a:r>
          </a:p>
          <a:p>
            <a:pPr defTabSz="661988" eaLnBrk="0" hangingPunct="0">
              <a:spcBef>
                <a:spcPct val="20000"/>
              </a:spcBef>
            </a:pPr>
            <a:r>
              <a:rPr lang="en-US" sz="1400" b="1">
                <a:latin typeface="Helvetica" charset="0"/>
              </a:rPr>
              <a:t>		ADDD	F4,F0,F2</a:t>
            </a:r>
          </a:p>
          <a:p>
            <a:pPr defTabSz="661988" eaLnBrk="0" hangingPunct="0">
              <a:spcBef>
                <a:spcPct val="20000"/>
              </a:spcBef>
            </a:pPr>
            <a:r>
              <a:rPr lang="en-US" sz="1400" b="1">
                <a:latin typeface="Helvetica" charset="0"/>
              </a:rPr>
              <a:t>		SD	0(R1),F4</a:t>
            </a:r>
          </a:p>
          <a:p>
            <a:pPr defTabSz="661988" eaLnBrk="0" hangingPunct="0">
              <a:spcBef>
                <a:spcPct val="20000"/>
              </a:spcBef>
            </a:pPr>
            <a:r>
              <a:rPr lang="en-US" sz="1400" b="1">
                <a:latin typeface="Helvetica" charset="0"/>
              </a:rPr>
              <a:t>		LD	F0,0(R1)		; Iteration i+2</a:t>
            </a:r>
          </a:p>
          <a:p>
            <a:pPr defTabSz="661988" eaLnBrk="0" hangingPunct="0">
              <a:spcBef>
                <a:spcPct val="20000"/>
              </a:spcBef>
            </a:pPr>
            <a:r>
              <a:rPr lang="en-US" sz="1400" b="1">
                <a:latin typeface="Helvetica" charset="0"/>
              </a:rPr>
              <a:t>		ADDD	F4,F0,F2</a:t>
            </a:r>
          </a:p>
          <a:p>
            <a:pPr defTabSz="661988" eaLnBrk="0" hangingPunct="0">
              <a:spcBef>
                <a:spcPct val="20000"/>
              </a:spcBef>
            </a:pPr>
            <a:r>
              <a:rPr lang="en-US" sz="1400" b="1">
                <a:latin typeface="Helvetica" charset="0"/>
              </a:rPr>
              <a:t>		SD	0(R1),F4</a:t>
            </a:r>
          </a:p>
          <a:p>
            <a:pPr defTabSz="661988" eaLnBrk="0" hangingPunct="0"/>
            <a:r>
              <a:rPr lang="en-US" sz="2400">
                <a:latin typeface="Helvetica" charset="0"/>
              </a:rPr>
              <a:t>l</a:t>
            </a:r>
          </a:p>
        </p:txBody>
      </p:sp>
      <p:sp>
        <p:nvSpPr>
          <p:cNvPr id="822280" name="Rectangle 8"/>
          <p:cNvSpPr>
            <a:spLocks noGrp="1" noChangeArrowheads="1"/>
          </p:cNvSpPr>
          <p:nvPr>
            <p:ph type="title"/>
          </p:nvPr>
        </p:nvSpPr>
        <p:spPr>
          <a:xfrm>
            <a:off x="1150938" y="192088"/>
            <a:ext cx="8567737" cy="1403350"/>
          </a:xfrm>
        </p:spPr>
        <p:txBody>
          <a:bodyPr lIns="90924" tIns="45462" rIns="90924" bIns="45462" anchor="ctr"/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Software pipelining 2(3)</a:t>
            </a:r>
          </a:p>
        </p:txBody>
      </p:sp>
      <p:sp>
        <p:nvSpPr>
          <p:cNvPr id="91142" name="Rectangle 9"/>
          <p:cNvSpPr>
            <a:spLocks noChangeArrowheads="1"/>
          </p:cNvSpPr>
          <p:nvPr/>
        </p:nvSpPr>
        <p:spPr bwMode="auto">
          <a:xfrm>
            <a:off x="1785938" y="5492750"/>
            <a:ext cx="1668462" cy="7842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91143" name="Rectangle 10"/>
          <p:cNvSpPr>
            <a:spLocks noChangeArrowheads="1"/>
          </p:cNvSpPr>
          <p:nvPr/>
        </p:nvSpPr>
        <p:spPr bwMode="auto">
          <a:xfrm>
            <a:off x="1785938" y="4764088"/>
            <a:ext cx="1676400" cy="728662"/>
          </a:xfrm>
          <a:prstGeom prst="rect">
            <a:avLst/>
          </a:prstGeom>
          <a:noFill/>
          <a:ln w="254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91144" name="Rectangle 11"/>
          <p:cNvSpPr>
            <a:spLocks noChangeArrowheads="1"/>
          </p:cNvSpPr>
          <p:nvPr/>
        </p:nvSpPr>
        <p:spPr bwMode="auto">
          <a:xfrm>
            <a:off x="1785938" y="3925888"/>
            <a:ext cx="1668462" cy="784225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538538" y="4076700"/>
            <a:ext cx="6167437" cy="1601788"/>
            <a:chOff x="2112" y="2399"/>
            <a:chExt cx="3885" cy="1009"/>
          </a:xfrm>
        </p:grpSpPr>
        <p:sp>
          <p:nvSpPr>
            <p:cNvPr id="91146" name="Line 13"/>
            <p:cNvSpPr>
              <a:spLocks noChangeShapeType="1"/>
            </p:cNvSpPr>
            <p:nvPr/>
          </p:nvSpPr>
          <p:spPr bwMode="auto">
            <a:xfrm flipV="1">
              <a:off x="2112" y="2750"/>
              <a:ext cx="1915" cy="6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1147" name="Line 14"/>
            <p:cNvSpPr>
              <a:spLocks noChangeShapeType="1"/>
            </p:cNvSpPr>
            <p:nvPr/>
          </p:nvSpPr>
          <p:spPr bwMode="auto">
            <a:xfrm flipV="1">
              <a:off x="2112" y="2614"/>
              <a:ext cx="1915" cy="4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1148" name="Line 15"/>
            <p:cNvSpPr>
              <a:spLocks noChangeShapeType="1"/>
            </p:cNvSpPr>
            <p:nvPr/>
          </p:nvSpPr>
          <p:spPr bwMode="auto">
            <a:xfrm flipV="1">
              <a:off x="2112" y="2478"/>
              <a:ext cx="1915" cy="2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1149" name="Text Box 16"/>
            <p:cNvSpPr txBox="1">
              <a:spLocks noChangeArrowheads="1"/>
            </p:cNvSpPr>
            <p:nvPr/>
          </p:nvSpPr>
          <p:spPr bwMode="auto">
            <a:xfrm>
              <a:off x="3936" y="2931"/>
              <a:ext cx="2061" cy="23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/>
                <a:t>Execute in the same loop!!</a:t>
              </a:r>
            </a:p>
          </p:txBody>
        </p:sp>
        <p:sp>
          <p:nvSpPr>
            <p:cNvPr id="91150" name="Text Box 17"/>
            <p:cNvSpPr txBox="1">
              <a:spLocks noChangeArrowheads="1"/>
            </p:cNvSpPr>
            <p:nvPr/>
          </p:nvSpPr>
          <p:spPr bwMode="auto">
            <a:xfrm>
              <a:off x="4060" y="2399"/>
              <a:ext cx="1325" cy="409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sv-SE" sz="1200" b="1" dirty="0">
                  <a:solidFill>
                    <a:schemeClr val="tx2"/>
                  </a:solidFill>
                </a:rPr>
                <a:t>SD </a:t>
              </a:r>
              <a:r>
                <a:rPr lang="sv-SE" sz="1200" b="1" dirty="0"/>
                <a:t>	0(R1), F4</a:t>
              </a:r>
            </a:p>
            <a:p>
              <a:pPr eaLnBrk="1" hangingPunct="1"/>
              <a:r>
                <a:rPr lang="sv-SE" sz="1200" b="1" dirty="0">
                  <a:solidFill>
                    <a:srgbClr val="00B050"/>
                  </a:solidFill>
                </a:rPr>
                <a:t>ADDD</a:t>
              </a:r>
              <a:r>
                <a:rPr lang="sv-SE" sz="1200" b="1" dirty="0"/>
                <a:t> 	F4,F0,F2</a:t>
              </a:r>
            </a:p>
            <a:p>
              <a:pPr eaLnBrk="1" hangingPunct="1"/>
              <a:r>
                <a:rPr lang="sv-SE" sz="1200" b="1" dirty="0">
                  <a:solidFill>
                    <a:srgbClr val="FF0000"/>
                  </a:solidFill>
                </a:rPr>
                <a:t>LD</a:t>
              </a:r>
              <a:r>
                <a:rPr lang="sv-SE" sz="1200" b="1" dirty="0"/>
                <a:t> 	F0, -</a:t>
              </a:r>
              <a:r>
                <a:rPr lang="sv-SE" sz="1200" b="1" dirty="0">
                  <a:solidFill>
                    <a:srgbClr val="FF0000"/>
                  </a:solidFill>
                </a:rPr>
                <a:t>16</a:t>
              </a:r>
              <a:r>
                <a:rPr lang="sv-SE" sz="1200" b="1" dirty="0"/>
                <a:t>(R1)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809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9013" y="1295400"/>
            <a:ext cx="8786812" cy="2286000"/>
          </a:xfrm>
          <a:noFill/>
        </p:spPr>
        <p:txBody>
          <a:bodyPr lIns="90924" tIns="45462" rIns="90924" bIns="45462"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Instructions from three consecutive iterations form the loop body: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          &lt; </a:t>
            </a:r>
            <a:r>
              <a:rPr lang="en-US" sz="2000" i="1" dirty="0" smtClean="0"/>
              <a:t>prologue code</a:t>
            </a:r>
            <a:r>
              <a:rPr lang="en-US" sz="2000" dirty="0" smtClean="0"/>
              <a:t> &gt;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400" b="1" dirty="0" smtClean="0"/>
              <a:t>	loop:	1.SD	0(R1),F4          ; from iteration </a:t>
            </a:r>
            <a:r>
              <a:rPr lang="en-US" sz="1400" b="1" dirty="0" err="1" smtClean="0"/>
              <a:t>i</a:t>
            </a:r>
            <a:endParaRPr lang="en-US" sz="1400" b="1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400" b="1" dirty="0" smtClean="0"/>
              <a:t>		2.ADDD	F4,F0,F2          ; from iteration i+1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400" b="1" dirty="0" smtClean="0"/>
              <a:t>		3.LD	F0, </a:t>
            </a:r>
            <a:r>
              <a:rPr lang="en-US" sz="1400" b="1" dirty="0" smtClean="0">
                <a:solidFill>
                  <a:srgbClr val="FF0000"/>
                </a:solidFill>
              </a:rPr>
              <a:t>-16</a:t>
            </a:r>
            <a:r>
              <a:rPr lang="en-US" sz="1400" b="1" dirty="0" smtClean="0"/>
              <a:t>(R1)     ; from   iteration i+2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400" b="1" dirty="0" smtClean="0"/>
              <a:t>		4.SUBI	R1,R1,#8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400" b="1" dirty="0" smtClean="0"/>
              <a:t>		5.BNEZ	R1,loop</a:t>
            </a:r>
          </a:p>
          <a:p>
            <a:pPr lvl="4" eaLnBrk="1" hangingPunct="1">
              <a:lnSpc>
                <a:spcPct val="110000"/>
              </a:lnSpc>
              <a:buFontTx/>
              <a:buNone/>
            </a:pPr>
            <a:r>
              <a:rPr lang="en-US" dirty="0" smtClean="0"/>
              <a:t>&lt; </a:t>
            </a:r>
            <a:r>
              <a:rPr lang="en-US" i="1" dirty="0" smtClean="0"/>
              <a:t>prologue code</a:t>
            </a:r>
            <a:r>
              <a:rPr lang="en-US" dirty="0" smtClean="0"/>
              <a:t> &gt;</a:t>
            </a:r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title"/>
          </p:nvPr>
        </p:nvSpPr>
        <p:spPr>
          <a:xfrm>
            <a:off x="1012825" y="192088"/>
            <a:ext cx="8637588" cy="1403350"/>
          </a:xfrm>
        </p:spPr>
        <p:txBody>
          <a:bodyPr lIns="90924" tIns="45462" rIns="90924" bIns="45462" anchor="ctr"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Software pipelining 3(3)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1300163" y="4202113"/>
            <a:ext cx="747077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24" tIns="45462" rIns="90924" bIns="45462"/>
          <a:lstStyle/>
          <a:p>
            <a:pPr marL="493713" lvl="1" indent="-328613" defTabSz="862013" eaLnBrk="0" hangingPunct="0">
              <a:spcBef>
                <a:spcPct val="20000"/>
              </a:spcBef>
              <a:buClr>
                <a:schemeClr val="accent2"/>
              </a:buClr>
              <a:buFont typeface="ZapfDingbats" pitchFamily="82" charset="2"/>
              <a:buChar char="l"/>
            </a:pPr>
            <a:r>
              <a:rPr lang="en-US" sz="2000" dirty="0">
                <a:latin typeface="Helvetica" charset="0"/>
              </a:rPr>
              <a:t>No </a:t>
            </a:r>
            <a:r>
              <a:rPr lang="en-US" sz="2000" dirty="0" smtClean="0">
                <a:latin typeface="Helvetica" charset="0"/>
              </a:rPr>
              <a:t>RAW data </a:t>
            </a:r>
            <a:r>
              <a:rPr lang="en-US" sz="2000" dirty="0">
                <a:latin typeface="Helvetica" charset="0"/>
              </a:rPr>
              <a:t>dependencies </a:t>
            </a:r>
            <a:r>
              <a:rPr lang="en-US" sz="2000" i="1" dirty="0">
                <a:latin typeface="Helvetica" charset="0"/>
              </a:rPr>
              <a:t>within</a:t>
            </a:r>
            <a:r>
              <a:rPr lang="en-US" sz="2000" dirty="0">
                <a:latin typeface="Helvetica" charset="0"/>
              </a:rPr>
              <a:t> a </a:t>
            </a:r>
            <a:r>
              <a:rPr lang="en-US" sz="2000" dirty="0" smtClean="0">
                <a:latin typeface="Helvetica" charset="0"/>
              </a:rPr>
              <a:t>loop </a:t>
            </a:r>
            <a:endParaRPr lang="en-US" sz="2000" dirty="0">
              <a:latin typeface="Helvetica" charset="0"/>
            </a:endParaRP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1300163" y="4797152"/>
            <a:ext cx="804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24" tIns="45462" rIns="90924" bIns="45462"/>
          <a:lstStyle/>
          <a:p>
            <a:pPr marL="493713" lvl="1" indent="-328613" defTabSz="862013" eaLnBrk="0" hangingPunct="0">
              <a:spcBef>
                <a:spcPct val="20000"/>
              </a:spcBef>
              <a:buClr>
                <a:schemeClr val="accent2"/>
              </a:buClr>
              <a:buFont typeface="ZapfDingbats" pitchFamily="82" charset="2"/>
              <a:buChar char="l"/>
            </a:pPr>
            <a:r>
              <a:rPr lang="en-US" sz="2000" dirty="0">
                <a:latin typeface="Helvetica" charset="0"/>
              </a:rPr>
              <a:t>WAR </a:t>
            </a:r>
            <a:r>
              <a:rPr lang="en-US" sz="2000" dirty="0" smtClean="0">
                <a:latin typeface="Helvetica" charset="0"/>
              </a:rPr>
              <a:t>(  )  hazard </a:t>
            </a:r>
            <a:r>
              <a:rPr lang="en-US" sz="2000" dirty="0">
                <a:latin typeface="Helvetica" charset="0"/>
              </a:rPr>
              <a:t>elimination </a:t>
            </a:r>
            <a:r>
              <a:rPr lang="en-US" sz="2000" dirty="0" smtClean="0">
                <a:latin typeface="Helvetica" charset="0"/>
              </a:rPr>
              <a:t>may be needed to increase ILP</a:t>
            </a:r>
            <a:endParaRPr lang="en-US" sz="2000" dirty="0">
              <a:latin typeface="Helvetica" charset="0"/>
            </a:endParaRP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1300163" y="5384527"/>
            <a:ext cx="8239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24" tIns="45462" rIns="90924" bIns="45462"/>
          <a:lstStyle/>
          <a:p>
            <a:pPr marL="493713" lvl="1" indent="-328613" defTabSz="862013" eaLnBrk="0" hangingPunct="0">
              <a:spcBef>
                <a:spcPct val="20000"/>
              </a:spcBef>
              <a:buClr>
                <a:schemeClr val="accent2"/>
              </a:buClr>
              <a:buFont typeface="ZapfDingbats" pitchFamily="82" charset="2"/>
              <a:buChar char="l"/>
            </a:pPr>
            <a:r>
              <a:rPr lang="sv-SE" sz="2000" dirty="0">
                <a:latin typeface="Helvetica" charset="0"/>
              </a:rPr>
              <a:t>6</a:t>
            </a:r>
            <a:r>
              <a:rPr lang="sv-SE" sz="2000" dirty="0" smtClean="0">
                <a:latin typeface="Helvetica" charset="0"/>
              </a:rPr>
              <a:t>c </a:t>
            </a:r>
            <a:r>
              <a:rPr lang="sv-SE" sz="2000" dirty="0">
                <a:latin typeface="Helvetica" charset="0"/>
              </a:rPr>
              <a:t>/ iteration, </a:t>
            </a:r>
            <a:r>
              <a:rPr lang="sv-SE" sz="2000" dirty="0" err="1">
                <a:latin typeface="Helvetica" charset="0"/>
              </a:rPr>
              <a:t>but</a:t>
            </a:r>
            <a:r>
              <a:rPr lang="sv-SE" sz="2000" dirty="0">
                <a:latin typeface="Helvetica" charset="0"/>
              </a:rPr>
              <a:t> </a:t>
            </a:r>
            <a:r>
              <a:rPr lang="sv-SE" sz="2000" dirty="0" err="1">
                <a:latin typeface="Helvetica" charset="0"/>
              </a:rPr>
              <a:t>only</a:t>
            </a:r>
            <a:r>
              <a:rPr lang="sv-SE" sz="2000" dirty="0">
                <a:latin typeface="Helvetica" charset="0"/>
              </a:rPr>
              <a:t> </a:t>
            </a:r>
            <a:r>
              <a:rPr lang="sv-SE" sz="2000" dirty="0" err="1">
                <a:latin typeface="Helvetica" charset="0"/>
              </a:rPr>
              <a:t>uses</a:t>
            </a:r>
            <a:r>
              <a:rPr lang="sv-SE" sz="2000" dirty="0">
                <a:latin typeface="Helvetica" charset="0"/>
              </a:rPr>
              <a:t> 2 FP </a:t>
            </a:r>
            <a:r>
              <a:rPr lang="sv-SE" sz="2000" dirty="0" err="1">
                <a:latin typeface="Helvetica" charset="0"/>
              </a:rPr>
              <a:t>regs</a:t>
            </a:r>
            <a:r>
              <a:rPr lang="sv-SE" sz="2000" dirty="0">
                <a:latin typeface="Helvetica" charset="0"/>
              </a:rPr>
              <a:t> (</a:t>
            </a:r>
            <a:r>
              <a:rPr lang="sv-SE" sz="2000" dirty="0" err="1">
                <a:latin typeface="Helvetica" charset="0"/>
              </a:rPr>
              <a:t>instead</a:t>
            </a:r>
            <a:r>
              <a:rPr lang="sv-SE" sz="2000" dirty="0">
                <a:latin typeface="Helvetica" charset="0"/>
              </a:rPr>
              <a:t> </a:t>
            </a:r>
            <a:r>
              <a:rPr lang="sv-SE" sz="2000" dirty="0" err="1">
                <a:latin typeface="Helvetica" charset="0"/>
              </a:rPr>
              <a:t>of</a:t>
            </a:r>
            <a:r>
              <a:rPr lang="sv-SE" sz="2000" dirty="0">
                <a:latin typeface="Helvetica" charset="0"/>
              </a:rPr>
              <a:t> </a:t>
            </a:r>
            <a:r>
              <a:rPr lang="sv-SE" sz="2000" dirty="0" smtClean="0">
                <a:latin typeface="Helvetica" charset="0"/>
              </a:rPr>
              <a:t>8 for </a:t>
            </a:r>
            <a:r>
              <a:rPr lang="sv-SE" sz="2000" dirty="0" err="1" smtClean="0">
                <a:latin typeface="Helvetica" charset="0"/>
              </a:rPr>
              <a:t>unrolled</a:t>
            </a:r>
            <a:r>
              <a:rPr lang="sv-SE" sz="2000" dirty="0" smtClean="0">
                <a:latin typeface="Helvetica" charset="0"/>
              </a:rPr>
              <a:t>)</a:t>
            </a:r>
            <a:r>
              <a:rPr lang="en-US" sz="2000" dirty="0" smtClean="0">
                <a:latin typeface="Helvetica" charset="0"/>
              </a:rPr>
              <a:t> </a:t>
            </a:r>
            <a:endParaRPr lang="en-US" sz="2000" dirty="0">
              <a:latin typeface="Helvetica" charset="0"/>
            </a:endParaRPr>
          </a:p>
        </p:txBody>
      </p:sp>
      <p:sp>
        <p:nvSpPr>
          <p:cNvPr id="823304" name="Freeform 8"/>
          <p:cNvSpPr>
            <a:spLocks/>
          </p:cNvSpPr>
          <p:nvPr/>
        </p:nvSpPr>
        <p:spPr bwMode="auto">
          <a:xfrm>
            <a:off x="2806700" y="2159000"/>
            <a:ext cx="1308100" cy="1625600"/>
          </a:xfrm>
          <a:custGeom>
            <a:avLst/>
            <a:gdLst>
              <a:gd name="T0" fmla="*/ 165100 w 824"/>
              <a:gd name="T1" fmla="*/ 889000 h 1024"/>
              <a:gd name="T2" fmla="*/ 165100 w 824"/>
              <a:gd name="T3" fmla="*/ 1422400 h 1024"/>
              <a:gd name="T4" fmla="*/ 1155700 w 824"/>
              <a:gd name="T5" fmla="*/ 1422400 h 1024"/>
              <a:gd name="T6" fmla="*/ 1079500 w 824"/>
              <a:gd name="T7" fmla="*/ 203200 h 1024"/>
              <a:gd name="T8" fmla="*/ 546100 w 824"/>
              <a:gd name="T9" fmla="*/ 203200 h 1024"/>
              <a:gd name="T10" fmla="*/ 546100 w 824"/>
              <a:gd name="T11" fmla="*/ 431800 h 10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24"/>
              <a:gd name="T19" fmla="*/ 0 h 1024"/>
              <a:gd name="T20" fmla="*/ 824 w 824"/>
              <a:gd name="T21" fmla="*/ 1024 h 10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24" h="1024">
                <a:moveTo>
                  <a:pt x="104" y="560"/>
                </a:moveTo>
                <a:cubicBezTo>
                  <a:pt x="52" y="700"/>
                  <a:pt x="0" y="840"/>
                  <a:pt x="104" y="896"/>
                </a:cubicBezTo>
                <a:cubicBezTo>
                  <a:pt x="208" y="952"/>
                  <a:pt x="632" y="1024"/>
                  <a:pt x="728" y="896"/>
                </a:cubicBezTo>
                <a:cubicBezTo>
                  <a:pt x="824" y="768"/>
                  <a:pt x="744" y="256"/>
                  <a:pt x="680" y="128"/>
                </a:cubicBezTo>
                <a:cubicBezTo>
                  <a:pt x="616" y="0"/>
                  <a:pt x="400" y="104"/>
                  <a:pt x="344" y="128"/>
                </a:cubicBezTo>
                <a:cubicBezTo>
                  <a:pt x="288" y="152"/>
                  <a:pt x="316" y="212"/>
                  <a:pt x="344" y="272"/>
                </a:cubicBez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3305" name="Freeform 9"/>
          <p:cNvSpPr>
            <a:spLocks/>
          </p:cNvSpPr>
          <p:nvPr/>
        </p:nvSpPr>
        <p:spPr bwMode="auto">
          <a:xfrm>
            <a:off x="2921000" y="2108200"/>
            <a:ext cx="1511300" cy="1524000"/>
          </a:xfrm>
          <a:custGeom>
            <a:avLst/>
            <a:gdLst>
              <a:gd name="T0" fmla="*/ 127000 w 952"/>
              <a:gd name="T1" fmla="*/ 635000 h 960"/>
              <a:gd name="T2" fmla="*/ 203200 w 952"/>
              <a:gd name="T3" fmla="*/ 1397000 h 960"/>
              <a:gd name="T4" fmla="*/ 1346200 w 952"/>
              <a:gd name="T5" fmla="*/ 1320800 h 960"/>
              <a:gd name="T6" fmla="*/ 1193800 w 952"/>
              <a:gd name="T7" fmla="*/ 177800 h 960"/>
              <a:gd name="T8" fmla="*/ 812800 w 952"/>
              <a:gd name="T9" fmla="*/ 254000 h 9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2"/>
              <a:gd name="T16" fmla="*/ 0 h 960"/>
              <a:gd name="T17" fmla="*/ 952 w 952"/>
              <a:gd name="T18" fmla="*/ 960 h 9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2" h="960">
                <a:moveTo>
                  <a:pt x="80" y="400"/>
                </a:moveTo>
                <a:cubicBezTo>
                  <a:pt x="40" y="604"/>
                  <a:pt x="0" y="808"/>
                  <a:pt x="128" y="880"/>
                </a:cubicBezTo>
                <a:cubicBezTo>
                  <a:pt x="256" y="952"/>
                  <a:pt x="744" y="960"/>
                  <a:pt x="848" y="832"/>
                </a:cubicBezTo>
                <a:cubicBezTo>
                  <a:pt x="952" y="704"/>
                  <a:pt x="808" y="224"/>
                  <a:pt x="752" y="112"/>
                </a:cubicBezTo>
                <a:cubicBezTo>
                  <a:pt x="696" y="0"/>
                  <a:pt x="604" y="80"/>
                  <a:pt x="512" y="16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376936" y="3212976"/>
            <a:ext cx="3758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RAW </a:t>
            </a:r>
            <a:r>
              <a:rPr lang="sv-SE" dirty="0" err="1" smtClean="0">
                <a:solidFill>
                  <a:srgbClr val="FF0000"/>
                </a:solidFill>
              </a:rPr>
              <a:t>dependence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 err="1" smtClean="0">
                <a:solidFill>
                  <a:srgbClr val="FF0000"/>
                </a:solidFill>
              </a:rPr>
              <a:t>to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 err="1" smtClean="0">
                <a:solidFill>
                  <a:srgbClr val="FF0000"/>
                </a:solidFill>
              </a:rPr>
              <a:t>next</a:t>
            </a:r>
            <a:r>
              <a:rPr lang="sv-SE" dirty="0" smtClean="0">
                <a:solidFill>
                  <a:srgbClr val="FF0000"/>
                </a:solidFill>
              </a:rPr>
              <a:t> loop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3152800" y="2420888"/>
            <a:ext cx="432048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3144985" y="2716735"/>
            <a:ext cx="144016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3152800" y="3012582"/>
            <a:ext cx="648072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600181" y="4956798"/>
            <a:ext cx="144016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1" name="Rounded Rectangle 20"/>
          <p:cNvSpPr/>
          <p:nvPr/>
        </p:nvSpPr>
        <p:spPr bwMode="auto">
          <a:xfrm>
            <a:off x="6652725" y="1340768"/>
            <a:ext cx="3252168" cy="1872208"/>
          </a:xfrm>
          <a:prstGeom prst="roundRect">
            <a:avLst/>
          </a:prstGeom>
          <a:solidFill>
            <a:srgbClr val="FF99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dirty="0" err="1"/>
              <a:t>Where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the RAW </a:t>
            </a:r>
            <a:endParaRPr lang="sv-SE" dirty="0" smtClean="0"/>
          </a:p>
          <a:p>
            <a:r>
              <a:rPr lang="sv-SE" dirty="0" err="1"/>
              <a:t>d</a:t>
            </a:r>
            <a:r>
              <a:rPr lang="sv-SE" dirty="0" err="1" smtClean="0"/>
              <a:t>ependencies</a:t>
            </a:r>
            <a:r>
              <a:rPr lang="sv-SE" dirty="0" smtClean="0"/>
              <a:t> </a:t>
            </a:r>
            <a:r>
              <a:rPr lang="sv-SE" dirty="0" err="1" smtClean="0"/>
              <a:t>within</a:t>
            </a:r>
            <a:r>
              <a:rPr lang="sv-SE" dirty="0" smtClean="0"/>
              <a:t> </a:t>
            </a:r>
            <a:r>
              <a:rPr lang="sv-SE" dirty="0" err="1" smtClean="0"/>
              <a:t>this</a:t>
            </a:r>
            <a:r>
              <a:rPr lang="sv-SE" dirty="0" smtClean="0"/>
              <a:t> </a:t>
            </a:r>
          </a:p>
          <a:p>
            <a:r>
              <a:rPr lang="sv-SE" dirty="0" smtClean="0"/>
              <a:t>loop?</a:t>
            </a:r>
            <a:endParaRPr lang="sv-SE" dirty="0"/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I1</a:t>
            </a:r>
            <a:r>
              <a:rPr lang="sv-SE" dirty="0" smtClean="0">
                <a:sym typeface="Wingdings" pitchFamily="2" charset="2"/>
              </a:rPr>
              <a:t>I2</a:t>
            </a:r>
            <a:endParaRPr lang="sv-SE" dirty="0"/>
          </a:p>
          <a:p>
            <a:pPr marL="285750" indent="-285750">
              <a:buFont typeface="Wingdings" pitchFamily="2" charset="2"/>
              <a:buChar char="q"/>
            </a:pPr>
            <a:r>
              <a:rPr lang="sv-SE" dirty="0" err="1" smtClean="0"/>
              <a:t>There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none</a:t>
            </a:r>
            <a:endParaRPr lang="sv-SE" dirty="0"/>
          </a:p>
          <a:p>
            <a:pPr marL="285750" indent="-285750">
              <a:buFont typeface="Wingdings" pitchFamily="2" charset="2"/>
              <a:buChar char="q"/>
            </a:pPr>
            <a:r>
              <a:rPr lang="sv-SE" dirty="0" smtClean="0"/>
              <a:t>I1</a:t>
            </a:r>
            <a:r>
              <a:rPr lang="sv-SE" dirty="0" smtClean="0">
                <a:sym typeface="Wingdings" pitchFamily="2" charset="2"/>
              </a:rPr>
              <a:t>I2; I2I3</a:t>
            </a:r>
            <a:endParaRPr lang="en-US" dirty="0"/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6994192" y="3779002"/>
            <a:ext cx="2736304" cy="695796"/>
          </a:xfrm>
          <a:prstGeom prst="wedgeRoundRectCallout">
            <a:avLst>
              <a:gd name="adj1" fmla="val -49398"/>
              <a:gd name="adj2" fmla="val 1318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Q: Is this harder to parallelize?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200" dirty="0" smtClean="0"/>
              <a:t>A: Loop-</a:t>
            </a:r>
            <a:r>
              <a:rPr lang="sv-SE" sz="1200" dirty="0" err="1" smtClean="0"/>
              <a:t>carried</a:t>
            </a:r>
            <a:r>
              <a:rPr lang="sv-SE" sz="1200" dirty="0" smtClean="0"/>
              <a:t> </a:t>
            </a:r>
            <a:r>
              <a:rPr lang="sv-SE" sz="1200" dirty="0" err="1" smtClean="0"/>
              <a:t>dependencies</a:t>
            </a:r>
            <a:endParaRPr lang="en-US" sz="1200" dirty="0" smtClean="0"/>
          </a:p>
          <a:p>
            <a:endParaRPr kumimoji="0" lang="sv-S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760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6" grpId="0"/>
      <p:bldP spid="92167" grpId="0"/>
      <p:bldP spid="823304" grpId="0" animBg="1"/>
      <p:bldP spid="823305" grpId="0" animBg="1"/>
      <p:bldP spid="2" grpId="0"/>
      <p:bldP spid="21" grpId="0" animBg="1"/>
      <p:bldP spid="15" grpId="0" animBg="1"/>
    </p:bldLst>
  </p:timing>
</p:sld>
</file>

<file path=ppt/theme/theme1.xml><?xml version="1.0" encoding="utf-8"?>
<a:theme xmlns:a="http://schemas.openxmlformats.org/drawingml/2006/main" name="pipelines">
  <a:themeElements>
    <a:clrScheme name="pipelin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pipelin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ipelin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pelin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pelin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pelin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D:\Eh\Kurser\pdc-kth\pipelines.ppt</Template>
  <TotalTime>60350</TotalTime>
  <Words>3797</Words>
  <Application>Microsoft Office PowerPoint</Application>
  <PresentationFormat>A4 Paper (210x297 mm)</PresentationFormat>
  <Paragraphs>2013</Paragraphs>
  <Slides>64</Slides>
  <Notes>64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pipelines</vt:lpstr>
      <vt:lpstr>IRL CPUs</vt:lpstr>
      <vt:lpstr>PowerPoint Presentation</vt:lpstr>
      <vt:lpstr>Discussion &amp; Quizzes</vt:lpstr>
      <vt:lpstr>Architectural assumptions</vt:lpstr>
      <vt:lpstr>PowerPoint Presentation</vt:lpstr>
      <vt:lpstr>PowerPoint Presentation</vt:lpstr>
      <vt:lpstr>Software pipelining 1(3) Symbolic loop unrolling</vt:lpstr>
      <vt:lpstr>Software pipelining 2(3)</vt:lpstr>
      <vt:lpstr>Software pipelining 3(3)</vt:lpstr>
      <vt:lpstr>PowerPoint Presentation</vt:lpstr>
      <vt:lpstr>PowerPoint Presentation</vt:lpstr>
      <vt:lpstr> Adding Global History</vt:lpstr>
      <vt:lpstr>PowerPoint Presentation</vt:lpstr>
      <vt:lpstr>PowerPoint Presentation</vt:lpstr>
      <vt:lpstr>Unrolled twice</vt:lpstr>
      <vt:lpstr>Scheduling example</vt:lpstr>
      <vt:lpstr>Scheduling example</vt:lpstr>
      <vt:lpstr>A 5-stage superscalar pipeline</vt:lpstr>
      <vt:lpstr>A 2-way superscalar 5-stage pipeline Need 2x ILP!</vt:lpstr>
      <vt:lpstr>Performance estimates for three simple ”loops”</vt:lpstr>
      <vt:lpstr>A more complicated example</vt:lpstr>
      <vt:lpstr>Simple Tomasulo’s Algorithm</vt:lpstr>
      <vt:lpstr>Tomasulo’s: What is going on?</vt:lpstr>
      <vt:lpstr>Simple Tomasulo’s Algorithm</vt:lpstr>
      <vt:lpstr>Simple Tomasulo’s Algorithm</vt:lpstr>
      <vt:lpstr>Simple Tomasulo’s Algorithm</vt:lpstr>
      <vt:lpstr>Simple Tomasulo’s Algorithm</vt:lpstr>
      <vt:lpstr>Simple Tomasulo’s Algorithm</vt:lpstr>
      <vt:lpstr>Simple Tomasulo’s Algorithm</vt:lpstr>
      <vt:lpstr>Simple Tomasulo’s Algorithm</vt:lpstr>
      <vt:lpstr>Tomasulo’s: What is going on?</vt:lpstr>
      <vt:lpstr>A 5-stage superscalar pipeline</vt:lpstr>
      <vt:lpstr>A 2-way superscalar 5-stage pipeline Need 2x ILP!</vt:lpstr>
      <vt:lpstr>Superscalars</vt:lpstr>
      <vt:lpstr>HW prefetching </vt:lpstr>
      <vt:lpstr>Architectural assumptions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Problems from previous IRL</vt:lpstr>
      <vt:lpstr>PowerPoint Presentation</vt:lpstr>
      <vt:lpstr>PowerPoint Presentation</vt:lpstr>
      <vt:lpstr>Fully mapped directory</vt:lpstr>
      <vt:lpstr>Broadcast DiriB (e.g. Dir3B)</vt:lpstr>
      <vt:lpstr>No Broadcast: DiriNB (e.g. Dir3NB)</vt:lpstr>
      <vt:lpstr>Course-grain Vector: DiriCV (Dir3CV)</vt:lpstr>
      <vt:lpstr>Overflow Broadcast: DiriCV (e.g. Dir3CV)</vt:lpstr>
      <vt:lpstr>What is a good implementation? (Space/efficiency/complexity)</vt:lpstr>
      <vt:lpstr>What is a good implementation? (Space/efficiency/complexity)</vt:lpstr>
      <vt:lpstr>What is a good implementation? (Space/efficiency/complexity)</vt:lpstr>
      <vt:lpstr>What is a good implementation? (Space/efficiency/complexity)</vt:lpstr>
      <vt:lpstr>What is a good implementation? (Space/efficiency/complexity)</vt:lpstr>
    </vt:vector>
  </TitlesOfParts>
  <Company>Uppsala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Multiprocessors</dc:title>
  <dc:creator>Erk Hagersten</dc:creator>
  <cp:lastModifiedBy>Erik Hagersten</cp:lastModifiedBy>
  <cp:revision>621</cp:revision>
  <cp:lastPrinted>2001-05-14T10:53:40Z</cp:lastPrinted>
  <dcterms:created xsi:type="dcterms:W3CDTF">1999-10-25T19:53:00Z</dcterms:created>
  <dcterms:modified xsi:type="dcterms:W3CDTF">2013-11-08T12:41:55Z</dcterms:modified>
</cp:coreProperties>
</file>