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2" r:id="rId3"/>
    <p:sldId id="273" r:id="rId4"/>
    <p:sldId id="274" r:id="rId5"/>
    <p:sldId id="276" r:id="rId6"/>
    <p:sldId id="275" r:id="rId7"/>
    <p:sldId id="277" r:id="rId8"/>
    <p:sldId id="278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2D0E2D"/>
    <a:srgbClr val="04008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33713" y="8685213"/>
            <a:ext cx="790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 b="0"/>
              <a:t>Page </a:t>
            </a:r>
            <a:fld id="{6E26B5E7-B18D-1E4C-8B4B-766149D3D5DA}" type="slidenum">
              <a:rPr lang="en-US" sz="1200" b="0"/>
              <a:pPr algn="ctr" defTabSz="868363">
                <a:lnSpc>
                  <a:spcPct val="90000"/>
                </a:lnSpc>
              </a:pPr>
              <a:t>‹#›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325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33713" y="8685213"/>
            <a:ext cx="790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 b="0"/>
              <a:t>Page </a:t>
            </a:r>
            <a:fld id="{12AE89A1-961C-E140-B99A-E9D6EFAF2183}" type="slidenum">
              <a:rPr lang="en-US" sz="1200" b="0"/>
              <a:pPr algn="ctr" defTabSz="868363">
                <a:lnSpc>
                  <a:spcPct val="90000"/>
                </a:lnSpc>
              </a:pPr>
              <a:t>‹#›</a:t>
            </a:fld>
            <a:endParaRPr lang="en-US" sz="1200" b="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8833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248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21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18859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55054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068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61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109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425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280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69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391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856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797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 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543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996950" y="6248400"/>
            <a:ext cx="715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4100" y="1346200"/>
            <a:ext cx="70231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522913" y="6346825"/>
            <a:ext cx="2697162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Henry Lieberman • MIT Media Lab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543050" indent="-17145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</a:defRPr>
      </a:lvl4pPr>
      <a:lvl5pPr marL="2000250" indent="-171450" algn="l" rtl="0" eaLnBrk="0" fontAlgn="base" hangingPunct="0">
        <a:spcBef>
          <a:spcPct val="5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  <a:ea typeface="+mn-ea"/>
        </a:defRPr>
      </a:lvl5pPr>
      <a:lvl6pPr marL="2457450" indent="-171450" algn="l" rtl="0" eaLnBrk="0" fontAlgn="base" hangingPunct="0">
        <a:spcBef>
          <a:spcPct val="5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spcBef>
          <a:spcPct val="5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spcBef>
          <a:spcPct val="5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spcBef>
          <a:spcPct val="5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914400"/>
          </a:xfrm>
          <a:noFill/>
          <a:ln/>
        </p:spPr>
        <p:txBody>
          <a:bodyPr/>
          <a:lstStyle/>
          <a:p>
            <a:r>
              <a:rPr lang="en-US" dirty="0" smtClean="0"/>
              <a:t>Programming by Example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Henry Lieberman</a:t>
            </a:r>
          </a:p>
          <a:p>
            <a:r>
              <a:rPr lang="en-US" dirty="0" smtClean="0"/>
              <a:t>Software Agents Group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Media Laboratory</a:t>
            </a:r>
          </a:p>
          <a:p>
            <a:r>
              <a:rPr lang="en-US" dirty="0"/>
              <a:t>Massachusetts Institute of Technology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006600" y="1625600"/>
            <a:ext cx="5435600" cy="4445000"/>
          </a:xfrm>
          <a:prstGeom prst="rect">
            <a:avLst/>
          </a:prstGeom>
          <a:solidFill>
            <a:srgbClr val="FFFF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/>
              <a:t>00000000000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077200" cy="990600"/>
          </a:xfrm>
          <a:noFill/>
          <a:ln/>
        </p:spPr>
        <p:txBody>
          <a:bodyPr/>
          <a:lstStyle/>
          <a:p>
            <a:r>
              <a:rPr lang="en-US"/>
              <a:t>Pygmalion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543800" cy="3810000"/>
          </a:xfrm>
          <a:ln/>
        </p:spPr>
        <p:txBody>
          <a:bodyPr/>
          <a:lstStyle/>
          <a:p>
            <a:endParaRPr lang="en-US"/>
          </a:p>
        </p:txBody>
      </p:sp>
      <p:pic>
        <p:nvPicPr>
          <p:cNvPr id="7173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8200" y="1676400"/>
            <a:ext cx="506730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Pygmalion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01000" cy="3886200"/>
          </a:xfrm>
          <a:noFill/>
          <a:ln/>
        </p:spPr>
        <p:txBody>
          <a:bodyPr/>
          <a:lstStyle/>
          <a:p>
            <a:r>
              <a:rPr lang="en-US"/>
              <a:t>Breakthrough! Introduced:</a:t>
            </a:r>
          </a:p>
          <a:p>
            <a:pPr lvl="1"/>
            <a:r>
              <a:rPr lang="en-US"/>
              <a:t>Programming by Example</a:t>
            </a:r>
          </a:p>
          <a:p>
            <a:pPr lvl="1"/>
            <a:r>
              <a:rPr lang="en-US"/>
              <a:t>Icons</a:t>
            </a:r>
          </a:p>
          <a:p>
            <a:pPr lvl="1"/>
            <a:r>
              <a:rPr lang="en-US"/>
              <a:t>Visual Programming</a:t>
            </a:r>
          </a:p>
          <a:p>
            <a:r>
              <a:rPr lang="en-US"/>
              <a:t>Example: Factorial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077200" cy="914400"/>
          </a:xfrm>
          <a:noFill/>
          <a:ln/>
        </p:spPr>
        <p:txBody>
          <a:bodyPr/>
          <a:lstStyle/>
          <a:p>
            <a:r>
              <a:rPr lang="en-US"/>
              <a:t>SmallStar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25600" y="939800"/>
            <a:ext cx="6121400" cy="4978400"/>
          </a:xfrm>
          <a:prstGeom prst="rect">
            <a:avLst/>
          </a:prstGeom>
          <a:solidFill>
            <a:srgbClr val="FFFF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2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7500" y="1092200"/>
            <a:ext cx="5943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SmallStar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Programming by example in the desktop [= Finder]</a:t>
            </a:r>
          </a:p>
          <a:p>
            <a:r>
              <a:rPr lang="en-US" i="1"/>
              <a:t>Data descriptions</a:t>
            </a:r>
            <a:r>
              <a:rPr lang="en-US"/>
              <a:t> for generalization</a:t>
            </a:r>
          </a:p>
          <a:p>
            <a:r>
              <a:rPr lang="en-US"/>
              <a:t>Example: Move files into folder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Eager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844800" y="101600"/>
            <a:ext cx="5207000" cy="6654800"/>
          </a:xfrm>
          <a:prstGeom prst="rect">
            <a:avLst/>
          </a:prstGeom>
          <a:solidFill>
            <a:srgbClr val="FFFF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69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65100"/>
            <a:ext cx="4178300" cy="636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Eager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Programming by example for Hypercard</a:t>
            </a:r>
          </a:p>
          <a:p>
            <a:r>
              <a:rPr lang="en-US"/>
              <a:t>Notices patterns in user actions</a:t>
            </a:r>
          </a:p>
          <a:p>
            <a:r>
              <a:rPr lang="en-US"/>
              <a:t>Anticipation highlighting of predicted actions</a:t>
            </a:r>
          </a:p>
          <a:p>
            <a:r>
              <a:rPr lang="en-US"/>
              <a:t>Anthropomorphization of learning agent</a:t>
            </a:r>
          </a:p>
          <a:p>
            <a:r>
              <a:rPr lang="en-US"/>
              <a:t>Example: Collect subject lines from messages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Metamouse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921000" y="2006600"/>
            <a:ext cx="4292600" cy="3530600"/>
          </a:xfrm>
          <a:prstGeom prst="rect">
            <a:avLst/>
          </a:prstGeom>
          <a:solidFill>
            <a:srgbClr val="FFFF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17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1500" y="2247900"/>
            <a:ext cx="3657600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Metamouse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Programming by example in a graphical editor</a:t>
            </a:r>
          </a:p>
          <a:p>
            <a:r>
              <a:rPr lang="en-US"/>
              <a:t>Inference and matching of actions</a:t>
            </a:r>
          </a:p>
          <a:p>
            <a:r>
              <a:rPr lang="en-US"/>
              <a:t>Constraints on intersection points</a:t>
            </a:r>
          </a:p>
          <a:p>
            <a:r>
              <a:rPr lang="en-US"/>
              <a:t>Example: Sort bar graph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Garnet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320800" y="2006600"/>
            <a:ext cx="5892800" cy="3683000"/>
          </a:xfrm>
          <a:prstGeom prst="rect">
            <a:avLst/>
          </a:prstGeom>
          <a:solidFill>
            <a:srgbClr val="FFFF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65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7500" y="2184400"/>
            <a:ext cx="54991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Garnet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User Interface Management System /Interface Builder</a:t>
            </a:r>
          </a:p>
          <a:p>
            <a:r>
              <a:rPr lang="en-US"/>
              <a:t>Rule-based recognition of action patterns [Peridot]</a:t>
            </a:r>
          </a:p>
          <a:p>
            <a:r>
              <a:rPr lang="en-US"/>
              <a:t>Spreadsheet for attributes of interface objects [C32]</a:t>
            </a:r>
          </a:p>
          <a:p>
            <a:r>
              <a:rPr lang="en-US"/>
              <a:t>Constraints</a:t>
            </a:r>
          </a:p>
          <a:p>
            <a:r>
              <a:rPr lang="en-US"/>
              <a:t>Example: Create a Box &amp; Arrow graph editor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Programming by Example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Programming is teaching a computer how to do new things</a:t>
            </a:r>
          </a:p>
          <a:p>
            <a:r>
              <a:rPr lang="en-US" dirty="0" smtClean="0"/>
              <a:t>People learn best by example</a:t>
            </a:r>
          </a:p>
          <a:p>
            <a:r>
              <a:rPr lang="en-US" dirty="0" smtClean="0"/>
              <a:t>People teach best by example</a:t>
            </a:r>
          </a:p>
          <a:p>
            <a:r>
              <a:rPr lang="en-US" dirty="0" smtClean="0"/>
              <a:t>Why can’t computers learn by example?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Chimera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73400" y="330200"/>
            <a:ext cx="5892800" cy="6426200"/>
          </a:xfrm>
          <a:prstGeom prst="rect">
            <a:avLst/>
          </a:prstGeom>
          <a:solidFill>
            <a:srgbClr val="FFFF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3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8800" y="558800"/>
            <a:ext cx="5676900" cy="618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Chimera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Editable graphical histories</a:t>
            </a:r>
          </a:p>
          <a:p>
            <a:r>
              <a:rPr lang="en-US"/>
              <a:t>Constraints from multiple snapshots</a:t>
            </a:r>
          </a:p>
          <a:p>
            <a:r>
              <a:rPr lang="en-US"/>
              <a:t>Graphical search &amp; replace</a:t>
            </a:r>
          </a:p>
          <a:p>
            <a:r>
              <a:rPr lang="en-US"/>
              <a:t>Example: Add drop shadows to object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Triggers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854200" y="1625600"/>
            <a:ext cx="5435600" cy="4749800"/>
          </a:xfrm>
          <a:prstGeom prst="rect">
            <a:avLst/>
          </a:prstGeom>
          <a:solidFill>
            <a:srgbClr val="FFFF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6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4700" y="1790700"/>
            <a:ext cx="48768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Triggers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Matches patterns of pixels -- just the pixels!</a:t>
            </a:r>
          </a:p>
          <a:p>
            <a:r>
              <a:rPr lang="en-US"/>
              <a:t>Generates base of if-then rules</a:t>
            </a:r>
          </a:p>
          <a:p>
            <a:r>
              <a:rPr lang="en-US"/>
              <a:t>Fragile - but solves the </a:t>
            </a:r>
            <a:r>
              <a:rPr lang="en-US" i="1"/>
              <a:t>data access obstacle</a:t>
            </a:r>
          </a:p>
          <a:p>
            <a:r>
              <a:rPr lang="en-US"/>
              <a:t>Example: Surround text with rounded rectangles</a:t>
            </a:r>
          </a:p>
          <a:p>
            <a:endParaRPr lang="en-US" i="1"/>
          </a:p>
          <a:p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Programming by Example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(…or “Programming by Demonstration”)</a:t>
            </a: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 demonstrate an example of something you want to do in a user interface</a:t>
            </a:r>
          </a:p>
          <a:p>
            <a:r>
              <a:rPr lang="en-US" dirty="0" smtClean="0"/>
              <a:t>The system records what you do</a:t>
            </a:r>
          </a:p>
          <a:p>
            <a:r>
              <a:rPr lang="en-US" dirty="0" smtClean="0"/>
              <a:t>You can then use that procedure in another (analogous) 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Programming by Example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key </a:t>
            </a:r>
            <a:r>
              <a:rPr lang="en-US" dirty="0" smtClean="0"/>
              <a:t>step is </a:t>
            </a:r>
            <a:r>
              <a:rPr lang="en-US" i="1" dirty="0" smtClean="0"/>
              <a:t>generalization</a:t>
            </a:r>
            <a:endParaRPr lang="en-US" dirty="0" smtClean="0"/>
          </a:p>
          <a:p>
            <a:r>
              <a:rPr lang="en-US" dirty="0" smtClean="0"/>
              <a:t>	Generalize a function </a:t>
            </a:r>
            <a:r>
              <a:rPr lang="en-US" dirty="0" smtClean="0"/>
              <a:t>from </a:t>
            </a:r>
            <a:r>
              <a:rPr lang="en-US" i="1" dirty="0" smtClean="0"/>
              <a:t>input-output pairs</a:t>
            </a:r>
          </a:p>
          <a:p>
            <a:r>
              <a:rPr lang="en-US" dirty="0" smtClean="0"/>
              <a:t>	Generalize </a:t>
            </a:r>
            <a:r>
              <a:rPr lang="en-US" dirty="0" smtClean="0"/>
              <a:t>by from a procedural </a:t>
            </a:r>
            <a:r>
              <a:rPr lang="en-US" i="1" dirty="0" smtClean="0"/>
              <a:t>trace</a:t>
            </a:r>
          </a:p>
          <a:p>
            <a:r>
              <a:rPr lang="en-US" i="1" dirty="0" smtClean="0"/>
              <a:t>		</a:t>
            </a:r>
            <a:r>
              <a:rPr lang="en-US" dirty="0" smtClean="0"/>
              <a:t>Replace constants by variables</a:t>
            </a:r>
          </a:p>
          <a:p>
            <a:r>
              <a:rPr lang="en-US" i="1" dirty="0" smtClean="0"/>
              <a:t>		</a:t>
            </a:r>
            <a:r>
              <a:rPr lang="en-US" dirty="0" smtClean="0"/>
              <a:t>Generalize expressions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Examples of </a:t>
            </a:r>
            <a:br>
              <a:rPr lang="en-US" dirty="0" smtClean="0"/>
            </a:br>
            <a:r>
              <a:rPr lang="en-US" dirty="0" smtClean="0"/>
              <a:t>ML techniques for PBE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8153400" cy="3810000"/>
          </a:xfrm>
          <a:noFill/>
          <a:ln/>
        </p:spPr>
        <p:txBody>
          <a:bodyPr/>
          <a:lstStyle/>
          <a:p>
            <a:r>
              <a:rPr lang="en-US" dirty="0" smtClean="0"/>
              <a:t>Explanation-based learning</a:t>
            </a:r>
          </a:p>
          <a:p>
            <a:r>
              <a:rPr lang="en-US" dirty="0" smtClean="0"/>
              <a:t>	Propagate dependencies</a:t>
            </a:r>
          </a:p>
          <a:p>
            <a:r>
              <a:rPr lang="en-US" dirty="0" smtClean="0"/>
              <a:t>Case-based reasoning</a:t>
            </a:r>
          </a:p>
          <a:p>
            <a:r>
              <a:rPr lang="en-US" dirty="0" smtClean="0"/>
              <a:t>	Delay generalization</a:t>
            </a:r>
            <a:endParaRPr lang="en-US" dirty="0" smtClean="0"/>
          </a:p>
          <a:p>
            <a:r>
              <a:rPr lang="en-US" dirty="0" smtClean="0"/>
              <a:t>Version spaces</a:t>
            </a:r>
          </a:p>
          <a:p>
            <a:r>
              <a:rPr lang="en-US" dirty="0" smtClean="0"/>
              <a:t>	Converge minimal / maximal generalization in lattice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153400" cy="914400"/>
          </a:xfrm>
          <a:noFill/>
          <a:ln/>
        </p:spPr>
        <p:txBody>
          <a:bodyPr/>
          <a:lstStyle/>
          <a:p>
            <a:r>
              <a:rPr lang="en-US" dirty="0" smtClean="0"/>
              <a:t>PBE </a:t>
            </a:r>
            <a:r>
              <a:rPr lang="en-US" dirty="0" smtClean="0"/>
              <a:t> / Statistical Machine Learning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3505200" cy="3810000"/>
          </a:xfrm>
          <a:noFill/>
          <a:ln/>
        </p:spPr>
        <p:txBody>
          <a:bodyPr/>
          <a:lstStyle/>
          <a:p>
            <a:r>
              <a:rPr lang="en-US" dirty="0" smtClean="0"/>
              <a:t>• Few examples</a:t>
            </a:r>
          </a:p>
          <a:p>
            <a:r>
              <a:rPr lang="en-US" dirty="0" smtClean="0"/>
              <a:t>• Lots of supervision</a:t>
            </a:r>
          </a:p>
          <a:p>
            <a:r>
              <a:rPr lang="en-US" dirty="0" smtClean="0"/>
              <a:t>• More interactive</a:t>
            </a:r>
          </a:p>
          <a:p>
            <a:r>
              <a:rPr lang="en-US" dirty="0" smtClean="0"/>
              <a:t>• Understandable generalizations</a:t>
            </a:r>
          </a:p>
          <a:p>
            <a:r>
              <a:rPr lang="en-US" dirty="0" smtClean="0"/>
              <a:t>• Strong domain knowledge/bias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29200" y="1981200"/>
            <a:ext cx="3505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Lots of examples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  <a:ea typeface="+mn-ea"/>
              </a:rPr>
              <a:t>• Little/no supervision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</a:t>
            </a:r>
            <a:r>
              <a:rPr kumimoji="0" lang="en-US" sz="2400" b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interactive</a:t>
            </a:r>
            <a:endParaRPr lang="en-US" sz="2400" kern="0" dirty="0" smtClean="0">
              <a:latin typeface="+mn-lt"/>
              <a:ea typeface="+mn-ea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Machine/math generalizations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  <a:ea typeface="+mn-ea"/>
              </a:rPr>
              <a:t>• Little/no bias</a:t>
            </a:r>
            <a:endParaRPr kumimoji="0" lang="en-US" sz="2400" b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Statistical ML for PBE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Could get “lots of examples” by aggregating </a:t>
            </a:r>
            <a:r>
              <a:rPr lang="en-US" dirty="0" smtClean="0"/>
              <a:t>traces of different users</a:t>
            </a:r>
          </a:p>
          <a:p>
            <a:r>
              <a:rPr lang="en-US" dirty="0" smtClean="0"/>
              <a:t>Mixed-initiative statistical ML (e.g. </a:t>
            </a:r>
            <a:r>
              <a:rPr lang="en-US" dirty="0" err="1" smtClean="0"/>
              <a:t>Dinakar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	Statistical ML proposes hypotheses</a:t>
            </a:r>
          </a:p>
          <a:p>
            <a:r>
              <a:rPr lang="en-US" dirty="0" smtClean="0"/>
              <a:t>	Feedback to human users for semantics</a:t>
            </a:r>
          </a:p>
          <a:p>
            <a:r>
              <a:rPr lang="en-US" dirty="0" smtClean="0"/>
              <a:t>	Generates bias for next round of SML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153400" cy="914400"/>
          </a:xfrm>
          <a:noFill/>
          <a:ln/>
        </p:spPr>
        <p:txBody>
          <a:bodyPr/>
          <a:lstStyle/>
          <a:p>
            <a:r>
              <a:rPr lang="en-US" dirty="0" smtClean="0"/>
              <a:t>PBE in contemporary applications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Many current applications have “PBE-like” features</a:t>
            </a:r>
          </a:p>
          <a:p>
            <a:r>
              <a:rPr lang="en-US" dirty="0" smtClean="0"/>
              <a:t>	Macros in Excel, </a:t>
            </a:r>
            <a:r>
              <a:rPr lang="en-US" dirty="0" err="1" smtClean="0"/>
              <a:t>Emacs</a:t>
            </a:r>
            <a:r>
              <a:rPr lang="en-US" dirty="0" smtClean="0"/>
              <a:t>, Photoshop, other apps</a:t>
            </a:r>
          </a:p>
          <a:p>
            <a:r>
              <a:rPr lang="en-US" dirty="0" smtClean="0"/>
              <a:t>	App-independent: </a:t>
            </a:r>
            <a:r>
              <a:rPr lang="en-US" dirty="0" err="1" smtClean="0"/>
              <a:t>Quickeys</a:t>
            </a:r>
            <a:r>
              <a:rPr lang="en-US" dirty="0" smtClean="0"/>
              <a:t>, </a:t>
            </a:r>
            <a:r>
              <a:rPr lang="en-US" dirty="0" err="1" smtClean="0"/>
              <a:t>Automator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Requirements for fully general PBE in UI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Scriptability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Recordability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smtClean="0"/>
              <a:t>Examinability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24800" cy="914400"/>
          </a:xfrm>
          <a:noFill/>
          <a:ln/>
        </p:spPr>
        <p:txBody>
          <a:bodyPr/>
          <a:lstStyle/>
          <a:p>
            <a:r>
              <a:rPr lang="en-US"/>
              <a:t>Survey of </a:t>
            </a:r>
            <a:br>
              <a:rPr lang="en-US"/>
            </a:br>
            <a:r>
              <a:rPr lang="en-US"/>
              <a:t>Programming by Example Systems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543800" cy="3810000"/>
          </a:xfrm>
          <a:noFill/>
          <a:ln/>
        </p:spPr>
        <p:txBody>
          <a:bodyPr/>
          <a:lstStyle/>
          <a:p>
            <a:r>
              <a:rPr lang="en-US"/>
              <a:t>Pygmalion - David Canfield Smith</a:t>
            </a:r>
          </a:p>
          <a:p>
            <a:r>
              <a:rPr lang="en-US"/>
              <a:t>SmallStar - Dan Halbert</a:t>
            </a:r>
          </a:p>
          <a:p>
            <a:r>
              <a:rPr lang="en-US"/>
              <a:t>Metmouse - David Maulsby</a:t>
            </a:r>
          </a:p>
          <a:p>
            <a:r>
              <a:rPr lang="en-US"/>
              <a:t>Eager - Allen Cypher</a:t>
            </a:r>
          </a:p>
          <a:p>
            <a:r>
              <a:rPr lang="en-US"/>
              <a:t>Garnet - Brad Myers</a:t>
            </a:r>
          </a:p>
          <a:p>
            <a:r>
              <a:rPr lang="en-US"/>
              <a:t>Chimera - David Kurlander</a:t>
            </a:r>
          </a:p>
          <a:p>
            <a:r>
              <a:rPr lang="en-US"/>
              <a:t>Triggers - Richard Potter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AFD00"/>
      </a:lt1>
      <a:dk2>
        <a:srgbClr val="081D58"/>
      </a:dk2>
      <a:lt2>
        <a:srgbClr val="EAEC5E"/>
      </a:lt2>
      <a:accent1>
        <a:srgbClr val="F35B1B"/>
      </a:accent1>
      <a:accent2>
        <a:srgbClr val="009688"/>
      </a:accent2>
      <a:accent3>
        <a:srgbClr val="AAABB4"/>
      </a:accent3>
      <a:accent4>
        <a:srgbClr val="D6D800"/>
      </a:accent4>
      <a:accent5>
        <a:srgbClr val="F8B5AB"/>
      </a:accent5>
      <a:accent6>
        <a:srgbClr val="00877B"/>
      </a:accent6>
      <a:hlink>
        <a:srgbClr val="9234DB"/>
      </a:hlink>
      <a:folHlink>
        <a:srgbClr val="00279F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510</Words>
  <Application>Microsoft Macintosh PowerPoint</Application>
  <PresentationFormat>On-screen Show (4:3)</PresentationFormat>
  <Paragraphs>110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Programming by Example</vt:lpstr>
      <vt:lpstr>Programming by Example</vt:lpstr>
      <vt:lpstr>Programming by Example</vt:lpstr>
      <vt:lpstr>Programming by Example</vt:lpstr>
      <vt:lpstr>Examples of  ML techniques for PBE</vt:lpstr>
      <vt:lpstr>PBE  / Statistical Machine Learning</vt:lpstr>
      <vt:lpstr>Statistical ML for PBE</vt:lpstr>
      <vt:lpstr>PBE in contemporary applications</vt:lpstr>
      <vt:lpstr>Survey of  Programming by Example Systems</vt:lpstr>
      <vt:lpstr>Pygmalion</vt:lpstr>
      <vt:lpstr>Pygmalion</vt:lpstr>
      <vt:lpstr>SmallStar</vt:lpstr>
      <vt:lpstr>SmallStar</vt:lpstr>
      <vt:lpstr>Eager</vt:lpstr>
      <vt:lpstr>Eager</vt:lpstr>
      <vt:lpstr>Metamouse</vt:lpstr>
      <vt:lpstr>Metamouse</vt:lpstr>
      <vt:lpstr>Garnet</vt:lpstr>
      <vt:lpstr>Garnet</vt:lpstr>
      <vt:lpstr>Chimera</vt:lpstr>
      <vt:lpstr>Chimera</vt:lpstr>
      <vt:lpstr>Triggers</vt:lpstr>
      <vt:lpstr>Triggers</vt:lpstr>
    </vt:vector>
  </TitlesOfParts>
  <Company>MIT Media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Simple Things Simple, Making Complex Things Possible</dc:title>
  <dc:creator>Henry Lieberman</dc:creator>
  <cp:lastModifiedBy>Henry Lieberman</cp:lastModifiedBy>
  <cp:revision>4</cp:revision>
  <dcterms:created xsi:type="dcterms:W3CDTF">2013-10-25T12:44:58Z</dcterms:created>
  <dcterms:modified xsi:type="dcterms:W3CDTF">2013-10-25T13:37:59Z</dcterms:modified>
</cp:coreProperties>
</file>